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9.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 id="2147483814" r:id="rId11"/>
    <p:sldMasterId id="2147483832" r:id="rId12"/>
    <p:sldMasterId id="2147483849" r:id="rId13"/>
  </p:sldMasterIdLst>
  <p:notesMasterIdLst>
    <p:notesMasterId r:id="rId55"/>
  </p:notesMasterIdLst>
  <p:handoutMasterIdLst>
    <p:handoutMasterId r:id="rId56"/>
  </p:handoutMasterIdLst>
  <p:sldIdLst>
    <p:sldId id="430" r:id="rId14"/>
    <p:sldId id="483" r:id="rId15"/>
    <p:sldId id="583" r:id="rId16"/>
    <p:sldId id="551" r:id="rId17"/>
    <p:sldId id="580" r:id="rId18"/>
    <p:sldId id="584" r:id="rId19"/>
    <p:sldId id="534" r:id="rId20"/>
    <p:sldId id="554" r:id="rId21"/>
    <p:sldId id="594" r:id="rId22"/>
    <p:sldId id="588" r:id="rId23"/>
    <p:sldId id="586" r:id="rId24"/>
    <p:sldId id="585" r:id="rId25"/>
    <p:sldId id="547" r:id="rId26"/>
    <p:sldId id="546" r:id="rId27"/>
    <p:sldId id="593" r:id="rId28"/>
    <p:sldId id="548" r:id="rId29"/>
    <p:sldId id="589" r:id="rId30"/>
    <p:sldId id="558" r:id="rId31"/>
    <p:sldId id="559" r:id="rId32"/>
    <p:sldId id="560" r:id="rId33"/>
    <p:sldId id="561" r:id="rId34"/>
    <p:sldId id="562" r:id="rId35"/>
    <p:sldId id="591" r:id="rId36"/>
    <p:sldId id="595" r:id="rId37"/>
    <p:sldId id="563" r:id="rId38"/>
    <p:sldId id="596" r:id="rId39"/>
    <p:sldId id="566" r:id="rId40"/>
    <p:sldId id="567" r:id="rId41"/>
    <p:sldId id="568" r:id="rId42"/>
    <p:sldId id="569" r:id="rId43"/>
    <p:sldId id="570" r:id="rId44"/>
    <p:sldId id="571" r:id="rId45"/>
    <p:sldId id="572" r:id="rId46"/>
    <p:sldId id="574" r:id="rId47"/>
    <p:sldId id="575" r:id="rId48"/>
    <p:sldId id="573" r:id="rId49"/>
    <p:sldId id="599" r:id="rId50"/>
    <p:sldId id="598" r:id="rId51"/>
    <p:sldId id="597" r:id="rId52"/>
    <p:sldId id="578" r:id="rId53"/>
    <p:sldId id="377" r:id="rId5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EC1"/>
    <a:srgbClr val="FFFFFF"/>
    <a:srgbClr val="65BC46"/>
    <a:srgbClr val="F8F57B"/>
    <a:srgbClr val="EF4423"/>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434" autoAdjust="0"/>
    <p:restoredTop sz="96176"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outlineViewPr>
    <p:cViewPr>
      <p:scale>
        <a:sx n="33" d="100"/>
        <a:sy n="33" d="100"/>
      </p:scale>
      <p:origin x="0" y="3510"/>
    </p:cViewPr>
  </p:outlineViewPr>
  <p:notesTextViewPr>
    <p:cViewPr>
      <p:scale>
        <a:sx n="100" d="100"/>
        <a:sy n="100" d="100"/>
      </p:scale>
      <p:origin x="0" y="0"/>
    </p:cViewPr>
  </p:notesTextViewPr>
  <p:sorterViewPr>
    <p:cViewPr>
      <p:scale>
        <a:sx n="28" d="100"/>
        <a:sy n="28"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mself-ssdw7fs4\ssd_userdata_ntdev\sshepler\Desktop\VHDSMBPaper\results-final\paperv2_summary_BuildConferenc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title>
      <c:tx>
        <c:rich>
          <a:bodyPr/>
          <a:lstStyle/>
          <a:p>
            <a:pPr>
              <a:defRPr/>
            </a:pPr>
            <a:r>
              <a:rPr lang="en-US" dirty="0"/>
              <a:t>SMB 2.2 Client Interface Scaling - Throughput</a:t>
            </a:r>
          </a:p>
        </c:rich>
      </c:tx>
      <c:layout/>
      <c:overlay val="0"/>
    </c:title>
    <c:autoTitleDeleted val="0"/>
    <c:plotArea>
      <c:layout/>
      <c:lineChart>
        <c:grouping val="standard"/>
        <c:varyColors val="0"/>
        <c:ser>
          <c:idx val="1"/>
          <c:order val="1"/>
          <c:tx>
            <c:v>1 x 10GbE</c:v>
          </c:tx>
          <c:cat>
            <c:numRef>
              <c:f>CL_size_survey_8068_1_int!$F$13:$F$23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CL_size_survey_8068_1_int!$I$13:$I$23</c:f>
              <c:numCache>
                <c:formatCode>General</c:formatCode>
                <c:ptCount val="11"/>
                <c:pt idx="0">
                  <c:v>156.814932</c:v>
                </c:pt>
                <c:pt idx="1">
                  <c:v>226.18357599999999</c:v>
                </c:pt>
                <c:pt idx="2">
                  <c:v>687.69172500000002</c:v>
                </c:pt>
                <c:pt idx="3">
                  <c:v>875.67296299999998</c:v>
                </c:pt>
                <c:pt idx="4">
                  <c:v>1124.872611</c:v>
                </c:pt>
                <c:pt idx="5">
                  <c:v>1138.749644</c:v>
                </c:pt>
                <c:pt idx="6">
                  <c:v>1128.373151</c:v>
                </c:pt>
                <c:pt idx="7">
                  <c:v>1163.7643519999999</c:v>
                </c:pt>
                <c:pt idx="8">
                  <c:v>1164.983831</c:v>
                </c:pt>
                <c:pt idx="9">
                  <c:v>1170.0508150000001</c:v>
                </c:pt>
                <c:pt idx="10">
                  <c:v>1154.3338369999999</c:v>
                </c:pt>
              </c:numCache>
            </c:numRef>
          </c:val>
          <c:smooth val="0"/>
        </c:ser>
        <c:ser>
          <c:idx val="2"/>
          <c:order val="2"/>
          <c:tx>
            <c:v>2 x 10GbE</c:v>
          </c:tx>
          <c:cat>
            <c:numRef>
              <c:f>CL_size_survey_8068_2_int!$F$13:$F$23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CL_size_survey_8068_2_int!$I$13:$I$23</c:f>
              <c:numCache>
                <c:formatCode>General</c:formatCode>
                <c:ptCount val="11"/>
                <c:pt idx="0">
                  <c:v>162.059516</c:v>
                </c:pt>
                <c:pt idx="1">
                  <c:v>322.33529900000002</c:v>
                </c:pt>
                <c:pt idx="2">
                  <c:v>1224.752594</c:v>
                </c:pt>
                <c:pt idx="3">
                  <c:v>2116.9096450000002</c:v>
                </c:pt>
                <c:pt idx="4">
                  <c:v>2334.7591459999999</c:v>
                </c:pt>
                <c:pt idx="5">
                  <c:v>2337.8288659999998</c:v>
                </c:pt>
                <c:pt idx="6">
                  <c:v>2307.9321150000001</c:v>
                </c:pt>
                <c:pt idx="7">
                  <c:v>2305.1336449999999</c:v>
                </c:pt>
                <c:pt idx="8">
                  <c:v>2324.7593700000002</c:v>
                </c:pt>
                <c:pt idx="9">
                  <c:v>2313.7383450000002</c:v>
                </c:pt>
                <c:pt idx="10">
                  <c:v>2332.608322</c:v>
                </c:pt>
              </c:numCache>
            </c:numRef>
          </c:val>
          <c:smooth val="0"/>
        </c:ser>
        <c:ser>
          <c:idx val="3"/>
          <c:order val="3"/>
          <c:tx>
            <c:v>3 x 10GbE</c:v>
          </c:tx>
          <c:cat>
            <c:numRef>
              <c:f>CL_size_survey_8068_int_3!$F$13:$F$23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CL_size_survey_8068_int_3!$I$13:$I$23</c:f>
              <c:numCache>
                <c:formatCode>General</c:formatCode>
                <c:ptCount val="11"/>
                <c:pt idx="0">
                  <c:v>161.88358600000001</c:v>
                </c:pt>
                <c:pt idx="1">
                  <c:v>321.19065399999999</c:v>
                </c:pt>
                <c:pt idx="2">
                  <c:v>1238.788491</c:v>
                </c:pt>
                <c:pt idx="3">
                  <c:v>2410.8725199999999</c:v>
                </c:pt>
                <c:pt idx="4">
                  <c:v>3131.6209309999999</c:v>
                </c:pt>
                <c:pt idx="5">
                  <c:v>3329.5766749999998</c:v>
                </c:pt>
                <c:pt idx="6">
                  <c:v>3326.9937679999998</c:v>
                </c:pt>
                <c:pt idx="7">
                  <c:v>3190.6087299999999</c:v>
                </c:pt>
                <c:pt idx="8">
                  <c:v>3147.5608320000001</c:v>
                </c:pt>
                <c:pt idx="9">
                  <c:v>3139.8305310000001</c:v>
                </c:pt>
                <c:pt idx="10">
                  <c:v>3123.3739099999998</c:v>
                </c:pt>
              </c:numCache>
            </c:numRef>
          </c:val>
          <c:smooth val="0"/>
        </c:ser>
        <c:ser>
          <c:idx val="0"/>
          <c:order val="0"/>
          <c:tx>
            <c:v>4 x 10GbE</c:v>
          </c:tx>
          <c:cat>
            <c:numRef>
              <c:f>CL_size_survey_8068_int_4!$F$13:$F$23</c:f>
              <c:numCache>
                <c:formatCode>General</c:formatCode>
                <c:ptCount val="11"/>
                <c:pt idx="0">
                  <c:v>512</c:v>
                </c:pt>
                <c:pt idx="1">
                  <c:v>1024</c:v>
                </c:pt>
                <c:pt idx="2">
                  <c:v>4096</c:v>
                </c:pt>
                <c:pt idx="3">
                  <c:v>8192</c:v>
                </c:pt>
                <c:pt idx="4">
                  <c:v>16384</c:v>
                </c:pt>
                <c:pt idx="5">
                  <c:v>32768</c:v>
                </c:pt>
                <c:pt idx="6">
                  <c:v>65536</c:v>
                </c:pt>
                <c:pt idx="7">
                  <c:v>131072</c:v>
                </c:pt>
                <c:pt idx="8">
                  <c:v>262144</c:v>
                </c:pt>
                <c:pt idx="9">
                  <c:v>524288</c:v>
                </c:pt>
                <c:pt idx="10">
                  <c:v>1048576</c:v>
                </c:pt>
              </c:numCache>
            </c:numRef>
          </c:cat>
          <c:val>
            <c:numRef>
              <c:f>CL_size_survey_8068_int_4!$I$13:$I$23</c:f>
              <c:numCache>
                <c:formatCode>General</c:formatCode>
                <c:ptCount val="11"/>
                <c:pt idx="0">
                  <c:v>161.584318</c:v>
                </c:pt>
                <c:pt idx="1">
                  <c:v>315.50438300000002</c:v>
                </c:pt>
                <c:pt idx="2">
                  <c:v>1232.7341759999999</c:v>
                </c:pt>
                <c:pt idx="3">
                  <c:v>2397.5162129999999</c:v>
                </c:pt>
                <c:pt idx="4">
                  <c:v>3211.4626199999998</c:v>
                </c:pt>
                <c:pt idx="5">
                  <c:v>3978.5874749999998</c:v>
                </c:pt>
                <c:pt idx="6">
                  <c:v>4234.701161</c:v>
                </c:pt>
                <c:pt idx="7">
                  <c:v>4307.2203419999996</c:v>
                </c:pt>
                <c:pt idx="8">
                  <c:v>4303.5957850000004</c:v>
                </c:pt>
                <c:pt idx="9">
                  <c:v>4265.0499609999997</c:v>
                </c:pt>
                <c:pt idx="10">
                  <c:v>4231.0107120000002</c:v>
                </c:pt>
              </c:numCache>
            </c:numRef>
          </c:val>
          <c:smooth val="0"/>
        </c:ser>
        <c:dLbls>
          <c:showLegendKey val="0"/>
          <c:showVal val="0"/>
          <c:showCatName val="0"/>
          <c:showSerName val="0"/>
          <c:showPercent val="0"/>
          <c:showBubbleSize val="0"/>
        </c:dLbls>
        <c:marker val="1"/>
        <c:smooth val="0"/>
        <c:axId val="8480256"/>
        <c:axId val="8482176"/>
      </c:lineChart>
      <c:catAx>
        <c:axId val="8480256"/>
        <c:scaling>
          <c:orientation val="minMax"/>
        </c:scaling>
        <c:delete val="0"/>
        <c:axPos val="b"/>
        <c:title>
          <c:tx>
            <c:rich>
              <a:bodyPr/>
              <a:lstStyle/>
              <a:p>
                <a:pPr>
                  <a:defRPr/>
                </a:pPr>
                <a:r>
                  <a:rPr lang="en-US"/>
                  <a:t>I/O Size</a:t>
                </a:r>
              </a:p>
            </c:rich>
          </c:tx>
          <c:layout/>
          <c:overlay val="0"/>
        </c:title>
        <c:numFmt formatCode="General" sourceLinked="1"/>
        <c:majorTickMark val="out"/>
        <c:minorTickMark val="none"/>
        <c:tickLblPos val="nextTo"/>
        <c:crossAx val="8482176"/>
        <c:crosses val="autoZero"/>
        <c:auto val="1"/>
        <c:lblAlgn val="ctr"/>
        <c:lblOffset val="100"/>
        <c:noMultiLvlLbl val="0"/>
      </c:catAx>
      <c:valAx>
        <c:axId val="8482176"/>
        <c:scaling>
          <c:orientation val="minMax"/>
          <c:max val="4500"/>
          <c:min val="0"/>
        </c:scaling>
        <c:delete val="0"/>
        <c:axPos val="l"/>
        <c:majorGridlines/>
        <c:title>
          <c:tx>
            <c:rich>
              <a:bodyPr rot="-5400000" vert="horz"/>
              <a:lstStyle/>
              <a:p>
                <a:pPr>
                  <a:defRPr/>
                </a:pPr>
                <a:r>
                  <a:rPr lang="en-US"/>
                  <a:t>MB/sec</a:t>
                </a:r>
              </a:p>
            </c:rich>
          </c:tx>
          <c:layout/>
          <c:overlay val="0"/>
        </c:title>
        <c:numFmt formatCode="General" sourceLinked="1"/>
        <c:majorTickMark val="out"/>
        <c:minorTickMark val="none"/>
        <c:tickLblPos val="nextTo"/>
        <c:crossAx val="8480256"/>
        <c:crosses val="autoZero"/>
        <c:crossBetween val="between"/>
        <c:majorUnit val="500"/>
      </c:valAx>
    </c:plotArea>
    <c:legend>
      <c:legendPos val="t"/>
      <c:layout/>
      <c:overlay val="0"/>
    </c:legend>
    <c:plotVisOnly val="1"/>
    <c:dispBlanksAs val="gap"/>
    <c:showDLblsOverMax val="0"/>
  </c:chart>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c:spPr>
  <c:txPr>
    <a:bodyPr/>
    <a:lstStyle/>
    <a:p>
      <a:pPr>
        <a:defRPr>
          <a:solidFill>
            <a:schemeClr val="lt1"/>
          </a:solidFill>
          <a:latin typeface="+mn-lt"/>
          <a:ea typeface="+mn-ea"/>
          <a:cs typeface="+mn-cs"/>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Windows Server 2008 R2</c:v>
                </c:pt>
              </c:strCache>
            </c:strRef>
          </c:tx>
          <c:spPr>
            <a:solidFill>
              <a:schemeClr val="accent3"/>
            </a:solidFill>
          </c:spPr>
          <c:invertIfNegative val="0"/>
          <c:cat>
            <c:strRef>
              <c:f>Sheet1!$A$2:$A$4</c:f>
              <c:strCache>
                <c:ptCount val="3"/>
                <c:pt idx="0">
                  <c:v>100 Million Files</c:v>
                </c:pt>
                <c:pt idx="1">
                  <c:v>200 Million Files</c:v>
                </c:pt>
                <c:pt idx="2">
                  <c:v>300 Million Files</c:v>
                </c:pt>
              </c:strCache>
            </c:strRef>
          </c:cat>
          <c:val>
            <c:numRef>
              <c:f>Sheet1!$B$2:$B$4</c:f>
              <c:numCache>
                <c:formatCode>General</c:formatCode>
                <c:ptCount val="3"/>
                <c:pt idx="0">
                  <c:v>109</c:v>
                </c:pt>
                <c:pt idx="1">
                  <c:v>292</c:v>
                </c:pt>
                <c:pt idx="2">
                  <c:v>376</c:v>
                </c:pt>
              </c:numCache>
            </c:numRef>
          </c:val>
        </c:ser>
        <c:ser>
          <c:idx val="1"/>
          <c:order val="1"/>
          <c:tx>
            <c:strRef>
              <c:f>Sheet1!$C$1</c:f>
              <c:strCache>
                <c:ptCount val="1"/>
                <c:pt idx="0">
                  <c:v>"Windows Server 8"</c:v>
                </c:pt>
              </c:strCache>
            </c:strRef>
          </c:tx>
          <c:spPr>
            <a:solidFill>
              <a:schemeClr val="accent1"/>
            </a:solidFill>
          </c:spPr>
          <c:invertIfNegative val="0"/>
          <c:cat>
            <c:strRef>
              <c:f>Sheet1!$A$2:$A$4</c:f>
              <c:strCache>
                <c:ptCount val="3"/>
                <c:pt idx="0">
                  <c:v>100 Million Files</c:v>
                </c:pt>
                <c:pt idx="1">
                  <c:v>200 Million Files</c:v>
                </c:pt>
                <c:pt idx="2">
                  <c:v>300 Million Files</c:v>
                </c:pt>
              </c:strCache>
            </c:strRef>
          </c:cat>
          <c:val>
            <c:numRef>
              <c:f>Sheet1!$C$2:$C$4</c:f>
              <c:numCache>
                <c:formatCode>General</c:formatCode>
                <c:ptCount val="3"/>
                <c:pt idx="0">
                  <c:v>0.13</c:v>
                </c:pt>
                <c:pt idx="1">
                  <c:v>0.13</c:v>
                </c:pt>
                <c:pt idx="2">
                  <c:v>0.13</c:v>
                </c:pt>
              </c:numCache>
            </c:numRef>
          </c:val>
        </c:ser>
        <c:dLbls>
          <c:showLegendKey val="0"/>
          <c:showVal val="0"/>
          <c:showCatName val="0"/>
          <c:showSerName val="0"/>
          <c:showPercent val="0"/>
          <c:showBubbleSize val="0"/>
        </c:dLbls>
        <c:gapWidth val="150"/>
        <c:axId val="50983296"/>
        <c:axId val="50984832"/>
      </c:barChart>
      <c:catAx>
        <c:axId val="50983296"/>
        <c:scaling>
          <c:orientation val="minMax"/>
        </c:scaling>
        <c:delete val="0"/>
        <c:axPos val="b"/>
        <c:majorTickMark val="out"/>
        <c:minorTickMark val="none"/>
        <c:tickLblPos val="nextTo"/>
        <c:crossAx val="50984832"/>
        <c:crosses val="autoZero"/>
        <c:auto val="1"/>
        <c:lblAlgn val="ctr"/>
        <c:lblOffset val="100"/>
        <c:noMultiLvlLbl val="0"/>
      </c:catAx>
      <c:valAx>
        <c:axId val="50984832"/>
        <c:scaling>
          <c:orientation val="minMax"/>
        </c:scaling>
        <c:delete val="0"/>
        <c:axPos val="l"/>
        <c:majorGridlines/>
        <c:numFmt formatCode="General" sourceLinked="1"/>
        <c:majorTickMark val="out"/>
        <c:minorTickMark val="none"/>
        <c:tickLblPos val="nextTo"/>
        <c:crossAx val="50983296"/>
        <c:crosses val="autoZero"/>
        <c:crossBetween val="between"/>
      </c:valAx>
    </c:plotArea>
    <c:legend>
      <c:legendPos val="r"/>
      <c:layout>
        <c:manualLayout>
          <c:xMode val="edge"/>
          <c:yMode val="edge"/>
          <c:x val="0.66422769028871387"/>
          <c:y val="7.4757217847769022E-2"/>
          <c:w val="0.33577234030040576"/>
          <c:h val="0.59215223097112857"/>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270CFE-1864-46EC-861E-ABBDE1F2E95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DC819AEA-0EA3-4C6E-B294-93ED9FA13025}">
      <dgm:prSet phldrT="[Text]" custT="1"/>
      <dgm:spPr/>
      <dgm:t>
        <a:bodyPr/>
        <a:lstStyle/>
        <a:p>
          <a:r>
            <a:rPr lang="en-US" sz="1700" dirty="0" smtClean="0">
              <a:latin typeface="+mj-lt"/>
            </a:rPr>
            <a:t>Detect Corruption</a:t>
          </a:r>
          <a:endParaRPr lang="en-US" sz="1700" dirty="0">
            <a:latin typeface="+mj-lt"/>
          </a:endParaRPr>
        </a:p>
      </dgm:t>
    </dgm:pt>
    <dgm:pt modelId="{2605381F-653D-4C44-91EE-952F3600F14E}" type="parTrans" cxnId="{4EEED1CA-6AC6-4210-96D8-2255691A8A5C}">
      <dgm:prSet/>
      <dgm:spPr/>
      <dgm:t>
        <a:bodyPr/>
        <a:lstStyle/>
        <a:p>
          <a:endParaRPr lang="en-US"/>
        </a:p>
      </dgm:t>
    </dgm:pt>
    <dgm:pt modelId="{4C3413F1-3BF1-4158-8A47-574B34F0F955}" type="sibTrans" cxnId="{4EEED1CA-6AC6-4210-96D8-2255691A8A5C}">
      <dgm:prSet/>
      <dgm:spPr/>
      <dgm:t>
        <a:bodyPr/>
        <a:lstStyle/>
        <a:p>
          <a:endParaRPr lang="en-US"/>
        </a:p>
      </dgm:t>
    </dgm:pt>
    <dgm:pt modelId="{D4D9622D-B7CA-4253-810F-1B770508FAE7}">
      <dgm:prSet phldrT="[Text]"/>
      <dgm:spPr/>
      <dgm:t>
        <a:bodyPr/>
        <a:lstStyle/>
        <a:p>
          <a:r>
            <a:rPr lang="en-US" dirty="0" smtClean="0"/>
            <a:t>NTFS detects a perceived anomaly in file system metadata</a:t>
          </a:r>
          <a:endParaRPr lang="en-US" dirty="0"/>
        </a:p>
      </dgm:t>
    </dgm:pt>
    <dgm:pt modelId="{C565B973-EAC2-4267-BBB4-B121B9E2E45D}" type="parTrans" cxnId="{81980BA6-BB87-4A9C-BC5C-A353360E1837}">
      <dgm:prSet/>
      <dgm:spPr/>
      <dgm:t>
        <a:bodyPr/>
        <a:lstStyle/>
        <a:p>
          <a:endParaRPr lang="en-US"/>
        </a:p>
      </dgm:t>
    </dgm:pt>
    <dgm:pt modelId="{D137E669-CD3E-4CFF-B5A0-008E73A2103A}" type="sibTrans" cxnId="{81980BA6-BB87-4A9C-BC5C-A353360E1837}">
      <dgm:prSet/>
      <dgm:spPr/>
      <dgm:t>
        <a:bodyPr/>
        <a:lstStyle/>
        <a:p>
          <a:endParaRPr lang="en-US"/>
        </a:p>
      </dgm:t>
    </dgm:pt>
    <dgm:pt modelId="{A62331D1-40D8-4095-928F-AC31264AB519}">
      <dgm:prSet phldrT="[Text]" custT="1"/>
      <dgm:spPr/>
      <dgm:t>
        <a:bodyPr/>
        <a:lstStyle/>
        <a:p>
          <a:r>
            <a:rPr lang="en-US" sz="1700" dirty="0" smtClean="0">
              <a:latin typeface="+mj-lt"/>
            </a:rPr>
            <a:t>Online Verification</a:t>
          </a:r>
          <a:endParaRPr lang="en-US" sz="1700" dirty="0">
            <a:latin typeface="+mj-lt"/>
          </a:endParaRPr>
        </a:p>
      </dgm:t>
    </dgm:pt>
    <dgm:pt modelId="{92E9F214-0EE3-4402-9E37-E4D6DA08B010}" type="parTrans" cxnId="{85D85E22-97A8-4B79-82B6-C5D3B6CC25BC}">
      <dgm:prSet/>
      <dgm:spPr/>
      <dgm:t>
        <a:bodyPr/>
        <a:lstStyle/>
        <a:p>
          <a:endParaRPr lang="en-US"/>
        </a:p>
      </dgm:t>
    </dgm:pt>
    <dgm:pt modelId="{626F7BCA-E162-4888-91BD-C2EA09F9FADD}" type="sibTrans" cxnId="{85D85E22-97A8-4B79-82B6-C5D3B6CC25BC}">
      <dgm:prSet/>
      <dgm:spPr/>
      <dgm:t>
        <a:bodyPr/>
        <a:lstStyle/>
        <a:p>
          <a:endParaRPr lang="en-US"/>
        </a:p>
      </dgm:t>
    </dgm:pt>
    <dgm:pt modelId="{AA23D057-EC85-4FB4-BC66-23EC0EDBD770}">
      <dgm:prSet phldrT="[Text]"/>
      <dgm:spPr/>
      <dgm:t>
        <a:bodyPr/>
        <a:lstStyle/>
        <a:p>
          <a:r>
            <a:rPr lang="en-US" dirty="0" smtClean="0"/>
            <a:t>NTFS will validate whether issue is transient or genuine – volume remains online</a:t>
          </a:r>
          <a:endParaRPr lang="en-US" dirty="0"/>
        </a:p>
      </dgm:t>
    </dgm:pt>
    <dgm:pt modelId="{812E997C-4565-42A0-B49A-995AA2540DD1}" type="parTrans" cxnId="{06626262-8AE9-48FB-8A76-52B9020096D4}">
      <dgm:prSet/>
      <dgm:spPr/>
      <dgm:t>
        <a:bodyPr/>
        <a:lstStyle/>
        <a:p>
          <a:endParaRPr lang="en-US"/>
        </a:p>
      </dgm:t>
    </dgm:pt>
    <dgm:pt modelId="{7D656599-6B1C-4B90-B78E-12B183EB94D6}" type="sibTrans" cxnId="{06626262-8AE9-48FB-8A76-52B9020096D4}">
      <dgm:prSet/>
      <dgm:spPr/>
      <dgm:t>
        <a:bodyPr/>
        <a:lstStyle/>
        <a:p>
          <a:endParaRPr lang="en-US"/>
        </a:p>
      </dgm:t>
    </dgm:pt>
    <dgm:pt modelId="{F1A18D5F-7863-4189-8072-87A8F97DD7E5}">
      <dgm:prSet phldrT="[Text]"/>
      <dgm:spPr/>
      <dgm:t>
        <a:bodyPr/>
        <a:lstStyle/>
        <a:p>
          <a:r>
            <a:rPr lang="en-US" dirty="0" smtClean="0"/>
            <a:t>If not transient, NTFS will attempt to rapidly self-heal – volume remains online</a:t>
          </a:r>
          <a:endParaRPr lang="en-US" dirty="0"/>
        </a:p>
      </dgm:t>
    </dgm:pt>
    <dgm:pt modelId="{A5F5B45E-5BB8-4481-AC52-E38EC8C1BD30}">
      <dgm:prSet phldrT="[Text]" custT="1"/>
      <dgm:spPr/>
      <dgm:t>
        <a:bodyPr/>
        <a:lstStyle/>
        <a:p>
          <a:r>
            <a:rPr lang="en-US" sz="1700" dirty="0" smtClean="0">
              <a:latin typeface="+mj-lt"/>
            </a:rPr>
            <a:t>Online Self-Healing</a:t>
          </a:r>
          <a:endParaRPr lang="en-US" sz="1700" dirty="0">
            <a:latin typeface="+mj-lt"/>
          </a:endParaRPr>
        </a:p>
      </dgm:t>
    </dgm:pt>
    <dgm:pt modelId="{6E4D6DC9-D2E3-4798-A25A-51F1098B44DA}" type="sibTrans" cxnId="{0401E78E-883E-46A7-A371-20F3CA265E54}">
      <dgm:prSet/>
      <dgm:spPr/>
      <dgm:t>
        <a:bodyPr/>
        <a:lstStyle/>
        <a:p>
          <a:endParaRPr lang="en-US"/>
        </a:p>
      </dgm:t>
    </dgm:pt>
    <dgm:pt modelId="{7D118C27-036D-4BCF-8868-46FD1D9AC51D}" type="parTrans" cxnId="{0401E78E-883E-46A7-A371-20F3CA265E54}">
      <dgm:prSet/>
      <dgm:spPr/>
      <dgm:t>
        <a:bodyPr/>
        <a:lstStyle/>
        <a:p>
          <a:endParaRPr lang="en-US"/>
        </a:p>
      </dgm:t>
    </dgm:pt>
    <dgm:pt modelId="{0E85C624-E807-44CA-BA60-2353535A5BC9}" type="sibTrans" cxnId="{3E49F21F-F6EB-4404-B1F3-49F23674EBC5}">
      <dgm:prSet/>
      <dgm:spPr/>
      <dgm:t>
        <a:bodyPr/>
        <a:lstStyle/>
        <a:p>
          <a:endParaRPr lang="en-US"/>
        </a:p>
      </dgm:t>
    </dgm:pt>
    <dgm:pt modelId="{C04EED93-259B-48F2-BA3F-C49685C97542}" type="parTrans" cxnId="{3E49F21F-F6EB-4404-B1F3-49F23674EBC5}">
      <dgm:prSet/>
      <dgm:spPr/>
      <dgm:t>
        <a:bodyPr/>
        <a:lstStyle/>
        <a:p>
          <a:endParaRPr lang="en-US"/>
        </a:p>
      </dgm:t>
    </dgm:pt>
    <dgm:pt modelId="{95B1A93D-8421-49CB-9BAB-A8F6D910AC83}" type="pres">
      <dgm:prSet presAssocID="{C3270CFE-1864-46EC-861E-ABBDE1F2E959}" presName="linearFlow" presStyleCnt="0">
        <dgm:presLayoutVars>
          <dgm:dir/>
          <dgm:animLvl val="lvl"/>
          <dgm:resizeHandles val="exact"/>
        </dgm:presLayoutVars>
      </dgm:prSet>
      <dgm:spPr/>
      <dgm:t>
        <a:bodyPr/>
        <a:lstStyle/>
        <a:p>
          <a:endParaRPr lang="en-US"/>
        </a:p>
      </dgm:t>
    </dgm:pt>
    <dgm:pt modelId="{AF38DCE0-CDE2-46B1-A6BC-2AE1196E2A6D}" type="pres">
      <dgm:prSet presAssocID="{DC819AEA-0EA3-4C6E-B294-93ED9FA13025}" presName="composite" presStyleCnt="0"/>
      <dgm:spPr/>
    </dgm:pt>
    <dgm:pt modelId="{24B9FB4E-4DA5-43BD-B6A8-A1E42D2666BF}" type="pres">
      <dgm:prSet presAssocID="{DC819AEA-0EA3-4C6E-B294-93ED9FA13025}" presName="parTx" presStyleLbl="node1" presStyleIdx="0" presStyleCnt="3">
        <dgm:presLayoutVars>
          <dgm:chMax val="0"/>
          <dgm:chPref val="0"/>
          <dgm:bulletEnabled val="1"/>
        </dgm:presLayoutVars>
      </dgm:prSet>
      <dgm:spPr/>
      <dgm:t>
        <a:bodyPr/>
        <a:lstStyle/>
        <a:p>
          <a:endParaRPr lang="en-US"/>
        </a:p>
      </dgm:t>
    </dgm:pt>
    <dgm:pt modelId="{E3F05159-B8CB-4E2E-8122-509633118245}" type="pres">
      <dgm:prSet presAssocID="{DC819AEA-0EA3-4C6E-B294-93ED9FA13025}" presName="parSh" presStyleLbl="node1" presStyleIdx="0" presStyleCnt="3"/>
      <dgm:spPr/>
      <dgm:t>
        <a:bodyPr/>
        <a:lstStyle/>
        <a:p>
          <a:endParaRPr lang="en-US"/>
        </a:p>
      </dgm:t>
    </dgm:pt>
    <dgm:pt modelId="{8253F3E8-D016-4753-B8AD-56C64F08D79D}" type="pres">
      <dgm:prSet presAssocID="{DC819AEA-0EA3-4C6E-B294-93ED9FA13025}" presName="desTx" presStyleLbl="fgAcc1" presStyleIdx="0" presStyleCnt="3">
        <dgm:presLayoutVars>
          <dgm:bulletEnabled val="1"/>
        </dgm:presLayoutVars>
      </dgm:prSet>
      <dgm:spPr/>
      <dgm:t>
        <a:bodyPr/>
        <a:lstStyle/>
        <a:p>
          <a:endParaRPr lang="en-US"/>
        </a:p>
      </dgm:t>
    </dgm:pt>
    <dgm:pt modelId="{F2B463AC-7899-4F74-B21F-596D0843602B}" type="pres">
      <dgm:prSet presAssocID="{4C3413F1-3BF1-4158-8A47-574B34F0F955}" presName="sibTrans" presStyleLbl="sibTrans2D1" presStyleIdx="0" presStyleCnt="2"/>
      <dgm:spPr/>
      <dgm:t>
        <a:bodyPr/>
        <a:lstStyle/>
        <a:p>
          <a:endParaRPr lang="en-US"/>
        </a:p>
      </dgm:t>
    </dgm:pt>
    <dgm:pt modelId="{7D73BCED-E9D9-474B-B939-A2B5CA9F91DE}" type="pres">
      <dgm:prSet presAssocID="{4C3413F1-3BF1-4158-8A47-574B34F0F955}" presName="connTx" presStyleLbl="sibTrans2D1" presStyleIdx="0" presStyleCnt="2"/>
      <dgm:spPr/>
      <dgm:t>
        <a:bodyPr/>
        <a:lstStyle/>
        <a:p>
          <a:endParaRPr lang="en-US"/>
        </a:p>
      </dgm:t>
    </dgm:pt>
    <dgm:pt modelId="{566E309A-EE5A-4B96-A35E-E9AD89D3ACA6}" type="pres">
      <dgm:prSet presAssocID="{A62331D1-40D8-4095-928F-AC31264AB519}" presName="composite" presStyleCnt="0"/>
      <dgm:spPr/>
    </dgm:pt>
    <dgm:pt modelId="{D5E24265-910F-4B79-A0FF-EE78DAA1F4C3}" type="pres">
      <dgm:prSet presAssocID="{A62331D1-40D8-4095-928F-AC31264AB519}" presName="parTx" presStyleLbl="node1" presStyleIdx="0" presStyleCnt="3">
        <dgm:presLayoutVars>
          <dgm:chMax val="0"/>
          <dgm:chPref val="0"/>
          <dgm:bulletEnabled val="1"/>
        </dgm:presLayoutVars>
      </dgm:prSet>
      <dgm:spPr/>
      <dgm:t>
        <a:bodyPr/>
        <a:lstStyle/>
        <a:p>
          <a:endParaRPr lang="en-US"/>
        </a:p>
      </dgm:t>
    </dgm:pt>
    <dgm:pt modelId="{3BF2211A-5C4A-4CB5-9162-531586CCF2BA}" type="pres">
      <dgm:prSet presAssocID="{A62331D1-40D8-4095-928F-AC31264AB519}" presName="parSh" presStyleLbl="node1" presStyleIdx="1" presStyleCnt="3"/>
      <dgm:spPr/>
      <dgm:t>
        <a:bodyPr/>
        <a:lstStyle/>
        <a:p>
          <a:endParaRPr lang="en-US"/>
        </a:p>
      </dgm:t>
    </dgm:pt>
    <dgm:pt modelId="{8FD10C5A-EE9E-47A6-AE60-73B876D31699}" type="pres">
      <dgm:prSet presAssocID="{A62331D1-40D8-4095-928F-AC31264AB519}" presName="desTx" presStyleLbl="fgAcc1" presStyleIdx="1" presStyleCnt="3">
        <dgm:presLayoutVars>
          <dgm:bulletEnabled val="1"/>
        </dgm:presLayoutVars>
      </dgm:prSet>
      <dgm:spPr/>
      <dgm:t>
        <a:bodyPr/>
        <a:lstStyle/>
        <a:p>
          <a:endParaRPr lang="en-US"/>
        </a:p>
      </dgm:t>
    </dgm:pt>
    <dgm:pt modelId="{5C7004BE-8B9C-4A54-B433-36D3DCEC7CDC}" type="pres">
      <dgm:prSet presAssocID="{626F7BCA-E162-4888-91BD-C2EA09F9FADD}" presName="sibTrans" presStyleLbl="sibTrans2D1" presStyleIdx="1" presStyleCnt="2"/>
      <dgm:spPr/>
      <dgm:t>
        <a:bodyPr/>
        <a:lstStyle/>
        <a:p>
          <a:endParaRPr lang="en-US"/>
        </a:p>
      </dgm:t>
    </dgm:pt>
    <dgm:pt modelId="{3DAA43F7-82AB-4869-B202-DD275AE4BB83}" type="pres">
      <dgm:prSet presAssocID="{626F7BCA-E162-4888-91BD-C2EA09F9FADD}" presName="connTx" presStyleLbl="sibTrans2D1" presStyleIdx="1" presStyleCnt="2"/>
      <dgm:spPr/>
      <dgm:t>
        <a:bodyPr/>
        <a:lstStyle/>
        <a:p>
          <a:endParaRPr lang="en-US"/>
        </a:p>
      </dgm:t>
    </dgm:pt>
    <dgm:pt modelId="{8EC466B4-9E4E-4092-889C-377F4172FA05}" type="pres">
      <dgm:prSet presAssocID="{A5F5B45E-5BB8-4481-AC52-E38EC8C1BD30}" presName="composite" presStyleCnt="0"/>
      <dgm:spPr/>
    </dgm:pt>
    <dgm:pt modelId="{01F3D29A-B1C5-4253-B246-B53CFF1BD7DD}" type="pres">
      <dgm:prSet presAssocID="{A5F5B45E-5BB8-4481-AC52-E38EC8C1BD30}" presName="parTx" presStyleLbl="node1" presStyleIdx="1" presStyleCnt="3">
        <dgm:presLayoutVars>
          <dgm:chMax val="0"/>
          <dgm:chPref val="0"/>
          <dgm:bulletEnabled val="1"/>
        </dgm:presLayoutVars>
      </dgm:prSet>
      <dgm:spPr/>
      <dgm:t>
        <a:bodyPr/>
        <a:lstStyle/>
        <a:p>
          <a:endParaRPr lang="en-US"/>
        </a:p>
      </dgm:t>
    </dgm:pt>
    <dgm:pt modelId="{74F94CB7-4E38-4C32-A65B-0B86353F3437}" type="pres">
      <dgm:prSet presAssocID="{A5F5B45E-5BB8-4481-AC52-E38EC8C1BD30}" presName="parSh" presStyleLbl="node1" presStyleIdx="2" presStyleCnt="3"/>
      <dgm:spPr/>
      <dgm:t>
        <a:bodyPr/>
        <a:lstStyle/>
        <a:p>
          <a:endParaRPr lang="en-US"/>
        </a:p>
      </dgm:t>
    </dgm:pt>
    <dgm:pt modelId="{0C9341B2-EE3F-42A9-AFE7-DA2C590C7A72}" type="pres">
      <dgm:prSet presAssocID="{A5F5B45E-5BB8-4481-AC52-E38EC8C1BD30}" presName="desTx" presStyleLbl="fgAcc1" presStyleIdx="2" presStyleCnt="3">
        <dgm:presLayoutVars>
          <dgm:bulletEnabled val="1"/>
        </dgm:presLayoutVars>
      </dgm:prSet>
      <dgm:spPr/>
      <dgm:t>
        <a:bodyPr/>
        <a:lstStyle/>
        <a:p>
          <a:endParaRPr lang="en-US"/>
        </a:p>
      </dgm:t>
    </dgm:pt>
  </dgm:ptLst>
  <dgm:cxnLst>
    <dgm:cxn modelId="{85F2AEBD-1793-4F72-80DD-703B1D68871A}" type="presOf" srcId="{A62331D1-40D8-4095-928F-AC31264AB519}" destId="{3BF2211A-5C4A-4CB5-9162-531586CCF2BA}" srcOrd="1" destOrd="0" presId="urn:microsoft.com/office/officeart/2005/8/layout/process3"/>
    <dgm:cxn modelId="{B4B98747-E9D0-4DFA-90DE-1ED7123F6896}" type="presOf" srcId="{F1A18D5F-7863-4189-8072-87A8F97DD7E5}" destId="{0C9341B2-EE3F-42A9-AFE7-DA2C590C7A72}" srcOrd="0" destOrd="0" presId="urn:microsoft.com/office/officeart/2005/8/layout/process3"/>
    <dgm:cxn modelId="{90288612-3156-453F-9532-E45A6F8C2884}" type="presOf" srcId="{4C3413F1-3BF1-4158-8A47-574B34F0F955}" destId="{7D73BCED-E9D9-474B-B939-A2B5CA9F91DE}" srcOrd="1" destOrd="0" presId="urn:microsoft.com/office/officeart/2005/8/layout/process3"/>
    <dgm:cxn modelId="{FA404E6B-B867-4A5B-9153-BD18DC96D110}" type="presOf" srcId="{A5F5B45E-5BB8-4481-AC52-E38EC8C1BD30}" destId="{01F3D29A-B1C5-4253-B246-B53CFF1BD7DD}" srcOrd="0" destOrd="0" presId="urn:microsoft.com/office/officeart/2005/8/layout/process3"/>
    <dgm:cxn modelId="{9BCDA5A7-D451-4761-985E-908E4D468FF5}" type="presOf" srcId="{DC819AEA-0EA3-4C6E-B294-93ED9FA13025}" destId="{24B9FB4E-4DA5-43BD-B6A8-A1E42D2666BF}" srcOrd="0" destOrd="0" presId="urn:microsoft.com/office/officeart/2005/8/layout/process3"/>
    <dgm:cxn modelId="{81980BA6-BB87-4A9C-BC5C-A353360E1837}" srcId="{DC819AEA-0EA3-4C6E-B294-93ED9FA13025}" destId="{D4D9622D-B7CA-4253-810F-1B770508FAE7}" srcOrd="0" destOrd="0" parTransId="{C565B973-EAC2-4267-BBB4-B121B9E2E45D}" sibTransId="{D137E669-CD3E-4CFF-B5A0-008E73A2103A}"/>
    <dgm:cxn modelId="{38D5DB8E-EF79-4A89-8AAE-3EA423269FA7}" type="presOf" srcId="{AA23D057-EC85-4FB4-BC66-23EC0EDBD770}" destId="{8FD10C5A-EE9E-47A6-AE60-73B876D31699}" srcOrd="0" destOrd="0" presId="urn:microsoft.com/office/officeart/2005/8/layout/process3"/>
    <dgm:cxn modelId="{7CFE2A56-0277-4852-AD51-A5A0952E50F6}" type="presOf" srcId="{626F7BCA-E162-4888-91BD-C2EA09F9FADD}" destId="{5C7004BE-8B9C-4A54-B433-36D3DCEC7CDC}" srcOrd="0" destOrd="0" presId="urn:microsoft.com/office/officeart/2005/8/layout/process3"/>
    <dgm:cxn modelId="{4EEED1CA-6AC6-4210-96D8-2255691A8A5C}" srcId="{C3270CFE-1864-46EC-861E-ABBDE1F2E959}" destId="{DC819AEA-0EA3-4C6E-B294-93ED9FA13025}" srcOrd="0" destOrd="0" parTransId="{2605381F-653D-4C44-91EE-952F3600F14E}" sibTransId="{4C3413F1-3BF1-4158-8A47-574B34F0F955}"/>
    <dgm:cxn modelId="{3E49F21F-F6EB-4404-B1F3-49F23674EBC5}" srcId="{A5F5B45E-5BB8-4481-AC52-E38EC8C1BD30}" destId="{F1A18D5F-7863-4189-8072-87A8F97DD7E5}" srcOrd="0" destOrd="0" parTransId="{C04EED93-259B-48F2-BA3F-C49685C97542}" sibTransId="{0E85C624-E807-44CA-BA60-2353535A5BC9}"/>
    <dgm:cxn modelId="{A09FD84B-DBB3-468E-AF5C-6AE05BE019D2}" type="presOf" srcId="{4C3413F1-3BF1-4158-8A47-574B34F0F955}" destId="{F2B463AC-7899-4F74-B21F-596D0843602B}" srcOrd="0" destOrd="0" presId="urn:microsoft.com/office/officeart/2005/8/layout/process3"/>
    <dgm:cxn modelId="{06626262-8AE9-48FB-8A76-52B9020096D4}" srcId="{A62331D1-40D8-4095-928F-AC31264AB519}" destId="{AA23D057-EC85-4FB4-BC66-23EC0EDBD770}" srcOrd="0" destOrd="0" parTransId="{812E997C-4565-42A0-B49A-995AA2540DD1}" sibTransId="{7D656599-6B1C-4B90-B78E-12B183EB94D6}"/>
    <dgm:cxn modelId="{EABD51EB-042E-48A8-A629-DFCCCA409066}" type="presOf" srcId="{D4D9622D-B7CA-4253-810F-1B770508FAE7}" destId="{8253F3E8-D016-4753-B8AD-56C64F08D79D}" srcOrd="0" destOrd="0" presId="urn:microsoft.com/office/officeart/2005/8/layout/process3"/>
    <dgm:cxn modelId="{85D85E22-97A8-4B79-82B6-C5D3B6CC25BC}" srcId="{C3270CFE-1864-46EC-861E-ABBDE1F2E959}" destId="{A62331D1-40D8-4095-928F-AC31264AB519}" srcOrd="1" destOrd="0" parTransId="{92E9F214-0EE3-4402-9E37-E4D6DA08B010}" sibTransId="{626F7BCA-E162-4888-91BD-C2EA09F9FADD}"/>
    <dgm:cxn modelId="{ACD575E9-1ABA-4492-A681-D93995C3A511}" type="presOf" srcId="{C3270CFE-1864-46EC-861E-ABBDE1F2E959}" destId="{95B1A93D-8421-49CB-9BAB-A8F6D910AC83}" srcOrd="0" destOrd="0" presId="urn:microsoft.com/office/officeart/2005/8/layout/process3"/>
    <dgm:cxn modelId="{B63A6178-254D-4035-9485-BC9CEF8E32A8}" type="presOf" srcId="{DC819AEA-0EA3-4C6E-B294-93ED9FA13025}" destId="{E3F05159-B8CB-4E2E-8122-509633118245}" srcOrd="1" destOrd="0" presId="urn:microsoft.com/office/officeart/2005/8/layout/process3"/>
    <dgm:cxn modelId="{823DCFD5-600D-42CE-B91A-C1EC93839359}" type="presOf" srcId="{A5F5B45E-5BB8-4481-AC52-E38EC8C1BD30}" destId="{74F94CB7-4E38-4C32-A65B-0B86353F3437}" srcOrd="1" destOrd="0" presId="urn:microsoft.com/office/officeart/2005/8/layout/process3"/>
    <dgm:cxn modelId="{0401E78E-883E-46A7-A371-20F3CA265E54}" srcId="{C3270CFE-1864-46EC-861E-ABBDE1F2E959}" destId="{A5F5B45E-5BB8-4481-AC52-E38EC8C1BD30}" srcOrd="2" destOrd="0" parTransId="{7D118C27-036D-4BCF-8868-46FD1D9AC51D}" sibTransId="{6E4D6DC9-D2E3-4798-A25A-51F1098B44DA}"/>
    <dgm:cxn modelId="{7580E871-7F40-4462-B12D-74095100E82F}" type="presOf" srcId="{626F7BCA-E162-4888-91BD-C2EA09F9FADD}" destId="{3DAA43F7-82AB-4869-B202-DD275AE4BB83}" srcOrd="1" destOrd="0" presId="urn:microsoft.com/office/officeart/2005/8/layout/process3"/>
    <dgm:cxn modelId="{F27E749E-6B3A-45CF-BCAF-F117948F87C3}" type="presOf" srcId="{A62331D1-40D8-4095-928F-AC31264AB519}" destId="{D5E24265-910F-4B79-A0FF-EE78DAA1F4C3}" srcOrd="0" destOrd="0" presId="urn:microsoft.com/office/officeart/2005/8/layout/process3"/>
    <dgm:cxn modelId="{C923AFE8-B75D-42EF-8E06-FC177EE61148}" type="presParOf" srcId="{95B1A93D-8421-49CB-9BAB-A8F6D910AC83}" destId="{AF38DCE0-CDE2-46B1-A6BC-2AE1196E2A6D}" srcOrd="0" destOrd="0" presId="urn:microsoft.com/office/officeart/2005/8/layout/process3"/>
    <dgm:cxn modelId="{83C26720-AC3C-44B4-B589-F7B6A5D16C5E}" type="presParOf" srcId="{AF38DCE0-CDE2-46B1-A6BC-2AE1196E2A6D}" destId="{24B9FB4E-4DA5-43BD-B6A8-A1E42D2666BF}" srcOrd="0" destOrd="0" presId="urn:microsoft.com/office/officeart/2005/8/layout/process3"/>
    <dgm:cxn modelId="{82A10DAB-D3E3-42FA-8103-0CD819758A3B}" type="presParOf" srcId="{AF38DCE0-CDE2-46B1-A6BC-2AE1196E2A6D}" destId="{E3F05159-B8CB-4E2E-8122-509633118245}" srcOrd="1" destOrd="0" presId="urn:microsoft.com/office/officeart/2005/8/layout/process3"/>
    <dgm:cxn modelId="{7ED9D07D-CDFC-4965-B13C-D814000FA8E4}" type="presParOf" srcId="{AF38DCE0-CDE2-46B1-A6BC-2AE1196E2A6D}" destId="{8253F3E8-D016-4753-B8AD-56C64F08D79D}" srcOrd="2" destOrd="0" presId="urn:microsoft.com/office/officeart/2005/8/layout/process3"/>
    <dgm:cxn modelId="{E2B8EC84-9B98-4C98-AD07-0C2B365F2B16}" type="presParOf" srcId="{95B1A93D-8421-49CB-9BAB-A8F6D910AC83}" destId="{F2B463AC-7899-4F74-B21F-596D0843602B}" srcOrd="1" destOrd="0" presId="urn:microsoft.com/office/officeart/2005/8/layout/process3"/>
    <dgm:cxn modelId="{FADBC401-9CFA-43C4-990C-277BFDDEBC9A}" type="presParOf" srcId="{F2B463AC-7899-4F74-B21F-596D0843602B}" destId="{7D73BCED-E9D9-474B-B939-A2B5CA9F91DE}" srcOrd="0" destOrd="0" presId="urn:microsoft.com/office/officeart/2005/8/layout/process3"/>
    <dgm:cxn modelId="{3E4B5D8D-ECE6-44A7-BFD4-C513E209E983}" type="presParOf" srcId="{95B1A93D-8421-49CB-9BAB-A8F6D910AC83}" destId="{566E309A-EE5A-4B96-A35E-E9AD89D3ACA6}" srcOrd="2" destOrd="0" presId="urn:microsoft.com/office/officeart/2005/8/layout/process3"/>
    <dgm:cxn modelId="{3B6033F9-E534-4AC5-AC57-E2BE03DE97E8}" type="presParOf" srcId="{566E309A-EE5A-4B96-A35E-E9AD89D3ACA6}" destId="{D5E24265-910F-4B79-A0FF-EE78DAA1F4C3}" srcOrd="0" destOrd="0" presId="urn:microsoft.com/office/officeart/2005/8/layout/process3"/>
    <dgm:cxn modelId="{EEAF446E-4698-4E53-BDB0-1EDF42A1210F}" type="presParOf" srcId="{566E309A-EE5A-4B96-A35E-E9AD89D3ACA6}" destId="{3BF2211A-5C4A-4CB5-9162-531586CCF2BA}" srcOrd="1" destOrd="0" presId="urn:microsoft.com/office/officeart/2005/8/layout/process3"/>
    <dgm:cxn modelId="{64958C56-38F5-4634-AC72-67D92D4C176F}" type="presParOf" srcId="{566E309A-EE5A-4B96-A35E-E9AD89D3ACA6}" destId="{8FD10C5A-EE9E-47A6-AE60-73B876D31699}" srcOrd="2" destOrd="0" presId="urn:microsoft.com/office/officeart/2005/8/layout/process3"/>
    <dgm:cxn modelId="{40F499A2-45D3-4118-8BD1-DC1C1A5570AB}" type="presParOf" srcId="{95B1A93D-8421-49CB-9BAB-A8F6D910AC83}" destId="{5C7004BE-8B9C-4A54-B433-36D3DCEC7CDC}" srcOrd="3" destOrd="0" presId="urn:microsoft.com/office/officeart/2005/8/layout/process3"/>
    <dgm:cxn modelId="{A7C62D01-F24E-444D-8604-14C2556363CD}" type="presParOf" srcId="{5C7004BE-8B9C-4A54-B433-36D3DCEC7CDC}" destId="{3DAA43F7-82AB-4869-B202-DD275AE4BB83}" srcOrd="0" destOrd="0" presId="urn:microsoft.com/office/officeart/2005/8/layout/process3"/>
    <dgm:cxn modelId="{EB73110F-80D3-4D1A-921E-50233F313D13}" type="presParOf" srcId="{95B1A93D-8421-49CB-9BAB-A8F6D910AC83}" destId="{8EC466B4-9E4E-4092-889C-377F4172FA05}" srcOrd="4" destOrd="0" presId="urn:microsoft.com/office/officeart/2005/8/layout/process3"/>
    <dgm:cxn modelId="{EF4B5A98-5E08-40F4-BA18-6F4854437A6D}" type="presParOf" srcId="{8EC466B4-9E4E-4092-889C-377F4172FA05}" destId="{01F3D29A-B1C5-4253-B246-B53CFF1BD7DD}" srcOrd="0" destOrd="0" presId="urn:microsoft.com/office/officeart/2005/8/layout/process3"/>
    <dgm:cxn modelId="{6E6E9C27-9A8A-4DB4-B254-34804C0C485D}" type="presParOf" srcId="{8EC466B4-9E4E-4092-889C-377F4172FA05}" destId="{74F94CB7-4E38-4C32-A65B-0B86353F3437}" srcOrd="1" destOrd="0" presId="urn:microsoft.com/office/officeart/2005/8/layout/process3"/>
    <dgm:cxn modelId="{A241B808-3C80-45EC-85D5-526F501E0AB4}" type="presParOf" srcId="{8EC466B4-9E4E-4092-889C-377F4172FA05}" destId="{0C9341B2-EE3F-42A9-AFE7-DA2C590C7A7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270CFE-1864-46EC-861E-ABBDE1F2E95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37D99E9-9B92-4444-BF94-4345EC10EE28}">
      <dgm:prSet custT="1"/>
      <dgm:spPr/>
      <dgm:t>
        <a:bodyPr/>
        <a:lstStyle/>
        <a:p>
          <a:r>
            <a:rPr lang="en-US" sz="1700" dirty="0" smtClean="0">
              <a:latin typeface="+mj-lt"/>
            </a:rPr>
            <a:t>Identify &amp; Log</a:t>
          </a:r>
          <a:endParaRPr lang="en-US" sz="1700" dirty="0">
            <a:latin typeface="+mj-lt"/>
          </a:endParaRPr>
        </a:p>
      </dgm:t>
    </dgm:pt>
    <dgm:pt modelId="{D5B7ED00-06AA-4C5B-9FFF-62E21433C475}" type="parTrans" cxnId="{E833090C-C696-4F3A-A7F1-25B8A1227AEB}">
      <dgm:prSet/>
      <dgm:spPr/>
      <dgm:t>
        <a:bodyPr/>
        <a:lstStyle/>
        <a:p>
          <a:endParaRPr lang="en-US"/>
        </a:p>
      </dgm:t>
    </dgm:pt>
    <dgm:pt modelId="{DDC88F46-51C5-4CC4-AFDB-DCC778C0FD45}" type="sibTrans" cxnId="{E833090C-C696-4F3A-A7F1-25B8A1227AEB}">
      <dgm:prSet/>
      <dgm:spPr/>
      <dgm:t>
        <a:bodyPr/>
        <a:lstStyle/>
        <a:p>
          <a:endParaRPr lang="en-US"/>
        </a:p>
      </dgm:t>
    </dgm:pt>
    <dgm:pt modelId="{FDDA0E6E-16DC-4F26-85E3-BE82A92C4573}">
      <dgm:prSet custT="1"/>
      <dgm:spPr/>
      <dgm:t>
        <a:bodyPr/>
        <a:lstStyle/>
        <a:p>
          <a:r>
            <a:rPr lang="en-US" sz="1700" dirty="0" smtClean="0"/>
            <a:t>If not self-healed, NTFS will identify </a:t>
          </a:r>
          <a:r>
            <a:rPr lang="en-US" sz="1700" u="sng" dirty="0" smtClean="0"/>
            <a:t>and</a:t>
          </a:r>
          <a:r>
            <a:rPr lang="en-US" sz="1700" dirty="0" smtClean="0"/>
            <a:t> log corrective actions</a:t>
          </a:r>
          <a:endParaRPr lang="en-US" sz="1700" dirty="0"/>
        </a:p>
      </dgm:t>
    </dgm:pt>
    <dgm:pt modelId="{B1FFF436-3A4B-4D8F-AB80-15F434669BF4}" type="parTrans" cxnId="{20872BEB-D5B6-4314-AAB0-2875C785B2B5}">
      <dgm:prSet/>
      <dgm:spPr/>
      <dgm:t>
        <a:bodyPr/>
        <a:lstStyle/>
        <a:p>
          <a:endParaRPr lang="en-US"/>
        </a:p>
      </dgm:t>
    </dgm:pt>
    <dgm:pt modelId="{500E759B-AB6F-4088-95EA-B1D7BFB2C090}" type="sibTrans" cxnId="{20872BEB-D5B6-4314-AAB0-2875C785B2B5}">
      <dgm:prSet/>
      <dgm:spPr/>
      <dgm:t>
        <a:bodyPr/>
        <a:lstStyle/>
        <a:p>
          <a:endParaRPr lang="en-US"/>
        </a:p>
      </dgm:t>
    </dgm:pt>
    <dgm:pt modelId="{BDC631F1-866B-4BC5-A019-7BB8BE2B32BF}">
      <dgm:prSet custT="1"/>
      <dgm:spPr/>
      <dgm:t>
        <a:bodyPr/>
        <a:lstStyle/>
        <a:p>
          <a:r>
            <a:rPr lang="en-US" sz="1700" dirty="0" smtClean="0">
              <a:latin typeface="+mj-lt"/>
            </a:rPr>
            <a:t>Precise &amp; Rapid Correction</a:t>
          </a:r>
          <a:endParaRPr lang="en-US" sz="1700" dirty="0">
            <a:latin typeface="+mj-lt"/>
          </a:endParaRPr>
        </a:p>
      </dgm:t>
    </dgm:pt>
    <dgm:pt modelId="{CD62EC7F-D999-4F93-9981-FFABF31C6048}" type="parTrans" cxnId="{FD9FB190-8D18-429A-AB81-A48BFD3F98F1}">
      <dgm:prSet/>
      <dgm:spPr/>
      <dgm:t>
        <a:bodyPr/>
        <a:lstStyle/>
        <a:p>
          <a:endParaRPr lang="en-US"/>
        </a:p>
      </dgm:t>
    </dgm:pt>
    <dgm:pt modelId="{1C331435-96E9-4FDE-8586-AC449E2310A1}" type="sibTrans" cxnId="{FD9FB190-8D18-429A-AB81-A48BFD3F98F1}">
      <dgm:prSet/>
      <dgm:spPr/>
      <dgm:t>
        <a:bodyPr/>
        <a:lstStyle/>
        <a:p>
          <a:endParaRPr lang="en-US"/>
        </a:p>
      </dgm:t>
    </dgm:pt>
    <dgm:pt modelId="{1F1BD6DD-B471-4D49-B22F-129E7B8E1611}">
      <dgm:prSet/>
      <dgm:spPr/>
      <dgm:t>
        <a:bodyPr/>
        <a:lstStyle/>
        <a:p>
          <a:r>
            <a:rPr lang="en-US" b="0" u="none" dirty="0" smtClean="0">
              <a:latin typeface="+mn-lt"/>
            </a:rPr>
            <a:t>At the next maintenance window</a:t>
          </a:r>
          <a:r>
            <a:rPr lang="en-US" b="0" dirty="0" smtClean="0">
              <a:latin typeface="+mn-lt"/>
            </a:rPr>
            <a:t>, volume can be taken offline and logged corruptions are corrected in seconds</a:t>
          </a:r>
          <a:endParaRPr lang="en-US" b="0" dirty="0">
            <a:latin typeface="+mn-lt"/>
          </a:endParaRPr>
        </a:p>
      </dgm:t>
    </dgm:pt>
    <dgm:pt modelId="{7F811A68-8DE7-4507-A16E-80B03263116B}" type="parTrans" cxnId="{38B90131-5F56-48B8-A1C6-D82EC91A8175}">
      <dgm:prSet/>
      <dgm:spPr/>
      <dgm:t>
        <a:bodyPr/>
        <a:lstStyle/>
        <a:p>
          <a:endParaRPr lang="en-US"/>
        </a:p>
      </dgm:t>
    </dgm:pt>
    <dgm:pt modelId="{0E877DA2-66EC-4C21-AFCA-F544AB7DC77D}" type="sibTrans" cxnId="{38B90131-5F56-48B8-A1C6-D82EC91A8175}">
      <dgm:prSet/>
      <dgm:spPr/>
      <dgm:t>
        <a:bodyPr/>
        <a:lstStyle/>
        <a:p>
          <a:endParaRPr lang="en-US"/>
        </a:p>
      </dgm:t>
    </dgm:pt>
    <dgm:pt modelId="{34B22C52-C8AD-48E6-8750-EA8C2CB4072C}">
      <dgm:prSet/>
      <dgm:spPr/>
      <dgm:t>
        <a:bodyPr/>
        <a:lstStyle/>
        <a:p>
          <a:r>
            <a:rPr lang="en-US" b="0" dirty="0" smtClean="0">
              <a:latin typeface="+mn-lt"/>
            </a:rPr>
            <a:t>For virtualized deployments on CSV, VM I/O is transparently paused for rapid correction and subsequently automatically resumed.</a:t>
          </a:r>
          <a:endParaRPr lang="en-US" b="0" dirty="0">
            <a:latin typeface="+mn-lt"/>
          </a:endParaRPr>
        </a:p>
      </dgm:t>
    </dgm:pt>
    <dgm:pt modelId="{7362C584-FC0E-4EF7-A823-DC5E65DD0550}" type="parTrans" cxnId="{194F9FD9-A64A-41AA-9F55-3E2914779A7A}">
      <dgm:prSet/>
      <dgm:spPr/>
      <dgm:t>
        <a:bodyPr/>
        <a:lstStyle/>
        <a:p>
          <a:endParaRPr lang="en-US"/>
        </a:p>
      </dgm:t>
    </dgm:pt>
    <dgm:pt modelId="{C7F3BE49-B0B9-4140-9E2B-F064623422CC}" type="sibTrans" cxnId="{194F9FD9-A64A-41AA-9F55-3E2914779A7A}">
      <dgm:prSet/>
      <dgm:spPr/>
      <dgm:t>
        <a:bodyPr/>
        <a:lstStyle/>
        <a:p>
          <a:endParaRPr lang="en-US"/>
        </a:p>
      </dgm:t>
    </dgm:pt>
    <dgm:pt modelId="{FCBC6FA4-198A-46B2-BF47-D58C414405EE}">
      <dgm:prSet custT="1"/>
      <dgm:spPr/>
      <dgm:t>
        <a:bodyPr/>
        <a:lstStyle/>
        <a:p>
          <a:r>
            <a:rPr lang="en-US" sz="1700" dirty="0" smtClean="0"/>
            <a:t>Administrator will be notified</a:t>
          </a:r>
          <a:endParaRPr lang="en-US" sz="1700" dirty="0"/>
        </a:p>
      </dgm:t>
    </dgm:pt>
    <dgm:pt modelId="{F18EC14F-AD97-4CDB-B4F6-B8732145506C}" type="parTrans" cxnId="{748FEB5F-8E74-47D0-BFC0-5101B4D50EBB}">
      <dgm:prSet/>
      <dgm:spPr/>
      <dgm:t>
        <a:bodyPr/>
        <a:lstStyle/>
        <a:p>
          <a:endParaRPr lang="en-US"/>
        </a:p>
      </dgm:t>
    </dgm:pt>
    <dgm:pt modelId="{3481B698-993F-4CE4-B271-0C417E435E11}" type="sibTrans" cxnId="{748FEB5F-8E74-47D0-BFC0-5101B4D50EBB}">
      <dgm:prSet/>
      <dgm:spPr/>
      <dgm:t>
        <a:bodyPr/>
        <a:lstStyle/>
        <a:p>
          <a:endParaRPr lang="en-US"/>
        </a:p>
      </dgm:t>
    </dgm:pt>
    <dgm:pt modelId="{77DA5AAB-0DE2-4617-BA9F-67302E7A8698}">
      <dgm:prSet custT="1"/>
      <dgm:spPr/>
      <dgm:t>
        <a:bodyPr/>
        <a:lstStyle/>
        <a:p>
          <a:r>
            <a:rPr lang="en-US" sz="1700" dirty="0" smtClean="0"/>
            <a:t>Volume  continues to remain online.</a:t>
          </a:r>
          <a:endParaRPr lang="en-US" sz="1700" dirty="0"/>
        </a:p>
      </dgm:t>
    </dgm:pt>
    <dgm:pt modelId="{2259B468-A334-46FB-8536-50B9F0BD6DE6}" type="parTrans" cxnId="{62DF5B7D-2790-49A2-9793-26235902B415}">
      <dgm:prSet/>
      <dgm:spPr/>
      <dgm:t>
        <a:bodyPr/>
        <a:lstStyle/>
        <a:p>
          <a:endParaRPr lang="en-US"/>
        </a:p>
      </dgm:t>
    </dgm:pt>
    <dgm:pt modelId="{B42693B4-EAC9-4127-B05F-A11DE1D407CE}" type="sibTrans" cxnId="{62DF5B7D-2790-49A2-9793-26235902B415}">
      <dgm:prSet/>
      <dgm:spPr/>
      <dgm:t>
        <a:bodyPr/>
        <a:lstStyle/>
        <a:p>
          <a:endParaRPr lang="en-US"/>
        </a:p>
      </dgm:t>
    </dgm:pt>
    <dgm:pt modelId="{95B1A93D-8421-49CB-9BAB-A8F6D910AC83}" type="pres">
      <dgm:prSet presAssocID="{C3270CFE-1864-46EC-861E-ABBDE1F2E959}" presName="linearFlow" presStyleCnt="0">
        <dgm:presLayoutVars>
          <dgm:dir/>
          <dgm:animLvl val="lvl"/>
          <dgm:resizeHandles val="exact"/>
        </dgm:presLayoutVars>
      </dgm:prSet>
      <dgm:spPr/>
      <dgm:t>
        <a:bodyPr/>
        <a:lstStyle/>
        <a:p>
          <a:endParaRPr lang="en-US"/>
        </a:p>
      </dgm:t>
    </dgm:pt>
    <dgm:pt modelId="{D3F91D69-3B3F-4D3A-AED3-E84931FD5457}" type="pres">
      <dgm:prSet presAssocID="{337D99E9-9B92-4444-BF94-4345EC10EE28}" presName="composite" presStyleCnt="0"/>
      <dgm:spPr/>
    </dgm:pt>
    <dgm:pt modelId="{415DC024-0CC7-4776-A605-5361994143F0}" type="pres">
      <dgm:prSet presAssocID="{337D99E9-9B92-4444-BF94-4345EC10EE28}" presName="parTx" presStyleLbl="node1" presStyleIdx="0" presStyleCnt="2">
        <dgm:presLayoutVars>
          <dgm:chMax val="0"/>
          <dgm:chPref val="0"/>
          <dgm:bulletEnabled val="1"/>
        </dgm:presLayoutVars>
      </dgm:prSet>
      <dgm:spPr/>
      <dgm:t>
        <a:bodyPr/>
        <a:lstStyle/>
        <a:p>
          <a:endParaRPr lang="en-US"/>
        </a:p>
      </dgm:t>
    </dgm:pt>
    <dgm:pt modelId="{2FB575B7-3793-438F-97A5-8DD0773EE5B0}" type="pres">
      <dgm:prSet presAssocID="{337D99E9-9B92-4444-BF94-4345EC10EE28}" presName="parSh" presStyleLbl="node1" presStyleIdx="0" presStyleCnt="2"/>
      <dgm:spPr/>
      <dgm:t>
        <a:bodyPr/>
        <a:lstStyle/>
        <a:p>
          <a:endParaRPr lang="en-US"/>
        </a:p>
      </dgm:t>
    </dgm:pt>
    <dgm:pt modelId="{626C46D1-37DF-4575-B717-61771D882E42}" type="pres">
      <dgm:prSet presAssocID="{337D99E9-9B92-4444-BF94-4345EC10EE28}" presName="desTx" presStyleLbl="fgAcc1" presStyleIdx="0" presStyleCnt="2">
        <dgm:presLayoutVars>
          <dgm:bulletEnabled val="1"/>
        </dgm:presLayoutVars>
      </dgm:prSet>
      <dgm:spPr/>
      <dgm:t>
        <a:bodyPr/>
        <a:lstStyle/>
        <a:p>
          <a:endParaRPr lang="en-US"/>
        </a:p>
      </dgm:t>
    </dgm:pt>
    <dgm:pt modelId="{EB2C1A50-3CB1-4E17-8C0F-18FE9BEA5973}" type="pres">
      <dgm:prSet presAssocID="{DDC88F46-51C5-4CC4-AFDB-DCC778C0FD45}" presName="sibTrans" presStyleLbl="sibTrans2D1" presStyleIdx="0" presStyleCnt="1" custScaleX="74470" custScaleY="74909"/>
      <dgm:spPr/>
      <dgm:t>
        <a:bodyPr/>
        <a:lstStyle/>
        <a:p>
          <a:endParaRPr lang="en-US"/>
        </a:p>
      </dgm:t>
    </dgm:pt>
    <dgm:pt modelId="{424889B2-720A-476D-8188-9C8396F18860}" type="pres">
      <dgm:prSet presAssocID="{DDC88F46-51C5-4CC4-AFDB-DCC778C0FD45}" presName="connTx" presStyleLbl="sibTrans2D1" presStyleIdx="0" presStyleCnt="1"/>
      <dgm:spPr/>
      <dgm:t>
        <a:bodyPr/>
        <a:lstStyle/>
        <a:p>
          <a:endParaRPr lang="en-US"/>
        </a:p>
      </dgm:t>
    </dgm:pt>
    <dgm:pt modelId="{25FDC625-1BE2-4C42-AAE3-CB70FF22E59A}" type="pres">
      <dgm:prSet presAssocID="{BDC631F1-866B-4BC5-A019-7BB8BE2B32BF}" presName="composite" presStyleCnt="0"/>
      <dgm:spPr/>
    </dgm:pt>
    <dgm:pt modelId="{5DDF7E18-AE61-46CF-A163-ECB6F24AD43A}" type="pres">
      <dgm:prSet presAssocID="{BDC631F1-866B-4BC5-A019-7BB8BE2B32BF}" presName="parTx" presStyleLbl="node1" presStyleIdx="0" presStyleCnt="2">
        <dgm:presLayoutVars>
          <dgm:chMax val="0"/>
          <dgm:chPref val="0"/>
          <dgm:bulletEnabled val="1"/>
        </dgm:presLayoutVars>
      </dgm:prSet>
      <dgm:spPr/>
      <dgm:t>
        <a:bodyPr/>
        <a:lstStyle/>
        <a:p>
          <a:endParaRPr lang="en-US"/>
        </a:p>
      </dgm:t>
    </dgm:pt>
    <dgm:pt modelId="{FBA912A0-A6DA-4B96-8AC7-7F23CE641986}" type="pres">
      <dgm:prSet presAssocID="{BDC631F1-866B-4BC5-A019-7BB8BE2B32BF}" presName="parSh" presStyleLbl="node1" presStyleIdx="1" presStyleCnt="2"/>
      <dgm:spPr/>
      <dgm:t>
        <a:bodyPr/>
        <a:lstStyle/>
        <a:p>
          <a:endParaRPr lang="en-US"/>
        </a:p>
      </dgm:t>
    </dgm:pt>
    <dgm:pt modelId="{3305A639-1DBD-4080-A80E-3805C38565E4}" type="pres">
      <dgm:prSet presAssocID="{BDC631F1-866B-4BC5-A019-7BB8BE2B32BF}" presName="desTx" presStyleLbl="fgAcc1" presStyleIdx="1" presStyleCnt="2">
        <dgm:presLayoutVars>
          <dgm:bulletEnabled val="1"/>
        </dgm:presLayoutVars>
      </dgm:prSet>
      <dgm:spPr/>
      <dgm:t>
        <a:bodyPr/>
        <a:lstStyle/>
        <a:p>
          <a:endParaRPr lang="en-US"/>
        </a:p>
      </dgm:t>
    </dgm:pt>
  </dgm:ptLst>
  <dgm:cxnLst>
    <dgm:cxn modelId="{50ECB72D-CB54-47B8-9525-716FC9153040}" type="presOf" srcId="{1F1BD6DD-B471-4D49-B22F-129E7B8E1611}" destId="{3305A639-1DBD-4080-A80E-3805C38565E4}" srcOrd="0" destOrd="0" presId="urn:microsoft.com/office/officeart/2005/8/layout/process3"/>
    <dgm:cxn modelId="{895F1E80-6789-43C4-93CA-82F5403470D8}" type="presOf" srcId="{FDDA0E6E-16DC-4F26-85E3-BE82A92C4573}" destId="{626C46D1-37DF-4575-B717-61771D882E42}" srcOrd="0" destOrd="0" presId="urn:microsoft.com/office/officeart/2005/8/layout/process3"/>
    <dgm:cxn modelId="{1A8A6498-8B46-423B-8449-2B3412980411}" type="presOf" srcId="{DDC88F46-51C5-4CC4-AFDB-DCC778C0FD45}" destId="{EB2C1A50-3CB1-4E17-8C0F-18FE9BEA5973}" srcOrd="0" destOrd="0" presId="urn:microsoft.com/office/officeart/2005/8/layout/process3"/>
    <dgm:cxn modelId="{7ACBA149-1BD3-436E-9D3A-DB8AC56317BB}" type="presOf" srcId="{337D99E9-9B92-4444-BF94-4345EC10EE28}" destId="{415DC024-0CC7-4776-A605-5361994143F0}" srcOrd="0" destOrd="0" presId="urn:microsoft.com/office/officeart/2005/8/layout/process3"/>
    <dgm:cxn modelId="{38B90131-5F56-48B8-A1C6-D82EC91A8175}" srcId="{BDC631F1-866B-4BC5-A019-7BB8BE2B32BF}" destId="{1F1BD6DD-B471-4D49-B22F-129E7B8E1611}" srcOrd="0" destOrd="0" parTransId="{7F811A68-8DE7-4507-A16E-80B03263116B}" sibTransId="{0E877DA2-66EC-4C21-AFCA-F544AB7DC77D}"/>
    <dgm:cxn modelId="{E6A680CC-CFAC-4378-988C-B9DE99355F7C}" type="presOf" srcId="{BDC631F1-866B-4BC5-A019-7BB8BE2B32BF}" destId="{5DDF7E18-AE61-46CF-A163-ECB6F24AD43A}" srcOrd="0" destOrd="0" presId="urn:microsoft.com/office/officeart/2005/8/layout/process3"/>
    <dgm:cxn modelId="{20872BEB-D5B6-4314-AAB0-2875C785B2B5}" srcId="{337D99E9-9B92-4444-BF94-4345EC10EE28}" destId="{FDDA0E6E-16DC-4F26-85E3-BE82A92C4573}" srcOrd="0" destOrd="0" parTransId="{B1FFF436-3A4B-4D8F-AB80-15F434669BF4}" sibTransId="{500E759B-AB6F-4088-95EA-B1D7BFB2C090}"/>
    <dgm:cxn modelId="{E1987CD0-8482-4390-850F-75EC69D28759}" type="presOf" srcId="{34B22C52-C8AD-48E6-8750-EA8C2CB4072C}" destId="{3305A639-1DBD-4080-A80E-3805C38565E4}" srcOrd="0" destOrd="1" presId="urn:microsoft.com/office/officeart/2005/8/layout/process3"/>
    <dgm:cxn modelId="{E833090C-C696-4F3A-A7F1-25B8A1227AEB}" srcId="{C3270CFE-1864-46EC-861E-ABBDE1F2E959}" destId="{337D99E9-9B92-4444-BF94-4345EC10EE28}" srcOrd="0" destOrd="0" parTransId="{D5B7ED00-06AA-4C5B-9FFF-62E21433C475}" sibTransId="{DDC88F46-51C5-4CC4-AFDB-DCC778C0FD45}"/>
    <dgm:cxn modelId="{E9F9B8DC-FE38-4F96-AC7F-3C56B429871A}" type="presOf" srcId="{BDC631F1-866B-4BC5-A019-7BB8BE2B32BF}" destId="{FBA912A0-A6DA-4B96-8AC7-7F23CE641986}" srcOrd="1" destOrd="0" presId="urn:microsoft.com/office/officeart/2005/8/layout/process3"/>
    <dgm:cxn modelId="{0FDC96AA-CE07-4424-9803-61EF8A4DCCFF}" type="presOf" srcId="{C3270CFE-1864-46EC-861E-ABBDE1F2E959}" destId="{95B1A93D-8421-49CB-9BAB-A8F6D910AC83}" srcOrd="0" destOrd="0" presId="urn:microsoft.com/office/officeart/2005/8/layout/process3"/>
    <dgm:cxn modelId="{FD9FB190-8D18-429A-AB81-A48BFD3F98F1}" srcId="{C3270CFE-1864-46EC-861E-ABBDE1F2E959}" destId="{BDC631F1-866B-4BC5-A019-7BB8BE2B32BF}" srcOrd="1" destOrd="0" parTransId="{CD62EC7F-D999-4F93-9981-FFABF31C6048}" sibTransId="{1C331435-96E9-4FDE-8586-AC449E2310A1}"/>
    <dgm:cxn modelId="{203EE4CB-068B-42D8-B316-FD52D280F745}" type="presOf" srcId="{337D99E9-9B92-4444-BF94-4345EC10EE28}" destId="{2FB575B7-3793-438F-97A5-8DD0773EE5B0}" srcOrd="1" destOrd="0" presId="urn:microsoft.com/office/officeart/2005/8/layout/process3"/>
    <dgm:cxn modelId="{62DF5B7D-2790-49A2-9793-26235902B415}" srcId="{337D99E9-9B92-4444-BF94-4345EC10EE28}" destId="{77DA5AAB-0DE2-4617-BA9F-67302E7A8698}" srcOrd="1" destOrd="0" parTransId="{2259B468-A334-46FB-8536-50B9F0BD6DE6}" sibTransId="{B42693B4-EAC9-4127-B05F-A11DE1D407CE}"/>
    <dgm:cxn modelId="{B9B110F9-7260-48A5-AC79-94B66DEBEB56}" type="presOf" srcId="{DDC88F46-51C5-4CC4-AFDB-DCC778C0FD45}" destId="{424889B2-720A-476D-8188-9C8396F18860}" srcOrd="1" destOrd="0" presId="urn:microsoft.com/office/officeart/2005/8/layout/process3"/>
    <dgm:cxn modelId="{748FEB5F-8E74-47D0-BFC0-5101B4D50EBB}" srcId="{337D99E9-9B92-4444-BF94-4345EC10EE28}" destId="{FCBC6FA4-198A-46B2-BF47-D58C414405EE}" srcOrd="2" destOrd="0" parTransId="{F18EC14F-AD97-4CDB-B4F6-B8732145506C}" sibTransId="{3481B698-993F-4CE4-B271-0C417E435E11}"/>
    <dgm:cxn modelId="{3E1D8B9E-9638-40EF-8A24-502710044DA0}" type="presOf" srcId="{77DA5AAB-0DE2-4617-BA9F-67302E7A8698}" destId="{626C46D1-37DF-4575-B717-61771D882E42}" srcOrd="0" destOrd="1" presId="urn:microsoft.com/office/officeart/2005/8/layout/process3"/>
    <dgm:cxn modelId="{479AF7A3-A012-47A1-92FB-E1A7710D6125}" type="presOf" srcId="{FCBC6FA4-198A-46B2-BF47-D58C414405EE}" destId="{626C46D1-37DF-4575-B717-61771D882E42}" srcOrd="0" destOrd="2" presId="urn:microsoft.com/office/officeart/2005/8/layout/process3"/>
    <dgm:cxn modelId="{194F9FD9-A64A-41AA-9F55-3E2914779A7A}" srcId="{BDC631F1-866B-4BC5-A019-7BB8BE2B32BF}" destId="{34B22C52-C8AD-48E6-8750-EA8C2CB4072C}" srcOrd="1" destOrd="0" parTransId="{7362C584-FC0E-4EF7-A823-DC5E65DD0550}" sibTransId="{C7F3BE49-B0B9-4140-9E2B-F064623422CC}"/>
    <dgm:cxn modelId="{0F984E54-A7FF-4C55-9718-AA9413615234}" type="presParOf" srcId="{95B1A93D-8421-49CB-9BAB-A8F6D910AC83}" destId="{D3F91D69-3B3F-4D3A-AED3-E84931FD5457}" srcOrd="0" destOrd="0" presId="urn:microsoft.com/office/officeart/2005/8/layout/process3"/>
    <dgm:cxn modelId="{D8C15DEB-F7CF-465C-B458-99AAF59721DA}" type="presParOf" srcId="{D3F91D69-3B3F-4D3A-AED3-E84931FD5457}" destId="{415DC024-0CC7-4776-A605-5361994143F0}" srcOrd="0" destOrd="0" presId="urn:microsoft.com/office/officeart/2005/8/layout/process3"/>
    <dgm:cxn modelId="{FBA13599-8AEF-45E5-896E-28882D8E881E}" type="presParOf" srcId="{D3F91D69-3B3F-4D3A-AED3-E84931FD5457}" destId="{2FB575B7-3793-438F-97A5-8DD0773EE5B0}" srcOrd="1" destOrd="0" presId="urn:microsoft.com/office/officeart/2005/8/layout/process3"/>
    <dgm:cxn modelId="{12DED14F-6BAF-496A-B826-25866DDF7D3A}" type="presParOf" srcId="{D3F91D69-3B3F-4D3A-AED3-E84931FD5457}" destId="{626C46D1-37DF-4575-B717-61771D882E42}" srcOrd="2" destOrd="0" presId="urn:microsoft.com/office/officeart/2005/8/layout/process3"/>
    <dgm:cxn modelId="{2C553257-111C-4C7A-BBC0-558590D4CE9B}" type="presParOf" srcId="{95B1A93D-8421-49CB-9BAB-A8F6D910AC83}" destId="{EB2C1A50-3CB1-4E17-8C0F-18FE9BEA5973}" srcOrd="1" destOrd="0" presId="urn:microsoft.com/office/officeart/2005/8/layout/process3"/>
    <dgm:cxn modelId="{6C3138CE-54E0-402A-88C9-EA4E3ACFDEF9}" type="presParOf" srcId="{EB2C1A50-3CB1-4E17-8C0F-18FE9BEA5973}" destId="{424889B2-720A-476D-8188-9C8396F18860}" srcOrd="0" destOrd="0" presId="urn:microsoft.com/office/officeart/2005/8/layout/process3"/>
    <dgm:cxn modelId="{05209E80-237D-4E1C-9BCF-E5892E54B930}" type="presParOf" srcId="{95B1A93D-8421-49CB-9BAB-A8F6D910AC83}" destId="{25FDC625-1BE2-4C42-AAE3-CB70FF22E59A}" srcOrd="2" destOrd="0" presId="urn:microsoft.com/office/officeart/2005/8/layout/process3"/>
    <dgm:cxn modelId="{BAD18399-79C9-4B18-8A7A-51971A2A02B7}" type="presParOf" srcId="{25FDC625-1BE2-4C42-AAE3-CB70FF22E59A}" destId="{5DDF7E18-AE61-46CF-A163-ECB6F24AD43A}" srcOrd="0" destOrd="0" presId="urn:microsoft.com/office/officeart/2005/8/layout/process3"/>
    <dgm:cxn modelId="{1B9965E8-DA2D-49AB-8E77-094AE9166D3B}" type="presParOf" srcId="{25FDC625-1BE2-4C42-AAE3-CB70FF22E59A}" destId="{FBA912A0-A6DA-4B96-8AC7-7F23CE641986}" srcOrd="1" destOrd="0" presId="urn:microsoft.com/office/officeart/2005/8/layout/process3"/>
    <dgm:cxn modelId="{A0275E4C-CF8D-49BB-97EB-3D67116425C9}" type="presParOf" srcId="{25FDC625-1BE2-4C42-AAE3-CB70FF22E59A}" destId="{3305A639-1DBD-4080-A80E-3805C38565E4}"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05159-B8CB-4E2E-8122-509633118245}">
      <dsp:nvSpPr>
        <dsp:cNvPr id="0" name=""/>
        <dsp:cNvSpPr/>
      </dsp:nvSpPr>
      <dsp:spPr>
        <a:xfrm>
          <a:off x="5424" y="108231"/>
          <a:ext cx="2466279" cy="691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latin typeface="+mj-lt"/>
            </a:rPr>
            <a:t>Detect Corruption</a:t>
          </a:r>
          <a:endParaRPr lang="en-US" sz="1700" kern="1200" dirty="0">
            <a:latin typeface="+mj-lt"/>
          </a:endParaRPr>
        </a:p>
      </dsp:txBody>
      <dsp:txXfrm>
        <a:off x="5424" y="108231"/>
        <a:ext cx="2466279" cy="460800"/>
      </dsp:txXfrm>
    </dsp:sp>
    <dsp:sp modelId="{8253F3E8-D016-4753-B8AD-56C64F08D79D}">
      <dsp:nvSpPr>
        <dsp:cNvPr id="0" name=""/>
        <dsp:cNvSpPr/>
      </dsp:nvSpPr>
      <dsp:spPr>
        <a:xfrm>
          <a:off x="510565" y="569031"/>
          <a:ext cx="2466279" cy="1296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NTFS detects a perceived anomaly in file system metadata</a:t>
          </a:r>
          <a:endParaRPr lang="en-US" sz="1600" kern="1200" dirty="0"/>
        </a:p>
      </dsp:txBody>
      <dsp:txXfrm>
        <a:off x="548524" y="606990"/>
        <a:ext cx="2390361" cy="1220082"/>
      </dsp:txXfrm>
    </dsp:sp>
    <dsp:sp modelId="{F2B463AC-7899-4F74-B21F-596D0843602B}">
      <dsp:nvSpPr>
        <dsp:cNvPr id="0" name=""/>
        <dsp:cNvSpPr/>
      </dsp:nvSpPr>
      <dsp:spPr>
        <a:xfrm>
          <a:off x="2845583" y="31615"/>
          <a:ext cx="792623" cy="614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845583" y="154421"/>
        <a:ext cx="608413" cy="368420"/>
      </dsp:txXfrm>
    </dsp:sp>
    <dsp:sp modelId="{3BF2211A-5C4A-4CB5-9162-531586CCF2BA}">
      <dsp:nvSpPr>
        <dsp:cNvPr id="0" name=""/>
        <dsp:cNvSpPr/>
      </dsp:nvSpPr>
      <dsp:spPr>
        <a:xfrm>
          <a:off x="3967220" y="108231"/>
          <a:ext cx="2466279" cy="691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latin typeface="+mj-lt"/>
            </a:rPr>
            <a:t>Online Verification</a:t>
          </a:r>
          <a:endParaRPr lang="en-US" sz="1700" kern="1200" dirty="0">
            <a:latin typeface="+mj-lt"/>
          </a:endParaRPr>
        </a:p>
      </dsp:txBody>
      <dsp:txXfrm>
        <a:off x="3967220" y="108231"/>
        <a:ext cx="2466279" cy="460800"/>
      </dsp:txXfrm>
    </dsp:sp>
    <dsp:sp modelId="{8FD10C5A-EE9E-47A6-AE60-73B876D31699}">
      <dsp:nvSpPr>
        <dsp:cNvPr id="0" name=""/>
        <dsp:cNvSpPr/>
      </dsp:nvSpPr>
      <dsp:spPr>
        <a:xfrm>
          <a:off x="4472362" y="569031"/>
          <a:ext cx="2466279" cy="1296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NTFS will validate whether issue is transient or genuine – volume remains online</a:t>
          </a:r>
          <a:endParaRPr lang="en-US" sz="1600" kern="1200" dirty="0"/>
        </a:p>
      </dsp:txBody>
      <dsp:txXfrm>
        <a:off x="4510321" y="606990"/>
        <a:ext cx="2390361" cy="1220082"/>
      </dsp:txXfrm>
    </dsp:sp>
    <dsp:sp modelId="{5C7004BE-8B9C-4A54-B433-36D3DCEC7CDC}">
      <dsp:nvSpPr>
        <dsp:cNvPr id="0" name=""/>
        <dsp:cNvSpPr/>
      </dsp:nvSpPr>
      <dsp:spPr>
        <a:xfrm>
          <a:off x="6807379" y="31615"/>
          <a:ext cx="792623" cy="6140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807379" y="154421"/>
        <a:ext cx="608413" cy="368420"/>
      </dsp:txXfrm>
    </dsp:sp>
    <dsp:sp modelId="{74F94CB7-4E38-4C32-A65B-0B86353F3437}">
      <dsp:nvSpPr>
        <dsp:cNvPr id="0" name=""/>
        <dsp:cNvSpPr/>
      </dsp:nvSpPr>
      <dsp:spPr>
        <a:xfrm>
          <a:off x="7929017" y="108231"/>
          <a:ext cx="2466279" cy="691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latin typeface="+mj-lt"/>
            </a:rPr>
            <a:t>Online Self-Healing</a:t>
          </a:r>
          <a:endParaRPr lang="en-US" sz="1700" kern="1200" dirty="0">
            <a:latin typeface="+mj-lt"/>
          </a:endParaRPr>
        </a:p>
      </dsp:txBody>
      <dsp:txXfrm>
        <a:off x="7929017" y="108231"/>
        <a:ext cx="2466279" cy="460800"/>
      </dsp:txXfrm>
    </dsp:sp>
    <dsp:sp modelId="{0C9341B2-EE3F-42A9-AFE7-DA2C590C7A72}">
      <dsp:nvSpPr>
        <dsp:cNvPr id="0" name=""/>
        <dsp:cNvSpPr/>
      </dsp:nvSpPr>
      <dsp:spPr>
        <a:xfrm>
          <a:off x="8434158" y="569031"/>
          <a:ext cx="2466279" cy="1296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If not transient, NTFS will attempt to rapidly self-heal – volume remains online</a:t>
          </a:r>
          <a:endParaRPr lang="en-US" sz="1600" kern="1200" dirty="0"/>
        </a:p>
      </dsp:txBody>
      <dsp:txXfrm>
        <a:off x="8472117" y="606990"/>
        <a:ext cx="2390361" cy="1220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575B7-3793-438F-97A5-8DD0773EE5B0}">
      <dsp:nvSpPr>
        <dsp:cNvPr id="0" name=""/>
        <dsp:cNvSpPr/>
      </dsp:nvSpPr>
      <dsp:spPr>
        <a:xfrm>
          <a:off x="4314" y="33478"/>
          <a:ext cx="3703576" cy="6971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latin typeface="+mj-lt"/>
            </a:rPr>
            <a:t>Identify &amp; Log</a:t>
          </a:r>
          <a:endParaRPr lang="en-US" sz="1700" kern="1200" dirty="0">
            <a:latin typeface="+mj-lt"/>
          </a:endParaRPr>
        </a:p>
      </dsp:txBody>
      <dsp:txXfrm>
        <a:off x="4314" y="33478"/>
        <a:ext cx="3703576" cy="464794"/>
      </dsp:txXfrm>
    </dsp:sp>
    <dsp:sp modelId="{626C46D1-37DF-4575-B717-61771D882E42}">
      <dsp:nvSpPr>
        <dsp:cNvPr id="0" name=""/>
        <dsp:cNvSpPr/>
      </dsp:nvSpPr>
      <dsp:spPr>
        <a:xfrm>
          <a:off x="762878" y="498273"/>
          <a:ext cx="3703576" cy="1998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If not self-healed, NTFS will identify </a:t>
          </a:r>
          <a:r>
            <a:rPr lang="en-US" sz="1700" u="sng" kern="1200" dirty="0" smtClean="0"/>
            <a:t>and</a:t>
          </a:r>
          <a:r>
            <a:rPr lang="en-US" sz="1700" kern="1200" dirty="0" smtClean="0"/>
            <a:t> log corrective actions</a:t>
          </a:r>
          <a:endParaRPr lang="en-US" sz="1700" kern="1200" dirty="0"/>
        </a:p>
        <a:p>
          <a:pPr marL="171450" lvl="1" indent="-171450" algn="l" defTabSz="755650">
            <a:lnSpc>
              <a:spcPct val="90000"/>
            </a:lnSpc>
            <a:spcBef>
              <a:spcPct val="0"/>
            </a:spcBef>
            <a:spcAft>
              <a:spcPct val="15000"/>
            </a:spcAft>
            <a:buChar char="••"/>
          </a:pPr>
          <a:r>
            <a:rPr lang="en-US" sz="1700" kern="1200" dirty="0" smtClean="0"/>
            <a:t>Volume  continues to remain online.</a:t>
          </a:r>
          <a:endParaRPr lang="en-US" sz="1700" kern="1200" dirty="0"/>
        </a:p>
        <a:p>
          <a:pPr marL="171450" lvl="1" indent="-171450" algn="l" defTabSz="755650">
            <a:lnSpc>
              <a:spcPct val="90000"/>
            </a:lnSpc>
            <a:spcBef>
              <a:spcPct val="0"/>
            </a:spcBef>
            <a:spcAft>
              <a:spcPct val="15000"/>
            </a:spcAft>
            <a:buChar char="••"/>
          </a:pPr>
          <a:r>
            <a:rPr lang="en-US" sz="1700" kern="1200" dirty="0" smtClean="0"/>
            <a:t>Administrator will be notified</a:t>
          </a:r>
          <a:endParaRPr lang="en-US" sz="1700" kern="1200" dirty="0"/>
        </a:p>
      </dsp:txBody>
      <dsp:txXfrm>
        <a:off x="821397" y="556792"/>
        <a:ext cx="3586538" cy="1880962"/>
      </dsp:txXfrm>
    </dsp:sp>
    <dsp:sp modelId="{EB2C1A50-3CB1-4E17-8C0F-18FE9BEA5973}">
      <dsp:nvSpPr>
        <dsp:cNvPr id="0" name=""/>
        <dsp:cNvSpPr/>
      </dsp:nvSpPr>
      <dsp:spPr>
        <a:xfrm>
          <a:off x="4421277" y="-79485"/>
          <a:ext cx="886395" cy="6907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421277" y="58660"/>
        <a:ext cx="679178" cy="414433"/>
      </dsp:txXfrm>
    </dsp:sp>
    <dsp:sp modelId="{FBA912A0-A6DA-4B96-8AC7-7F23CE641986}">
      <dsp:nvSpPr>
        <dsp:cNvPr id="0" name=""/>
        <dsp:cNvSpPr/>
      </dsp:nvSpPr>
      <dsp:spPr>
        <a:xfrm>
          <a:off x="5953686" y="33478"/>
          <a:ext cx="3703576" cy="6971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latin typeface="+mj-lt"/>
            </a:rPr>
            <a:t>Precise &amp; Rapid Correction</a:t>
          </a:r>
          <a:endParaRPr lang="en-US" sz="1700" kern="1200" dirty="0">
            <a:latin typeface="+mj-lt"/>
          </a:endParaRPr>
        </a:p>
      </dsp:txBody>
      <dsp:txXfrm>
        <a:off x="5953686" y="33478"/>
        <a:ext cx="3703576" cy="464794"/>
      </dsp:txXfrm>
    </dsp:sp>
    <dsp:sp modelId="{3305A639-1DBD-4080-A80E-3805C38565E4}">
      <dsp:nvSpPr>
        <dsp:cNvPr id="0" name=""/>
        <dsp:cNvSpPr/>
      </dsp:nvSpPr>
      <dsp:spPr>
        <a:xfrm>
          <a:off x="6712250" y="498273"/>
          <a:ext cx="3703576" cy="1998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0" u="none" kern="1200" dirty="0" smtClean="0">
              <a:latin typeface="+mn-lt"/>
            </a:rPr>
            <a:t>At the next maintenance window</a:t>
          </a:r>
          <a:r>
            <a:rPr lang="en-US" sz="1500" b="0" kern="1200" dirty="0" smtClean="0">
              <a:latin typeface="+mn-lt"/>
            </a:rPr>
            <a:t>, volume can be taken offline and logged corruptions are corrected in seconds</a:t>
          </a:r>
          <a:endParaRPr lang="en-US" sz="1500" b="0" kern="1200" dirty="0">
            <a:latin typeface="+mn-lt"/>
          </a:endParaRPr>
        </a:p>
        <a:p>
          <a:pPr marL="114300" lvl="1" indent="-114300" algn="l" defTabSz="666750">
            <a:lnSpc>
              <a:spcPct val="90000"/>
            </a:lnSpc>
            <a:spcBef>
              <a:spcPct val="0"/>
            </a:spcBef>
            <a:spcAft>
              <a:spcPct val="15000"/>
            </a:spcAft>
            <a:buChar char="••"/>
          </a:pPr>
          <a:r>
            <a:rPr lang="en-US" sz="1500" b="0" kern="1200" dirty="0" smtClean="0">
              <a:latin typeface="+mn-lt"/>
            </a:rPr>
            <a:t>For virtualized deployments on CSV, VM I/O is transparently paused for rapid correction and subsequently automatically resumed.</a:t>
          </a:r>
          <a:endParaRPr lang="en-US" sz="1500" b="0" kern="1200" dirty="0">
            <a:latin typeface="+mn-lt"/>
          </a:endParaRPr>
        </a:p>
      </dsp:txBody>
      <dsp:txXfrm>
        <a:off x="6770769" y="556792"/>
        <a:ext cx="3586538" cy="18809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0.21673</cdr:x>
      <cdr:y>0.40158</cdr:y>
    </cdr:from>
    <cdr:to>
      <cdr:x>0.89151</cdr:x>
      <cdr:y>0.61373</cdr:y>
    </cdr:to>
    <cdr:sp macro="" textlink="">
      <cdr:nvSpPr>
        <cdr:cNvPr id="2" name="Rectangle 1"/>
        <cdr:cNvSpPr/>
      </cdr:nvSpPr>
      <cdr:spPr>
        <a:xfrm xmlns:a="http://schemas.openxmlformats.org/drawingml/2006/main">
          <a:off x="1127125" y="1774825"/>
          <a:ext cx="3509295" cy="937629"/>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5400" b="1" cap="none" spc="0">
              <a:ln w="12700">
                <a:solidFill>
                  <a:schemeClr val="tx2">
                    <a:satMod val="155000"/>
                    <a:alpha val="19000"/>
                  </a:schemeClr>
                </a:solidFill>
                <a:prstDash val="solid"/>
              </a:ln>
              <a:noFill/>
              <a:effectLst>
                <a:outerShdw blurRad="41275" dist="20320" dir="1800000" algn="tl" rotWithShape="0">
                  <a:srgbClr val="000000">
                    <a:alpha val="40000"/>
                  </a:srgbClr>
                </a:outerShdw>
              </a:effectLst>
            </a:rPr>
            <a:t>Preliminary</a:t>
          </a:r>
        </a:p>
      </cdr:txBody>
    </cdr:sp>
  </cdr:relSizeAnchor>
  <cdr:relSizeAnchor xmlns:cdr="http://schemas.openxmlformats.org/drawingml/2006/chartDrawing">
    <cdr:from>
      <cdr:x>0.17806</cdr:x>
      <cdr:y>0.39854</cdr:y>
    </cdr:from>
    <cdr:to>
      <cdr:x>0.60083</cdr:x>
      <cdr:y>0.49606</cdr:y>
    </cdr:to>
    <cdr:sp macro="" textlink="">
      <cdr:nvSpPr>
        <cdr:cNvPr id="3" name="TextBox 2"/>
        <cdr:cNvSpPr txBox="1"/>
      </cdr:nvSpPr>
      <cdr:spPr>
        <a:xfrm xmlns:a="http://schemas.openxmlformats.org/drawingml/2006/main">
          <a:off x="1188215" y="2012453"/>
          <a:ext cx="2821285" cy="492443"/>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US" sz="3200" b="1" dirty="0" smtClean="0">
              <a:gradFill>
                <a:gsLst>
                  <a:gs pos="0">
                    <a:schemeClr val="tx1"/>
                  </a:gs>
                  <a:gs pos="86000">
                    <a:schemeClr val="tx1"/>
                  </a:gs>
                </a:gsLst>
                <a:lin ang="5400000" scaled="0"/>
              </a:gradFill>
            </a:rPr>
            <a:t>Preliminary Data</a:t>
          </a:r>
        </a:p>
      </cdr:txBody>
    </cdr:sp>
  </cdr:relSizeAnchor>
</c:userShapes>
</file>

<file path=ppt/drawings/drawing2.xml><?xml version="1.0" encoding="utf-8"?>
<c:userShapes xmlns:c="http://schemas.openxmlformats.org/drawingml/2006/chart">
  <cdr:relSizeAnchor xmlns:cdr="http://schemas.openxmlformats.org/drawingml/2006/chartDrawing">
    <cdr:from>
      <cdr:x>0.17305</cdr:x>
      <cdr:y>0.85998</cdr:y>
    </cdr:from>
    <cdr:to>
      <cdr:x>0.23906</cdr:x>
      <cdr:y>0.86653</cdr:y>
    </cdr:to>
    <cdr:sp macro="" textlink="">
      <cdr:nvSpPr>
        <cdr:cNvPr id="2" name="Rectangle 1"/>
        <cdr:cNvSpPr/>
      </cdr:nvSpPr>
      <cdr:spPr bwMode="auto">
        <a:xfrm xmlns:a="http://schemas.openxmlformats.org/drawingml/2006/main">
          <a:off x="1700080" y="3601128"/>
          <a:ext cx="648470" cy="27432"/>
        </a:xfrm>
        <a:prstGeom xmlns:a="http://schemas.openxmlformats.org/drawingml/2006/main" prst="rect">
          <a:avLst/>
        </a:prstGeom>
        <a:solidFill xmlns:a="http://schemas.openxmlformats.org/drawingml/2006/main">
          <a:schemeClr val="accent1"/>
        </a:solidFill>
        <a:ln xmlns:a="http://schemas.openxmlformats.org/drawingml/2006/main">
          <a:noFill/>
          <a:headEnd type="none" w="med" len="med"/>
          <a:tailEnd type="non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Overflow="clip"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0.38273</cdr:x>
      <cdr:y>0.85998</cdr:y>
    </cdr:from>
    <cdr:to>
      <cdr:x>0.44874</cdr:x>
      <cdr:y>0.86653</cdr:y>
    </cdr:to>
    <cdr:sp macro="" textlink="">
      <cdr:nvSpPr>
        <cdr:cNvPr id="3" name="Rectangle 2"/>
        <cdr:cNvSpPr/>
      </cdr:nvSpPr>
      <cdr:spPr bwMode="auto">
        <a:xfrm xmlns:a="http://schemas.openxmlformats.org/drawingml/2006/main">
          <a:off x="3759935" y="3601128"/>
          <a:ext cx="648470" cy="27432"/>
        </a:xfrm>
        <a:prstGeom xmlns:a="http://schemas.openxmlformats.org/drawingml/2006/main" prst="rect">
          <a:avLst/>
        </a:prstGeom>
        <a:solidFill xmlns:a="http://schemas.openxmlformats.org/drawingml/2006/main">
          <a:schemeClr val="accent1"/>
        </a:solidFill>
        <a:ln xmlns:a="http://schemas.openxmlformats.org/drawingml/2006/main">
          <a:noFill/>
          <a:headEnd type="none" w="med" len="med"/>
          <a:tailEnd type="non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0.59356</cdr:x>
      <cdr:y>0.85998</cdr:y>
    </cdr:from>
    <cdr:to>
      <cdr:x>0.65957</cdr:x>
      <cdr:y>0.86653</cdr:y>
    </cdr:to>
    <cdr:sp macro="" textlink="">
      <cdr:nvSpPr>
        <cdr:cNvPr id="4" name="Rectangle 3"/>
        <cdr:cNvSpPr/>
      </cdr:nvSpPr>
      <cdr:spPr bwMode="auto">
        <a:xfrm xmlns:a="http://schemas.openxmlformats.org/drawingml/2006/main">
          <a:off x="5831124" y="3601128"/>
          <a:ext cx="648470" cy="27432"/>
        </a:xfrm>
        <a:prstGeom xmlns:a="http://schemas.openxmlformats.org/drawingml/2006/main" prst="rect">
          <a:avLst/>
        </a:prstGeom>
        <a:solidFill xmlns:a="http://schemas.openxmlformats.org/drawingml/2006/main">
          <a:schemeClr val="accent1"/>
        </a:solidFill>
        <a:ln xmlns:a="http://schemas.openxmlformats.org/drawingml/2006/main">
          <a:noFill/>
          <a:headEnd type="none" w="med" len="med"/>
          <a:tailEnd type="non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3:56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3:56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3:56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3:56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3:56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63724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34288-D830-4BE7-8275-389AADE31E8B}" type="slidenum">
              <a:rPr lang="en-US" smtClean="0"/>
              <a:t>11</a:t>
            </a:fld>
            <a:endParaRPr lang="en-US"/>
          </a:p>
        </p:txBody>
      </p:sp>
    </p:spTree>
    <p:extLst>
      <p:ext uri="{BB962C8B-B14F-4D97-AF65-F5344CB8AC3E}">
        <p14:creationId xmlns:p14="http://schemas.microsoft.com/office/powerpoint/2010/main" val="270714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12</a:t>
            </a:fld>
            <a:endParaRPr lang="en-US" dirty="0"/>
          </a:p>
        </p:txBody>
      </p:sp>
    </p:spTree>
    <p:extLst>
      <p:ext uri="{BB962C8B-B14F-4D97-AF65-F5344CB8AC3E}">
        <p14:creationId xmlns:p14="http://schemas.microsoft.com/office/powerpoint/2010/main" val="151132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15</a:t>
            </a:fld>
            <a:endParaRPr lang="en-US" dirty="0"/>
          </a:p>
        </p:txBody>
      </p:sp>
    </p:spTree>
    <p:extLst>
      <p:ext uri="{BB962C8B-B14F-4D97-AF65-F5344CB8AC3E}">
        <p14:creationId xmlns:p14="http://schemas.microsoft.com/office/powerpoint/2010/main" val="151132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3:56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80240338"/>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28825399"/>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46494223"/>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5665374"/>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1065424"/>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315340"/>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741224"/>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0967841"/>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19355071"/>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2568588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50973373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90964980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53669202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49681118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89970269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4150333877"/>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77220584"/>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7479770"/>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68590909"/>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1616485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8238513"/>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9139774"/>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166143"/>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334249"/>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3930018"/>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607483666"/>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15979059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23219232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616949648"/>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305267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69191291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918873752"/>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26599612"/>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43106334"/>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47748882"/>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30226151"/>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23804981"/>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74125327"/>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652577"/>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24967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5657676"/>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345962563"/>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446499786"/>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900259457"/>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66046017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955076400"/>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12400172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122927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ivider slide">
    <p:spTree>
      <p:nvGrpSpPr>
        <p:cNvPr id="1" name=""/>
        <p:cNvGrpSpPr/>
        <p:nvPr/>
      </p:nvGrpSpPr>
      <p:grpSpPr>
        <a:xfrm>
          <a:off x="0" y="0"/>
          <a:ext cx="0" cy="0"/>
          <a:chOff x="0" y="0"/>
          <a:chExt cx="0" cy="0"/>
        </a:xfrm>
      </p:grpSpPr>
      <p:sp>
        <p:nvSpPr>
          <p:cNvPr id="10" name="Rectangle 9"/>
          <p:cNvSpPr/>
          <p:nvPr userDrawn="1"/>
        </p:nvSpPr>
        <p:spPr>
          <a:xfrm>
            <a:off x="3321" y="0"/>
            <a:ext cx="12185505" cy="6858000"/>
          </a:xfrm>
          <a:prstGeom prst="rect">
            <a:avLst/>
          </a:prstGeom>
          <a:gradFill>
            <a:gsLst>
              <a:gs pos="0">
                <a:srgbClr val="ABD9E9"/>
              </a:gs>
              <a:gs pos="100000">
                <a:srgbClr val="41C4D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5"/>
          <p:cNvSpPr>
            <a:spLocks noGrp="1"/>
          </p:cNvSpPr>
          <p:nvPr>
            <p:ph type="sldNum" sz="quarter" idx="4"/>
          </p:nvPr>
        </p:nvSpPr>
        <p:spPr>
          <a:xfrm>
            <a:off x="73808" y="6492893"/>
            <a:ext cx="3128465" cy="365125"/>
          </a:xfrm>
          <a:prstGeom prst="rect">
            <a:avLst/>
          </a:prstGeom>
        </p:spPr>
        <p:txBody>
          <a:bodyPr vert="horz" lIns="91440" tIns="45720" rIns="91440" bIns="45720" rtlCol="0" anchor="ctr"/>
          <a:lstStyle>
            <a:lvl1pPr algn="l">
              <a:defRPr sz="1200">
                <a:solidFill>
                  <a:schemeClr val="bg1"/>
                </a:solidFill>
              </a:defRPr>
            </a:lvl1pPr>
          </a:lstStyle>
          <a:p>
            <a:fld id="{40E23B03-6AFE-40A9-BC2C-E89E0B2C5091}" type="slidenum">
              <a:rPr lang="en-US" smtClean="0"/>
              <a:pPr/>
              <a:t>‹#›</a:t>
            </a:fld>
            <a:endParaRPr lang="en-US" dirty="0"/>
          </a:p>
        </p:txBody>
      </p:sp>
      <p:pic>
        <p:nvPicPr>
          <p:cNvPr id="5" name="Picture 2"/>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tretch>
            <a:fillRect/>
          </a:stretch>
        </p:blipFill>
        <p:spPr bwMode="auto">
          <a:xfrm>
            <a:off x="11211141" y="6572244"/>
            <a:ext cx="823000" cy="133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userDrawn="1"/>
        </p:nvSpPr>
        <p:spPr bwMode="auto">
          <a:xfrm>
            <a:off x="2965268" y="6477000"/>
            <a:ext cx="5802062" cy="381000"/>
          </a:xfrm>
          <a:prstGeom prst="rect">
            <a:avLst/>
          </a:prstGeom>
          <a:noFill/>
          <a:ln w="9525">
            <a:noFill/>
            <a:miter lim="800000"/>
            <a:headEnd/>
            <a:tailEnd/>
          </a:ln>
        </p:spPr>
        <p:txBody>
          <a:bodyPr lIns="0" tIns="64008" rIns="0" bIns="18288"/>
          <a:lstStyle/>
          <a:p>
            <a:pPr algn="ctr"/>
            <a:r>
              <a:rPr lang="en-US" sz="1200" b="1" dirty="0" smtClean="0">
                <a:solidFill>
                  <a:schemeClr val="bg1"/>
                </a:solidFill>
                <a:latin typeface="Segoe"/>
                <a:cs typeface="Segoe"/>
              </a:rPr>
              <a:t>Microsoft Confidential – NDA only</a:t>
            </a:r>
          </a:p>
        </p:txBody>
      </p:sp>
    </p:spTree>
    <p:extLst>
      <p:ext uri="{BB962C8B-B14F-4D97-AF65-F5344CB8AC3E}">
        <p14:creationId xmlns:p14="http://schemas.microsoft.com/office/powerpoint/2010/main" val="38517512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5667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170074721"/>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9947589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image" Target="../media/image1.png"/><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theme" Target="../theme/theme10.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1.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theme" Target="../theme/theme7.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theme" Target="../theme/theme8.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image" Target="../media/image1.png"/><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image" Target="../media/image1.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9.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 id="2147483866" r:id="rId17"/>
    <p:sldLayoutId id="2147483867" r:id="rId18"/>
    <p:sldLayoutId id="2147483868"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39682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6306508"/>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3768567"/>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go.microsoft.com/fwlink/p/?LinkId=227841" TargetMode="Externa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hyperlink" Target="http://infinibandta.org/" TargetMode="External"/><Relationship Id="rId4" Type="http://schemas.openxmlformats.org/officeDocument/2006/relationships/hyperlink" Target="http://www.ietf.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image" Target="../media/image23.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4.png"/><Relationship Id="rId12"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32.png"/><Relationship Id="rId5" Type="http://schemas.openxmlformats.org/officeDocument/2006/relationships/image" Target="../media/image21.png"/><Relationship Id="rId10" Type="http://schemas.openxmlformats.org/officeDocument/2006/relationships/image" Target="../media/image31.png"/><Relationship Id="rId4" Type="http://schemas.microsoft.com/office/2007/relationships/hdphoto" Target="../media/hdphoto2.wdp"/><Relationship Id="rId9" Type="http://schemas.openxmlformats.org/officeDocument/2006/relationships/image" Target="../media/image30.png"/></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13" Type="http://schemas.microsoft.com/office/2007/relationships/hdphoto" Target="../media/hdphoto6.wdp"/><Relationship Id="rId3" Type="http://schemas.openxmlformats.org/officeDocument/2006/relationships/image" Target="../media/image34.png"/><Relationship Id="rId7" Type="http://schemas.microsoft.com/office/2007/relationships/hdphoto" Target="../media/hdphoto4.wdp"/><Relationship Id="rId12" Type="http://schemas.openxmlformats.org/officeDocument/2006/relationships/image" Target="../media/image39.png"/><Relationship Id="rId2" Type="http://schemas.openxmlformats.org/officeDocument/2006/relationships/notesSlide" Target="../notesSlides/notesSlide22.xml"/><Relationship Id="rId16"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38.png"/><Relationship Id="rId5" Type="http://schemas.microsoft.com/office/2007/relationships/hdphoto" Target="../media/hdphoto3.wdp"/><Relationship Id="rId15" Type="http://schemas.openxmlformats.org/officeDocument/2006/relationships/image" Target="../media/image41.png"/><Relationship Id="rId10" Type="http://schemas.openxmlformats.org/officeDocument/2006/relationships/image" Target="../media/image24.png"/><Relationship Id="rId4" Type="http://schemas.openxmlformats.org/officeDocument/2006/relationships/image" Target="../media/image35.png"/><Relationship Id="rId9" Type="http://schemas.microsoft.com/office/2007/relationships/hdphoto" Target="../media/hdphoto5.wdp"/><Relationship Id="rId1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2.png"/><Relationship Id="rId18" Type="http://schemas.openxmlformats.org/officeDocument/2006/relationships/image" Target="../media/image52.png"/><Relationship Id="rId3" Type="http://schemas.openxmlformats.org/officeDocument/2006/relationships/image" Target="../media/image43.png"/><Relationship Id="rId21" Type="http://schemas.openxmlformats.org/officeDocument/2006/relationships/image" Target="../media/image55.png"/><Relationship Id="rId7" Type="http://schemas.openxmlformats.org/officeDocument/2006/relationships/image" Target="../media/image24.png"/><Relationship Id="rId12" Type="http://schemas.openxmlformats.org/officeDocument/2006/relationships/image" Target="../media/image49.png"/><Relationship Id="rId17" Type="http://schemas.openxmlformats.org/officeDocument/2006/relationships/image" Target="../media/image30.png"/><Relationship Id="rId2" Type="http://schemas.openxmlformats.org/officeDocument/2006/relationships/notesSlide" Target="../notesSlides/notesSlide23.xml"/><Relationship Id="rId16" Type="http://schemas.openxmlformats.org/officeDocument/2006/relationships/image" Target="../media/image33.png"/><Relationship Id="rId20"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45.jpeg"/><Relationship Id="rId11" Type="http://schemas.openxmlformats.org/officeDocument/2006/relationships/image" Target="../media/image48.png"/><Relationship Id="rId5" Type="http://schemas.microsoft.com/office/2007/relationships/hdphoto" Target="../media/hdphoto7.wdp"/><Relationship Id="rId15" Type="http://schemas.openxmlformats.org/officeDocument/2006/relationships/image" Target="../media/image51.png"/><Relationship Id="rId10" Type="http://schemas.openxmlformats.org/officeDocument/2006/relationships/image" Target="../media/image47.png"/><Relationship Id="rId19" Type="http://schemas.openxmlformats.org/officeDocument/2006/relationships/image" Target="../media/image53.png"/><Relationship Id="rId4" Type="http://schemas.openxmlformats.org/officeDocument/2006/relationships/image" Target="../media/image44.png"/><Relationship Id="rId9" Type="http://schemas.openxmlformats.org/officeDocument/2006/relationships/image" Target="../media/image46.png"/><Relationship Id="rId1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hyperlink" Target="mailto:sfsquestions@microsoft.com"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mailto:AskWinCAHW@microsoft.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Designing systems for continuous availability and scalability</a:t>
            </a:r>
          </a:p>
        </p:txBody>
      </p:sp>
      <p:sp>
        <p:nvSpPr>
          <p:cNvPr id="9" name="Text Placeholder 8"/>
          <p:cNvSpPr>
            <a:spLocks noGrp="1"/>
          </p:cNvSpPr>
          <p:nvPr>
            <p:ph type="body" sz="quarter" idx="10"/>
          </p:nvPr>
        </p:nvSpPr>
        <p:spPr/>
        <p:txBody>
          <a:bodyPr/>
          <a:lstStyle/>
          <a:p>
            <a:r>
              <a:rPr lang="en-US" dirty="0"/>
              <a:t>SAC-446T</a:t>
            </a:r>
          </a:p>
        </p:txBody>
      </p:sp>
      <p:sp>
        <p:nvSpPr>
          <p:cNvPr id="5" name="Subtitle 2"/>
          <p:cNvSpPr>
            <a:spLocks noGrp="1"/>
          </p:cNvSpPr>
          <p:nvPr/>
        </p:nvSpPr>
        <p:spPr>
          <a:xfrm>
            <a:off x="967180" y="5124329"/>
            <a:ext cx="6840536"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 typeface="Arial" pitchFamily="34" charset="0"/>
              <a:buNone/>
              <a:defRPr sz="3200" kern="1200">
                <a:gradFill>
                  <a:gsLst>
                    <a:gs pos="0">
                      <a:schemeClr val="accent1"/>
                    </a:gs>
                    <a:gs pos="86000">
                      <a:schemeClr val="accent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 typeface="Arial" pitchFamily="34" charset="0"/>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 typeface="Arial" pitchFamily="34" charset="0"/>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latin typeface="+mj-lt"/>
              </a:rPr>
              <a:t>Surendra Verma</a:t>
            </a:r>
          </a:p>
          <a:p>
            <a:r>
              <a:rPr lang="en-US" dirty="0" smtClean="0"/>
              <a:t>Development Manager</a:t>
            </a:r>
          </a:p>
          <a:p>
            <a:r>
              <a:rPr lang="en-US" dirty="0" smtClean="0"/>
              <a:t>Microsoft Corporation</a:t>
            </a:r>
            <a:endParaRPr lang="en-US" dirty="0"/>
          </a:p>
        </p:txBody>
      </p:sp>
      <p:sp>
        <p:nvSpPr>
          <p:cNvPr id="6" name="Subtitle 2"/>
          <p:cNvSpPr txBox="1">
            <a:spLocks/>
          </p:cNvSpPr>
          <p:nvPr/>
        </p:nvSpPr>
        <p:spPr>
          <a:xfrm>
            <a:off x="1010725" y="3665391"/>
            <a:ext cx="6840536" cy="463255"/>
          </a:xfrm>
          <a:prstGeom prst="rect">
            <a:avLst/>
          </a:prstGeom>
        </p:spPr>
        <p:txBody>
          <a:bodyPr vert="horz" wrap="square" lIns="0" tIns="0" rIns="0" bIns="0" rtlCol="0">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a:latin typeface="+mj-lt"/>
              </a:rPr>
              <a:t>Mallikarjun Chadalapaka</a:t>
            </a:r>
          </a:p>
          <a:p>
            <a:r>
              <a:rPr lang="en-US" dirty="0"/>
              <a:t>Senior Program Manager</a:t>
            </a:r>
          </a:p>
          <a:p>
            <a:r>
              <a:rPr lang="en-US" dirty="0" smtClean="0"/>
              <a:t>Microsoft Corporation</a:t>
            </a:r>
            <a:endParaRPr lang="en-US" dirty="0"/>
          </a:p>
        </p:txBody>
      </p:sp>
      <p:sp>
        <p:nvSpPr>
          <p:cNvPr id="8" name="Subtitle 2"/>
          <p:cNvSpPr>
            <a:spLocks noGrp="1"/>
          </p:cNvSpPr>
          <p:nvPr/>
        </p:nvSpPr>
        <p:spPr>
          <a:xfrm>
            <a:off x="971527" y="3517511"/>
            <a:ext cx="6840536"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 typeface="Arial" pitchFamily="34" charset="0"/>
              <a:buNone/>
              <a:defRPr sz="3200" kern="1200">
                <a:gradFill>
                  <a:gsLst>
                    <a:gs pos="0">
                      <a:schemeClr val="accent1"/>
                    </a:gs>
                    <a:gs pos="86000">
                      <a:schemeClr val="accent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 typeface="Arial" pitchFamily="34" charset="0"/>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 typeface="Arial" pitchFamily="34" charset="0"/>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latin typeface="+mj-lt"/>
              </a:rPr>
              <a:t>Jim Pinkerton</a:t>
            </a:r>
          </a:p>
          <a:p>
            <a:r>
              <a:rPr lang="en-US" dirty="0" smtClean="0"/>
              <a:t>Architect</a:t>
            </a:r>
          </a:p>
          <a:p>
            <a:r>
              <a:rPr lang="en-US" dirty="0" smtClean="0"/>
              <a:t>Microsoft Corporation</a:t>
            </a:r>
            <a:endParaRPr lang="en-US" dirty="0"/>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6452" y="2389341"/>
            <a:ext cx="11392336" cy="3477875"/>
          </a:xfrm>
          <a:prstGeom prst="rect">
            <a:avLst/>
          </a:prstGeom>
          <a:noFill/>
        </p:spPr>
        <p:txBody>
          <a:bodyPr wrap="square" rtlCol="0">
            <a:spAutoFit/>
          </a:bodyPr>
          <a:lstStyle/>
          <a:p>
            <a:r>
              <a:rPr lang="en-US" sz="4400" dirty="0" smtClean="0">
                <a:solidFill>
                  <a:srgbClr val="FFFFFF"/>
                </a:solidFill>
                <a:latin typeface="+mj-lt"/>
              </a:rPr>
              <a:t>Network Fault Tolerance and Scale</a:t>
            </a:r>
          </a:p>
          <a:p>
            <a:pPr marL="1028682" lvl="1" indent="-571500">
              <a:buFont typeface="Arial" pitchFamily="34" charset="0"/>
              <a:buChar char="•"/>
            </a:pPr>
            <a:r>
              <a:rPr lang="en-US" sz="4400" dirty="0" smtClean="0">
                <a:solidFill>
                  <a:srgbClr val="FFFFFF"/>
                </a:solidFill>
                <a:latin typeface="+mj-lt"/>
              </a:rPr>
              <a:t>NIC Teaming (LBFO)</a:t>
            </a:r>
          </a:p>
          <a:p>
            <a:pPr marL="1028682" lvl="1" indent="-571500">
              <a:buFont typeface="Arial" pitchFamily="34" charset="0"/>
              <a:buChar char="•"/>
            </a:pPr>
            <a:r>
              <a:rPr lang="en-US" sz="4400" dirty="0" smtClean="0">
                <a:solidFill>
                  <a:srgbClr val="FFFFFF"/>
                </a:solidFill>
                <a:latin typeface="+mj-lt"/>
              </a:rPr>
              <a:t>File Access Related Scalability</a:t>
            </a:r>
          </a:p>
          <a:p>
            <a:pPr marL="1485863" lvl="2" indent="-571500">
              <a:buFont typeface="Arial" pitchFamily="34" charset="0"/>
              <a:buChar char="•"/>
            </a:pPr>
            <a:r>
              <a:rPr lang="en-US" sz="4400" dirty="0" smtClean="0">
                <a:solidFill>
                  <a:srgbClr val="FFFFFF"/>
                </a:solidFill>
                <a:latin typeface="+mj-lt"/>
              </a:rPr>
              <a:t>SMB 2.2 Multichannel</a:t>
            </a:r>
          </a:p>
          <a:p>
            <a:pPr marL="1485863" lvl="2" indent="-571500">
              <a:buFont typeface="Arial" pitchFamily="34" charset="0"/>
              <a:buChar char="•"/>
            </a:pPr>
            <a:r>
              <a:rPr lang="en-US" sz="4400" dirty="0" smtClean="0">
                <a:solidFill>
                  <a:srgbClr val="FFFFFF"/>
                </a:solidFill>
                <a:latin typeface="+mj-lt"/>
              </a:rPr>
              <a:t>SMB 2.2 RDMA</a:t>
            </a:r>
            <a:endParaRPr lang="en-US" sz="4400" dirty="0">
              <a:solidFill>
                <a:srgbClr val="FFFFFF"/>
              </a:solidFill>
              <a:latin typeface="+mj-lt"/>
            </a:endParaRPr>
          </a:p>
        </p:txBody>
      </p:sp>
    </p:spTree>
    <p:extLst>
      <p:ext uri="{BB962C8B-B14F-4D97-AF65-F5344CB8AC3E}">
        <p14:creationId xmlns:p14="http://schemas.microsoft.com/office/powerpoint/2010/main" val="350754638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Up-Down Arrow 154"/>
          <p:cNvSpPr/>
          <p:nvPr/>
        </p:nvSpPr>
        <p:spPr>
          <a:xfrm>
            <a:off x="6135870" y="1653822"/>
            <a:ext cx="210152" cy="1579894"/>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56" name="Rounded Rectangle 155"/>
          <p:cNvSpPr/>
          <p:nvPr/>
        </p:nvSpPr>
        <p:spPr>
          <a:xfrm>
            <a:off x="4614699" y="1187813"/>
            <a:ext cx="3226429" cy="435436"/>
          </a:xfrm>
          <a:prstGeom prst="roundRect">
            <a:avLst/>
          </a:prstGeom>
          <a:solidFill>
            <a:schemeClr val="accent6">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bg1"/>
                </a:solidFill>
              </a:rPr>
              <a:t>Hyper-V</a:t>
            </a:r>
            <a:r>
              <a:rPr lang="en-US" sz="1400" dirty="0" smtClean="0">
                <a:solidFill>
                  <a:schemeClr val="bg1"/>
                </a:solidFill>
              </a:rPr>
              <a:t> Extensible Switch</a:t>
            </a:r>
            <a:endParaRPr lang="en-US" sz="1400" dirty="0">
              <a:solidFill>
                <a:schemeClr val="bg1"/>
              </a:solidFill>
            </a:endParaRPr>
          </a:p>
        </p:txBody>
      </p:sp>
      <p:grpSp>
        <p:nvGrpSpPr>
          <p:cNvPr id="157" name="Group 156"/>
          <p:cNvGrpSpPr/>
          <p:nvPr/>
        </p:nvGrpSpPr>
        <p:grpSpPr>
          <a:xfrm>
            <a:off x="4919523" y="4673863"/>
            <a:ext cx="688295" cy="430292"/>
            <a:chOff x="1901226" y="4958403"/>
            <a:chExt cx="658146" cy="451799"/>
          </a:xfrm>
          <a:solidFill>
            <a:schemeClr val="accent5">
              <a:lumMod val="20000"/>
              <a:lumOff val="80000"/>
            </a:schemeClr>
          </a:solidFill>
        </p:grpSpPr>
        <p:sp>
          <p:nvSpPr>
            <p:cNvPr id="180" name="L-Shape 179"/>
            <p:cNvSpPr/>
            <p:nvPr/>
          </p:nvSpPr>
          <p:spPr>
            <a:xfrm rot="5400000">
              <a:off x="2053127" y="4903956"/>
              <a:ext cx="381002" cy="631489"/>
            </a:xfrm>
            <a:prstGeom prst="corner">
              <a:avLst>
                <a:gd name="adj1" fmla="val 81194"/>
                <a:gd name="adj2" fmla="val 7211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81" name="TextBox 180"/>
            <p:cNvSpPr txBox="1"/>
            <p:nvPr/>
          </p:nvSpPr>
          <p:spPr>
            <a:xfrm>
              <a:off x="1901226" y="4958403"/>
              <a:ext cx="579701" cy="323160"/>
            </a:xfrm>
            <a:prstGeom prst="rect">
              <a:avLst/>
            </a:prstGeom>
            <a:grpFill/>
          </p:spPr>
          <p:txBody>
            <a:bodyPr wrap="none" rtlCol="0">
              <a:spAutoFit/>
            </a:bodyPr>
            <a:lstStyle/>
            <a:p>
              <a:r>
                <a:rPr lang="en-US" sz="1400" dirty="0">
                  <a:solidFill>
                    <a:schemeClr val="bg1"/>
                  </a:solidFill>
                </a:rPr>
                <a:t>NIC 1</a:t>
              </a:r>
            </a:p>
          </p:txBody>
        </p:sp>
      </p:grpSp>
      <p:grpSp>
        <p:nvGrpSpPr>
          <p:cNvPr id="158" name="Group 157"/>
          <p:cNvGrpSpPr/>
          <p:nvPr/>
        </p:nvGrpSpPr>
        <p:grpSpPr>
          <a:xfrm>
            <a:off x="5938263" y="4673863"/>
            <a:ext cx="688295" cy="430292"/>
            <a:chOff x="1901226" y="4958403"/>
            <a:chExt cx="658146" cy="451799"/>
          </a:xfrm>
          <a:solidFill>
            <a:schemeClr val="accent5">
              <a:lumMod val="20000"/>
              <a:lumOff val="80000"/>
            </a:schemeClr>
          </a:solidFill>
        </p:grpSpPr>
        <p:sp>
          <p:nvSpPr>
            <p:cNvPr id="178" name="L-Shape 177"/>
            <p:cNvSpPr/>
            <p:nvPr/>
          </p:nvSpPr>
          <p:spPr>
            <a:xfrm rot="5400000">
              <a:off x="2053127" y="4903956"/>
              <a:ext cx="381002" cy="631489"/>
            </a:xfrm>
            <a:prstGeom prst="corner">
              <a:avLst>
                <a:gd name="adj1" fmla="val 81194"/>
                <a:gd name="adj2" fmla="val 7211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79" name="TextBox 178"/>
            <p:cNvSpPr txBox="1"/>
            <p:nvPr/>
          </p:nvSpPr>
          <p:spPr>
            <a:xfrm>
              <a:off x="1901226" y="4958403"/>
              <a:ext cx="579701" cy="323160"/>
            </a:xfrm>
            <a:prstGeom prst="rect">
              <a:avLst/>
            </a:prstGeom>
            <a:grpFill/>
          </p:spPr>
          <p:txBody>
            <a:bodyPr wrap="none" rtlCol="0">
              <a:spAutoFit/>
            </a:bodyPr>
            <a:lstStyle/>
            <a:p>
              <a:r>
                <a:rPr lang="en-US" sz="1400" dirty="0">
                  <a:solidFill>
                    <a:schemeClr val="bg1"/>
                  </a:solidFill>
                </a:rPr>
                <a:t>NIC 2</a:t>
              </a:r>
            </a:p>
          </p:txBody>
        </p:sp>
      </p:grpSp>
      <p:sp>
        <p:nvSpPr>
          <p:cNvPr id="159" name="L-Shape 158"/>
          <p:cNvSpPr/>
          <p:nvPr/>
        </p:nvSpPr>
        <p:spPr>
          <a:xfrm rot="5400000">
            <a:off x="7104067" y="4591639"/>
            <a:ext cx="362865" cy="660417"/>
          </a:xfrm>
          <a:prstGeom prst="corner">
            <a:avLst>
              <a:gd name="adj1" fmla="val 81194"/>
              <a:gd name="adj2" fmla="val 7211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60" name="TextBox 159"/>
          <p:cNvSpPr txBox="1"/>
          <p:nvPr/>
        </p:nvSpPr>
        <p:spPr>
          <a:xfrm>
            <a:off x="6927411" y="4673424"/>
            <a:ext cx="606256" cy="307777"/>
          </a:xfrm>
          <a:prstGeom prst="rect">
            <a:avLst/>
          </a:prstGeom>
          <a:noFill/>
        </p:spPr>
        <p:txBody>
          <a:bodyPr wrap="none" rtlCol="0">
            <a:spAutoFit/>
          </a:bodyPr>
          <a:lstStyle/>
          <a:p>
            <a:r>
              <a:rPr lang="en-US" sz="1400" dirty="0">
                <a:solidFill>
                  <a:schemeClr val="bg1"/>
                </a:solidFill>
              </a:rPr>
              <a:t>NIC 3</a:t>
            </a:r>
          </a:p>
        </p:txBody>
      </p:sp>
      <p:sp>
        <p:nvSpPr>
          <p:cNvPr id="161" name="Rounded Rectangle 160"/>
          <p:cNvSpPr/>
          <p:nvPr/>
        </p:nvSpPr>
        <p:spPr>
          <a:xfrm>
            <a:off x="4614699" y="5617308"/>
            <a:ext cx="3226429" cy="43543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Network switch</a:t>
            </a:r>
          </a:p>
        </p:txBody>
      </p:sp>
      <p:sp>
        <p:nvSpPr>
          <p:cNvPr id="162" name="Up-Down Arrow 161"/>
          <p:cNvSpPr/>
          <p:nvPr/>
        </p:nvSpPr>
        <p:spPr>
          <a:xfrm>
            <a:off x="4991099" y="5104155"/>
            <a:ext cx="210152" cy="5131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63" name="Up-Down Arrow 162"/>
          <p:cNvSpPr/>
          <p:nvPr/>
        </p:nvSpPr>
        <p:spPr>
          <a:xfrm>
            <a:off x="6004037" y="5104155"/>
            <a:ext cx="210152" cy="5131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64" name="Up-Down Arrow 163"/>
          <p:cNvSpPr/>
          <p:nvPr/>
        </p:nvSpPr>
        <p:spPr>
          <a:xfrm>
            <a:off x="6941945" y="5103279"/>
            <a:ext cx="210152" cy="5131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65" name="Rounded Rectangle 164"/>
          <p:cNvSpPr/>
          <p:nvPr/>
        </p:nvSpPr>
        <p:spPr>
          <a:xfrm>
            <a:off x="4631574" y="3221763"/>
            <a:ext cx="3209553" cy="114018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66" name="Rounded Rectangle 165"/>
          <p:cNvSpPr/>
          <p:nvPr/>
        </p:nvSpPr>
        <p:spPr>
          <a:xfrm>
            <a:off x="4638137" y="1851387"/>
            <a:ext cx="3202991" cy="11329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400" dirty="0">
                <a:solidFill>
                  <a:schemeClr val="bg1"/>
                </a:solidFill>
              </a:rPr>
              <a:t>LBFO Provider</a:t>
            </a:r>
          </a:p>
        </p:txBody>
      </p:sp>
      <p:sp>
        <p:nvSpPr>
          <p:cNvPr id="167" name="Up-Down Arrow 166"/>
          <p:cNvSpPr/>
          <p:nvPr/>
        </p:nvSpPr>
        <p:spPr>
          <a:xfrm>
            <a:off x="5172532" y="4391583"/>
            <a:ext cx="210152" cy="368654"/>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68" name="Up-Down Arrow 167"/>
          <p:cNvSpPr/>
          <p:nvPr/>
        </p:nvSpPr>
        <p:spPr>
          <a:xfrm>
            <a:off x="6177748" y="4391214"/>
            <a:ext cx="210152" cy="368654"/>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69" name="Up-Down Arrow 168"/>
          <p:cNvSpPr/>
          <p:nvPr/>
        </p:nvSpPr>
        <p:spPr>
          <a:xfrm>
            <a:off x="7124952" y="4391583"/>
            <a:ext cx="210152" cy="368654"/>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70" name="Flowchart: Connector 169"/>
          <p:cNvSpPr/>
          <p:nvPr/>
        </p:nvSpPr>
        <p:spPr>
          <a:xfrm>
            <a:off x="4834323" y="5305424"/>
            <a:ext cx="2549579" cy="108859"/>
          </a:xfrm>
          <a:prstGeom prst="flowChartConnector">
            <a:avLst/>
          </a:prstGeom>
          <a:solidFill>
            <a:schemeClr val="accent1">
              <a:lumMod val="40000"/>
              <a:lumOff val="60000"/>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171" name="Rectangle 170"/>
          <p:cNvSpPr/>
          <p:nvPr/>
        </p:nvSpPr>
        <p:spPr>
          <a:xfrm>
            <a:off x="4858712" y="4143608"/>
            <a:ext cx="2756996" cy="2288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Protocol edge</a:t>
            </a:r>
          </a:p>
        </p:txBody>
      </p:sp>
      <p:sp>
        <p:nvSpPr>
          <p:cNvPr id="172" name="Rectangle 171"/>
          <p:cNvSpPr/>
          <p:nvPr/>
        </p:nvSpPr>
        <p:spPr>
          <a:xfrm>
            <a:off x="4893293" y="3231364"/>
            <a:ext cx="2722415" cy="5604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a:solidFill>
                  <a:schemeClr val="bg1"/>
                </a:solidFill>
              </a:rPr>
              <a:t>Virtual miniport 1</a:t>
            </a:r>
          </a:p>
        </p:txBody>
      </p:sp>
      <p:sp>
        <p:nvSpPr>
          <p:cNvPr id="173" name="Rectangle 172"/>
          <p:cNvSpPr/>
          <p:nvPr/>
        </p:nvSpPr>
        <p:spPr>
          <a:xfrm>
            <a:off x="4893778" y="1969660"/>
            <a:ext cx="2694337" cy="59959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Frame distribution/aggregation</a:t>
            </a:r>
          </a:p>
          <a:p>
            <a:pPr algn="ctr"/>
            <a:r>
              <a:rPr lang="en-US" sz="1100" dirty="0">
                <a:solidFill>
                  <a:schemeClr val="bg1"/>
                </a:solidFill>
              </a:rPr>
              <a:t>Failure detection</a:t>
            </a:r>
          </a:p>
          <a:p>
            <a:pPr algn="ctr"/>
            <a:r>
              <a:rPr lang="en-US" sz="1100" dirty="0">
                <a:solidFill>
                  <a:schemeClr val="bg1"/>
                </a:solidFill>
              </a:rPr>
              <a:t>Control protocol implementation</a:t>
            </a:r>
          </a:p>
        </p:txBody>
      </p:sp>
      <p:sp>
        <p:nvSpPr>
          <p:cNvPr id="174" name="TextBox 173"/>
          <p:cNvSpPr txBox="1"/>
          <p:nvPr/>
        </p:nvSpPr>
        <p:spPr>
          <a:xfrm>
            <a:off x="4638139" y="3791858"/>
            <a:ext cx="3202989" cy="307777"/>
          </a:xfrm>
          <a:prstGeom prst="rect">
            <a:avLst/>
          </a:prstGeom>
          <a:noFill/>
        </p:spPr>
        <p:txBody>
          <a:bodyPr wrap="square" rtlCol="0">
            <a:spAutoFit/>
          </a:bodyPr>
          <a:lstStyle/>
          <a:p>
            <a:pPr algn="ctr"/>
            <a:r>
              <a:rPr lang="en-US" sz="1400" dirty="0">
                <a:solidFill>
                  <a:schemeClr val="bg1"/>
                </a:solidFill>
              </a:rPr>
              <a:t>IM Mux</a:t>
            </a:r>
          </a:p>
        </p:txBody>
      </p:sp>
      <p:sp>
        <p:nvSpPr>
          <p:cNvPr id="175" name="Rectangle 174"/>
          <p:cNvSpPr/>
          <p:nvPr/>
        </p:nvSpPr>
        <p:spPr>
          <a:xfrm>
            <a:off x="5066129" y="3232835"/>
            <a:ext cx="674644" cy="2072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Port 1</a:t>
            </a:r>
          </a:p>
        </p:txBody>
      </p:sp>
      <p:sp>
        <p:nvSpPr>
          <p:cNvPr id="176" name="Rectangle 175"/>
          <p:cNvSpPr/>
          <p:nvPr/>
        </p:nvSpPr>
        <p:spPr>
          <a:xfrm>
            <a:off x="5888706" y="3233716"/>
            <a:ext cx="674644" cy="2072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Port 2</a:t>
            </a:r>
          </a:p>
        </p:txBody>
      </p:sp>
      <p:sp>
        <p:nvSpPr>
          <p:cNvPr id="177" name="Rectangle 176"/>
          <p:cNvSpPr/>
          <p:nvPr/>
        </p:nvSpPr>
        <p:spPr>
          <a:xfrm>
            <a:off x="6745988" y="3233716"/>
            <a:ext cx="674644" cy="2072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rPr>
              <a:t>Port 3</a:t>
            </a:r>
          </a:p>
        </p:txBody>
      </p:sp>
      <p:sp>
        <p:nvSpPr>
          <p:cNvPr id="137" name="Rounded Rectangle 136"/>
          <p:cNvSpPr/>
          <p:nvPr/>
        </p:nvSpPr>
        <p:spPr>
          <a:xfrm>
            <a:off x="550477" y="2871962"/>
            <a:ext cx="1992266" cy="58689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400" dirty="0">
                <a:solidFill>
                  <a:schemeClr val="bg1"/>
                </a:solidFill>
              </a:rPr>
              <a:t>LBFO  Configuration DLL</a:t>
            </a:r>
          </a:p>
        </p:txBody>
      </p:sp>
      <p:sp>
        <p:nvSpPr>
          <p:cNvPr id="140" name="Rounded Rectangle 139"/>
          <p:cNvSpPr/>
          <p:nvPr/>
        </p:nvSpPr>
        <p:spPr>
          <a:xfrm>
            <a:off x="550477" y="1538658"/>
            <a:ext cx="1992266" cy="58689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400" dirty="0">
                <a:solidFill>
                  <a:schemeClr val="bg1"/>
                </a:solidFill>
              </a:rPr>
              <a:t>LBFO </a:t>
            </a:r>
            <a:r>
              <a:rPr lang="en-US" sz="1400" dirty="0" smtClean="0">
                <a:solidFill>
                  <a:schemeClr val="bg1"/>
                </a:solidFill>
              </a:rPr>
              <a:t>Admin GUI</a:t>
            </a:r>
            <a:endParaRPr lang="en-US" sz="1400" dirty="0">
              <a:solidFill>
                <a:schemeClr val="bg1"/>
              </a:solidFill>
            </a:endParaRPr>
          </a:p>
        </p:txBody>
      </p:sp>
      <p:cxnSp>
        <p:nvCxnSpPr>
          <p:cNvPr id="142" name="Straight Connector 141"/>
          <p:cNvCxnSpPr/>
          <p:nvPr/>
        </p:nvCxnSpPr>
        <p:spPr>
          <a:xfrm>
            <a:off x="4136554" y="1187814"/>
            <a:ext cx="0" cy="3933023"/>
          </a:xfrm>
          <a:prstGeom prst="line">
            <a:avLst/>
          </a:prstGeom>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rot="16200000">
            <a:off x="3728541" y="4381618"/>
            <a:ext cx="1202274" cy="338532"/>
          </a:xfrm>
          <a:prstGeom prst="rect">
            <a:avLst/>
          </a:prstGeom>
          <a:noFill/>
        </p:spPr>
        <p:txBody>
          <a:bodyPr wrap="none" lIns="121899" tIns="60949" rIns="121899" bIns="60949" rtlCol="0">
            <a:spAutoFit/>
          </a:bodyPr>
          <a:lstStyle/>
          <a:p>
            <a:r>
              <a:rPr lang="en-US" sz="1400" dirty="0"/>
              <a:t>Kernel mode</a:t>
            </a:r>
          </a:p>
        </p:txBody>
      </p:sp>
      <p:sp>
        <p:nvSpPr>
          <p:cNvPr id="144" name="TextBox 143"/>
          <p:cNvSpPr txBox="1"/>
          <p:nvPr/>
        </p:nvSpPr>
        <p:spPr>
          <a:xfrm rot="16200000">
            <a:off x="3310649" y="4381618"/>
            <a:ext cx="1073328" cy="338532"/>
          </a:xfrm>
          <a:prstGeom prst="rect">
            <a:avLst/>
          </a:prstGeom>
          <a:noFill/>
        </p:spPr>
        <p:txBody>
          <a:bodyPr wrap="none" lIns="121899" tIns="60949" rIns="121899" bIns="60949" rtlCol="0">
            <a:spAutoFit/>
          </a:bodyPr>
          <a:lstStyle/>
          <a:p>
            <a:r>
              <a:rPr lang="en-US" sz="1400" dirty="0"/>
              <a:t>User mode</a:t>
            </a:r>
          </a:p>
        </p:txBody>
      </p:sp>
      <p:sp>
        <p:nvSpPr>
          <p:cNvPr id="148" name="Down Arrow 147"/>
          <p:cNvSpPr/>
          <p:nvPr/>
        </p:nvSpPr>
        <p:spPr>
          <a:xfrm>
            <a:off x="764780" y="2125552"/>
            <a:ext cx="398454" cy="7737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400">
              <a:solidFill>
                <a:schemeClr val="bg1"/>
              </a:solidFill>
            </a:endParaRPr>
          </a:p>
        </p:txBody>
      </p:sp>
      <p:sp>
        <p:nvSpPr>
          <p:cNvPr id="149" name="Down Arrow 148"/>
          <p:cNvSpPr/>
          <p:nvPr/>
        </p:nvSpPr>
        <p:spPr>
          <a:xfrm rot="15207326">
            <a:off x="3435850" y="1862607"/>
            <a:ext cx="362863" cy="1882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400">
              <a:solidFill>
                <a:schemeClr val="bg1"/>
              </a:solidFill>
            </a:endParaRPr>
          </a:p>
        </p:txBody>
      </p:sp>
      <p:sp>
        <p:nvSpPr>
          <p:cNvPr id="150" name="Down Arrow 149"/>
          <p:cNvSpPr/>
          <p:nvPr/>
        </p:nvSpPr>
        <p:spPr>
          <a:xfrm rot="17063018">
            <a:off x="3440405" y="2577286"/>
            <a:ext cx="362863" cy="1851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400">
              <a:solidFill>
                <a:schemeClr val="bg1"/>
              </a:solidFill>
            </a:endParaRPr>
          </a:p>
        </p:txBody>
      </p:sp>
      <p:sp>
        <p:nvSpPr>
          <p:cNvPr id="151" name="TextBox 150"/>
          <p:cNvSpPr txBox="1"/>
          <p:nvPr/>
        </p:nvSpPr>
        <p:spPr>
          <a:xfrm>
            <a:off x="1143528" y="2315029"/>
            <a:ext cx="595633" cy="338532"/>
          </a:xfrm>
          <a:prstGeom prst="rect">
            <a:avLst/>
          </a:prstGeom>
          <a:noFill/>
        </p:spPr>
        <p:txBody>
          <a:bodyPr wrap="none" lIns="121899" tIns="60949" rIns="121899" bIns="60949" rtlCol="0">
            <a:spAutoFit/>
          </a:bodyPr>
          <a:lstStyle/>
          <a:p>
            <a:r>
              <a:rPr lang="en-US" sz="1400" dirty="0"/>
              <a:t>WMI</a:t>
            </a:r>
          </a:p>
        </p:txBody>
      </p:sp>
      <p:sp>
        <p:nvSpPr>
          <p:cNvPr id="152" name="TextBox 151"/>
          <p:cNvSpPr txBox="1"/>
          <p:nvPr/>
        </p:nvSpPr>
        <p:spPr>
          <a:xfrm>
            <a:off x="3160731" y="2992648"/>
            <a:ext cx="707844" cy="338532"/>
          </a:xfrm>
          <a:prstGeom prst="rect">
            <a:avLst/>
          </a:prstGeom>
          <a:noFill/>
        </p:spPr>
        <p:txBody>
          <a:bodyPr wrap="none" lIns="121899" tIns="60949" rIns="121899" bIns="60949" rtlCol="0">
            <a:spAutoFit/>
          </a:bodyPr>
          <a:lstStyle/>
          <a:p>
            <a:r>
              <a:rPr lang="en-US" sz="1400" dirty="0"/>
              <a:t>IOCTL</a:t>
            </a:r>
          </a:p>
        </p:txBody>
      </p:sp>
      <p:sp>
        <p:nvSpPr>
          <p:cNvPr id="41" name="Title 1"/>
          <p:cNvSpPr>
            <a:spLocks noGrp="1"/>
          </p:cNvSpPr>
          <p:nvPr>
            <p:ph type="title"/>
          </p:nvPr>
        </p:nvSpPr>
        <p:spPr/>
        <p:txBody>
          <a:bodyPr/>
          <a:lstStyle/>
          <a:p>
            <a:r>
              <a:rPr lang="en-US" dirty="0" smtClean="0"/>
              <a:t>Network Interface Card (NIC) Teaming</a:t>
            </a:r>
            <a:endParaRPr lang="en-US" dirty="0"/>
          </a:p>
        </p:txBody>
      </p:sp>
      <p:sp>
        <p:nvSpPr>
          <p:cNvPr id="2" name="Content Placeholder 1"/>
          <p:cNvSpPr>
            <a:spLocks noGrp="1"/>
          </p:cNvSpPr>
          <p:nvPr>
            <p:ph idx="1"/>
          </p:nvPr>
        </p:nvSpPr>
        <p:spPr>
          <a:xfrm>
            <a:off x="8109857" y="1240076"/>
            <a:ext cx="3799114" cy="4936736"/>
          </a:xfrm>
        </p:spPr>
        <p:txBody>
          <a:bodyPr/>
          <a:lstStyle/>
          <a:p>
            <a:r>
              <a:rPr lang="en-US" sz="2800" dirty="0" smtClean="0">
                <a:latin typeface="+mj-lt"/>
              </a:rPr>
              <a:t>Built into Windows Server 8</a:t>
            </a:r>
          </a:p>
          <a:p>
            <a:r>
              <a:rPr lang="en-US" sz="2800" dirty="0" smtClean="0">
                <a:latin typeface="+mj-lt"/>
              </a:rPr>
              <a:t>Transparent </a:t>
            </a:r>
            <a:r>
              <a:rPr lang="en-US" sz="2800" dirty="0">
                <a:latin typeface="+mj-lt"/>
              </a:rPr>
              <a:t>Failover</a:t>
            </a:r>
          </a:p>
          <a:p>
            <a:pPr lvl="1"/>
            <a:r>
              <a:rPr lang="en-US" sz="2400" dirty="0"/>
              <a:t>Link-by-link failure detection (w/ switch support) causes transparent failover</a:t>
            </a:r>
          </a:p>
          <a:p>
            <a:r>
              <a:rPr lang="en-US" sz="2800" dirty="0" smtClean="0">
                <a:latin typeface="+mj-lt"/>
              </a:rPr>
              <a:t>Throughput</a:t>
            </a:r>
          </a:p>
          <a:p>
            <a:pPr lvl="1"/>
            <a:r>
              <a:rPr lang="en-US" sz="2400" dirty="0" smtClean="0"/>
              <a:t>Active-active or active-passive load balancing</a:t>
            </a:r>
          </a:p>
          <a:p>
            <a:pPr lvl="1"/>
            <a:r>
              <a:rPr lang="en-US" sz="2400" dirty="0" smtClean="0"/>
              <a:t>A single TCP connection will go on a single NIC</a:t>
            </a:r>
          </a:p>
        </p:txBody>
      </p:sp>
      <p:sp>
        <p:nvSpPr>
          <p:cNvPr id="43" name="Rectangle 42"/>
          <p:cNvSpPr/>
          <p:nvPr/>
        </p:nvSpPr>
        <p:spPr bwMode="auto">
          <a:xfrm>
            <a:off x="5564009" y="6301692"/>
            <a:ext cx="652360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61912"/>
            <a:r>
              <a:rPr lang="en-US" sz="1600" dirty="0" smtClean="0">
                <a:gradFill>
                  <a:gsLst>
                    <a:gs pos="0">
                      <a:schemeClr val="tx1"/>
                    </a:gs>
                    <a:gs pos="100000">
                      <a:schemeClr val="tx1"/>
                    </a:gs>
                  </a:gsLst>
                  <a:lin ang="5400000" scaled="0"/>
                </a:gradFill>
              </a:rPr>
              <a:t>[433] </a:t>
            </a:r>
            <a:r>
              <a:rPr lang="en-US" sz="1600" dirty="0" smtClean="0">
                <a:solidFill>
                  <a:schemeClr val="tx1"/>
                </a:solidFill>
              </a:rPr>
              <a:t>Acceleration </a:t>
            </a:r>
            <a:r>
              <a:rPr lang="en-US" sz="1600" dirty="0">
                <a:solidFill>
                  <a:schemeClr val="tx1"/>
                </a:solidFill>
              </a:rPr>
              <a:t>&amp; Other NIC Technologies for the Data Center </a:t>
            </a:r>
          </a:p>
        </p:txBody>
      </p:sp>
      <p:sp>
        <p:nvSpPr>
          <p:cNvPr id="44" name="Rectangle 43"/>
          <p:cNvSpPr/>
          <p:nvPr/>
        </p:nvSpPr>
        <p:spPr bwMode="auto">
          <a:xfrm>
            <a:off x="4619417" y="6289166"/>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96121950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1792" y="1296630"/>
            <a:ext cx="3538079" cy="4364714"/>
            <a:chOff x="8458189" y="1411326"/>
            <a:chExt cx="3538079" cy="4364714"/>
          </a:xfrm>
        </p:grpSpPr>
        <p:sp>
          <p:nvSpPr>
            <p:cNvPr id="6" name="Rectangle 5"/>
            <p:cNvSpPr/>
            <p:nvPr/>
          </p:nvSpPr>
          <p:spPr>
            <a:xfrm>
              <a:off x="10095804" y="2040381"/>
              <a:ext cx="1900464" cy="3735659"/>
            </a:xfrm>
            <a:prstGeom prst="rect">
              <a:avLst/>
            </a:prstGeom>
          </p:spPr>
          <p:style>
            <a:lnRef idx="1">
              <a:schemeClr val="dk1"/>
            </a:lnRef>
            <a:fillRef idx="2">
              <a:schemeClr val="dk1"/>
            </a:fillRef>
            <a:effectRef idx="1">
              <a:schemeClr val="dk1"/>
            </a:effectRef>
            <a:fontRef idx="minor">
              <a:schemeClr val="dk1"/>
            </a:fontRef>
          </p:style>
          <p:txBody>
            <a:bodyPr lIns="91428" tIns="45713" rIns="91428" bIns="45713" rtlCol="0" anchor="t"/>
            <a:lstStyle/>
            <a:p>
              <a:pPr algn="ctr"/>
              <a:r>
                <a:rPr lang="en-US" sz="1200" dirty="0">
                  <a:latin typeface="+mj-lt"/>
                </a:rPr>
                <a:t>Multiple </a:t>
              </a:r>
              <a:r>
                <a:rPr lang="en-US" sz="1200" dirty="0" smtClean="0">
                  <a:latin typeface="+mj-lt"/>
                </a:rPr>
                <a:t>10GbE or </a:t>
              </a:r>
              <a:r>
                <a:rPr lang="en-US" sz="1200" dirty="0" err="1" smtClean="0">
                  <a:latin typeface="+mj-lt"/>
                </a:rPr>
                <a:t>InfiniBand</a:t>
              </a:r>
              <a:r>
                <a:rPr lang="en-US" sz="1200" dirty="0">
                  <a:latin typeface="+mj-lt"/>
                </a:rPr>
                <a:t/>
              </a:r>
              <a:br>
                <a:rPr lang="en-US" sz="1200" dirty="0">
                  <a:latin typeface="+mj-lt"/>
                </a:rPr>
              </a:br>
              <a:endParaRPr lang="en-US" sz="1200" dirty="0">
                <a:latin typeface="+mj-lt"/>
              </a:endParaRPr>
            </a:p>
          </p:txBody>
        </p:sp>
        <p:sp>
          <p:nvSpPr>
            <p:cNvPr id="7" name="Rectangle 6"/>
            <p:cNvSpPr/>
            <p:nvPr/>
          </p:nvSpPr>
          <p:spPr>
            <a:xfrm>
              <a:off x="8458189" y="2040381"/>
              <a:ext cx="1561840" cy="3735659"/>
            </a:xfrm>
            <a:prstGeom prst="rect">
              <a:avLst/>
            </a:prstGeom>
          </p:spPr>
          <p:style>
            <a:lnRef idx="1">
              <a:schemeClr val="dk1"/>
            </a:lnRef>
            <a:fillRef idx="2">
              <a:schemeClr val="dk1"/>
            </a:fillRef>
            <a:effectRef idx="1">
              <a:schemeClr val="dk1"/>
            </a:effectRef>
            <a:fontRef idx="minor">
              <a:schemeClr val="dk1"/>
            </a:fontRef>
          </p:style>
          <p:txBody>
            <a:bodyPr lIns="91428" tIns="45713" rIns="91428" bIns="45713" rtlCol="0" anchor="t"/>
            <a:lstStyle/>
            <a:p>
              <a:pPr algn="ctr"/>
              <a:r>
                <a:rPr lang="en-US" sz="1200" dirty="0">
                  <a:latin typeface="+mj-lt"/>
                </a:rPr>
                <a:t>Multiple 1GbE NICs</a:t>
              </a:r>
            </a:p>
          </p:txBody>
        </p:sp>
        <p:sp>
          <p:nvSpPr>
            <p:cNvPr id="9" name="Rectangle 8"/>
            <p:cNvSpPr/>
            <p:nvPr/>
          </p:nvSpPr>
          <p:spPr>
            <a:xfrm rot="10800000" flipH="1" flipV="1">
              <a:off x="10193456" y="4606839"/>
              <a:ext cx="1710767" cy="850605"/>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lIns="91428" tIns="45713" rIns="91428" bIns="45713" rtlCol="0" anchor="b"/>
            <a:lstStyle/>
            <a:p>
              <a:pPr algn="ctr"/>
              <a:r>
                <a:rPr lang="en-US" sz="1100" dirty="0" smtClean="0">
                  <a:solidFill>
                    <a:srgbClr val="000000"/>
                  </a:solidFill>
                  <a:latin typeface="+mj-lt"/>
                </a:rPr>
                <a:t>SMB 2.2 </a:t>
              </a:r>
              <a:r>
                <a:rPr lang="en-US" sz="1100" dirty="0">
                  <a:solidFill>
                    <a:srgbClr val="000000"/>
                  </a:solidFill>
                  <a:latin typeface="+mj-lt"/>
                </a:rPr>
                <a:t>Server</a:t>
              </a:r>
            </a:p>
          </p:txBody>
        </p:sp>
        <p:sp>
          <p:nvSpPr>
            <p:cNvPr id="10" name="Rectangle 9"/>
            <p:cNvSpPr/>
            <p:nvPr/>
          </p:nvSpPr>
          <p:spPr>
            <a:xfrm rot="10800000" flipH="1" flipV="1">
              <a:off x="10200928" y="2994233"/>
              <a:ext cx="1710767" cy="850605"/>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lIns="91428" tIns="45713" rIns="91428" bIns="45713" rtlCol="0" anchor="t"/>
            <a:lstStyle/>
            <a:p>
              <a:pPr algn="ctr"/>
              <a:r>
                <a:rPr lang="en-US" sz="1100" dirty="0" smtClean="0">
                  <a:solidFill>
                    <a:srgbClr val="000000"/>
                  </a:solidFill>
                  <a:latin typeface="+mj-lt"/>
                </a:rPr>
                <a:t>SMB 2.2 </a:t>
              </a:r>
              <a:r>
                <a:rPr lang="en-US" sz="1100" dirty="0">
                  <a:solidFill>
                    <a:srgbClr val="000000"/>
                  </a:solidFill>
                  <a:latin typeface="+mj-lt"/>
                </a:rPr>
                <a:t>Client</a:t>
              </a:r>
            </a:p>
          </p:txBody>
        </p:sp>
        <p:sp>
          <p:nvSpPr>
            <p:cNvPr id="12" name="Rectangle 11"/>
            <p:cNvSpPr/>
            <p:nvPr/>
          </p:nvSpPr>
          <p:spPr>
            <a:xfrm>
              <a:off x="8853743" y="3644750"/>
              <a:ext cx="177779" cy="1115123"/>
            </a:xfrm>
            <a:prstGeom prst="rect">
              <a:avLst/>
            </a:prstGeom>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endParaRPr lang="en-US" dirty="0">
                <a:latin typeface="+mj-lt"/>
              </a:endParaRPr>
            </a:p>
          </p:txBody>
        </p:sp>
        <p:sp>
          <p:nvSpPr>
            <p:cNvPr id="13" name="Rectangle 12"/>
            <p:cNvSpPr/>
            <p:nvPr/>
          </p:nvSpPr>
          <p:spPr>
            <a:xfrm>
              <a:off x="9483274" y="3644750"/>
              <a:ext cx="177779" cy="1115123"/>
            </a:xfrm>
            <a:prstGeom prst="rect">
              <a:avLst/>
            </a:prstGeom>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endParaRPr lang="en-US" dirty="0">
                <a:latin typeface="+mj-lt"/>
              </a:endParaRPr>
            </a:p>
          </p:txBody>
        </p:sp>
        <p:sp>
          <p:nvSpPr>
            <p:cNvPr id="21" name="Rectangle 20"/>
            <p:cNvSpPr/>
            <p:nvPr/>
          </p:nvSpPr>
          <p:spPr>
            <a:xfrm>
              <a:off x="9284833" y="4068389"/>
              <a:ext cx="649452" cy="365760"/>
            </a:xfrm>
            <a:prstGeom prst="rect">
              <a:avLst/>
            </a:prstGeom>
            <a:ln/>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defRPr sz="1600">
                  <a:solidFill>
                    <a:srgbClr val="000000"/>
                  </a:solidFill>
                </a:defRPr>
              </a:pPr>
              <a:r>
                <a:rPr lang="en-US" sz="1100" dirty="0">
                  <a:latin typeface="+mj-lt"/>
                </a:rPr>
                <a:t>Switch</a:t>
              </a:r>
            </a:p>
            <a:p>
              <a:pPr algn="ctr">
                <a:defRPr sz="1600">
                  <a:solidFill>
                    <a:srgbClr val="000000"/>
                  </a:solidFill>
                </a:defRPr>
              </a:pPr>
              <a:r>
                <a:rPr lang="en-US" sz="1100" dirty="0">
                  <a:latin typeface="+mj-lt"/>
                </a:rPr>
                <a:t>1GbE</a:t>
              </a:r>
            </a:p>
          </p:txBody>
        </p:sp>
        <p:sp>
          <p:nvSpPr>
            <p:cNvPr id="22" name="Rectangle 21"/>
            <p:cNvSpPr/>
            <p:nvPr/>
          </p:nvSpPr>
          <p:spPr>
            <a:xfrm rot="10800000" flipH="1" flipV="1">
              <a:off x="8555881" y="4627752"/>
              <a:ext cx="1378404" cy="850605"/>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lIns="91428" tIns="45713" rIns="91428" bIns="45713" rtlCol="0" anchor="b"/>
            <a:lstStyle/>
            <a:p>
              <a:pPr algn="ctr"/>
              <a:r>
                <a:rPr lang="en-US" sz="1100" dirty="0" smtClean="0">
                  <a:solidFill>
                    <a:srgbClr val="000000"/>
                  </a:solidFill>
                  <a:latin typeface="+mj-lt"/>
                </a:rPr>
                <a:t>SMB 2.2 </a:t>
              </a:r>
              <a:r>
                <a:rPr lang="en-US" sz="1100" dirty="0">
                  <a:solidFill>
                    <a:srgbClr val="000000"/>
                  </a:solidFill>
                  <a:latin typeface="+mj-lt"/>
                </a:rPr>
                <a:t>Server</a:t>
              </a:r>
            </a:p>
          </p:txBody>
        </p:sp>
        <p:sp>
          <p:nvSpPr>
            <p:cNvPr id="23" name="Rectangle 22"/>
            <p:cNvSpPr/>
            <p:nvPr/>
          </p:nvSpPr>
          <p:spPr>
            <a:xfrm rot="10800000" flipH="1" flipV="1">
              <a:off x="8563353" y="3015145"/>
              <a:ext cx="1378404" cy="850605"/>
            </a:xfrm>
            <a:prstGeom prst="rect">
              <a:avLst/>
            </a:prstGeom>
            <a:ln w="76200">
              <a:solidFill>
                <a:srgbClr val="92D050"/>
              </a:solidFill>
            </a:ln>
          </p:spPr>
          <p:style>
            <a:lnRef idx="2">
              <a:schemeClr val="accent1"/>
            </a:lnRef>
            <a:fillRef idx="1">
              <a:schemeClr val="lt1"/>
            </a:fillRef>
            <a:effectRef idx="0">
              <a:schemeClr val="accent1"/>
            </a:effectRef>
            <a:fontRef idx="minor">
              <a:schemeClr val="dk1"/>
            </a:fontRef>
          </p:style>
          <p:txBody>
            <a:bodyPr lIns="91428" tIns="45713" rIns="91428" bIns="45713" rtlCol="0" anchor="t"/>
            <a:lstStyle/>
            <a:p>
              <a:pPr algn="ctr"/>
              <a:r>
                <a:rPr lang="en-US" sz="1100" dirty="0" smtClean="0">
                  <a:solidFill>
                    <a:srgbClr val="000000"/>
                  </a:solidFill>
                  <a:latin typeface="+mj-lt"/>
                </a:rPr>
                <a:t>SMB 2.2 </a:t>
              </a:r>
              <a:r>
                <a:rPr lang="en-US" sz="1100" dirty="0">
                  <a:solidFill>
                    <a:srgbClr val="000000"/>
                  </a:solidFill>
                  <a:latin typeface="+mj-lt"/>
                </a:rPr>
                <a:t>Client</a:t>
              </a:r>
            </a:p>
          </p:txBody>
        </p:sp>
        <p:cxnSp>
          <p:nvCxnSpPr>
            <p:cNvPr id="24" name="Straight Connector 23"/>
            <p:cNvCxnSpPr/>
            <p:nvPr/>
          </p:nvCxnSpPr>
          <p:spPr>
            <a:xfrm flipH="1" flipV="1">
              <a:off x="9572163" y="3470256"/>
              <a:ext cx="0" cy="598135"/>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9572163" y="4434151"/>
              <a:ext cx="0" cy="230167"/>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9284834" y="3470255"/>
              <a:ext cx="574661" cy="365760"/>
            </a:xfrm>
            <a:prstGeom prst="rect">
              <a:avLst/>
            </a:prstGeom>
            <a:ln/>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defRPr sz="1600">
                  <a:solidFill>
                    <a:srgbClr val="000000"/>
                  </a:solidFill>
                </a:defRPr>
              </a:pPr>
              <a:r>
                <a:rPr lang="en-US" sz="1100" dirty="0">
                  <a:latin typeface="+mj-lt"/>
                </a:rPr>
                <a:t>NIC</a:t>
              </a:r>
            </a:p>
            <a:p>
              <a:pPr algn="ctr">
                <a:defRPr sz="1600">
                  <a:solidFill>
                    <a:srgbClr val="000000"/>
                  </a:solidFill>
                </a:defRPr>
              </a:pPr>
              <a:r>
                <a:rPr lang="en-US" sz="1100" dirty="0">
                  <a:latin typeface="+mj-lt"/>
                </a:rPr>
                <a:t>1GbE</a:t>
              </a:r>
            </a:p>
          </p:txBody>
        </p:sp>
        <p:sp>
          <p:nvSpPr>
            <p:cNvPr id="27" name="Rectangle 26"/>
            <p:cNvSpPr/>
            <p:nvPr/>
          </p:nvSpPr>
          <p:spPr>
            <a:xfrm>
              <a:off x="9284834" y="4664316"/>
              <a:ext cx="574661" cy="365760"/>
            </a:xfrm>
            <a:prstGeom prst="rect">
              <a:avLst/>
            </a:prstGeom>
            <a:ln/>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defRPr sz="1600">
                  <a:solidFill>
                    <a:srgbClr val="000000"/>
                  </a:solidFill>
                </a:defRPr>
              </a:pPr>
              <a:r>
                <a:rPr lang="en-US" sz="1100" dirty="0">
                  <a:latin typeface="+mj-lt"/>
                </a:rPr>
                <a:t>NIC</a:t>
              </a:r>
            </a:p>
            <a:p>
              <a:pPr algn="ctr">
                <a:defRPr sz="1600">
                  <a:solidFill>
                    <a:srgbClr val="000000"/>
                  </a:solidFill>
                </a:defRPr>
              </a:pPr>
              <a:r>
                <a:rPr lang="en-US" sz="1100" dirty="0">
                  <a:latin typeface="+mj-lt"/>
                </a:rPr>
                <a:t>1GbE</a:t>
              </a:r>
            </a:p>
          </p:txBody>
        </p:sp>
        <p:sp>
          <p:nvSpPr>
            <p:cNvPr id="28" name="Rectangle 27"/>
            <p:cNvSpPr/>
            <p:nvPr/>
          </p:nvSpPr>
          <p:spPr>
            <a:xfrm>
              <a:off x="8655303" y="4068391"/>
              <a:ext cx="629531" cy="365760"/>
            </a:xfrm>
            <a:prstGeom prst="rect">
              <a:avLst/>
            </a:prstGeom>
            <a:ln/>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defRPr sz="1600">
                  <a:solidFill>
                    <a:srgbClr val="000000"/>
                  </a:solidFill>
                </a:defRPr>
              </a:pPr>
              <a:r>
                <a:rPr lang="en-US" sz="1100" dirty="0">
                  <a:latin typeface="+mj-lt"/>
                </a:rPr>
                <a:t>Switch</a:t>
              </a:r>
            </a:p>
            <a:p>
              <a:pPr algn="ctr">
                <a:defRPr sz="1600">
                  <a:solidFill>
                    <a:srgbClr val="000000"/>
                  </a:solidFill>
                </a:defRPr>
              </a:pPr>
              <a:r>
                <a:rPr lang="en-US" sz="1100" dirty="0">
                  <a:latin typeface="+mj-lt"/>
                </a:rPr>
                <a:t>1GbE</a:t>
              </a:r>
            </a:p>
          </p:txBody>
        </p:sp>
        <p:cxnSp>
          <p:nvCxnSpPr>
            <p:cNvPr id="29" name="Straight Connector 28"/>
            <p:cNvCxnSpPr/>
            <p:nvPr/>
          </p:nvCxnSpPr>
          <p:spPr>
            <a:xfrm flipH="1" flipV="1">
              <a:off x="8942632" y="3461871"/>
              <a:ext cx="0" cy="606521"/>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942632" y="4434152"/>
              <a:ext cx="0" cy="230167"/>
            </a:xfrm>
            <a:prstGeom prst="line">
              <a:avLst/>
            </a:prstGeom>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8655303" y="3461869"/>
              <a:ext cx="574661" cy="365760"/>
            </a:xfrm>
            <a:prstGeom prst="rect">
              <a:avLst/>
            </a:prstGeom>
            <a:ln/>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defRPr sz="1600">
                  <a:solidFill>
                    <a:srgbClr val="000000"/>
                  </a:solidFill>
                </a:defRPr>
              </a:pPr>
              <a:r>
                <a:rPr lang="en-US" sz="1100" dirty="0">
                  <a:latin typeface="+mj-lt"/>
                </a:rPr>
                <a:t>NIC</a:t>
              </a:r>
            </a:p>
            <a:p>
              <a:pPr algn="ctr">
                <a:defRPr sz="1600">
                  <a:solidFill>
                    <a:srgbClr val="000000"/>
                  </a:solidFill>
                </a:defRPr>
              </a:pPr>
              <a:r>
                <a:rPr lang="en-US" sz="1100" dirty="0">
                  <a:latin typeface="+mj-lt"/>
                </a:rPr>
                <a:t>1GbE</a:t>
              </a:r>
            </a:p>
          </p:txBody>
        </p:sp>
        <p:sp>
          <p:nvSpPr>
            <p:cNvPr id="32" name="Rectangle 31"/>
            <p:cNvSpPr/>
            <p:nvPr/>
          </p:nvSpPr>
          <p:spPr>
            <a:xfrm>
              <a:off x="8655303" y="4664317"/>
              <a:ext cx="574661" cy="365760"/>
            </a:xfrm>
            <a:prstGeom prst="rect">
              <a:avLst/>
            </a:prstGeom>
            <a:ln/>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defRPr sz="1600">
                  <a:solidFill>
                    <a:srgbClr val="000000"/>
                  </a:solidFill>
                </a:defRPr>
              </a:pPr>
              <a:r>
                <a:rPr lang="en-US" sz="1100" dirty="0">
                  <a:latin typeface="+mj-lt"/>
                </a:rPr>
                <a:t>NIC</a:t>
              </a:r>
            </a:p>
            <a:p>
              <a:pPr algn="ctr">
                <a:defRPr sz="1600">
                  <a:solidFill>
                    <a:srgbClr val="000000"/>
                  </a:solidFill>
                </a:defRPr>
              </a:pPr>
              <a:r>
                <a:rPr lang="en-US" sz="1100" dirty="0">
                  <a:latin typeface="+mj-lt"/>
                </a:rPr>
                <a:t>1GbE</a:t>
              </a:r>
            </a:p>
          </p:txBody>
        </p:sp>
        <p:sp>
          <p:nvSpPr>
            <p:cNvPr id="33" name="Rectangle 32"/>
            <p:cNvSpPr/>
            <p:nvPr/>
          </p:nvSpPr>
          <p:spPr>
            <a:xfrm>
              <a:off x="11256424" y="3614938"/>
              <a:ext cx="401656" cy="1115123"/>
            </a:xfrm>
            <a:prstGeom prst="rect">
              <a:avLst/>
            </a:prstGeom>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endParaRPr lang="en-US" dirty="0">
                <a:latin typeface="+mj-lt"/>
              </a:endParaRPr>
            </a:p>
          </p:txBody>
        </p:sp>
        <p:cxnSp>
          <p:nvCxnSpPr>
            <p:cNvPr id="34" name="Straight Connector 33"/>
            <p:cNvCxnSpPr/>
            <p:nvPr/>
          </p:nvCxnSpPr>
          <p:spPr>
            <a:xfrm flipH="1">
              <a:off x="11517344" y="3512405"/>
              <a:ext cx="0" cy="140722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11397156" y="3512405"/>
              <a:ext cx="0" cy="1407227"/>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11119149" y="4041315"/>
              <a:ext cx="785074" cy="365760"/>
            </a:xfrm>
            <a:prstGeom prst="rect">
              <a:avLst/>
            </a:prstGeom>
            <a:ln/>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defRPr sz="1600">
                  <a:solidFill>
                    <a:srgbClr val="000000"/>
                  </a:solidFill>
                </a:defRPr>
              </a:pPr>
              <a:r>
                <a:rPr lang="en-US" sz="900" dirty="0">
                  <a:latin typeface="+mj-lt"/>
                </a:rPr>
                <a:t>Switch</a:t>
              </a:r>
            </a:p>
            <a:p>
              <a:pPr algn="ctr">
                <a:defRPr sz="1600">
                  <a:solidFill>
                    <a:srgbClr val="000000"/>
                  </a:solidFill>
                </a:defRPr>
              </a:pPr>
              <a:r>
                <a:rPr lang="en-US" sz="900" dirty="0">
                  <a:latin typeface="+mj-lt"/>
                </a:rPr>
                <a:t>10GbE/IB</a:t>
              </a:r>
            </a:p>
          </p:txBody>
        </p:sp>
        <p:sp>
          <p:nvSpPr>
            <p:cNvPr id="37" name="Rectangle 36"/>
            <p:cNvSpPr/>
            <p:nvPr/>
          </p:nvSpPr>
          <p:spPr>
            <a:xfrm>
              <a:off x="11119149" y="3425803"/>
              <a:ext cx="676206" cy="365760"/>
            </a:xfrm>
            <a:prstGeom prst="rect">
              <a:avLst/>
            </a:prstGeom>
            <a:ln/>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defRPr sz="1600">
                  <a:solidFill>
                    <a:srgbClr val="000000"/>
                  </a:solidFill>
                </a:defRPr>
              </a:pPr>
              <a:r>
                <a:rPr lang="en-US" sz="900" dirty="0">
                  <a:latin typeface="+mj-lt"/>
                </a:rPr>
                <a:t>NIC</a:t>
              </a:r>
            </a:p>
            <a:p>
              <a:pPr algn="ctr">
                <a:defRPr sz="1600">
                  <a:solidFill>
                    <a:srgbClr val="000000"/>
                  </a:solidFill>
                </a:defRPr>
              </a:pPr>
              <a:r>
                <a:rPr lang="en-US" sz="900" dirty="0">
                  <a:latin typeface="+mj-lt"/>
                </a:rPr>
                <a:t>10GbE/IB</a:t>
              </a:r>
            </a:p>
          </p:txBody>
        </p:sp>
        <p:sp>
          <p:nvSpPr>
            <p:cNvPr id="38" name="Rectangle 37"/>
            <p:cNvSpPr/>
            <p:nvPr/>
          </p:nvSpPr>
          <p:spPr>
            <a:xfrm>
              <a:off x="11119149" y="4634503"/>
              <a:ext cx="785074" cy="365760"/>
            </a:xfrm>
            <a:prstGeom prst="rect">
              <a:avLst/>
            </a:prstGeom>
            <a:ln/>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defRPr sz="1600">
                  <a:solidFill>
                    <a:srgbClr val="000000"/>
                  </a:solidFill>
                </a:defRPr>
              </a:pPr>
              <a:r>
                <a:rPr lang="en-US" sz="900" dirty="0">
                  <a:latin typeface="+mj-lt"/>
                </a:rPr>
                <a:t>NIC</a:t>
              </a:r>
            </a:p>
            <a:p>
              <a:pPr algn="ctr">
                <a:defRPr sz="1600">
                  <a:solidFill>
                    <a:srgbClr val="000000"/>
                  </a:solidFill>
                </a:defRPr>
              </a:pPr>
              <a:r>
                <a:rPr lang="en-US" sz="900" dirty="0">
                  <a:latin typeface="+mj-lt"/>
                </a:rPr>
                <a:t>10GbE/IB</a:t>
              </a:r>
            </a:p>
          </p:txBody>
        </p:sp>
        <p:sp>
          <p:nvSpPr>
            <p:cNvPr id="39" name="Rectangle 38"/>
            <p:cNvSpPr/>
            <p:nvPr/>
          </p:nvSpPr>
          <p:spPr>
            <a:xfrm>
              <a:off x="10486605" y="3629580"/>
              <a:ext cx="401656" cy="1115123"/>
            </a:xfrm>
            <a:prstGeom prst="rect">
              <a:avLst/>
            </a:prstGeom>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endParaRPr lang="en-US" dirty="0">
                <a:latin typeface="+mj-lt"/>
              </a:endParaRPr>
            </a:p>
          </p:txBody>
        </p:sp>
        <p:cxnSp>
          <p:nvCxnSpPr>
            <p:cNvPr id="40" name="Straight Connector 39"/>
            <p:cNvCxnSpPr/>
            <p:nvPr/>
          </p:nvCxnSpPr>
          <p:spPr>
            <a:xfrm flipH="1">
              <a:off x="10747525" y="3527047"/>
              <a:ext cx="0" cy="1407227"/>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10627339" y="3527047"/>
              <a:ext cx="0" cy="1407227"/>
            </a:xfrm>
            <a:prstGeom prst="line">
              <a:avLst/>
            </a:prstGeom>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10200928" y="4055957"/>
              <a:ext cx="824608" cy="365760"/>
            </a:xfrm>
            <a:prstGeom prst="rect">
              <a:avLst/>
            </a:prstGeom>
            <a:ln/>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defRPr sz="1600">
                  <a:solidFill>
                    <a:srgbClr val="000000"/>
                  </a:solidFill>
                </a:defRPr>
              </a:pPr>
              <a:r>
                <a:rPr lang="en-US" sz="900" dirty="0">
                  <a:latin typeface="+mj-lt"/>
                </a:rPr>
                <a:t>Switch</a:t>
              </a:r>
            </a:p>
            <a:p>
              <a:pPr algn="ctr">
                <a:defRPr sz="1600">
                  <a:solidFill>
                    <a:srgbClr val="000000"/>
                  </a:solidFill>
                </a:defRPr>
              </a:pPr>
              <a:r>
                <a:rPr lang="en-US" sz="900" dirty="0">
                  <a:latin typeface="+mj-lt"/>
                </a:rPr>
                <a:t>10GbE/IB</a:t>
              </a:r>
            </a:p>
          </p:txBody>
        </p:sp>
        <p:sp>
          <p:nvSpPr>
            <p:cNvPr id="43" name="Rectangle 42"/>
            <p:cNvSpPr/>
            <p:nvPr/>
          </p:nvSpPr>
          <p:spPr>
            <a:xfrm>
              <a:off x="10349330" y="3440447"/>
              <a:ext cx="676206" cy="365760"/>
            </a:xfrm>
            <a:prstGeom prst="rect">
              <a:avLst/>
            </a:prstGeom>
            <a:ln/>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defRPr sz="1600">
                  <a:solidFill>
                    <a:srgbClr val="000000"/>
                  </a:solidFill>
                </a:defRPr>
              </a:pPr>
              <a:r>
                <a:rPr lang="en-US" sz="900" dirty="0">
                  <a:latin typeface="+mj-lt"/>
                </a:rPr>
                <a:t>NIC</a:t>
              </a:r>
            </a:p>
            <a:p>
              <a:pPr algn="ctr">
                <a:defRPr sz="1600">
                  <a:solidFill>
                    <a:srgbClr val="000000"/>
                  </a:solidFill>
                </a:defRPr>
              </a:pPr>
              <a:r>
                <a:rPr lang="en-US" sz="900" dirty="0">
                  <a:latin typeface="+mj-lt"/>
                </a:rPr>
                <a:t>10GbE/IB</a:t>
              </a:r>
            </a:p>
          </p:txBody>
        </p:sp>
        <p:sp>
          <p:nvSpPr>
            <p:cNvPr id="44" name="Rectangle 43"/>
            <p:cNvSpPr/>
            <p:nvPr/>
          </p:nvSpPr>
          <p:spPr>
            <a:xfrm>
              <a:off x="10200928" y="4649147"/>
              <a:ext cx="824608" cy="365760"/>
            </a:xfrm>
            <a:prstGeom prst="rect">
              <a:avLst/>
            </a:prstGeom>
            <a:ln/>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defRPr sz="1600">
                  <a:solidFill>
                    <a:srgbClr val="000000"/>
                  </a:solidFill>
                </a:defRPr>
              </a:pPr>
              <a:r>
                <a:rPr lang="en-US" sz="900" dirty="0">
                  <a:latin typeface="+mj-lt"/>
                </a:rPr>
                <a:t>NIC</a:t>
              </a:r>
            </a:p>
            <a:p>
              <a:pPr algn="ctr">
                <a:defRPr sz="1600">
                  <a:solidFill>
                    <a:srgbClr val="000000"/>
                  </a:solidFill>
                </a:defRPr>
              </a:pPr>
              <a:r>
                <a:rPr lang="en-US" sz="900" dirty="0">
                  <a:latin typeface="+mj-lt"/>
                </a:rPr>
                <a:t>10GbE/IB</a:t>
              </a:r>
            </a:p>
          </p:txBody>
        </p:sp>
        <p:sp>
          <p:nvSpPr>
            <p:cNvPr id="45" name="Rectangle 44"/>
            <p:cNvSpPr/>
            <p:nvPr/>
          </p:nvSpPr>
          <p:spPr>
            <a:xfrm>
              <a:off x="8458189" y="1411326"/>
              <a:ext cx="3538079" cy="587299"/>
            </a:xfrm>
            <a:prstGeom prst="rect">
              <a:avLst/>
            </a:prstGeom>
            <a:noFill/>
            <a:ln>
              <a:noFill/>
            </a:ln>
          </p:spPr>
          <p:style>
            <a:lnRef idx="2">
              <a:schemeClr val="dk1"/>
            </a:lnRef>
            <a:fillRef idx="1">
              <a:schemeClr val="lt1"/>
            </a:fillRef>
            <a:effectRef idx="0">
              <a:schemeClr val="dk1"/>
            </a:effectRef>
            <a:fontRef idx="minor">
              <a:schemeClr val="dk1"/>
            </a:fontRef>
          </p:style>
          <p:txBody>
            <a:bodyPr lIns="91428" tIns="45713" rIns="91428" bIns="45713" rtlCol="0" anchor="ctr"/>
            <a:lstStyle/>
            <a:p>
              <a:pPr algn="ctr"/>
              <a:r>
                <a:rPr lang="en-US" dirty="0">
                  <a:solidFill>
                    <a:schemeClr val="tx1"/>
                  </a:solidFill>
                  <a:latin typeface="+mj-lt"/>
                </a:rPr>
                <a:t>Sample Configurations</a:t>
              </a:r>
            </a:p>
          </p:txBody>
        </p:sp>
      </p:grpSp>
      <p:sp>
        <p:nvSpPr>
          <p:cNvPr id="8" name="Title 7"/>
          <p:cNvSpPr>
            <a:spLocks noGrp="1"/>
          </p:cNvSpPr>
          <p:nvPr>
            <p:ph type="title"/>
          </p:nvPr>
        </p:nvSpPr>
        <p:spPr/>
        <p:txBody>
          <a:bodyPr/>
          <a:lstStyle/>
          <a:p>
            <a:pPr lvl="0"/>
            <a:r>
              <a:rPr lang="en-US" dirty="0" smtClean="0">
                <a:gradFill flip="none" rotWithShape="1">
                  <a:gsLst>
                    <a:gs pos="0">
                      <a:srgbClr val="FFFFFF"/>
                    </a:gs>
                    <a:gs pos="86000">
                      <a:srgbClr val="FFFFFF"/>
                    </a:gs>
                  </a:gsLst>
                  <a:lin ang="5400000" scaled="0"/>
                  <a:tileRect/>
                </a:gradFill>
              </a:rPr>
              <a:t>SMB 2.2 Multichannel</a:t>
            </a:r>
            <a:endParaRPr lang="en-US" dirty="0"/>
          </a:p>
        </p:txBody>
      </p:sp>
      <p:sp>
        <p:nvSpPr>
          <p:cNvPr id="5" name="Content Placeholder 4"/>
          <p:cNvSpPr>
            <a:spLocks noGrp="1"/>
          </p:cNvSpPr>
          <p:nvPr>
            <p:ph type="body" sz="quarter" idx="10"/>
          </p:nvPr>
        </p:nvSpPr>
        <p:spPr>
          <a:xfrm>
            <a:off x="3991093" y="1004053"/>
            <a:ext cx="7874336" cy="5349157"/>
          </a:xfrm>
        </p:spPr>
        <p:txBody>
          <a:bodyPr/>
          <a:lstStyle/>
          <a:p>
            <a:r>
              <a:rPr lang="en-US" sz="2800" b="1" dirty="0" smtClean="0">
                <a:solidFill>
                  <a:schemeClr val="tx1"/>
                </a:solidFill>
                <a:latin typeface="+mj-lt"/>
              </a:rPr>
              <a:t>Multiple </a:t>
            </a:r>
            <a:r>
              <a:rPr lang="en-US" sz="2800" b="1" dirty="0">
                <a:solidFill>
                  <a:schemeClr val="tx1"/>
                </a:solidFill>
                <a:latin typeface="+mj-lt"/>
              </a:rPr>
              <a:t>TCP </a:t>
            </a:r>
            <a:r>
              <a:rPr lang="en-US" sz="2800" b="1" dirty="0" smtClean="0">
                <a:solidFill>
                  <a:schemeClr val="tx1"/>
                </a:solidFill>
                <a:latin typeface="+mj-lt"/>
              </a:rPr>
              <a:t>streams for </a:t>
            </a:r>
            <a:r>
              <a:rPr lang="en-US" sz="2800" b="1" dirty="0">
                <a:solidFill>
                  <a:schemeClr val="tx1"/>
                </a:solidFill>
                <a:latin typeface="+mj-lt"/>
              </a:rPr>
              <a:t>one </a:t>
            </a:r>
            <a:r>
              <a:rPr lang="en-US" sz="2800" b="1" dirty="0" smtClean="0">
                <a:solidFill>
                  <a:schemeClr val="tx1"/>
                </a:solidFill>
                <a:latin typeface="+mj-lt"/>
              </a:rPr>
              <a:t>SMB 2.2 session</a:t>
            </a:r>
          </a:p>
          <a:p>
            <a:pPr lvl="1"/>
            <a:r>
              <a:rPr lang="en-US" sz="2000" b="1" dirty="0" smtClean="0">
                <a:solidFill>
                  <a:schemeClr val="tx1"/>
                </a:solidFill>
              </a:rPr>
              <a:t>Single NIC </a:t>
            </a:r>
            <a:r>
              <a:rPr lang="en-US" sz="2000" dirty="0" smtClean="0">
                <a:solidFill>
                  <a:schemeClr val="tx1"/>
                </a:solidFill>
              </a:rPr>
              <a:t>– with RSS enables more CPUs to process traffic</a:t>
            </a:r>
          </a:p>
          <a:p>
            <a:pPr lvl="1"/>
            <a:r>
              <a:rPr lang="en-US" sz="2000" b="1" dirty="0" smtClean="0">
                <a:solidFill>
                  <a:schemeClr val="tx1"/>
                </a:solidFill>
              </a:rPr>
              <a:t>Multiple NICs, with NIC </a:t>
            </a:r>
            <a:r>
              <a:rPr lang="en-US" sz="2000" b="1" dirty="0">
                <a:solidFill>
                  <a:schemeClr val="tx1"/>
                </a:solidFill>
              </a:rPr>
              <a:t>Teaming </a:t>
            </a:r>
            <a:r>
              <a:rPr lang="en-US" sz="2000" dirty="0">
                <a:solidFill>
                  <a:schemeClr val="tx1"/>
                </a:solidFill>
              </a:rPr>
              <a:t>– </a:t>
            </a:r>
            <a:r>
              <a:rPr lang="en-US" sz="2000" dirty="0" smtClean="0">
                <a:solidFill>
                  <a:schemeClr val="tx1"/>
                </a:solidFill>
              </a:rPr>
              <a:t>SMB 2.2 can use a single IP address per team</a:t>
            </a:r>
          </a:p>
          <a:p>
            <a:pPr lvl="1"/>
            <a:r>
              <a:rPr lang="en-US" sz="2000" b="1" dirty="0" smtClean="0">
                <a:solidFill>
                  <a:schemeClr val="tx1"/>
                </a:solidFill>
              </a:rPr>
              <a:t>Multiple NICs, Without NIC </a:t>
            </a:r>
            <a:r>
              <a:rPr lang="en-US" sz="2000" b="1" dirty="0">
                <a:solidFill>
                  <a:schemeClr val="tx1"/>
                </a:solidFill>
              </a:rPr>
              <a:t>Teaming </a:t>
            </a:r>
            <a:r>
              <a:rPr lang="en-US" sz="2000" dirty="0">
                <a:solidFill>
                  <a:schemeClr val="tx1"/>
                </a:solidFill>
              </a:rPr>
              <a:t>– each </a:t>
            </a:r>
            <a:r>
              <a:rPr lang="en-US" sz="2000" dirty="0" smtClean="0">
                <a:solidFill>
                  <a:schemeClr val="tx1"/>
                </a:solidFill>
              </a:rPr>
              <a:t>NIC must have a unique IP addresses  (Required for RDMA NICs</a:t>
            </a:r>
            <a:r>
              <a:rPr lang="en-US" sz="2000" dirty="0">
                <a:solidFill>
                  <a:schemeClr val="tx1"/>
                </a:solidFill>
              </a:rPr>
              <a:t>)</a:t>
            </a:r>
            <a:endParaRPr lang="en-US" sz="2000" dirty="0" smtClean="0">
              <a:solidFill>
                <a:schemeClr val="tx1"/>
              </a:solidFill>
            </a:endParaRPr>
          </a:p>
          <a:p>
            <a:r>
              <a:rPr lang="en-US" sz="2800" b="1" dirty="0" smtClean="0">
                <a:solidFill>
                  <a:schemeClr val="tx1"/>
                </a:solidFill>
                <a:latin typeface="+mj-lt"/>
              </a:rPr>
              <a:t>Failover</a:t>
            </a:r>
          </a:p>
          <a:p>
            <a:pPr lvl="1"/>
            <a:r>
              <a:rPr lang="en-US" sz="2000" dirty="0" smtClean="0">
                <a:solidFill>
                  <a:schemeClr val="tx1"/>
                </a:solidFill>
              </a:rPr>
              <a:t>SMB 2.2 Multichannel implements end-to-end failure detection</a:t>
            </a:r>
          </a:p>
          <a:p>
            <a:pPr lvl="1"/>
            <a:r>
              <a:rPr lang="en-US" sz="2000" dirty="0" smtClean="0">
                <a:solidFill>
                  <a:schemeClr val="tx1"/>
                </a:solidFill>
              </a:rPr>
              <a:t>Fully leverages NIC teaming failover but does not require it</a:t>
            </a:r>
          </a:p>
          <a:p>
            <a:r>
              <a:rPr lang="en-US" sz="2800" dirty="0" smtClean="0">
                <a:solidFill>
                  <a:schemeClr val="tx1"/>
                </a:solidFill>
                <a:latin typeface="+mj-lt"/>
              </a:rPr>
              <a:t>Throughput</a:t>
            </a:r>
            <a:endParaRPr lang="en-US" sz="2800" dirty="0">
              <a:solidFill>
                <a:schemeClr val="tx1"/>
              </a:solidFill>
              <a:latin typeface="+mj-lt"/>
            </a:endParaRPr>
          </a:p>
          <a:p>
            <a:pPr lvl="1"/>
            <a:r>
              <a:rPr lang="en-US" sz="2000" dirty="0">
                <a:solidFill>
                  <a:schemeClr val="tx1"/>
                </a:solidFill>
              </a:rPr>
              <a:t>Bandwidth aggregation with multiple NICs</a:t>
            </a:r>
          </a:p>
          <a:p>
            <a:pPr lvl="1"/>
            <a:r>
              <a:rPr lang="en-US" sz="2000" dirty="0">
                <a:solidFill>
                  <a:schemeClr val="tx1"/>
                </a:solidFill>
              </a:rPr>
              <a:t>Multiple CPUs to process network interrupts with single RSS-capable NIC or multiple NICs</a:t>
            </a:r>
          </a:p>
          <a:p>
            <a:r>
              <a:rPr lang="en-US" sz="2800" dirty="0" smtClean="0">
                <a:solidFill>
                  <a:schemeClr val="tx1"/>
                </a:solidFill>
                <a:latin typeface="+mj-lt"/>
              </a:rPr>
              <a:t>Automatic Configuration</a:t>
            </a:r>
          </a:p>
          <a:p>
            <a:pPr lvl="1"/>
            <a:r>
              <a:rPr lang="en-US" sz="2000" dirty="0" smtClean="0">
                <a:solidFill>
                  <a:schemeClr val="tx1"/>
                </a:solidFill>
              </a:rPr>
              <a:t>SMB 2.2 </a:t>
            </a:r>
            <a:r>
              <a:rPr lang="en-US" sz="2000" dirty="0">
                <a:solidFill>
                  <a:schemeClr val="tx1"/>
                </a:solidFill>
              </a:rPr>
              <a:t>detects and uses multiple network </a:t>
            </a:r>
            <a:r>
              <a:rPr lang="en-US" sz="2000" dirty="0" smtClean="0">
                <a:solidFill>
                  <a:schemeClr val="tx1"/>
                </a:solidFill>
              </a:rPr>
              <a:t>paths</a:t>
            </a:r>
            <a:endParaRPr lang="en-US" sz="2000" dirty="0">
              <a:solidFill>
                <a:schemeClr val="tx1"/>
              </a:solidFill>
            </a:endParaRPr>
          </a:p>
        </p:txBody>
      </p:sp>
    </p:spTree>
    <p:extLst>
      <p:ext uri="{BB962C8B-B14F-4D97-AF65-F5344CB8AC3E}">
        <p14:creationId xmlns:p14="http://schemas.microsoft.com/office/powerpoint/2010/main" val="24624709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SMB 2.2 Multichannel Performance</a:t>
            </a:r>
            <a:endParaRPr lang="en-US" dirty="0"/>
          </a:p>
        </p:txBody>
      </p:sp>
      <p:sp>
        <p:nvSpPr>
          <p:cNvPr id="3" name="Text Placeholder 2"/>
          <p:cNvSpPr>
            <a:spLocks noGrp="1"/>
          </p:cNvSpPr>
          <p:nvPr>
            <p:ph type="body" sz="quarter" idx="10"/>
          </p:nvPr>
        </p:nvSpPr>
        <p:spPr>
          <a:xfrm>
            <a:off x="519114" y="1068205"/>
            <a:ext cx="4640715" cy="5428129"/>
          </a:xfrm>
        </p:spPr>
        <p:txBody>
          <a:bodyPr/>
          <a:lstStyle/>
          <a:p>
            <a:r>
              <a:rPr lang="en-US" u="sng" dirty="0" smtClean="0"/>
              <a:t>Preliminary</a:t>
            </a:r>
            <a:r>
              <a:rPr lang="en-US" dirty="0" smtClean="0"/>
              <a:t> data shows linear bandwidth scaling for up to 4 interfaces</a:t>
            </a:r>
          </a:p>
          <a:p>
            <a:pPr marL="863600" lvl="2" indent="0">
              <a:buNone/>
            </a:pPr>
            <a:r>
              <a:rPr lang="en-US" dirty="0" smtClean="0"/>
              <a:t>1 – 1150 MB/sec</a:t>
            </a:r>
          </a:p>
          <a:p>
            <a:pPr marL="863600" lvl="2" indent="0">
              <a:buNone/>
            </a:pPr>
            <a:r>
              <a:rPr lang="en-US" dirty="0" smtClean="0"/>
              <a:t>2 – 2330 MB/sec</a:t>
            </a:r>
          </a:p>
          <a:p>
            <a:pPr marL="863600" lvl="2" indent="0">
              <a:buNone/>
            </a:pPr>
            <a:r>
              <a:rPr lang="en-US" dirty="0" smtClean="0"/>
              <a:t>3 – 3320 MB/sec</a:t>
            </a:r>
          </a:p>
          <a:p>
            <a:pPr marL="863600" lvl="2" indent="0">
              <a:buNone/>
            </a:pPr>
            <a:r>
              <a:rPr lang="en-US" dirty="0" smtClean="0"/>
              <a:t>4 – 4300 MB/sec</a:t>
            </a:r>
            <a:endParaRPr lang="en-US" dirty="0"/>
          </a:p>
          <a:p>
            <a:r>
              <a:rPr lang="en-US" dirty="0" smtClean="0"/>
              <a:t>Receive Side Scaling support in the NIC is critical </a:t>
            </a:r>
          </a:p>
          <a:p>
            <a:r>
              <a:rPr lang="en-US" dirty="0" smtClean="0"/>
              <a:t>BW at small I/</a:t>
            </a:r>
            <a:r>
              <a:rPr lang="en-US" dirty="0" err="1" smtClean="0"/>
              <a:t>Os</a:t>
            </a:r>
            <a:r>
              <a:rPr lang="en-US" dirty="0" smtClean="0"/>
              <a:t> is bottlenecked on CPU</a:t>
            </a:r>
          </a:p>
          <a:p>
            <a:endParaRPr lang="en-US" dirty="0" smtClean="0"/>
          </a:p>
          <a:p>
            <a:pPr lvl="1"/>
            <a:endParaRPr lang="en-US" dirty="0"/>
          </a:p>
        </p:txBody>
      </p:sp>
      <p:graphicFrame>
        <p:nvGraphicFramePr>
          <p:cNvPr id="4" name="Chart 3"/>
          <p:cNvGraphicFramePr/>
          <p:nvPr>
            <p:extLst>
              <p:ext uri="{D42A27DB-BD31-4B8C-83A1-F6EECF244321}">
                <p14:modId xmlns:p14="http://schemas.microsoft.com/office/powerpoint/2010/main" val="3220173053"/>
              </p:ext>
            </p:extLst>
          </p:nvPr>
        </p:nvGraphicFramePr>
        <p:xfrm>
          <a:off x="5277900" y="1068205"/>
          <a:ext cx="6673255" cy="437725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238548" y="5479672"/>
            <a:ext cx="5912709" cy="1631216"/>
          </a:xfrm>
          <a:prstGeom prst="rect">
            <a:avLst/>
          </a:prstGeom>
          <a:noFill/>
        </p:spPr>
        <p:txBody>
          <a:bodyPr wrap="none" lIns="0" tIns="0" rIns="0" bIns="0" rtlCol="0">
            <a:spAutoFit/>
          </a:bodyPr>
          <a:lstStyle/>
          <a:p>
            <a:r>
              <a:rPr lang="en-US" sz="2800" dirty="0" smtClean="0">
                <a:gradFill>
                  <a:gsLst>
                    <a:gs pos="0">
                      <a:schemeClr val="tx1"/>
                    </a:gs>
                    <a:gs pos="86000">
                      <a:schemeClr val="tx1"/>
                    </a:gs>
                  </a:gsLst>
                  <a:lin ang="5400000" scaled="0"/>
                </a:gradFill>
              </a:rPr>
              <a:t>Data is all the way to persistent storage</a:t>
            </a:r>
          </a:p>
          <a:p>
            <a:r>
              <a:rPr lang="en-US" sz="2800" dirty="0" smtClean="0">
                <a:gradFill>
                  <a:gsLst>
                    <a:gs pos="0">
                      <a:schemeClr val="tx1"/>
                    </a:gs>
                    <a:gs pos="86000">
                      <a:schemeClr val="tx1"/>
                    </a:gs>
                  </a:gsLst>
                  <a:lin ang="5400000" scaled="0"/>
                </a:gradFill>
              </a:rPr>
              <a:t>//BUILD whitepaper provides full details</a:t>
            </a:r>
          </a:p>
          <a:p>
            <a:pPr marL="0" lvl="1"/>
            <a:r>
              <a:rPr lang="en-US" u="sng" dirty="0">
                <a:hlinkClick r:id="rId3"/>
              </a:rPr>
              <a:t>http://go.microsoft.com/fwlink/p/?LinkId=227841</a:t>
            </a:r>
            <a:endParaRPr lang="en-US" dirty="0"/>
          </a:p>
          <a:p>
            <a:endParaRPr lang="en-US" sz="32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40105974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Network Traffic</a:t>
            </a:r>
            <a:endParaRPr lang="en-US" dirty="0"/>
          </a:p>
        </p:txBody>
      </p:sp>
      <p:sp>
        <p:nvSpPr>
          <p:cNvPr id="3" name="Text Placeholder 2"/>
          <p:cNvSpPr>
            <a:spLocks noGrp="1"/>
          </p:cNvSpPr>
          <p:nvPr>
            <p:ph type="body" sz="quarter" idx="10"/>
          </p:nvPr>
        </p:nvSpPr>
        <p:spPr>
          <a:xfrm>
            <a:off x="519114" y="1001485"/>
            <a:ext cx="11149012" cy="4302716"/>
          </a:xfrm>
        </p:spPr>
        <p:txBody>
          <a:bodyPr/>
          <a:lstStyle/>
          <a:p>
            <a:r>
              <a:rPr lang="en-US" dirty="0" smtClean="0"/>
              <a:t>New Network offloads that improve scalability</a:t>
            </a:r>
          </a:p>
          <a:p>
            <a:pPr lvl="1"/>
            <a:r>
              <a:rPr lang="en-US" dirty="0" smtClean="0"/>
              <a:t>Receive Side Coalescing (RSC), IPsec </a:t>
            </a:r>
            <a:r>
              <a:rPr lang="en-US" dirty="0"/>
              <a:t>Task Offload support from </a:t>
            </a:r>
            <a:r>
              <a:rPr lang="en-US" dirty="0" smtClean="0"/>
              <a:t>VMs</a:t>
            </a:r>
          </a:p>
          <a:p>
            <a:r>
              <a:rPr lang="en-US" dirty="0" smtClean="0"/>
              <a:t>New network features for </a:t>
            </a:r>
            <a:r>
              <a:rPr lang="en-US" dirty="0" err="1" smtClean="0"/>
              <a:t>Virt</a:t>
            </a:r>
            <a:r>
              <a:rPr lang="en-US" dirty="0" smtClean="0"/>
              <a:t>. w/ Continuous Availability</a:t>
            </a:r>
          </a:p>
          <a:p>
            <a:pPr lvl="1"/>
            <a:r>
              <a:rPr lang="en-US" dirty="0" smtClean="0"/>
              <a:t>GRE, Dynamic VMQ</a:t>
            </a:r>
          </a:p>
          <a:p>
            <a:r>
              <a:rPr lang="en-US" dirty="0" smtClean="0"/>
              <a:t>What is left to solve?</a:t>
            </a:r>
          </a:p>
          <a:p>
            <a:pPr lvl="1"/>
            <a:r>
              <a:rPr lang="en-US" baseline="0" dirty="0" smtClean="0"/>
              <a:t>CPU Utilization and throughput concerns</a:t>
            </a:r>
          </a:p>
          <a:p>
            <a:pPr lvl="2"/>
            <a:r>
              <a:rPr lang="en-US" dirty="0" smtClean="0"/>
              <a:t>Large I/</a:t>
            </a:r>
            <a:r>
              <a:rPr lang="en-US" dirty="0" err="1" smtClean="0"/>
              <a:t>Os</a:t>
            </a:r>
            <a:r>
              <a:rPr lang="en-US" dirty="0" smtClean="0"/>
              <a:t> – CPU utilization</a:t>
            </a:r>
            <a:r>
              <a:rPr lang="en-US" baseline="0" dirty="0" smtClean="0"/>
              <a:t> at high data rates (throughput is great)</a:t>
            </a:r>
            <a:endParaRPr lang="en-US" dirty="0" smtClean="0"/>
          </a:p>
          <a:p>
            <a:pPr lvl="2"/>
            <a:r>
              <a:rPr lang="en-US" dirty="0" smtClean="0"/>
              <a:t>Small I/</a:t>
            </a:r>
            <a:r>
              <a:rPr lang="en-US" dirty="0" err="1" smtClean="0"/>
              <a:t>Os</a:t>
            </a:r>
            <a:r>
              <a:rPr lang="en-US" dirty="0" smtClean="0"/>
              <a:t> – CPU utilization</a:t>
            </a:r>
            <a:r>
              <a:rPr lang="en-US" baseline="0" dirty="0" smtClean="0"/>
              <a:t> and network throughput at high data rates</a:t>
            </a:r>
          </a:p>
          <a:p>
            <a:r>
              <a:rPr lang="en-US" dirty="0" smtClean="0"/>
              <a:t>Solution: Remote Direct Memory Access (RDMA)</a:t>
            </a:r>
            <a:endParaRPr lang="en-US" baseline="0" dirty="0" smtClean="0"/>
          </a:p>
        </p:txBody>
      </p:sp>
      <p:sp>
        <p:nvSpPr>
          <p:cNvPr id="13" name="Rectangle 12"/>
          <p:cNvSpPr/>
          <p:nvPr/>
        </p:nvSpPr>
        <p:spPr bwMode="auto">
          <a:xfrm>
            <a:off x="7503090" y="6301692"/>
            <a:ext cx="4627843"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61912"/>
            <a:r>
              <a:rPr lang="en-US" sz="1600" dirty="0" smtClean="0">
                <a:gradFill>
                  <a:gsLst>
                    <a:gs pos="0">
                      <a:schemeClr val="tx1"/>
                    </a:gs>
                    <a:gs pos="100000">
                      <a:schemeClr val="tx1"/>
                    </a:gs>
                  </a:gsLst>
                  <a:lin ang="5400000" scaled="0"/>
                </a:gradFill>
              </a:rPr>
              <a:t>[437] A </a:t>
            </a:r>
            <a:r>
              <a:rPr lang="en-US" sz="1600" dirty="0">
                <a:gradFill>
                  <a:gsLst>
                    <a:gs pos="0">
                      <a:schemeClr val="tx1"/>
                    </a:gs>
                    <a:gs pos="100000">
                      <a:schemeClr val="tx1"/>
                    </a:gs>
                  </a:gsLst>
                  <a:lin ang="5400000" scaled="0"/>
                </a:gradFill>
              </a:rPr>
              <a:t>Deep Dive into </a:t>
            </a:r>
            <a:r>
              <a:rPr lang="en-US" sz="1600" dirty="0" err="1">
                <a:gradFill>
                  <a:gsLst>
                    <a:gs pos="0">
                      <a:schemeClr val="tx1"/>
                    </a:gs>
                    <a:gs pos="100000">
                      <a:schemeClr val="tx1"/>
                    </a:gs>
                  </a:gsLst>
                  <a:lin ang="5400000" scaled="0"/>
                </a:gradFill>
              </a:rPr>
              <a:t>Hyper-V</a:t>
            </a:r>
            <a:r>
              <a:rPr lang="en-US" sz="1600" dirty="0">
                <a:gradFill>
                  <a:gsLst>
                    <a:gs pos="0">
                      <a:schemeClr val="tx1"/>
                    </a:gs>
                    <a:gs pos="100000">
                      <a:schemeClr val="tx1"/>
                    </a:gs>
                  </a:gsLst>
                  <a:lin ang="5400000" scaled="0"/>
                </a:gradFill>
              </a:rPr>
              <a:t> Networking</a:t>
            </a:r>
          </a:p>
        </p:txBody>
      </p:sp>
      <p:sp>
        <p:nvSpPr>
          <p:cNvPr id="14" name="Rectangle 13"/>
          <p:cNvSpPr/>
          <p:nvPr/>
        </p:nvSpPr>
        <p:spPr bwMode="auto">
          <a:xfrm>
            <a:off x="6588690" y="6292548"/>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49696730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359229" y="964002"/>
            <a:ext cx="11637058" cy="98488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 name="Rectangle 5"/>
          <p:cNvSpPr/>
          <p:nvPr/>
        </p:nvSpPr>
        <p:spPr>
          <a:xfrm>
            <a:off x="7157253" y="2243400"/>
            <a:ext cx="1756489" cy="4189162"/>
          </a:xfrm>
          <a:prstGeom prst="rect">
            <a:avLst/>
          </a:prstGeom>
        </p:spPr>
        <p:style>
          <a:lnRef idx="1">
            <a:schemeClr val="accent1"/>
          </a:lnRef>
          <a:fillRef idx="2">
            <a:schemeClr val="accent1"/>
          </a:fillRef>
          <a:effectRef idx="1">
            <a:schemeClr val="accent1"/>
          </a:effectRef>
          <a:fontRef idx="minor">
            <a:schemeClr val="dk1"/>
          </a:fontRef>
        </p:style>
        <p:txBody>
          <a:bodyPr lIns="91428" tIns="45713" rIns="91428" bIns="45713" rtlCol="0" anchor="t"/>
          <a:lstStyle/>
          <a:p>
            <a:pPr algn="ctr"/>
            <a:r>
              <a:rPr lang="en-US" sz="1600" dirty="0" smtClean="0">
                <a:latin typeface="+mj-lt"/>
              </a:rPr>
              <a:t>SMB 2.2 </a:t>
            </a:r>
            <a:r>
              <a:rPr lang="en-US" sz="1600" dirty="0">
                <a:latin typeface="+mj-lt"/>
              </a:rPr>
              <a:t>Client</a:t>
            </a:r>
          </a:p>
        </p:txBody>
      </p:sp>
      <p:sp>
        <p:nvSpPr>
          <p:cNvPr id="7" name="Rectangle 6"/>
          <p:cNvSpPr/>
          <p:nvPr/>
        </p:nvSpPr>
        <p:spPr>
          <a:xfrm>
            <a:off x="9467995" y="2248846"/>
            <a:ext cx="2362300" cy="4189162"/>
          </a:xfrm>
          <a:prstGeom prst="rect">
            <a:avLst/>
          </a:prstGeom>
        </p:spPr>
        <p:style>
          <a:lnRef idx="1">
            <a:schemeClr val="accent1"/>
          </a:lnRef>
          <a:fillRef idx="2">
            <a:schemeClr val="accent1"/>
          </a:fillRef>
          <a:effectRef idx="1">
            <a:schemeClr val="accent1"/>
          </a:effectRef>
          <a:fontRef idx="minor">
            <a:schemeClr val="dk1"/>
          </a:fontRef>
        </p:style>
        <p:txBody>
          <a:bodyPr lIns="91428" tIns="45713" rIns="91428" bIns="45713" rtlCol="0" anchor="t"/>
          <a:lstStyle/>
          <a:p>
            <a:pPr algn="ctr"/>
            <a:r>
              <a:rPr lang="en-US" sz="1600" dirty="0" smtClean="0">
                <a:latin typeface="+mj-lt"/>
              </a:rPr>
              <a:t>SMB 2.2 Server</a:t>
            </a:r>
            <a:endParaRPr lang="en-US" sz="1600" dirty="0">
              <a:latin typeface="+mj-lt"/>
            </a:endParaRPr>
          </a:p>
        </p:txBody>
      </p:sp>
      <p:sp>
        <p:nvSpPr>
          <p:cNvPr id="8" name="Rectangle 7"/>
          <p:cNvSpPr/>
          <p:nvPr/>
        </p:nvSpPr>
        <p:spPr>
          <a:xfrm>
            <a:off x="10177887" y="3830239"/>
            <a:ext cx="1374644" cy="548640"/>
          </a:xfrm>
          <a:prstGeom prst="rect">
            <a:avLst/>
          </a:prstGeom>
        </p:spPr>
        <p:style>
          <a:lnRef idx="1">
            <a:schemeClr val="accent2"/>
          </a:lnRef>
          <a:fillRef idx="2">
            <a:schemeClr val="accent2"/>
          </a:fillRef>
          <a:effectRef idx="1">
            <a:schemeClr val="accent2"/>
          </a:effectRef>
          <a:fontRef idx="minor">
            <a:schemeClr val="dk1"/>
          </a:fontRef>
        </p:style>
        <p:txBody>
          <a:bodyPr lIns="91428" tIns="45713" rIns="91428" bIns="45713" rtlCol="0" anchor="ctr"/>
          <a:lstStyle/>
          <a:p>
            <a:pPr algn="ctr"/>
            <a:r>
              <a:rPr lang="en-US" sz="1200" dirty="0" smtClean="0">
                <a:latin typeface="+mj-lt"/>
              </a:rPr>
              <a:t>SMB 2.2 </a:t>
            </a:r>
            <a:r>
              <a:rPr lang="en-US" sz="1200" dirty="0">
                <a:latin typeface="+mj-lt"/>
              </a:rPr>
              <a:t>Server</a:t>
            </a:r>
          </a:p>
        </p:txBody>
      </p:sp>
      <p:sp>
        <p:nvSpPr>
          <p:cNvPr id="9" name="Rectangle 8"/>
          <p:cNvSpPr/>
          <p:nvPr/>
        </p:nvSpPr>
        <p:spPr>
          <a:xfrm>
            <a:off x="7348176" y="3828676"/>
            <a:ext cx="1374644" cy="548640"/>
          </a:xfrm>
          <a:prstGeom prst="rect">
            <a:avLst/>
          </a:prstGeom>
        </p:spPr>
        <p:style>
          <a:lnRef idx="1">
            <a:schemeClr val="accent2"/>
          </a:lnRef>
          <a:fillRef idx="2">
            <a:schemeClr val="accent2"/>
          </a:fillRef>
          <a:effectRef idx="1">
            <a:schemeClr val="accent2"/>
          </a:effectRef>
          <a:fontRef idx="minor">
            <a:schemeClr val="dk1"/>
          </a:fontRef>
        </p:style>
        <p:txBody>
          <a:bodyPr lIns="91428" tIns="45713" rIns="91428" bIns="45713" rtlCol="0" anchor="ctr"/>
          <a:lstStyle/>
          <a:p>
            <a:pPr algn="ctr"/>
            <a:r>
              <a:rPr lang="en-US" sz="1200" dirty="0" smtClean="0">
                <a:latin typeface="+mj-lt"/>
              </a:rPr>
              <a:t>SMB 2.2 </a:t>
            </a:r>
            <a:r>
              <a:rPr lang="en-US" sz="1200" dirty="0">
                <a:latin typeface="+mj-lt"/>
              </a:rPr>
              <a:t>Client</a:t>
            </a:r>
          </a:p>
        </p:txBody>
      </p:sp>
      <p:cxnSp>
        <p:nvCxnSpPr>
          <p:cNvPr id="10" name="Straight Connector 9"/>
          <p:cNvCxnSpPr/>
          <p:nvPr/>
        </p:nvCxnSpPr>
        <p:spPr>
          <a:xfrm>
            <a:off x="7019258" y="3620370"/>
            <a:ext cx="4977029" cy="38099"/>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8877723" y="3335305"/>
            <a:ext cx="628482" cy="646317"/>
          </a:xfrm>
          <a:prstGeom prst="rect">
            <a:avLst/>
          </a:prstGeom>
          <a:noFill/>
        </p:spPr>
        <p:txBody>
          <a:bodyPr wrap="none" lIns="91428" tIns="45713" rIns="91428" bIns="45713" rtlCol="0">
            <a:spAutoFit/>
          </a:bodyPr>
          <a:lstStyle/>
          <a:p>
            <a:pPr algn="ctr"/>
            <a:r>
              <a:rPr lang="en-US" sz="1200" dirty="0">
                <a:latin typeface="+mj-lt"/>
              </a:rPr>
              <a:t>User</a:t>
            </a:r>
            <a:br>
              <a:rPr lang="en-US" sz="1200" dirty="0">
                <a:latin typeface="+mj-lt"/>
              </a:rPr>
            </a:br>
            <a:endParaRPr lang="en-US" sz="1200" dirty="0">
              <a:latin typeface="+mj-lt"/>
            </a:endParaRPr>
          </a:p>
          <a:p>
            <a:pPr algn="ctr"/>
            <a:r>
              <a:rPr lang="en-US" sz="1200" dirty="0">
                <a:latin typeface="+mj-lt"/>
              </a:rPr>
              <a:t>Kernel</a:t>
            </a:r>
          </a:p>
        </p:txBody>
      </p:sp>
      <p:sp>
        <p:nvSpPr>
          <p:cNvPr id="12" name="Rectangle 11"/>
          <p:cNvSpPr/>
          <p:nvPr/>
        </p:nvSpPr>
        <p:spPr>
          <a:xfrm>
            <a:off x="7342934" y="2791073"/>
            <a:ext cx="1374644" cy="548640"/>
          </a:xfrm>
          <a:prstGeom prst="rect">
            <a:avLst/>
          </a:prstGeom>
        </p:spPr>
        <p:style>
          <a:lnRef idx="1">
            <a:schemeClr val="accent3"/>
          </a:lnRef>
          <a:fillRef idx="2">
            <a:schemeClr val="accent3"/>
          </a:fillRef>
          <a:effectRef idx="1">
            <a:schemeClr val="accent3"/>
          </a:effectRef>
          <a:fontRef idx="minor">
            <a:schemeClr val="dk1"/>
          </a:fontRef>
        </p:style>
        <p:txBody>
          <a:bodyPr lIns="91428" tIns="45713" rIns="91428" bIns="45713" rtlCol="0" anchor="ctr"/>
          <a:lstStyle/>
          <a:p>
            <a:pPr algn="ctr"/>
            <a:r>
              <a:rPr lang="en-US" sz="1200" dirty="0" smtClean="0">
                <a:latin typeface="+mj-lt"/>
              </a:rPr>
              <a:t>Application </a:t>
            </a:r>
            <a:endParaRPr lang="en-US" sz="1200" dirty="0">
              <a:latin typeface="+mj-lt"/>
            </a:endParaRPr>
          </a:p>
        </p:txBody>
      </p:sp>
      <p:cxnSp>
        <p:nvCxnSpPr>
          <p:cNvPr id="13" name="Straight Connector 12"/>
          <p:cNvCxnSpPr>
            <a:stCxn id="12" idx="2"/>
            <a:endCxn id="9" idx="0"/>
          </p:cNvCxnSpPr>
          <p:nvPr/>
        </p:nvCxnSpPr>
        <p:spPr>
          <a:xfrm>
            <a:off x="8030256" y="3339713"/>
            <a:ext cx="5242" cy="488963"/>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a:stCxn id="9" idx="2"/>
            <a:endCxn id="33" idx="0"/>
          </p:cNvCxnSpPr>
          <p:nvPr/>
        </p:nvCxnSpPr>
        <p:spPr>
          <a:xfrm>
            <a:off x="8035498" y="4377316"/>
            <a:ext cx="1" cy="324691"/>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a:stCxn id="26" idx="3"/>
            <a:endCxn id="36" idx="3"/>
          </p:cNvCxnSpPr>
          <p:nvPr/>
        </p:nvCxnSpPr>
        <p:spPr>
          <a:xfrm>
            <a:off x="8881859" y="5898126"/>
            <a:ext cx="62020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a:stCxn id="31" idx="0"/>
            <a:endCxn id="8" idx="2"/>
          </p:cNvCxnSpPr>
          <p:nvPr/>
        </p:nvCxnSpPr>
        <p:spPr>
          <a:xfrm flipV="1">
            <a:off x="10209890" y="4378879"/>
            <a:ext cx="655319" cy="328577"/>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a:stCxn id="32" idx="0"/>
            <a:endCxn id="8" idx="2"/>
          </p:cNvCxnSpPr>
          <p:nvPr/>
        </p:nvCxnSpPr>
        <p:spPr>
          <a:xfrm flipH="1" flipV="1">
            <a:off x="10865209" y="4378879"/>
            <a:ext cx="454484" cy="31202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a:stCxn id="21" idx="1"/>
            <a:endCxn id="32" idx="2"/>
          </p:cNvCxnSpPr>
          <p:nvPr/>
        </p:nvCxnSpPr>
        <p:spPr>
          <a:xfrm flipV="1">
            <a:off x="11319368" y="5239539"/>
            <a:ext cx="326" cy="390844"/>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a:stCxn id="31" idx="2"/>
            <a:endCxn id="38" idx="1"/>
          </p:cNvCxnSpPr>
          <p:nvPr/>
        </p:nvCxnSpPr>
        <p:spPr>
          <a:xfrm flipH="1">
            <a:off x="9903799" y="5256098"/>
            <a:ext cx="306091" cy="457649"/>
          </a:xfrm>
          <a:prstGeom prst="line">
            <a:avLst/>
          </a:prstGeom>
        </p:spPr>
        <p:style>
          <a:lnRef idx="3">
            <a:schemeClr val="accent1"/>
          </a:lnRef>
          <a:fillRef idx="0">
            <a:schemeClr val="accent1"/>
          </a:fillRef>
          <a:effectRef idx="2">
            <a:schemeClr val="accent1"/>
          </a:effectRef>
          <a:fontRef idx="minor">
            <a:schemeClr val="tx1"/>
          </a:fontRef>
        </p:style>
      </p:cxnSp>
      <p:grpSp>
        <p:nvGrpSpPr>
          <p:cNvPr id="20" name="Group 19"/>
          <p:cNvGrpSpPr/>
          <p:nvPr/>
        </p:nvGrpSpPr>
        <p:grpSpPr>
          <a:xfrm>
            <a:off x="10984418" y="5630385"/>
            <a:ext cx="669897" cy="740857"/>
            <a:chOff x="10436826" y="4983493"/>
            <a:chExt cx="668414" cy="740857"/>
          </a:xfrm>
        </p:grpSpPr>
        <p:sp>
          <p:nvSpPr>
            <p:cNvPr id="21" name="Flowchart: Magnetic Disk 20"/>
            <p:cNvSpPr/>
            <p:nvPr/>
          </p:nvSpPr>
          <p:spPr>
            <a:xfrm>
              <a:off x="10436826" y="4983493"/>
              <a:ext cx="668414" cy="74085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22" name="TextBox 21"/>
            <p:cNvSpPr txBox="1"/>
            <p:nvPr/>
          </p:nvSpPr>
          <p:spPr>
            <a:xfrm>
              <a:off x="10491536" y="5324268"/>
              <a:ext cx="581631" cy="276999"/>
            </a:xfrm>
            <a:prstGeom prst="rect">
              <a:avLst/>
            </a:prstGeom>
            <a:noFill/>
          </p:spPr>
          <p:txBody>
            <a:bodyPr wrap="square" rtlCol="0">
              <a:spAutoFit/>
            </a:bodyPr>
            <a:lstStyle/>
            <a:p>
              <a:pPr algn="ctr"/>
              <a:r>
                <a:rPr lang="en-US" sz="1200" dirty="0">
                  <a:solidFill>
                    <a:schemeClr val="bg1"/>
                  </a:solidFill>
                  <a:latin typeface="+mj-lt"/>
                </a:rPr>
                <a:t>Disk</a:t>
              </a:r>
            </a:p>
          </p:txBody>
        </p:sp>
      </p:grpSp>
      <p:cxnSp>
        <p:nvCxnSpPr>
          <p:cNvPr id="23" name="Straight Connector 22"/>
          <p:cNvCxnSpPr>
            <a:stCxn id="33" idx="2"/>
            <a:endCxn id="28" idx="1"/>
          </p:cNvCxnSpPr>
          <p:nvPr/>
        </p:nvCxnSpPr>
        <p:spPr>
          <a:xfrm>
            <a:off x="8035497" y="5250648"/>
            <a:ext cx="444630" cy="463099"/>
          </a:xfrm>
          <a:prstGeom prst="line">
            <a:avLst/>
          </a:prstGeom>
        </p:spPr>
        <p:style>
          <a:lnRef idx="3">
            <a:schemeClr val="accent1"/>
          </a:lnRef>
          <a:fillRef idx="0">
            <a:schemeClr val="accent1"/>
          </a:fillRef>
          <a:effectRef idx="2">
            <a:schemeClr val="accent1"/>
          </a:effectRef>
          <a:fontRef idx="minor">
            <a:schemeClr val="tx1"/>
          </a:fontRef>
        </p:style>
      </p:cxnSp>
      <p:grpSp>
        <p:nvGrpSpPr>
          <p:cNvPr id="24" name="Group 23"/>
          <p:cNvGrpSpPr/>
          <p:nvPr/>
        </p:nvGrpSpPr>
        <p:grpSpPr>
          <a:xfrm>
            <a:off x="8017962" y="5617382"/>
            <a:ext cx="1003054" cy="704847"/>
            <a:chOff x="3802308" y="5410202"/>
            <a:chExt cx="1000833" cy="704847"/>
          </a:xfrm>
        </p:grpSpPr>
        <p:grpSp>
          <p:nvGrpSpPr>
            <p:cNvPr id="25" name="Group 24"/>
            <p:cNvGrpSpPr/>
            <p:nvPr/>
          </p:nvGrpSpPr>
          <p:grpSpPr>
            <a:xfrm rot="16200000" flipH="1" flipV="1">
              <a:off x="3998885" y="5310793"/>
              <a:ext cx="704847" cy="903665"/>
              <a:chOff x="9890919" y="3810000"/>
              <a:chExt cx="1393373" cy="1959428"/>
            </a:xfrm>
          </p:grpSpPr>
          <p:sp>
            <p:nvSpPr>
              <p:cNvPr id="27" name="L-Shape 26"/>
              <p:cNvSpPr/>
              <p:nvPr/>
            </p:nvSpPr>
            <p:spPr>
              <a:xfrm>
                <a:off x="9890919" y="3810000"/>
                <a:ext cx="1393373" cy="381000"/>
              </a:xfrm>
              <a:prstGeom prst="corner">
                <a:avLst>
                  <a:gd name="adj1" fmla="val 39091"/>
                  <a:gd name="adj2" fmla="val 344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28" name="Rectangle 27"/>
              <p:cNvSpPr/>
              <p:nvPr/>
            </p:nvSpPr>
            <p:spPr>
              <a:xfrm>
                <a:off x="10081419" y="4190998"/>
                <a:ext cx="838200" cy="1578429"/>
              </a:xfrm>
              <a:prstGeom prst="rect">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latin typeface="+mj-lt"/>
                </a:endParaRPr>
              </a:p>
            </p:txBody>
          </p:sp>
          <p:sp>
            <p:nvSpPr>
              <p:cNvPr id="29" name="Rectangle 28"/>
              <p:cNvSpPr/>
              <p:nvPr/>
            </p:nvSpPr>
            <p:spPr>
              <a:xfrm>
                <a:off x="10919619" y="5170713"/>
                <a:ext cx="190500" cy="598715"/>
              </a:xfrm>
              <a:prstGeom prst="rect">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latin typeface="+mj-lt"/>
                </a:endParaRPr>
              </a:p>
            </p:txBody>
          </p:sp>
          <p:sp>
            <p:nvSpPr>
              <p:cNvPr id="30" name="Rectangle 29"/>
              <p:cNvSpPr/>
              <p:nvPr/>
            </p:nvSpPr>
            <p:spPr>
              <a:xfrm>
                <a:off x="10919619" y="4392385"/>
                <a:ext cx="190500" cy="598715"/>
              </a:xfrm>
              <a:prstGeom prst="rect">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latin typeface="+mj-lt"/>
                </a:endParaRPr>
              </a:p>
            </p:txBody>
          </p:sp>
        </p:grpSp>
        <p:sp>
          <p:nvSpPr>
            <p:cNvPr id="26" name="TextBox 25"/>
            <p:cNvSpPr txBox="1"/>
            <p:nvPr/>
          </p:nvSpPr>
          <p:spPr>
            <a:xfrm>
              <a:off x="3802308" y="5552447"/>
              <a:ext cx="861985" cy="276999"/>
            </a:xfrm>
            <a:prstGeom prst="rect">
              <a:avLst/>
            </a:prstGeom>
            <a:noFill/>
          </p:spPr>
          <p:txBody>
            <a:bodyPr wrap="square" rtlCol="0">
              <a:spAutoFit/>
            </a:bodyPr>
            <a:lstStyle/>
            <a:p>
              <a:pPr algn="ctr"/>
              <a:r>
                <a:rPr lang="en-US" sz="1200" dirty="0">
                  <a:solidFill>
                    <a:schemeClr val="bg1"/>
                  </a:solidFill>
                  <a:latin typeface="+mj-lt"/>
                </a:rPr>
                <a:t>R-NIC</a:t>
              </a:r>
            </a:p>
          </p:txBody>
        </p:sp>
      </p:grpSp>
      <p:sp>
        <p:nvSpPr>
          <p:cNvPr id="31" name="Rectangle 30"/>
          <p:cNvSpPr/>
          <p:nvPr/>
        </p:nvSpPr>
        <p:spPr>
          <a:xfrm>
            <a:off x="9582279" y="4707456"/>
            <a:ext cx="1255221" cy="548640"/>
          </a:xfrm>
          <a:prstGeom prst="rect">
            <a:avLst/>
          </a:prstGeom>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r>
              <a:rPr lang="en-US" sz="1200" dirty="0">
                <a:latin typeface="+mj-lt"/>
              </a:rPr>
              <a:t>Network w/</a:t>
            </a:r>
            <a:br>
              <a:rPr lang="en-US" sz="1200" dirty="0">
                <a:latin typeface="+mj-lt"/>
              </a:rPr>
            </a:br>
            <a:r>
              <a:rPr lang="en-US" sz="1200" dirty="0">
                <a:latin typeface="+mj-lt"/>
              </a:rPr>
              <a:t>RDMA support</a:t>
            </a:r>
          </a:p>
        </p:txBody>
      </p:sp>
      <p:sp>
        <p:nvSpPr>
          <p:cNvPr id="32" name="Rectangle 31"/>
          <p:cNvSpPr/>
          <p:nvPr/>
        </p:nvSpPr>
        <p:spPr>
          <a:xfrm>
            <a:off x="10904553" y="4690899"/>
            <a:ext cx="830279" cy="548640"/>
          </a:xfrm>
          <a:prstGeom prst="rect">
            <a:avLst/>
          </a:prstGeom>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r>
              <a:rPr lang="en-US" sz="1200" dirty="0">
                <a:latin typeface="+mj-lt"/>
              </a:rPr>
              <a:t>NTFS</a:t>
            </a:r>
            <a:br>
              <a:rPr lang="en-US" sz="1200" dirty="0">
                <a:latin typeface="+mj-lt"/>
              </a:rPr>
            </a:br>
            <a:r>
              <a:rPr lang="en-US" sz="1200" dirty="0">
                <a:latin typeface="+mj-lt"/>
              </a:rPr>
              <a:t>SCSI</a:t>
            </a:r>
          </a:p>
        </p:txBody>
      </p:sp>
      <p:sp>
        <p:nvSpPr>
          <p:cNvPr id="33" name="Rectangle 32"/>
          <p:cNvSpPr/>
          <p:nvPr/>
        </p:nvSpPr>
        <p:spPr>
          <a:xfrm>
            <a:off x="7407888" y="4702007"/>
            <a:ext cx="1255221" cy="548640"/>
          </a:xfrm>
          <a:prstGeom prst="rect">
            <a:avLst/>
          </a:prstGeom>
        </p:spPr>
        <p:style>
          <a:lnRef idx="1">
            <a:schemeClr val="accent1"/>
          </a:lnRef>
          <a:fillRef idx="2">
            <a:schemeClr val="accent1"/>
          </a:fillRef>
          <a:effectRef idx="1">
            <a:schemeClr val="accent1"/>
          </a:effectRef>
          <a:fontRef idx="minor">
            <a:schemeClr val="dk1"/>
          </a:fontRef>
        </p:style>
        <p:txBody>
          <a:bodyPr lIns="91428" tIns="45713" rIns="91428" bIns="45713" rtlCol="0" anchor="ctr"/>
          <a:lstStyle/>
          <a:p>
            <a:pPr algn="ctr"/>
            <a:r>
              <a:rPr lang="en-US" sz="1200" dirty="0">
                <a:latin typeface="+mj-lt"/>
              </a:rPr>
              <a:t>Network w/</a:t>
            </a:r>
            <a:br>
              <a:rPr lang="en-US" sz="1200" dirty="0">
                <a:latin typeface="+mj-lt"/>
              </a:rPr>
            </a:br>
            <a:r>
              <a:rPr lang="en-US" sz="1200" dirty="0">
                <a:latin typeface="+mj-lt"/>
              </a:rPr>
              <a:t>RDMA support</a:t>
            </a:r>
          </a:p>
        </p:txBody>
      </p:sp>
      <p:grpSp>
        <p:nvGrpSpPr>
          <p:cNvPr id="34" name="Group 33"/>
          <p:cNvGrpSpPr/>
          <p:nvPr/>
        </p:nvGrpSpPr>
        <p:grpSpPr>
          <a:xfrm flipH="1">
            <a:off x="9362913" y="5617382"/>
            <a:ext cx="1003054" cy="704847"/>
            <a:chOff x="3802308" y="5410202"/>
            <a:chExt cx="1000833" cy="704847"/>
          </a:xfrm>
        </p:grpSpPr>
        <p:grpSp>
          <p:nvGrpSpPr>
            <p:cNvPr id="35" name="Group 34"/>
            <p:cNvGrpSpPr/>
            <p:nvPr/>
          </p:nvGrpSpPr>
          <p:grpSpPr>
            <a:xfrm rot="16200000" flipH="1" flipV="1">
              <a:off x="3998885" y="5310793"/>
              <a:ext cx="704847" cy="903665"/>
              <a:chOff x="9890919" y="3810000"/>
              <a:chExt cx="1393373" cy="1959428"/>
            </a:xfrm>
          </p:grpSpPr>
          <p:sp>
            <p:nvSpPr>
              <p:cNvPr id="37" name="L-Shape 36"/>
              <p:cNvSpPr/>
              <p:nvPr/>
            </p:nvSpPr>
            <p:spPr>
              <a:xfrm>
                <a:off x="9890919" y="3810000"/>
                <a:ext cx="1393373" cy="381000"/>
              </a:xfrm>
              <a:prstGeom prst="corner">
                <a:avLst>
                  <a:gd name="adj1" fmla="val 39091"/>
                  <a:gd name="adj2" fmla="val 344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38" name="Rectangle 37"/>
              <p:cNvSpPr/>
              <p:nvPr/>
            </p:nvSpPr>
            <p:spPr>
              <a:xfrm>
                <a:off x="10081419" y="4190998"/>
                <a:ext cx="838200" cy="1578429"/>
              </a:xfrm>
              <a:prstGeom prst="rect">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latin typeface="+mj-lt"/>
                </a:endParaRPr>
              </a:p>
            </p:txBody>
          </p:sp>
          <p:sp>
            <p:nvSpPr>
              <p:cNvPr id="39" name="Rectangle 38"/>
              <p:cNvSpPr/>
              <p:nvPr/>
            </p:nvSpPr>
            <p:spPr>
              <a:xfrm>
                <a:off x="10919619" y="5170713"/>
                <a:ext cx="190500" cy="598715"/>
              </a:xfrm>
              <a:prstGeom prst="rect">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latin typeface="+mj-lt"/>
                </a:endParaRPr>
              </a:p>
            </p:txBody>
          </p:sp>
          <p:sp>
            <p:nvSpPr>
              <p:cNvPr id="40" name="Rectangle 39"/>
              <p:cNvSpPr/>
              <p:nvPr/>
            </p:nvSpPr>
            <p:spPr>
              <a:xfrm>
                <a:off x="10919619" y="4392385"/>
                <a:ext cx="190500" cy="598715"/>
              </a:xfrm>
              <a:prstGeom prst="rect">
                <a:avLst/>
              </a:prstGeom>
              <a:solidFill>
                <a:schemeClr val="tx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latin typeface="+mj-lt"/>
                </a:endParaRPr>
              </a:p>
            </p:txBody>
          </p:sp>
        </p:grpSp>
        <p:sp>
          <p:nvSpPr>
            <p:cNvPr id="36" name="TextBox 35"/>
            <p:cNvSpPr txBox="1"/>
            <p:nvPr/>
          </p:nvSpPr>
          <p:spPr>
            <a:xfrm>
              <a:off x="3802308" y="5552447"/>
              <a:ext cx="861985" cy="276999"/>
            </a:xfrm>
            <a:prstGeom prst="rect">
              <a:avLst/>
            </a:prstGeom>
            <a:noFill/>
          </p:spPr>
          <p:txBody>
            <a:bodyPr wrap="square" rtlCol="0">
              <a:spAutoFit/>
            </a:bodyPr>
            <a:lstStyle/>
            <a:p>
              <a:pPr algn="ctr"/>
              <a:r>
                <a:rPr lang="en-US" sz="1200" dirty="0">
                  <a:solidFill>
                    <a:schemeClr val="bg1"/>
                  </a:solidFill>
                  <a:latin typeface="+mj-lt"/>
                </a:rPr>
                <a:t>R-NIC</a:t>
              </a:r>
            </a:p>
          </p:txBody>
        </p:sp>
      </p:grpSp>
      <p:sp>
        <p:nvSpPr>
          <p:cNvPr id="4" name="Title 3"/>
          <p:cNvSpPr>
            <a:spLocks noGrp="1"/>
          </p:cNvSpPr>
          <p:nvPr>
            <p:ph type="title"/>
          </p:nvPr>
        </p:nvSpPr>
        <p:spPr/>
        <p:txBody>
          <a:bodyPr/>
          <a:lstStyle/>
          <a:p>
            <a:pPr lvl="0">
              <a:defRPr/>
            </a:pPr>
            <a:r>
              <a:rPr lang="en-US" dirty="0">
                <a:gradFill flip="none" rotWithShape="1">
                  <a:gsLst>
                    <a:gs pos="0">
                      <a:srgbClr val="FFFFFF"/>
                    </a:gs>
                    <a:gs pos="86000">
                      <a:srgbClr val="FFFFFF"/>
                    </a:gs>
                  </a:gsLst>
                  <a:lin ang="5400000" scaled="0"/>
                  <a:tileRect/>
                </a:gradFill>
              </a:rPr>
              <a:t>SMB2 Direct (SMB2 over RDMA</a:t>
            </a:r>
            <a:r>
              <a:rPr lang="en-US" dirty="0" smtClean="0">
                <a:gradFill flip="none" rotWithShape="1">
                  <a:gsLst>
                    <a:gs pos="0">
                      <a:srgbClr val="FFFFFF"/>
                    </a:gs>
                    <a:gs pos="86000">
                      <a:srgbClr val="FFFFFF"/>
                    </a:gs>
                  </a:gsLst>
                  <a:lin ang="5400000" scaled="0"/>
                  <a:tileRect/>
                </a:gradFill>
              </a:rPr>
              <a:t>)</a:t>
            </a:r>
            <a:endParaRPr lang="en-US" dirty="0"/>
          </a:p>
        </p:txBody>
      </p:sp>
      <p:sp>
        <p:nvSpPr>
          <p:cNvPr id="5" name="Content Placeholder 4"/>
          <p:cNvSpPr>
            <a:spLocks noGrp="1"/>
          </p:cNvSpPr>
          <p:nvPr>
            <p:ph idx="1"/>
          </p:nvPr>
        </p:nvSpPr>
        <p:spPr>
          <a:xfrm>
            <a:off x="359229" y="2240476"/>
            <a:ext cx="6360659" cy="3834896"/>
          </a:xfrm>
        </p:spPr>
        <p:txBody>
          <a:bodyPr/>
          <a:lstStyle/>
          <a:p>
            <a:r>
              <a:rPr lang="en-US" sz="2400" dirty="0" smtClean="0">
                <a:gradFill flip="none" rotWithShape="1">
                  <a:gsLst>
                    <a:gs pos="0">
                      <a:srgbClr val="FFFFFF"/>
                    </a:gs>
                    <a:gs pos="86000">
                      <a:srgbClr val="FFFFFF"/>
                    </a:gs>
                  </a:gsLst>
                  <a:lin ang="5400000" scaled="0"/>
                  <a:tileRect/>
                </a:gradFill>
              </a:rPr>
              <a:t>Used by File Server and Clustered Shared Volumes (CSV version 2) for storage communication within a cluster</a:t>
            </a:r>
            <a:endParaRPr lang="en-US" sz="2400" dirty="0" smtClean="0">
              <a:solidFill>
                <a:schemeClr val="tx1"/>
              </a:solidFill>
            </a:endParaRPr>
          </a:p>
          <a:p>
            <a:r>
              <a:rPr lang="en-US" sz="2400" dirty="0" smtClean="0">
                <a:solidFill>
                  <a:schemeClr val="tx1"/>
                </a:solidFill>
              </a:rPr>
              <a:t>Advantages</a:t>
            </a:r>
          </a:p>
          <a:p>
            <a:pPr lvl="1"/>
            <a:r>
              <a:rPr lang="en-US" sz="2000" dirty="0">
                <a:gradFill flip="none" rotWithShape="1">
                  <a:gsLst>
                    <a:gs pos="0">
                      <a:srgbClr val="FFFFFF"/>
                    </a:gs>
                    <a:gs pos="86000">
                      <a:srgbClr val="FFFFFF"/>
                    </a:gs>
                  </a:gsLst>
                  <a:lin ang="5400000" scaled="0"/>
                  <a:tileRect/>
                </a:gradFill>
              </a:rPr>
              <a:t>Scalable, fast and efficient storage access</a:t>
            </a:r>
          </a:p>
          <a:p>
            <a:pPr lvl="1"/>
            <a:r>
              <a:rPr lang="en-US" sz="2000" b="1" dirty="0" smtClean="0">
                <a:solidFill>
                  <a:schemeClr val="tx1"/>
                </a:solidFill>
                <a:latin typeface="+mj-lt"/>
              </a:rPr>
              <a:t>Minimal CPU utilization </a:t>
            </a:r>
            <a:r>
              <a:rPr lang="en-US" sz="2000" dirty="0" smtClean="0">
                <a:solidFill>
                  <a:schemeClr val="tx1"/>
                </a:solidFill>
              </a:rPr>
              <a:t>for I/O processing</a:t>
            </a:r>
          </a:p>
          <a:p>
            <a:pPr lvl="2"/>
            <a:r>
              <a:rPr lang="en-US" sz="1600" dirty="0" smtClean="0">
                <a:solidFill>
                  <a:schemeClr val="tx1"/>
                </a:solidFill>
              </a:rPr>
              <a:t>High throughput with low latency</a:t>
            </a:r>
          </a:p>
          <a:p>
            <a:r>
              <a:rPr lang="en-US" sz="2400" dirty="0" smtClean="0">
                <a:solidFill>
                  <a:schemeClr val="tx1"/>
                </a:solidFill>
              </a:rPr>
              <a:t>Required </a:t>
            </a:r>
            <a:r>
              <a:rPr lang="en-US" sz="2400" dirty="0">
                <a:solidFill>
                  <a:schemeClr val="tx1"/>
                </a:solidFill>
              </a:rPr>
              <a:t>hardware</a:t>
            </a:r>
          </a:p>
          <a:p>
            <a:pPr lvl="1"/>
            <a:r>
              <a:rPr lang="en-US" sz="2000" dirty="0">
                <a:solidFill>
                  <a:schemeClr val="tx1"/>
                </a:solidFill>
              </a:rPr>
              <a:t>RDMA-capable network interface (R-NIC)</a:t>
            </a:r>
          </a:p>
          <a:p>
            <a:r>
              <a:rPr lang="en-US" sz="2400" dirty="0" smtClean="0">
                <a:solidFill>
                  <a:schemeClr val="tx1"/>
                </a:solidFill>
              </a:rPr>
              <a:t>Can leverage SMB2 </a:t>
            </a:r>
            <a:r>
              <a:rPr lang="en-US" sz="2400" dirty="0">
                <a:solidFill>
                  <a:schemeClr val="tx1"/>
                </a:solidFill>
              </a:rPr>
              <a:t>Multichannel for </a:t>
            </a:r>
            <a:r>
              <a:rPr lang="en-US" sz="2400" dirty="0" smtClean="0">
                <a:solidFill>
                  <a:schemeClr val="tx1"/>
                </a:solidFill>
              </a:rPr>
              <a:t>load </a:t>
            </a:r>
            <a:r>
              <a:rPr lang="en-US" sz="2400" dirty="0">
                <a:solidFill>
                  <a:schemeClr val="tx1"/>
                </a:solidFill>
              </a:rPr>
              <a:t>b</a:t>
            </a:r>
            <a:r>
              <a:rPr lang="en-US" sz="2400" dirty="0" smtClean="0">
                <a:solidFill>
                  <a:schemeClr val="tx1"/>
                </a:solidFill>
              </a:rPr>
              <a:t>alancing and failover</a:t>
            </a:r>
          </a:p>
        </p:txBody>
      </p:sp>
      <p:sp>
        <p:nvSpPr>
          <p:cNvPr id="42" name="TextBox 41"/>
          <p:cNvSpPr txBox="1"/>
          <p:nvPr/>
        </p:nvSpPr>
        <p:spPr>
          <a:xfrm>
            <a:off x="473481" y="931344"/>
            <a:ext cx="11435720" cy="984885"/>
          </a:xfrm>
          <a:prstGeom prst="rect">
            <a:avLst/>
          </a:prstGeom>
          <a:noFill/>
        </p:spPr>
        <p:txBody>
          <a:bodyPr wrap="square" lIns="0" tIns="0" rIns="0" bIns="0" rtlCol="0">
            <a:spAutoFit/>
          </a:bodyPr>
          <a:lstStyle/>
          <a:p>
            <a:r>
              <a:rPr lang="en-US" sz="3600" dirty="0">
                <a:solidFill>
                  <a:schemeClr val="bg1"/>
                </a:solidFill>
              </a:rPr>
              <a:t>RDMA</a:t>
            </a:r>
            <a:r>
              <a:rPr lang="en-US" sz="2800" dirty="0">
                <a:solidFill>
                  <a:schemeClr val="bg1"/>
                </a:solidFill>
              </a:rPr>
              <a:t> is “Remote Direct Memory Access” – a secure way to enable a DMA engine to transfer buffers between two machines across the </a:t>
            </a:r>
            <a:r>
              <a:rPr lang="en-US" sz="2800" dirty="0" smtClean="0">
                <a:solidFill>
                  <a:schemeClr val="bg1"/>
                </a:solidFill>
              </a:rPr>
              <a:t>network</a:t>
            </a:r>
            <a:endParaRPr lang="en-US" sz="2800" dirty="0">
              <a:solidFill>
                <a:schemeClr val="bg1"/>
              </a:solidFill>
            </a:endParaRPr>
          </a:p>
        </p:txBody>
      </p:sp>
    </p:spTree>
    <p:extLst>
      <p:ext uri="{BB962C8B-B14F-4D97-AF65-F5344CB8AC3E}">
        <p14:creationId xmlns:p14="http://schemas.microsoft.com/office/powerpoint/2010/main" val="321568230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SMB 2.2 Direct Performance </a:t>
            </a:r>
            <a:endParaRPr lang="en-US" dirty="0"/>
          </a:p>
        </p:txBody>
      </p:sp>
      <p:pic>
        <p:nvPicPr>
          <p:cNvPr id="1026" name="Picture 2"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t="43063" r="20846" b="2816"/>
          <a:stretch/>
        </p:blipFill>
        <p:spPr bwMode="auto">
          <a:xfrm>
            <a:off x="6011034" y="1922698"/>
            <a:ext cx="4900699" cy="183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3"/>
          <p:cNvPicPr>
            <a:picLocks noChangeAspect="1" noChangeArrowheads="1"/>
          </p:cNvPicPr>
          <p:nvPr/>
        </p:nvPicPr>
        <p:blipFill rotWithShape="1">
          <a:blip r:embed="rId3">
            <a:extLst>
              <a:ext uri="{28A0092B-C50C-407E-A947-70E740481C1C}">
                <a14:useLocalDpi xmlns:a14="http://schemas.microsoft.com/office/drawing/2010/main" val="0"/>
              </a:ext>
            </a:extLst>
          </a:blip>
          <a:srcRect t="46250" r="20737"/>
          <a:stretch/>
        </p:blipFill>
        <p:spPr bwMode="auto">
          <a:xfrm>
            <a:off x="6011034" y="4256324"/>
            <a:ext cx="4890531" cy="180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639075" y="1553366"/>
            <a:ext cx="6029049" cy="307777"/>
          </a:xfrm>
          <a:prstGeom prst="rect">
            <a:avLst/>
          </a:prstGeom>
          <a:noFill/>
        </p:spPr>
        <p:txBody>
          <a:bodyPr wrap="square" lIns="0" tIns="0" rIns="0" bIns="0" rtlCol="0">
            <a:spAutoFit/>
          </a:bodyPr>
          <a:lstStyle/>
          <a:p>
            <a:r>
              <a:rPr lang="en-US" sz="2000" dirty="0" smtClean="0">
                <a:gradFill>
                  <a:gsLst>
                    <a:gs pos="0">
                      <a:schemeClr val="tx1"/>
                    </a:gs>
                    <a:gs pos="86000">
                      <a:schemeClr val="tx1"/>
                    </a:gs>
                  </a:gsLst>
                  <a:lin ang="5400000" scaled="0"/>
                </a:gradFill>
                <a:latin typeface="+mj-lt"/>
              </a:rPr>
              <a:t>Client: ~20% of 4 cores, or 80% of one core </a:t>
            </a:r>
          </a:p>
        </p:txBody>
      </p:sp>
      <p:sp>
        <p:nvSpPr>
          <p:cNvPr id="10" name="TextBox 9"/>
          <p:cNvSpPr txBox="1"/>
          <p:nvPr/>
        </p:nvSpPr>
        <p:spPr>
          <a:xfrm>
            <a:off x="5639075" y="3886992"/>
            <a:ext cx="6549749" cy="307777"/>
          </a:xfrm>
          <a:prstGeom prst="rect">
            <a:avLst/>
          </a:prstGeom>
          <a:noFill/>
        </p:spPr>
        <p:txBody>
          <a:bodyPr wrap="square" lIns="0" tIns="0" rIns="0" bIns="0" rtlCol="0">
            <a:spAutoFit/>
          </a:bodyPr>
          <a:lstStyle/>
          <a:p>
            <a:r>
              <a:rPr lang="en-US" sz="2000" dirty="0" smtClean="0">
                <a:gradFill>
                  <a:gsLst>
                    <a:gs pos="0">
                      <a:schemeClr val="tx1"/>
                    </a:gs>
                    <a:gs pos="86000">
                      <a:schemeClr val="tx1"/>
                    </a:gs>
                  </a:gsLst>
                  <a:lin ang="5400000" scaled="0"/>
                </a:gradFill>
                <a:latin typeface="+mj-lt"/>
              </a:rPr>
              <a:t>Server: ~12% of 12 cores, or 140% of one core </a:t>
            </a:r>
          </a:p>
        </p:txBody>
      </p:sp>
      <p:cxnSp>
        <p:nvCxnSpPr>
          <p:cNvPr id="12" name="Straight Arrow Connector 11"/>
          <p:cNvCxnSpPr/>
          <p:nvPr/>
        </p:nvCxnSpPr>
        <p:spPr>
          <a:xfrm flipH="1">
            <a:off x="8867775" y="2256074"/>
            <a:ext cx="552450" cy="24765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H="1">
            <a:off x="8867775" y="2256074"/>
            <a:ext cx="695325" cy="250507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5" name="TextBox 14"/>
          <p:cNvSpPr txBox="1"/>
          <p:nvPr/>
        </p:nvSpPr>
        <p:spPr>
          <a:xfrm>
            <a:off x="8460906" y="1922698"/>
            <a:ext cx="2371418" cy="369332"/>
          </a:xfrm>
          <a:prstGeom prst="rect">
            <a:avLst/>
          </a:prstGeom>
          <a:noFill/>
        </p:spPr>
        <p:txBody>
          <a:bodyPr wrap="none" lIns="0" tIns="0" rIns="0" bIns="0" rtlCol="0">
            <a:spAutoFit/>
          </a:bodyPr>
          <a:lstStyle/>
          <a:p>
            <a:r>
              <a:rPr lang="en-US" sz="2400" b="1" dirty="0" smtClean="0">
                <a:solidFill>
                  <a:srgbClr val="FF0000"/>
                </a:solidFill>
                <a:latin typeface="+mj-lt"/>
              </a:rPr>
              <a:t>3100 </a:t>
            </a:r>
            <a:r>
              <a:rPr lang="en-US" sz="2400" b="1" dirty="0" err="1" smtClean="0">
                <a:solidFill>
                  <a:srgbClr val="FF0000"/>
                </a:solidFill>
                <a:latin typeface="+mj-lt"/>
              </a:rPr>
              <a:t>MBytes</a:t>
            </a:r>
            <a:r>
              <a:rPr lang="en-US" sz="2400" b="1" dirty="0" smtClean="0">
                <a:solidFill>
                  <a:srgbClr val="FF0000"/>
                </a:solidFill>
                <a:latin typeface="+mj-lt"/>
              </a:rPr>
              <a:t>/sec</a:t>
            </a:r>
          </a:p>
        </p:txBody>
      </p:sp>
      <p:sp>
        <p:nvSpPr>
          <p:cNvPr id="16" name="TextBox 15"/>
          <p:cNvSpPr txBox="1"/>
          <p:nvPr/>
        </p:nvSpPr>
        <p:spPr>
          <a:xfrm>
            <a:off x="6454741" y="2292030"/>
            <a:ext cx="1000274" cy="246221"/>
          </a:xfrm>
          <a:prstGeom prst="rect">
            <a:avLst/>
          </a:prstGeom>
          <a:noFill/>
        </p:spPr>
        <p:txBody>
          <a:bodyPr wrap="none" lIns="0" tIns="0" rIns="0" bIns="0" rtlCol="0">
            <a:spAutoFit/>
          </a:bodyPr>
          <a:lstStyle/>
          <a:p>
            <a:r>
              <a:rPr lang="en-US" sz="1600" dirty="0" smtClean="0">
                <a:solidFill>
                  <a:srgbClr val="FF0000"/>
                </a:solidFill>
                <a:latin typeface="+mj-lt"/>
              </a:rPr>
              <a:t>Bandwidth</a:t>
            </a:r>
          </a:p>
        </p:txBody>
      </p:sp>
      <p:sp>
        <p:nvSpPr>
          <p:cNvPr id="19" name="TextBox 18"/>
          <p:cNvSpPr txBox="1"/>
          <p:nvPr/>
        </p:nvSpPr>
        <p:spPr>
          <a:xfrm>
            <a:off x="6454741" y="2840723"/>
            <a:ext cx="392736" cy="246221"/>
          </a:xfrm>
          <a:prstGeom prst="rect">
            <a:avLst/>
          </a:prstGeom>
          <a:noFill/>
        </p:spPr>
        <p:txBody>
          <a:bodyPr wrap="none" lIns="0" tIns="0" rIns="0" bIns="0" rtlCol="0">
            <a:spAutoFit/>
          </a:bodyPr>
          <a:lstStyle/>
          <a:p>
            <a:r>
              <a:rPr lang="en-US" sz="1600" dirty="0" smtClean="0">
                <a:solidFill>
                  <a:srgbClr val="457EC1"/>
                </a:solidFill>
                <a:latin typeface="+mj-lt"/>
              </a:rPr>
              <a:t>CPU</a:t>
            </a:r>
          </a:p>
        </p:txBody>
      </p:sp>
      <p:sp>
        <p:nvSpPr>
          <p:cNvPr id="20" name="TextBox 19"/>
          <p:cNvSpPr txBox="1"/>
          <p:nvPr/>
        </p:nvSpPr>
        <p:spPr>
          <a:xfrm>
            <a:off x="6430932" y="4561836"/>
            <a:ext cx="1000274" cy="246221"/>
          </a:xfrm>
          <a:prstGeom prst="rect">
            <a:avLst/>
          </a:prstGeom>
          <a:noFill/>
        </p:spPr>
        <p:txBody>
          <a:bodyPr wrap="none" lIns="0" tIns="0" rIns="0" bIns="0" rtlCol="0">
            <a:spAutoFit/>
          </a:bodyPr>
          <a:lstStyle/>
          <a:p>
            <a:r>
              <a:rPr lang="en-US" sz="1600" dirty="0" smtClean="0">
                <a:solidFill>
                  <a:srgbClr val="FF0000"/>
                </a:solidFill>
                <a:latin typeface="+mj-lt"/>
              </a:rPr>
              <a:t>Bandwidth</a:t>
            </a:r>
          </a:p>
        </p:txBody>
      </p:sp>
      <p:sp>
        <p:nvSpPr>
          <p:cNvPr id="21" name="TextBox 20"/>
          <p:cNvSpPr txBox="1"/>
          <p:nvPr/>
        </p:nvSpPr>
        <p:spPr>
          <a:xfrm>
            <a:off x="6430932" y="4969407"/>
            <a:ext cx="392736" cy="246221"/>
          </a:xfrm>
          <a:prstGeom prst="rect">
            <a:avLst/>
          </a:prstGeom>
          <a:noFill/>
        </p:spPr>
        <p:txBody>
          <a:bodyPr wrap="none" lIns="0" tIns="0" rIns="0" bIns="0" rtlCol="0">
            <a:spAutoFit/>
          </a:bodyPr>
          <a:lstStyle/>
          <a:p>
            <a:r>
              <a:rPr lang="en-US" sz="1600" dirty="0" smtClean="0">
                <a:solidFill>
                  <a:srgbClr val="457EC1"/>
                </a:solidFill>
                <a:latin typeface="+mj-lt"/>
              </a:rPr>
              <a:t>CPU</a:t>
            </a:r>
          </a:p>
        </p:txBody>
      </p:sp>
      <p:sp>
        <p:nvSpPr>
          <p:cNvPr id="23" name="Text Placeholder 2"/>
          <p:cNvSpPr>
            <a:spLocks noGrp="1"/>
          </p:cNvSpPr>
          <p:nvPr>
            <p:ph type="body" sz="quarter" idx="10"/>
          </p:nvPr>
        </p:nvSpPr>
        <p:spPr>
          <a:xfrm>
            <a:off x="-54435" y="1205013"/>
            <a:ext cx="5606143" cy="4764381"/>
          </a:xfrm>
        </p:spPr>
        <p:txBody>
          <a:bodyPr/>
          <a:lstStyle/>
          <a:p>
            <a:pPr marL="460375" lvl="1" indent="0">
              <a:buNone/>
            </a:pPr>
            <a:r>
              <a:rPr lang="en-US" sz="2400" dirty="0" smtClean="0">
                <a:latin typeface="+mj-lt"/>
              </a:rPr>
              <a:t>Windows Server 8 supports all standards based RDMA networks</a:t>
            </a:r>
          </a:p>
          <a:p>
            <a:pPr lvl="1"/>
            <a:r>
              <a:rPr lang="en-US" sz="2400" dirty="0" smtClean="0"/>
              <a:t>Ethernet based protocols</a:t>
            </a:r>
          </a:p>
          <a:p>
            <a:pPr lvl="2"/>
            <a:r>
              <a:rPr lang="en-US" sz="2000" dirty="0" err="1"/>
              <a:t>iWARP</a:t>
            </a:r>
            <a:r>
              <a:rPr lang="en-US" sz="2000" dirty="0"/>
              <a:t> – RDMA on top of TCP/IP</a:t>
            </a:r>
          </a:p>
          <a:p>
            <a:pPr lvl="3"/>
            <a:r>
              <a:rPr lang="en-US" sz="1800" dirty="0"/>
              <a:t>IETF standard over TCP/IP – </a:t>
            </a:r>
            <a:r>
              <a:rPr lang="en-US" sz="1800" dirty="0">
                <a:hlinkClick r:id="rId4"/>
              </a:rPr>
              <a:t>http://www.ietf.org</a:t>
            </a:r>
            <a:r>
              <a:rPr lang="en-US" sz="1800" dirty="0"/>
              <a:t> </a:t>
            </a:r>
          </a:p>
          <a:p>
            <a:pPr lvl="3"/>
            <a:r>
              <a:rPr lang="en-US" sz="1800" dirty="0"/>
              <a:t>Only routable RDMA protocol</a:t>
            </a:r>
          </a:p>
          <a:p>
            <a:pPr lvl="2"/>
            <a:r>
              <a:rPr lang="en-US" sz="2000" dirty="0"/>
              <a:t>ROCE (RDMA Over Converged Ethernet) - </a:t>
            </a:r>
            <a:r>
              <a:rPr lang="en-US" sz="2000" dirty="0" err="1"/>
              <a:t>InfiniBand</a:t>
            </a:r>
            <a:r>
              <a:rPr lang="en-US" sz="2000" dirty="0"/>
              <a:t> protocols on Ethernet</a:t>
            </a:r>
          </a:p>
          <a:p>
            <a:pPr lvl="3"/>
            <a:r>
              <a:rPr lang="en-US" sz="1800" dirty="0" smtClean="0"/>
              <a:t>IBTA </a:t>
            </a:r>
            <a:r>
              <a:rPr lang="en-US" sz="1800" dirty="0"/>
              <a:t>standard – </a:t>
            </a:r>
            <a:r>
              <a:rPr lang="en-US" sz="1800" dirty="0">
                <a:hlinkClick r:id="rId5"/>
              </a:rPr>
              <a:t>http://</a:t>
            </a:r>
            <a:r>
              <a:rPr lang="en-US" sz="1800" dirty="0" smtClean="0">
                <a:hlinkClick r:id="rId5"/>
              </a:rPr>
              <a:t>infinibandta.org</a:t>
            </a:r>
            <a:endParaRPr lang="en-US" sz="1800" dirty="0"/>
          </a:p>
          <a:p>
            <a:pPr lvl="3"/>
            <a:r>
              <a:rPr lang="en-US" sz="1800" dirty="0"/>
              <a:t>Requires switches to support Data Center Bridging (DCB)</a:t>
            </a:r>
          </a:p>
          <a:p>
            <a:pPr lvl="1"/>
            <a:r>
              <a:rPr lang="en-US" sz="2400" dirty="0" err="1" smtClean="0"/>
              <a:t>InfiniBand</a:t>
            </a:r>
            <a:r>
              <a:rPr lang="en-US" sz="2400" dirty="0" smtClean="0"/>
              <a:t> based protocols</a:t>
            </a:r>
          </a:p>
          <a:p>
            <a:pPr lvl="2"/>
            <a:r>
              <a:rPr lang="en-US" sz="2000" dirty="0" err="1" smtClean="0"/>
              <a:t>InfiniBand</a:t>
            </a:r>
            <a:r>
              <a:rPr lang="en-US" sz="2000" dirty="0" smtClean="0"/>
              <a:t> protocols on an</a:t>
            </a:r>
            <a:r>
              <a:rPr lang="en-US" sz="2000" baseline="0" dirty="0" smtClean="0"/>
              <a:t> </a:t>
            </a:r>
            <a:r>
              <a:rPr lang="en-US" sz="2000" baseline="0" dirty="0" err="1" smtClean="0"/>
              <a:t>InfiniBand</a:t>
            </a:r>
            <a:r>
              <a:rPr lang="en-US" sz="2000" baseline="0" dirty="0" smtClean="0"/>
              <a:t> network (32 </a:t>
            </a:r>
            <a:r>
              <a:rPr lang="en-US" sz="2000" baseline="0" dirty="0" err="1" smtClean="0"/>
              <a:t>gbits</a:t>
            </a:r>
            <a:r>
              <a:rPr lang="en-US" sz="2000" baseline="0" dirty="0" smtClean="0"/>
              <a:t>/sec, 56 </a:t>
            </a:r>
            <a:r>
              <a:rPr lang="en-US" sz="2000" baseline="0" dirty="0" err="1" smtClean="0"/>
              <a:t>gbits</a:t>
            </a:r>
            <a:r>
              <a:rPr lang="en-US" sz="2000" baseline="0" dirty="0" smtClean="0"/>
              <a:t>/sec…)</a:t>
            </a:r>
            <a:endParaRPr lang="en-US" sz="2000" dirty="0" smtClean="0"/>
          </a:p>
        </p:txBody>
      </p:sp>
      <p:sp>
        <p:nvSpPr>
          <p:cNvPr id="18" name="TextBox 17"/>
          <p:cNvSpPr txBox="1"/>
          <p:nvPr/>
        </p:nvSpPr>
        <p:spPr>
          <a:xfrm>
            <a:off x="5639075" y="1178147"/>
            <a:ext cx="5836406" cy="369332"/>
          </a:xfrm>
          <a:prstGeom prst="rect">
            <a:avLst/>
          </a:prstGeom>
          <a:noFill/>
        </p:spPr>
        <p:txBody>
          <a:bodyPr wrap="none" lIns="0" tIns="0" rIns="0" bIns="0" rtlCol="0">
            <a:spAutoFit/>
          </a:bodyPr>
          <a:lstStyle/>
          <a:p>
            <a:r>
              <a:rPr lang="en-US" sz="2400" u="sng" dirty="0" err="1" smtClean="0">
                <a:gradFill>
                  <a:gsLst>
                    <a:gs pos="0">
                      <a:schemeClr val="tx1"/>
                    </a:gs>
                    <a:gs pos="86000">
                      <a:schemeClr val="tx1"/>
                    </a:gs>
                  </a:gsLst>
                  <a:lin ang="5400000" scaled="0"/>
                </a:gradFill>
                <a:latin typeface="+mj-lt"/>
              </a:rPr>
              <a:t>InfiniBand</a:t>
            </a:r>
            <a:r>
              <a:rPr lang="en-US" sz="2400" u="sng" dirty="0" smtClean="0">
                <a:gradFill>
                  <a:gsLst>
                    <a:gs pos="0">
                      <a:schemeClr val="tx1"/>
                    </a:gs>
                    <a:gs pos="86000">
                      <a:schemeClr val="tx1"/>
                    </a:gs>
                  </a:gsLst>
                  <a:lin ang="5400000" scaled="0"/>
                </a:gradFill>
                <a:latin typeface="+mj-lt"/>
              </a:rPr>
              <a:t> Preliminary 512 KB I/O Results:</a:t>
            </a:r>
          </a:p>
        </p:txBody>
      </p:sp>
      <p:sp>
        <p:nvSpPr>
          <p:cNvPr id="22" name="Rectangle 21"/>
          <p:cNvSpPr/>
          <p:nvPr/>
        </p:nvSpPr>
        <p:spPr bwMode="auto">
          <a:xfrm>
            <a:off x="5564009" y="6301692"/>
            <a:ext cx="652360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61912"/>
            <a:r>
              <a:rPr lang="en-US" sz="1600" dirty="0" smtClean="0">
                <a:gradFill>
                  <a:gsLst>
                    <a:gs pos="0">
                      <a:schemeClr val="tx1"/>
                    </a:gs>
                    <a:gs pos="100000">
                      <a:schemeClr val="tx1"/>
                    </a:gs>
                  </a:gsLst>
                  <a:lin ang="5400000" scaled="0"/>
                </a:gradFill>
              </a:rPr>
              <a:t>[433] </a:t>
            </a:r>
            <a:r>
              <a:rPr lang="en-US" sz="1600" dirty="0">
                <a:solidFill>
                  <a:schemeClr val="tx1"/>
                </a:solidFill>
              </a:rPr>
              <a:t>Acceleration &amp; Other NIC Technologies for the Data Center </a:t>
            </a:r>
          </a:p>
        </p:txBody>
      </p:sp>
      <p:sp>
        <p:nvSpPr>
          <p:cNvPr id="24" name="Rectangle 23"/>
          <p:cNvSpPr/>
          <p:nvPr/>
        </p:nvSpPr>
        <p:spPr bwMode="auto">
          <a:xfrm>
            <a:off x="4619417" y="6289166"/>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277593938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11392336" cy="2431435"/>
          </a:xfrm>
          <a:prstGeom prst="rect">
            <a:avLst/>
          </a:prstGeom>
          <a:noFill/>
        </p:spPr>
        <p:txBody>
          <a:bodyPr wrap="square" rtlCol="0">
            <a:spAutoFit/>
          </a:bodyPr>
          <a:lstStyle/>
          <a:p>
            <a:r>
              <a:rPr lang="en-US" sz="4400" dirty="0">
                <a:latin typeface="+mj-lt"/>
              </a:rPr>
              <a:t>NTFS enhancements for </a:t>
            </a:r>
            <a:r>
              <a:rPr lang="en-US" sz="4400" dirty="0" smtClean="0">
                <a:latin typeface="+mj-lt"/>
              </a:rPr>
              <a:t>availability</a:t>
            </a:r>
          </a:p>
          <a:p>
            <a:pPr marL="742932" lvl="1" indent="-285750">
              <a:buFont typeface="Arial" pitchFamily="34" charset="0"/>
              <a:buChar char="•"/>
            </a:pPr>
            <a:r>
              <a:rPr lang="en-US" sz="3200" dirty="0"/>
              <a:t>Improved NTFS integrity with industry standard storage</a:t>
            </a:r>
          </a:p>
          <a:p>
            <a:pPr marL="742932" lvl="1" indent="-285750">
              <a:buFont typeface="Arial" pitchFamily="34" charset="0"/>
              <a:buChar char="•"/>
            </a:pPr>
            <a:r>
              <a:rPr lang="en-US" sz="3200" dirty="0"/>
              <a:t>Maximized file system availability</a:t>
            </a:r>
          </a:p>
          <a:p>
            <a:endParaRPr lang="en-US" sz="4400" dirty="0">
              <a:latin typeface="+mj-lt"/>
            </a:endParaRPr>
          </a:p>
        </p:txBody>
      </p:sp>
    </p:spTree>
    <p:extLst>
      <p:ext uri="{BB962C8B-B14F-4D97-AF65-F5344CB8AC3E}">
        <p14:creationId xmlns:p14="http://schemas.microsoft.com/office/powerpoint/2010/main" val="28279242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Improved NTFS Integrity</a:t>
            </a:r>
            <a:br>
              <a:rPr lang="en-US" dirty="0" smtClean="0"/>
            </a:br>
            <a:r>
              <a:rPr lang="en-US" sz="3600" dirty="0" smtClean="0">
                <a:gradFill flip="none" rotWithShape="1">
                  <a:gsLst>
                    <a:gs pos="5417">
                      <a:schemeClr val="tx2"/>
                    </a:gs>
                    <a:gs pos="98000">
                      <a:schemeClr val="tx2"/>
                    </a:gs>
                  </a:gsLst>
                  <a:lin ang="5400000" scaled="0"/>
                  <a:tileRect/>
                </a:gradFill>
                <a:latin typeface="+mn-lt"/>
              </a:rPr>
              <a:t>Usage of </a:t>
            </a:r>
            <a:r>
              <a:rPr lang="en-US" sz="3600" dirty="0">
                <a:gradFill flip="none" rotWithShape="1">
                  <a:gsLst>
                    <a:gs pos="5417">
                      <a:schemeClr val="tx2"/>
                    </a:gs>
                    <a:gs pos="98000">
                      <a:schemeClr val="tx2"/>
                    </a:gs>
                  </a:gsLst>
                  <a:lin ang="5400000" scaled="0"/>
                  <a:tileRect/>
                </a:gradFill>
                <a:latin typeface="+mn-lt"/>
              </a:rPr>
              <a:t>f</a:t>
            </a:r>
            <a:r>
              <a:rPr lang="en-US" sz="3600" dirty="0" smtClean="0">
                <a:gradFill flip="none" rotWithShape="1">
                  <a:gsLst>
                    <a:gs pos="5417">
                      <a:schemeClr val="tx2"/>
                    </a:gs>
                    <a:gs pos="98000">
                      <a:schemeClr val="tx2"/>
                    </a:gs>
                  </a:gsLst>
                  <a:lin ang="5400000" scaled="0"/>
                  <a:tileRect/>
                </a:gradFill>
                <a:latin typeface="+mn-lt"/>
              </a:rPr>
              <a:t>lush v/s force-unit-access</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2051462"/>
            <a:ext cx="11407844" cy="2609945"/>
          </a:xfrm>
        </p:spPr>
        <p:txBody>
          <a:bodyPr/>
          <a:lstStyle/>
          <a:p>
            <a:pPr marL="0" indent="0" algn="ctr">
              <a:buNone/>
            </a:pPr>
            <a:r>
              <a:rPr lang="en-US" dirty="0" smtClean="0">
                <a:latin typeface="+mj-lt"/>
              </a:rPr>
              <a:t>NTFS will flush disk cache to ensure ordered writes</a:t>
            </a:r>
          </a:p>
          <a:p>
            <a:endParaRPr lang="en-US" dirty="0"/>
          </a:p>
          <a:p>
            <a:r>
              <a:rPr lang="en-US" dirty="0" smtClean="0"/>
              <a:t>Reduces possibility of corruption on power loss</a:t>
            </a:r>
          </a:p>
          <a:p>
            <a:r>
              <a:rPr lang="en-US" dirty="0" smtClean="0"/>
              <a:t>Allows </a:t>
            </a:r>
            <a:r>
              <a:rPr lang="en-US" dirty="0"/>
              <a:t>the disk to cache data for as long as safely </a:t>
            </a:r>
            <a:r>
              <a:rPr lang="en-US" dirty="0" smtClean="0"/>
              <a:t>possible</a:t>
            </a:r>
          </a:p>
          <a:p>
            <a:r>
              <a:rPr lang="en-US" dirty="0" smtClean="0">
                <a:solidFill>
                  <a:schemeClr val="tx1"/>
                </a:solidFill>
              </a:rPr>
              <a:t>Delivers better reliability on industry standard SATA storage</a:t>
            </a:r>
          </a:p>
        </p:txBody>
      </p:sp>
    </p:spTree>
    <p:extLst>
      <p:ext uri="{BB962C8B-B14F-4D97-AF65-F5344CB8AC3E}">
        <p14:creationId xmlns:p14="http://schemas.microsoft.com/office/powerpoint/2010/main" val="212406916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Maximized File System Availability</a:t>
            </a:r>
            <a:br>
              <a:rPr lang="en-US" dirty="0" smtClean="0"/>
            </a:br>
            <a:r>
              <a:rPr lang="en-US" sz="3600" dirty="0" smtClean="0">
                <a:gradFill flip="none" rotWithShape="1">
                  <a:gsLst>
                    <a:gs pos="5417">
                      <a:schemeClr val="tx2"/>
                    </a:gs>
                    <a:gs pos="98000">
                      <a:schemeClr val="tx2"/>
                    </a:gs>
                  </a:gsLst>
                  <a:lin ang="5400000" scaled="0"/>
                  <a:tileRect/>
                </a:gradFill>
                <a:latin typeface="+mn-lt"/>
              </a:rPr>
              <a:t>NTFS – Online scan and repair</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2167003"/>
            <a:ext cx="11149012" cy="4370427"/>
          </a:xfrm>
        </p:spPr>
        <p:txBody>
          <a:bodyPr/>
          <a:lstStyle/>
          <a:p>
            <a:r>
              <a:rPr lang="en-US" dirty="0" smtClean="0">
                <a:latin typeface="+mj-lt"/>
              </a:rPr>
              <a:t>Prioritized volume availability for service uptime</a:t>
            </a:r>
          </a:p>
          <a:p>
            <a:pPr lvl="1"/>
            <a:r>
              <a:rPr lang="en-US" dirty="0" smtClean="0"/>
              <a:t>Online repair</a:t>
            </a:r>
          </a:p>
          <a:p>
            <a:pPr lvl="1"/>
            <a:r>
              <a:rPr lang="en-US" dirty="0" smtClean="0"/>
              <a:t>Online scan &amp; corruption logging</a:t>
            </a:r>
          </a:p>
          <a:p>
            <a:r>
              <a:rPr lang="en-US" dirty="0" smtClean="0">
                <a:latin typeface="+mj-lt"/>
              </a:rPr>
              <a:t>Minimal </a:t>
            </a:r>
            <a:r>
              <a:rPr lang="en-US" dirty="0">
                <a:latin typeface="+mj-lt"/>
              </a:rPr>
              <a:t>d</a:t>
            </a:r>
            <a:r>
              <a:rPr lang="en-US" dirty="0" smtClean="0">
                <a:latin typeface="+mj-lt"/>
              </a:rPr>
              <a:t>owntime</a:t>
            </a:r>
          </a:p>
          <a:p>
            <a:pPr lvl="1"/>
            <a:r>
              <a:rPr lang="en-US" dirty="0" smtClean="0"/>
              <a:t>Scheduled repair</a:t>
            </a:r>
          </a:p>
          <a:p>
            <a:pPr lvl="1"/>
            <a:r>
              <a:rPr lang="en-US" dirty="0" smtClean="0"/>
              <a:t>Downtime proportional only to # logged corruptions</a:t>
            </a:r>
          </a:p>
          <a:p>
            <a:pPr lvl="1"/>
            <a:r>
              <a:rPr lang="en-US" dirty="0" smtClean="0"/>
              <a:t>Failover Clustering &amp; CSV integration</a:t>
            </a:r>
          </a:p>
          <a:p>
            <a:r>
              <a:rPr lang="en-US" dirty="0" smtClean="0">
                <a:latin typeface="+mj-lt"/>
              </a:rPr>
              <a:t>Better manageability</a:t>
            </a:r>
          </a:p>
          <a:p>
            <a:pPr lvl="1"/>
            <a:r>
              <a:rPr lang="en-US" dirty="0" smtClean="0"/>
              <a:t>File system health via Action Center, PowerShell, Server Manager</a:t>
            </a:r>
          </a:p>
        </p:txBody>
      </p:sp>
      <p:sp>
        <p:nvSpPr>
          <p:cNvPr id="4" name="Rounded Rectangle 3"/>
          <p:cNvSpPr/>
          <p:nvPr/>
        </p:nvSpPr>
        <p:spPr>
          <a:xfrm>
            <a:off x="1688951" y="1386171"/>
            <a:ext cx="8555953" cy="64405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latin typeface="+mj-lt"/>
              </a:rPr>
              <a:t>Confidently deploy 64TB NTFS volumes with Windows 8</a:t>
            </a:r>
            <a:endParaRPr lang="en-US" sz="2400" dirty="0">
              <a:latin typeface="+mj-lt"/>
            </a:endParaRPr>
          </a:p>
        </p:txBody>
      </p:sp>
    </p:spTree>
    <p:extLst>
      <p:ext uri="{BB962C8B-B14F-4D97-AF65-F5344CB8AC3E}">
        <p14:creationId xmlns:p14="http://schemas.microsoft.com/office/powerpoint/2010/main" val="341933680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quot;GLASS&quot;; Transparent to White Linear; Reflection; Stroke"/>
          <p:cNvSpPr/>
          <p:nvPr/>
        </p:nvSpPr>
        <p:spPr bwMode="auto">
          <a:xfrm>
            <a:off x="7923211" y="1184349"/>
            <a:ext cx="3531711" cy="4876800"/>
          </a:xfrm>
          <a:prstGeom prst="round1Rect">
            <a:avLst/>
          </a:prstGeom>
          <a:gradFill flip="none" rotWithShape="1">
            <a:gsLst>
              <a:gs pos="2000">
                <a:srgbClr val="000036">
                  <a:alpha val="0"/>
                </a:srgbClr>
              </a:gs>
              <a:gs pos="33000">
                <a:srgbClr val="000000">
                  <a:alpha val="7000"/>
                </a:srgbClr>
              </a:gs>
              <a:gs pos="75000">
                <a:srgbClr val="080808">
                  <a:alpha val="23922"/>
                </a:srgbClr>
              </a:gs>
              <a:gs pos="82000">
                <a:schemeClr val="accent3"/>
              </a:gs>
              <a:gs pos="96000">
                <a:schemeClr val="accent3"/>
              </a:gs>
            </a:gsLst>
            <a:lin ang="16200000" scaled="1"/>
            <a:tileRect/>
          </a:gradFill>
          <a:ln w="50800" cap="flat" cmpd="dbl" algn="ctr">
            <a:gradFill flip="none" rotWithShape="1">
              <a:gsLst>
                <a:gs pos="0">
                  <a:srgbClr val="000066">
                    <a:alpha val="0"/>
                  </a:srgbClr>
                </a:gs>
                <a:gs pos="50000">
                  <a:srgbClr val="6132D6">
                    <a:alpha val="39000"/>
                  </a:srgbClr>
                </a:gs>
                <a:gs pos="100000">
                  <a:srgbClr val="852AD0">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182880" tIns="1371600" rIns="41153" bIns="41153" numCol="1" rtlCol="0" anchor="t" anchorCtr="0" compatLnSpc="1">
            <a:prstTxWarp prst="textNoShape">
              <a:avLst/>
            </a:prstTxWarp>
          </a:bodyPr>
          <a:lstStyle/>
          <a:p>
            <a:pPr marL="342918" indent="-342900">
              <a:buFont typeface="Arial" pitchFamily="34" charset="0"/>
              <a:buChar char="•"/>
            </a:pPr>
            <a:r>
              <a:rPr lang="en-US" sz="2000" dirty="0" smtClean="0"/>
              <a:t>An Understanding of the Continuously Available Platform hardware and software features</a:t>
            </a:r>
          </a:p>
          <a:p>
            <a:pPr marL="342918" indent="-342900">
              <a:buFont typeface="Arial" pitchFamily="34" charset="0"/>
              <a:buChar char="•"/>
            </a:pPr>
            <a:r>
              <a:rPr lang="en-US" sz="2000" dirty="0" smtClean="0"/>
              <a:t>Windows </a:t>
            </a:r>
            <a:r>
              <a:rPr lang="en-US" sz="2000" dirty="0"/>
              <a:t>8 Enables Partners To Deliver Differentiated, Continuously Available, Scalable, Cost-Effective Storage </a:t>
            </a:r>
            <a:r>
              <a:rPr lang="en-US" sz="2000" dirty="0" smtClean="0"/>
              <a:t>Solutions</a:t>
            </a:r>
          </a:p>
          <a:p>
            <a:pPr marL="342918" indent="-342900">
              <a:buFont typeface="Arial" pitchFamily="34" charset="0"/>
              <a:buChar char="•"/>
            </a:pPr>
            <a:r>
              <a:rPr lang="en-US" sz="2000" dirty="0" smtClean="0"/>
              <a:t>Pointers to other talks for more detail</a:t>
            </a:r>
          </a:p>
        </p:txBody>
      </p:sp>
      <p:sp>
        <p:nvSpPr>
          <p:cNvPr id="4" name="&quot;GLASS&quot;; Transparent to White Linear; Reflection; Stroke"/>
          <p:cNvSpPr/>
          <p:nvPr/>
        </p:nvSpPr>
        <p:spPr bwMode="auto">
          <a:xfrm>
            <a:off x="4285276" y="1184349"/>
            <a:ext cx="3465871" cy="4876800"/>
          </a:xfrm>
          <a:prstGeom prst="roundRect">
            <a:avLst>
              <a:gd name="adj" fmla="val 0"/>
            </a:avLst>
          </a:prstGeom>
          <a:gradFill flip="none" rotWithShape="1">
            <a:gsLst>
              <a:gs pos="2000">
                <a:srgbClr val="000036">
                  <a:alpha val="0"/>
                </a:srgbClr>
              </a:gs>
              <a:gs pos="33000">
                <a:srgbClr val="000000">
                  <a:alpha val="7000"/>
                </a:srgbClr>
              </a:gs>
              <a:gs pos="76000">
                <a:srgbClr val="080808">
                  <a:alpha val="24000"/>
                </a:srgbClr>
              </a:gs>
              <a:gs pos="82000">
                <a:schemeClr val="accent2"/>
              </a:gs>
              <a:gs pos="96000">
                <a:schemeClr val="accent2"/>
              </a:gs>
            </a:gsLst>
            <a:lin ang="16200000" scaled="1"/>
            <a:tileRect/>
          </a:gradFill>
          <a:ln w="50800" cap="flat" cmpd="dbl" algn="ctr">
            <a:gradFill flip="none" rotWithShape="1">
              <a:gsLst>
                <a:gs pos="0">
                  <a:srgbClr val="000066">
                    <a:alpha val="0"/>
                  </a:srgbClr>
                </a:gs>
                <a:gs pos="50000">
                  <a:srgbClr val="37A31D">
                    <a:alpha val="39000"/>
                  </a:srgbClr>
                </a:gs>
                <a:gs pos="100000">
                  <a:srgbClr val="78D41C">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182880" tIns="1371600" rIns="41153" bIns="41153" numCol="1" rtlCol="0" anchor="t" anchorCtr="0" compatLnSpc="1">
            <a:prstTxWarp prst="textNoShape">
              <a:avLst/>
            </a:prstTxWarp>
          </a:bodyPr>
          <a:lstStyle/>
          <a:p>
            <a:pPr marL="342918" indent="-342900">
              <a:buFont typeface="Arial" pitchFamily="34" charset="0"/>
              <a:buChar char="•"/>
            </a:pPr>
            <a:r>
              <a:rPr lang="en-US" sz="2000" dirty="0" smtClean="0"/>
              <a:t>Define </a:t>
            </a:r>
            <a:r>
              <a:rPr lang="en-US" sz="2000" dirty="0"/>
              <a:t>the “Continuously Available Platform”</a:t>
            </a:r>
          </a:p>
          <a:p>
            <a:pPr marL="342918" indent="-342900">
              <a:buFont typeface="Arial" pitchFamily="34" charset="0"/>
              <a:buChar char="•"/>
            </a:pPr>
            <a:r>
              <a:rPr lang="en-US" sz="2000" dirty="0"/>
              <a:t>Network Fault Tolerance and Scaling</a:t>
            </a:r>
          </a:p>
          <a:p>
            <a:pPr marL="800100" lvl="1" indent="-342900">
              <a:buFont typeface="Arial" pitchFamily="34" charset="0"/>
              <a:buChar char="•"/>
            </a:pPr>
            <a:r>
              <a:rPr lang="en-US" sz="2000" dirty="0"/>
              <a:t>NIC Teaming</a:t>
            </a:r>
          </a:p>
          <a:p>
            <a:pPr marL="800100" lvl="1" indent="-342900">
              <a:buFont typeface="Arial" pitchFamily="34" charset="0"/>
              <a:buChar char="•"/>
            </a:pPr>
            <a:r>
              <a:rPr lang="en-US" sz="2000" dirty="0"/>
              <a:t>File Access Related Scalability</a:t>
            </a:r>
          </a:p>
          <a:p>
            <a:pPr marL="342918" indent="-342900">
              <a:buFont typeface="Arial" pitchFamily="34" charset="0"/>
              <a:buChar char="•"/>
            </a:pPr>
            <a:r>
              <a:rPr lang="en-US" sz="2000" dirty="0"/>
              <a:t>NTFS enhancements for availability</a:t>
            </a:r>
          </a:p>
          <a:p>
            <a:pPr marL="342918" indent="-342900">
              <a:buFont typeface="Arial" pitchFamily="34" charset="0"/>
              <a:buChar char="•"/>
            </a:pPr>
            <a:r>
              <a:rPr lang="en-US" sz="2000" dirty="0"/>
              <a:t>Cost-effective business critical storage solutions</a:t>
            </a:r>
          </a:p>
          <a:p>
            <a:pPr marL="800100" lvl="1" indent="-342900">
              <a:buFont typeface="Arial" pitchFamily="34" charset="0"/>
              <a:buChar char="•"/>
            </a:pPr>
            <a:r>
              <a:rPr lang="en-US" sz="2000" dirty="0"/>
              <a:t>Storage Spaces</a:t>
            </a:r>
          </a:p>
        </p:txBody>
      </p:sp>
      <p:sp>
        <p:nvSpPr>
          <p:cNvPr id="5" name="&quot;GLASS&quot;; Transparent to White Linear; Reflection; Stroke"/>
          <p:cNvSpPr/>
          <p:nvPr/>
        </p:nvSpPr>
        <p:spPr bwMode="auto">
          <a:xfrm flipH="1">
            <a:off x="684212" y="1184349"/>
            <a:ext cx="3429000" cy="4876800"/>
          </a:xfrm>
          <a:prstGeom prst="round1Rect">
            <a:avLst>
              <a:gd name="adj" fmla="val 11648"/>
            </a:avLst>
          </a:prstGeom>
          <a:gradFill flip="none" rotWithShape="1">
            <a:gsLst>
              <a:gs pos="2000">
                <a:srgbClr val="000036">
                  <a:alpha val="0"/>
                </a:srgbClr>
              </a:gs>
              <a:gs pos="33000">
                <a:srgbClr val="000000">
                  <a:alpha val="7000"/>
                </a:srgbClr>
              </a:gs>
              <a:gs pos="76000">
                <a:srgbClr val="080808">
                  <a:alpha val="24000"/>
                </a:srgbClr>
              </a:gs>
              <a:gs pos="82000">
                <a:schemeClr val="accent1"/>
              </a:gs>
              <a:gs pos="96000">
                <a:schemeClr val="accent1"/>
              </a:gs>
            </a:gsLst>
            <a:lin ang="16200000" scaled="1"/>
            <a:tileRect/>
          </a:gradFill>
          <a:ln w="50800" cap="flat" cmpd="dbl" algn="ctr">
            <a:gradFill flip="none" rotWithShape="1">
              <a:gsLst>
                <a:gs pos="0">
                  <a:srgbClr val="000066">
                    <a:alpha val="0"/>
                  </a:srgbClr>
                </a:gs>
                <a:gs pos="50000">
                  <a:srgbClr val="00B0F0">
                    <a:alpha val="39000"/>
                  </a:srgbClr>
                </a:gs>
                <a:gs pos="100000">
                  <a:srgbClr val="00B0F0">
                    <a:alpha val="36000"/>
                  </a:srgbClr>
                </a:gs>
              </a:gsLst>
              <a:lin ang="16200000" scaled="1"/>
              <a:tileRect/>
            </a:grad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91440" tIns="1371600" rIns="41153" bIns="41153" numCol="1" rtlCol="0" anchor="t" anchorCtr="0" compatLnSpc="1">
            <a:prstTxWarp prst="textNoShape">
              <a:avLst/>
            </a:prstTxWarp>
          </a:bodyPr>
          <a:lstStyle/>
          <a:p>
            <a:pPr marL="342918" indent="-342900">
              <a:buFont typeface="Arial" pitchFamily="34" charset="0"/>
              <a:buChar char="•"/>
            </a:pPr>
            <a:r>
              <a:rPr lang="en-US" sz="2000" dirty="0"/>
              <a:t>OEMs</a:t>
            </a:r>
          </a:p>
          <a:p>
            <a:pPr marL="342918" indent="-342900">
              <a:buFont typeface="Arial" pitchFamily="34" charset="0"/>
              <a:buChar char="•"/>
            </a:pPr>
            <a:r>
              <a:rPr lang="en-US" sz="2000" dirty="0"/>
              <a:t>System Integrators</a:t>
            </a:r>
          </a:p>
          <a:p>
            <a:pPr marL="342918" indent="-342900">
              <a:buFont typeface="Arial" pitchFamily="34" charset="0"/>
              <a:buChar char="•"/>
            </a:pPr>
            <a:r>
              <a:rPr lang="en-US" sz="2000" dirty="0" smtClean="0"/>
              <a:t>Network IHVs</a:t>
            </a:r>
          </a:p>
          <a:p>
            <a:pPr marL="342918" indent="-342900">
              <a:buFont typeface="Arial" pitchFamily="34" charset="0"/>
              <a:buChar char="•"/>
            </a:pPr>
            <a:r>
              <a:rPr lang="en-US" sz="2000" dirty="0" smtClean="0"/>
              <a:t>Storage </a:t>
            </a:r>
            <a:r>
              <a:rPr lang="en-US" sz="2000" dirty="0"/>
              <a:t>ISVs</a:t>
            </a:r>
          </a:p>
          <a:p>
            <a:pPr marL="342918" indent="-342900">
              <a:buFont typeface="Arial" pitchFamily="34" charset="0"/>
              <a:buChar char="•"/>
            </a:pPr>
            <a:r>
              <a:rPr lang="en-US" sz="2000" dirty="0"/>
              <a:t>Storage IHVs</a:t>
            </a:r>
          </a:p>
          <a:p>
            <a:pPr marL="342918" indent="-342900">
              <a:buFont typeface="Arial" pitchFamily="34" charset="0"/>
              <a:buChar char="•"/>
            </a:pPr>
            <a:r>
              <a:rPr lang="en-US" sz="2000" dirty="0"/>
              <a:t>Server Application </a:t>
            </a:r>
            <a:r>
              <a:rPr lang="en-US" sz="2000" dirty="0" smtClean="0"/>
              <a:t>Developers</a:t>
            </a:r>
            <a:endParaRPr lang="en-US" sz="2000" dirty="0"/>
          </a:p>
        </p:txBody>
      </p:sp>
      <p:sp>
        <p:nvSpPr>
          <p:cNvPr id="6" name="Rectangle 5"/>
          <p:cNvSpPr/>
          <p:nvPr/>
        </p:nvSpPr>
        <p:spPr>
          <a:xfrm>
            <a:off x="836612" y="1676400"/>
            <a:ext cx="3124200" cy="685800"/>
          </a:xfrm>
          <a:prstGeom prst="rect">
            <a:avLst/>
          </a:prstGeom>
        </p:spPr>
        <p:txBody>
          <a:bodyPr wrap="square" lIns="0" tIns="0" rIns="0" bIns="0" anchor="ctr" anchorCtr="0">
            <a:noAutofit/>
          </a:bodyPr>
          <a:lstStyle/>
          <a:p>
            <a:pPr algn="ctr" defTabSz="914099" fontAlgn="base">
              <a:spcBef>
                <a:spcPct val="0"/>
              </a:spcBef>
              <a:spcAft>
                <a:spcPct val="0"/>
              </a:spcAft>
            </a:pPr>
            <a:r>
              <a:rPr lang="en-US" sz="2400" dirty="0"/>
              <a:t>WHO WILL BENEFIT FROM THIS TALK</a:t>
            </a:r>
          </a:p>
        </p:txBody>
      </p:sp>
      <p:sp>
        <p:nvSpPr>
          <p:cNvPr id="7" name="Rectangle 6"/>
          <p:cNvSpPr/>
          <p:nvPr/>
        </p:nvSpPr>
        <p:spPr>
          <a:xfrm>
            <a:off x="4450080" y="1676400"/>
            <a:ext cx="3124200" cy="685800"/>
          </a:xfrm>
          <a:prstGeom prst="rect">
            <a:avLst/>
          </a:prstGeom>
        </p:spPr>
        <p:txBody>
          <a:bodyPr wrap="square" lIns="0" tIns="0" rIns="0" bIns="0" anchor="ctr" anchorCtr="0">
            <a:noAutofit/>
          </a:bodyPr>
          <a:lstStyle/>
          <a:p>
            <a:pPr algn="ctr">
              <a:lnSpc>
                <a:spcPct val="90000"/>
              </a:lnSpc>
            </a:pPr>
            <a:r>
              <a:rPr lang="en-US" sz="2800" dirty="0"/>
              <a:t>TOPICS</a:t>
            </a:r>
            <a:endParaRPr lang="en-US" sz="1400" dirty="0"/>
          </a:p>
        </p:txBody>
      </p:sp>
      <p:sp>
        <p:nvSpPr>
          <p:cNvPr id="8" name="Rectangle 7"/>
          <p:cNvSpPr/>
          <p:nvPr/>
        </p:nvSpPr>
        <p:spPr>
          <a:xfrm>
            <a:off x="8094028" y="1676400"/>
            <a:ext cx="3124200" cy="685800"/>
          </a:xfrm>
          <a:prstGeom prst="rect">
            <a:avLst/>
          </a:prstGeom>
        </p:spPr>
        <p:txBody>
          <a:bodyPr wrap="square" lIns="0" tIns="0" rIns="0" bIns="0" anchor="ctr" anchorCtr="0">
            <a:noAutofit/>
          </a:bodyPr>
          <a:lstStyle/>
          <a:p>
            <a:pPr algn="ctr">
              <a:lnSpc>
                <a:spcPct val="90000"/>
              </a:lnSpc>
            </a:pPr>
            <a:r>
              <a:rPr lang="en-US" sz="2400" dirty="0"/>
              <a:t>WHAT YOU’LL LEAVE WITH</a:t>
            </a:r>
            <a:endParaRPr lang="en-US" sz="1200" dirty="0"/>
          </a:p>
        </p:txBody>
      </p:sp>
    </p:spTree>
    <p:extLst>
      <p:ext uri="{BB962C8B-B14F-4D97-AF65-F5344CB8AC3E}">
        <p14:creationId xmlns:p14="http://schemas.microsoft.com/office/powerpoint/2010/main" val="141192771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47744672"/>
              </p:ext>
            </p:extLst>
          </p:nvPr>
        </p:nvGraphicFramePr>
        <p:xfrm>
          <a:off x="519113" y="1447800"/>
          <a:ext cx="10905863" cy="1973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354354052"/>
              </p:ext>
            </p:extLst>
          </p:nvPr>
        </p:nvGraphicFramePr>
        <p:xfrm>
          <a:off x="1527349" y="3861000"/>
          <a:ext cx="10420141" cy="25297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9" name="Group 8"/>
          <p:cNvGrpSpPr/>
          <p:nvPr/>
        </p:nvGrpSpPr>
        <p:grpSpPr>
          <a:xfrm>
            <a:off x="519112" y="3885720"/>
            <a:ext cx="810295" cy="627722"/>
            <a:chOff x="2909026" y="-15729"/>
            <a:chExt cx="810295" cy="627722"/>
          </a:xfrm>
        </p:grpSpPr>
        <p:sp>
          <p:nvSpPr>
            <p:cNvPr id="10" name="Right Arrow 9"/>
            <p:cNvSpPr/>
            <p:nvPr/>
          </p:nvSpPr>
          <p:spPr>
            <a:xfrm>
              <a:off x="2909026" y="-15729"/>
              <a:ext cx="810295" cy="62772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Right Arrow 4"/>
            <p:cNvSpPr/>
            <p:nvPr/>
          </p:nvSpPr>
          <p:spPr>
            <a:xfrm>
              <a:off x="2909026" y="109815"/>
              <a:ext cx="621978" cy="3766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
        <p:nvSpPr>
          <p:cNvPr id="12" name="Title 1"/>
          <p:cNvSpPr>
            <a:spLocks noGrp="1"/>
          </p:cNvSpPr>
          <p:nvPr>
            <p:ph type="title"/>
          </p:nvPr>
        </p:nvSpPr>
        <p:spPr>
          <a:xfrm>
            <a:off x="519112" y="228600"/>
            <a:ext cx="11149013" cy="1107996"/>
          </a:xfrm>
        </p:spPr>
        <p:txBody>
          <a:bodyPr/>
          <a:lstStyle/>
          <a:p>
            <a:r>
              <a:rPr lang="en-US" dirty="0" smtClean="0"/>
              <a:t>Maximized File System Availability</a:t>
            </a:r>
            <a:br>
              <a:rPr lang="en-US" dirty="0" smtClean="0"/>
            </a:br>
            <a:r>
              <a:rPr lang="en-US" sz="3600" dirty="0" smtClean="0">
                <a:gradFill flip="none" rotWithShape="1">
                  <a:gsLst>
                    <a:gs pos="5417">
                      <a:schemeClr val="tx2"/>
                    </a:gs>
                    <a:gs pos="98000">
                      <a:schemeClr val="tx2"/>
                    </a:gs>
                  </a:gsLst>
                  <a:lin ang="5400000" scaled="0"/>
                  <a:tileRect/>
                </a:gradFill>
                <a:latin typeface="+mn-lt"/>
              </a:rPr>
              <a:t>Online scan &amp; repair: execution flow</a:t>
            </a:r>
            <a:endParaRPr lang="en-US" dirty="0">
              <a:gradFill flip="none" rotWithShape="1">
                <a:gsLst>
                  <a:gs pos="5417">
                    <a:schemeClr val="tx2"/>
                  </a:gs>
                  <a:gs pos="98000">
                    <a:schemeClr val="tx2"/>
                  </a:gs>
                </a:gsLst>
                <a:lin ang="5400000" scaled="0"/>
                <a:tileRect/>
              </a:gradFill>
              <a:latin typeface="+mn-lt"/>
            </a:endParaRPr>
          </a:p>
        </p:txBody>
      </p:sp>
    </p:spTree>
    <p:extLst>
      <p:ext uri="{BB962C8B-B14F-4D97-AF65-F5344CB8AC3E}">
        <p14:creationId xmlns:p14="http://schemas.microsoft.com/office/powerpoint/2010/main" val="318162190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a:t>Maximized File System Availability</a:t>
            </a:r>
            <a:r>
              <a:rPr lang="en-US" dirty="0" smtClean="0"/>
              <a:t/>
            </a:r>
            <a:br>
              <a:rPr lang="en-US" dirty="0" smtClean="0"/>
            </a:br>
            <a:r>
              <a:rPr lang="en-US" sz="3600" dirty="0" smtClean="0">
                <a:latin typeface="+mn-lt"/>
              </a:rPr>
              <a:t>An illustrative example</a:t>
            </a:r>
            <a:endParaRPr lang="en-US" sz="3600" dirty="0">
              <a:gradFill flip="none" rotWithShape="1">
                <a:gsLst>
                  <a:gs pos="5417">
                    <a:schemeClr val="tx2"/>
                  </a:gs>
                  <a:gs pos="98000">
                    <a:schemeClr val="tx2"/>
                  </a:gs>
                </a:gsLst>
                <a:lin ang="5400000" scaled="0"/>
                <a:tileRect/>
              </a:gradFill>
              <a:latin typeface="+mn-lt"/>
            </a:endParaRPr>
          </a:p>
        </p:txBody>
      </p:sp>
      <p:graphicFrame>
        <p:nvGraphicFramePr>
          <p:cNvPr id="20" name="Chart 19"/>
          <p:cNvGraphicFramePr/>
          <p:nvPr>
            <p:extLst>
              <p:ext uri="{D42A27DB-BD31-4B8C-83A1-F6EECF244321}">
                <p14:modId xmlns:p14="http://schemas.microsoft.com/office/powerpoint/2010/main" val="1824525685"/>
              </p:ext>
            </p:extLst>
          </p:nvPr>
        </p:nvGraphicFramePr>
        <p:xfrm>
          <a:off x="738320" y="1937772"/>
          <a:ext cx="9823962" cy="418745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400833" y="1520944"/>
            <a:ext cx="10421655" cy="438683"/>
          </a:xfrm>
          <a:prstGeom prst="rect">
            <a:avLst/>
          </a:prstGeom>
          <a:noFill/>
        </p:spPr>
        <p:txBody>
          <a:bodyPr wrap="square" lIns="68681" tIns="34340" rIns="68681" bIns="34340" rtlCol="0">
            <a:spAutoFit/>
          </a:bodyPr>
          <a:lstStyle/>
          <a:p>
            <a:r>
              <a:rPr lang="en-US" sz="2400" dirty="0" smtClean="0"/>
              <a:t>Volume downtime to handle one corruption</a:t>
            </a:r>
          </a:p>
        </p:txBody>
      </p:sp>
      <p:sp>
        <p:nvSpPr>
          <p:cNvPr id="22" name="Oval 21"/>
          <p:cNvSpPr/>
          <p:nvPr/>
        </p:nvSpPr>
        <p:spPr>
          <a:xfrm>
            <a:off x="2377441" y="5298795"/>
            <a:ext cx="748936" cy="4492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
        <p:nvSpPr>
          <p:cNvPr id="23" name="Oval 22"/>
          <p:cNvSpPr/>
          <p:nvPr/>
        </p:nvSpPr>
        <p:spPr>
          <a:xfrm>
            <a:off x="4441372" y="5298795"/>
            <a:ext cx="748938" cy="4492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sp>
        <p:nvSpPr>
          <p:cNvPr id="24" name="Oval 23"/>
          <p:cNvSpPr/>
          <p:nvPr/>
        </p:nvSpPr>
        <p:spPr>
          <a:xfrm>
            <a:off x="6514475" y="5316213"/>
            <a:ext cx="757184" cy="43182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algn="ctr"/>
            <a:endParaRPr lang="en-US"/>
          </a:p>
        </p:txBody>
      </p:sp>
      <p:cxnSp>
        <p:nvCxnSpPr>
          <p:cNvPr id="25" name="Straight Arrow Connector 24"/>
          <p:cNvCxnSpPr>
            <a:stCxn id="29" idx="1"/>
            <a:endCxn id="24" idx="5"/>
          </p:cNvCxnSpPr>
          <p:nvPr/>
        </p:nvCxnSpPr>
        <p:spPr>
          <a:xfrm flipH="1" flipV="1">
            <a:off x="7160772" y="5684796"/>
            <a:ext cx="892046" cy="146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44454" y="3291995"/>
            <a:ext cx="1155007" cy="438683"/>
          </a:xfrm>
          <a:prstGeom prst="rect">
            <a:avLst/>
          </a:prstGeom>
          <a:noFill/>
        </p:spPr>
        <p:txBody>
          <a:bodyPr wrap="none" lIns="68681" tIns="34340" rIns="68681" bIns="34340" rtlCol="0">
            <a:spAutoFit/>
          </a:bodyPr>
          <a:lstStyle/>
          <a:p>
            <a:r>
              <a:rPr lang="en-US" sz="2400" b="1" dirty="0"/>
              <a:t>M</a:t>
            </a:r>
            <a:r>
              <a:rPr lang="en-US" sz="2400" b="1" dirty="0" smtClean="0"/>
              <a:t>inutes</a:t>
            </a:r>
            <a:endParaRPr lang="en-US" sz="2400" b="1" dirty="0"/>
          </a:p>
        </p:txBody>
      </p:sp>
      <p:cxnSp>
        <p:nvCxnSpPr>
          <p:cNvPr id="27" name="Straight Arrow Connector 26"/>
          <p:cNvCxnSpPr>
            <a:stCxn id="29" idx="1"/>
            <a:endCxn id="23" idx="5"/>
          </p:cNvCxnSpPr>
          <p:nvPr/>
        </p:nvCxnSpPr>
        <p:spPr>
          <a:xfrm flipH="1" flipV="1">
            <a:off x="5080631" y="5682245"/>
            <a:ext cx="2972187" cy="149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9" idx="1"/>
            <a:endCxn id="22" idx="5"/>
          </p:cNvCxnSpPr>
          <p:nvPr/>
        </p:nvCxnSpPr>
        <p:spPr>
          <a:xfrm flipH="1" flipV="1">
            <a:off x="3016698" y="5682245"/>
            <a:ext cx="5036120" cy="149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052818" y="5581455"/>
            <a:ext cx="3050611" cy="500238"/>
          </a:xfrm>
          <a:prstGeom prst="rect">
            <a:avLst/>
          </a:prstGeom>
          <a:noFill/>
        </p:spPr>
        <p:txBody>
          <a:bodyPr wrap="square" lIns="68681" tIns="34340" rIns="68681" bIns="34340" rtlCol="0">
            <a:spAutoFit/>
          </a:bodyPr>
          <a:lstStyle/>
          <a:p>
            <a:r>
              <a:rPr lang="en-US" sz="1400" dirty="0" smtClean="0"/>
              <a:t>In this benchmark, “Windows Server 8”</a:t>
            </a:r>
            <a:endParaRPr lang="en-US" sz="1400" dirty="0"/>
          </a:p>
          <a:p>
            <a:r>
              <a:rPr lang="en-US" sz="1400" dirty="0" smtClean="0"/>
              <a:t>execution time &lt;8 seconds</a:t>
            </a:r>
            <a:endParaRPr lang="en-US" sz="1400" dirty="0"/>
          </a:p>
        </p:txBody>
      </p:sp>
    </p:spTree>
    <p:extLst>
      <p:ext uri="{BB962C8B-B14F-4D97-AF65-F5344CB8AC3E}">
        <p14:creationId xmlns:p14="http://schemas.microsoft.com/office/powerpoint/2010/main" val="92004791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10426904" cy="1523494"/>
          </a:xfrm>
        </p:spPr>
        <p:txBody>
          <a:bodyPr/>
          <a:lstStyle/>
          <a:p>
            <a:r>
              <a:rPr lang="en-US" dirty="0" smtClean="0"/>
              <a:t>The New CHKDSK</a:t>
            </a:r>
            <a:br>
              <a:rPr lang="en-US" dirty="0" smtClean="0"/>
            </a:br>
            <a:r>
              <a:rPr lang="en-US" dirty="0"/>
              <a:t>	</a:t>
            </a:r>
            <a:r>
              <a:rPr lang="en-US" dirty="0" smtClean="0"/>
              <a:t>- Enabling Continuous Availability</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24968056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5277" y="2808515"/>
            <a:ext cx="11392336" cy="1754326"/>
          </a:xfrm>
          <a:prstGeom prst="rect">
            <a:avLst/>
          </a:prstGeom>
          <a:noFill/>
        </p:spPr>
        <p:txBody>
          <a:bodyPr wrap="square" rtlCol="0">
            <a:spAutoFit/>
          </a:bodyPr>
          <a:lstStyle/>
          <a:p>
            <a:r>
              <a:rPr lang="en-US" sz="5400" dirty="0">
                <a:solidFill>
                  <a:srgbClr val="FFFFFF"/>
                </a:solidFill>
                <a:latin typeface="+mj-lt"/>
              </a:rPr>
              <a:t>Cost-effective B</a:t>
            </a:r>
            <a:r>
              <a:rPr lang="en-US" sz="5400" dirty="0" smtClean="0">
                <a:solidFill>
                  <a:srgbClr val="FFFFFF"/>
                </a:solidFill>
                <a:latin typeface="+mj-lt"/>
              </a:rPr>
              <a:t>usiness </a:t>
            </a:r>
            <a:r>
              <a:rPr lang="en-US" sz="5400" dirty="0">
                <a:solidFill>
                  <a:srgbClr val="FFFFFF"/>
                </a:solidFill>
                <a:latin typeface="+mj-lt"/>
              </a:rPr>
              <a:t>C</a:t>
            </a:r>
            <a:r>
              <a:rPr lang="en-US" sz="5400" dirty="0" smtClean="0">
                <a:solidFill>
                  <a:srgbClr val="FFFFFF"/>
                </a:solidFill>
                <a:latin typeface="+mj-lt"/>
              </a:rPr>
              <a:t>ritical Storage – Storage Spaces</a:t>
            </a:r>
            <a:endParaRPr lang="en-US" sz="3600" dirty="0">
              <a:solidFill>
                <a:srgbClr val="FFFFFF"/>
              </a:solidFill>
              <a:latin typeface="+mj-lt"/>
            </a:endParaRPr>
          </a:p>
        </p:txBody>
      </p:sp>
    </p:spTree>
    <p:extLst>
      <p:ext uri="{BB962C8B-B14F-4D97-AF65-F5344CB8AC3E}">
        <p14:creationId xmlns:p14="http://schemas.microsoft.com/office/powerpoint/2010/main" val="31887550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p:spPr>
        <p:txBody>
          <a:bodyPr>
            <a:noAutofit/>
          </a:bodyPr>
          <a:lstStyle/>
          <a:p>
            <a:pPr algn="ctr"/>
            <a:r>
              <a:rPr lang="en-US" dirty="0" smtClean="0">
                <a:latin typeface="+mn-lt"/>
              </a:rPr>
              <a:t>Windows 8 is the most </a:t>
            </a:r>
            <a:r>
              <a:rPr lang="en-US" b="1" dirty="0"/>
              <a:t>cost-effective </a:t>
            </a:r>
            <a:r>
              <a:rPr lang="en-US" dirty="0" smtClean="0">
                <a:latin typeface="+mn-lt"/>
              </a:rPr>
              <a:t>platform for </a:t>
            </a:r>
            <a:r>
              <a:rPr lang="en-US" b="1" dirty="0" smtClean="0"/>
              <a:t>continuously available</a:t>
            </a:r>
            <a:r>
              <a:rPr lang="en-US" dirty="0">
                <a:latin typeface="+mn-lt"/>
              </a:rPr>
              <a:t> </a:t>
            </a:r>
            <a:r>
              <a:rPr lang="en-US" dirty="0" smtClean="0">
                <a:latin typeface="+mn-lt"/>
              </a:rPr>
              <a:t>and </a:t>
            </a:r>
            <a:r>
              <a:rPr lang="en-US" b="1" dirty="0" smtClean="0"/>
              <a:t>highly</a:t>
            </a:r>
            <a:r>
              <a:rPr lang="en-US" dirty="0" smtClean="0">
                <a:latin typeface="+mn-lt"/>
              </a:rPr>
              <a:t> </a:t>
            </a:r>
            <a:r>
              <a:rPr lang="en-US" b="1" dirty="0" smtClean="0"/>
              <a:t>scalable</a:t>
            </a:r>
            <a:r>
              <a:rPr lang="en-US" dirty="0" smtClean="0">
                <a:latin typeface="+mn-lt"/>
              </a:rPr>
              <a:t> data access</a:t>
            </a:r>
            <a:endParaRPr lang="en-US" dirty="0">
              <a:latin typeface="+mn-lt"/>
            </a:endParaRPr>
          </a:p>
        </p:txBody>
      </p:sp>
    </p:spTree>
    <p:extLst>
      <p:ext uri="{BB962C8B-B14F-4D97-AF65-F5344CB8AC3E}">
        <p14:creationId xmlns:p14="http://schemas.microsoft.com/office/powerpoint/2010/main" val="10118747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Cost-Effective Business Critical Storage</a:t>
            </a:r>
            <a:br>
              <a:rPr lang="en-US" dirty="0" smtClean="0"/>
            </a:br>
            <a:r>
              <a:rPr lang="en-US" sz="3600" dirty="0" smtClean="0">
                <a:gradFill flip="none" rotWithShape="1">
                  <a:gsLst>
                    <a:gs pos="5417">
                      <a:schemeClr val="tx2"/>
                    </a:gs>
                    <a:gs pos="98000">
                      <a:schemeClr val="tx2"/>
                    </a:gs>
                  </a:gsLst>
                  <a:lin ang="5400000" scaled="0"/>
                  <a:tileRect/>
                </a:gradFill>
                <a:latin typeface="+mn-lt"/>
              </a:rPr>
              <a:t>Storage Spaces</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563758"/>
            <a:ext cx="11407844" cy="4850559"/>
          </a:xfrm>
        </p:spPr>
        <p:txBody>
          <a:bodyPr/>
          <a:lstStyle/>
          <a:p>
            <a:r>
              <a:rPr lang="en-US" dirty="0" smtClean="0">
                <a:latin typeface="+mj-lt"/>
              </a:rPr>
              <a:t>Powerful new platform abstractions</a:t>
            </a:r>
          </a:p>
          <a:p>
            <a:pPr lvl="1"/>
            <a:r>
              <a:rPr lang="en-US" dirty="0" smtClean="0"/>
              <a:t>Storage Pools – Units of Aggregation, Administration &amp; Isolation</a:t>
            </a:r>
          </a:p>
          <a:p>
            <a:pPr lvl="1"/>
            <a:r>
              <a:rPr lang="en-US" dirty="0" smtClean="0"/>
              <a:t>Storage Spaces (</a:t>
            </a:r>
            <a:r>
              <a:rPr lang="en-US" dirty="0"/>
              <a:t>v</a:t>
            </a:r>
            <a:r>
              <a:rPr lang="en-US" dirty="0" smtClean="0"/>
              <a:t>irtual disks): Resiliency, Provisioning &amp; Performance</a:t>
            </a:r>
          </a:p>
          <a:p>
            <a:r>
              <a:rPr lang="en-US" dirty="0" smtClean="0">
                <a:latin typeface="+mj-lt"/>
              </a:rPr>
              <a:t>Target design point</a:t>
            </a:r>
          </a:p>
          <a:p>
            <a:pPr lvl="1"/>
            <a:r>
              <a:rPr lang="en-US" dirty="0" smtClean="0"/>
              <a:t>Industry </a:t>
            </a:r>
            <a:r>
              <a:rPr lang="en-US" dirty="0"/>
              <a:t>s</a:t>
            </a:r>
            <a:r>
              <a:rPr lang="en-US" dirty="0" smtClean="0"/>
              <a:t>tandard interconnects: SATA or (Shared) SAS</a:t>
            </a:r>
          </a:p>
          <a:p>
            <a:pPr lvl="1"/>
            <a:r>
              <a:rPr lang="en-US" dirty="0" smtClean="0"/>
              <a:t>Industry </a:t>
            </a:r>
            <a:r>
              <a:rPr lang="en-US" dirty="0"/>
              <a:t>s</a:t>
            </a:r>
            <a:r>
              <a:rPr lang="en-US" dirty="0" smtClean="0"/>
              <a:t>tandard storage: JBODs</a:t>
            </a:r>
          </a:p>
          <a:p>
            <a:pPr marL="0" indent="0">
              <a:buNone/>
            </a:pPr>
            <a:endParaRPr lang="en-US" dirty="0" smtClean="0">
              <a:solidFill>
                <a:schemeClr val="tx1"/>
              </a:solidFill>
            </a:endParaRPr>
          </a:p>
          <a:p>
            <a:pPr marL="0" indent="0" algn="just">
              <a:buNone/>
            </a:pPr>
            <a:r>
              <a:rPr lang="en-US" i="1" dirty="0" smtClean="0">
                <a:solidFill>
                  <a:schemeClr val="tx1"/>
                </a:solidFill>
              </a:rPr>
              <a:t>Storage </a:t>
            </a:r>
            <a:r>
              <a:rPr lang="en-US" i="1" dirty="0">
                <a:solidFill>
                  <a:schemeClr val="tx1"/>
                </a:solidFill>
              </a:rPr>
              <a:t>Spaces enable partners to deliver a new category of highly capable storage solutions to all Windows customer segments at dramatically lower price-points &amp; maximized operational </a:t>
            </a:r>
            <a:r>
              <a:rPr lang="en-US" i="1" dirty="0" smtClean="0">
                <a:solidFill>
                  <a:schemeClr val="tx1"/>
                </a:solidFill>
              </a:rPr>
              <a:t>simplicity</a:t>
            </a:r>
          </a:p>
        </p:txBody>
      </p:sp>
    </p:spTree>
    <p:extLst>
      <p:ext uri="{BB962C8B-B14F-4D97-AF65-F5344CB8AC3E}">
        <p14:creationId xmlns:p14="http://schemas.microsoft.com/office/powerpoint/2010/main" val="122541337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Storage Spaces</a:t>
            </a:r>
            <a:br>
              <a:rPr lang="en-US" dirty="0" smtClean="0"/>
            </a:br>
            <a:r>
              <a:rPr lang="en-US" sz="3600" dirty="0" smtClean="0">
                <a:gradFill flip="none" rotWithShape="1">
                  <a:gsLst>
                    <a:gs pos="5417">
                      <a:schemeClr val="tx2"/>
                    </a:gs>
                    <a:gs pos="98000">
                      <a:schemeClr val="tx2"/>
                    </a:gs>
                  </a:gsLst>
                  <a:lin ang="5400000" scaled="0"/>
                  <a:tileRect/>
                </a:gradFill>
                <a:latin typeface="+mn-lt"/>
              </a:rPr>
              <a:t>Physical Deployment Topologies</a:t>
            </a:r>
            <a:endParaRPr lang="en-US" dirty="0">
              <a:gradFill flip="none" rotWithShape="1">
                <a:gsLst>
                  <a:gs pos="5417">
                    <a:schemeClr val="tx2"/>
                  </a:gs>
                  <a:gs pos="98000">
                    <a:schemeClr val="tx2"/>
                  </a:gs>
                </a:gsLst>
                <a:lin ang="5400000" scaled="0"/>
                <a:tileRect/>
              </a:gradFill>
              <a:latin typeface="+mn-lt"/>
            </a:endParaRPr>
          </a:p>
        </p:txBody>
      </p:sp>
      <p:pic>
        <p:nvPicPr>
          <p:cNvPr id="4" name="Picture 198" descr="dell_node"/>
          <p:cNvPicPr>
            <a:picLocks noChangeAspect="1" noChangeArrowheads="1"/>
          </p:cNvPicPr>
          <p:nvPr/>
        </p:nvPicPr>
        <p:blipFill>
          <a:blip r:embed="rId3" cstate="print"/>
          <a:srcRect/>
          <a:stretch>
            <a:fillRect/>
          </a:stretch>
        </p:blipFill>
        <p:spPr bwMode="auto">
          <a:xfrm>
            <a:off x="1313284" y="2138380"/>
            <a:ext cx="2152190" cy="449645"/>
          </a:xfrm>
          <a:prstGeom prst="rect">
            <a:avLst/>
          </a:prstGeom>
          <a:noFill/>
          <a:ln w="9525">
            <a:noFill/>
            <a:miter lim="800000"/>
            <a:headEnd/>
            <a:tailEnd/>
          </a:ln>
          <a:effectLst>
            <a:outerShdw blurRad="266700" dist="50800" dir="5400000" algn="ctr" rotWithShape="0">
              <a:schemeClr val="bg1"/>
            </a:outerShdw>
          </a:effectLst>
        </p:spPr>
      </p:pic>
      <p:pic>
        <p:nvPicPr>
          <p:cNvPr id="5" name="Picture 198" descr="dell_node"/>
          <p:cNvPicPr>
            <a:picLocks noChangeAspect="1" noChangeArrowheads="1"/>
          </p:cNvPicPr>
          <p:nvPr/>
        </p:nvPicPr>
        <p:blipFill>
          <a:blip r:embed="rId3" cstate="print"/>
          <a:srcRect/>
          <a:stretch>
            <a:fillRect/>
          </a:stretch>
        </p:blipFill>
        <p:spPr bwMode="auto">
          <a:xfrm>
            <a:off x="5248651" y="2106106"/>
            <a:ext cx="2152190" cy="449645"/>
          </a:xfrm>
          <a:prstGeom prst="rect">
            <a:avLst/>
          </a:prstGeom>
          <a:noFill/>
          <a:ln w="9525">
            <a:noFill/>
            <a:miter lim="800000"/>
            <a:headEnd/>
            <a:tailEnd/>
          </a:ln>
          <a:effectLst>
            <a:outerShdw blurRad="266700" dist="50800" dir="5400000" algn="ctr" rotWithShape="0">
              <a:schemeClr val="bg1"/>
            </a:outerShdw>
          </a:effectLst>
        </p:spPr>
      </p:pic>
      <p:pic>
        <p:nvPicPr>
          <p:cNvPr id="6" name="Picture 198" descr="dell_node"/>
          <p:cNvPicPr>
            <a:picLocks noChangeAspect="1" noChangeArrowheads="1"/>
          </p:cNvPicPr>
          <p:nvPr/>
        </p:nvPicPr>
        <p:blipFill>
          <a:blip r:embed="rId3" cstate="print"/>
          <a:srcRect/>
          <a:stretch>
            <a:fillRect/>
          </a:stretch>
        </p:blipFill>
        <p:spPr bwMode="auto">
          <a:xfrm>
            <a:off x="7508154" y="2106106"/>
            <a:ext cx="2152190" cy="449645"/>
          </a:xfrm>
          <a:prstGeom prst="rect">
            <a:avLst/>
          </a:prstGeom>
          <a:noFill/>
          <a:ln w="9525">
            <a:noFill/>
            <a:miter lim="800000"/>
            <a:headEnd/>
            <a:tailEnd/>
          </a:ln>
          <a:effectLst>
            <a:outerShdw blurRad="266700" dist="50800" dir="5400000" algn="ctr" rotWithShape="0">
              <a:schemeClr val="bg1"/>
            </a:outerShdw>
          </a:effectLst>
        </p:spPr>
      </p:pic>
      <p:pic>
        <p:nvPicPr>
          <p:cNvPr id="7" name="Picture 198" descr="dell_node"/>
          <p:cNvPicPr>
            <a:picLocks noChangeAspect="1" noChangeArrowheads="1"/>
          </p:cNvPicPr>
          <p:nvPr/>
        </p:nvPicPr>
        <p:blipFill>
          <a:blip r:embed="rId3" cstate="print"/>
          <a:srcRect/>
          <a:stretch>
            <a:fillRect/>
          </a:stretch>
        </p:blipFill>
        <p:spPr bwMode="auto">
          <a:xfrm>
            <a:off x="9701399" y="2106105"/>
            <a:ext cx="2152190" cy="449645"/>
          </a:xfrm>
          <a:prstGeom prst="rect">
            <a:avLst/>
          </a:prstGeom>
          <a:noFill/>
          <a:ln w="9525">
            <a:noFill/>
            <a:miter lim="800000"/>
            <a:headEnd/>
            <a:tailEnd/>
          </a:ln>
          <a:effectLst>
            <a:outerShdw blurRad="266700" dist="50800" dir="5400000" algn="ctr" rotWithShape="0">
              <a:schemeClr val="bg1"/>
            </a:outerShdw>
          </a:effectLst>
        </p:spPr>
      </p:pic>
      <p:cxnSp>
        <p:nvCxnSpPr>
          <p:cNvPr id="8" name="Straight Connector 7"/>
          <p:cNvCxnSpPr/>
          <p:nvPr/>
        </p:nvCxnSpPr>
        <p:spPr>
          <a:xfrm flipH="1">
            <a:off x="4850931" y="1736049"/>
            <a:ext cx="1" cy="4850281"/>
          </a:xfrm>
          <a:prstGeom prst="line">
            <a:avLst/>
          </a:prstGeom>
          <a:noFill/>
          <a:ln w="9525" cap="flat" cmpd="sng" algn="ctr">
            <a:solidFill>
              <a:schemeClr val="accent4"/>
            </a:solidFill>
            <a:prstDash val="solid"/>
          </a:ln>
          <a:effectLst/>
        </p:spPr>
      </p:cxnSp>
      <p:sp>
        <p:nvSpPr>
          <p:cNvPr id="11" name="TextBox 10"/>
          <p:cNvSpPr txBox="1"/>
          <p:nvPr/>
        </p:nvSpPr>
        <p:spPr>
          <a:xfrm>
            <a:off x="4288897" y="3829878"/>
            <a:ext cx="1046922"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OR</a:t>
            </a:r>
          </a:p>
        </p:txBody>
      </p:sp>
      <p:sp>
        <p:nvSpPr>
          <p:cNvPr id="12" name="Up-Down Arrow 11"/>
          <p:cNvSpPr/>
          <p:nvPr/>
        </p:nvSpPr>
        <p:spPr>
          <a:xfrm>
            <a:off x="2346652" y="3085566"/>
            <a:ext cx="45719" cy="1269029"/>
          </a:xfrm>
          <a:prstGeom prst="upDownArrow">
            <a:avLst/>
          </a:prstGeom>
          <a:ln w="25400">
            <a:solidFill>
              <a:schemeClr val="accent1"/>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Up-Down Arrow 13"/>
          <p:cNvSpPr/>
          <p:nvPr/>
        </p:nvSpPr>
        <p:spPr>
          <a:xfrm>
            <a:off x="6328263" y="3053292"/>
            <a:ext cx="45719" cy="1269029"/>
          </a:xfrm>
          <a:prstGeom prst="upDownArrow">
            <a:avLst/>
          </a:prstGeom>
          <a:ln w="25400">
            <a:solidFill>
              <a:schemeClr val="accent1"/>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Up-Down Arrow 14"/>
          <p:cNvSpPr/>
          <p:nvPr/>
        </p:nvSpPr>
        <p:spPr>
          <a:xfrm>
            <a:off x="8740345" y="3053292"/>
            <a:ext cx="45719" cy="1269029"/>
          </a:xfrm>
          <a:prstGeom prst="upDownArrow">
            <a:avLst/>
          </a:prstGeom>
          <a:ln w="25400">
            <a:solidFill>
              <a:schemeClr val="accent1"/>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Up-Down Arrow 15"/>
          <p:cNvSpPr/>
          <p:nvPr/>
        </p:nvSpPr>
        <p:spPr>
          <a:xfrm>
            <a:off x="11099232" y="3053291"/>
            <a:ext cx="45719" cy="1269029"/>
          </a:xfrm>
          <a:prstGeom prst="upDownArrow">
            <a:avLst/>
          </a:prstGeom>
          <a:ln w="25400">
            <a:solidFill>
              <a:schemeClr val="accent1"/>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996670" y="1522101"/>
            <a:ext cx="2701166" cy="492443"/>
          </a:xfrm>
          <a:prstGeom prst="rect">
            <a:avLst/>
          </a:prstGeom>
          <a:noFill/>
        </p:spPr>
        <p:txBody>
          <a:bodyPr wrap="square" lIns="0" tIns="0" rIns="0" bIns="0" rtlCol="0">
            <a:spAutoFit/>
          </a:bodyPr>
          <a:lstStyle/>
          <a:p>
            <a:pPr algn="ctr"/>
            <a:r>
              <a:rPr lang="en-US" sz="3200" i="1" dirty="0" smtClean="0">
                <a:gradFill>
                  <a:gsLst>
                    <a:gs pos="0">
                      <a:schemeClr val="tx1"/>
                    </a:gs>
                    <a:gs pos="86000">
                      <a:schemeClr val="tx1"/>
                    </a:gs>
                  </a:gsLst>
                  <a:lin ang="5400000" scaled="0"/>
                </a:gradFill>
              </a:rPr>
              <a:t>Direct-Attached</a:t>
            </a:r>
          </a:p>
        </p:txBody>
      </p:sp>
      <p:sp>
        <p:nvSpPr>
          <p:cNvPr id="18" name="TextBox 17"/>
          <p:cNvSpPr txBox="1"/>
          <p:nvPr/>
        </p:nvSpPr>
        <p:spPr>
          <a:xfrm>
            <a:off x="5406887" y="1483203"/>
            <a:ext cx="6261237" cy="492443"/>
          </a:xfrm>
          <a:prstGeom prst="rect">
            <a:avLst/>
          </a:prstGeom>
          <a:noFill/>
        </p:spPr>
        <p:txBody>
          <a:bodyPr wrap="square" lIns="0" tIns="0" rIns="0" bIns="0" rtlCol="0">
            <a:spAutoFit/>
          </a:bodyPr>
          <a:lstStyle/>
          <a:p>
            <a:pPr algn="ctr"/>
            <a:r>
              <a:rPr lang="en-US" sz="3200" i="1" dirty="0" smtClean="0">
                <a:gradFill>
                  <a:gsLst>
                    <a:gs pos="0">
                      <a:schemeClr val="tx1"/>
                    </a:gs>
                    <a:gs pos="86000">
                      <a:schemeClr val="tx1"/>
                    </a:gs>
                  </a:gsLst>
                  <a:lin ang="5400000" scaled="0"/>
                </a:gradFill>
              </a:rPr>
              <a:t>Shared – Availability &amp; Scale</a:t>
            </a:r>
          </a:p>
        </p:txBody>
      </p:sp>
      <p:sp>
        <p:nvSpPr>
          <p:cNvPr id="20" name="TextBox 19"/>
          <p:cNvSpPr txBox="1"/>
          <p:nvPr/>
        </p:nvSpPr>
        <p:spPr>
          <a:xfrm>
            <a:off x="1313284" y="3365204"/>
            <a:ext cx="2152189" cy="307777"/>
          </a:xfrm>
          <a:prstGeom prst="rect">
            <a:avLst/>
          </a:prstGeom>
          <a:noFill/>
        </p:spPr>
        <p:txBody>
          <a:bodyPr wrap="square" lIns="0" tIns="0" rIns="0" bIns="0" rtlCol="0">
            <a:spAutoFit/>
          </a:bodyPr>
          <a:lstStyle/>
          <a:p>
            <a:pPr algn="ctr"/>
            <a:r>
              <a:rPr lang="en-US" sz="2000" dirty="0" smtClean="0"/>
              <a:t>SATA or SAS</a:t>
            </a:r>
          </a:p>
        </p:txBody>
      </p:sp>
      <p:sp>
        <p:nvSpPr>
          <p:cNvPr id="22" name="TextBox 21"/>
          <p:cNvSpPr txBox="1"/>
          <p:nvPr/>
        </p:nvSpPr>
        <p:spPr>
          <a:xfrm>
            <a:off x="7547956" y="3332929"/>
            <a:ext cx="2152189" cy="307777"/>
          </a:xfrm>
          <a:prstGeom prst="rect">
            <a:avLst/>
          </a:prstGeom>
          <a:noFill/>
        </p:spPr>
        <p:txBody>
          <a:bodyPr wrap="square" lIns="0" tIns="0" rIns="0" bIns="0" rtlCol="0">
            <a:spAutoFit/>
          </a:bodyPr>
          <a:lstStyle/>
          <a:p>
            <a:pPr algn="ctr"/>
            <a:r>
              <a:rPr lang="en-US" sz="2000" dirty="0" smtClean="0"/>
              <a:t>Shared SAS</a:t>
            </a:r>
          </a:p>
        </p:txBody>
      </p:sp>
      <p:grpSp>
        <p:nvGrpSpPr>
          <p:cNvPr id="29" name="Group 28"/>
          <p:cNvGrpSpPr/>
          <p:nvPr/>
        </p:nvGrpSpPr>
        <p:grpSpPr>
          <a:xfrm>
            <a:off x="1065776" y="4716225"/>
            <a:ext cx="2748606" cy="539278"/>
            <a:chOff x="2814554" y="3902083"/>
            <a:chExt cx="2748606" cy="539278"/>
          </a:xfrm>
        </p:grpSpPr>
        <p:pic>
          <p:nvPicPr>
            <p:cNvPr id="24" name="Picture 23"/>
            <p:cNvPicPr>
              <a:picLocks noChangeAspect="1"/>
            </p:cNvPicPr>
            <p:nvPr/>
          </p:nvPicPr>
          <p:blipFill>
            <a:blip r:embed="rId4" cstate="print">
              <a:extLst>
                <a:ext uri="{BEBA8EAE-BF5A-486C-A8C5-ECC9F3942E4B}">
                  <a14:imgProps xmlns:a14="http://schemas.microsoft.com/office/drawing/2010/main">
                    <a14:imgLayer r:embed="rId5">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2814554" y="3906911"/>
              <a:ext cx="837304" cy="534450"/>
            </a:xfrm>
            <a:prstGeom prst="rect">
              <a:avLst/>
            </a:prstGeom>
          </p:spPr>
        </p:pic>
        <p:pic>
          <p:nvPicPr>
            <p:cNvPr id="25" name="Picture 24"/>
            <p:cNvPicPr>
              <a:picLocks noChangeAspect="1"/>
            </p:cNvPicPr>
            <p:nvPr/>
          </p:nvPicPr>
          <p:blipFill>
            <a:blip r:embed="rId4" cstate="print">
              <a:extLst>
                <a:ext uri="{BEBA8EAE-BF5A-486C-A8C5-ECC9F3942E4B}">
                  <a14:imgProps xmlns:a14="http://schemas.microsoft.com/office/drawing/2010/main">
                    <a14:imgLayer r:embed="rId5">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3453945" y="3906911"/>
              <a:ext cx="837304" cy="534450"/>
            </a:xfrm>
            <a:prstGeom prst="rect">
              <a:avLst/>
            </a:prstGeom>
          </p:spPr>
        </p:pic>
        <p:pic>
          <p:nvPicPr>
            <p:cNvPr id="26" name="Picture 25"/>
            <p:cNvPicPr>
              <a:picLocks noChangeAspect="1"/>
            </p:cNvPicPr>
            <p:nvPr/>
          </p:nvPicPr>
          <p:blipFill>
            <a:blip r:embed="rId4" cstate="print">
              <a:extLst>
                <a:ext uri="{BEBA8EAE-BF5A-486C-A8C5-ECC9F3942E4B}">
                  <a14:imgProps xmlns:a14="http://schemas.microsoft.com/office/drawing/2010/main">
                    <a14:imgLayer r:embed="rId5">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4086463" y="3902083"/>
              <a:ext cx="837304" cy="534450"/>
            </a:xfrm>
            <a:prstGeom prst="rect">
              <a:avLst/>
            </a:prstGeom>
          </p:spPr>
        </p:pic>
        <p:pic>
          <p:nvPicPr>
            <p:cNvPr id="27" name="Picture 26"/>
            <p:cNvPicPr>
              <a:picLocks noChangeAspect="1"/>
            </p:cNvPicPr>
            <p:nvPr/>
          </p:nvPicPr>
          <p:blipFill>
            <a:blip r:embed="rId4" cstate="print">
              <a:extLst>
                <a:ext uri="{BEBA8EAE-BF5A-486C-A8C5-ECC9F3942E4B}">
                  <a14:imgProps xmlns:a14="http://schemas.microsoft.com/office/drawing/2010/main">
                    <a14:imgLayer r:embed="rId5">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4725856" y="3906911"/>
              <a:ext cx="837304" cy="534450"/>
            </a:xfrm>
            <a:prstGeom prst="rect">
              <a:avLst/>
            </a:prstGeom>
          </p:spPr>
        </p:pic>
      </p:grpSp>
      <p:pic>
        <p:nvPicPr>
          <p:cNvPr id="31" name="Picture 30"/>
          <p:cNvPicPr>
            <a:picLocks noChangeAspect="1"/>
          </p:cNvPicPr>
          <p:nvPr/>
        </p:nvPicPr>
        <p:blipFill>
          <a:blip r:embed="rId4" cstate="print">
            <a:extLst>
              <a:ext uri="{BEBA8EAE-BF5A-486C-A8C5-ECC9F3942E4B}">
                <a14:imgProps xmlns:a14="http://schemas.microsoft.com/office/drawing/2010/main">
                  <a14:imgLayer r:embed="rId5">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7426250" y="4675527"/>
            <a:ext cx="837304" cy="534450"/>
          </a:xfrm>
          <a:prstGeom prst="rect">
            <a:avLst/>
          </a:prstGeom>
        </p:spPr>
      </p:pic>
      <p:pic>
        <p:nvPicPr>
          <p:cNvPr id="32" name="Picture 31"/>
          <p:cNvPicPr>
            <a:picLocks noChangeAspect="1"/>
          </p:cNvPicPr>
          <p:nvPr/>
        </p:nvPicPr>
        <p:blipFill>
          <a:blip r:embed="rId4" cstate="print">
            <a:extLst>
              <a:ext uri="{BEBA8EAE-BF5A-486C-A8C5-ECC9F3942E4B}">
                <a14:imgProps xmlns:a14="http://schemas.microsoft.com/office/drawing/2010/main">
                  <a14:imgLayer r:embed="rId5">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8065641" y="4675527"/>
            <a:ext cx="837304" cy="534450"/>
          </a:xfrm>
          <a:prstGeom prst="rect">
            <a:avLst/>
          </a:prstGeom>
        </p:spPr>
      </p:pic>
      <p:pic>
        <p:nvPicPr>
          <p:cNvPr id="33" name="Picture 32"/>
          <p:cNvPicPr>
            <a:picLocks noChangeAspect="1"/>
          </p:cNvPicPr>
          <p:nvPr/>
        </p:nvPicPr>
        <p:blipFill>
          <a:blip r:embed="rId4" cstate="print">
            <a:extLst>
              <a:ext uri="{BEBA8EAE-BF5A-486C-A8C5-ECC9F3942E4B}">
                <a14:imgProps xmlns:a14="http://schemas.microsoft.com/office/drawing/2010/main">
                  <a14:imgLayer r:embed="rId5">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8698159" y="4670699"/>
            <a:ext cx="837304" cy="534450"/>
          </a:xfrm>
          <a:prstGeom prst="rect">
            <a:avLst/>
          </a:prstGeom>
        </p:spPr>
      </p:pic>
      <p:pic>
        <p:nvPicPr>
          <p:cNvPr id="34" name="Picture 33"/>
          <p:cNvPicPr>
            <a:picLocks noChangeAspect="1"/>
          </p:cNvPicPr>
          <p:nvPr/>
        </p:nvPicPr>
        <p:blipFill>
          <a:blip r:embed="rId4" cstate="print">
            <a:extLst>
              <a:ext uri="{BEBA8EAE-BF5A-486C-A8C5-ECC9F3942E4B}">
                <a14:imgProps xmlns:a14="http://schemas.microsoft.com/office/drawing/2010/main">
                  <a14:imgLayer r:embed="rId5">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9337552" y="4675527"/>
            <a:ext cx="837304" cy="534450"/>
          </a:xfrm>
          <a:prstGeom prst="rect">
            <a:avLst/>
          </a:prstGeom>
        </p:spPr>
      </p:pic>
      <p:pic>
        <p:nvPicPr>
          <p:cNvPr id="37" name="Picture 36"/>
          <p:cNvPicPr>
            <a:picLocks noChangeAspect="1"/>
          </p:cNvPicPr>
          <p:nvPr/>
        </p:nvPicPr>
        <p:blipFill>
          <a:blip r:embed="rId4" cstate="print">
            <a:extLst>
              <a:ext uri="{BEBA8EAE-BF5A-486C-A8C5-ECC9F3942E4B}">
                <a14:imgProps xmlns:a14="http://schemas.microsoft.com/office/drawing/2010/main">
                  <a14:imgLayer r:embed="rId5">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7426250" y="5112843"/>
            <a:ext cx="837304" cy="534450"/>
          </a:xfrm>
          <a:prstGeom prst="rect">
            <a:avLst/>
          </a:prstGeom>
        </p:spPr>
      </p:pic>
      <p:pic>
        <p:nvPicPr>
          <p:cNvPr id="38" name="Picture 37"/>
          <p:cNvPicPr>
            <a:picLocks noChangeAspect="1"/>
          </p:cNvPicPr>
          <p:nvPr/>
        </p:nvPicPr>
        <p:blipFill>
          <a:blip r:embed="rId4" cstate="print">
            <a:extLst>
              <a:ext uri="{BEBA8EAE-BF5A-486C-A8C5-ECC9F3942E4B}">
                <a14:imgProps xmlns:a14="http://schemas.microsoft.com/office/drawing/2010/main">
                  <a14:imgLayer r:embed="rId5">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8065641" y="5112843"/>
            <a:ext cx="837304" cy="534450"/>
          </a:xfrm>
          <a:prstGeom prst="rect">
            <a:avLst/>
          </a:prstGeom>
        </p:spPr>
      </p:pic>
      <p:pic>
        <p:nvPicPr>
          <p:cNvPr id="39" name="Picture 38"/>
          <p:cNvPicPr>
            <a:picLocks noChangeAspect="1"/>
          </p:cNvPicPr>
          <p:nvPr/>
        </p:nvPicPr>
        <p:blipFill>
          <a:blip r:embed="rId4" cstate="print">
            <a:extLst>
              <a:ext uri="{BEBA8EAE-BF5A-486C-A8C5-ECC9F3942E4B}">
                <a14:imgProps xmlns:a14="http://schemas.microsoft.com/office/drawing/2010/main">
                  <a14:imgLayer r:embed="rId5">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8698159" y="5108015"/>
            <a:ext cx="837304" cy="534450"/>
          </a:xfrm>
          <a:prstGeom prst="rect">
            <a:avLst/>
          </a:prstGeom>
        </p:spPr>
      </p:pic>
      <p:pic>
        <p:nvPicPr>
          <p:cNvPr id="40" name="Picture 39"/>
          <p:cNvPicPr>
            <a:picLocks noChangeAspect="1"/>
          </p:cNvPicPr>
          <p:nvPr/>
        </p:nvPicPr>
        <p:blipFill>
          <a:blip r:embed="rId4" cstate="print">
            <a:extLst>
              <a:ext uri="{BEBA8EAE-BF5A-486C-A8C5-ECC9F3942E4B}">
                <a14:imgProps xmlns:a14="http://schemas.microsoft.com/office/drawing/2010/main">
                  <a14:imgLayer r:embed="rId5">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9337552" y="5112843"/>
            <a:ext cx="837304" cy="534450"/>
          </a:xfrm>
          <a:prstGeom prst="rect">
            <a:avLst/>
          </a:prstGeom>
        </p:spPr>
      </p:pic>
      <p:sp>
        <p:nvSpPr>
          <p:cNvPr id="30" name="Left-Right Arrow 29"/>
          <p:cNvSpPr/>
          <p:nvPr/>
        </p:nvSpPr>
        <p:spPr>
          <a:xfrm flipV="1">
            <a:off x="6351122" y="4336151"/>
            <a:ext cx="4793829" cy="45719"/>
          </a:xfrm>
          <a:prstGeom prst="lef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Down Arrow 34"/>
          <p:cNvSpPr/>
          <p:nvPr/>
        </p:nvSpPr>
        <p:spPr>
          <a:xfrm>
            <a:off x="8739759" y="4336000"/>
            <a:ext cx="45719" cy="313532"/>
          </a:xfrm>
          <a:prstGeom prst="upDownArrow">
            <a:avLst/>
          </a:prstGeom>
          <a:ln w="25400">
            <a:solidFill>
              <a:schemeClr val="accent1"/>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36391645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10426904" cy="1523494"/>
          </a:xfrm>
        </p:spPr>
        <p:txBody>
          <a:bodyPr/>
          <a:lstStyle/>
          <a:p>
            <a:r>
              <a:rPr lang="en-US" dirty="0" smtClean="0"/>
              <a:t>Storage Spaces</a:t>
            </a:r>
            <a:br>
              <a:rPr lang="en-US" dirty="0" smtClean="0"/>
            </a:br>
            <a:r>
              <a:rPr lang="en-US" dirty="0"/>
              <a:t>	</a:t>
            </a:r>
            <a:r>
              <a:rPr lang="en-US" dirty="0" smtClean="0"/>
              <a:t>- Ease Of Provisioning</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61584820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Storage Spaces</a:t>
            </a:r>
            <a:br>
              <a:rPr lang="en-US" dirty="0" smtClean="0"/>
            </a:br>
            <a:r>
              <a:rPr lang="en-US" sz="3600" dirty="0" smtClean="0">
                <a:gradFill flip="none" rotWithShape="1">
                  <a:gsLst>
                    <a:gs pos="5417">
                      <a:schemeClr val="tx2"/>
                    </a:gs>
                    <a:gs pos="98000">
                      <a:schemeClr val="tx2"/>
                    </a:gs>
                  </a:gsLst>
                  <a:lin ang="5400000" scaled="0"/>
                  <a:tileRect/>
                </a:gradFill>
                <a:latin typeface="+mn-lt"/>
              </a:rPr>
              <a:t>Capabilities</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563758"/>
            <a:ext cx="11407844" cy="4444294"/>
          </a:xfrm>
        </p:spPr>
        <p:txBody>
          <a:bodyPr/>
          <a:lstStyle/>
          <a:p>
            <a:r>
              <a:rPr lang="en-US" dirty="0" smtClean="0"/>
              <a:t>Optimized storage </a:t>
            </a:r>
            <a:r>
              <a:rPr lang="en-US" dirty="0"/>
              <a:t>u</a:t>
            </a:r>
            <a:r>
              <a:rPr lang="en-US" dirty="0" smtClean="0"/>
              <a:t>tilization</a:t>
            </a:r>
          </a:p>
          <a:p>
            <a:r>
              <a:rPr lang="en-US" dirty="0" smtClean="0"/>
              <a:t>Resiliency &amp; application-driven error correction</a:t>
            </a:r>
          </a:p>
          <a:p>
            <a:r>
              <a:rPr lang="en-US" dirty="0" smtClean="0"/>
              <a:t>High-availability </a:t>
            </a:r>
            <a:r>
              <a:rPr lang="en-US" dirty="0"/>
              <a:t>&amp; </a:t>
            </a:r>
            <a:r>
              <a:rPr lang="en-US" dirty="0" smtClean="0"/>
              <a:t>scale-out with Failover Clustering &amp; Cluster Shared Volumes</a:t>
            </a:r>
          </a:p>
          <a:p>
            <a:r>
              <a:rPr lang="en-US" dirty="0" smtClean="0"/>
              <a:t>Operational simplicity</a:t>
            </a:r>
          </a:p>
          <a:p>
            <a:pPr lvl="1"/>
            <a:r>
              <a:rPr lang="en-US" dirty="0"/>
              <a:t>Delegated </a:t>
            </a:r>
            <a:r>
              <a:rPr lang="en-US" dirty="0" smtClean="0"/>
              <a:t>administration </a:t>
            </a:r>
            <a:r>
              <a:rPr lang="en-US" dirty="0"/>
              <a:t>&amp; </a:t>
            </a:r>
            <a:r>
              <a:rPr lang="en-US" dirty="0" smtClean="0"/>
              <a:t>isolation for multi-tenant deployments</a:t>
            </a:r>
          </a:p>
          <a:p>
            <a:r>
              <a:rPr lang="en-US" dirty="0" smtClean="0"/>
              <a:t>Workload optimized performance via heterogeneous media support</a:t>
            </a:r>
          </a:p>
          <a:p>
            <a:pPr marL="0" lvl="1" indent="0" algn="ctr">
              <a:buNone/>
            </a:pPr>
            <a:endParaRPr lang="en-US" i="1" u="sng" dirty="0" smtClean="0"/>
          </a:p>
        </p:txBody>
      </p:sp>
    </p:spTree>
    <p:extLst>
      <p:ext uri="{BB962C8B-B14F-4D97-AF65-F5344CB8AC3E}">
        <p14:creationId xmlns:p14="http://schemas.microsoft.com/office/powerpoint/2010/main" val="336200793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Storage Spaces</a:t>
            </a:r>
            <a:br>
              <a:rPr lang="en-US" dirty="0" smtClean="0"/>
            </a:br>
            <a:r>
              <a:rPr lang="en-US" sz="3600" dirty="0" smtClean="0">
                <a:gradFill flip="none" rotWithShape="1">
                  <a:gsLst>
                    <a:gs pos="5417">
                      <a:schemeClr val="tx2"/>
                    </a:gs>
                    <a:gs pos="98000">
                      <a:schemeClr val="tx2"/>
                    </a:gs>
                  </a:gsLst>
                  <a:lin ang="5400000" scaled="0"/>
                  <a:tileRect/>
                </a:gradFill>
                <a:latin typeface="+mn-lt"/>
              </a:rPr>
              <a:t>Optimized &amp; flexible utilization</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336224" y="1563758"/>
            <a:ext cx="11407844" cy="2406813"/>
          </a:xfrm>
        </p:spPr>
        <p:txBody>
          <a:bodyPr/>
          <a:lstStyle/>
          <a:p>
            <a:r>
              <a:rPr lang="en-US" dirty="0" smtClean="0"/>
              <a:t>On-demand provisioning </a:t>
            </a:r>
            <a:r>
              <a:rPr lang="en-US" dirty="0"/>
              <a:t>with </a:t>
            </a:r>
            <a:r>
              <a:rPr lang="en-US" dirty="0" smtClean="0"/>
              <a:t>trim support</a:t>
            </a:r>
            <a:endParaRPr lang="en-US" dirty="0"/>
          </a:p>
          <a:p>
            <a:pPr lvl="1"/>
            <a:r>
              <a:rPr lang="en-US" dirty="0" smtClean="0"/>
              <a:t>For use by NTFS, Hyper-V, and other applications e.g. SQL</a:t>
            </a:r>
            <a:endParaRPr lang="en-US" dirty="0"/>
          </a:p>
          <a:p>
            <a:r>
              <a:rPr lang="en-US" dirty="0"/>
              <a:t>Elastic </a:t>
            </a:r>
            <a:r>
              <a:rPr lang="en-US" dirty="0" smtClean="0"/>
              <a:t>capacity expansion</a:t>
            </a:r>
            <a:endParaRPr lang="en-US" dirty="0"/>
          </a:p>
          <a:p>
            <a:pPr lvl="1"/>
            <a:r>
              <a:rPr lang="en-US" dirty="0" smtClean="0"/>
              <a:t>Simply </a:t>
            </a:r>
            <a:r>
              <a:rPr lang="en-US" dirty="0"/>
              <a:t>add more </a:t>
            </a:r>
            <a:r>
              <a:rPr lang="en-US" dirty="0" smtClean="0"/>
              <a:t>physical drives</a:t>
            </a:r>
            <a:endParaRPr lang="en-US" dirty="0"/>
          </a:p>
          <a:p>
            <a:pPr marL="0" lvl="1" indent="0" algn="ctr">
              <a:buNone/>
            </a:pPr>
            <a:endParaRPr lang="en-US" i="1" u="sng" dirty="0" smtClean="0"/>
          </a:p>
        </p:txBody>
      </p:sp>
      <p:grpSp>
        <p:nvGrpSpPr>
          <p:cNvPr id="46" name="Group 45"/>
          <p:cNvGrpSpPr/>
          <p:nvPr/>
        </p:nvGrpSpPr>
        <p:grpSpPr>
          <a:xfrm>
            <a:off x="9204960" y="132088"/>
            <a:ext cx="3326907" cy="6300986"/>
            <a:chOff x="9042122" y="132088"/>
            <a:chExt cx="3326907" cy="6300986"/>
          </a:xfrm>
        </p:grpSpPr>
        <p:cxnSp>
          <p:nvCxnSpPr>
            <p:cNvPr id="47" name="Straight Arrow Connector 46"/>
            <p:cNvCxnSpPr/>
            <p:nvPr/>
          </p:nvCxnSpPr>
          <p:spPr>
            <a:xfrm flipH="1">
              <a:off x="11560000" y="536400"/>
              <a:ext cx="4613" cy="4907046"/>
            </a:xfrm>
            <a:prstGeom prst="straightConnector1">
              <a:avLst/>
            </a:prstGeom>
            <a:ln w="31750">
              <a:solidFill>
                <a:srgbClr val="65BC46"/>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8" name="Picture 3" descr="C:\Users\shonsh\Desktop\images\VM.png"/>
            <p:cNvPicPr>
              <a:picLocks noChangeAspect="1" noChangeArrowheads="1"/>
            </p:cNvPicPr>
            <p:nvPr/>
          </p:nvPicPr>
          <p:blipFill>
            <a:blip r:embed="rId3" cstate="print"/>
            <a:srcRect/>
            <a:stretch>
              <a:fillRect/>
            </a:stretch>
          </p:blipFill>
          <p:spPr bwMode="auto">
            <a:xfrm>
              <a:off x="11139452" y="132088"/>
              <a:ext cx="688663" cy="808625"/>
            </a:xfrm>
            <a:prstGeom prst="rect">
              <a:avLst/>
            </a:prstGeom>
            <a:noFill/>
          </p:spPr>
        </p:pic>
        <p:sp>
          <p:nvSpPr>
            <p:cNvPr id="49" name="Line Callout 1 (Border and Accent Bar) 48"/>
            <p:cNvSpPr/>
            <p:nvPr/>
          </p:nvSpPr>
          <p:spPr bwMode="auto">
            <a:xfrm>
              <a:off x="10036885" y="255400"/>
              <a:ext cx="724722" cy="390060"/>
            </a:xfrm>
            <a:prstGeom prst="accentBorderCallout1">
              <a:avLst>
                <a:gd name="adj1" fmla="val 52847"/>
                <a:gd name="adj2" fmla="val 99815"/>
                <a:gd name="adj3" fmla="val 67858"/>
                <a:gd name="adj4" fmla="val 139935"/>
              </a:avLst>
            </a:prstGeom>
            <a:no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68678" tIns="34339" rIns="68678" bIns="34339" numCol="1" rtlCol="0" anchor="ctr" anchorCtr="0" compatLnSpc="1">
              <a:prstTxWarp prst="textNoShape">
                <a:avLst/>
              </a:prstTxWarp>
            </a:bodyPr>
            <a:lstStyle/>
            <a:p>
              <a:pPr algn="ctr" defTabSz="686580"/>
              <a:r>
                <a:rPr lang="en-US" b="1" dirty="0" smtClean="0">
                  <a:solidFill>
                    <a:schemeClr val="tx1"/>
                  </a:solidFill>
                  <a:latin typeface="+mj-lt"/>
                </a:rPr>
                <a:t>VM</a:t>
              </a:r>
              <a:endParaRPr lang="en-US" b="1" dirty="0">
                <a:solidFill>
                  <a:schemeClr val="tx1"/>
                </a:solidFill>
                <a:latin typeface="+mj-lt"/>
              </a:endParaRPr>
            </a:p>
          </p:txBody>
        </p:sp>
        <p:pic>
          <p:nvPicPr>
            <p:cNvPr id="50" name="Picture 44" descr="D:\Pennie's documents\MS Image\NEWFeb15\Windows_Vista_Icons_ for_Marketing_use\Server.png"/>
            <p:cNvPicPr>
              <a:picLocks noChangeAspect="1" noChangeArrowheads="1"/>
            </p:cNvPicPr>
            <p:nvPr/>
          </p:nvPicPr>
          <p:blipFill>
            <a:blip r:embed="rId4" cstate="print"/>
            <a:srcRect/>
            <a:stretch>
              <a:fillRect/>
            </a:stretch>
          </p:blipFill>
          <p:spPr bwMode="auto">
            <a:xfrm>
              <a:off x="10207556" y="1766312"/>
              <a:ext cx="2161473" cy="3153490"/>
            </a:xfrm>
            <a:prstGeom prst="rect">
              <a:avLst/>
            </a:prstGeom>
            <a:noFill/>
          </p:spPr>
        </p:pic>
        <p:pic>
          <p:nvPicPr>
            <p:cNvPr id="51" name="Picture 18" descr="Database blue"/>
            <p:cNvPicPr>
              <a:picLocks noChangeAspect="1" noChangeArrowheads="1"/>
            </p:cNvPicPr>
            <p:nvPr/>
          </p:nvPicPr>
          <p:blipFill>
            <a:blip r:embed="rId5" cstate="print"/>
            <a:srcRect/>
            <a:stretch>
              <a:fillRect/>
            </a:stretch>
          </p:blipFill>
          <p:spPr bwMode="auto">
            <a:xfrm>
              <a:off x="11151733" y="5395895"/>
              <a:ext cx="747149" cy="1037178"/>
            </a:xfrm>
            <a:prstGeom prst="rect">
              <a:avLst/>
            </a:prstGeom>
            <a:noFill/>
          </p:spPr>
        </p:pic>
        <p:sp>
          <p:nvSpPr>
            <p:cNvPr id="52" name="Line Callout 1 (Border and Accent Bar) 51"/>
            <p:cNvSpPr/>
            <p:nvPr/>
          </p:nvSpPr>
          <p:spPr bwMode="auto">
            <a:xfrm>
              <a:off x="9042122" y="5755342"/>
              <a:ext cx="1735616" cy="677732"/>
            </a:xfrm>
            <a:prstGeom prst="accentBorderCallout1">
              <a:avLst>
                <a:gd name="adj1" fmla="val 52847"/>
                <a:gd name="adj2" fmla="val 99815"/>
                <a:gd name="adj3" fmla="val 36789"/>
                <a:gd name="adj4" fmla="val 117466"/>
              </a:avLst>
            </a:prstGeom>
            <a:noFill/>
            <a:ln w="25400" cap="rnd">
              <a:solidFill>
                <a:schemeClr val="tx2"/>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68678" tIns="34339" rIns="68678" bIns="34339" numCol="1" rtlCol="0" anchor="ctr" anchorCtr="0" compatLnSpc="1">
              <a:prstTxWarp prst="textNoShape">
                <a:avLst/>
              </a:prstTxWarp>
            </a:bodyPr>
            <a:lstStyle/>
            <a:p>
              <a:pPr algn="ctr" defTabSz="686580"/>
              <a:r>
                <a:rPr lang="en-US" b="1" dirty="0" smtClean="0">
                  <a:solidFill>
                    <a:schemeClr val="tx1"/>
                  </a:solidFill>
                  <a:latin typeface="+mj-lt"/>
                </a:rPr>
                <a:t>Storage Space</a:t>
              </a:r>
              <a:endParaRPr lang="en-US" b="1" dirty="0">
                <a:solidFill>
                  <a:schemeClr val="tx1"/>
                </a:solidFill>
                <a:latin typeface="+mj-lt"/>
              </a:endParaRPr>
            </a:p>
          </p:txBody>
        </p:sp>
        <p:sp>
          <p:nvSpPr>
            <p:cNvPr id="53" name="TextBox 52"/>
            <p:cNvSpPr txBox="1"/>
            <p:nvPr/>
          </p:nvSpPr>
          <p:spPr>
            <a:xfrm>
              <a:off x="11050776" y="1014888"/>
              <a:ext cx="929588" cy="446276"/>
            </a:xfrm>
            <a:prstGeom prst="rect">
              <a:avLst/>
            </a:prstGeom>
            <a:noFill/>
            <a:ln w="25400" cap="rnd">
              <a:solidFill>
                <a:schemeClr val="tx1"/>
              </a:solidFill>
            </a:ln>
            <a:effectLst>
              <a:outerShdw blurRad="40005" dist="22860" dir="5400000" algn="ctr" rotWithShape="0">
                <a:schemeClr val="bg1">
                  <a:alpha val="35000"/>
                </a:schemeClr>
              </a:outerShdw>
            </a:effectLst>
            <a:scene3d>
              <a:camera prst="orthographicFront"/>
              <a:lightRig rig="threePt" dir="t">
                <a:rot lat="0" lon="0" rev="20400000"/>
              </a:lightRig>
            </a:scene3d>
            <a:sp3d/>
          </p:spPr>
          <p:txBody>
            <a:bodyPr wrap="square" lIns="0" tIns="0" rIns="0" bIns="0" rtlCol="0" anchor="ctr" anchorCtr="0">
              <a:spAutoFit/>
            </a:bodyPr>
            <a:lstStyle/>
            <a:p>
              <a:pPr algn="ctr"/>
              <a:endParaRPr lang="en-US" sz="500" dirty="0" smtClean="0">
                <a:gradFill>
                  <a:gsLst>
                    <a:gs pos="0">
                      <a:schemeClr val="tx1"/>
                    </a:gs>
                    <a:gs pos="86000">
                      <a:schemeClr val="tx1"/>
                    </a:gs>
                  </a:gsLst>
                  <a:lin ang="5400000" scaled="0"/>
                </a:gradFill>
                <a:latin typeface="+mj-lt"/>
              </a:endParaRPr>
            </a:p>
            <a:p>
              <a:pPr algn="ctr"/>
              <a:r>
                <a:rPr lang="en-US" b="1" dirty="0" smtClean="0">
                  <a:gradFill>
                    <a:gsLst>
                      <a:gs pos="0">
                        <a:schemeClr val="tx1"/>
                      </a:gs>
                      <a:gs pos="86000">
                        <a:schemeClr val="tx1"/>
                      </a:gs>
                    </a:gsLst>
                    <a:lin ang="5400000" scaled="0"/>
                  </a:gradFill>
                  <a:latin typeface="+mj-lt"/>
                </a:rPr>
                <a:t>Hyper-V</a:t>
              </a:r>
              <a:endParaRPr lang="en-US" sz="900" b="1" dirty="0">
                <a:gradFill>
                  <a:gsLst>
                    <a:gs pos="0">
                      <a:schemeClr val="tx1"/>
                    </a:gs>
                    <a:gs pos="86000">
                      <a:schemeClr val="tx1"/>
                    </a:gs>
                  </a:gsLst>
                  <a:lin ang="5400000" scaled="0"/>
                </a:gradFill>
                <a:latin typeface="+mj-lt"/>
              </a:endParaRPr>
            </a:p>
            <a:p>
              <a:pPr algn="ctr"/>
              <a:endParaRPr lang="en-US" sz="600" dirty="0" smtClean="0">
                <a:gradFill>
                  <a:gsLst>
                    <a:gs pos="0">
                      <a:schemeClr val="tx1"/>
                    </a:gs>
                    <a:gs pos="86000">
                      <a:schemeClr val="tx1"/>
                    </a:gs>
                  </a:gsLst>
                  <a:lin ang="5400000" scaled="0"/>
                </a:gradFill>
                <a:latin typeface="+mj-lt"/>
              </a:endParaRPr>
            </a:p>
          </p:txBody>
        </p:sp>
        <p:sp>
          <p:nvSpPr>
            <p:cNvPr id="54" name="TextBox 53"/>
            <p:cNvSpPr txBox="1"/>
            <p:nvPr/>
          </p:nvSpPr>
          <p:spPr>
            <a:xfrm>
              <a:off x="11041806" y="2602752"/>
              <a:ext cx="929588" cy="400110"/>
            </a:xfrm>
            <a:prstGeom prst="rect">
              <a:avLst/>
            </a:prstGeom>
            <a:noFill/>
            <a:ln w="25400" cap="rnd">
              <a:solidFill>
                <a:schemeClr val="tx1"/>
              </a:solidFill>
            </a:ln>
            <a:effectLst>
              <a:outerShdw blurRad="40005" dist="22860" dir="5400000" algn="ctr" rotWithShape="0">
                <a:schemeClr val="bg1">
                  <a:alpha val="35000"/>
                </a:schemeClr>
              </a:outerShdw>
            </a:effectLst>
            <a:scene3d>
              <a:camera prst="orthographicFront"/>
              <a:lightRig rig="threePt" dir="t">
                <a:rot lat="0" lon="0" rev="20400000"/>
              </a:lightRig>
            </a:scene3d>
            <a:sp3d/>
          </p:spPr>
          <p:txBody>
            <a:bodyPr wrap="square" lIns="0" tIns="0" rIns="0" bIns="0" rtlCol="0" anchor="ctr" anchorCtr="0">
              <a:spAutoFit/>
            </a:bodyPr>
            <a:lstStyle/>
            <a:p>
              <a:pPr algn="ctr"/>
              <a:endParaRPr lang="en-US" sz="400" dirty="0" smtClean="0">
                <a:gradFill>
                  <a:gsLst>
                    <a:gs pos="0">
                      <a:schemeClr val="tx1"/>
                    </a:gs>
                    <a:gs pos="86000">
                      <a:schemeClr val="tx1"/>
                    </a:gs>
                  </a:gsLst>
                  <a:lin ang="5400000" scaled="0"/>
                </a:gradFill>
                <a:latin typeface="+mj-lt"/>
              </a:endParaRPr>
            </a:p>
            <a:p>
              <a:pPr algn="ctr"/>
              <a:r>
                <a:rPr lang="en-US" dirty="0" smtClean="0">
                  <a:gradFill>
                    <a:gsLst>
                      <a:gs pos="0">
                        <a:schemeClr val="tx1"/>
                      </a:gs>
                      <a:gs pos="86000">
                        <a:schemeClr val="tx1"/>
                      </a:gs>
                    </a:gsLst>
                    <a:lin ang="5400000" scaled="0"/>
                  </a:gradFill>
                  <a:latin typeface="+mj-lt"/>
                </a:rPr>
                <a:t>NTFS</a:t>
              </a:r>
            </a:p>
            <a:p>
              <a:pPr algn="ctr"/>
              <a:endParaRPr lang="en-US" sz="400" dirty="0" smtClean="0">
                <a:gradFill>
                  <a:gsLst>
                    <a:gs pos="0">
                      <a:schemeClr val="tx1"/>
                    </a:gs>
                    <a:gs pos="86000">
                      <a:schemeClr val="tx1"/>
                    </a:gs>
                  </a:gsLst>
                  <a:lin ang="5400000" scaled="0"/>
                </a:gradFill>
                <a:latin typeface="+mj-lt"/>
              </a:endParaRPr>
            </a:p>
          </p:txBody>
        </p:sp>
        <p:sp>
          <p:nvSpPr>
            <p:cNvPr id="55" name="TextBox 54"/>
            <p:cNvSpPr txBox="1"/>
            <p:nvPr/>
          </p:nvSpPr>
          <p:spPr>
            <a:xfrm>
              <a:off x="11043594" y="3185472"/>
              <a:ext cx="929588" cy="400110"/>
            </a:xfrm>
            <a:prstGeom prst="rect">
              <a:avLst/>
            </a:prstGeom>
            <a:noFill/>
            <a:ln w="25400" cap="rnd">
              <a:solidFill>
                <a:schemeClr val="tx1"/>
              </a:solidFill>
            </a:ln>
            <a:effectLst>
              <a:outerShdw blurRad="40005" dist="22860" dir="5400000" algn="ctr" rotWithShape="0">
                <a:schemeClr val="bg1">
                  <a:alpha val="35000"/>
                </a:schemeClr>
              </a:outerShdw>
            </a:effectLst>
            <a:scene3d>
              <a:camera prst="orthographicFront"/>
              <a:lightRig rig="threePt" dir="t">
                <a:rot lat="0" lon="0" rev="20400000"/>
              </a:lightRig>
            </a:scene3d>
            <a:sp3d/>
          </p:spPr>
          <p:txBody>
            <a:bodyPr wrap="square" lIns="0" tIns="0" rIns="0" bIns="0" rtlCol="0" anchor="ctr" anchorCtr="0">
              <a:spAutoFit/>
            </a:bodyPr>
            <a:lstStyle/>
            <a:p>
              <a:pPr algn="ctr"/>
              <a:endParaRPr lang="en-US" sz="400" dirty="0" smtClean="0">
                <a:gradFill>
                  <a:gsLst>
                    <a:gs pos="0">
                      <a:schemeClr val="tx1"/>
                    </a:gs>
                    <a:gs pos="86000">
                      <a:schemeClr val="tx1"/>
                    </a:gs>
                  </a:gsLst>
                  <a:lin ang="5400000" scaled="0"/>
                </a:gradFill>
                <a:latin typeface="+mj-lt"/>
              </a:endParaRPr>
            </a:p>
            <a:p>
              <a:pPr algn="ctr"/>
              <a:r>
                <a:rPr lang="en-US" dirty="0" smtClean="0">
                  <a:gradFill>
                    <a:gsLst>
                      <a:gs pos="0">
                        <a:schemeClr val="tx1"/>
                      </a:gs>
                      <a:gs pos="86000">
                        <a:schemeClr val="tx1"/>
                      </a:gs>
                    </a:gsLst>
                    <a:lin ang="5400000" scaled="0"/>
                  </a:gradFill>
                  <a:latin typeface="+mj-lt"/>
                </a:rPr>
                <a:t>Filters</a:t>
              </a:r>
            </a:p>
            <a:p>
              <a:pPr algn="ctr"/>
              <a:endParaRPr lang="en-US" sz="400" dirty="0" smtClean="0">
                <a:gradFill>
                  <a:gsLst>
                    <a:gs pos="0">
                      <a:schemeClr val="tx1"/>
                    </a:gs>
                    <a:gs pos="86000">
                      <a:schemeClr val="tx1"/>
                    </a:gs>
                  </a:gsLst>
                  <a:lin ang="5400000" scaled="0"/>
                </a:gradFill>
                <a:latin typeface="+mj-lt"/>
              </a:endParaRPr>
            </a:p>
          </p:txBody>
        </p:sp>
      </p:grpSp>
      <p:grpSp>
        <p:nvGrpSpPr>
          <p:cNvPr id="63" name="Group 62"/>
          <p:cNvGrpSpPr/>
          <p:nvPr/>
        </p:nvGrpSpPr>
        <p:grpSpPr>
          <a:xfrm>
            <a:off x="658987" y="4110473"/>
            <a:ext cx="8219043" cy="2177116"/>
            <a:chOff x="658987" y="4110473"/>
            <a:chExt cx="8219043" cy="2177116"/>
          </a:xfrm>
        </p:grpSpPr>
        <p:sp>
          <p:nvSpPr>
            <p:cNvPr id="5" name="Rounded Rectangle 4"/>
            <p:cNvSpPr/>
            <p:nvPr/>
          </p:nvSpPr>
          <p:spPr>
            <a:xfrm>
              <a:off x="658987" y="4110473"/>
              <a:ext cx="8219043" cy="21771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32274" y="5973658"/>
              <a:ext cx="2062296" cy="276999"/>
            </a:xfrm>
            <a:prstGeom prst="rect">
              <a:avLst/>
            </a:prstGeom>
            <a:noFill/>
          </p:spPr>
          <p:txBody>
            <a:bodyPr wrap="none" rtlCol="0">
              <a:spAutoFit/>
            </a:bodyPr>
            <a:lstStyle/>
            <a:p>
              <a:r>
                <a:rPr lang="en-US" sz="1200" dirty="0" err="1" smtClean="0">
                  <a:solidFill>
                    <a:schemeClr val="accent1"/>
                  </a:solidFill>
                  <a:latin typeface="+mj-lt"/>
                </a:rPr>
                <a:t>Contoso</a:t>
              </a:r>
              <a:r>
                <a:rPr lang="en-US" sz="1200" dirty="0" smtClean="0">
                  <a:solidFill>
                    <a:schemeClr val="accent1"/>
                  </a:solidFill>
                  <a:latin typeface="+mj-lt"/>
                </a:rPr>
                <a:t> Hosting Company</a:t>
              </a:r>
              <a:endParaRPr lang="en-US" sz="1200" dirty="0">
                <a:solidFill>
                  <a:schemeClr val="accent1"/>
                </a:solidFill>
                <a:latin typeface="+mj-lt"/>
              </a:endParaRPr>
            </a:p>
          </p:txBody>
        </p:sp>
        <p:pic>
          <p:nvPicPr>
            <p:cNvPr id="7" name="Picture 6"/>
            <p:cNvPicPr>
              <a:picLocks noChangeAspect="1"/>
            </p:cNvPicPr>
            <p:nvPr/>
          </p:nvPicPr>
          <p:blipFill>
            <a:blip r:embed="rId6" cstate="print">
              <a:extLst>
                <a:ext uri="{BEBA8EAE-BF5A-486C-A8C5-ECC9F3942E4B}">
                  <a14:imgProps xmlns:a14="http://schemas.microsoft.com/office/drawing/2010/main">
                    <a14:imgLayer r:embed="rId7">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2703607" y="5418117"/>
              <a:ext cx="956948" cy="534450"/>
            </a:xfrm>
            <a:prstGeom prst="rect">
              <a:avLst/>
            </a:prstGeom>
          </p:spPr>
        </p:pic>
        <p:pic>
          <p:nvPicPr>
            <p:cNvPr id="8" name="Picture 7"/>
            <p:cNvPicPr>
              <a:picLocks noChangeAspect="1"/>
            </p:cNvPicPr>
            <p:nvPr/>
          </p:nvPicPr>
          <p:blipFill>
            <a:blip r:embed="rId8" cstate="print">
              <a:extLst>
                <a:ext uri="{BEBA8EAE-BF5A-486C-A8C5-ECC9F3942E4B}">
                  <a14:imgProps xmlns:a14="http://schemas.microsoft.com/office/drawing/2010/main">
                    <a14:imgLayer r:embed="rId9">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3435674" y="5418117"/>
              <a:ext cx="956948" cy="534450"/>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4166428" y="5418117"/>
              <a:ext cx="956948" cy="534450"/>
            </a:xfrm>
            <a:prstGeom prst="rect">
              <a:avLst/>
            </a:prstGeom>
          </p:spPr>
        </p:pic>
        <p:pic>
          <p:nvPicPr>
            <p:cNvPr id="10" name="Picture 9"/>
            <p:cNvPicPr>
              <a:picLocks noChangeAspect="1"/>
            </p:cNvPicPr>
            <p:nvPr/>
          </p:nvPicPr>
          <p:blipFill>
            <a:blip r:embed="rId8" cstate="print">
              <a:extLst>
                <a:ext uri="{BEBA8EAE-BF5A-486C-A8C5-ECC9F3942E4B}">
                  <a14:imgProps xmlns:a14="http://schemas.microsoft.com/office/drawing/2010/main">
                    <a14:imgLayer r:embed="rId9">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4889328" y="5413289"/>
              <a:ext cx="956948" cy="534450"/>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5620084" y="5418117"/>
              <a:ext cx="956948" cy="534450"/>
            </a:xfrm>
            <a:prstGeom prst="rect">
              <a:avLst/>
            </a:prstGeom>
          </p:spPr>
        </p:pic>
        <p:pic>
          <p:nvPicPr>
            <p:cNvPr id="12" name="Picture 11"/>
            <p:cNvPicPr>
              <a:picLocks noChangeAspect="1"/>
            </p:cNvPicPr>
            <p:nvPr/>
          </p:nvPicPr>
          <p:blipFill>
            <a:blip r:embed="rId8" cstate="print">
              <a:extLst>
                <a:ext uri="{BEBA8EAE-BF5A-486C-A8C5-ECC9F3942E4B}">
                  <a14:imgProps xmlns:a14="http://schemas.microsoft.com/office/drawing/2010/main">
                    <a14:imgLayer r:embed="rId9">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6350840" y="5413289"/>
              <a:ext cx="956948" cy="534450"/>
            </a:xfrm>
            <a:prstGeom prst="rect">
              <a:avLst/>
            </a:prstGeom>
          </p:spPr>
        </p:pic>
        <p:pic>
          <p:nvPicPr>
            <p:cNvPr id="13" name="Picture 12"/>
            <p:cNvPicPr>
              <a:picLocks noChangeAspect="1"/>
            </p:cNvPicPr>
            <p:nvPr/>
          </p:nvPicPr>
          <p:blipFill>
            <a:blip r:embed="rId10" cstate="print">
              <a:extLst>
                <a:ext uri="{BEBA8EAE-BF5A-486C-A8C5-ECC9F3942E4B}">
                  <a14:imgProps xmlns:a14="http://schemas.microsoft.com/office/drawing/2010/main">
                    <a14:imgLayer r:embed="rId9">
                      <a14:imgEffect>
                        <a14:backgroundRemoval t="4667" b="90000" l="11915" r="87660">
                          <a14:foregroundMark x1="85957" y1="55333" x2="85957" y2="55333"/>
                        </a14:backgroundRemoval>
                      </a14:imgEffect>
                      <a14:imgEffect>
                        <a14:artisticBlur radius="14"/>
                      </a14:imgEffect>
                    </a14:imgLayer>
                  </a14:imgProps>
                </a:ext>
                <a:ext uri="{28A0092B-C50C-407E-A947-70E740481C1C}">
                  <a14:useLocalDpi xmlns:a14="http://schemas.microsoft.com/office/drawing/2010/main" val="0"/>
                </a:ext>
              </a:extLst>
            </a:blip>
            <a:stretch>
              <a:fillRect/>
            </a:stretch>
          </p:blipFill>
          <p:spPr>
            <a:xfrm>
              <a:off x="7073738" y="5413289"/>
              <a:ext cx="956948" cy="534450"/>
            </a:xfrm>
            <a:prstGeom prst="rect">
              <a:avLst/>
            </a:prstGeom>
          </p:spPr>
        </p:pic>
        <p:pic>
          <p:nvPicPr>
            <p:cNvPr id="14" name="Picture 13"/>
            <p:cNvPicPr>
              <a:picLocks noChangeAspect="1"/>
            </p:cNvPicPr>
            <p:nvPr/>
          </p:nvPicPr>
          <p:blipFill>
            <a:blip r:embed="rId10" cstate="print">
              <a:extLst>
                <a:ext uri="{BEBA8EAE-BF5A-486C-A8C5-ECC9F3942E4B}">
                  <a14:imgProps xmlns:a14="http://schemas.microsoft.com/office/drawing/2010/main">
                    <a14:imgLayer r:embed="rId9">
                      <a14:imgEffect>
                        <a14:backgroundRemoval t="4667" b="90000" l="11915" r="87660">
                          <a14:foregroundMark x1="85957" y1="55333" x2="85957" y2="55333"/>
                        </a14:backgroundRemoval>
                      </a14:imgEffect>
                      <a14:imgEffect>
                        <a14:artisticBlur radius="14"/>
                      </a14:imgEffect>
                    </a14:imgLayer>
                  </a14:imgProps>
                </a:ext>
                <a:ext uri="{28A0092B-C50C-407E-A947-70E740481C1C}">
                  <a14:useLocalDpi xmlns:a14="http://schemas.microsoft.com/office/drawing/2010/main" val="0"/>
                </a:ext>
              </a:extLst>
            </a:blip>
            <a:stretch>
              <a:fillRect/>
            </a:stretch>
          </p:blipFill>
          <p:spPr>
            <a:xfrm>
              <a:off x="7796638" y="5418117"/>
              <a:ext cx="956948" cy="534450"/>
            </a:xfrm>
            <a:prstGeom prst="rect">
              <a:avLst/>
            </a:prstGeom>
          </p:spPr>
        </p:pic>
        <p:sp>
          <p:nvSpPr>
            <p:cNvPr id="15" name="Rounded Rectangle 14"/>
            <p:cNvSpPr/>
            <p:nvPr/>
          </p:nvSpPr>
          <p:spPr>
            <a:xfrm>
              <a:off x="2829329" y="4206727"/>
              <a:ext cx="2790756" cy="770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TextBox 15"/>
            <p:cNvSpPr txBox="1"/>
            <p:nvPr/>
          </p:nvSpPr>
          <p:spPr>
            <a:xfrm>
              <a:off x="3562008" y="4961623"/>
              <a:ext cx="1535870" cy="307777"/>
            </a:xfrm>
            <a:prstGeom prst="rect">
              <a:avLst/>
            </a:prstGeom>
            <a:noFill/>
          </p:spPr>
          <p:txBody>
            <a:bodyPr wrap="none" rtlCol="0">
              <a:spAutoFit/>
            </a:bodyPr>
            <a:lstStyle/>
            <a:p>
              <a:r>
                <a:rPr lang="en-US" sz="1400" dirty="0" smtClean="0">
                  <a:solidFill>
                    <a:schemeClr val="accent1"/>
                  </a:solidFill>
                  <a:latin typeface="+mj-lt"/>
                </a:rPr>
                <a:t>Company A Pool</a:t>
              </a:r>
              <a:endParaRPr lang="en-US" sz="1400" dirty="0">
                <a:solidFill>
                  <a:schemeClr val="accent1"/>
                </a:solidFill>
                <a:latin typeface="+mj-lt"/>
              </a:endParaRPr>
            </a:p>
          </p:txBody>
        </p:sp>
        <p:sp>
          <p:nvSpPr>
            <p:cNvPr id="18" name="TextBox 17"/>
            <p:cNvSpPr txBox="1"/>
            <p:nvPr/>
          </p:nvSpPr>
          <p:spPr>
            <a:xfrm>
              <a:off x="6470552" y="4962773"/>
              <a:ext cx="1524648" cy="307777"/>
            </a:xfrm>
            <a:prstGeom prst="rect">
              <a:avLst/>
            </a:prstGeom>
            <a:noFill/>
          </p:spPr>
          <p:txBody>
            <a:bodyPr wrap="none" rtlCol="0">
              <a:spAutoFit/>
            </a:bodyPr>
            <a:lstStyle/>
            <a:p>
              <a:r>
                <a:rPr lang="en-US" sz="1400" dirty="0" smtClean="0">
                  <a:solidFill>
                    <a:schemeClr val="accent1"/>
                  </a:solidFill>
                  <a:latin typeface="+mj-lt"/>
                </a:rPr>
                <a:t>Company B Pool</a:t>
              </a:r>
              <a:endParaRPr lang="en-US" sz="1400" dirty="0">
                <a:solidFill>
                  <a:schemeClr val="accent1"/>
                </a:solidFill>
                <a:latin typeface="+mj-lt"/>
              </a:endParaRPr>
            </a:p>
          </p:txBody>
        </p:sp>
        <p:cxnSp>
          <p:nvCxnSpPr>
            <p:cNvPr id="20" name="Straight Connector 19"/>
            <p:cNvCxnSpPr/>
            <p:nvPr/>
          </p:nvCxnSpPr>
          <p:spPr>
            <a:xfrm>
              <a:off x="5123376" y="4976748"/>
              <a:ext cx="588040" cy="46669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11416" y="4976748"/>
              <a:ext cx="550032" cy="46669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18" descr="Database blue"/>
            <p:cNvPicPr>
              <a:picLocks noChangeAspect="1" noChangeArrowheads="1"/>
            </p:cNvPicPr>
            <p:nvPr/>
          </p:nvPicPr>
          <p:blipFill>
            <a:blip r:embed="rId5" cstate="print"/>
            <a:srcRect/>
            <a:stretch>
              <a:fillRect/>
            </a:stretch>
          </p:blipFill>
          <p:spPr bwMode="auto">
            <a:xfrm>
              <a:off x="4310669" y="4285341"/>
              <a:ext cx="533675" cy="596752"/>
            </a:xfrm>
            <a:prstGeom prst="rect">
              <a:avLst/>
            </a:prstGeom>
            <a:noFill/>
          </p:spPr>
        </p:pic>
        <p:pic>
          <p:nvPicPr>
            <p:cNvPr id="23" name="Picture 18" descr="Database blue"/>
            <p:cNvPicPr>
              <a:picLocks noChangeAspect="1" noChangeArrowheads="1"/>
            </p:cNvPicPr>
            <p:nvPr/>
          </p:nvPicPr>
          <p:blipFill>
            <a:blip r:embed="rId5" cstate="print"/>
            <a:srcRect/>
            <a:stretch>
              <a:fillRect/>
            </a:stretch>
          </p:blipFill>
          <p:spPr bwMode="auto">
            <a:xfrm>
              <a:off x="3659288" y="4278517"/>
              <a:ext cx="533675" cy="596752"/>
            </a:xfrm>
            <a:prstGeom prst="rect">
              <a:avLst/>
            </a:prstGeom>
            <a:noFill/>
          </p:spPr>
        </p:pic>
        <p:pic>
          <p:nvPicPr>
            <p:cNvPr id="24" name="Picture 18" descr="Database blue"/>
            <p:cNvPicPr>
              <a:picLocks noChangeAspect="1" noChangeArrowheads="1"/>
            </p:cNvPicPr>
            <p:nvPr/>
          </p:nvPicPr>
          <p:blipFill>
            <a:blip r:embed="rId5" cstate="print"/>
            <a:srcRect/>
            <a:stretch>
              <a:fillRect/>
            </a:stretch>
          </p:blipFill>
          <p:spPr bwMode="auto">
            <a:xfrm>
              <a:off x="2982686" y="4278466"/>
              <a:ext cx="533675" cy="596752"/>
            </a:xfrm>
            <a:prstGeom prst="rect">
              <a:avLst/>
            </a:prstGeom>
            <a:noFill/>
          </p:spPr>
        </p:pic>
        <p:sp>
          <p:nvSpPr>
            <p:cNvPr id="28" name="TextBox 27"/>
            <p:cNvSpPr txBox="1"/>
            <p:nvPr/>
          </p:nvSpPr>
          <p:spPr>
            <a:xfrm>
              <a:off x="4945154" y="4392357"/>
              <a:ext cx="532518" cy="461665"/>
            </a:xfrm>
            <a:prstGeom prst="rect">
              <a:avLst/>
            </a:prstGeom>
            <a:noFill/>
          </p:spPr>
          <p:txBody>
            <a:bodyPr wrap="none" rtlCol="0">
              <a:spAutoFit/>
            </a:bodyPr>
            <a:lstStyle/>
            <a:p>
              <a:r>
                <a:rPr lang="en-US" sz="1200" dirty="0" smtClean="0">
                  <a:latin typeface="+mj-lt"/>
                </a:rPr>
                <a:t>20TB</a:t>
              </a:r>
            </a:p>
            <a:p>
              <a:r>
                <a:rPr lang="en-US" sz="1200" dirty="0" smtClean="0">
                  <a:latin typeface="+mj-lt"/>
                </a:rPr>
                <a:t>Pool</a:t>
              </a:r>
              <a:endParaRPr lang="en-US" sz="1200" dirty="0">
                <a:latin typeface="+mj-lt"/>
              </a:endParaRPr>
            </a:p>
          </p:txBody>
        </p:sp>
        <p:sp>
          <p:nvSpPr>
            <p:cNvPr id="29" name="Rounded Rectangle 28"/>
            <p:cNvSpPr/>
            <p:nvPr/>
          </p:nvSpPr>
          <p:spPr>
            <a:xfrm>
              <a:off x="5834549" y="4206727"/>
              <a:ext cx="2790756" cy="770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30" name="Picture 18" descr="Database blue"/>
            <p:cNvPicPr>
              <a:picLocks noChangeAspect="1" noChangeArrowheads="1"/>
            </p:cNvPicPr>
            <p:nvPr/>
          </p:nvPicPr>
          <p:blipFill>
            <a:blip r:embed="rId5" cstate="print"/>
            <a:srcRect/>
            <a:stretch>
              <a:fillRect/>
            </a:stretch>
          </p:blipFill>
          <p:spPr bwMode="auto">
            <a:xfrm>
              <a:off x="7315889" y="4285341"/>
              <a:ext cx="533675" cy="596752"/>
            </a:xfrm>
            <a:prstGeom prst="rect">
              <a:avLst/>
            </a:prstGeom>
            <a:noFill/>
          </p:spPr>
        </p:pic>
        <p:pic>
          <p:nvPicPr>
            <p:cNvPr id="31" name="Picture 18" descr="Database blue"/>
            <p:cNvPicPr>
              <a:picLocks noChangeAspect="1" noChangeArrowheads="1"/>
            </p:cNvPicPr>
            <p:nvPr/>
          </p:nvPicPr>
          <p:blipFill>
            <a:blip r:embed="rId5" cstate="print"/>
            <a:srcRect/>
            <a:stretch>
              <a:fillRect/>
            </a:stretch>
          </p:blipFill>
          <p:spPr bwMode="auto">
            <a:xfrm>
              <a:off x="6664509" y="4278517"/>
              <a:ext cx="533675" cy="596752"/>
            </a:xfrm>
            <a:prstGeom prst="rect">
              <a:avLst/>
            </a:prstGeom>
            <a:noFill/>
          </p:spPr>
        </p:pic>
        <p:pic>
          <p:nvPicPr>
            <p:cNvPr id="32" name="Picture 18" descr="Database blue"/>
            <p:cNvPicPr>
              <a:picLocks noChangeAspect="1" noChangeArrowheads="1"/>
            </p:cNvPicPr>
            <p:nvPr/>
          </p:nvPicPr>
          <p:blipFill>
            <a:blip r:embed="rId5" cstate="print"/>
            <a:srcRect/>
            <a:stretch>
              <a:fillRect/>
            </a:stretch>
          </p:blipFill>
          <p:spPr bwMode="auto">
            <a:xfrm>
              <a:off x="5987907" y="4278466"/>
              <a:ext cx="533675" cy="596752"/>
            </a:xfrm>
            <a:prstGeom prst="rect">
              <a:avLst/>
            </a:prstGeom>
            <a:noFill/>
          </p:spPr>
        </p:pic>
        <p:sp>
          <p:nvSpPr>
            <p:cNvPr id="36" name="TextBox 35"/>
            <p:cNvSpPr txBox="1"/>
            <p:nvPr/>
          </p:nvSpPr>
          <p:spPr>
            <a:xfrm>
              <a:off x="7988668" y="4392357"/>
              <a:ext cx="532518" cy="461665"/>
            </a:xfrm>
            <a:prstGeom prst="rect">
              <a:avLst/>
            </a:prstGeom>
            <a:noFill/>
          </p:spPr>
          <p:txBody>
            <a:bodyPr wrap="none" rtlCol="0">
              <a:spAutoFit/>
            </a:bodyPr>
            <a:lstStyle/>
            <a:p>
              <a:r>
                <a:rPr lang="en-US" sz="1200" dirty="0" smtClean="0">
                  <a:latin typeface="+mj-lt"/>
                </a:rPr>
                <a:t>20TB</a:t>
              </a:r>
            </a:p>
            <a:p>
              <a:r>
                <a:rPr lang="en-US" sz="1200" dirty="0" smtClean="0">
                  <a:latin typeface="+mj-lt"/>
                </a:rPr>
                <a:t>Pool</a:t>
              </a:r>
              <a:endParaRPr lang="en-US" sz="1200" dirty="0">
                <a:latin typeface="+mj-lt"/>
              </a:endParaRPr>
            </a:p>
          </p:txBody>
        </p:sp>
        <p:sp>
          <p:nvSpPr>
            <p:cNvPr id="37" name="TextBox 36"/>
            <p:cNvSpPr txBox="1"/>
            <p:nvPr/>
          </p:nvSpPr>
          <p:spPr>
            <a:xfrm>
              <a:off x="4143977" y="5946158"/>
              <a:ext cx="2260940" cy="338554"/>
            </a:xfrm>
            <a:prstGeom prst="rect">
              <a:avLst/>
            </a:prstGeom>
            <a:noFill/>
          </p:spPr>
          <p:txBody>
            <a:bodyPr wrap="none" rtlCol="0">
              <a:spAutoFit/>
            </a:bodyPr>
            <a:lstStyle/>
            <a:p>
              <a:pPr algn="ctr"/>
              <a:r>
                <a:rPr lang="en-US" sz="1600" b="1" dirty="0">
                  <a:latin typeface="+mj-lt"/>
                </a:rPr>
                <a:t>4</a:t>
              </a:r>
              <a:r>
                <a:rPr lang="en-US" sz="1600" b="1" dirty="0" smtClean="0">
                  <a:latin typeface="+mj-lt"/>
                </a:rPr>
                <a:t>0 TB physical </a:t>
              </a:r>
              <a:r>
                <a:rPr lang="en-US" sz="1600" b="1" dirty="0">
                  <a:latin typeface="+mj-lt"/>
                </a:rPr>
                <a:t>s</a:t>
              </a:r>
              <a:r>
                <a:rPr lang="en-US" sz="1600" b="1" dirty="0" smtClean="0">
                  <a:latin typeface="+mj-lt"/>
                </a:rPr>
                <a:t>torage</a:t>
              </a:r>
              <a:endParaRPr lang="en-US" sz="1600" b="1" dirty="0">
                <a:latin typeface="+mj-lt"/>
              </a:endParaRPr>
            </a:p>
          </p:txBody>
        </p:sp>
        <p:sp>
          <p:nvSpPr>
            <p:cNvPr id="38" name="Rectangle 37"/>
            <p:cNvSpPr/>
            <p:nvPr/>
          </p:nvSpPr>
          <p:spPr>
            <a:xfrm>
              <a:off x="7198184" y="5423540"/>
              <a:ext cx="651381" cy="48778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952973" y="5423534"/>
              <a:ext cx="651381" cy="48778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984869" y="4462029"/>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sp>
          <p:nvSpPr>
            <p:cNvPr id="41" name="TextBox 40"/>
            <p:cNvSpPr txBox="1"/>
            <p:nvPr/>
          </p:nvSpPr>
          <p:spPr>
            <a:xfrm>
              <a:off x="3661471" y="4464645"/>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sp>
          <p:nvSpPr>
            <p:cNvPr id="42" name="TextBox 41"/>
            <p:cNvSpPr txBox="1"/>
            <p:nvPr/>
          </p:nvSpPr>
          <p:spPr>
            <a:xfrm>
              <a:off x="4312851" y="4466383"/>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sp>
          <p:nvSpPr>
            <p:cNvPr id="43" name="TextBox 42"/>
            <p:cNvSpPr txBox="1"/>
            <p:nvPr/>
          </p:nvSpPr>
          <p:spPr>
            <a:xfrm>
              <a:off x="5977010" y="4466383"/>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sp>
          <p:nvSpPr>
            <p:cNvPr id="44" name="TextBox 43"/>
            <p:cNvSpPr txBox="1"/>
            <p:nvPr/>
          </p:nvSpPr>
          <p:spPr>
            <a:xfrm>
              <a:off x="6664652" y="4473254"/>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sp>
          <p:nvSpPr>
            <p:cNvPr id="45" name="TextBox 44"/>
            <p:cNvSpPr txBox="1"/>
            <p:nvPr/>
          </p:nvSpPr>
          <p:spPr>
            <a:xfrm>
              <a:off x="7335386" y="4466383"/>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sp>
          <p:nvSpPr>
            <p:cNvPr id="56" name="Rounded Rectangle 55"/>
            <p:cNvSpPr/>
            <p:nvPr/>
          </p:nvSpPr>
          <p:spPr>
            <a:xfrm>
              <a:off x="799542" y="4215965"/>
              <a:ext cx="1900547" cy="77002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mj-lt"/>
                </a:rPr>
                <a:t>Thinly-provisioned </a:t>
              </a:r>
              <a:r>
                <a:rPr lang="en-US" sz="1400" b="1" dirty="0">
                  <a:solidFill>
                    <a:schemeClr val="tx2"/>
                  </a:solidFill>
                  <a:latin typeface="+mj-lt"/>
                </a:rPr>
                <a:t>Spaces contained within </a:t>
              </a:r>
              <a:r>
                <a:rPr lang="en-US" sz="1400" b="1" dirty="0" smtClean="0">
                  <a:solidFill>
                    <a:schemeClr val="tx2"/>
                  </a:solidFill>
                  <a:latin typeface="+mj-lt"/>
                </a:rPr>
                <a:t>Pools</a:t>
              </a:r>
              <a:endParaRPr lang="en-US" sz="1400" b="1" dirty="0">
                <a:solidFill>
                  <a:schemeClr val="tx2"/>
                </a:solidFill>
                <a:latin typeface="+mj-lt"/>
              </a:endParaRPr>
            </a:p>
          </p:txBody>
        </p:sp>
        <p:sp>
          <p:nvSpPr>
            <p:cNvPr id="58" name="Rounded Rectangle 57"/>
            <p:cNvSpPr/>
            <p:nvPr/>
          </p:nvSpPr>
          <p:spPr>
            <a:xfrm>
              <a:off x="803889" y="5399902"/>
              <a:ext cx="1900547" cy="5581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mj-lt"/>
                </a:rPr>
                <a:t>Industry standard </a:t>
              </a:r>
              <a:r>
                <a:rPr lang="en-US" sz="1400" b="1" dirty="0">
                  <a:solidFill>
                    <a:schemeClr val="tx2"/>
                  </a:solidFill>
                  <a:latin typeface="+mj-lt"/>
                </a:rPr>
                <a:t>p</a:t>
              </a:r>
              <a:r>
                <a:rPr lang="en-US" sz="1400" b="1" dirty="0" smtClean="0">
                  <a:solidFill>
                    <a:schemeClr val="tx2"/>
                  </a:solidFill>
                  <a:latin typeface="+mj-lt"/>
                </a:rPr>
                <a:t>hysical storage</a:t>
              </a:r>
              <a:endParaRPr lang="en-US" sz="1400" b="1" dirty="0">
                <a:solidFill>
                  <a:schemeClr val="tx2"/>
                </a:solidFill>
                <a:latin typeface="+mj-lt"/>
              </a:endParaRPr>
            </a:p>
          </p:txBody>
        </p:sp>
      </p:grpSp>
    </p:spTree>
    <p:extLst>
      <p:ext uri="{BB962C8B-B14F-4D97-AF65-F5344CB8AC3E}">
        <p14:creationId xmlns:p14="http://schemas.microsoft.com/office/powerpoint/2010/main" val="334351559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with the Basics</a:t>
            </a:r>
            <a:endParaRPr lang="en-US" dirty="0"/>
          </a:p>
        </p:txBody>
      </p:sp>
      <p:sp>
        <p:nvSpPr>
          <p:cNvPr id="3" name="Content Placeholder 2"/>
          <p:cNvSpPr>
            <a:spLocks noGrp="1"/>
          </p:cNvSpPr>
          <p:nvPr>
            <p:ph sz="half" idx="1"/>
          </p:nvPr>
        </p:nvSpPr>
        <p:spPr>
          <a:xfrm>
            <a:off x="519112" y="1447801"/>
            <a:ext cx="10987087" cy="1742015"/>
          </a:xfrm>
        </p:spPr>
        <p:txBody>
          <a:bodyPr/>
          <a:lstStyle/>
          <a:p>
            <a:r>
              <a:rPr lang="en-US" sz="3200" dirty="0" smtClean="0">
                <a:solidFill>
                  <a:schemeClr val="tx1"/>
                </a:solidFill>
                <a:latin typeface="+mj-lt"/>
              </a:rPr>
              <a:t>Goal: </a:t>
            </a:r>
            <a:r>
              <a:rPr lang="en-US" sz="3200" dirty="0" smtClean="0">
                <a:solidFill>
                  <a:srgbClr val="FFFFFF"/>
                </a:solidFill>
              </a:rPr>
              <a:t>Enable industry standard servers to be continuously </a:t>
            </a:r>
            <a:r>
              <a:rPr lang="en-US" sz="3200" dirty="0">
                <a:solidFill>
                  <a:srgbClr val="FFFFFF"/>
                </a:solidFill>
              </a:rPr>
              <a:t>a</a:t>
            </a:r>
            <a:r>
              <a:rPr lang="en-US" sz="3200" dirty="0" smtClean="0">
                <a:solidFill>
                  <a:srgbClr val="FFFFFF"/>
                </a:solidFill>
              </a:rPr>
              <a:t>vailable </a:t>
            </a:r>
          </a:p>
          <a:p>
            <a:r>
              <a:rPr lang="en-US" sz="3200" dirty="0" smtClean="0">
                <a:solidFill>
                  <a:schemeClr val="tx1"/>
                </a:solidFill>
                <a:latin typeface="+mj-lt"/>
              </a:rPr>
              <a:t>Secondary Goal: </a:t>
            </a:r>
            <a:r>
              <a:rPr lang="en-US" sz="3200" dirty="0" smtClean="0">
                <a:solidFill>
                  <a:schemeClr val="tx1"/>
                </a:solidFill>
              </a:rPr>
              <a:t>improve </a:t>
            </a:r>
            <a:r>
              <a:rPr lang="en-US" sz="3200" dirty="0" smtClean="0">
                <a:solidFill>
                  <a:srgbClr val="FFFFFF"/>
                </a:solidFill>
              </a:rPr>
              <a:t>industry standard servers for better scale and failover time for continuously available services</a:t>
            </a:r>
            <a:endParaRPr lang="en-US" sz="3200" dirty="0">
              <a:solidFill>
                <a:srgbClr val="FFFFFF"/>
              </a:solidFill>
            </a:endParaRPr>
          </a:p>
        </p:txBody>
      </p:sp>
      <p:sp>
        <p:nvSpPr>
          <p:cNvPr id="4" name="Content Placeholder 3"/>
          <p:cNvSpPr>
            <a:spLocks noGrp="1"/>
          </p:cNvSpPr>
          <p:nvPr>
            <p:ph sz="half" idx="2"/>
          </p:nvPr>
        </p:nvSpPr>
        <p:spPr>
          <a:xfrm>
            <a:off x="6247048" y="3766452"/>
            <a:ext cx="5486400" cy="2800767"/>
          </a:xfrm>
        </p:spPr>
        <p:txBody>
          <a:bodyPr/>
          <a:lstStyle/>
          <a:p>
            <a:pPr marL="0" indent="0">
              <a:buNone/>
            </a:pPr>
            <a:r>
              <a:rPr lang="en-US" sz="2800" b="1" dirty="0">
                <a:solidFill>
                  <a:schemeClr val="accent3"/>
                </a:solidFill>
                <a:latin typeface="Segoe UI" pitchFamily="34" charset="0"/>
                <a:ea typeface="Segoe UI" pitchFamily="34" charset="0"/>
                <a:cs typeface="Segoe UI" pitchFamily="34" charset="0"/>
              </a:rPr>
              <a:t>Transparent failover </a:t>
            </a:r>
            <a:br>
              <a:rPr lang="en-US" sz="2800" b="1" dirty="0">
                <a:solidFill>
                  <a:schemeClr val="accent3"/>
                </a:solidFill>
                <a:latin typeface="Segoe UI" pitchFamily="34" charset="0"/>
                <a:ea typeface="Segoe UI" pitchFamily="34" charset="0"/>
                <a:cs typeface="Segoe UI" pitchFamily="34" charset="0"/>
              </a:rPr>
            </a:br>
            <a:r>
              <a:rPr lang="en-US" sz="2800" dirty="0">
                <a:solidFill>
                  <a:srgbClr val="FFFFFF"/>
                </a:solidFill>
                <a:latin typeface="Segoe UI" pitchFamily="34" charset="0"/>
                <a:ea typeface="Segoe UI" pitchFamily="34" charset="0"/>
                <a:cs typeface="Segoe UI" pitchFamily="34" charset="0"/>
              </a:rPr>
              <a:t>is the ability to survive planned moves or unplanned failures – </a:t>
            </a:r>
            <a:br>
              <a:rPr lang="en-US" sz="2800" dirty="0">
                <a:solidFill>
                  <a:srgbClr val="FFFFFF"/>
                </a:solidFill>
                <a:latin typeface="Segoe UI" pitchFamily="34" charset="0"/>
                <a:ea typeface="Segoe UI" pitchFamily="34" charset="0"/>
                <a:cs typeface="Segoe UI" pitchFamily="34" charset="0"/>
              </a:rPr>
            </a:br>
            <a:r>
              <a:rPr lang="en-US" sz="2800" dirty="0">
                <a:solidFill>
                  <a:srgbClr val="FFFFFF"/>
                </a:solidFill>
                <a:latin typeface="Segoe UI" pitchFamily="34" charset="0"/>
                <a:ea typeface="Segoe UI" pitchFamily="34" charset="0"/>
                <a:cs typeface="Segoe UI" pitchFamily="34" charset="0"/>
              </a:rPr>
              <a:t>without errors visible to the user, </a:t>
            </a:r>
            <a:br>
              <a:rPr lang="en-US" sz="2800" dirty="0">
                <a:solidFill>
                  <a:srgbClr val="FFFFFF"/>
                </a:solidFill>
                <a:latin typeface="Segoe UI" pitchFamily="34" charset="0"/>
                <a:ea typeface="Segoe UI" pitchFamily="34" charset="0"/>
                <a:cs typeface="Segoe UI" pitchFamily="34" charset="0"/>
              </a:rPr>
            </a:br>
            <a:r>
              <a:rPr lang="en-US" sz="2800" dirty="0">
                <a:solidFill>
                  <a:srgbClr val="FFFFFF"/>
                </a:solidFill>
                <a:latin typeface="Segoe UI" pitchFamily="34" charset="0"/>
                <a:ea typeface="Segoe UI" pitchFamily="34" charset="0"/>
                <a:cs typeface="Segoe UI" pitchFamily="34" charset="0"/>
              </a:rPr>
              <a:t>without losing data, and</a:t>
            </a:r>
            <a:br>
              <a:rPr lang="en-US" sz="2800" dirty="0">
                <a:solidFill>
                  <a:srgbClr val="FFFFFF"/>
                </a:solidFill>
                <a:latin typeface="Segoe UI" pitchFamily="34" charset="0"/>
                <a:ea typeface="Segoe UI" pitchFamily="34" charset="0"/>
                <a:cs typeface="Segoe UI" pitchFamily="34" charset="0"/>
              </a:rPr>
            </a:br>
            <a:r>
              <a:rPr lang="en-US" sz="2800" dirty="0">
                <a:solidFill>
                  <a:srgbClr val="FFFFFF"/>
                </a:solidFill>
                <a:latin typeface="Segoe UI" pitchFamily="34" charset="0"/>
                <a:ea typeface="Segoe UI" pitchFamily="34" charset="0"/>
                <a:cs typeface="Segoe UI" pitchFamily="34" charset="0"/>
              </a:rPr>
              <a:t>while performing well at </a:t>
            </a:r>
            <a:r>
              <a:rPr lang="en-US" sz="2800" dirty="0" smtClean="0">
                <a:solidFill>
                  <a:srgbClr val="FFFFFF"/>
                </a:solidFill>
                <a:latin typeface="Segoe UI" pitchFamily="34" charset="0"/>
                <a:ea typeface="Segoe UI" pitchFamily="34" charset="0"/>
                <a:cs typeface="Segoe UI" pitchFamily="34" charset="0"/>
              </a:rPr>
              <a:t>scale</a:t>
            </a:r>
          </a:p>
          <a:p>
            <a:endParaRPr lang="en-US" sz="2800" dirty="0">
              <a:solidFill>
                <a:srgbClr val="FFFFFF"/>
              </a:solidFill>
              <a:latin typeface="Segoe UI" pitchFamily="34" charset="0"/>
              <a:ea typeface="Segoe UI" pitchFamily="34" charset="0"/>
              <a:cs typeface="Segoe UI" pitchFamily="34" charset="0"/>
            </a:endParaRPr>
          </a:p>
        </p:txBody>
      </p:sp>
      <p:sp>
        <p:nvSpPr>
          <p:cNvPr id="6" name="Content Placeholder 5"/>
          <p:cNvSpPr>
            <a:spLocks noGrp="1"/>
          </p:cNvSpPr>
          <p:nvPr>
            <p:ph sz="half" idx="4294967295"/>
          </p:nvPr>
        </p:nvSpPr>
        <p:spPr>
          <a:xfrm>
            <a:off x="566066" y="3766452"/>
            <a:ext cx="5180013" cy="2514600"/>
          </a:xfrm>
        </p:spPr>
        <p:txBody>
          <a:bodyPr/>
          <a:lstStyle/>
          <a:p>
            <a:pPr marL="0" indent="0">
              <a:buNone/>
            </a:pPr>
            <a:r>
              <a:rPr lang="en-US" sz="2800" b="1" dirty="0">
                <a:solidFill>
                  <a:schemeClr val="accent3"/>
                </a:solidFill>
                <a:latin typeface="Segoe UI" pitchFamily="34" charset="0"/>
                <a:ea typeface="Segoe UI" pitchFamily="34" charset="0"/>
                <a:cs typeface="Segoe UI" pitchFamily="34" charset="0"/>
              </a:rPr>
              <a:t>Continuously available </a:t>
            </a:r>
            <a:r>
              <a:rPr lang="en-US" sz="2800" dirty="0">
                <a:solidFill>
                  <a:srgbClr val="FFFFFF"/>
                </a:solidFill>
                <a:latin typeface="Segoe UI" pitchFamily="34" charset="0"/>
                <a:ea typeface="Segoe UI" pitchFamily="34" charset="0"/>
                <a:cs typeface="Segoe UI" pitchFamily="34" charset="0"/>
              </a:rPr>
              <a:t>software and hardware platforms are designed to support </a:t>
            </a:r>
            <a:r>
              <a:rPr lang="en-US" sz="2800" b="1" dirty="0">
                <a:solidFill>
                  <a:srgbClr val="FFC000"/>
                </a:solidFill>
                <a:latin typeface="Segoe UI" pitchFamily="34" charset="0"/>
                <a:ea typeface="Segoe UI" pitchFamily="34" charset="0"/>
                <a:cs typeface="Segoe UI" pitchFamily="34" charset="0"/>
              </a:rPr>
              <a:t>transparent </a:t>
            </a:r>
            <a:r>
              <a:rPr lang="en-US" sz="2800" b="1" dirty="0" smtClean="0">
                <a:solidFill>
                  <a:srgbClr val="FFC000"/>
                </a:solidFill>
                <a:latin typeface="Segoe UI" pitchFamily="34" charset="0"/>
                <a:ea typeface="Segoe UI" pitchFamily="34" charset="0"/>
                <a:cs typeface="Segoe UI" pitchFamily="34" charset="0"/>
              </a:rPr>
              <a:t>failover</a:t>
            </a:r>
            <a:r>
              <a:rPr lang="en-US" sz="2800" dirty="0">
                <a:solidFill>
                  <a:srgbClr val="FFFFFF"/>
                </a:solidFill>
                <a:latin typeface="Segoe UI" pitchFamily="34" charset="0"/>
                <a:ea typeface="Segoe UI" pitchFamily="34" charset="0"/>
                <a:cs typeface="Segoe UI" pitchFamily="34" charset="0"/>
              </a:rPr>
              <a:t/>
            </a:r>
            <a:br>
              <a:rPr lang="en-US" sz="2800" dirty="0">
                <a:solidFill>
                  <a:srgbClr val="FFFFFF"/>
                </a:solidFill>
                <a:latin typeface="Segoe UI" pitchFamily="34" charset="0"/>
                <a:ea typeface="Segoe UI" pitchFamily="34" charset="0"/>
                <a:cs typeface="Segoe UI" pitchFamily="34" charset="0"/>
              </a:rPr>
            </a:br>
            <a:r>
              <a:rPr lang="en-US" sz="2800" dirty="0">
                <a:solidFill>
                  <a:srgbClr val="FFFFFF"/>
                </a:solidFill>
                <a:latin typeface="Segoe UI" pitchFamily="34" charset="0"/>
                <a:ea typeface="Segoe UI" pitchFamily="34" charset="0"/>
                <a:cs typeface="Segoe UI" pitchFamily="34" charset="0"/>
              </a:rPr>
              <a:t>without data loss</a:t>
            </a:r>
          </a:p>
          <a:p>
            <a:endParaRPr lang="en-US" sz="2800" dirty="0"/>
          </a:p>
        </p:txBody>
      </p:sp>
    </p:spTree>
    <p:extLst>
      <p:ext uri="{BB962C8B-B14F-4D97-AF65-F5344CB8AC3E}">
        <p14:creationId xmlns:p14="http://schemas.microsoft.com/office/powerpoint/2010/main" val="278882971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Storage Spaces</a:t>
            </a:r>
            <a:br>
              <a:rPr lang="en-US" dirty="0" smtClean="0"/>
            </a:br>
            <a:r>
              <a:rPr lang="en-US" sz="3600" dirty="0" smtClean="0">
                <a:gradFill flip="none" rotWithShape="1">
                  <a:gsLst>
                    <a:gs pos="5417">
                      <a:schemeClr val="tx2"/>
                    </a:gs>
                    <a:gs pos="98000">
                      <a:schemeClr val="tx2"/>
                    </a:gs>
                  </a:gsLst>
                  <a:lin ang="5400000" scaled="0"/>
                  <a:tileRect/>
                </a:gradFill>
                <a:latin typeface="+mn-lt"/>
              </a:rPr>
              <a:t>Resiliency &amp; error correction</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563758"/>
            <a:ext cx="11407844" cy="2000548"/>
          </a:xfrm>
        </p:spPr>
        <p:txBody>
          <a:bodyPr/>
          <a:lstStyle/>
          <a:p>
            <a:r>
              <a:rPr lang="en-US" dirty="0" smtClean="0">
                <a:latin typeface="+mj-lt"/>
              </a:rPr>
              <a:t>Redundant storage</a:t>
            </a:r>
          </a:p>
          <a:p>
            <a:pPr lvl="1"/>
            <a:r>
              <a:rPr lang="en-US" dirty="0" smtClean="0">
                <a:latin typeface="+mj-lt"/>
              </a:rPr>
              <a:t>Mirrored Spaces </a:t>
            </a:r>
            <a:r>
              <a:rPr lang="en-US" dirty="0" smtClean="0"/>
              <a:t>and </a:t>
            </a:r>
            <a:r>
              <a:rPr lang="en-US" dirty="0" smtClean="0">
                <a:latin typeface="+mj-lt"/>
              </a:rPr>
              <a:t>Parity Spaces </a:t>
            </a:r>
            <a:r>
              <a:rPr lang="en-US" dirty="0" smtClean="0"/>
              <a:t>with integrated </a:t>
            </a:r>
            <a:r>
              <a:rPr lang="en-US" dirty="0"/>
              <a:t>j</a:t>
            </a:r>
            <a:r>
              <a:rPr lang="en-US" dirty="0" smtClean="0"/>
              <a:t>ournaling</a:t>
            </a:r>
          </a:p>
          <a:p>
            <a:r>
              <a:rPr lang="en-US" dirty="0" smtClean="0">
                <a:latin typeface="+mj-lt"/>
              </a:rPr>
              <a:t>Rapid Recovery </a:t>
            </a:r>
            <a:r>
              <a:rPr lang="en-US" dirty="0" smtClean="0"/>
              <a:t>– per pool hot spare support</a:t>
            </a:r>
          </a:p>
          <a:p>
            <a:r>
              <a:rPr lang="en-US" dirty="0" smtClean="0">
                <a:latin typeface="+mj-lt"/>
              </a:rPr>
              <a:t>Application driven intelligent error correction</a:t>
            </a:r>
            <a:endParaRPr lang="en-US" dirty="0" smtClean="0"/>
          </a:p>
        </p:txBody>
      </p:sp>
      <p:pic>
        <p:nvPicPr>
          <p:cNvPr id="60" name="Picture 5" descr="Harddrive"/>
          <p:cNvPicPr>
            <a:picLocks noChangeAspect="1" noChangeArrowheads="1"/>
          </p:cNvPicPr>
          <p:nvPr/>
        </p:nvPicPr>
        <p:blipFill>
          <a:blip r:embed="rId3"/>
          <a:srcRect/>
          <a:stretch>
            <a:fillRect/>
          </a:stretch>
        </p:blipFill>
        <p:spPr bwMode="auto">
          <a:xfrm>
            <a:off x="3801510" y="5753899"/>
            <a:ext cx="916204" cy="553994"/>
          </a:xfrm>
          <a:prstGeom prst="rect">
            <a:avLst/>
          </a:prstGeom>
          <a:noFill/>
          <a:ln w="9525">
            <a:noFill/>
            <a:miter lim="800000"/>
            <a:headEnd/>
            <a:tailEnd/>
          </a:ln>
        </p:spPr>
      </p:pic>
      <p:pic>
        <p:nvPicPr>
          <p:cNvPr id="61" name="Picture 5" descr="Harddrive"/>
          <p:cNvPicPr>
            <a:picLocks noChangeAspect="1" noChangeArrowheads="1"/>
          </p:cNvPicPr>
          <p:nvPr/>
        </p:nvPicPr>
        <p:blipFill>
          <a:blip r:embed="rId3"/>
          <a:srcRect/>
          <a:stretch>
            <a:fillRect/>
          </a:stretch>
        </p:blipFill>
        <p:spPr bwMode="auto">
          <a:xfrm>
            <a:off x="4511488" y="5753899"/>
            <a:ext cx="916204" cy="553994"/>
          </a:xfrm>
          <a:prstGeom prst="rect">
            <a:avLst/>
          </a:prstGeom>
          <a:noFill/>
          <a:ln w="9525">
            <a:noFill/>
            <a:miter lim="800000"/>
            <a:headEnd/>
            <a:tailEnd/>
          </a:ln>
        </p:spPr>
      </p:pic>
      <p:pic>
        <p:nvPicPr>
          <p:cNvPr id="62" name="Picture 5" descr="Harddrive"/>
          <p:cNvPicPr>
            <a:picLocks noChangeAspect="1" noChangeArrowheads="1"/>
          </p:cNvPicPr>
          <p:nvPr/>
        </p:nvPicPr>
        <p:blipFill>
          <a:blip r:embed="rId3"/>
          <a:srcRect/>
          <a:stretch>
            <a:fillRect/>
          </a:stretch>
        </p:blipFill>
        <p:spPr bwMode="auto">
          <a:xfrm>
            <a:off x="7351403" y="5753899"/>
            <a:ext cx="916204" cy="553994"/>
          </a:xfrm>
          <a:prstGeom prst="rect">
            <a:avLst/>
          </a:prstGeom>
          <a:noFill/>
          <a:ln w="9525">
            <a:noFill/>
            <a:miter lim="800000"/>
            <a:headEnd/>
            <a:tailEnd/>
          </a:ln>
        </p:spPr>
      </p:pic>
      <p:pic>
        <p:nvPicPr>
          <p:cNvPr id="63" name="Picture 5" descr="Harddrive"/>
          <p:cNvPicPr>
            <a:picLocks noChangeAspect="1" noChangeArrowheads="1"/>
          </p:cNvPicPr>
          <p:nvPr/>
        </p:nvPicPr>
        <p:blipFill>
          <a:blip r:embed="rId3"/>
          <a:srcRect/>
          <a:stretch>
            <a:fillRect/>
          </a:stretch>
        </p:blipFill>
        <p:spPr bwMode="auto">
          <a:xfrm>
            <a:off x="5221467" y="5753899"/>
            <a:ext cx="916204" cy="553994"/>
          </a:xfrm>
          <a:prstGeom prst="rect">
            <a:avLst/>
          </a:prstGeom>
          <a:noFill/>
          <a:ln w="9525">
            <a:noFill/>
            <a:miter lim="800000"/>
            <a:headEnd/>
            <a:tailEnd/>
          </a:ln>
        </p:spPr>
      </p:pic>
      <p:pic>
        <p:nvPicPr>
          <p:cNvPr id="64" name="Picture 5" descr="Harddrive"/>
          <p:cNvPicPr>
            <a:picLocks noChangeAspect="1" noChangeArrowheads="1"/>
          </p:cNvPicPr>
          <p:nvPr/>
        </p:nvPicPr>
        <p:blipFill>
          <a:blip r:embed="rId3"/>
          <a:srcRect/>
          <a:stretch>
            <a:fillRect/>
          </a:stretch>
        </p:blipFill>
        <p:spPr bwMode="auto">
          <a:xfrm>
            <a:off x="6641424" y="5753899"/>
            <a:ext cx="916204" cy="553994"/>
          </a:xfrm>
          <a:prstGeom prst="rect">
            <a:avLst/>
          </a:prstGeom>
          <a:noFill/>
          <a:ln w="9525">
            <a:noFill/>
            <a:miter lim="800000"/>
            <a:headEnd/>
            <a:tailEnd/>
          </a:ln>
        </p:spPr>
      </p:pic>
      <p:pic>
        <p:nvPicPr>
          <p:cNvPr id="65" name="Picture 5" descr="Harddrive"/>
          <p:cNvPicPr>
            <a:picLocks noChangeAspect="1" noChangeArrowheads="1"/>
          </p:cNvPicPr>
          <p:nvPr/>
        </p:nvPicPr>
        <p:blipFill>
          <a:blip r:embed="rId3"/>
          <a:srcRect/>
          <a:stretch>
            <a:fillRect/>
          </a:stretch>
        </p:blipFill>
        <p:spPr bwMode="auto">
          <a:xfrm>
            <a:off x="5931446" y="5753899"/>
            <a:ext cx="916204" cy="553994"/>
          </a:xfrm>
          <a:prstGeom prst="rect">
            <a:avLst/>
          </a:prstGeom>
          <a:noFill/>
          <a:ln w="9525">
            <a:noFill/>
            <a:miter lim="800000"/>
            <a:headEnd/>
            <a:tailEnd/>
          </a:ln>
        </p:spPr>
      </p:pic>
      <p:pic>
        <p:nvPicPr>
          <p:cNvPr id="66" name="Picture 5" descr="Harddrive"/>
          <p:cNvPicPr>
            <a:picLocks noChangeAspect="1" noChangeArrowheads="1"/>
          </p:cNvPicPr>
          <p:nvPr/>
        </p:nvPicPr>
        <p:blipFill>
          <a:blip r:embed="rId3"/>
          <a:srcRect/>
          <a:stretch>
            <a:fillRect/>
          </a:stretch>
        </p:blipFill>
        <p:spPr bwMode="auto">
          <a:xfrm>
            <a:off x="9611971" y="5753899"/>
            <a:ext cx="916204" cy="553994"/>
          </a:xfrm>
          <a:prstGeom prst="rect">
            <a:avLst/>
          </a:prstGeom>
          <a:noFill/>
          <a:ln w="9525">
            <a:noFill/>
            <a:miter lim="800000"/>
            <a:headEnd/>
            <a:tailEnd/>
          </a:ln>
        </p:spPr>
      </p:pic>
      <p:pic>
        <p:nvPicPr>
          <p:cNvPr id="67" name="Picture 5" descr="Harddrive"/>
          <p:cNvPicPr>
            <a:picLocks noChangeAspect="1" noChangeArrowheads="1"/>
          </p:cNvPicPr>
          <p:nvPr/>
        </p:nvPicPr>
        <p:blipFill>
          <a:blip r:embed="rId3"/>
          <a:srcRect/>
          <a:stretch>
            <a:fillRect/>
          </a:stretch>
        </p:blipFill>
        <p:spPr bwMode="auto">
          <a:xfrm>
            <a:off x="8771360" y="5753899"/>
            <a:ext cx="916204" cy="553994"/>
          </a:xfrm>
          <a:prstGeom prst="rect">
            <a:avLst/>
          </a:prstGeom>
          <a:noFill/>
          <a:ln w="9525">
            <a:noFill/>
            <a:miter lim="800000"/>
            <a:headEnd/>
            <a:tailEnd/>
          </a:ln>
        </p:spPr>
      </p:pic>
      <p:pic>
        <p:nvPicPr>
          <p:cNvPr id="68" name="Picture 5" descr="Harddrive"/>
          <p:cNvPicPr>
            <a:picLocks noChangeAspect="1" noChangeArrowheads="1"/>
          </p:cNvPicPr>
          <p:nvPr/>
        </p:nvPicPr>
        <p:blipFill>
          <a:blip r:embed="rId3"/>
          <a:srcRect/>
          <a:stretch>
            <a:fillRect/>
          </a:stretch>
        </p:blipFill>
        <p:spPr bwMode="auto">
          <a:xfrm>
            <a:off x="8061382" y="5753899"/>
            <a:ext cx="916204" cy="553994"/>
          </a:xfrm>
          <a:prstGeom prst="rect">
            <a:avLst/>
          </a:prstGeom>
          <a:noFill/>
          <a:ln w="9525">
            <a:noFill/>
            <a:miter lim="800000"/>
            <a:headEnd/>
            <a:tailEnd/>
          </a:ln>
        </p:spPr>
      </p:pic>
      <p:sp>
        <p:nvSpPr>
          <p:cNvPr id="25" name="Rounded Rectangle 24"/>
          <p:cNvSpPr/>
          <p:nvPr/>
        </p:nvSpPr>
        <p:spPr>
          <a:xfrm>
            <a:off x="3801509" y="5382798"/>
            <a:ext cx="6831173" cy="11669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26" name="Picture 198" descr="dell_node"/>
          <p:cNvPicPr>
            <a:picLocks noChangeAspect="1" noChangeArrowheads="1"/>
          </p:cNvPicPr>
          <p:nvPr/>
        </p:nvPicPr>
        <p:blipFill>
          <a:blip r:embed="rId4" cstate="print"/>
          <a:srcRect/>
          <a:stretch>
            <a:fillRect/>
          </a:stretch>
        </p:blipFill>
        <p:spPr bwMode="auto">
          <a:xfrm>
            <a:off x="3825315" y="3831762"/>
            <a:ext cx="1696612" cy="354464"/>
          </a:xfrm>
          <a:prstGeom prst="rect">
            <a:avLst/>
          </a:prstGeom>
          <a:noFill/>
          <a:ln w="9525">
            <a:noFill/>
            <a:miter lim="800000"/>
            <a:headEnd/>
            <a:tailEnd/>
          </a:ln>
          <a:effectLst>
            <a:outerShdw blurRad="266700" dist="50800" dir="5400000" algn="ctr" rotWithShape="0">
              <a:schemeClr val="bg1"/>
            </a:outerShdw>
          </a:effectLst>
        </p:spPr>
      </p:pic>
      <p:sp>
        <p:nvSpPr>
          <p:cNvPr id="13" name="Curved Down Arrow 12"/>
          <p:cNvSpPr/>
          <p:nvPr/>
        </p:nvSpPr>
        <p:spPr bwMode="auto">
          <a:xfrm flipH="1">
            <a:off x="4077356" y="5465552"/>
            <a:ext cx="3100251" cy="340520"/>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4" name="Curved Down Arrow 33"/>
          <p:cNvSpPr/>
          <p:nvPr/>
        </p:nvSpPr>
        <p:spPr bwMode="auto">
          <a:xfrm flipH="1">
            <a:off x="4869836" y="5469899"/>
            <a:ext cx="2307769" cy="340520"/>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5" name="Curved Down Arrow 34"/>
          <p:cNvSpPr/>
          <p:nvPr/>
        </p:nvSpPr>
        <p:spPr bwMode="auto">
          <a:xfrm flipH="1">
            <a:off x="5627480" y="5465537"/>
            <a:ext cx="1550125" cy="340520"/>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7" name="Curved Down Arrow 36"/>
          <p:cNvSpPr/>
          <p:nvPr/>
        </p:nvSpPr>
        <p:spPr bwMode="auto">
          <a:xfrm flipH="1">
            <a:off x="6272498" y="5456828"/>
            <a:ext cx="905107" cy="340520"/>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8" name="Curved Down Arrow 37"/>
          <p:cNvSpPr/>
          <p:nvPr/>
        </p:nvSpPr>
        <p:spPr bwMode="auto">
          <a:xfrm>
            <a:off x="7099525" y="5461175"/>
            <a:ext cx="844437" cy="340520"/>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9" name="Curved Down Arrow 38"/>
          <p:cNvSpPr/>
          <p:nvPr/>
        </p:nvSpPr>
        <p:spPr bwMode="auto">
          <a:xfrm>
            <a:off x="7112581" y="5465522"/>
            <a:ext cx="1554194" cy="340520"/>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0" name="Curved Down Arrow 39"/>
          <p:cNvSpPr/>
          <p:nvPr/>
        </p:nvSpPr>
        <p:spPr bwMode="auto">
          <a:xfrm>
            <a:off x="7099524" y="5461160"/>
            <a:ext cx="2208581" cy="340520"/>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1" name="Curved Down Arrow 40"/>
          <p:cNvSpPr/>
          <p:nvPr/>
        </p:nvSpPr>
        <p:spPr bwMode="auto">
          <a:xfrm>
            <a:off x="7099523" y="5456798"/>
            <a:ext cx="3099971" cy="340520"/>
          </a:xfrm>
          <a:prstGeom prst="curved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42" name="Picture 2" descr="\\eventsql\dvd\Online_ART\DVD_Art_Sept-2-2010\Artwork_Imagery\Icons - Illustrations\_ REAL VISTA STYLE\red x clo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8540" y="5753899"/>
            <a:ext cx="561971" cy="561971"/>
          </a:xfrm>
          <a:prstGeom prst="rect">
            <a:avLst/>
          </a:prstGeom>
          <a:noFill/>
          <a:extLst>
            <a:ext uri="{909E8E84-426E-40DD-AFC4-6F175D3DCCD1}">
              <a14:hiddenFill xmlns:a14="http://schemas.microsoft.com/office/drawing/2010/main">
                <a:solidFill>
                  <a:srgbClr val="FFFFFF"/>
                </a:solidFill>
              </a14:hiddenFill>
            </a:ext>
          </a:extLst>
        </p:spPr>
      </p:pic>
      <p:sp>
        <p:nvSpPr>
          <p:cNvPr id="44" name="Rounded Rectangle 43"/>
          <p:cNvSpPr/>
          <p:nvPr/>
        </p:nvSpPr>
        <p:spPr>
          <a:xfrm>
            <a:off x="9611970" y="5747508"/>
            <a:ext cx="916205" cy="6836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5" name="TextBox 44"/>
          <p:cNvSpPr txBox="1"/>
          <p:nvPr/>
        </p:nvSpPr>
        <p:spPr>
          <a:xfrm>
            <a:off x="9682170" y="6215710"/>
            <a:ext cx="809004"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latin typeface="+mj-lt"/>
              </a:rPr>
              <a:t>Hot Spare</a:t>
            </a:r>
          </a:p>
        </p:txBody>
      </p:sp>
      <p:sp>
        <p:nvSpPr>
          <p:cNvPr id="36" name="Rounded Rectangle 35"/>
          <p:cNvSpPr/>
          <p:nvPr/>
        </p:nvSpPr>
        <p:spPr>
          <a:xfrm>
            <a:off x="1650494" y="5627058"/>
            <a:ext cx="1900547" cy="5581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mj-lt"/>
              </a:rPr>
              <a:t>I</a:t>
            </a:r>
            <a:r>
              <a:rPr lang="en-US" sz="1400" b="1" dirty="0" smtClean="0">
                <a:solidFill>
                  <a:schemeClr val="tx2"/>
                </a:solidFill>
                <a:latin typeface="+mj-lt"/>
              </a:rPr>
              <a:t>ndustry standard physical storage</a:t>
            </a:r>
            <a:endParaRPr lang="en-US" sz="1400" b="1" dirty="0">
              <a:solidFill>
                <a:schemeClr val="tx2"/>
              </a:solidFill>
              <a:latin typeface="+mj-lt"/>
            </a:endParaRPr>
          </a:p>
        </p:txBody>
      </p:sp>
      <p:sp>
        <p:nvSpPr>
          <p:cNvPr id="47" name="Rounded Rectangle 46"/>
          <p:cNvSpPr/>
          <p:nvPr/>
        </p:nvSpPr>
        <p:spPr>
          <a:xfrm>
            <a:off x="3825314" y="4371693"/>
            <a:ext cx="6807367" cy="8846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49" name="Picture 18" descr="Database blue"/>
          <p:cNvPicPr>
            <a:picLocks noChangeAspect="1" noChangeArrowheads="1"/>
          </p:cNvPicPr>
          <p:nvPr/>
        </p:nvPicPr>
        <p:blipFill>
          <a:blip r:embed="rId6" cstate="print"/>
          <a:srcRect/>
          <a:stretch>
            <a:fillRect/>
          </a:stretch>
        </p:blipFill>
        <p:spPr bwMode="auto">
          <a:xfrm>
            <a:off x="4732949" y="4488327"/>
            <a:ext cx="622822" cy="596752"/>
          </a:xfrm>
          <a:prstGeom prst="rect">
            <a:avLst/>
          </a:prstGeom>
          <a:noFill/>
        </p:spPr>
      </p:pic>
      <p:pic>
        <p:nvPicPr>
          <p:cNvPr id="50" name="Picture 18" descr="Database blue"/>
          <p:cNvPicPr>
            <a:picLocks noChangeAspect="1" noChangeArrowheads="1"/>
          </p:cNvPicPr>
          <p:nvPr/>
        </p:nvPicPr>
        <p:blipFill>
          <a:blip r:embed="rId6" cstate="print"/>
          <a:srcRect/>
          <a:stretch>
            <a:fillRect/>
          </a:stretch>
        </p:blipFill>
        <p:spPr bwMode="auto">
          <a:xfrm>
            <a:off x="3997294" y="4488276"/>
            <a:ext cx="618855" cy="596752"/>
          </a:xfrm>
          <a:prstGeom prst="rect">
            <a:avLst/>
          </a:prstGeom>
          <a:noFill/>
        </p:spPr>
      </p:pic>
      <p:sp>
        <p:nvSpPr>
          <p:cNvPr id="51" name="TextBox 50"/>
          <p:cNvSpPr txBox="1"/>
          <p:nvPr/>
        </p:nvSpPr>
        <p:spPr>
          <a:xfrm>
            <a:off x="3945040" y="4671839"/>
            <a:ext cx="704039" cy="400110"/>
          </a:xfrm>
          <a:prstGeom prst="rect">
            <a:avLst/>
          </a:prstGeom>
          <a:noFill/>
        </p:spPr>
        <p:txBody>
          <a:bodyPr wrap="none" rtlCol="0">
            <a:spAutoFit/>
          </a:bodyPr>
          <a:lstStyle/>
          <a:p>
            <a:pPr algn="ctr"/>
            <a:r>
              <a:rPr lang="en-US" sz="1000" dirty="0" smtClean="0">
                <a:solidFill>
                  <a:schemeClr val="bg1"/>
                </a:solidFill>
                <a:latin typeface="+mj-lt"/>
              </a:rPr>
              <a:t>Mirrored</a:t>
            </a:r>
          </a:p>
          <a:p>
            <a:pPr algn="ctr"/>
            <a:r>
              <a:rPr lang="en-US" sz="1000" dirty="0" smtClean="0">
                <a:solidFill>
                  <a:schemeClr val="bg1"/>
                </a:solidFill>
                <a:latin typeface="+mj-lt"/>
              </a:rPr>
              <a:t>Space</a:t>
            </a:r>
          </a:p>
        </p:txBody>
      </p:sp>
      <p:sp>
        <p:nvSpPr>
          <p:cNvPr id="52" name="TextBox 51"/>
          <p:cNvSpPr txBox="1"/>
          <p:nvPr/>
        </p:nvSpPr>
        <p:spPr>
          <a:xfrm>
            <a:off x="4778677" y="4665746"/>
            <a:ext cx="529312" cy="400110"/>
          </a:xfrm>
          <a:prstGeom prst="rect">
            <a:avLst/>
          </a:prstGeom>
          <a:noFill/>
        </p:spPr>
        <p:txBody>
          <a:bodyPr wrap="none" rtlCol="0">
            <a:spAutoFit/>
          </a:bodyPr>
          <a:lstStyle/>
          <a:p>
            <a:pPr algn="ctr"/>
            <a:r>
              <a:rPr lang="en-US" sz="1000" dirty="0" smtClean="0">
                <a:solidFill>
                  <a:schemeClr val="bg1"/>
                </a:solidFill>
                <a:latin typeface="+mj-lt"/>
              </a:rPr>
              <a:t>Parity</a:t>
            </a:r>
          </a:p>
          <a:p>
            <a:pPr algn="ctr"/>
            <a:r>
              <a:rPr lang="en-US" sz="1000" dirty="0" smtClean="0">
                <a:solidFill>
                  <a:schemeClr val="bg1"/>
                </a:solidFill>
                <a:latin typeface="+mj-lt"/>
              </a:rPr>
              <a:t>Space</a:t>
            </a:r>
          </a:p>
        </p:txBody>
      </p:sp>
      <p:pic>
        <p:nvPicPr>
          <p:cNvPr id="72" name="Picture 198" descr="dell_node"/>
          <p:cNvPicPr>
            <a:picLocks noChangeAspect="1" noChangeArrowheads="1"/>
          </p:cNvPicPr>
          <p:nvPr/>
        </p:nvPicPr>
        <p:blipFill>
          <a:blip r:embed="rId4" cstate="print"/>
          <a:srcRect/>
          <a:stretch>
            <a:fillRect/>
          </a:stretch>
        </p:blipFill>
        <p:spPr bwMode="auto">
          <a:xfrm>
            <a:off x="5520483" y="3831762"/>
            <a:ext cx="1696612" cy="354464"/>
          </a:xfrm>
          <a:prstGeom prst="rect">
            <a:avLst/>
          </a:prstGeom>
          <a:noFill/>
          <a:ln w="9525">
            <a:noFill/>
            <a:miter lim="800000"/>
            <a:headEnd/>
            <a:tailEnd/>
          </a:ln>
          <a:effectLst>
            <a:outerShdw blurRad="266700" dist="50800" dir="5400000" algn="ctr" rotWithShape="0">
              <a:schemeClr val="bg1"/>
            </a:outerShdw>
          </a:effectLst>
        </p:spPr>
      </p:pic>
      <p:pic>
        <p:nvPicPr>
          <p:cNvPr id="73" name="Picture 198" descr="dell_node"/>
          <p:cNvPicPr>
            <a:picLocks noChangeAspect="1" noChangeArrowheads="1"/>
          </p:cNvPicPr>
          <p:nvPr/>
        </p:nvPicPr>
        <p:blipFill>
          <a:blip r:embed="rId4" cstate="print"/>
          <a:srcRect/>
          <a:stretch>
            <a:fillRect/>
          </a:stretch>
        </p:blipFill>
        <p:spPr bwMode="auto">
          <a:xfrm>
            <a:off x="7217095" y="3834823"/>
            <a:ext cx="1696612" cy="354464"/>
          </a:xfrm>
          <a:prstGeom prst="rect">
            <a:avLst/>
          </a:prstGeom>
          <a:noFill/>
          <a:ln w="9525">
            <a:noFill/>
            <a:miter lim="800000"/>
            <a:headEnd/>
            <a:tailEnd/>
          </a:ln>
          <a:effectLst>
            <a:outerShdw blurRad="266700" dist="50800" dir="5400000" algn="ctr" rotWithShape="0">
              <a:schemeClr val="bg1"/>
            </a:outerShdw>
          </a:effectLst>
        </p:spPr>
      </p:pic>
      <p:pic>
        <p:nvPicPr>
          <p:cNvPr id="74" name="Picture 198" descr="dell_node"/>
          <p:cNvPicPr>
            <a:picLocks noChangeAspect="1" noChangeArrowheads="1"/>
          </p:cNvPicPr>
          <p:nvPr/>
        </p:nvPicPr>
        <p:blipFill>
          <a:blip r:embed="rId4" cstate="print"/>
          <a:srcRect/>
          <a:stretch>
            <a:fillRect/>
          </a:stretch>
        </p:blipFill>
        <p:spPr bwMode="auto">
          <a:xfrm>
            <a:off x="8901484" y="3834823"/>
            <a:ext cx="1696612" cy="354464"/>
          </a:xfrm>
          <a:prstGeom prst="rect">
            <a:avLst/>
          </a:prstGeom>
          <a:noFill/>
          <a:ln w="9525">
            <a:noFill/>
            <a:miter lim="800000"/>
            <a:headEnd/>
            <a:tailEnd/>
          </a:ln>
          <a:effectLst>
            <a:outerShdw blurRad="266700" dist="50800" dir="5400000" algn="ctr" rotWithShape="0">
              <a:schemeClr val="bg1"/>
            </a:outerShdw>
          </a:effectLst>
        </p:spPr>
      </p:pic>
      <p:pic>
        <p:nvPicPr>
          <p:cNvPr id="83" name="Picture 18" descr="Database blue"/>
          <p:cNvPicPr>
            <a:picLocks noChangeAspect="1" noChangeArrowheads="1"/>
          </p:cNvPicPr>
          <p:nvPr/>
        </p:nvPicPr>
        <p:blipFill>
          <a:blip r:embed="rId6" cstate="print"/>
          <a:srcRect/>
          <a:stretch>
            <a:fillRect/>
          </a:stretch>
        </p:blipFill>
        <p:spPr bwMode="auto">
          <a:xfrm>
            <a:off x="6413640" y="4488327"/>
            <a:ext cx="622822" cy="596752"/>
          </a:xfrm>
          <a:prstGeom prst="rect">
            <a:avLst/>
          </a:prstGeom>
          <a:noFill/>
        </p:spPr>
      </p:pic>
      <p:pic>
        <p:nvPicPr>
          <p:cNvPr id="84" name="Picture 18" descr="Database blue"/>
          <p:cNvPicPr>
            <a:picLocks noChangeAspect="1" noChangeArrowheads="1"/>
          </p:cNvPicPr>
          <p:nvPr/>
        </p:nvPicPr>
        <p:blipFill>
          <a:blip r:embed="rId6" cstate="print"/>
          <a:srcRect/>
          <a:stretch>
            <a:fillRect/>
          </a:stretch>
        </p:blipFill>
        <p:spPr bwMode="auto">
          <a:xfrm>
            <a:off x="5677985" y="4488276"/>
            <a:ext cx="618855" cy="596752"/>
          </a:xfrm>
          <a:prstGeom prst="rect">
            <a:avLst/>
          </a:prstGeom>
          <a:noFill/>
        </p:spPr>
      </p:pic>
      <p:sp>
        <p:nvSpPr>
          <p:cNvPr id="85" name="TextBox 84"/>
          <p:cNvSpPr txBox="1"/>
          <p:nvPr/>
        </p:nvSpPr>
        <p:spPr>
          <a:xfrm>
            <a:off x="5625731" y="4671839"/>
            <a:ext cx="704039" cy="400110"/>
          </a:xfrm>
          <a:prstGeom prst="rect">
            <a:avLst/>
          </a:prstGeom>
          <a:noFill/>
        </p:spPr>
        <p:txBody>
          <a:bodyPr wrap="none" rtlCol="0">
            <a:spAutoFit/>
          </a:bodyPr>
          <a:lstStyle/>
          <a:p>
            <a:pPr algn="ctr"/>
            <a:r>
              <a:rPr lang="en-US" sz="1000" dirty="0" smtClean="0">
                <a:solidFill>
                  <a:schemeClr val="bg1"/>
                </a:solidFill>
                <a:latin typeface="+mj-lt"/>
              </a:rPr>
              <a:t>Mirrored</a:t>
            </a:r>
          </a:p>
          <a:p>
            <a:pPr algn="ctr"/>
            <a:r>
              <a:rPr lang="en-US" sz="1000" dirty="0" smtClean="0">
                <a:solidFill>
                  <a:schemeClr val="bg1"/>
                </a:solidFill>
                <a:latin typeface="+mj-lt"/>
              </a:rPr>
              <a:t>Space</a:t>
            </a:r>
          </a:p>
        </p:txBody>
      </p:sp>
      <p:sp>
        <p:nvSpPr>
          <p:cNvPr id="86" name="TextBox 85"/>
          <p:cNvSpPr txBox="1"/>
          <p:nvPr/>
        </p:nvSpPr>
        <p:spPr>
          <a:xfrm>
            <a:off x="6372005" y="4665746"/>
            <a:ext cx="704039" cy="400110"/>
          </a:xfrm>
          <a:prstGeom prst="rect">
            <a:avLst/>
          </a:prstGeom>
          <a:noFill/>
        </p:spPr>
        <p:txBody>
          <a:bodyPr wrap="none" rtlCol="0">
            <a:spAutoFit/>
          </a:bodyPr>
          <a:lstStyle/>
          <a:p>
            <a:pPr algn="ctr"/>
            <a:r>
              <a:rPr lang="en-US" sz="1000" dirty="0" smtClean="0">
                <a:solidFill>
                  <a:schemeClr val="bg1"/>
                </a:solidFill>
                <a:latin typeface="+mj-lt"/>
              </a:rPr>
              <a:t>Mirrored</a:t>
            </a:r>
          </a:p>
          <a:p>
            <a:pPr algn="ctr"/>
            <a:r>
              <a:rPr lang="en-US" sz="1000" dirty="0" smtClean="0">
                <a:solidFill>
                  <a:schemeClr val="bg1"/>
                </a:solidFill>
                <a:latin typeface="+mj-lt"/>
              </a:rPr>
              <a:t>Space</a:t>
            </a:r>
          </a:p>
        </p:txBody>
      </p:sp>
      <p:pic>
        <p:nvPicPr>
          <p:cNvPr id="87" name="Picture 18" descr="Database blue"/>
          <p:cNvPicPr>
            <a:picLocks noChangeAspect="1" noChangeArrowheads="1"/>
          </p:cNvPicPr>
          <p:nvPr/>
        </p:nvPicPr>
        <p:blipFill>
          <a:blip r:embed="rId6" cstate="print"/>
          <a:srcRect/>
          <a:stretch>
            <a:fillRect/>
          </a:stretch>
        </p:blipFill>
        <p:spPr bwMode="auto">
          <a:xfrm>
            <a:off x="8126974" y="4488276"/>
            <a:ext cx="622822" cy="596752"/>
          </a:xfrm>
          <a:prstGeom prst="rect">
            <a:avLst/>
          </a:prstGeom>
          <a:noFill/>
        </p:spPr>
      </p:pic>
      <p:pic>
        <p:nvPicPr>
          <p:cNvPr id="88" name="Picture 18" descr="Database blue"/>
          <p:cNvPicPr>
            <a:picLocks noChangeAspect="1" noChangeArrowheads="1"/>
          </p:cNvPicPr>
          <p:nvPr/>
        </p:nvPicPr>
        <p:blipFill>
          <a:blip r:embed="rId6" cstate="print"/>
          <a:srcRect/>
          <a:stretch>
            <a:fillRect/>
          </a:stretch>
        </p:blipFill>
        <p:spPr bwMode="auto">
          <a:xfrm>
            <a:off x="7391319" y="4488225"/>
            <a:ext cx="618855" cy="596752"/>
          </a:xfrm>
          <a:prstGeom prst="rect">
            <a:avLst/>
          </a:prstGeom>
          <a:noFill/>
        </p:spPr>
      </p:pic>
      <p:sp>
        <p:nvSpPr>
          <p:cNvPr id="89" name="TextBox 88"/>
          <p:cNvSpPr txBox="1"/>
          <p:nvPr/>
        </p:nvSpPr>
        <p:spPr>
          <a:xfrm>
            <a:off x="7426428" y="4671788"/>
            <a:ext cx="529312" cy="400110"/>
          </a:xfrm>
          <a:prstGeom prst="rect">
            <a:avLst/>
          </a:prstGeom>
          <a:noFill/>
        </p:spPr>
        <p:txBody>
          <a:bodyPr wrap="none" rtlCol="0">
            <a:spAutoFit/>
          </a:bodyPr>
          <a:lstStyle/>
          <a:p>
            <a:pPr algn="ctr"/>
            <a:r>
              <a:rPr lang="en-US" sz="1000" dirty="0" smtClean="0">
                <a:solidFill>
                  <a:schemeClr val="bg1"/>
                </a:solidFill>
                <a:latin typeface="+mj-lt"/>
              </a:rPr>
              <a:t>Parity</a:t>
            </a:r>
          </a:p>
          <a:p>
            <a:pPr algn="ctr"/>
            <a:r>
              <a:rPr lang="en-US" sz="1000" dirty="0" smtClean="0">
                <a:solidFill>
                  <a:schemeClr val="bg1"/>
                </a:solidFill>
                <a:latin typeface="+mj-lt"/>
              </a:rPr>
              <a:t>Space</a:t>
            </a:r>
          </a:p>
        </p:txBody>
      </p:sp>
      <p:sp>
        <p:nvSpPr>
          <p:cNvPr id="90" name="TextBox 89"/>
          <p:cNvSpPr txBox="1"/>
          <p:nvPr/>
        </p:nvSpPr>
        <p:spPr>
          <a:xfrm>
            <a:off x="8085339" y="4665695"/>
            <a:ext cx="704039" cy="400110"/>
          </a:xfrm>
          <a:prstGeom prst="rect">
            <a:avLst/>
          </a:prstGeom>
          <a:noFill/>
        </p:spPr>
        <p:txBody>
          <a:bodyPr wrap="none" rtlCol="0">
            <a:spAutoFit/>
          </a:bodyPr>
          <a:lstStyle/>
          <a:p>
            <a:pPr algn="ctr"/>
            <a:r>
              <a:rPr lang="en-US" sz="1000" dirty="0" smtClean="0">
                <a:solidFill>
                  <a:schemeClr val="bg1"/>
                </a:solidFill>
                <a:latin typeface="+mj-lt"/>
              </a:rPr>
              <a:t>Mirrored</a:t>
            </a:r>
          </a:p>
          <a:p>
            <a:pPr algn="ctr"/>
            <a:r>
              <a:rPr lang="en-US" sz="1000" dirty="0" smtClean="0">
                <a:solidFill>
                  <a:schemeClr val="bg1"/>
                </a:solidFill>
                <a:latin typeface="+mj-lt"/>
              </a:rPr>
              <a:t>Space</a:t>
            </a:r>
          </a:p>
        </p:txBody>
      </p:sp>
      <p:pic>
        <p:nvPicPr>
          <p:cNvPr id="91" name="Picture 18" descr="Database blue"/>
          <p:cNvPicPr>
            <a:picLocks noChangeAspect="1" noChangeArrowheads="1"/>
          </p:cNvPicPr>
          <p:nvPr/>
        </p:nvPicPr>
        <p:blipFill>
          <a:blip r:embed="rId6" cstate="print"/>
          <a:srcRect/>
          <a:stretch>
            <a:fillRect/>
          </a:stretch>
        </p:blipFill>
        <p:spPr bwMode="auto">
          <a:xfrm>
            <a:off x="9775261" y="4468121"/>
            <a:ext cx="622822" cy="596752"/>
          </a:xfrm>
          <a:prstGeom prst="rect">
            <a:avLst/>
          </a:prstGeom>
          <a:noFill/>
        </p:spPr>
      </p:pic>
      <p:pic>
        <p:nvPicPr>
          <p:cNvPr id="92" name="Picture 18" descr="Database blue"/>
          <p:cNvPicPr>
            <a:picLocks noChangeAspect="1" noChangeArrowheads="1"/>
          </p:cNvPicPr>
          <p:nvPr/>
        </p:nvPicPr>
        <p:blipFill>
          <a:blip r:embed="rId6" cstate="print"/>
          <a:srcRect/>
          <a:stretch>
            <a:fillRect/>
          </a:stretch>
        </p:blipFill>
        <p:spPr bwMode="auto">
          <a:xfrm>
            <a:off x="9039606" y="4468070"/>
            <a:ext cx="618855" cy="596752"/>
          </a:xfrm>
          <a:prstGeom prst="rect">
            <a:avLst/>
          </a:prstGeom>
          <a:noFill/>
        </p:spPr>
      </p:pic>
      <p:sp>
        <p:nvSpPr>
          <p:cNvPr id="93" name="TextBox 92"/>
          <p:cNvSpPr txBox="1"/>
          <p:nvPr/>
        </p:nvSpPr>
        <p:spPr>
          <a:xfrm>
            <a:off x="8987352" y="4651633"/>
            <a:ext cx="704039" cy="400110"/>
          </a:xfrm>
          <a:prstGeom prst="rect">
            <a:avLst/>
          </a:prstGeom>
          <a:noFill/>
        </p:spPr>
        <p:txBody>
          <a:bodyPr wrap="none" rtlCol="0">
            <a:spAutoFit/>
          </a:bodyPr>
          <a:lstStyle/>
          <a:p>
            <a:pPr algn="ctr"/>
            <a:r>
              <a:rPr lang="en-US" sz="1000" dirty="0" smtClean="0">
                <a:solidFill>
                  <a:schemeClr val="bg1"/>
                </a:solidFill>
                <a:latin typeface="+mj-lt"/>
              </a:rPr>
              <a:t>Mirrored</a:t>
            </a:r>
          </a:p>
          <a:p>
            <a:pPr algn="ctr"/>
            <a:r>
              <a:rPr lang="en-US" sz="1000" dirty="0" smtClean="0">
                <a:solidFill>
                  <a:schemeClr val="bg1"/>
                </a:solidFill>
                <a:latin typeface="+mj-lt"/>
              </a:rPr>
              <a:t>Space</a:t>
            </a:r>
          </a:p>
        </p:txBody>
      </p:sp>
      <p:sp>
        <p:nvSpPr>
          <p:cNvPr id="94" name="TextBox 93"/>
          <p:cNvSpPr txBox="1"/>
          <p:nvPr/>
        </p:nvSpPr>
        <p:spPr>
          <a:xfrm>
            <a:off x="9820989" y="4645540"/>
            <a:ext cx="529312" cy="400110"/>
          </a:xfrm>
          <a:prstGeom prst="rect">
            <a:avLst/>
          </a:prstGeom>
          <a:noFill/>
        </p:spPr>
        <p:txBody>
          <a:bodyPr wrap="none" rtlCol="0">
            <a:spAutoFit/>
          </a:bodyPr>
          <a:lstStyle/>
          <a:p>
            <a:pPr algn="ctr"/>
            <a:r>
              <a:rPr lang="en-US" sz="1000" dirty="0" smtClean="0">
                <a:solidFill>
                  <a:schemeClr val="bg1"/>
                </a:solidFill>
                <a:latin typeface="+mj-lt"/>
              </a:rPr>
              <a:t>Parity</a:t>
            </a:r>
          </a:p>
          <a:p>
            <a:pPr algn="ctr"/>
            <a:r>
              <a:rPr lang="en-US" sz="1000" dirty="0" smtClean="0">
                <a:solidFill>
                  <a:schemeClr val="bg1"/>
                </a:solidFill>
                <a:latin typeface="+mj-lt"/>
              </a:rPr>
              <a:t>Space</a:t>
            </a:r>
          </a:p>
        </p:txBody>
      </p:sp>
      <p:sp>
        <p:nvSpPr>
          <p:cNvPr id="95" name="Rounded Rectangle 94"/>
          <p:cNvSpPr/>
          <p:nvPr/>
        </p:nvSpPr>
        <p:spPr>
          <a:xfrm>
            <a:off x="1583313" y="4400668"/>
            <a:ext cx="1900547" cy="77002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mj-lt"/>
              </a:rPr>
              <a:t>Resilient Spaces </a:t>
            </a:r>
            <a:r>
              <a:rPr lang="en-US" sz="1400" b="1" dirty="0">
                <a:solidFill>
                  <a:schemeClr val="tx2"/>
                </a:solidFill>
                <a:latin typeface="+mj-lt"/>
              </a:rPr>
              <a:t>contained within </a:t>
            </a:r>
            <a:r>
              <a:rPr lang="en-US" sz="1400" b="1" dirty="0" smtClean="0">
                <a:solidFill>
                  <a:schemeClr val="tx2"/>
                </a:solidFill>
                <a:latin typeface="+mj-lt"/>
              </a:rPr>
              <a:t>a Pool</a:t>
            </a:r>
            <a:endParaRPr lang="en-US" sz="1400" b="1" dirty="0">
              <a:solidFill>
                <a:schemeClr val="tx2"/>
              </a:solidFill>
              <a:latin typeface="+mj-lt"/>
            </a:endParaRPr>
          </a:p>
        </p:txBody>
      </p:sp>
    </p:spTree>
    <p:extLst>
      <p:ext uri="{BB962C8B-B14F-4D97-AF65-F5344CB8AC3E}">
        <p14:creationId xmlns:p14="http://schemas.microsoft.com/office/powerpoint/2010/main" val="29602414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4" grpId="0" animBg="1"/>
      <p:bldP spid="35" grpId="0" animBg="1"/>
      <p:bldP spid="37" grpId="0" animBg="1"/>
      <p:bldP spid="38" grpId="0" animBg="1"/>
      <p:bldP spid="39" grpId="0" animBg="1"/>
      <p:bldP spid="40" grpId="0" animBg="1"/>
      <p:bldP spid="41" grpId="0" animBg="1"/>
      <p:bldP spid="44"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10426904" cy="1523494"/>
          </a:xfrm>
        </p:spPr>
        <p:txBody>
          <a:bodyPr/>
          <a:lstStyle/>
          <a:p>
            <a:r>
              <a:rPr lang="en-US" dirty="0" smtClean="0"/>
              <a:t>Storage Spaces</a:t>
            </a:r>
            <a:br>
              <a:rPr lang="en-US" dirty="0" smtClean="0"/>
            </a:br>
            <a:r>
              <a:rPr lang="en-US" dirty="0"/>
              <a:t>	</a:t>
            </a:r>
            <a:r>
              <a:rPr lang="en-US" dirty="0" smtClean="0"/>
              <a:t>- Resiliency</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41964181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Intelligent Error Correction – Mark Handle</a:t>
            </a:r>
            <a:endParaRPr lang="en-US" dirty="0"/>
          </a:p>
        </p:txBody>
      </p:sp>
      <p:sp>
        <p:nvSpPr>
          <p:cNvPr id="6" name="Text Placeholder 5"/>
          <p:cNvSpPr>
            <a:spLocks noGrp="1"/>
          </p:cNvSpPr>
          <p:nvPr>
            <p:ph type="body" sz="quarter" idx="10"/>
          </p:nvPr>
        </p:nvSpPr>
        <p:spPr>
          <a:xfrm>
            <a:off x="172278" y="954157"/>
            <a:ext cx="11887200" cy="3905685"/>
          </a:xfrm>
        </p:spPr>
        <p:txBody>
          <a:bodyPr/>
          <a:lstStyle/>
          <a:p>
            <a:r>
              <a:rPr lang="en-US" sz="1800" dirty="0" smtClean="0"/>
              <a:t>//</a:t>
            </a:r>
            <a:r>
              <a:rPr lang="en-US" sz="1800" dirty="0"/>
              <a:t>  Change the handle info to read from a copy</a:t>
            </a:r>
          </a:p>
          <a:p>
            <a:r>
              <a:rPr lang="en-US" sz="1800" dirty="0" smtClean="0"/>
              <a:t>MARK_HANDLE_INFO </a:t>
            </a:r>
            <a:r>
              <a:rPr lang="en-US" sz="1800" dirty="0" err="1"/>
              <a:t>HandleInfo</a:t>
            </a:r>
            <a:r>
              <a:rPr lang="en-US" sz="1800" dirty="0"/>
              <a:t>;</a:t>
            </a:r>
          </a:p>
          <a:p>
            <a:r>
              <a:rPr lang="en-US" sz="1800" dirty="0"/>
              <a:t> </a:t>
            </a:r>
          </a:p>
          <a:p>
            <a:r>
              <a:rPr lang="en-US" sz="1800" dirty="0" err="1"/>
              <a:t>ZeroMemory</a:t>
            </a:r>
            <a:r>
              <a:rPr lang="en-US" sz="1800" dirty="0"/>
              <a:t>( &amp;</a:t>
            </a:r>
            <a:r>
              <a:rPr lang="en-US" sz="1800" dirty="0" err="1"/>
              <a:t>HandleInfo</a:t>
            </a:r>
            <a:r>
              <a:rPr lang="en-US" sz="1800" dirty="0"/>
              <a:t>, </a:t>
            </a:r>
            <a:r>
              <a:rPr lang="en-US" sz="1800" dirty="0" err="1"/>
              <a:t>sizeof</a:t>
            </a:r>
            <a:r>
              <a:rPr lang="en-US" sz="1800" dirty="0"/>
              <a:t>(MARK_HANDLE_INFO) );</a:t>
            </a:r>
          </a:p>
          <a:p>
            <a:r>
              <a:rPr lang="en-US" sz="1800" dirty="0" err="1"/>
              <a:t>HandleInfo.HandleInfo</a:t>
            </a:r>
            <a:r>
              <a:rPr lang="en-US" sz="1800" dirty="0"/>
              <a:t> = MARK_HANDLE_READ_COPY;</a:t>
            </a:r>
          </a:p>
          <a:p>
            <a:r>
              <a:rPr lang="en-US" sz="1800" dirty="0" err="1"/>
              <a:t>HandleInfo.CopyNumber</a:t>
            </a:r>
            <a:r>
              <a:rPr lang="en-US" sz="1800" dirty="0"/>
              <a:t> = 1; /* or 0, 1, ... */</a:t>
            </a:r>
          </a:p>
          <a:p>
            <a:r>
              <a:rPr lang="en-US" sz="1800" dirty="0"/>
              <a:t> </a:t>
            </a:r>
          </a:p>
          <a:p>
            <a:r>
              <a:rPr lang="en-US" sz="1800" dirty="0"/>
              <a:t>Success = </a:t>
            </a:r>
            <a:r>
              <a:rPr lang="en-US" sz="1800" dirty="0" err="1" smtClean="0"/>
              <a:t>DeviceIoControl</a:t>
            </a:r>
            <a:r>
              <a:rPr lang="en-US" sz="1800" dirty="0" smtClean="0"/>
              <a:t>(</a:t>
            </a:r>
            <a:r>
              <a:rPr lang="en-US" sz="1800" dirty="0" err="1" smtClean="0"/>
              <a:t>NonCachedFileHandle</a:t>
            </a:r>
            <a:r>
              <a:rPr lang="en-US" sz="1800" dirty="0" smtClean="0"/>
              <a:t>, FSCTL_MARK_HANDLE, &amp;</a:t>
            </a:r>
            <a:r>
              <a:rPr lang="en-US" sz="1800" dirty="0" err="1"/>
              <a:t>HandleInfo</a:t>
            </a:r>
            <a:r>
              <a:rPr lang="en-US" sz="1800" dirty="0" smtClean="0"/>
              <a:t>,</a:t>
            </a:r>
          </a:p>
          <a:p>
            <a:r>
              <a:rPr lang="en-US" sz="1800" dirty="0" smtClean="0"/>
              <a:t>			    </a:t>
            </a:r>
            <a:r>
              <a:rPr lang="en-US" sz="1800" dirty="0" err="1" smtClean="0"/>
              <a:t>sizeof</a:t>
            </a:r>
            <a:r>
              <a:rPr lang="en-US" sz="1800" dirty="0" smtClean="0"/>
              <a:t>(MARK_HANDLE_INFO), </a:t>
            </a:r>
            <a:r>
              <a:rPr lang="en-US" sz="1800" dirty="0"/>
              <a:t>NULL</a:t>
            </a:r>
            <a:r>
              <a:rPr lang="en-US" sz="1800" dirty="0" smtClean="0"/>
              <a:t>, 0, NULL);</a:t>
            </a:r>
            <a:endParaRPr lang="en-US" sz="1800" dirty="0"/>
          </a:p>
          <a:p>
            <a:r>
              <a:rPr lang="en-US" sz="1800" dirty="0"/>
              <a:t> </a:t>
            </a:r>
          </a:p>
          <a:p>
            <a:r>
              <a:rPr lang="en-US" sz="1800" dirty="0" smtClean="0"/>
              <a:t>//</a:t>
            </a:r>
            <a:r>
              <a:rPr lang="en-US" sz="1800" dirty="0"/>
              <a:t>  Normal read file call</a:t>
            </a:r>
          </a:p>
          <a:p>
            <a:r>
              <a:rPr lang="en-US" sz="1800" dirty="0" smtClean="0"/>
              <a:t>Success </a:t>
            </a:r>
            <a:r>
              <a:rPr lang="en-US" sz="1800" dirty="0"/>
              <a:t>= </a:t>
            </a:r>
            <a:r>
              <a:rPr lang="en-US" sz="1800" dirty="0" err="1"/>
              <a:t>ReadFile</a:t>
            </a:r>
            <a:r>
              <a:rPr lang="en-US" sz="1800" dirty="0"/>
              <a:t>( </a:t>
            </a:r>
            <a:r>
              <a:rPr lang="en-US" sz="1800" dirty="0" err="1" smtClean="0"/>
              <a:t>NonCachedFileHandle</a:t>
            </a:r>
            <a:r>
              <a:rPr lang="en-US" sz="1800" dirty="0" smtClean="0"/>
              <a:t>, Buffer, </a:t>
            </a:r>
            <a:r>
              <a:rPr lang="en-US" sz="1800" dirty="0" err="1" smtClean="0"/>
              <a:t>BytesToRead</a:t>
            </a:r>
            <a:r>
              <a:rPr lang="en-US" sz="1800" dirty="0" smtClean="0"/>
              <a:t>, &amp;</a:t>
            </a:r>
            <a:r>
              <a:rPr lang="en-US" sz="1800" dirty="0" err="1" smtClean="0"/>
              <a:t>BytesRead</a:t>
            </a:r>
            <a:r>
              <a:rPr lang="en-US" sz="1800" dirty="0" smtClean="0"/>
              <a:t>, Overlapped);</a:t>
            </a:r>
            <a:endParaRPr lang="en-US" sz="1800" dirty="0"/>
          </a:p>
          <a:p>
            <a:endParaRPr lang="en-US" sz="1800" dirty="0"/>
          </a:p>
        </p:txBody>
      </p:sp>
    </p:spTree>
    <p:extLst>
      <p:ext uri="{BB962C8B-B14F-4D97-AF65-F5344CB8AC3E}">
        <p14:creationId xmlns:p14="http://schemas.microsoft.com/office/powerpoint/2010/main" val="40947130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Intelligent Error Correction – Perform Repair</a:t>
            </a:r>
            <a:endParaRPr lang="en-US" dirty="0"/>
          </a:p>
        </p:txBody>
      </p:sp>
      <p:sp>
        <p:nvSpPr>
          <p:cNvPr id="6" name="Text Placeholder 5"/>
          <p:cNvSpPr>
            <a:spLocks noGrp="1"/>
          </p:cNvSpPr>
          <p:nvPr>
            <p:ph type="body" sz="quarter" idx="10"/>
          </p:nvPr>
        </p:nvSpPr>
        <p:spPr>
          <a:xfrm>
            <a:off x="172278" y="954157"/>
            <a:ext cx="11887200" cy="6038576"/>
          </a:xfrm>
        </p:spPr>
        <p:txBody>
          <a:bodyPr/>
          <a:lstStyle/>
          <a:p>
            <a:r>
              <a:rPr lang="en-US" sz="1800" dirty="0" smtClean="0"/>
              <a:t>//</a:t>
            </a:r>
            <a:r>
              <a:rPr lang="en-US" sz="1800" dirty="0"/>
              <a:t>  Repair call</a:t>
            </a:r>
          </a:p>
          <a:p>
            <a:r>
              <a:rPr lang="en-US" sz="1800" dirty="0" smtClean="0"/>
              <a:t>union </a:t>
            </a:r>
            <a:r>
              <a:rPr lang="en-US" sz="1800" dirty="0"/>
              <a:t>{</a:t>
            </a:r>
          </a:p>
          <a:p>
            <a:r>
              <a:rPr lang="en-US" sz="1800" dirty="0" smtClean="0"/>
              <a:t>REPAIR_COPIES_INPUT </a:t>
            </a:r>
            <a:r>
              <a:rPr lang="en-US" sz="1800" dirty="0" err="1"/>
              <a:t>RepairInput</a:t>
            </a:r>
            <a:r>
              <a:rPr lang="en-US" sz="1800" dirty="0"/>
              <a:t>;</a:t>
            </a:r>
          </a:p>
          <a:p>
            <a:r>
              <a:rPr lang="en-US" sz="1800" dirty="0" smtClean="0"/>
              <a:t>UCHAR </a:t>
            </a:r>
            <a:r>
              <a:rPr lang="en-US" sz="1800" dirty="0" err="1"/>
              <a:t>RepairInputBuffer</a:t>
            </a:r>
            <a:r>
              <a:rPr lang="en-US" sz="1800" dirty="0"/>
              <a:t>[FIELD_OFFSET(REPAIR_COPIES_INPUT, </a:t>
            </a:r>
            <a:r>
              <a:rPr lang="en-US" sz="1800" dirty="0" err="1"/>
              <a:t>RepairCopies</a:t>
            </a:r>
            <a:r>
              <a:rPr lang="en-US" sz="1800" dirty="0"/>
              <a:t>) + </a:t>
            </a:r>
            <a:r>
              <a:rPr lang="en-US" sz="1800" dirty="0" err="1"/>
              <a:t>sizeof</a:t>
            </a:r>
            <a:r>
              <a:rPr lang="en-US" sz="1800" dirty="0"/>
              <a:t>(ULONG) * 2];</a:t>
            </a:r>
          </a:p>
          <a:p>
            <a:r>
              <a:rPr lang="en-US" sz="1800" dirty="0"/>
              <a:t>};</a:t>
            </a:r>
          </a:p>
          <a:p>
            <a:r>
              <a:rPr lang="en-US" sz="1800" dirty="0"/>
              <a:t> </a:t>
            </a:r>
          </a:p>
          <a:p>
            <a:r>
              <a:rPr lang="en-US" sz="1800" dirty="0"/>
              <a:t>REPAIR_COPIES_OUTPUT </a:t>
            </a:r>
            <a:r>
              <a:rPr lang="en-US" sz="1800" dirty="0" err="1"/>
              <a:t>RepairOutput</a:t>
            </a:r>
            <a:r>
              <a:rPr lang="en-US" sz="1800" dirty="0"/>
              <a:t>;</a:t>
            </a:r>
          </a:p>
          <a:p>
            <a:r>
              <a:rPr lang="en-US" sz="1800" dirty="0" err="1" smtClean="0"/>
              <a:t>ZeroMemory</a:t>
            </a:r>
            <a:r>
              <a:rPr lang="en-US" sz="1800" dirty="0"/>
              <a:t>( &amp;</a:t>
            </a:r>
            <a:r>
              <a:rPr lang="en-US" sz="1800" dirty="0" err="1"/>
              <a:t>RepairInput</a:t>
            </a:r>
            <a:r>
              <a:rPr lang="en-US" sz="1800" dirty="0"/>
              <a:t>, </a:t>
            </a:r>
            <a:r>
              <a:rPr lang="en-US" sz="1800" dirty="0" err="1"/>
              <a:t>sizeof</a:t>
            </a:r>
            <a:r>
              <a:rPr lang="en-US" sz="1800" dirty="0"/>
              <a:t>(</a:t>
            </a:r>
            <a:r>
              <a:rPr lang="en-US" sz="1800" dirty="0" err="1"/>
              <a:t>RepairInputBuffer</a:t>
            </a:r>
            <a:r>
              <a:rPr lang="en-US" sz="1800" dirty="0"/>
              <a:t>) );</a:t>
            </a:r>
          </a:p>
          <a:p>
            <a:r>
              <a:rPr lang="en-US" sz="1800" dirty="0" err="1"/>
              <a:t>RepairInput.Flags</a:t>
            </a:r>
            <a:r>
              <a:rPr lang="en-US" sz="1800" dirty="0"/>
              <a:t> = 0;</a:t>
            </a:r>
          </a:p>
          <a:p>
            <a:r>
              <a:rPr lang="en-US" sz="1800" dirty="0" err="1"/>
              <a:t>RepairInput.FileOffset</a:t>
            </a:r>
            <a:r>
              <a:rPr lang="en-US" sz="1800" dirty="0"/>
              <a:t> = 0x1000;</a:t>
            </a:r>
          </a:p>
          <a:p>
            <a:r>
              <a:rPr lang="en-US" sz="1800" dirty="0" err="1"/>
              <a:t>RepairInput.Length</a:t>
            </a:r>
            <a:r>
              <a:rPr lang="en-US" sz="1800" dirty="0"/>
              <a:t> = 0x4000;</a:t>
            </a:r>
          </a:p>
          <a:p>
            <a:r>
              <a:rPr lang="en-US" sz="1800" dirty="0" err="1"/>
              <a:t>RepairInput.SourceCopy</a:t>
            </a:r>
            <a:r>
              <a:rPr lang="en-US" sz="1800" dirty="0"/>
              <a:t> = 1;</a:t>
            </a:r>
          </a:p>
          <a:p>
            <a:r>
              <a:rPr lang="en-US" sz="1800" dirty="0" err="1"/>
              <a:t>RepairInput.NumberOfRepairCopies</a:t>
            </a:r>
            <a:r>
              <a:rPr lang="en-US" sz="1800" dirty="0"/>
              <a:t> = 2;</a:t>
            </a:r>
          </a:p>
          <a:p>
            <a:r>
              <a:rPr lang="en-US" sz="1800" dirty="0" err="1"/>
              <a:t>RepairInput.RepairCopies</a:t>
            </a:r>
            <a:r>
              <a:rPr lang="en-US" sz="1800" dirty="0"/>
              <a:t>[0] = 0;</a:t>
            </a:r>
          </a:p>
          <a:p>
            <a:r>
              <a:rPr lang="en-US" sz="1800" dirty="0" err="1"/>
              <a:t>RepairInput.RepairCopies</a:t>
            </a:r>
            <a:r>
              <a:rPr lang="en-US" sz="1800" dirty="0"/>
              <a:t>[1] = 2;</a:t>
            </a:r>
          </a:p>
          <a:p>
            <a:r>
              <a:rPr lang="en-US" sz="1800" dirty="0"/>
              <a:t> </a:t>
            </a:r>
          </a:p>
          <a:p>
            <a:r>
              <a:rPr lang="en-US" sz="1800" dirty="0"/>
              <a:t>Success = </a:t>
            </a:r>
            <a:r>
              <a:rPr lang="en-US" sz="1800" dirty="0" err="1" smtClean="0"/>
              <a:t>DeviceIoControl</a:t>
            </a:r>
            <a:r>
              <a:rPr lang="en-US" sz="1800" dirty="0" smtClean="0"/>
              <a:t>(</a:t>
            </a:r>
            <a:r>
              <a:rPr lang="en-US" sz="1800" dirty="0" err="1" smtClean="0"/>
              <a:t>FileHandle</a:t>
            </a:r>
            <a:r>
              <a:rPr lang="en-US" sz="1800" dirty="0"/>
              <a:t>, </a:t>
            </a:r>
            <a:r>
              <a:rPr lang="en-US" sz="1800" dirty="0" smtClean="0"/>
              <a:t>FSCTL_REPAIR_COPIES, &amp;</a:t>
            </a:r>
            <a:r>
              <a:rPr lang="en-US" sz="1800" dirty="0" err="1"/>
              <a:t>RepairInput</a:t>
            </a:r>
            <a:r>
              <a:rPr lang="en-US" sz="1800" dirty="0" smtClean="0"/>
              <a:t>,</a:t>
            </a:r>
          </a:p>
          <a:p>
            <a:r>
              <a:rPr lang="en-US" sz="1800" dirty="0" smtClean="0"/>
              <a:t>			    </a:t>
            </a:r>
            <a:r>
              <a:rPr lang="en-US" sz="1800" dirty="0" err="1" smtClean="0"/>
              <a:t>sizeof</a:t>
            </a:r>
            <a:r>
              <a:rPr lang="en-US" sz="1800" dirty="0" smtClean="0"/>
              <a:t>(</a:t>
            </a:r>
            <a:r>
              <a:rPr lang="en-US" sz="1800" dirty="0" err="1" smtClean="0"/>
              <a:t>RepairInputBuffer</a:t>
            </a:r>
            <a:r>
              <a:rPr lang="en-US" sz="1800" dirty="0"/>
              <a:t>), </a:t>
            </a:r>
            <a:r>
              <a:rPr lang="en-US" sz="1800" dirty="0" smtClean="0"/>
              <a:t>&amp;</a:t>
            </a:r>
            <a:r>
              <a:rPr lang="en-US" sz="1800" dirty="0" err="1"/>
              <a:t>RepairOutput</a:t>
            </a:r>
            <a:r>
              <a:rPr lang="en-US" sz="1800" dirty="0" smtClean="0"/>
              <a:t>,</a:t>
            </a:r>
          </a:p>
          <a:p>
            <a:r>
              <a:rPr lang="en-US" sz="1800" dirty="0" smtClean="0"/>
              <a:t>			    </a:t>
            </a:r>
            <a:r>
              <a:rPr lang="en-US" sz="1800" dirty="0" err="1" smtClean="0"/>
              <a:t>sizeof</a:t>
            </a:r>
            <a:r>
              <a:rPr lang="en-US" sz="1800" smtClean="0"/>
              <a:t>(REPAIR_COPIES_OUTPUT), NULL);</a:t>
            </a:r>
            <a:endParaRPr lang="en-US" sz="1800" dirty="0"/>
          </a:p>
          <a:p>
            <a:endParaRPr lang="en-US" sz="1800" dirty="0"/>
          </a:p>
        </p:txBody>
      </p:sp>
    </p:spTree>
    <p:extLst>
      <p:ext uri="{BB962C8B-B14F-4D97-AF65-F5344CB8AC3E}">
        <p14:creationId xmlns:p14="http://schemas.microsoft.com/office/powerpoint/2010/main" val="8894739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solidFill>
                  <a:schemeClr val="tx1"/>
                </a:solidFill>
              </a:rPr>
              <a:t>Storage Spaces</a:t>
            </a:r>
            <a:r>
              <a:rPr lang="en-US" dirty="0" smtClean="0"/>
              <a:t/>
            </a:r>
            <a:br>
              <a:rPr lang="en-US" dirty="0" smtClean="0"/>
            </a:br>
            <a:r>
              <a:rPr lang="en-US" sz="3600" dirty="0" smtClean="0">
                <a:gradFill flip="none" rotWithShape="1">
                  <a:gsLst>
                    <a:gs pos="5417">
                      <a:schemeClr val="tx2"/>
                    </a:gs>
                    <a:gs pos="98000">
                      <a:schemeClr val="tx2"/>
                    </a:gs>
                  </a:gsLst>
                  <a:lin ang="5400000" scaled="0"/>
                  <a:tileRect/>
                </a:gradFill>
                <a:latin typeface="Segoe UI Light" pitchFamily="34" charset="0"/>
                <a:cs typeface="Segoe UI Light" pitchFamily="34" charset="0"/>
              </a:rPr>
              <a:t>Operational simplicity</a:t>
            </a:r>
            <a:endParaRPr lang="en-US" dirty="0">
              <a:gradFill flip="none" rotWithShape="1">
                <a:gsLst>
                  <a:gs pos="5417">
                    <a:schemeClr val="tx2"/>
                  </a:gs>
                  <a:gs pos="98000">
                    <a:schemeClr val="tx2"/>
                  </a:gs>
                </a:gsLst>
                <a:lin ang="5400000" scaled="0"/>
                <a:tileRect/>
              </a:gradFill>
              <a:latin typeface="Segoe UI Light" pitchFamily="34" charset="0"/>
              <a:cs typeface="Segoe UI Light" pitchFamily="34" charset="0"/>
            </a:endParaRPr>
          </a:p>
        </p:txBody>
      </p:sp>
      <p:sp>
        <p:nvSpPr>
          <p:cNvPr id="3" name="Text Placeholder 2"/>
          <p:cNvSpPr>
            <a:spLocks noGrp="1"/>
          </p:cNvSpPr>
          <p:nvPr>
            <p:ph type="body" sz="quarter" idx="4294967295"/>
          </p:nvPr>
        </p:nvSpPr>
        <p:spPr>
          <a:xfrm>
            <a:off x="519113" y="1463040"/>
            <a:ext cx="11407844" cy="2172903"/>
          </a:xfrm>
        </p:spPr>
        <p:txBody>
          <a:bodyPr/>
          <a:lstStyle/>
          <a:p>
            <a:pPr marL="457200" indent="-457200">
              <a:buFont typeface="Arial" pitchFamily="34" charset="0"/>
              <a:buChar char="•"/>
            </a:pPr>
            <a:r>
              <a:rPr lang="en-US" sz="3200" dirty="0" smtClean="0">
                <a:solidFill>
                  <a:schemeClr val="tx1"/>
                </a:solidFill>
                <a:latin typeface="Segoe UI Light" pitchFamily="34" charset="0"/>
                <a:cs typeface="Segoe UI Light" pitchFamily="34" charset="0"/>
              </a:rPr>
              <a:t>Managed via Windows Storage Management API</a:t>
            </a:r>
          </a:p>
          <a:p>
            <a:pPr marL="457200" indent="-457200">
              <a:buFont typeface="Arial" pitchFamily="34" charset="0"/>
              <a:buChar char="•"/>
            </a:pPr>
            <a:r>
              <a:rPr lang="en-US" sz="3200" dirty="0">
                <a:solidFill>
                  <a:schemeClr val="tx1"/>
                </a:solidFill>
                <a:latin typeface="Segoe UI Light" pitchFamily="34" charset="0"/>
                <a:cs typeface="Segoe UI Light" pitchFamily="34" charset="0"/>
              </a:rPr>
              <a:t>Flexible &amp; </a:t>
            </a:r>
            <a:r>
              <a:rPr lang="en-US" sz="3200" dirty="0" smtClean="0">
                <a:solidFill>
                  <a:schemeClr val="tx1"/>
                </a:solidFill>
                <a:latin typeface="Segoe UI Light" pitchFamily="34" charset="0"/>
                <a:cs typeface="Segoe UI Light" pitchFamily="34" charset="0"/>
              </a:rPr>
              <a:t>granular </a:t>
            </a:r>
            <a:r>
              <a:rPr lang="en-US" sz="3200" dirty="0">
                <a:solidFill>
                  <a:schemeClr val="tx1"/>
                </a:solidFill>
                <a:latin typeface="Segoe UI Light" pitchFamily="34" charset="0"/>
                <a:cs typeface="Segoe UI Light" pitchFamily="34" charset="0"/>
              </a:rPr>
              <a:t>a</a:t>
            </a:r>
            <a:r>
              <a:rPr lang="en-US" sz="3200" dirty="0" smtClean="0">
                <a:solidFill>
                  <a:schemeClr val="tx1"/>
                </a:solidFill>
                <a:latin typeface="Segoe UI Light" pitchFamily="34" charset="0"/>
                <a:cs typeface="Segoe UI Light" pitchFamily="34" charset="0"/>
              </a:rPr>
              <a:t>dministrative control with self-service agility &amp; tenant isolation</a:t>
            </a:r>
            <a:endParaRPr lang="en-US" sz="3200" dirty="0">
              <a:solidFill>
                <a:schemeClr val="tx1"/>
              </a:solidFill>
              <a:latin typeface="Segoe UI Light" pitchFamily="34" charset="0"/>
              <a:cs typeface="Segoe UI Light" pitchFamily="34" charset="0"/>
            </a:endParaRPr>
          </a:p>
          <a:p>
            <a:endParaRPr lang="en-US" dirty="0"/>
          </a:p>
          <a:p>
            <a:pPr marL="0" lvl="1" indent="0" algn="ctr">
              <a:buNone/>
            </a:pPr>
            <a:endParaRPr lang="en-US" i="1" u="sng" dirty="0" smtClean="0"/>
          </a:p>
        </p:txBody>
      </p:sp>
      <p:grpSp>
        <p:nvGrpSpPr>
          <p:cNvPr id="4" name="Group 3"/>
          <p:cNvGrpSpPr/>
          <p:nvPr/>
        </p:nvGrpSpPr>
        <p:grpSpPr>
          <a:xfrm>
            <a:off x="511978" y="3319396"/>
            <a:ext cx="11100131" cy="3143747"/>
            <a:chOff x="398761" y="3319396"/>
            <a:chExt cx="11100131" cy="3143747"/>
          </a:xfrm>
        </p:grpSpPr>
        <p:sp>
          <p:nvSpPr>
            <p:cNvPr id="47" name="Rounded Rectangle 46"/>
            <p:cNvSpPr/>
            <p:nvPr/>
          </p:nvSpPr>
          <p:spPr>
            <a:xfrm>
              <a:off x="398761" y="3319396"/>
              <a:ext cx="11100131" cy="31029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191963" y="6053214"/>
              <a:ext cx="2686504" cy="338554"/>
            </a:xfrm>
            <a:prstGeom prst="rect">
              <a:avLst/>
            </a:prstGeom>
            <a:noFill/>
          </p:spPr>
          <p:txBody>
            <a:bodyPr wrap="none" rtlCol="0">
              <a:spAutoFit/>
            </a:bodyPr>
            <a:lstStyle/>
            <a:p>
              <a:r>
                <a:rPr lang="en-US" sz="1600" dirty="0" err="1" smtClean="0">
                  <a:solidFill>
                    <a:schemeClr val="accent1"/>
                  </a:solidFill>
                  <a:latin typeface="+mj-lt"/>
                </a:rPr>
                <a:t>Contoso</a:t>
              </a:r>
              <a:r>
                <a:rPr lang="en-US" sz="1600" dirty="0" smtClean="0">
                  <a:solidFill>
                    <a:schemeClr val="accent1"/>
                  </a:solidFill>
                  <a:latin typeface="+mj-lt"/>
                </a:rPr>
                <a:t> Hosting Company</a:t>
              </a:r>
              <a:endParaRPr lang="en-US" sz="1600" dirty="0">
                <a:solidFill>
                  <a:schemeClr val="accent1"/>
                </a:solidFill>
                <a:latin typeface="+mj-lt"/>
              </a:endParaRPr>
            </a:p>
          </p:txBody>
        </p:sp>
        <p:pic>
          <p:nvPicPr>
            <p:cNvPr id="49" name="Picture 48"/>
            <p:cNvPicPr>
              <a:picLocks noChangeAspect="1"/>
            </p:cNvPicPr>
            <p:nvPr/>
          </p:nvPicPr>
          <p:blipFill>
            <a:blip r:embed="rId3" cstate="print">
              <a:extLst>
                <a:ext uri="{BEBA8EAE-BF5A-486C-A8C5-ECC9F3942E4B}">
                  <a14:imgProps xmlns:a14="http://schemas.microsoft.com/office/drawing/2010/main">
                    <a14:imgLayer r:embed="rId4">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3016311" y="5317506"/>
              <a:ext cx="1125599" cy="775609"/>
            </a:xfrm>
            <a:prstGeom prst="rect">
              <a:avLst/>
            </a:prstGeom>
          </p:spPr>
        </p:pic>
        <p:pic>
          <p:nvPicPr>
            <p:cNvPr id="50" name="Picture 49"/>
            <p:cNvPicPr>
              <a:picLocks noChangeAspect="1"/>
            </p:cNvPicPr>
            <p:nvPr/>
          </p:nvPicPr>
          <p:blipFill>
            <a:blip r:embed="rId5" cstate="print">
              <a:extLst>
                <a:ext uri="{BEBA8EAE-BF5A-486C-A8C5-ECC9F3942E4B}">
                  <a14:imgProps xmlns:a14="http://schemas.microsoft.com/office/drawing/2010/main">
                    <a14:imgLayer r:embed="rId6">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3877397" y="5317506"/>
              <a:ext cx="1125599" cy="775609"/>
            </a:xfrm>
            <a:prstGeom prst="rect">
              <a:avLst/>
            </a:prstGeom>
          </p:spPr>
        </p:pic>
        <p:pic>
          <p:nvPicPr>
            <p:cNvPr id="51" name="Picture 50"/>
            <p:cNvPicPr>
              <a:picLocks noChangeAspect="1"/>
            </p:cNvPicPr>
            <p:nvPr/>
          </p:nvPicPr>
          <p:blipFill>
            <a:blip r:embed="rId5" cstate="print">
              <a:extLst>
                <a:ext uri="{BEBA8EAE-BF5A-486C-A8C5-ECC9F3942E4B}">
                  <a14:imgProps xmlns:a14="http://schemas.microsoft.com/office/drawing/2010/main">
                    <a14:imgLayer r:embed="rId6">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4736939" y="5317506"/>
              <a:ext cx="1125599" cy="775609"/>
            </a:xfrm>
            <a:prstGeom prst="rect">
              <a:avLst/>
            </a:prstGeom>
          </p:spPr>
        </p:pic>
        <p:pic>
          <p:nvPicPr>
            <p:cNvPr id="52" name="Picture 51"/>
            <p:cNvPicPr>
              <a:picLocks noChangeAspect="1"/>
            </p:cNvPicPr>
            <p:nvPr/>
          </p:nvPicPr>
          <p:blipFill>
            <a:blip r:embed="rId5" cstate="print">
              <a:extLst>
                <a:ext uri="{BEBA8EAE-BF5A-486C-A8C5-ECC9F3942E4B}">
                  <a14:imgProps xmlns:a14="http://schemas.microsoft.com/office/drawing/2010/main">
                    <a14:imgLayer r:embed="rId6">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5587241" y="5310500"/>
              <a:ext cx="1125599" cy="775609"/>
            </a:xfrm>
            <a:prstGeom prst="rect">
              <a:avLst/>
            </a:prstGeom>
          </p:spPr>
        </p:pic>
        <p:pic>
          <p:nvPicPr>
            <p:cNvPr id="53" name="Picture 52"/>
            <p:cNvPicPr>
              <a:picLocks noChangeAspect="1"/>
            </p:cNvPicPr>
            <p:nvPr/>
          </p:nvPicPr>
          <p:blipFill>
            <a:blip r:embed="rId5" cstate="print">
              <a:extLst>
                <a:ext uri="{BEBA8EAE-BF5A-486C-A8C5-ECC9F3942E4B}">
                  <a14:imgProps xmlns:a14="http://schemas.microsoft.com/office/drawing/2010/main">
                    <a14:imgLayer r:embed="rId6">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6446786" y="5317506"/>
              <a:ext cx="1125599" cy="775609"/>
            </a:xfrm>
            <a:prstGeom prst="rect">
              <a:avLst/>
            </a:prstGeom>
          </p:spPr>
        </p:pic>
        <p:pic>
          <p:nvPicPr>
            <p:cNvPr id="54" name="Picture 53"/>
            <p:cNvPicPr>
              <a:picLocks noChangeAspect="1"/>
            </p:cNvPicPr>
            <p:nvPr/>
          </p:nvPicPr>
          <p:blipFill>
            <a:blip r:embed="rId5" cstate="print">
              <a:extLst>
                <a:ext uri="{BEBA8EAE-BF5A-486C-A8C5-ECC9F3942E4B}">
                  <a14:imgProps xmlns:a14="http://schemas.microsoft.com/office/drawing/2010/main">
                    <a14:imgLayer r:embed="rId6">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7306329" y="5310500"/>
              <a:ext cx="1125599" cy="775609"/>
            </a:xfrm>
            <a:prstGeom prst="rect">
              <a:avLst/>
            </a:prstGeom>
          </p:spPr>
        </p:pic>
        <p:pic>
          <p:nvPicPr>
            <p:cNvPr id="55" name="Picture 54"/>
            <p:cNvPicPr>
              <a:picLocks noChangeAspect="1"/>
            </p:cNvPicPr>
            <p:nvPr/>
          </p:nvPicPr>
          <p:blipFill>
            <a:blip r:embed="rId5" cstate="print">
              <a:extLst>
                <a:ext uri="{BEBA8EAE-BF5A-486C-A8C5-ECC9F3942E4B}">
                  <a14:imgProps xmlns:a14="http://schemas.microsoft.com/office/drawing/2010/main">
                    <a14:imgLayer r:embed="rId6">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8156630" y="5310500"/>
              <a:ext cx="1125599" cy="775609"/>
            </a:xfrm>
            <a:prstGeom prst="rect">
              <a:avLst/>
            </a:prstGeom>
          </p:spPr>
        </p:pic>
        <p:pic>
          <p:nvPicPr>
            <p:cNvPr id="98" name="Picture 97"/>
            <p:cNvPicPr>
              <a:picLocks noChangeAspect="1"/>
            </p:cNvPicPr>
            <p:nvPr/>
          </p:nvPicPr>
          <p:blipFill>
            <a:blip r:embed="rId5" cstate="print">
              <a:extLst>
                <a:ext uri="{BEBA8EAE-BF5A-486C-A8C5-ECC9F3942E4B}">
                  <a14:imgProps xmlns:a14="http://schemas.microsoft.com/office/drawing/2010/main">
                    <a14:imgLayer r:embed="rId6">
                      <a14:imgEffect>
                        <a14:backgroundRemoval t="4667" b="90000" l="11915" r="87660">
                          <a14:foregroundMark x1="85957" y1="55333" x2="85957" y2="55333"/>
                        </a14:backgroundRemoval>
                      </a14:imgEffect>
                    </a14:imgLayer>
                  </a14:imgProps>
                </a:ext>
                <a:ext uri="{28A0092B-C50C-407E-A947-70E740481C1C}">
                  <a14:useLocalDpi xmlns:a14="http://schemas.microsoft.com/office/drawing/2010/main" val="0"/>
                </a:ext>
              </a:extLst>
            </a:blip>
            <a:stretch>
              <a:fillRect/>
            </a:stretch>
          </p:blipFill>
          <p:spPr>
            <a:xfrm>
              <a:off x="9006933" y="5317506"/>
              <a:ext cx="1125599" cy="775609"/>
            </a:xfrm>
            <a:prstGeom prst="rect">
              <a:avLst/>
            </a:prstGeom>
          </p:spPr>
        </p:pic>
        <p:sp>
          <p:nvSpPr>
            <p:cNvPr id="99" name="Rounded Rectangle 98"/>
            <p:cNvSpPr/>
            <p:nvPr/>
          </p:nvSpPr>
          <p:spPr>
            <a:xfrm>
              <a:off x="2840713" y="3521927"/>
              <a:ext cx="3606071" cy="12841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0" name="Rounded Rectangle 99"/>
            <p:cNvSpPr/>
            <p:nvPr/>
          </p:nvSpPr>
          <p:spPr>
            <a:xfrm>
              <a:off x="6712840" y="3521927"/>
              <a:ext cx="3613685" cy="12841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1" name="TextBox 100"/>
            <p:cNvSpPr txBox="1"/>
            <p:nvPr/>
          </p:nvSpPr>
          <p:spPr>
            <a:xfrm>
              <a:off x="3753740" y="4781012"/>
              <a:ext cx="1728615" cy="338554"/>
            </a:xfrm>
            <a:prstGeom prst="rect">
              <a:avLst/>
            </a:prstGeom>
            <a:noFill/>
          </p:spPr>
          <p:txBody>
            <a:bodyPr wrap="none" rtlCol="0">
              <a:spAutoFit/>
            </a:bodyPr>
            <a:lstStyle/>
            <a:p>
              <a:r>
                <a:rPr lang="en-US" sz="1600" dirty="0" smtClean="0">
                  <a:solidFill>
                    <a:schemeClr val="accent1"/>
                  </a:solidFill>
                  <a:latin typeface="+mj-lt"/>
                </a:rPr>
                <a:t>Company A Pool</a:t>
              </a:r>
              <a:endParaRPr lang="en-US" sz="1600" dirty="0">
                <a:solidFill>
                  <a:schemeClr val="accent1"/>
                </a:solidFill>
                <a:latin typeface="+mj-lt"/>
              </a:endParaRPr>
            </a:p>
          </p:txBody>
        </p:sp>
        <p:sp>
          <p:nvSpPr>
            <p:cNvPr id="103" name="TextBox 102"/>
            <p:cNvSpPr txBox="1"/>
            <p:nvPr/>
          </p:nvSpPr>
          <p:spPr>
            <a:xfrm>
              <a:off x="7841217" y="4782681"/>
              <a:ext cx="1714187" cy="338554"/>
            </a:xfrm>
            <a:prstGeom prst="rect">
              <a:avLst/>
            </a:prstGeom>
            <a:noFill/>
          </p:spPr>
          <p:txBody>
            <a:bodyPr wrap="none" rtlCol="0">
              <a:spAutoFit/>
            </a:bodyPr>
            <a:lstStyle/>
            <a:p>
              <a:r>
                <a:rPr lang="en-US" sz="1600" dirty="0" smtClean="0">
                  <a:solidFill>
                    <a:schemeClr val="accent1"/>
                  </a:solidFill>
                  <a:latin typeface="+mj-lt"/>
                </a:rPr>
                <a:t>Company B Pool</a:t>
              </a:r>
              <a:endParaRPr lang="en-US" sz="1600" dirty="0">
                <a:solidFill>
                  <a:schemeClr val="accent1"/>
                </a:solidFill>
                <a:latin typeface="+mj-lt"/>
              </a:endParaRPr>
            </a:p>
          </p:txBody>
        </p:sp>
        <p:cxnSp>
          <p:nvCxnSpPr>
            <p:cNvPr id="105" name="Straight Connector 104"/>
            <p:cNvCxnSpPr/>
            <p:nvPr/>
          </p:nvCxnSpPr>
          <p:spPr>
            <a:xfrm>
              <a:off x="5539062" y="4806042"/>
              <a:ext cx="1015161" cy="54328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6554223" y="4806042"/>
              <a:ext cx="1018162" cy="54328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7" name="Picture 18" descr="Database blue"/>
            <p:cNvPicPr>
              <a:picLocks noChangeAspect="1" noChangeArrowheads="1"/>
            </p:cNvPicPr>
            <p:nvPr/>
          </p:nvPicPr>
          <p:blipFill>
            <a:blip r:embed="rId7" cstate="print"/>
            <a:srcRect/>
            <a:stretch>
              <a:fillRect/>
            </a:stretch>
          </p:blipFill>
          <p:spPr bwMode="auto">
            <a:xfrm>
              <a:off x="4727495" y="3657447"/>
              <a:ext cx="761908" cy="1051138"/>
            </a:xfrm>
            <a:prstGeom prst="rect">
              <a:avLst/>
            </a:prstGeom>
            <a:noFill/>
          </p:spPr>
        </p:pic>
        <p:pic>
          <p:nvPicPr>
            <p:cNvPr id="108" name="Picture 18" descr="Database blue"/>
            <p:cNvPicPr>
              <a:picLocks noChangeAspect="1" noChangeArrowheads="1"/>
            </p:cNvPicPr>
            <p:nvPr/>
          </p:nvPicPr>
          <p:blipFill>
            <a:blip r:embed="rId7" cstate="print"/>
            <a:srcRect/>
            <a:stretch>
              <a:fillRect/>
            </a:stretch>
          </p:blipFill>
          <p:spPr bwMode="auto">
            <a:xfrm>
              <a:off x="3860599" y="3650211"/>
              <a:ext cx="774439" cy="1068425"/>
            </a:xfrm>
            <a:prstGeom prst="rect">
              <a:avLst/>
            </a:prstGeom>
            <a:noFill/>
          </p:spPr>
        </p:pic>
        <p:pic>
          <p:nvPicPr>
            <p:cNvPr id="109" name="Picture 18" descr="Database blue"/>
            <p:cNvPicPr>
              <a:picLocks noChangeAspect="1" noChangeArrowheads="1"/>
            </p:cNvPicPr>
            <p:nvPr/>
          </p:nvPicPr>
          <p:blipFill>
            <a:blip r:embed="rId7" cstate="print"/>
            <a:srcRect/>
            <a:stretch>
              <a:fillRect/>
            </a:stretch>
          </p:blipFill>
          <p:spPr bwMode="auto">
            <a:xfrm>
              <a:off x="3016311" y="3657447"/>
              <a:ext cx="761908" cy="1051138"/>
            </a:xfrm>
            <a:prstGeom prst="rect">
              <a:avLst/>
            </a:prstGeom>
            <a:noFill/>
          </p:spPr>
        </p:pic>
        <p:sp>
          <p:nvSpPr>
            <p:cNvPr id="110" name="TextBox 109"/>
            <p:cNvSpPr txBox="1"/>
            <p:nvPr/>
          </p:nvSpPr>
          <p:spPr>
            <a:xfrm>
              <a:off x="2955598" y="4172890"/>
              <a:ext cx="913027" cy="400110"/>
            </a:xfrm>
            <a:prstGeom prst="rect">
              <a:avLst/>
            </a:prstGeom>
            <a:noFill/>
          </p:spPr>
          <p:txBody>
            <a:bodyPr wrap="square" rtlCol="0">
              <a:spAutoFit/>
            </a:bodyPr>
            <a:lstStyle/>
            <a:p>
              <a:pPr algn="ctr"/>
              <a:r>
                <a:rPr lang="en-US" sz="1000" dirty="0" smtClean="0">
                  <a:solidFill>
                    <a:schemeClr val="bg1"/>
                  </a:solidFill>
                  <a:latin typeface="+mj-lt"/>
                </a:rPr>
                <a:t>Workload Admin</a:t>
              </a:r>
              <a:endParaRPr lang="en-US" sz="1000" dirty="0">
                <a:solidFill>
                  <a:schemeClr val="bg1"/>
                </a:solidFill>
                <a:latin typeface="+mj-lt"/>
              </a:endParaRPr>
            </a:p>
          </p:txBody>
        </p:sp>
        <p:sp>
          <p:nvSpPr>
            <p:cNvPr id="111" name="TextBox 110"/>
            <p:cNvSpPr txBox="1"/>
            <p:nvPr/>
          </p:nvSpPr>
          <p:spPr>
            <a:xfrm>
              <a:off x="3940633" y="4179183"/>
              <a:ext cx="593239" cy="276999"/>
            </a:xfrm>
            <a:prstGeom prst="rect">
              <a:avLst/>
            </a:prstGeom>
            <a:noFill/>
          </p:spPr>
          <p:txBody>
            <a:bodyPr wrap="none" rtlCol="0">
              <a:spAutoFit/>
            </a:bodyPr>
            <a:lstStyle/>
            <a:p>
              <a:r>
                <a:rPr lang="en-US" sz="1200" dirty="0" smtClean="0">
                  <a:solidFill>
                    <a:schemeClr val="bg1"/>
                  </a:solidFill>
                  <a:latin typeface="+mj-lt"/>
                </a:rPr>
                <a:t>Space</a:t>
              </a:r>
              <a:endParaRPr lang="en-US" sz="1200" dirty="0">
                <a:solidFill>
                  <a:schemeClr val="bg1"/>
                </a:solidFill>
                <a:latin typeface="+mj-lt"/>
              </a:endParaRPr>
            </a:p>
          </p:txBody>
        </p:sp>
        <p:sp>
          <p:nvSpPr>
            <p:cNvPr id="112" name="TextBox 111"/>
            <p:cNvSpPr txBox="1"/>
            <p:nvPr/>
          </p:nvSpPr>
          <p:spPr>
            <a:xfrm>
              <a:off x="4801265" y="4189598"/>
              <a:ext cx="593239" cy="276999"/>
            </a:xfrm>
            <a:prstGeom prst="rect">
              <a:avLst/>
            </a:prstGeom>
            <a:noFill/>
          </p:spPr>
          <p:txBody>
            <a:bodyPr wrap="none" rtlCol="0">
              <a:spAutoFit/>
            </a:bodyPr>
            <a:lstStyle/>
            <a:p>
              <a:r>
                <a:rPr lang="en-US" sz="1200" dirty="0" smtClean="0">
                  <a:solidFill>
                    <a:schemeClr val="bg1"/>
                  </a:solidFill>
                  <a:latin typeface="+mj-lt"/>
                </a:rPr>
                <a:t>Space</a:t>
              </a:r>
              <a:endParaRPr lang="en-US" sz="1200" dirty="0">
                <a:solidFill>
                  <a:schemeClr val="bg1"/>
                </a:solidFill>
                <a:latin typeface="+mj-lt"/>
              </a:endParaRPr>
            </a:p>
          </p:txBody>
        </p:sp>
        <p:cxnSp>
          <p:nvCxnSpPr>
            <p:cNvPr id="113" name="Straight Connector 112"/>
            <p:cNvCxnSpPr/>
            <p:nvPr/>
          </p:nvCxnSpPr>
          <p:spPr>
            <a:xfrm>
              <a:off x="398761" y="5130204"/>
              <a:ext cx="11100131" cy="0"/>
            </a:xfrm>
            <a:prstGeom prst="line">
              <a:avLst/>
            </a:prstGeom>
            <a:ln w="190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14" name="Picture 2" descr="C:\Users\pluber\AppData\Local\Microsoft\Windows\Temporary Internet Files\Content.IE5\Z26JCWV4\MC900432625[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64166" y="3650211"/>
              <a:ext cx="539985" cy="582931"/>
            </a:xfrm>
            <a:prstGeom prst="rect">
              <a:avLst/>
            </a:prstGeom>
            <a:noFill/>
            <a:extLst>
              <a:ext uri="{909E8E84-426E-40DD-AFC4-6F175D3DCCD1}">
                <a14:hiddenFill xmlns:a14="http://schemas.microsoft.com/office/drawing/2010/main">
                  <a:solidFill>
                    <a:srgbClr val="FFFFFF"/>
                  </a:solidFill>
                </a14:hiddenFill>
              </a:ext>
            </a:extLst>
          </p:spPr>
        </p:pic>
        <p:sp>
          <p:nvSpPr>
            <p:cNvPr id="115" name="TextBox 114"/>
            <p:cNvSpPr txBox="1"/>
            <p:nvPr/>
          </p:nvSpPr>
          <p:spPr>
            <a:xfrm>
              <a:off x="10271034" y="5939923"/>
              <a:ext cx="896080" cy="523220"/>
            </a:xfrm>
            <a:prstGeom prst="rect">
              <a:avLst/>
            </a:prstGeom>
            <a:noFill/>
          </p:spPr>
          <p:txBody>
            <a:bodyPr wrap="square" rtlCol="0">
              <a:spAutoFit/>
            </a:bodyPr>
            <a:lstStyle/>
            <a:p>
              <a:pPr algn="ctr"/>
              <a:r>
                <a:rPr lang="en-US" sz="1400" dirty="0" err="1" smtClean="0">
                  <a:latin typeface="+mj-lt"/>
                </a:rPr>
                <a:t>Hoster</a:t>
              </a:r>
              <a:r>
                <a:rPr lang="en-US" sz="1400" dirty="0" smtClean="0">
                  <a:latin typeface="+mj-lt"/>
                </a:rPr>
                <a:t> Admin</a:t>
              </a:r>
              <a:endParaRPr lang="en-US" sz="1400" dirty="0">
                <a:latin typeface="+mj-lt"/>
              </a:endParaRPr>
            </a:p>
          </p:txBody>
        </p:sp>
        <p:pic>
          <p:nvPicPr>
            <p:cNvPr id="116" name="Picture 3" descr="C:\Users\pluber\AppData\Local\Microsoft\Windows\Temporary Internet Files\Content.IE5\KNUX7N0V\MC900432609[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5132" y="3726665"/>
              <a:ext cx="448769" cy="484461"/>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8" descr="Database blue"/>
            <p:cNvPicPr>
              <a:picLocks noChangeAspect="1" noChangeArrowheads="1"/>
            </p:cNvPicPr>
            <p:nvPr/>
          </p:nvPicPr>
          <p:blipFill>
            <a:blip r:embed="rId7" cstate="print"/>
            <a:srcRect/>
            <a:stretch>
              <a:fillRect/>
            </a:stretch>
          </p:blipFill>
          <p:spPr bwMode="auto">
            <a:xfrm>
              <a:off x="8803994" y="3655374"/>
              <a:ext cx="761908" cy="1051138"/>
            </a:xfrm>
            <a:prstGeom prst="rect">
              <a:avLst/>
            </a:prstGeom>
            <a:noFill/>
          </p:spPr>
        </p:pic>
        <p:pic>
          <p:nvPicPr>
            <p:cNvPr id="118" name="Picture 18" descr="Database blue"/>
            <p:cNvPicPr>
              <a:picLocks noChangeAspect="1" noChangeArrowheads="1"/>
            </p:cNvPicPr>
            <p:nvPr/>
          </p:nvPicPr>
          <p:blipFill>
            <a:blip r:embed="rId7" cstate="print"/>
            <a:srcRect/>
            <a:stretch>
              <a:fillRect/>
            </a:stretch>
          </p:blipFill>
          <p:spPr bwMode="auto">
            <a:xfrm>
              <a:off x="7868167" y="3648139"/>
              <a:ext cx="774439" cy="1068425"/>
            </a:xfrm>
            <a:prstGeom prst="rect">
              <a:avLst/>
            </a:prstGeom>
            <a:noFill/>
          </p:spPr>
        </p:pic>
        <p:pic>
          <p:nvPicPr>
            <p:cNvPr id="119" name="Picture 18" descr="Database blue"/>
            <p:cNvPicPr>
              <a:picLocks noChangeAspect="1" noChangeArrowheads="1"/>
            </p:cNvPicPr>
            <p:nvPr/>
          </p:nvPicPr>
          <p:blipFill>
            <a:blip r:embed="rId7" cstate="print"/>
            <a:srcRect/>
            <a:stretch>
              <a:fillRect/>
            </a:stretch>
          </p:blipFill>
          <p:spPr bwMode="auto">
            <a:xfrm>
              <a:off x="6863040" y="3655374"/>
              <a:ext cx="761908" cy="1051138"/>
            </a:xfrm>
            <a:prstGeom prst="rect">
              <a:avLst/>
            </a:prstGeom>
            <a:noFill/>
          </p:spPr>
        </p:pic>
        <p:sp>
          <p:nvSpPr>
            <p:cNvPr id="120" name="TextBox 119"/>
            <p:cNvSpPr txBox="1"/>
            <p:nvPr/>
          </p:nvSpPr>
          <p:spPr>
            <a:xfrm>
              <a:off x="7948201" y="4178834"/>
              <a:ext cx="593239" cy="276999"/>
            </a:xfrm>
            <a:prstGeom prst="rect">
              <a:avLst/>
            </a:prstGeom>
            <a:noFill/>
          </p:spPr>
          <p:txBody>
            <a:bodyPr wrap="none" rtlCol="0">
              <a:spAutoFit/>
            </a:bodyPr>
            <a:lstStyle/>
            <a:p>
              <a:r>
                <a:rPr lang="en-US" sz="1200" dirty="0" smtClean="0">
                  <a:solidFill>
                    <a:schemeClr val="bg1"/>
                  </a:solidFill>
                  <a:latin typeface="+mj-lt"/>
                </a:rPr>
                <a:t>Space</a:t>
              </a:r>
              <a:endParaRPr lang="en-US" sz="1200" dirty="0">
                <a:solidFill>
                  <a:schemeClr val="bg1"/>
                </a:solidFill>
                <a:latin typeface="+mj-lt"/>
              </a:endParaRPr>
            </a:p>
          </p:txBody>
        </p:sp>
        <p:sp>
          <p:nvSpPr>
            <p:cNvPr id="121" name="TextBox 120"/>
            <p:cNvSpPr txBox="1"/>
            <p:nvPr/>
          </p:nvSpPr>
          <p:spPr>
            <a:xfrm>
              <a:off x="8877762" y="4194484"/>
              <a:ext cx="593239" cy="276999"/>
            </a:xfrm>
            <a:prstGeom prst="rect">
              <a:avLst/>
            </a:prstGeom>
            <a:noFill/>
          </p:spPr>
          <p:txBody>
            <a:bodyPr wrap="none" rtlCol="0">
              <a:spAutoFit/>
            </a:bodyPr>
            <a:lstStyle/>
            <a:p>
              <a:r>
                <a:rPr lang="en-US" sz="1200" dirty="0" smtClean="0">
                  <a:solidFill>
                    <a:schemeClr val="bg1"/>
                  </a:solidFill>
                  <a:latin typeface="+mj-lt"/>
                </a:rPr>
                <a:t>Space</a:t>
              </a:r>
              <a:endParaRPr lang="en-US" sz="1200" dirty="0">
                <a:solidFill>
                  <a:schemeClr val="bg1"/>
                </a:solidFill>
                <a:latin typeface="+mj-lt"/>
              </a:endParaRPr>
            </a:p>
          </p:txBody>
        </p:sp>
        <p:pic>
          <p:nvPicPr>
            <p:cNvPr id="122" name="Picture 4" descr="C:\Users\pluber\AppData\Local\Microsoft\Windows\Temporary Internet Files\Content.IE5\Z26JCWV4\MC9004326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01861" y="3716625"/>
              <a:ext cx="484267" cy="522782"/>
            </a:xfrm>
            <a:prstGeom prst="rect">
              <a:avLst/>
            </a:prstGeom>
            <a:noFill/>
            <a:extLst>
              <a:ext uri="{909E8E84-426E-40DD-AFC4-6F175D3DCCD1}">
                <a14:hiddenFill xmlns:a14="http://schemas.microsoft.com/office/drawing/2010/main">
                  <a:solidFill>
                    <a:srgbClr val="FFFFFF"/>
                  </a:solidFill>
                </a14:hiddenFill>
              </a:ext>
            </a:extLst>
          </p:spPr>
        </p:pic>
        <p:sp>
          <p:nvSpPr>
            <p:cNvPr id="123" name="TextBox 122"/>
            <p:cNvSpPr txBox="1"/>
            <p:nvPr/>
          </p:nvSpPr>
          <p:spPr>
            <a:xfrm>
              <a:off x="6779350" y="4183220"/>
              <a:ext cx="913027" cy="400110"/>
            </a:xfrm>
            <a:prstGeom prst="rect">
              <a:avLst/>
            </a:prstGeom>
            <a:noFill/>
          </p:spPr>
          <p:txBody>
            <a:bodyPr wrap="square" rtlCol="0">
              <a:spAutoFit/>
            </a:bodyPr>
            <a:lstStyle/>
            <a:p>
              <a:pPr algn="ctr"/>
              <a:r>
                <a:rPr lang="en-US" sz="1000" dirty="0" smtClean="0">
                  <a:solidFill>
                    <a:schemeClr val="bg1"/>
                  </a:solidFill>
                  <a:latin typeface="+mj-lt"/>
                </a:rPr>
                <a:t>Workload Admin</a:t>
              </a:r>
              <a:endParaRPr lang="en-US" sz="1000" dirty="0">
                <a:solidFill>
                  <a:schemeClr val="bg1"/>
                </a:solidFill>
                <a:latin typeface="+mj-lt"/>
              </a:endParaRPr>
            </a:p>
          </p:txBody>
        </p:sp>
        <p:pic>
          <p:nvPicPr>
            <p:cNvPr id="124" name="Picture 5" descr="C:\Users\pluber\AppData\Local\Microsoft\Windows\Temporary Internet Files\Content.IE5\HGB1RHRY\MC900432626[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43287" y="3603965"/>
              <a:ext cx="626279" cy="676088"/>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p:cNvSpPr txBox="1"/>
            <p:nvPr/>
          </p:nvSpPr>
          <p:spPr>
            <a:xfrm>
              <a:off x="5490041" y="4222378"/>
              <a:ext cx="896080" cy="461665"/>
            </a:xfrm>
            <a:prstGeom prst="rect">
              <a:avLst/>
            </a:prstGeom>
            <a:noFill/>
          </p:spPr>
          <p:txBody>
            <a:bodyPr wrap="square" rtlCol="0">
              <a:spAutoFit/>
            </a:bodyPr>
            <a:lstStyle/>
            <a:p>
              <a:pPr algn="ctr"/>
              <a:r>
                <a:rPr lang="en-US" sz="1200" dirty="0" smtClean="0">
                  <a:latin typeface="+mj-lt"/>
                </a:rPr>
                <a:t>Tenant Admin</a:t>
              </a:r>
              <a:endParaRPr lang="en-US" sz="1200" dirty="0">
                <a:latin typeface="+mj-lt"/>
              </a:endParaRPr>
            </a:p>
          </p:txBody>
        </p:sp>
        <p:sp>
          <p:nvSpPr>
            <p:cNvPr id="126" name="TextBox 125"/>
            <p:cNvSpPr txBox="1"/>
            <p:nvPr/>
          </p:nvSpPr>
          <p:spPr>
            <a:xfrm>
              <a:off x="9486120" y="4245110"/>
              <a:ext cx="896080" cy="461665"/>
            </a:xfrm>
            <a:prstGeom prst="rect">
              <a:avLst/>
            </a:prstGeom>
            <a:noFill/>
          </p:spPr>
          <p:txBody>
            <a:bodyPr wrap="square" rtlCol="0">
              <a:spAutoFit/>
            </a:bodyPr>
            <a:lstStyle/>
            <a:p>
              <a:pPr algn="ctr"/>
              <a:r>
                <a:rPr lang="en-US" sz="1200" dirty="0" smtClean="0">
                  <a:latin typeface="+mj-lt"/>
                </a:rPr>
                <a:t>Tenant Admin</a:t>
              </a:r>
              <a:endParaRPr lang="en-US" sz="1200" dirty="0">
                <a:latin typeface="+mj-lt"/>
              </a:endParaRPr>
            </a:p>
          </p:txBody>
        </p:sp>
        <p:pic>
          <p:nvPicPr>
            <p:cNvPr id="127" name="Picture 7" descr="C:\Users\pluber\AppData\Local\Microsoft\Windows\Temporary Internet Files\Content.IE5\T9FPU9NE\MC900432621[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305499" y="5185476"/>
              <a:ext cx="765105" cy="825955"/>
            </a:xfrm>
            <a:prstGeom prst="rect">
              <a:avLst/>
            </a:prstGeom>
            <a:noFill/>
            <a:extLst>
              <a:ext uri="{909E8E84-426E-40DD-AFC4-6F175D3DCCD1}">
                <a14:hiddenFill xmlns:a14="http://schemas.microsoft.com/office/drawing/2010/main">
                  <a:solidFill>
                    <a:srgbClr val="FFFFFF"/>
                  </a:solidFill>
                </a14:hiddenFill>
              </a:ext>
            </a:extLst>
          </p:spPr>
        </p:pic>
        <p:sp>
          <p:nvSpPr>
            <p:cNvPr id="90" name="Rounded Rectangle 89"/>
            <p:cNvSpPr/>
            <p:nvPr/>
          </p:nvSpPr>
          <p:spPr>
            <a:xfrm>
              <a:off x="653143" y="3521927"/>
              <a:ext cx="2039693" cy="128411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2"/>
                  </a:solidFill>
                  <a:latin typeface="+mj-lt"/>
                </a:rPr>
                <a:t>Granular Access Control</a:t>
              </a:r>
              <a:endParaRPr lang="en-US" sz="1600" b="1" dirty="0">
                <a:solidFill>
                  <a:schemeClr val="tx2"/>
                </a:solidFill>
                <a:latin typeface="+mj-lt"/>
              </a:endParaRPr>
            </a:p>
          </p:txBody>
        </p:sp>
        <p:sp>
          <p:nvSpPr>
            <p:cNvPr id="91" name="Rounded Rectangle 90"/>
            <p:cNvSpPr/>
            <p:nvPr/>
          </p:nvSpPr>
          <p:spPr>
            <a:xfrm>
              <a:off x="653143" y="5310500"/>
              <a:ext cx="2039693" cy="78261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2"/>
                  </a:solidFill>
                  <a:latin typeface="+mj-lt"/>
                </a:rPr>
                <a:t>Multi-tenant </a:t>
              </a:r>
              <a:r>
                <a:rPr lang="en-US" sz="1600" b="1" dirty="0">
                  <a:solidFill>
                    <a:schemeClr val="tx2"/>
                  </a:solidFill>
                  <a:latin typeface="+mj-lt"/>
                </a:rPr>
                <a:t>d</a:t>
              </a:r>
              <a:r>
                <a:rPr lang="en-US" sz="1600" b="1" dirty="0" smtClean="0">
                  <a:solidFill>
                    <a:schemeClr val="tx2"/>
                  </a:solidFill>
                  <a:latin typeface="+mj-lt"/>
                </a:rPr>
                <a:t>eployment</a:t>
              </a:r>
              <a:endParaRPr lang="en-US" sz="1600" b="1" dirty="0">
                <a:solidFill>
                  <a:schemeClr val="tx2"/>
                </a:solidFill>
                <a:latin typeface="+mj-lt"/>
              </a:endParaRPr>
            </a:p>
          </p:txBody>
        </p:sp>
      </p:grpSp>
    </p:spTree>
    <p:extLst>
      <p:ext uri="{BB962C8B-B14F-4D97-AF65-F5344CB8AC3E}">
        <p14:creationId xmlns:p14="http://schemas.microsoft.com/office/powerpoint/2010/main" val="99304304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Storage Spaces</a:t>
            </a:r>
            <a:br>
              <a:rPr lang="en-US" dirty="0" smtClean="0"/>
            </a:br>
            <a:r>
              <a:rPr lang="en-US" sz="3200" dirty="0" smtClean="0">
                <a:latin typeface="+mn-lt"/>
              </a:rPr>
              <a:t>Effectively utilize hardware investment</a:t>
            </a:r>
            <a:r>
              <a:rPr lang="en-US" sz="3600" dirty="0" smtClean="0"/>
              <a:t> </a:t>
            </a:r>
            <a:endParaRPr lang="en-US" sz="3600"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1" y="1415706"/>
            <a:ext cx="7121345" cy="1865126"/>
          </a:xfrm>
        </p:spPr>
        <p:txBody>
          <a:bodyPr/>
          <a:lstStyle/>
          <a:p>
            <a:r>
              <a:rPr lang="en-US" dirty="0" smtClean="0">
                <a:gradFill flip="none" rotWithShape="1">
                  <a:gsLst>
                    <a:gs pos="5417">
                      <a:schemeClr val="tx2"/>
                    </a:gs>
                    <a:gs pos="98000">
                      <a:schemeClr val="tx2"/>
                    </a:gs>
                  </a:gsLst>
                  <a:lin ang="5400000" scaled="0"/>
                  <a:tileRect/>
                </a:gradFill>
              </a:rPr>
              <a:t>Supports deployment requirements</a:t>
            </a:r>
            <a:endParaRPr lang="en-US" dirty="0" smtClean="0"/>
          </a:p>
          <a:p>
            <a:pPr lvl="1"/>
            <a:r>
              <a:rPr lang="en-US" dirty="0" smtClean="0"/>
              <a:t>Utilize both SSD and HDD media types</a:t>
            </a:r>
          </a:p>
          <a:p>
            <a:pPr lvl="1"/>
            <a:r>
              <a:rPr lang="en-US" dirty="0" smtClean="0"/>
              <a:t>Control placement at Space granularity</a:t>
            </a:r>
            <a:endParaRPr lang="en-US" dirty="0"/>
          </a:p>
          <a:p>
            <a:pPr marL="0" lvl="1" indent="0" algn="ctr">
              <a:buNone/>
            </a:pPr>
            <a:endParaRPr lang="en-US" i="1" u="sng" dirty="0" smtClean="0"/>
          </a:p>
        </p:txBody>
      </p:sp>
      <p:sp>
        <p:nvSpPr>
          <p:cNvPr id="128" name="Rounded Rectangle 127"/>
          <p:cNvSpPr/>
          <p:nvPr/>
        </p:nvSpPr>
        <p:spPr>
          <a:xfrm>
            <a:off x="8691709" y="1147136"/>
            <a:ext cx="953459" cy="179634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21" name="Group 120"/>
          <p:cNvGrpSpPr/>
          <p:nvPr/>
        </p:nvGrpSpPr>
        <p:grpSpPr>
          <a:xfrm>
            <a:off x="9673771" y="1140818"/>
            <a:ext cx="953459" cy="1802667"/>
            <a:chOff x="1125055" y="0"/>
            <a:chExt cx="1091606" cy="2227479"/>
          </a:xfrm>
        </p:grpSpPr>
        <p:sp>
          <p:nvSpPr>
            <p:cNvPr id="126" name="Rounded Rectangle 125"/>
            <p:cNvSpPr/>
            <p:nvPr/>
          </p:nvSpPr>
          <p:spPr>
            <a:xfrm>
              <a:off x="1125055" y="0"/>
              <a:ext cx="1091606" cy="22274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7" name="Rounded Rectangle 6"/>
            <p:cNvSpPr/>
            <p:nvPr/>
          </p:nvSpPr>
          <p:spPr>
            <a:xfrm>
              <a:off x="1125055" y="890991"/>
              <a:ext cx="1091606" cy="8909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endParaRPr lang="en-US" sz="2600" kern="1200"/>
            </a:p>
          </p:txBody>
        </p:sp>
      </p:grpSp>
      <p:grpSp>
        <p:nvGrpSpPr>
          <p:cNvPr id="122" name="Group 121"/>
          <p:cNvGrpSpPr/>
          <p:nvPr/>
        </p:nvGrpSpPr>
        <p:grpSpPr>
          <a:xfrm>
            <a:off x="10647125" y="1140818"/>
            <a:ext cx="953459" cy="1802667"/>
            <a:chOff x="2249410" y="0"/>
            <a:chExt cx="1091606" cy="2227479"/>
          </a:xfrm>
        </p:grpSpPr>
        <p:sp>
          <p:nvSpPr>
            <p:cNvPr id="124" name="Rounded Rectangle 123"/>
            <p:cNvSpPr/>
            <p:nvPr/>
          </p:nvSpPr>
          <p:spPr>
            <a:xfrm>
              <a:off x="2249410" y="0"/>
              <a:ext cx="1091606" cy="22274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5" name="Rounded Rectangle 8"/>
            <p:cNvSpPr/>
            <p:nvPr/>
          </p:nvSpPr>
          <p:spPr>
            <a:xfrm>
              <a:off x="2249410" y="890991"/>
              <a:ext cx="1091606" cy="8909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endParaRPr lang="en-US" sz="2600" kern="1200"/>
            </a:p>
          </p:txBody>
        </p:sp>
      </p:grpSp>
      <p:sp>
        <p:nvSpPr>
          <p:cNvPr id="123" name="Left-Right Arrow 122"/>
          <p:cNvSpPr/>
          <p:nvPr/>
        </p:nvSpPr>
        <p:spPr>
          <a:xfrm>
            <a:off x="8807848" y="2549134"/>
            <a:ext cx="2685305" cy="295762"/>
          </a:xfrm>
          <a:prstGeom prst="leftRightArrow">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815390" y="1140818"/>
            <a:ext cx="716187" cy="725820"/>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794061" y="1147136"/>
            <a:ext cx="664944" cy="673888"/>
          </a:xfrm>
          <a:prstGeom prst="rect">
            <a:avLst/>
          </a:prstGeom>
        </p:spPr>
      </p:pic>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43687" y="1117962"/>
            <a:ext cx="742929" cy="752922"/>
          </a:xfrm>
          <a:prstGeom prst="rect">
            <a:avLst/>
          </a:prstGeom>
        </p:spPr>
      </p:pic>
      <p:sp>
        <p:nvSpPr>
          <p:cNvPr id="130" name="Rounded Rectangle 4"/>
          <p:cNvSpPr/>
          <p:nvPr/>
        </p:nvSpPr>
        <p:spPr>
          <a:xfrm>
            <a:off x="9673770" y="1845315"/>
            <a:ext cx="953459" cy="737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lvl="0" algn="ctr" defTabSz="1155700">
              <a:lnSpc>
                <a:spcPct val="90000"/>
              </a:lnSpc>
              <a:spcBef>
                <a:spcPct val="0"/>
              </a:spcBef>
              <a:spcAft>
                <a:spcPct val="35000"/>
              </a:spcAft>
            </a:pPr>
            <a:r>
              <a:rPr lang="en-US" sz="1200" kern="1200" dirty="0" smtClean="0">
                <a:latin typeface="+mj-lt"/>
              </a:rPr>
              <a:t>Silver</a:t>
            </a:r>
          </a:p>
          <a:p>
            <a:pPr lvl="0" algn="ctr" defTabSz="1155700">
              <a:lnSpc>
                <a:spcPct val="90000"/>
              </a:lnSpc>
              <a:spcBef>
                <a:spcPct val="0"/>
              </a:spcBef>
              <a:spcAft>
                <a:spcPct val="35000"/>
              </a:spcAft>
            </a:pPr>
            <a:endParaRPr lang="en-US" sz="100" dirty="0">
              <a:latin typeface="+mj-lt"/>
            </a:endParaRPr>
          </a:p>
          <a:p>
            <a:pPr lvl="0" algn="ctr" defTabSz="1155700">
              <a:lnSpc>
                <a:spcPct val="90000"/>
              </a:lnSpc>
              <a:spcBef>
                <a:spcPct val="0"/>
              </a:spcBef>
              <a:spcAft>
                <a:spcPct val="35000"/>
              </a:spcAft>
            </a:pPr>
            <a:r>
              <a:rPr lang="en-US" sz="1200" dirty="0" smtClean="0">
                <a:latin typeface="+mj-lt"/>
              </a:rPr>
              <a:t>Home Directories</a:t>
            </a:r>
            <a:endParaRPr lang="en-US" sz="1200" kern="1200" dirty="0">
              <a:latin typeface="+mj-lt"/>
            </a:endParaRPr>
          </a:p>
        </p:txBody>
      </p:sp>
      <p:sp>
        <p:nvSpPr>
          <p:cNvPr id="131" name="Rounded Rectangle 4"/>
          <p:cNvSpPr/>
          <p:nvPr/>
        </p:nvSpPr>
        <p:spPr>
          <a:xfrm>
            <a:off x="10649196" y="1811994"/>
            <a:ext cx="953459" cy="7371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lvl="0" algn="ctr" defTabSz="1155700">
              <a:lnSpc>
                <a:spcPct val="90000"/>
              </a:lnSpc>
              <a:spcBef>
                <a:spcPct val="0"/>
              </a:spcBef>
              <a:spcAft>
                <a:spcPct val="35000"/>
              </a:spcAft>
            </a:pPr>
            <a:r>
              <a:rPr lang="en-US" sz="1200" dirty="0" smtClean="0">
                <a:latin typeface="+mj-lt"/>
              </a:rPr>
              <a:t>Bronze</a:t>
            </a:r>
            <a:endParaRPr lang="en-US" sz="1200" kern="1200" dirty="0" smtClean="0">
              <a:latin typeface="+mj-lt"/>
            </a:endParaRPr>
          </a:p>
          <a:p>
            <a:pPr lvl="0" algn="ctr" defTabSz="1155700">
              <a:lnSpc>
                <a:spcPct val="90000"/>
              </a:lnSpc>
              <a:spcBef>
                <a:spcPct val="0"/>
              </a:spcBef>
              <a:spcAft>
                <a:spcPct val="35000"/>
              </a:spcAft>
            </a:pPr>
            <a:endParaRPr lang="en-US" sz="700" dirty="0">
              <a:latin typeface="+mj-lt"/>
            </a:endParaRPr>
          </a:p>
          <a:p>
            <a:pPr lvl="0" algn="ctr" defTabSz="1155700">
              <a:lnSpc>
                <a:spcPct val="90000"/>
              </a:lnSpc>
              <a:spcBef>
                <a:spcPct val="0"/>
              </a:spcBef>
              <a:spcAft>
                <a:spcPct val="35000"/>
              </a:spcAft>
            </a:pPr>
            <a:r>
              <a:rPr lang="en-US" sz="1200" kern="1200" dirty="0" smtClean="0">
                <a:latin typeface="+mj-lt"/>
              </a:rPr>
              <a:t>Archive</a:t>
            </a:r>
          </a:p>
        </p:txBody>
      </p:sp>
      <p:sp>
        <p:nvSpPr>
          <p:cNvPr id="132" name="Rounded Rectangle 4"/>
          <p:cNvSpPr/>
          <p:nvPr/>
        </p:nvSpPr>
        <p:spPr>
          <a:xfrm>
            <a:off x="8691708" y="1853847"/>
            <a:ext cx="953459" cy="7371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t" anchorCtr="0">
            <a:noAutofit/>
          </a:bodyPr>
          <a:lstStyle/>
          <a:p>
            <a:pPr lvl="0" algn="ctr" defTabSz="1155700">
              <a:lnSpc>
                <a:spcPct val="90000"/>
              </a:lnSpc>
              <a:spcBef>
                <a:spcPct val="0"/>
              </a:spcBef>
              <a:spcAft>
                <a:spcPct val="35000"/>
              </a:spcAft>
            </a:pPr>
            <a:r>
              <a:rPr lang="en-US" sz="1200" kern="1200" dirty="0" smtClean="0">
                <a:latin typeface="+mj-lt"/>
              </a:rPr>
              <a:t>Gold</a:t>
            </a:r>
          </a:p>
          <a:p>
            <a:pPr lvl="0" algn="ctr" defTabSz="1155700">
              <a:lnSpc>
                <a:spcPct val="90000"/>
              </a:lnSpc>
              <a:spcBef>
                <a:spcPct val="0"/>
              </a:spcBef>
              <a:spcAft>
                <a:spcPct val="35000"/>
              </a:spcAft>
            </a:pPr>
            <a:endParaRPr lang="en-US" sz="300" dirty="0">
              <a:latin typeface="+mj-lt"/>
            </a:endParaRPr>
          </a:p>
          <a:p>
            <a:pPr lvl="0" algn="ctr" defTabSz="1155700">
              <a:lnSpc>
                <a:spcPct val="90000"/>
              </a:lnSpc>
              <a:spcBef>
                <a:spcPct val="0"/>
              </a:spcBef>
              <a:spcAft>
                <a:spcPct val="35000"/>
              </a:spcAft>
            </a:pPr>
            <a:r>
              <a:rPr lang="en-US" sz="1200" kern="1200" dirty="0" smtClean="0">
                <a:latin typeface="+mj-lt"/>
              </a:rPr>
              <a:t>Finance</a:t>
            </a:r>
            <a:endParaRPr lang="en-US" sz="1200" kern="1200" dirty="0">
              <a:latin typeface="+mj-lt"/>
            </a:endParaRPr>
          </a:p>
        </p:txBody>
      </p:sp>
      <p:grpSp>
        <p:nvGrpSpPr>
          <p:cNvPr id="21" name="Group 20"/>
          <p:cNvGrpSpPr/>
          <p:nvPr/>
        </p:nvGrpSpPr>
        <p:grpSpPr>
          <a:xfrm>
            <a:off x="1939210" y="3387634"/>
            <a:ext cx="8219043" cy="3197074"/>
            <a:chOff x="1939210" y="3387634"/>
            <a:chExt cx="8219043" cy="3197074"/>
          </a:xfrm>
        </p:grpSpPr>
        <p:sp>
          <p:nvSpPr>
            <p:cNvPr id="134" name="Rounded Rectangle 133"/>
            <p:cNvSpPr/>
            <p:nvPr/>
          </p:nvSpPr>
          <p:spPr>
            <a:xfrm>
              <a:off x="1939210" y="3387634"/>
              <a:ext cx="8219043" cy="31970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4406538" y="4272581"/>
              <a:ext cx="5230198" cy="10786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138" name="Picture 18" descr="Database blue"/>
            <p:cNvPicPr>
              <a:picLocks noChangeAspect="1" noChangeArrowheads="1"/>
            </p:cNvPicPr>
            <p:nvPr/>
          </p:nvPicPr>
          <p:blipFill>
            <a:blip r:embed="rId10" cstate="print"/>
            <a:srcRect/>
            <a:stretch>
              <a:fillRect/>
            </a:stretch>
          </p:blipFill>
          <p:spPr bwMode="auto">
            <a:xfrm>
              <a:off x="4844572" y="4448575"/>
              <a:ext cx="582455" cy="651297"/>
            </a:xfrm>
            <a:prstGeom prst="rect">
              <a:avLst/>
            </a:prstGeom>
            <a:noFill/>
          </p:spPr>
        </p:pic>
        <p:sp>
          <p:nvSpPr>
            <p:cNvPr id="144" name="Rounded Rectangle 143"/>
            <p:cNvSpPr/>
            <p:nvPr/>
          </p:nvSpPr>
          <p:spPr>
            <a:xfrm>
              <a:off x="2210400" y="4464179"/>
              <a:ext cx="1900547" cy="77002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mj-lt"/>
                </a:rPr>
                <a:t>Thinly-provisioned </a:t>
              </a:r>
              <a:r>
                <a:rPr lang="en-US" sz="1400" b="1" dirty="0">
                  <a:solidFill>
                    <a:schemeClr val="tx2"/>
                  </a:solidFill>
                  <a:latin typeface="+mj-lt"/>
                </a:rPr>
                <a:t>Spaces c</a:t>
              </a:r>
              <a:r>
                <a:rPr lang="en-US" sz="1400" b="1" dirty="0" smtClean="0">
                  <a:solidFill>
                    <a:schemeClr val="tx2"/>
                  </a:solidFill>
                  <a:latin typeface="+mj-lt"/>
                </a:rPr>
                <a:t>ontained </a:t>
              </a:r>
              <a:r>
                <a:rPr lang="en-US" sz="1400" b="1" dirty="0">
                  <a:solidFill>
                    <a:schemeClr val="tx2"/>
                  </a:solidFill>
                  <a:latin typeface="+mj-lt"/>
                </a:rPr>
                <a:t>w</a:t>
              </a:r>
              <a:r>
                <a:rPr lang="en-US" sz="1400" b="1" dirty="0" smtClean="0">
                  <a:solidFill>
                    <a:schemeClr val="tx2"/>
                  </a:solidFill>
                  <a:latin typeface="+mj-lt"/>
                </a:rPr>
                <a:t>ithin </a:t>
              </a:r>
              <a:r>
                <a:rPr lang="en-US" sz="1400" b="1" dirty="0">
                  <a:solidFill>
                    <a:schemeClr val="tx2"/>
                  </a:solidFill>
                  <a:latin typeface="+mj-lt"/>
                </a:rPr>
                <a:t>a</a:t>
              </a:r>
              <a:r>
                <a:rPr lang="en-US" sz="1400" b="1" dirty="0" smtClean="0">
                  <a:solidFill>
                    <a:schemeClr val="tx2"/>
                  </a:solidFill>
                  <a:latin typeface="+mj-lt"/>
                </a:rPr>
                <a:t> Pool</a:t>
              </a:r>
              <a:endParaRPr lang="en-US" sz="1400" b="1" dirty="0">
                <a:solidFill>
                  <a:schemeClr val="tx2"/>
                </a:solidFill>
                <a:latin typeface="+mj-lt"/>
              </a:endParaRPr>
            </a:p>
          </p:txBody>
        </p:sp>
        <p:sp>
          <p:nvSpPr>
            <p:cNvPr id="145" name="Rounded Rectangle 144"/>
            <p:cNvSpPr/>
            <p:nvPr/>
          </p:nvSpPr>
          <p:spPr>
            <a:xfrm>
              <a:off x="2206038" y="5730844"/>
              <a:ext cx="1900547" cy="55813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solidFill>
                  <a:latin typeface="+mj-lt"/>
                </a:rPr>
                <a:t>Industry standard </a:t>
              </a:r>
              <a:r>
                <a:rPr lang="en-US" sz="1400" b="1" dirty="0">
                  <a:solidFill>
                    <a:schemeClr val="tx2"/>
                  </a:solidFill>
                  <a:latin typeface="+mj-lt"/>
                </a:rPr>
                <a:t>p</a:t>
              </a:r>
              <a:r>
                <a:rPr lang="en-US" sz="1400" b="1" dirty="0" smtClean="0">
                  <a:solidFill>
                    <a:schemeClr val="tx2"/>
                  </a:solidFill>
                  <a:latin typeface="+mj-lt"/>
                </a:rPr>
                <a:t>hysical </a:t>
              </a:r>
              <a:r>
                <a:rPr lang="en-US" sz="1400" b="1" dirty="0">
                  <a:solidFill>
                    <a:schemeClr val="tx2"/>
                  </a:solidFill>
                  <a:latin typeface="+mj-lt"/>
                </a:rPr>
                <a:t>s</a:t>
              </a:r>
              <a:r>
                <a:rPr lang="en-US" sz="1400" b="1" dirty="0" smtClean="0">
                  <a:solidFill>
                    <a:schemeClr val="tx2"/>
                  </a:solidFill>
                  <a:latin typeface="+mj-lt"/>
                </a:rPr>
                <a:t>torage</a:t>
              </a:r>
              <a:endParaRPr lang="en-US" sz="1400" b="1" dirty="0">
                <a:solidFill>
                  <a:schemeClr val="tx2"/>
                </a:solidFill>
                <a:latin typeface="+mj-lt"/>
              </a:endParaRPr>
            </a:p>
          </p:txBody>
        </p:sp>
        <p:pic>
          <p:nvPicPr>
            <p:cNvPr id="146" name="Picture 2" descr="\\eventsql\dvd\Online_ART\DVD_Art_Sept-2-2010\Artwork_Imagery\Hardware Photos\OEM HW\Storage devices\open hard dis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232452">
              <a:off x="6524971" y="5730875"/>
              <a:ext cx="601401" cy="542408"/>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eventsql\dvd\Online_ART\DVD_Art_Sept-2-2010\Artwork_Imagery\Hardware Photos\OEM HW\Storage devices\open hard dis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232452">
              <a:off x="6946983" y="5730874"/>
              <a:ext cx="601401" cy="542408"/>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eventsql\dvd\Online_ART\DVD_Art_Sept-2-2010\Artwork_Imagery\Hardware Photos\OEM HW\Storage devices\open hard dis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232452">
              <a:off x="7371144" y="5725559"/>
              <a:ext cx="601401" cy="542408"/>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 descr="\\eventsql\dvd\Online_ART\DVD_Art_Sept-2-2010\Artwork_Imagery\Hardware Photos\OEM HW\Storage devices\open hard dis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232452">
              <a:off x="8097971" y="5725558"/>
              <a:ext cx="601401" cy="542408"/>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eventsql\dvd\Online_ART\DVD_Art_Sept-2-2010\Artwork_Imagery\Hardware Photos\OEM HW\Storage devices\open hard dis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232452">
              <a:off x="8521249" y="5725557"/>
              <a:ext cx="601401" cy="542408"/>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descr="\\eventsql\dvd\Online_ART\DVD_Art_Sept-2-2010\Artwork_Imagery\Hardware Photos\OEM HW\Storage devices\open hard dis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232452">
              <a:off x="8943261" y="5725556"/>
              <a:ext cx="601401" cy="542408"/>
            </a:xfrm>
            <a:prstGeom prst="rect">
              <a:avLst/>
            </a:prstGeom>
            <a:noFill/>
            <a:extLst>
              <a:ext uri="{909E8E84-426E-40DD-AFC4-6F175D3DCCD1}">
                <a14:hiddenFill xmlns:a14="http://schemas.microsoft.com/office/drawing/2010/main">
                  <a:solidFill>
                    <a:srgbClr val="FFFFFF"/>
                  </a:solidFill>
                </a14:hiddenFill>
              </a:ext>
            </a:extLst>
          </p:spPr>
        </p:pic>
        <p:sp>
          <p:nvSpPr>
            <p:cNvPr id="155" name="TextBox 154"/>
            <p:cNvSpPr txBox="1"/>
            <p:nvPr/>
          </p:nvSpPr>
          <p:spPr>
            <a:xfrm>
              <a:off x="4883694" y="5095925"/>
              <a:ext cx="529311" cy="246221"/>
            </a:xfrm>
            <a:prstGeom prst="rect">
              <a:avLst/>
            </a:prstGeom>
            <a:noFill/>
          </p:spPr>
          <p:txBody>
            <a:bodyPr wrap="none" rtlCol="0">
              <a:spAutoFit/>
            </a:bodyPr>
            <a:lstStyle/>
            <a:p>
              <a:pPr algn="ctr"/>
              <a:r>
                <a:rPr lang="en-US" sz="1000" dirty="0" smtClean="0">
                  <a:latin typeface="+mj-lt"/>
                </a:rPr>
                <a:t>Space</a:t>
              </a:r>
            </a:p>
          </p:txBody>
        </p:sp>
        <p:pic>
          <p:nvPicPr>
            <p:cNvPr id="157" name="Picture 18" descr="Database blue"/>
            <p:cNvPicPr>
              <a:picLocks noChangeAspect="1" noChangeArrowheads="1"/>
            </p:cNvPicPr>
            <p:nvPr/>
          </p:nvPicPr>
          <p:blipFill>
            <a:blip r:embed="rId10" cstate="print"/>
            <a:srcRect/>
            <a:stretch>
              <a:fillRect/>
            </a:stretch>
          </p:blipFill>
          <p:spPr bwMode="auto">
            <a:xfrm>
              <a:off x="8538924" y="4421076"/>
              <a:ext cx="533675" cy="670678"/>
            </a:xfrm>
            <a:prstGeom prst="rect">
              <a:avLst/>
            </a:prstGeom>
            <a:noFill/>
          </p:spPr>
        </p:pic>
        <p:sp>
          <p:nvSpPr>
            <p:cNvPr id="158" name="TextBox 157"/>
            <p:cNvSpPr txBox="1"/>
            <p:nvPr/>
          </p:nvSpPr>
          <p:spPr>
            <a:xfrm>
              <a:off x="8540857" y="5101114"/>
              <a:ext cx="529311" cy="246221"/>
            </a:xfrm>
            <a:prstGeom prst="rect">
              <a:avLst/>
            </a:prstGeom>
            <a:noFill/>
          </p:spPr>
          <p:txBody>
            <a:bodyPr wrap="none" rtlCol="0">
              <a:spAutoFit/>
            </a:bodyPr>
            <a:lstStyle/>
            <a:p>
              <a:pPr algn="ctr"/>
              <a:r>
                <a:rPr lang="en-US" sz="1000" dirty="0" smtClean="0">
                  <a:latin typeface="+mj-lt"/>
                </a:rPr>
                <a:t>Space</a:t>
              </a:r>
            </a:p>
          </p:txBody>
        </p:sp>
        <p:pic>
          <p:nvPicPr>
            <p:cNvPr id="159" name="Picture 18" descr="Database blue"/>
            <p:cNvPicPr>
              <a:picLocks noChangeAspect="1" noChangeArrowheads="1"/>
            </p:cNvPicPr>
            <p:nvPr/>
          </p:nvPicPr>
          <p:blipFill>
            <a:blip r:embed="rId10" cstate="print"/>
            <a:srcRect/>
            <a:stretch>
              <a:fillRect/>
            </a:stretch>
          </p:blipFill>
          <p:spPr bwMode="auto">
            <a:xfrm>
              <a:off x="6993808" y="4420324"/>
              <a:ext cx="533675" cy="670678"/>
            </a:xfrm>
            <a:prstGeom prst="rect">
              <a:avLst/>
            </a:prstGeom>
            <a:noFill/>
          </p:spPr>
        </p:pic>
        <p:sp>
          <p:nvSpPr>
            <p:cNvPr id="160" name="TextBox 159"/>
            <p:cNvSpPr txBox="1"/>
            <p:nvPr/>
          </p:nvSpPr>
          <p:spPr>
            <a:xfrm>
              <a:off x="6996859" y="5105054"/>
              <a:ext cx="529311" cy="246221"/>
            </a:xfrm>
            <a:prstGeom prst="rect">
              <a:avLst/>
            </a:prstGeom>
            <a:noFill/>
          </p:spPr>
          <p:txBody>
            <a:bodyPr wrap="none" rtlCol="0">
              <a:spAutoFit/>
            </a:bodyPr>
            <a:lstStyle/>
            <a:p>
              <a:pPr algn="ctr"/>
              <a:r>
                <a:rPr lang="en-US" sz="1000" dirty="0" smtClean="0">
                  <a:latin typeface="+mj-lt"/>
                </a:rPr>
                <a:t>Space</a:t>
              </a:r>
            </a:p>
          </p:txBody>
        </p:sp>
        <p:sp>
          <p:nvSpPr>
            <p:cNvPr id="161" name="TextBox 160"/>
            <p:cNvSpPr txBox="1"/>
            <p:nvPr/>
          </p:nvSpPr>
          <p:spPr>
            <a:xfrm>
              <a:off x="8490370" y="4616429"/>
              <a:ext cx="629903" cy="400110"/>
            </a:xfrm>
            <a:prstGeom prst="rect">
              <a:avLst/>
            </a:prstGeom>
            <a:noFill/>
          </p:spPr>
          <p:txBody>
            <a:bodyPr wrap="square" rtlCol="0">
              <a:spAutoFit/>
            </a:bodyPr>
            <a:lstStyle/>
            <a:p>
              <a:pPr algn="ctr"/>
              <a:r>
                <a:rPr lang="en-US" sz="1000" dirty="0" smtClean="0">
                  <a:solidFill>
                    <a:schemeClr val="bg1"/>
                  </a:solidFill>
                  <a:latin typeface="+mj-lt"/>
                </a:rPr>
                <a:t>Backup</a:t>
              </a:r>
            </a:p>
            <a:p>
              <a:pPr algn="ctr"/>
              <a:r>
                <a:rPr lang="en-US" sz="1000" dirty="0" smtClean="0">
                  <a:solidFill>
                    <a:schemeClr val="bg1"/>
                  </a:solidFill>
                  <a:latin typeface="+mj-lt"/>
                </a:rPr>
                <a:t>Archive</a:t>
              </a:r>
            </a:p>
          </p:txBody>
        </p:sp>
        <p:pic>
          <p:nvPicPr>
            <p:cNvPr id="165" name="Picture 4" descr="http://hardview.net/wp-content/uploads/2009/12/Intel-SSD-34nm-Firmware-02G2.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901" b="98859" l="10000" r="99254">
                          <a14:foregroundMark x1="51940" y1="30228" x2="51940" y2="30228"/>
                          <a14:foregroundMark x1="55075" y1="37452" x2="55075" y2="37452"/>
                          <a14:foregroundMark x1="45970" y1="44867" x2="45970" y2="44867"/>
                        </a14:backgroundRemoval>
                      </a14:imgEffect>
                    </a14:imgLayer>
                  </a14:imgProps>
                </a:ext>
                <a:ext uri="{28A0092B-C50C-407E-A947-70E740481C1C}">
                  <a14:useLocalDpi xmlns:a14="http://schemas.microsoft.com/office/drawing/2010/main" val="0"/>
                </a:ext>
              </a:extLst>
            </a:blip>
            <a:srcRect/>
            <a:stretch>
              <a:fillRect/>
            </a:stretch>
          </p:blipFill>
          <p:spPr bwMode="auto">
            <a:xfrm>
              <a:off x="4564036" y="5736825"/>
              <a:ext cx="711563" cy="558630"/>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4" descr="http://hardview.net/wp-content/uploads/2009/12/Intel-SSD-34nm-Firmware-02G2.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901" b="98859" l="10000" r="99254">
                          <a14:foregroundMark x1="51940" y1="30228" x2="51940" y2="30228"/>
                          <a14:foregroundMark x1="55075" y1="37452" x2="55075" y2="37452"/>
                          <a14:foregroundMark x1="45970" y1="44867" x2="45970" y2="44867"/>
                        </a14:backgroundRemoval>
                      </a14:imgEffect>
                    </a14:imgLayer>
                  </a14:imgProps>
                </a:ext>
                <a:ext uri="{28A0092B-C50C-407E-A947-70E740481C1C}">
                  <a14:useLocalDpi xmlns:a14="http://schemas.microsoft.com/office/drawing/2010/main" val="0"/>
                </a:ext>
              </a:extLst>
            </a:blip>
            <a:srcRect/>
            <a:stretch>
              <a:fillRect/>
            </a:stretch>
          </p:blipFill>
          <p:spPr bwMode="auto">
            <a:xfrm>
              <a:off x="5115290" y="5722763"/>
              <a:ext cx="711563" cy="558630"/>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4" descr="http://hardview.net/wp-content/uploads/2009/12/Intel-SSD-34nm-Firmware-02G2.jpg"/>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901" b="98859" l="10000" r="99254">
                          <a14:foregroundMark x1="51940" y1="30228" x2="51940" y2="30228"/>
                          <a14:foregroundMark x1="55075" y1="37452" x2="55075" y2="37452"/>
                          <a14:foregroundMark x1="45970" y1="44867" x2="45970" y2="44867"/>
                        </a14:backgroundRemoval>
                      </a14:imgEffect>
                    </a14:imgLayer>
                  </a14:imgProps>
                </a:ext>
                <a:ext uri="{28A0092B-C50C-407E-A947-70E740481C1C}">
                  <a14:useLocalDpi xmlns:a14="http://schemas.microsoft.com/office/drawing/2010/main" val="0"/>
                </a:ext>
              </a:extLst>
            </a:blip>
            <a:srcRect/>
            <a:stretch>
              <a:fillRect/>
            </a:stretch>
          </p:blipFill>
          <p:spPr bwMode="auto">
            <a:xfrm>
              <a:off x="5615106" y="5736825"/>
              <a:ext cx="711563" cy="558630"/>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18" descr="Database blue"/>
            <p:cNvPicPr>
              <a:picLocks noChangeAspect="1" noChangeArrowheads="1"/>
            </p:cNvPicPr>
            <p:nvPr/>
          </p:nvPicPr>
          <p:blipFill>
            <a:blip r:embed="rId10" cstate="print"/>
            <a:srcRect/>
            <a:stretch>
              <a:fillRect/>
            </a:stretch>
          </p:blipFill>
          <p:spPr bwMode="auto">
            <a:xfrm>
              <a:off x="5624021" y="4448575"/>
              <a:ext cx="578554" cy="646935"/>
            </a:xfrm>
            <a:prstGeom prst="rect">
              <a:avLst/>
            </a:prstGeom>
            <a:noFill/>
          </p:spPr>
        </p:pic>
        <p:sp>
          <p:nvSpPr>
            <p:cNvPr id="171" name="TextBox 170"/>
            <p:cNvSpPr txBox="1"/>
            <p:nvPr/>
          </p:nvSpPr>
          <p:spPr>
            <a:xfrm>
              <a:off x="5663142" y="5091563"/>
              <a:ext cx="529311" cy="246221"/>
            </a:xfrm>
            <a:prstGeom prst="rect">
              <a:avLst/>
            </a:prstGeom>
            <a:noFill/>
          </p:spPr>
          <p:txBody>
            <a:bodyPr wrap="none" rtlCol="0">
              <a:spAutoFit/>
            </a:bodyPr>
            <a:lstStyle/>
            <a:p>
              <a:pPr algn="ctr"/>
              <a:r>
                <a:rPr lang="en-US" sz="1000" dirty="0" smtClean="0">
                  <a:latin typeface="+mj-lt"/>
                </a:rPr>
                <a:t>Space</a:t>
              </a:r>
            </a:p>
          </p:txBody>
        </p:sp>
        <p:sp>
          <p:nvSpPr>
            <p:cNvPr id="175" name="TextBox 174"/>
            <p:cNvSpPr txBox="1"/>
            <p:nvPr/>
          </p:nvSpPr>
          <p:spPr>
            <a:xfrm>
              <a:off x="4862471" y="6311925"/>
              <a:ext cx="1217199" cy="184666"/>
            </a:xfrm>
            <a:prstGeom prst="rect">
              <a:avLst/>
            </a:prstGeom>
            <a:noFill/>
          </p:spPr>
          <p:txBody>
            <a:bodyPr wrap="square" lIns="0" tIns="0" rIns="0" bIns="0" rtlCol="0">
              <a:spAutoFit/>
            </a:bodyPr>
            <a:lstStyle/>
            <a:p>
              <a:pPr algn="ctr"/>
              <a:r>
                <a:rPr lang="en-US" sz="1200" b="1" dirty="0" smtClean="0">
                  <a:latin typeface="+mj-lt"/>
                </a:rPr>
                <a:t>Solid-state </a:t>
              </a:r>
              <a:r>
                <a:rPr lang="en-US" sz="1200" b="1" dirty="0">
                  <a:latin typeface="+mj-lt"/>
                </a:rPr>
                <a:t>d</a:t>
              </a:r>
              <a:r>
                <a:rPr lang="en-US" sz="1200" b="1" dirty="0" smtClean="0">
                  <a:latin typeface="+mj-lt"/>
                </a:rPr>
                <a:t>rives</a:t>
              </a:r>
              <a:endParaRPr lang="en-US" sz="1200" b="1" dirty="0">
                <a:latin typeface="+mj-lt"/>
              </a:endParaRPr>
            </a:p>
          </p:txBody>
        </p:sp>
        <p:sp>
          <p:nvSpPr>
            <p:cNvPr id="176" name="TextBox 175"/>
            <p:cNvSpPr txBox="1"/>
            <p:nvPr/>
          </p:nvSpPr>
          <p:spPr>
            <a:xfrm>
              <a:off x="6635941" y="6311925"/>
              <a:ext cx="1236617" cy="184666"/>
            </a:xfrm>
            <a:prstGeom prst="rect">
              <a:avLst/>
            </a:prstGeom>
            <a:noFill/>
          </p:spPr>
          <p:txBody>
            <a:bodyPr wrap="square" lIns="0" tIns="0" rIns="0" bIns="0" rtlCol="0">
              <a:spAutoFit/>
            </a:bodyPr>
            <a:lstStyle/>
            <a:p>
              <a:pPr algn="ctr"/>
              <a:r>
                <a:rPr lang="en-US" sz="1200" b="1" dirty="0" smtClean="0">
                  <a:latin typeface="+mj-lt"/>
                </a:rPr>
                <a:t>15K RPM HDDs</a:t>
              </a:r>
              <a:endParaRPr lang="en-US" sz="1200" b="1" dirty="0">
                <a:latin typeface="+mj-lt"/>
              </a:endParaRPr>
            </a:p>
          </p:txBody>
        </p:sp>
        <p:sp>
          <p:nvSpPr>
            <p:cNvPr id="179" name="TextBox 178"/>
            <p:cNvSpPr txBox="1"/>
            <p:nvPr/>
          </p:nvSpPr>
          <p:spPr>
            <a:xfrm>
              <a:off x="8128228" y="6311925"/>
              <a:ext cx="1425085" cy="184666"/>
            </a:xfrm>
            <a:prstGeom prst="rect">
              <a:avLst/>
            </a:prstGeom>
            <a:noFill/>
          </p:spPr>
          <p:txBody>
            <a:bodyPr wrap="square" lIns="0" tIns="0" rIns="0" bIns="0" rtlCol="0">
              <a:spAutoFit/>
            </a:bodyPr>
            <a:lstStyle/>
            <a:p>
              <a:pPr algn="ctr"/>
              <a:r>
                <a:rPr lang="en-US" sz="1200" b="1" dirty="0" smtClean="0">
                  <a:latin typeface="+mj-lt"/>
                </a:rPr>
                <a:t>Near-line HDDs</a:t>
              </a:r>
              <a:endParaRPr lang="en-US" sz="1200" b="1" dirty="0">
                <a:latin typeface="+mj-lt"/>
              </a:endParaRPr>
            </a:p>
          </p:txBody>
        </p:sp>
        <p:sp>
          <p:nvSpPr>
            <p:cNvPr id="181" name="TextBox 180"/>
            <p:cNvSpPr txBox="1"/>
            <p:nvPr/>
          </p:nvSpPr>
          <p:spPr>
            <a:xfrm>
              <a:off x="5598346" y="4642556"/>
              <a:ext cx="629903" cy="246221"/>
            </a:xfrm>
            <a:prstGeom prst="rect">
              <a:avLst/>
            </a:prstGeom>
            <a:noFill/>
          </p:spPr>
          <p:txBody>
            <a:bodyPr wrap="square" rtlCol="0">
              <a:spAutoFit/>
            </a:bodyPr>
            <a:lstStyle/>
            <a:p>
              <a:pPr algn="ctr"/>
              <a:endParaRPr lang="en-US" sz="1000" dirty="0" smtClean="0">
                <a:solidFill>
                  <a:schemeClr val="bg1"/>
                </a:solidFill>
                <a:latin typeface="+mj-lt"/>
              </a:endParaRPr>
            </a:p>
          </p:txBody>
        </p:sp>
        <p:sp>
          <p:nvSpPr>
            <p:cNvPr id="20" name="Left Brace 19"/>
            <p:cNvSpPr/>
            <p:nvPr/>
          </p:nvSpPr>
          <p:spPr>
            <a:xfrm rot="5400000">
              <a:off x="4978960" y="5155388"/>
              <a:ext cx="256034" cy="822960"/>
            </a:xfrm>
            <a:prstGeom prst="leftBrace">
              <a:avLst>
                <a:gd name="adj1" fmla="val 6093"/>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Left Brace 181"/>
            <p:cNvSpPr/>
            <p:nvPr/>
          </p:nvSpPr>
          <p:spPr>
            <a:xfrm rot="5400000">
              <a:off x="5820066" y="5178192"/>
              <a:ext cx="256034" cy="777352"/>
            </a:xfrm>
            <a:prstGeom prst="leftBrace">
              <a:avLst>
                <a:gd name="adj1" fmla="val 6093"/>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Left Brace 182"/>
            <p:cNvSpPr/>
            <p:nvPr/>
          </p:nvSpPr>
          <p:spPr>
            <a:xfrm rot="5400000">
              <a:off x="7126232" y="4948559"/>
              <a:ext cx="256034" cy="1236617"/>
            </a:xfrm>
            <a:prstGeom prst="leftBrace">
              <a:avLst>
                <a:gd name="adj1" fmla="val 6093"/>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TextBox 183"/>
            <p:cNvSpPr txBox="1"/>
            <p:nvPr/>
          </p:nvSpPr>
          <p:spPr>
            <a:xfrm>
              <a:off x="6946562" y="4642556"/>
              <a:ext cx="629903" cy="400110"/>
            </a:xfrm>
            <a:prstGeom prst="rect">
              <a:avLst/>
            </a:prstGeom>
            <a:noFill/>
          </p:spPr>
          <p:txBody>
            <a:bodyPr wrap="square" rtlCol="0">
              <a:spAutoFit/>
            </a:bodyPr>
            <a:lstStyle/>
            <a:p>
              <a:pPr algn="ctr"/>
              <a:r>
                <a:rPr lang="en-US" sz="1000" dirty="0" smtClean="0">
                  <a:solidFill>
                    <a:schemeClr val="bg1"/>
                  </a:solidFill>
                  <a:latin typeface="+mj-lt"/>
                </a:rPr>
                <a:t>Home </a:t>
              </a:r>
              <a:r>
                <a:rPr lang="en-US" sz="1000" dirty="0" err="1" smtClean="0">
                  <a:solidFill>
                    <a:schemeClr val="bg1"/>
                  </a:solidFill>
                  <a:latin typeface="+mj-lt"/>
                </a:rPr>
                <a:t>Dir</a:t>
              </a:r>
              <a:endParaRPr lang="en-US" sz="1000" dirty="0" smtClean="0">
                <a:solidFill>
                  <a:schemeClr val="bg1"/>
                </a:solidFill>
                <a:latin typeface="+mj-lt"/>
              </a:endParaRPr>
            </a:p>
          </p:txBody>
        </p:sp>
        <p:sp>
          <p:nvSpPr>
            <p:cNvPr id="185" name="Left Brace 184"/>
            <p:cNvSpPr/>
            <p:nvPr/>
          </p:nvSpPr>
          <p:spPr>
            <a:xfrm rot="5400000">
              <a:off x="8677743" y="4948559"/>
              <a:ext cx="256034" cy="1236617"/>
            </a:xfrm>
            <a:prstGeom prst="leftBrace">
              <a:avLst>
                <a:gd name="adj1" fmla="val 6093"/>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5" name="Picture 11" descr="\\eventsql\dvd\Online_ART\DVD_Art_Sept-2-2010\Artwork_Imagery\Icons - Illustrations\_ VIRTUALIZATION ICONS\Server Virtual Offic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01364" y="3501527"/>
              <a:ext cx="892990" cy="6766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eventsql\dvd\Online_ART\DVD_Art_Sept-2-2010\Artwork_Imagery\Icons - Illustrations\_ VIRTUALIZATION ICONS\Server Virtual Databas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58826" y="3501527"/>
              <a:ext cx="892990" cy="676600"/>
            </a:xfrm>
            <a:prstGeom prst="rect">
              <a:avLst/>
            </a:prstGeom>
            <a:noFill/>
            <a:extLst>
              <a:ext uri="{909E8E84-426E-40DD-AFC4-6F175D3DCCD1}">
                <a14:hiddenFill xmlns:a14="http://schemas.microsoft.com/office/drawing/2010/main">
                  <a:solidFill>
                    <a:srgbClr val="FFFFFF"/>
                  </a:solidFill>
                </a14:hiddenFill>
              </a:ext>
            </a:extLst>
          </p:spPr>
        </p:pic>
      </p:grpSp>
      <p:pic>
        <p:nvPicPr>
          <p:cNvPr id="55" name="Picture 5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735408" y="4430806"/>
            <a:ext cx="296571" cy="307863"/>
          </a:xfrm>
          <a:prstGeom prst="rect">
            <a:avLst/>
          </a:prstGeom>
        </p:spPr>
      </p:pic>
      <p:pic>
        <p:nvPicPr>
          <p:cNvPr id="56" name="Picture 5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509748" y="4434840"/>
            <a:ext cx="296571" cy="307863"/>
          </a:xfrm>
          <a:prstGeom prst="rect">
            <a:avLst/>
          </a:prstGeom>
        </p:spPr>
      </p:pic>
      <p:pic>
        <p:nvPicPr>
          <p:cNvPr id="57" name="Picture 56"/>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882589" y="4434840"/>
            <a:ext cx="274320" cy="274320"/>
          </a:xfrm>
          <a:prstGeom prst="rect">
            <a:avLst/>
          </a:prstGeom>
        </p:spPr>
      </p:pic>
      <p:pic>
        <p:nvPicPr>
          <p:cNvPr id="58" name="Picture 57"/>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43087" y="4434840"/>
            <a:ext cx="274320" cy="274320"/>
          </a:xfrm>
          <a:prstGeom prst="rect">
            <a:avLst/>
          </a:prstGeom>
        </p:spPr>
      </p:pic>
      <p:pic>
        <p:nvPicPr>
          <p:cNvPr id="59" name="Picture 3" descr="\\eventsql\dvd\Online_ART\DVD_Art_Sept-2-2010\Artwork_Imagery\Icons - Illustrations\_ VIRTUALIZATION ICONS\Server Virtual Dynamics.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81113" y="3426023"/>
            <a:ext cx="857270" cy="740237"/>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4820847" y="4719500"/>
            <a:ext cx="629903" cy="246221"/>
          </a:xfrm>
          <a:prstGeom prst="rect">
            <a:avLst/>
          </a:prstGeom>
          <a:noFill/>
        </p:spPr>
        <p:txBody>
          <a:bodyPr wrap="square" rtlCol="0">
            <a:spAutoFit/>
          </a:bodyPr>
          <a:lstStyle/>
          <a:p>
            <a:pPr algn="ctr"/>
            <a:r>
              <a:rPr lang="en-US" sz="1000" dirty="0" smtClean="0">
                <a:solidFill>
                  <a:schemeClr val="bg1"/>
                </a:solidFill>
                <a:latin typeface="+mj-lt"/>
              </a:rPr>
              <a:t>Finance</a:t>
            </a:r>
          </a:p>
        </p:txBody>
      </p:sp>
      <p:sp>
        <p:nvSpPr>
          <p:cNvPr id="61" name="TextBox 60"/>
          <p:cNvSpPr txBox="1"/>
          <p:nvPr/>
        </p:nvSpPr>
        <p:spPr>
          <a:xfrm>
            <a:off x="5598346" y="4738669"/>
            <a:ext cx="629903" cy="246221"/>
          </a:xfrm>
          <a:prstGeom prst="rect">
            <a:avLst/>
          </a:prstGeom>
          <a:noFill/>
        </p:spPr>
        <p:txBody>
          <a:bodyPr wrap="square" rtlCol="0">
            <a:spAutoFit/>
          </a:bodyPr>
          <a:lstStyle/>
          <a:p>
            <a:pPr algn="ctr"/>
            <a:r>
              <a:rPr lang="en-US" sz="1000" dirty="0" smtClean="0">
                <a:solidFill>
                  <a:schemeClr val="bg1"/>
                </a:solidFill>
                <a:latin typeface="+mj-lt"/>
              </a:rPr>
              <a:t>Finance</a:t>
            </a:r>
          </a:p>
        </p:txBody>
      </p:sp>
    </p:spTree>
    <p:extLst>
      <p:ext uri="{BB962C8B-B14F-4D97-AF65-F5344CB8AC3E}">
        <p14:creationId xmlns:p14="http://schemas.microsoft.com/office/powerpoint/2010/main" val="396862645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0" descr="\\eventsql\dvd\Online_ART\DVD_Art_Sept-2-2010\Artwork_Imagery\Icons - Illustrations\_ XML ICONS\ethernet cable network.png"/>
          <p:cNvPicPr>
            <a:picLocks noChangeAspect="1" noChangeArrowheads="1"/>
          </p:cNvPicPr>
          <p:nvPr/>
        </p:nvPicPr>
        <p:blipFill rotWithShape="1">
          <a:blip r:embed="rId3">
            <a:extLst>
              <a:ext uri="{28A0092B-C50C-407E-A947-70E740481C1C}">
                <a14:useLocalDpi xmlns:a14="http://schemas.microsoft.com/office/drawing/2010/main" val="0"/>
              </a:ext>
            </a:extLst>
          </a:blip>
          <a:srcRect b="-687"/>
          <a:stretch/>
        </p:blipFill>
        <p:spPr bwMode="auto">
          <a:xfrm>
            <a:off x="8949778" y="2238220"/>
            <a:ext cx="2865524" cy="30479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0" descr="\\eventsql\dvd\Online_ART\DVD_Art_Sept-2-2010\Artwork_Imagery\Icons - Illustrations\_ XML ICONS\ethernet cable network.png"/>
          <p:cNvPicPr>
            <a:picLocks noChangeArrowheads="1"/>
          </p:cNvPicPr>
          <p:nvPr/>
        </p:nvPicPr>
        <p:blipFill rotWithShape="1">
          <a:blip r:embed="rId3">
            <a:extLst>
              <a:ext uri="{28A0092B-C50C-407E-A947-70E740481C1C}">
                <a14:useLocalDpi xmlns:a14="http://schemas.microsoft.com/office/drawing/2010/main" val="0"/>
              </a:ext>
            </a:extLst>
          </a:blip>
          <a:srcRect r="35334" b="-341"/>
          <a:stretch/>
        </p:blipFill>
        <p:spPr bwMode="auto">
          <a:xfrm>
            <a:off x="7737026" y="5362117"/>
            <a:ext cx="1730588" cy="3956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ventsql\dvd\Online_ART\DVD_Art_Sept-2-2010\Artwork_Imagery\Icons - Illustrations\_ XML ICONS\ethernet cable network.png"/>
          <p:cNvPicPr>
            <a:picLocks noChangeAspect="1" noChangeArrowheads="1"/>
          </p:cNvPicPr>
          <p:nvPr/>
        </p:nvPicPr>
        <p:blipFill rotWithShape="1">
          <a:blip r:embed="rId3">
            <a:extLst>
              <a:ext uri="{28A0092B-C50C-407E-A947-70E740481C1C}">
                <a14:useLocalDpi xmlns:a14="http://schemas.microsoft.com/office/drawing/2010/main" val="0"/>
              </a:ext>
            </a:extLst>
          </a:blip>
          <a:srcRect l="4876" r="11462" b="-687"/>
          <a:stretch/>
        </p:blipFill>
        <p:spPr bwMode="auto">
          <a:xfrm>
            <a:off x="4420079" y="5397829"/>
            <a:ext cx="2224624" cy="3836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9112" y="228600"/>
            <a:ext cx="11149013" cy="1094146"/>
          </a:xfrm>
        </p:spPr>
        <p:txBody>
          <a:bodyPr/>
          <a:lstStyle/>
          <a:p>
            <a:r>
              <a:rPr lang="en-US" dirty="0" smtClean="0">
                <a:solidFill>
                  <a:schemeClr val="tx1"/>
                </a:solidFill>
              </a:rPr>
              <a:t>Clustered Storage Spaces</a:t>
            </a:r>
            <a:r>
              <a:rPr lang="en-US" dirty="0" smtClean="0"/>
              <a:t/>
            </a:r>
            <a:br>
              <a:rPr lang="en-US" dirty="0" smtClean="0"/>
            </a:br>
            <a:r>
              <a:rPr lang="en-US" sz="3500" dirty="0" smtClean="0">
                <a:gradFill flip="none" rotWithShape="1">
                  <a:gsLst>
                    <a:gs pos="5417">
                      <a:schemeClr val="tx2"/>
                    </a:gs>
                    <a:gs pos="98000">
                      <a:schemeClr val="tx2"/>
                    </a:gs>
                  </a:gsLst>
                  <a:lin ang="5400000" scaled="0"/>
                  <a:tileRect/>
                </a:gradFill>
                <a:latin typeface="Segoe UI Light" pitchFamily="34" charset="0"/>
                <a:cs typeface="Segoe UI Light" pitchFamily="34" charset="0"/>
              </a:rPr>
              <a:t>Scalable &amp; continuously available workload </a:t>
            </a:r>
            <a:r>
              <a:rPr lang="en-US" sz="3500" dirty="0">
                <a:gradFill flip="none" rotWithShape="1">
                  <a:gsLst>
                    <a:gs pos="5417">
                      <a:schemeClr val="tx2"/>
                    </a:gs>
                    <a:gs pos="98000">
                      <a:schemeClr val="tx2"/>
                    </a:gs>
                  </a:gsLst>
                  <a:lin ang="5400000" scaled="0"/>
                  <a:tileRect/>
                </a:gradFill>
                <a:latin typeface="Segoe UI Light" pitchFamily="34" charset="0"/>
                <a:cs typeface="Segoe UI Light" pitchFamily="34" charset="0"/>
              </a:rPr>
              <a:t>d</a:t>
            </a:r>
            <a:r>
              <a:rPr lang="en-US" sz="3500" dirty="0" smtClean="0">
                <a:gradFill flip="none" rotWithShape="1">
                  <a:gsLst>
                    <a:gs pos="5417">
                      <a:schemeClr val="tx2"/>
                    </a:gs>
                    <a:gs pos="98000">
                      <a:schemeClr val="tx2"/>
                    </a:gs>
                  </a:gsLst>
                  <a:lin ang="5400000" scaled="0"/>
                  <a:tileRect/>
                </a:gradFill>
                <a:latin typeface="Segoe UI Light" pitchFamily="34" charset="0"/>
                <a:cs typeface="Segoe UI Light" pitchFamily="34" charset="0"/>
              </a:rPr>
              <a:t>eployments</a:t>
            </a:r>
            <a:endParaRPr lang="en-US" sz="3500" dirty="0">
              <a:gradFill flip="none" rotWithShape="1">
                <a:gsLst>
                  <a:gs pos="5417">
                    <a:schemeClr val="tx2"/>
                  </a:gs>
                  <a:gs pos="98000">
                    <a:schemeClr val="tx2"/>
                  </a:gs>
                </a:gsLst>
                <a:lin ang="5400000" scaled="0"/>
                <a:tileRect/>
              </a:gradFill>
              <a:latin typeface="Segoe UI Light" pitchFamily="34" charset="0"/>
              <a:cs typeface="Segoe UI Light" pitchFamily="34" charset="0"/>
            </a:endParaRPr>
          </a:p>
        </p:txBody>
      </p:sp>
      <p:pic>
        <p:nvPicPr>
          <p:cNvPr id="1030" name="Picture 6" descr="http://www.supermicro.com/a_images/products/Chassis/4U/SC846TQ-R900B_alt.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4286" b="70857" l="2286" r="97143"/>
                    </a14:imgEffect>
                  </a14:imgLayer>
                </a14:imgProps>
              </a:ext>
              <a:ext uri="{28A0092B-C50C-407E-A947-70E740481C1C}">
                <a14:useLocalDpi xmlns:a14="http://schemas.microsoft.com/office/drawing/2010/main" val="0"/>
              </a:ext>
            </a:extLst>
          </a:blip>
          <a:srcRect l="8615" t="35217" r="7794" b="32391"/>
          <a:stretch/>
        </p:blipFill>
        <p:spPr bwMode="auto">
          <a:xfrm>
            <a:off x="6102419" y="5582220"/>
            <a:ext cx="1730480" cy="6705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crush.com/images/hi-res/413798.jpg"/>
          <p:cNvPicPr>
            <a:picLocks noChangeAspect="1" noChangeArrowheads="1"/>
          </p:cNvPicPr>
          <p:nvPr/>
        </p:nvPicPr>
        <p:blipFill rotWithShape="1">
          <a:blip r:embed="rId6">
            <a:extLst>
              <a:ext uri="{28A0092B-C50C-407E-A947-70E740481C1C}">
                <a14:useLocalDpi xmlns:a14="http://schemas.microsoft.com/office/drawing/2010/main" val="0"/>
              </a:ext>
            </a:extLst>
          </a:blip>
          <a:srcRect l="10327" t="52255" r="11346" b="40111"/>
          <a:stretch/>
        </p:blipFill>
        <p:spPr bwMode="auto">
          <a:xfrm>
            <a:off x="6102420" y="5381497"/>
            <a:ext cx="1730480" cy="21814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http://www.pcrush.com/images/hi-res/413798.jpg"/>
          <p:cNvPicPr>
            <a:picLocks noChangeAspect="1" noChangeArrowheads="1"/>
          </p:cNvPicPr>
          <p:nvPr/>
        </p:nvPicPr>
        <p:blipFill rotWithShape="1">
          <a:blip r:embed="rId6">
            <a:extLst>
              <a:ext uri="{28A0092B-C50C-407E-A947-70E740481C1C}">
                <a14:useLocalDpi xmlns:a14="http://schemas.microsoft.com/office/drawing/2010/main" val="0"/>
              </a:ext>
            </a:extLst>
          </a:blip>
          <a:srcRect l="10327" t="52255" r="11346" b="40111"/>
          <a:stretch/>
        </p:blipFill>
        <p:spPr bwMode="auto">
          <a:xfrm>
            <a:off x="6102419" y="5172065"/>
            <a:ext cx="1730480" cy="21814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http://www.pcrush.com/images/hi-res/413798.jpg"/>
          <p:cNvPicPr>
            <a:picLocks noChangeAspect="1" noChangeArrowheads="1"/>
          </p:cNvPicPr>
          <p:nvPr/>
        </p:nvPicPr>
        <p:blipFill rotWithShape="1">
          <a:blip r:embed="rId6">
            <a:extLst>
              <a:ext uri="{28A0092B-C50C-407E-A947-70E740481C1C}">
                <a14:useLocalDpi xmlns:a14="http://schemas.microsoft.com/office/drawing/2010/main" val="0"/>
              </a:ext>
            </a:extLst>
          </a:blip>
          <a:srcRect l="10327" t="52255" r="11346" b="40111"/>
          <a:stretch/>
        </p:blipFill>
        <p:spPr bwMode="auto">
          <a:xfrm>
            <a:off x="6102420" y="5019449"/>
            <a:ext cx="1730480" cy="21814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8" descr="http://www.pcrush.com/images/hi-res/413798.jpg"/>
          <p:cNvPicPr>
            <a:picLocks noChangeAspect="1" noChangeArrowheads="1"/>
          </p:cNvPicPr>
          <p:nvPr/>
        </p:nvPicPr>
        <p:blipFill rotWithShape="1">
          <a:blip r:embed="rId6">
            <a:extLst>
              <a:ext uri="{28A0092B-C50C-407E-A947-70E740481C1C}">
                <a14:useLocalDpi xmlns:a14="http://schemas.microsoft.com/office/drawing/2010/main" val="0"/>
              </a:ext>
            </a:extLst>
          </a:blip>
          <a:srcRect l="10327" t="52255" r="11346" b="40111"/>
          <a:stretch/>
        </p:blipFill>
        <p:spPr bwMode="auto">
          <a:xfrm>
            <a:off x="6102419" y="4801308"/>
            <a:ext cx="1730480" cy="218141"/>
          </a:xfrm>
          <a:prstGeom prst="rect">
            <a:avLst/>
          </a:prstGeom>
          <a:noFill/>
          <a:extLst>
            <a:ext uri="{909E8E84-426E-40DD-AFC4-6F175D3DCCD1}">
              <a14:hiddenFill xmlns:a14="http://schemas.microsoft.com/office/drawing/2010/main">
                <a:solidFill>
                  <a:srgbClr val="FFFFFF"/>
                </a:solidFill>
              </a14:hiddenFill>
            </a:ext>
          </a:extLst>
        </p:spPr>
      </p:pic>
      <p:sp>
        <p:nvSpPr>
          <p:cNvPr id="5" name="Left Brace 4"/>
          <p:cNvSpPr/>
          <p:nvPr/>
        </p:nvSpPr>
        <p:spPr>
          <a:xfrm>
            <a:off x="5762804" y="4801308"/>
            <a:ext cx="298999" cy="78091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Left Brace 61"/>
          <p:cNvSpPr/>
          <p:nvPr/>
        </p:nvSpPr>
        <p:spPr>
          <a:xfrm>
            <a:off x="5767151" y="5606883"/>
            <a:ext cx="292472" cy="64589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918084" y="5062994"/>
            <a:ext cx="767839"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4x Blades</a:t>
            </a:r>
          </a:p>
        </p:txBody>
      </p:sp>
      <p:sp>
        <p:nvSpPr>
          <p:cNvPr id="63" name="TextBox 62"/>
          <p:cNvSpPr txBox="1"/>
          <p:nvPr/>
        </p:nvSpPr>
        <p:spPr>
          <a:xfrm>
            <a:off x="5122738" y="5781479"/>
            <a:ext cx="625364" cy="21544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Storage</a:t>
            </a:r>
          </a:p>
        </p:txBody>
      </p:sp>
      <p:pic>
        <p:nvPicPr>
          <p:cNvPr id="66" name="Picture 6" descr="http://www.supermicro.com/a_images/products/Chassis/4U/SC846TQ-R900B_alt.jpg"/>
          <p:cNvPicPr>
            <a:picLocks noChangeAspect="1" noChangeArrowheads="1"/>
          </p:cNvPicPr>
          <p:nvPr/>
        </p:nvPicPr>
        <p:blipFill rotWithShape="1">
          <a:blip r:embed="rId4">
            <a:duotone>
              <a:prstClr val="black"/>
              <a:schemeClr val="tx2">
                <a:tint val="45000"/>
                <a:satMod val="400000"/>
              </a:schemeClr>
            </a:duotone>
            <a:extLst>
              <a:ext uri="{BEBA8EAE-BF5A-486C-A8C5-ECC9F3942E4B}">
                <a14:imgProps xmlns:a14="http://schemas.microsoft.com/office/drawing/2010/main">
                  <a14:imgLayer r:embed="rId5">
                    <a14:imgEffect>
                      <a14:backgroundRemoval t="34286" b="70857" l="2286" r="97143"/>
                    </a14:imgEffect>
                  </a14:imgLayer>
                </a14:imgProps>
              </a:ext>
              <a:ext uri="{28A0092B-C50C-407E-A947-70E740481C1C}">
                <a14:useLocalDpi xmlns:a14="http://schemas.microsoft.com/office/drawing/2010/main" val="0"/>
              </a:ext>
            </a:extLst>
          </a:blip>
          <a:srcRect l="8615" t="35217" r="7794" b="32391"/>
          <a:stretch/>
        </p:blipFill>
        <p:spPr bwMode="auto">
          <a:xfrm>
            <a:off x="2705432" y="5586567"/>
            <a:ext cx="1730480" cy="670559"/>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67" name="Picture 8" descr="http://www.pcrush.com/images/hi-res/413798.jpg"/>
          <p:cNvPicPr>
            <a:picLocks noChangeAspect="1" noChangeArrowheads="1"/>
          </p:cNvPicPr>
          <p:nvPr/>
        </p:nvPicPr>
        <p:blipFill rotWithShape="1">
          <a:blip r:embed="rId6">
            <a:duotone>
              <a:prstClr val="black"/>
              <a:schemeClr val="tx2">
                <a:tint val="45000"/>
                <a:satMod val="400000"/>
              </a:schemeClr>
            </a:duotone>
            <a:extLst>
              <a:ext uri="{28A0092B-C50C-407E-A947-70E740481C1C}">
                <a14:useLocalDpi xmlns:a14="http://schemas.microsoft.com/office/drawing/2010/main" val="0"/>
              </a:ext>
            </a:extLst>
          </a:blip>
          <a:srcRect l="10327" t="52255" r="11346" b="40111"/>
          <a:stretch/>
        </p:blipFill>
        <p:spPr bwMode="auto">
          <a:xfrm>
            <a:off x="2705433" y="5385844"/>
            <a:ext cx="1730480" cy="218141"/>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68" name="Picture 8" descr="http://www.pcrush.com/images/hi-res/413798.jpg"/>
          <p:cNvPicPr>
            <a:picLocks noChangeAspect="1" noChangeArrowheads="1"/>
          </p:cNvPicPr>
          <p:nvPr/>
        </p:nvPicPr>
        <p:blipFill rotWithShape="1">
          <a:blip r:embed="rId6">
            <a:duotone>
              <a:prstClr val="black"/>
              <a:schemeClr val="tx2">
                <a:tint val="45000"/>
                <a:satMod val="400000"/>
              </a:schemeClr>
            </a:duotone>
            <a:extLst>
              <a:ext uri="{28A0092B-C50C-407E-A947-70E740481C1C}">
                <a14:useLocalDpi xmlns:a14="http://schemas.microsoft.com/office/drawing/2010/main" val="0"/>
              </a:ext>
            </a:extLst>
          </a:blip>
          <a:srcRect l="10327" t="52255" r="11346" b="40111"/>
          <a:stretch/>
        </p:blipFill>
        <p:spPr bwMode="auto">
          <a:xfrm>
            <a:off x="2705432" y="5176412"/>
            <a:ext cx="1730480" cy="218141"/>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69" name="Picture 8" descr="http://www.pcrush.com/images/hi-res/413798.jpg"/>
          <p:cNvPicPr>
            <a:picLocks noChangeAspect="1" noChangeArrowheads="1"/>
          </p:cNvPicPr>
          <p:nvPr/>
        </p:nvPicPr>
        <p:blipFill rotWithShape="1">
          <a:blip r:embed="rId6">
            <a:duotone>
              <a:prstClr val="black"/>
              <a:schemeClr val="tx2">
                <a:tint val="45000"/>
                <a:satMod val="400000"/>
              </a:schemeClr>
            </a:duotone>
            <a:extLst>
              <a:ext uri="{28A0092B-C50C-407E-A947-70E740481C1C}">
                <a14:useLocalDpi xmlns:a14="http://schemas.microsoft.com/office/drawing/2010/main" val="0"/>
              </a:ext>
            </a:extLst>
          </a:blip>
          <a:srcRect l="10327" t="52255" r="11346" b="40111"/>
          <a:stretch/>
        </p:blipFill>
        <p:spPr bwMode="auto">
          <a:xfrm>
            <a:off x="2705433" y="5023796"/>
            <a:ext cx="1730480" cy="218141"/>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70" name="Picture 8" descr="http://www.pcrush.com/images/hi-res/413798.jpg"/>
          <p:cNvPicPr>
            <a:picLocks noChangeAspect="1" noChangeArrowheads="1"/>
          </p:cNvPicPr>
          <p:nvPr/>
        </p:nvPicPr>
        <p:blipFill rotWithShape="1">
          <a:blip r:embed="rId6">
            <a:duotone>
              <a:prstClr val="black"/>
              <a:schemeClr val="tx2">
                <a:tint val="45000"/>
                <a:satMod val="400000"/>
              </a:schemeClr>
            </a:duotone>
            <a:extLst>
              <a:ext uri="{28A0092B-C50C-407E-A947-70E740481C1C}">
                <a14:useLocalDpi xmlns:a14="http://schemas.microsoft.com/office/drawing/2010/main" val="0"/>
              </a:ext>
            </a:extLst>
          </a:blip>
          <a:srcRect l="10327" t="52255" r="11346" b="40111"/>
          <a:stretch/>
        </p:blipFill>
        <p:spPr bwMode="auto">
          <a:xfrm>
            <a:off x="2705432" y="4805655"/>
            <a:ext cx="1730480" cy="218141"/>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72" name="Picture 6" descr="http://www.supermicro.com/a_images/products/Chassis/4U/SC846TQ-R900B_alt.jpg"/>
          <p:cNvPicPr>
            <a:picLocks noChangeAspect="1" noChangeArrowheads="1"/>
          </p:cNvPicPr>
          <p:nvPr/>
        </p:nvPicPr>
        <p:blipFill rotWithShape="1">
          <a:blip r:embed="rId4">
            <a:duotone>
              <a:prstClr val="black"/>
              <a:schemeClr val="tx2">
                <a:tint val="45000"/>
                <a:satMod val="400000"/>
              </a:schemeClr>
            </a:duotone>
            <a:extLst>
              <a:ext uri="{BEBA8EAE-BF5A-486C-A8C5-ECC9F3942E4B}">
                <a14:imgProps xmlns:a14="http://schemas.microsoft.com/office/drawing/2010/main">
                  <a14:imgLayer r:embed="rId5">
                    <a14:imgEffect>
                      <a14:backgroundRemoval t="34286" b="70857" l="2286" r="97143"/>
                    </a14:imgEffect>
                  </a14:imgLayer>
                </a14:imgProps>
              </a:ext>
              <a:ext uri="{28A0092B-C50C-407E-A947-70E740481C1C}">
                <a14:useLocalDpi xmlns:a14="http://schemas.microsoft.com/office/drawing/2010/main" val="0"/>
              </a:ext>
            </a:extLst>
          </a:blip>
          <a:srcRect l="8615" t="35217" r="7794" b="32391"/>
          <a:stretch/>
        </p:blipFill>
        <p:spPr bwMode="auto">
          <a:xfrm>
            <a:off x="9467614" y="5582219"/>
            <a:ext cx="1730480" cy="670559"/>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73" name="Picture 8" descr="http://www.pcrush.com/images/hi-res/413798.jpg"/>
          <p:cNvPicPr>
            <a:picLocks noChangeAspect="1" noChangeArrowheads="1"/>
          </p:cNvPicPr>
          <p:nvPr/>
        </p:nvPicPr>
        <p:blipFill rotWithShape="1">
          <a:blip r:embed="rId6">
            <a:duotone>
              <a:prstClr val="black"/>
              <a:schemeClr val="tx2">
                <a:tint val="45000"/>
                <a:satMod val="400000"/>
              </a:schemeClr>
            </a:duotone>
            <a:extLst>
              <a:ext uri="{28A0092B-C50C-407E-A947-70E740481C1C}">
                <a14:useLocalDpi xmlns:a14="http://schemas.microsoft.com/office/drawing/2010/main" val="0"/>
              </a:ext>
            </a:extLst>
          </a:blip>
          <a:srcRect l="10327" t="52255" r="11346" b="40111"/>
          <a:stretch/>
        </p:blipFill>
        <p:spPr bwMode="auto">
          <a:xfrm>
            <a:off x="9467615" y="5381496"/>
            <a:ext cx="1730480" cy="218141"/>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74" name="Picture 8" descr="http://www.pcrush.com/images/hi-res/413798.jpg"/>
          <p:cNvPicPr>
            <a:picLocks noChangeAspect="1" noChangeArrowheads="1"/>
          </p:cNvPicPr>
          <p:nvPr/>
        </p:nvPicPr>
        <p:blipFill rotWithShape="1">
          <a:blip r:embed="rId6">
            <a:duotone>
              <a:prstClr val="black"/>
              <a:schemeClr val="tx2">
                <a:tint val="45000"/>
                <a:satMod val="400000"/>
              </a:schemeClr>
            </a:duotone>
            <a:extLst>
              <a:ext uri="{28A0092B-C50C-407E-A947-70E740481C1C}">
                <a14:useLocalDpi xmlns:a14="http://schemas.microsoft.com/office/drawing/2010/main" val="0"/>
              </a:ext>
            </a:extLst>
          </a:blip>
          <a:srcRect l="10327" t="52255" r="11346" b="40111"/>
          <a:stretch/>
        </p:blipFill>
        <p:spPr bwMode="auto">
          <a:xfrm>
            <a:off x="9467614" y="5172064"/>
            <a:ext cx="1730480" cy="218141"/>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75" name="Picture 8" descr="http://www.pcrush.com/images/hi-res/413798.jpg"/>
          <p:cNvPicPr>
            <a:picLocks noChangeAspect="1" noChangeArrowheads="1"/>
          </p:cNvPicPr>
          <p:nvPr/>
        </p:nvPicPr>
        <p:blipFill rotWithShape="1">
          <a:blip r:embed="rId6">
            <a:duotone>
              <a:prstClr val="black"/>
              <a:schemeClr val="tx2">
                <a:tint val="45000"/>
                <a:satMod val="400000"/>
              </a:schemeClr>
            </a:duotone>
            <a:extLst>
              <a:ext uri="{28A0092B-C50C-407E-A947-70E740481C1C}">
                <a14:useLocalDpi xmlns:a14="http://schemas.microsoft.com/office/drawing/2010/main" val="0"/>
              </a:ext>
            </a:extLst>
          </a:blip>
          <a:srcRect l="10327" t="52255" r="11346" b="40111"/>
          <a:stretch/>
        </p:blipFill>
        <p:spPr bwMode="auto">
          <a:xfrm>
            <a:off x="9467615" y="5019448"/>
            <a:ext cx="1730480" cy="218141"/>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pic>
        <p:nvPicPr>
          <p:cNvPr id="76" name="Picture 8" descr="http://www.pcrush.com/images/hi-res/413798.jpg"/>
          <p:cNvPicPr>
            <a:picLocks noChangeAspect="1" noChangeArrowheads="1"/>
          </p:cNvPicPr>
          <p:nvPr/>
        </p:nvPicPr>
        <p:blipFill rotWithShape="1">
          <a:blip r:embed="rId6">
            <a:duotone>
              <a:prstClr val="black"/>
              <a:schemeClr val="tx2">
                <a:tint val="45000"/>
                <a:satMod val="400000"/>
              </a:schemeClr>
            </a:duotone>
            <a:extLst>
              <a:ext uri="{28A0092B-C50C-407E-A947-70E740481C1C}">
                <a14:useLocalDpi xmlns:a14="http://schemas.microsoft.com/office/drawing/2010/main" val="0"/>
              </a:ext>
            </a:extLst>
          </a:blip>
          <a:srcRect l="10327" t="52255" r="11346" b="40111"/>
          <a:stretch/>
        </p:blipFill>
        <p:spPr bwMode="auto">
          <a:xfrm>
            <a:off x="9467614" y="4801307"/>
            <a:ext cx="1730480" cy="218141"/>
          </a:xfrm>
          <a:prstGeom prst="rect">
            <a:avLst/>
          </a:prstGeom>
          <a:noFill/>
          <a:scene3d>
            <a:camera prst="orthographicFront"/>
            <a:lightRig rig="threePt" dir="t"/>
          </a:scene3d>
          <a:sp3d prstMaterial="translucentPowder"/>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15573" y="6314624"/>
            <a:ext cx="2933495"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Deployable elements</a:t>
            </a:r>
          </a:p>
        </p:txBody>
      </p:sp>
      <p:sp>
        <p:nvSpPr>
          <p:cNvPr id="79" name="Rounded Rectangle 78"/>
          <p:cNvSpPr/>
          <p:nvPr/>
        </p:nvSpPr>
        <p:spPr>
          <a:xfrm>
            <a:off x="252550" y="5220240"/>
            <a:ext cx="1373045" cy="77002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latin typeface="Segoe UI Semibold" pitchFamily="34" charset="0"/>
                <a:ea typeface="Segoe UI Semibold" pitchFamily="34" charset="0"/>
                <a:cs typeface="Segoe UI Semibold" pitchFamily="34" charset="0"/>
              </a:rPr>
              <a:t>Physical View</a:t>
            </a:r>
            <a:endParaRPr lang="en-US" sz="2000" b="1" dirty="0">
              <a:solidFill>
                <a:schemeClr val="tx2"/>
              </a:solidFill>
              <a:latin typeface="Segoe UI Semibold" pitchFamily="34" charset="0"/>
              <a:ea typeface="Segoe UI Semibold" pitchFamily="34" charset="0"/>
              <a:cs typeface="Segoe UI Semibold" pitchFamily="34" charset="0"/>
            </a:endParaRPr>
          </a:p>
        </p:txBody>
      </p:sp>
      <p:cxnSp>
        <p:nvCxnSpPr>
          <p:cNvPr id="12" name="Straight Connector 11"/>
          <p:cNvCxnSpPr/>
          <p:nvPr/>
        </p:nvCxnSpPr>
        <p:spPr>
          <a:xfrm>
            <a:off x="252549" y="4624266"/>
            <a:ext cx="11704320" cy="0"/>
          </a:xfrm>
          <a:prstGeom prst="line">
            <a:avLst/>
          </a:prstGeom>
          <a:ln w="31750">
            <a:solidFill>
              <a:schemeClr val="accent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97" name="Rounded Rectangle 96"/>
          <p:cNvSpPr/>
          <p:nvPr/>
        </p:nvSpPr>
        <p:spPr>
          <a:xfrm>
            <a:off x="252551" y="1853210"/>
            <a:ext cx="1227908" cy="77002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latin typeface="Segoe UI Semibold" pitchFamily="34" charset="0"/>
                <a:ea typeface="Segoe UI Semibold" pitchFamily="34" charset="0"/>
                <a:cs typeface="Segoe UI Semibold" pitchFamily="34" charset="0"/>
              </a:rPr>
              <a:t>Logical View</a:t>
            </a:r>
            <a:endParaRPr lang="en-US" sz="2000" b="1" dirty="0">
              <a:solidFill>
                <a:schemeClr val="tx2"/>
              </a:solidFill>
              <a:latin typeface="Segoe UI Semibold" pitchFamily="34" charset="0"/>
              <a:ea typeface="Segoe UI Semibold" pitchFamily="34" charset="0"/>
              <a:cs typeface="Segoe UI Semibold" pitchFamily="34" charset="0"/>
            </a:endParaRPr>
          </a:p>
        </p:txBody>
      </p:sp>
      <p:sp>
        <p:nvSpPr>
          <p:cNvPr id="98" name="Rectangle 97"/>
          <p:cNvSpPr/>
          <p:nvPr/>
        </p:nvSpPr>
        <p:spPr>
          <a:xfrm>
            <a:off x="1904852" y="4926800"/>
            <a:ext cx="684803" cy="830997"/>
          </a:xfrm>
          <a:prstGeom prst="rect">
            <a:avLst/>
          </a:prstGeom>
        </p:spPr>
        <p:txBody>
          <a:bodyPr wrap="none">
            <a:spAutoFit/>
          </a:bodyPr>
          <a:lstStyle/>
          <a:p>
            <a:r>
              <a:rPr lang="en-US" sz="4800" dirty="0">
                <a:gradFill>
                  <a:gsLst>
                    <a:gs pos="0">
                      <a:srgbClr val="FFFFFF"/>
                    </a:gs>
                    <a:gs pos="86000">
                      <a:srgbClr val="FFFFFF"/>
                    </a:gs>
                  </a:gsLst>
                  <a:lin ang="5400000" scaled="0"/>
                </a:gradFill>
                <a:latin typeface="Segoe UI Semibold"/>
              </a:rPr>
              <a:t>…</a:t>
            </a:r>
            <a:endParaRPr lang="en-US" dirty="0"/>
          </a:p>
        </p:txBody>
      </p:sp>
      <p:sp>
        <p:nvSpPr>
          <p:cNvPr id="99" name="Rectangle 98"/>
          <p:cNvSpPr/>
          <p:nvPr/>
        </p:nvSpPr>
        <p:spPr>
          <a:xfrm>
            <a:off x="11333029" y="4895292"/>
            <a:ext cx="684803" cy="830997"/>
          </a:xfrm>
          <a:prstGeom prst="rect">
            <a:avLst/>
          </a:prstGeom>
        </p:spPr>
        <p:txBody>
          <a:bodyPr wrap="none">
            <a:spAutoFit/>
          </a:bodyPr>
          <a:lstStyle/>
          <a:p>
            <a:r>
              <a:rPr lang="en-US" sz="4800" dirty="0">
                <a:gradFill>
                  <a:gsLst>
                    <a:gs pos="0">
                      <a:srgbClr val="FFFFFF"/>
                    </a:gs>
                    <a:gs pos="86000">
                      <a:srgbClr val="FFFFFF"/>
                    </a:gs>
                  </a:gsLst>
                  <a:lin ang="5400000" scaled="0"/>
                </a:gradFill>
                <a:latin typeface="Segoe UI Semibold"/>
              </a:rPr>
              <a:t>…</a:t>
            </a:r>
            <a:endParaRPr lang="en-US" dirty="0"/>
          </a:p>
        </p:txBody>
      </p:sp>
      <p:sp>
        <p:nvSpPr>
          <p:cNvPr id="103" name="Rounded Rectangle 102"/>
          <p:cNvSpPr/>
          <p:nvPr/>
        </p:nvSpPr>
        <p:spPr>
          <a:xfrm>
            <a:off x="5347110" y="3780926"/>
            <a:ext cx="3204754" cy="770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104" name="Picture 18" descr="Database blue"/>
          <p:cNvPicPr>
            <a:picLocks noChangeAspect="1" noChangeArrowheads="1"/>
          </p:cNvPicPr>
          <p:nvPr/>
        </p:nvPicPr>
        <p:blipFill>
          <a:blip r:embed="rId7" cstate="print"/>
          <a:srcRect/>
          <a:stretch>
            <a:fillRect/>
          </a:stretch>
        </p:blipFill>
        <p:spPr bwMode="auto">
          <a:xfrm>
            <a:off x="6704374" y="3859540"/>
            <a:ext cx="533675" cy="596752"/>
          </a:xfrm>
          <a:prstGeom prst="rect">
            <a:avLst/>
          </a:prstGeom>
          <a:noFill/>
        </p:spPr>
      </p:pic>
      <p:pic>
        <p:nvPicPr>
          <p:cNvPr id="108" name="Picture 18" descr="Database blue"/>
          <p:cNvPicPr>
            <a:picLocks noChangeAspect="1" noChangeArrowheads="1"/>
          </p:cNvPicPr>
          <p:nvPr/>
        </p:nvPicPr>
        <p:blipFill>
          <a:blip r:embed="rId7" cstate="print"/>
          <a:srcRect/>
          <a:stretch>
            <a:fillRect/>
          </a:stretch>
        </p:blipFill>
        <p:spPr bwMode="auto">
          <a:xfrm>
            <a:off x="6070411" y="3852716"/>
            <a:ext cx="533675" cy="596752"/>
          </a:xfrm>
          <a:prstGeom prst="rect">
            <a:avLst/>
          </a:prstGeom>
          <a:noFill/>
        </p:spPr>
      </p:pic>
      <p:pic>
        <p:nvPicPr>
          <p:cNvPr id="113" name="Picture 18" descr="Database blue"/>
          <p:cNvPicPr>
            <a:picLocks noChangeAspect="1" noChangeArrowheads="1"/>
          </p:cNvPicPr>
          <p:nvPr/>
        </p:nvPicPr>
        <p:blipFill>
          <a:blip r:embed="rId7" cstate="print"/>
          <a:srcRect/>
          <a:stretch>
            <a:fillRect/>
          </a:stretch>
        </p:blipFill>
        <p:spPr bwMode="auto">
          <a:xfrm>
            <a:off x="5437354" y="3852665"/>
            <a:ext cx="533675" cy="596752"/>
          </a:xfrm>
          <a:prstGeom prst="rect">
            <a:avLst/>
          </a:prstGeom>
          <a:noFill/>
        </p:spPr>
      </p:pic>
      <p:sp>
        <p:nvSpPr>
          <p:cNvPr id="114" name="TextBox 113"/>
          <p:cNvSpPr txBox="1"/>
          <p:nvPr/>
        </p:nvSpPr>
        <p:spPr>
          <a:xfrm>
            <a:off x="5439537" y="4036228"/>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sp>
        <p:nvSpPr>
          <p:cNvPr id="115" name="TextBox 114"/>
          <p:cNvSpPr txBox="1"/>
          <p:nvPr/>
        </p:nvSpPr>
        <p:spPr>
          <a:xfrm>
            <a:off x="6072594" y="4038844"/>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sp>
        <p:nvSpPr>
          <p:cNvPr id="116" name="TextBox 115"/>
          <p:cNvSpPr txBox="1"/>
          <p:nvPr/>
        </p:nvSpPr>
        <p:spPr>
          <a:xfrm>
            <a:off x="6706556" y="4040582"/>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pic>
        <p:nvPicPr>
          <p:cNvPr id="123" name="Picture 18" descr="Database blue"/>
          <p:cNvPicPr>
            <a:picLocks noChangeAspect="1" noChangeArrowheads="1"/>
          </p:cNvPicPr>
          <p:nvPr/>
        </p:nvPicPr>
        <p:blipFill>
          <a:blip r:embed="rId7" cstate="print"/>
          <a:srcRect/>
          <a:stretch>
            <a:fillRect/>
          </a:stretch>
        </p:blipFill>
        <p:spPr bwMode="auto">
          <a:xfrm>
            <a:off x="7346660" y="3867560"/>
            <a:ext cx="533675" cy="596752"/>
          </a:xfrm>
          <a:prstGeom prst="rect">
            <a:avLst/>
          </a:prstGeom>
          <a:noFill/>
        </p:spPr>
      </p:pic>
      <p:sp>
        <p:nvSpPr>
          <p:cNvPr id="124" name="TextBox 123"/>
          <p:cNvSpPr txBox="1"/>
          <p:nvPr/>
        </p:nvSpPr>
        <p:spPr>
          <a:xfrm>
            <a:off x="7348842" y="4048602"/>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pic>
        <p:nvPicPr>
          <p:cNvPr id="125" name="Picture 18" descr="Database blue"/>
          <p:cNvPicPr>
            <a:picLocks noChangeAspect="1" noChangeArrowheads="1"/>
          </p:cNvPicPr>
          <p:nvPr/>
        </p:nvPicPr>
        <p:blipFill>
          <a:blip r:embed="rId7" cstate="print"/>
          <a:srcRect/>
          <a:stretch>
            <a:fillRect/>
          </a:stretch>
        </p:blipFill>
        <p:spPr bwMode="auto">
          <a:xfrm>
            <a:off x="7958716" y="3864833"/>
            <a:ext cx="533675" cy="596752"/>
          </a:xfrm>
          <a:prstGeom prst="rect">
            <a:avLst/>
          </a:prstGeom>
          <a:noFill/>
        </p:spPr>
      </p:pic>
      <p:sp>
        <p:nvSpPr>
          <p:cNvPr id="126" name="TextBox 125"/>
          <p:cNvSpPr txBox="1"/>
          <p:nvPr/>
        </p:nvSpPr>
        <p:spPr>
          <a:xfrm>
            <a:off x="7960898" y="4045875"/>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sp>
        <p:nvSpPr>
          <p:cNvPr id="156" name="Rounded Rectangle 155"/>
          <p:cNvSpPr/>
          <p:nvPr/>
        </p:nvSpPr>
        <p:spPr>
          <a:xfrm>
            <a:off x="1904852" y="3375394"/>
            <a:ext cx="10112980" cy="3003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numCol="3" rtlCol="0" anchor="t" anchorCtr="0"/>
          <a:lstStyle/>
          <a:p>
            <a:pPr algn="ctr"/>
            <a:r>
              <a:rPr lang="en-US" sz="1400" dirty="0" smtClean="0">
                <a:solidFill>
                  <a:schemeClr val="tx1"/>
                </a:solidFill>
                <a:latin typeface="Lucida Console" pitchFamily="49" charset="0"/>
              </a:rPr>
              <a:t>.\Finance</a:t>
            </a:r>
          </a:p>
          <a:p>
            <a:endParaRPr lang="en-US" sz="1400" dirty="0">
              <a:solidFill>
                <a:schemeClr val="tx1"/>
              </a:solidFill>
              <a:latin typeface="Lucida Console" pitchFamily="49" charset="0"/>
            </a:endParaRPr>
          </a:p>
          <a:p>
            <a:pPr algn="ctr"/>
            <a:r>
              <a:rPr lang="en-US" sz="1400" dirty="0" smtClean="0">
                <a:solidFill>
                  <a:schemeClr val="tx1"/>
                </a:solidFill>
                <a:latin typeface="Lucida Console" pitchFamily="49" charset="0"/>
              </a:rPr>
              <a:t>.\CRM</a:t>
            </a:r>
          </a:p>
          <a:p>
            <a:endParaRPr lang="en-US" sz="1400" dirty="0">
              <a:solidFill>
                <a:schemeClr val="tx1"/>
              </a:solidFill>
              <a:latin typeface="Lucida Console" pitchFamily="49" charset="0"/>
            </a:endParaRPr>
          </a:p>
          <a:p>
            <a:pPr algn="ctr"/>
            <a:r>
              <a:rPr lang="en-US" sz="1400" dirty="0" smtClean="0">
                <a:solidFill>
                  <a:schemeClr val="tx1"/>
                </a:solidFill>
                <a:latin typeface="Lucida Console" pitchFamily="49" charset="0"/>
              </a:rPr>
              <a:t> .\File-Shares</a:t>
            </a:r>
            <a:endParaRPr lang="en-US" sz="1400" dirty="0">
              <a:solidFill>
                <a:schemeClr val="tx1"/>
              </a:solidFill>
              <a:latin typeface="Lucida Console" pitchFamily="49" charset="0"/>
            </a:endParaRPr>
          </a:p>
        </p:txBody>
      </p:sp>
      <p:sp>
        <p:nvSpPr>
          <p:cNvPr id="161" name="Rounded Rectangle 160"/>
          <p:cNvSpPr/>
          <p:nvPr/>
        </p:nvSpPr>
        <p:spPr>
          <a:xfrm>
            <a:off x="1935678" y="1366349"/>
            <a:ext cx="3143101" cy="1949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TextBox 19"/>
          <p:cNvSpPr txBox="1"/>
          <p:nvPr/>
        </p:nvSpPr>
        <p:spPr>
          <a:xfrm>
            <a:off x="2584046" y="3033234"/>
            <a:ext cx="1889107" cy="246221"/>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Enterprise Workload</a:t>
            </a:r>
          </a:p>
        </p:txBody>
      </p:sp>
      <p:sp>
        <p:nvSpPr>
          <p:cNvPr id="178" name="Rounded Rectangle 177"/>
          <p:cNvSpPr/>
          <p:nvPr/>
        </p:nvSpPr>
        <p:spPr>
          <a:xfrm>
            <a:off x="5347110" y="1366349"/>
            <a:ext cx="3204754" cy="19490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82" name="TextBox 181"/>
          <p:cNvSpPr txBox="1"/>
          <p:nvPr/>
        </p:nvSpPr>
        <p:spPr>
          <a:xfrm>
            <a:off x="6078825" y="3033234"/>
            <a:ext cx="1945213" cy="246221"/>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Enterprise Workload</a:t>
            </a:r>
          </a:p>
        </p:txBody>
      </p:sp>
      <p:sp>
        <p:nvSpPr>
          <p:cNvPr id="188" name="Rounded Rectangle 187"/>
          <p:cNvSpPr/>
          <p:nvPr/>
        </p:nvSpPr>
        <p:spPr>
          <a:xfrm>
            <a:off x="8752114" y="1366349"/>
            <a:ext cx="3254685" cy="9283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7" name="Rounded Rectangle 206"/>
          <p:cNvSpPr/>
          <p:nvPr/>
        </p:nvSpPr>
        <p:spPr>
          <a:xfrm>
            <a:off x="1904852" y="3780926"/>
            <a:ext cx="3204754" cy="770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208" name="Picture 18" descr="Database blue"/>
          <p:cNvPicPr>
            <a:picLocks noChangeAspect="1" noChangeArrowheads="1"/>
          </p:cNvPicPr>
          <p:nvPr/>
        </p:nvPicPr>
        <p:blipFill>
          <a:blip r:embed="rId7" cstate="print"/>
          <a:srcRect/>
          <a:stretch>
            <a:fillRect/>
          </a:stretch>
        </p:blipFill>
        <p:spPr bwMode="auto">
          <a:xfrm>
            <a:off x="3262116" y="3859540"/>
            <a:ext cx="533675" cy="596752"/>
          </a:xfrm>
          <a:prstGeom prst="rect">
            <a:avLst/>
          </a:prstGeom>
          <a:noFill/>
        </p:spPr>
      </p:pic>
      <p:pic>
        <p:nvPicPr>
          <p:cNvPr id="209" name="Picture 18" descr="Database blue"/>
          <p:cNvPicPr>
            <a:picLocks noChangeAspect="1" noChangeArrowheads="1"/>
          </p:cNvPicPr>
          <p:nvPr/>
        </p:nvPicPr>
        <p:blipFill>
          <a:blip r:embed="rId7" cstate="print"/>
          <a:srcRect/>
          <a:stretch>
            <a:fillRect/>
          </a:stretch>
        </p:blipFill>
        <p:spPr bwMode="auto">
          <a:xfrm>
            <a:off x="2628153" y="3852716"/>
            <a:ext cx="533675" cy="596752"/>
          </a:xfrm>
          <a:prstGeom prst="rect">
            <a:avLst/>
          </a:prstGeom>
          <a:noFill/>
        </p:spPr>
      </p:pic>
      <p:pic>
        <p:nvPicPr>
          <p:cNvPr id="210" name="Picture 18" descr="Database blue"/>
          <p:cNvPicPr>
            <a:picLocks noChangeAspect="1" noChangeArrowheads="1"/>
          </p:cNvPicPr>
          <p:nvPr/>
        </p:nvPicPr>
        <p:blipFill>
          <a:blip r:embed="rId7" cstate="print"/>
          <a:srcRect/>
          <a:stretch>
            <a:fillRect/>
          </a:stretch>
        </p:blipFill>
        <p:spPr bwMode="auto">
          <a:xfrm>
            <a:off x="1995096" y="3852665"/>
            <a:ext cx="533675" cy="596752"/>
          </a:xfrm>
          <a:prstGeom prst="rect">
            <a:avLst/>
          </a:prstGeom>
          <a:noFill/>
        </p:spPr>
      </p:pic>
      <p:sp>
        <p:nvSpPr>
          <p:cNvPr id="211" name="TextBox 210"/>
          <p:cNvSpPr txBox="1"/>
          <p:nvPr/>
        </p:nvSpPr>
        <p:spPr>
          <a:xfrm>
            <a:off x="1997279" y="4036228"/>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sp>
        <p:nvSpPr>
          <p:cNvPr id="212" name="TextBox 211"/>
          <p:cNvSpPr txBox="1"/>
          <p:nvPr/>
        </p:nvSpPr>
        <p:spPr>
          <a:xfrm>
            <a:off x="2630336" y="4038844"/>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sp>
        <p:nvSpPr>
          <p:cNvPr id="213" name="TextBox 212"/>
          <p:cNvSpPr txBox="1"/>
          <p:nvPr/>
        </p:nvSpPr>
        <p:spPr>
          <a:xfrm>
            <a:off x="3264298" y="4040582"/>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pic>
        <p:nvPicPr>
          <p:cNvPr id="214" name="Picture 18" descr="Database blue"/>
          <p:cNvPicPr>
            <a:picLocks noChangeAspect="1" noChangeArrowheads="1"/>
          </p:cNvPicPr>
          <p:nvPr/>
        </p:nvPicPr>
        <p:blipFill>
          <a:blip r:embed="rId7" cstate="print"/>
          <a:srcRect/>
          <a:stretch>
            <a:fillRect/>
          </a:stretch>
        </p:blipFill>
        <p:spPr bwMode="auto">
          <a:xfrm>
            <a:off x="3904402" y="3867560"/>
            <a:ext cx="533675" cy="596752"/>
          </a:xfrm>
          <a:prstGeom prst="rect">
            <a:avLst/>
          </a:prstGeom>
          <a:noFill/>
        </p:spPr>
      </p:pic>
      <p:sp>
        <p:nvSpPr>
          <p:cNvPr id="215" name="TextBox 214"/>
          <p:cNvSpPr txBox="1"/>
          <p:nvPr/>
        </p:nvSpPr>
        <p:spPr>
          <a:xfrm>
            <a:off x="3906584" y="4048602"/>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pic>
        <p:nvPicPr>
          <p:cNvPr id="216" name="Picture 18" descr="Database blue"/>
          <p:cNvPicPr>
            <a:picLocks noChangeAspect="1" noChangeArrowheads="1"/>
          </p:cNvPicPr>
          <p:nvPr/>
        </p:nvPicPr>
        <p:blipFill>
          <a:blip r:embed="rId7" cstate="print"/>
          <a:srcRect/>
          <a:stretch>
            <a:fillRect/>
          </a:stretch>
        </p:blipFill>
        <p:spPr bwMode="auto">
          <a:xfrm>
            <a:off x="4516458" y="3864833"/>
            <a:ext cx="533675" cy="596752"/>
          </a:xfrm>
          <a:prstGeom prst="rect">
            <a:avLst/>
          </a:prstGeom>
          <a:noFill/>
        </p:spPr>
      </p:pic>
      <p:sp>
        <p:nvSpPr>
          <p:cNvPr id="217" name="TextBox 216"/>
          <p:cNvSpPr txBox="1"/>
          <p:nvPr/>
        </p:nvSpPr>
        <p:spPr>
          <a:xfrm>
            <a:off x="4518640" y="4045875"/>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sp>
        <p:nvSpPr>
          <p:cNvPr id="218" name="Rounded Rectangle 217"/>
          <p:cNvSpPr/>
          <p:nvPr/>
        </p:nvSpPr>
        <p:spPr>
          <a:xfrm>
            <a:off x="8752115" y="3780926"/>
            <a:ext cx="3204754" cy="7700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219" name="Picture 18" descr="Database blue"/>
          <p:cNvPicPr>
            <a:picLocks noChangeAspect="1" noChangeArrowheads="1"/>
          </p:cNvPicPr>
          <p:nvPr/>
        </p:nvPicPr>
        <p:blipFill>
          <a:blip r:embed="rId7" cstate="print"/>
          <a:srcRect/>
          <a:stretch>
            <a:fillRect/>
          </a:stretch>
        </p:blipFill>
        <p:spPr bwMode="auto">
          <a:xfrm>
            <a:off x="10109379" y="3859540"/>
            <a:ext cx="533675" cy="596752"/>
          </a:xfrm>
          <a:prstGeom prst="rect">
            <a:avLst/>
          </a:prstGeom>
          <a:noFill/>
        </p:spPr>
      </p:pic>
      <p:pic>
        <p:nvPicPr>
          <p:cNvPr id="220" name="Picture 18" descr="Database blue"/>
          <p:cNvPicPr>
            <a:picLocks noChangeAspect="1" noChangeArrowheads="1"/>
          </p:cNvPicPr>
          <p:nvPr/>
        </p:nvPicPr>
        <p:blipFill>
          <a:blip r:embed="rId7" cstate="print"/>
          <a:srcRect/>
          <a:stretch>
            <a:fillRect/>
          </a:stretch>
        </p:blipFill>
        <p:spPr bwMode="auto">
          <a:xfrm>
            <a:off x="9475416" y="3852716"/>
            <a:ext cx="533675" cy="596752"/>
          </a:xfrm>
          <a:prstGeom prst="rect">
            <a:avLst/>
          </a:prstGeom>
          <a:noFill/>
        </p:spPr>
      </p:pic>
      <p:pic>
        <p:nvPicPr>
          <p:cNvPr id="221" name="Picture 18" descr="Database blue"/>
          <p:cNvPicPr>
            <a:picLocks noChangeAspect="1" noChangeArrowheads="1"/>
          </p:cNvPicPr>
          <p:nvPr/>
        </p:nvPicPr>
        <p:blipFill>
          <a:blip r:embed="rId7" cstate="print"/>
          <a:srcRect/>
          <a:stretch>
            <a:fillRect/>
          </a:stretch>
        </p:blipFill>
        <p:spPr bwMode="auto">
          <a:xfrm>
            <a:off x="8842359" y="3852665"/>
            <a:ext cx="533675" cy="596752"/>
          </a:xfrm>
          <a:prstGeom prst="rect">
            <a:avLst/>
          </a:prstGeom>
          <a:noFill/>
        </p:spPr>
      </p:pic>
      <p:sp>
        <p:nvSpPr>
          <p:cNvPr id="222" name="TextBox 221"/>
          <p:cNvSpPr txBox="1"/>
          <p:nvPr/>
        </p:nvSpPr>
        <p:spPr>
          <a:xfrm>
            <a:off x="8844542" y="4036228"/>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sp>
        <p:nvSpPr>
          <p:cNvPr id="223" name="TextBox 222"/>
          <p:cNvSpPr txBox="1"/>
          <p:nvPr/>
        </p:nvSpPr>
        <p:spPr>
          <a:xfrm>
            <a:off x="9477599" y="4038844"/>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sp>
        <p:nvSpPr>
          <p:cNvPr id="224" name="TextBox 223"/>
          <p:cNvSpPr txBox="1"/>
          <p:nvPr/>
        </p:nvSpPr>
        <p:spPr>
          <a:xfrm>
            <a:off x="10111561" y="4040582"/>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pic>
        <p:nvPicPr>
          <p:cNvPr id="225" name="Picture 18" descr="Database blue"/>
          <p:cNvPicPr>
            <a:picLocks noChangeAspect="1" noChangeArrowheads="1"/>
          </p:cNvPicPr>
          <p:nvPr/>
        </p:nvPicPr>
        <p:blipFill>
          <a:blip r:embed="rId7" cstate="print"/>
          <a:srcRect/>
          <a:stretch>
            <a:fillRect/>
          </a:stretch>
        </p:blipFill>
        <p:spPr bwMode="auto">
          <a:xfrm>
            <a:off x="10751665" y="3867560"/>
            <a:ext cx="533675" cy="596752"/>
          </a:xfrm>
          <a:prstGeom prst="rect">
            <a:avLst/>
          </a:prstGeom>
          <a:noFill/>
        </p:spPr>
      </p:pic>
      <p:sp>
        <p:nvSpPr>
          <p:cNvPr id="226" name="TextBox 225"/>
          <p:cNvSpPr txBox="1"/>
          <p:nvPr/>
        </p:nvSpPr>
        <p:spPr>
          <a:xfrm>
            <a:off x="10753847" y="4048602"/>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pic>
        <p:nvPicPr>
          <p:cNvPr id="227" name="Picture 18" descr="Database blue"/>
          <p:cNvPicPr>
            <a:picLocks noChangeAspect="1" noChangeArrowheads="1"/>
          </p:cNvPicPr>
          <p:nvPr/>
        </p:nvPicPr>
        <p:blipFill>
          <a:blip r:embed="rId7" cstate="print"/>
          <a:srcRect/>
          <a:stretch>
            <a:fillRect/>
          </a:stretch>
        </p:blipFill>
        <p:spPr bwMode="auto">
          <a:xfrm>
            <a:off x="11363721" y="3864833"/>
            <a:ext cx="533675" cy="596752"/>
          </a:xfrm>
          <a:prstGeom prst="rect">
            <a:avLst/>
          </a:prstGeom>
          <a:noFill/>
        </p:spPr>
      </p:pic>
      <p:sp>
        <p:nvSpPr>
          <p:cNvPr id="228" name="TextBox 227"/>
          <p:cNvSpPr txBox="1"/>
          <p:nvPr/>
        </p:nvSpPr>
        <p:spPr>
          <a:xfrm>
            <a:off x="11365903" y="4045875"/>
            <a:ext cx="529312" cy="400110"/>
          </a:xfrm>
          <a:prstGeom prst="rect">
            <a:avLst/>
          </a:prstGeom>
          <a:noFill/>
        </p:spPr>
        <p:txBody>
          <a:bodyPr wrap="none" rtlCol="0">
            <a:spAutoFit/>
          </a:bodyPr>
          <a:lstStyle/>
          <a:p>
            <a:pPr algn="ctr"/>
            <a:r>
              <a:rPr lang="en-US" sz="1000" dirty="0" smtClean="0">
                <a:solidFill>
                  <a:schemeClr val="bg1"/>
                </a:solidFill>
                <a:latin typeface="+mj-lt"/>
              </a:rPr>
              <a:t>64TB</a:t>
            </a:r>
          </a:p>
          <a:p>
            <a:pPr algn="ctr"/>
            <a:r>
              <a:rPr lang="en-US" sz="1000" dirty="0" smtClean="0">
                <a:solidFill>
                  <a:schemeClr val="bg1"/>
                </a:solidFill>
                <a:latin typeface="+mj-lt"/>
              </a:rPr>
              <a:t>Space</a:t>
            </a:r>
          </a:p>
        </p:txBody>
      </p:sp>
      <p:sp>
        <p:nvSpPr>
          <p:cNvPr id="77" name="Rounded Rectangle 76"/>
          <p:cNvSpPr/>
          <p:nvPr/>
        </p:nvSpPr>
        <p:spPr>
          <a:xfrm>
            <a:off x="1904852" y="4697522"/>
            <a:ext cx="10052017" cy="2029113"/>
          </a:xfrm>
          <a:prstGeom prst="roundRect">
            <a:avLst/>
          </a:prstGeom>
          <a:no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pic>
        <p:nvPicPr>
          <p:cNvPr id="1027" name="Picture 3" descr="\\eventsql\dvd\Online_ART\DVD_Art_Sept-2-2010\Artwork_Imagery\Icons - Illustrations\_ VIRTUALIZATION ICONS\Server Virtual Dynamic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6015" y="1492002"/>
            <a:ext cx="857270" cy="740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ventsql\dvd\Online_ART\DVD_Art_Sept-2-2010\Artwork_Imagery\Icons - Illustrations\_ VIRTUALIZATION ICONS\Server Virtual SA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0823" y="1514522"/>
            <a:ext cx="857270" cy="6495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eventsql\dvd\Online_ART\DVD_Art_Sept-2-2010\Artwork_Imagery\Icons - Illustrations\_ VIRTUALIZATION ICONS\Server Virtual SQ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6921" y="2286567"/>
            <a:ext cx="852829" cy="689831"/>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6" descr="\\eventsql\dvd\Online_ART\DVD_Art_Sept-2-2010\Artwork_Imagery\Icons - Illustrations\_ VIRTUALIZATION ICONS\Server Virtual SQ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15521" y="2302286"/>
            <a:ext cx="807444" cy="65312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6" descr="\\eventsql\dvd\Online_ART\DVD_Art_Sept-2-2010\Artwork_Imagery\Icons - Illustrations\_ VIRTUALIZATION ICONS\Server Virtual SQ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3315" y="2318834"/>
            <a:ext cx="820760" cy="663891"/>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6" descr="\\eventsql\dvd\Online_ART\DVD_Art_Sept-2-2010\Artwork_Imagery\Icons - Illustrations\_ VIRTUALIZATION ICONS\Server Virtual SQ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6015" y="2326801"/>
            <a:ext cx="799498" cy="64669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ventsql\dvd\Online_ART\DVD_Art_Sept-2-2010\Artwork_Imagery\Icons - Illustrations\_ VIRTUALIZATION ICONS\serv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31988" y="1796187"/>
            <a:ext cx="625013" cy="49670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7" descr="\\eventsql\dvd\Online_ART\DVD_Art_Sept-2-2010\Artwork_Imagery\Icons - Illustrations\_ VIRTUALIZATION ICONS\serv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24421" y="1785727"/>
            <a:ext cx="631815" cy="50211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7" descr="\\eventsql\dvd\Online_ART\DVD_Art_Sept-2-2010\Artwork_Imagery\Icons - Illustrations\_ VIRTUALIZATION ICONS\serv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54843" y="1810351"/>
            <a:ext cx="600831" cy="47749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7" descr="\\eventsql\dvd\Online_ART\DVD_Art_Sept-2-2010\Artwork_Imagery\Icons - Illustrations\_ VIRTUALIZATION ICONS\serv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95293" y="1804844"/>
            <a:ext cx="599922" cy="476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eventsql\dvd\Online_ART\DVD_Art_Sept-2-2010\Artwork_Imagery\Icons - Illustrations\_ VIRTUALIZATION ICONS\Application Virtual SQL Serv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48590" y="1568610"/>
            <a:ext cx="386955" cy="435002"/>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3" descr="C:\Users\shonsh\Desktop\images\VM.png"/>
          <p:cNvPicPr>
            <a:picLocks noChangeAspect="1" noChangeArrowheads="1"/>
          </p:cNvPicPr>
          <p:nvPr/>
        </p:nvPicPr>
        <p:blipFill>
          <a:blip r:embed="rId13" cstate="print"/>
          <a:srcRect/>
          <a:stretch>
            <a:fillRect/>
          </a:stretch>
        </p:blipFill>
        <p:spPr bwMode="auto">
          <a:xfrm>
            <a:off x="9791744" y="1658279"/>
            <a:ext cx="224122" cy="244608"/>
          </a:xfrm>
          <a:prstGeom prst="rect">
            <a:avLst/>
          </a:prstGeom>
          <a:noFill/>
        </p:spPr>
      </p:pic>
      <p:pic>
        <p:nvPicPr>
          <p:cNvPr id="120" name="Picture 3" descr="C:\Users\shonsh\Desktop\images\VM.png"/>
          <p:cNvPicPr>
            <a:picLocks noChangeAspect="1" noChangeArrowheads="1"/>
          </p:cNvPicPr>
          <p:nvPr/>
        </p:nvPicPr>
        <p:blipFill>
          <a:blip r:embed="rId13" cstate="print"/>
          <a:srcRect/>
          <a:stretch>
            <a:fillRect/>
          </a:stretch>
        </p:blipFill>
        <p:spPr bwMode="auto">
          <a:xfrm>
            <a:off x="9903805" y="1547996"/>
            <a:ext cx="224122" cy="244608"/>
          </a:xfrm>
          <a:prstGeom prst="rect">
            <a:avLst/>
          </a:prstGeom>
          <a:noFill/>
        </p:spPr>
      </p:pic>
      <p:pic>
        <p:nvPicPr>
          <p:cNvPr id="121" name="Picture 3" descr="C:\Users\shonsh\Desktop\images\VM.png"/>
          <p:cNvPicPr>
            <a:picLocks noChangeAspect="1" noChangeArrowheads="1"/>
          </p:cNvPicPr>
          <p:nvPr/>
        </p:nvPicPr>
        <p:blipFill>
          <a:blip r:embed="rId13" cstate="print"/>
          <a:srcRect/>
          <a:stretch>
            <a:fillRect/>
          </a:stretch>
        </p:blipFill>
        <p:spPr bwMode="auto">
          <a:xfrm>
            <a:off x="9903805" y="1766017"/>
            <a:ext cx="224122" cy="244608"/>
          </a:xfrm>
          <a:prstGeom prst="rect">
            <a:avLst/>
          </a:prstGeom>
          <a:noFill/>
        </p:spPr>
      </p:pic>
      <p:pic>
        <p:nvPicPr>
          <p:cNvPr id="122" name="Picture 3" descr="C:\Users\shonsh\Desktop\images\VM.png"/>
          <p:cNvPicPr>
            <a:picLocks noChangeAspect="1" noChangeArrowheads="1"/>
          </p:cNvPicPr>
          <p:nvPr/>
        </p:nvPicPr>
        <p:blipFill>
          <a:blip r:embed="rId13" cstate="print"/>
          <a:srcRect/>
          <a:stretch>
            <a:fillRect/>
          </a:stretch>
        </p:blipFill>
        <p:spPr bwMode="auto">
          <a:xfrm>
            <a:off x="10007069" y="1656364"/>
            <a:ext cx="224122" cy="244608"/>
          </a:xfrm>
          <a:prstGeom prst="rect">
            <a:avLst/>
          </a:prstGeom>
          <a:noFill/>
        </p:spPr>
      </p:pic>
      <p:sp>
        <p:nvSpPr>
          <p:cNvPr id="13" name="TextBox 12"/>
          <p:cNvSpPr txBox="1"/>
          <p:nvPr/>
        </p:nvSpPr>
        <p:spPr>
          <a:xfrm>
            <a:off x="9827372" y="1648601"/>
            <a:ext cx="359073" cy="260133"/>
          </a:xfrm>
          <a:prstGeom prst="rect">
            <a:avLst/>
          </a:prstGeom>
          <a:noFill/>
        </p:spPr>
        <p:txBody>
          <a:bodyPr wrap="none" lIns="0" tIns="0" rIns="0" bIns="0" rtlCol="0">
            <a:spAutoFit/>
          </a:bodyPr>
          <a:lstStyle/>
          <a:p>
            <a:pPr algn="ctr"/>
            <a:r>
              <a:rPr lang="en-US" sz="1400" dirty="0" smtClean="0">
                <a:solidFill>
                  <a:schemeClr val="bg1"/>
                </a:solidFill>
                <a:effectLst>
                  <a:outerShdw blurRad="38100" dist="38100" dir="2700000" algn="tl">
                    <a:srgbClr val="000000">
                      <a:alpha val="43137"/>
                    </a:srgbClr>
                  </a:outerShdw>
                </a:effectLst>
                <a:latin typeface="+mj-lt"/>
              </a:rPr>
              <a:t>VMs</a:t>
            </a:r>
          </a:p>
        </p:txBody>
      </p:sp>
      <p:pic>
        <p:nvPicPr>
          <p:cNvPr id="127" name="Picture 2" descr="\\eventsql\dvd\Online_ART\DVD_Art_Sept-2-2010\Artwork_Imagery\Icons - Illustrations\Screen Captures\Windows 7\Windows 7 view by folder.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815443" y="1447416"/>
            <a:ext cx="476902" cy="2991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eventsql\dvd\Online_ART\DVD_Art_Sept-2-2010\Logos\Microsoft Office\_Office Brand\ofc-brand_v_rgb_r.png"/>
          <p:cNvPicPr>
            <a:picLocks noChangeAspect="1" noChangeArrowheads="1"/>
          </p:cNvPicPr>
          <p:nvPr/>
        </p:nvPicPr>
        <p:blipFill rotWithShape="1">
          <a:blip r:embed="rId15">
            <a:extLst>
              <a:ext uri="{28A0092B-C50C-407E-A947-70E740481C1C}">
                <a14:useLocalDpi xmlns:a14="http://schemas.microsoft.com/office/drawing/2010/main" val="0"/>
              </a:ext>
            </a:extLst>
          </a:blip>
          <a:srcRect l="24382" r="23637" b="39475"/>
          <a:stretch/>
        </p:blipFill>
        <p:spPr bwMode="auto">
          <a:xfrm>
            <a:off x="11409438" y="1442261"/>
            <a:ext cx="279744" cy="309446"/>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7" descr="C:\Users\pluber\AppData\Local\Microsoft\Windows\Temporary Internet Files\Content.IE5\T9FPU9NE\MC900432621[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941824" y="1780562"/>
            <a:ext cx="292321" cy="315569"/>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3" descr="C:\Users\pluber\AppData\Local\Microsoft\Windows\Temporary Internet Files\Content.IE5\KNUX7N0V\MC900432609[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333822" y="1780562"/>
            <a:ext cx="304560" cy="328783"/>
          </a:xfrm>
          <a:prstGeom prst="rect">
            <a:avLst/>
          </a:prstGeom>
          <a:noFill/>
          <a:extLst>
            <a:ext uri="{909E8E84-426E-40DD-AFC4-6F175D3DCCD1}">
              <a14:hiddenFill xmlns:a14="http://schemas.microsoft.com/office/drawing/2010/main">
                <a:solidFill>
                  <a:srgbClr val="FFFFFF"/>
                </a:solidFill>
              </a14:hiddenFill>
            </a:ext>
          </a:extLst>
        </p:spPr>
      </p:pic>
      <p:sp>
        <p:nvSpPr>
          <p:cNvPr id="94" name="Rounded Rectangle 93"/>
          <p:cNvSpPr/>
          <p:nvPr/>
        </p:nvSpPr>
        <p:spPr>
          <a:xfrm>
            <a:off x="8802046" y="2491954"/>
            <a:ext cx="3204754" cy="8234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11" name="Picture 5" descr="C:\Users\pluber\AppData\Local\Microsoft\Windows\Temporary Internet Files\Content.IE5\5QH8IOH1\MC900431588[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49778" y="2543015"/>
            <a:ext cx="595456" cy="595456"/>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5" descr="C:\Users\pluber\AppData\Local\Microsoft\Windows\Temporary Internet Files\Content.IE5\5QH8IOH1\MC900431588[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742253" y="2543015"/>
            <a:ext cx="705138" cy="595456"/>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5" descr="C:\Users\pluber\AppData\Local\Microsoft\Windows\Temporary Internet Files\Content.IE5\5QH8IOH1\MC900431588[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89884" y="2553124"/>
            <a:ext cx="595456" cy="595456"/>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5" descr="C:\Users\pluber\AppData\Local\Microsoft\Windows\Temporary Internet Files\Content.IE5\5QH8IOH1\MC900431588[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960222" y="2560433"/>
            <a:ext cx="595456" cy="595456"/>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5" descr="C:\Users\pluber\AppData\Local\Microsoft\Windows\Temporary Internet Files\Content.IE5\5QH8IOH1\MC900431588[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219846" y="2557704"/>
            <a:ext cx="595456" cy="59545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046136" y="2720554"/>
            <a:ext cx="421478" cy="246221"/>
          </a:xfrm>
          <a:prstGeom prst="rect">
            <a:avLst/>
          </a:prstGeom>
          <a:noFill/>
        </p:spPr>
        <p:txBody>
          <a:bodyPr wrap="square" lIns="0" tIns="0" rIns="0" bIns="0" rtlCol="0">
            <a:spAutoFit/>
          </a:bodyPr>
          <a:lstStyle/>
          <a:p>
            <a:r>
              <a:rPr lang="en-US" sz="1600" dirty="0" smtClean="0">
                <a:solidFill>
                  <a:schemeClr val="bg1"/>
                </a:solidFill>
                <a:latin typeface="Segoe UI Semibold" pitchFamily="34" charset="0"/>
                <a:ea typeface="Segoe UI Semibold" pitchFamily="34" charset="0"/>
                <a:cs typeface="Segoe UI Semibold" pitchFamily="34" charset="0"/>
              </a:rPr>
              <a:t>.\</a:t>
            </a:r>
            <a:r>
              <a:rPr lang="en-US" sz="1600" dirty="0" err="1" smtClean="0">
                <a:solidFill>
                  <a:schemeClr val="bg1"/>
                </a:solidFill>
                <a:latin typeface="Segoe UI Semibold" pitchFamily="34" charset="0"/>
                <a:ea typeface="Segoe UI Semibold" pitchFamily="34" charset="0"/>
                <a:cs typeface="Segoe UI Semibold" pitchFamily="34" charset="0"/>
              </a:rPr>
              <a:t>db</a:t>
            </a:r>
            <a:endParaRPr lang="en-US" sz="1600" dirty="0" smtClean="0">
              <a:solidFill>
                <a:schemeClr val="bg1"/>
              </a:solidFill>
              <a:latin typeface="Segoe UI Semibold" pitchFamily="34" charset="0"/>
              <a:ea typeface="Segoe UI Semibold" pitchFamily="34" charset="0"/>
              <a:cs typeface="Segoe UI Semibold" pitchFamily="34" charset="0"/>
            </a:endParaRPr>
          </a:p>
        </p:txBody>
      </p:sp>
      <p:sp>
        <p:nvSpPr>
          <p:cNvPr id="131" name="TextBox 130"/>
          <p:cNvSpPr txBox="1"/>
          <p:nvPr/>
        </p:nvSpPr>
        <p:spPr>
          <a:xfrm>
            <a:off x="9800082" y="2767281"/>
            <a:ext cx="604341" cy="215444"/>
          </a:xfrm>
          <a:prstGeom prst="rect">
            <a:avLst/>
          </a:prstGeom>
          <a:noFill/>
        </p:spPr>
        <p:txBody>
          <a:bodyPr wrap="square" lIns="0" tIns="0" rIns="0" bIns="0" rtlCol="0">
            <a:spAutoFit/>
          </a:bodyPr>
          <a:lstStyle/>
          <a:p>
            <a:r>
              <a:rPr lang="en-US" sz="1400" dirty="0" smtClean="0">
                <a:solidFill>
                  <a:schemeClr val="bg1"/>
                </a:solidFill>
                <a:latin typeface="Segoe UI Semibold" pitchFamily="34" charset="0"/>
                <a:ea typeface="Segoe UI Semibold" pitchFamily="34" charset="0"/>
                <a:cs typeface="Segoe UI Semibold" pitchFamily="34" charset="0"/>
              </a:rPr>
              <a:t>.\VHDs</a:t>
            </a:r>
          </a:p>
        </p:txBody>
      </p:sp>
      <p:sp>
        <p:nvSpPr>
          <p:cNvPr id="132" name="TextBox 131"/>
          <p:cNvSpPr txBox="1"/>
          <p:nvPr/>
        </p:nvSpPr>
        <p:spPr>
          <a:xfrm>
            <a:off x="10919402" y="2751521"/>
            <a:ext cx="633812" cy="215444"/>
          </a:xfrm>
          <a:prstGeom prst="rect">
            <a:avLst/>
          </a:prstGeom>
          <a:noFill/>
        </p:spPr>
        <p:txBody>
          <a:bodyPr wrap="square" lIns="0" tIns="0" rIns="0" bIns="0" rtlCol="0">
            <a:spAutoFit/>
          </a:bodyPr>
          <a:lstStyle/>
          <a:p>
            <a:r>
              <a:rPr lang="en-US" sz="1400" dirty="0" smtClean="0">
                <a:solidFill>
                  <a:schemeClr val="bg1"/>
                </a:solidFill>
                <a:latin typeface="Segoe UI Semibold" pitchFamily="34" charset="0"/>
                <a:ea typeface="Segoe UI Semibold" pitchFamily="34" charset="0"/>
                <a:cs typeface="Segoe UI Semibold" pitchFamily="34" charset="0"/>
              </a:rPr>
              <a:t>.\Home</a:t>
            </a:r>
          </a:p>
        </p:txBody>
      </p:sp>
      <p:sp>
        <p:nvSpPr>
          <p:cNvPr id="133" name="Left Brace 132"/>
          <p:cNvSpPr/>
          <p:nvPr/>
        </p:nvSpPr>
        <p:spPr>
          <a:xfrm>
            <a:off x="1480459" y="3315380"/>
            <a:ext cx="298999" cy="46554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TextBox 133"/>
          <p:cNvSpPr txBox="1"/>
          <p:nvPr/>
        </p:nvSpPr>
        <p:spPr>
          <a:xfrm>
            <a:off x="188999" y="3212500"/>
            <a:ext cx="1227908" cy="646331"/>
          </a:xfrm>
          <a:prstGeom prst="rect">
            <a:avLst/>
          </a:prstGeom>
          <a:noFill/>
        </p:spPr>
        <p:txBody>
          <a:bodyPr wrap="square" lIns="0" tIns="0" rIns="0" bIns="0" rtlCol="0">
            <a:spAutoFit/>
          </a:bodyPr>
          <a:lstStyle/>
          <a:p>
            <a:pPr algn="ctr"/>
            <a:r>
              <a:rPr lang="en-US" sz="14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Unified Cluster Shared Volume namespace</a:t>
            </a:r>
          </a:p>
        </p:txBody>
      </p:sp>
      <p:sp>
        <p:nvSpPr>
          <p:cNvPr id="106" name="Left Brace 105"/>
          <p:cNvSpPr/>
          <p:nvPr/>
        </p:nvSpPr>
        <p:spPr>
          <a:xfrm>
            <a:off x="1476097" y="3981611"/>
            <a:ext cx="298999" cy="46554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TextBox 135"/>
          <p:cNvSpPr txBox="1"/>
          <p:nvPr/>
        </p:nvSpPr>
        <p:spPr>
          <a:xfrm>
            <a:off x="114603" y="3982503"/>
            <a:ext cx="1376700" cy="430887"/>
          </a:xfrm>
          <a:prstGeom prst="rect">
            <a:avLst/>
          </a:prstGeom>
          <a:noFill/>
        </p:spPr>
        <p:txBody>
          <a:bodyPr wrap="square" lIns="0" tIns="0" rIns="0" bIns="0" rtlCol="0">
            <a:spAutoFit/>
          </a:bodyPr>
          <a:lstStyle/>
          <a:p>
            <a:pPr algn="ctr"/>
            <a:r>
              <a:rPr lang="en-US" sz="14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Clustered Pools &amp; Spaces</a:t>
            </a:r>
          </a:p>
        </p:txBody>
      </p:sp>
      <p:sp>
        <p:nvSpPr>
          <p:cNvPr id="191" name="TextBox 190"/>
          <p:cNvSpPr txBox="1"/>
          <p:nvPr/>
        </p:nvSpPr>
        <p:spPr>
          <a:xfrm>
            <a:off x="8876256" y="3037588"/>
            <a:ext cx="3116238" cy="246221"/>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latin typeface="Segoe UI Semibold" pitchFamily="34" charset="0"/>
                <a:ea typeface="Segoe UI Semibold" pitchFamily="34" charset="0"/>
                <a:cs typeface="Segoe UI Semibold" pitchFamily="34" charset="0"/>
              </a:rPr>
              <a:t>Continuously available file server</a:t>
            </a:r>
          </a:p>
        </p:txBody>
      </p:sp>
      <p:pic>
        <p:nvPicPr>
          <p:cNvPr id="7"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16531" y="1574886"/>
            <a:ext cx="857270" cy="64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20">
            <a:extLst>
              <a:ext uri="{28A0092B-C50C-407E-A947-70E740481C1C}">
                <a14:useLocalDpi xmlns:a14="http://schemas.microsoft.com/office/drawing/2010/main" val="0"/>
              </a:ext>
            </a:extLst>
          </a:blip>
          <a:srcRect r="75540"/>
          <a:stretch/>
        </p:blipFill>
        <p:spPr bwMode="auto">
          <a:xfrm>
            <a:off x="2633006" y="1450117"/>
            <a:ext cx="500909"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168394" y="1513452"/>
            <a:ext cx="857270" cy="65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71168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br>
              <a:rPr lang="en-US" dirty="0" smtClean="0"/>
            </a:b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10"/>
          </p:nvPr>
        </p:nvSpPr>
        <p:spPr>
          <a:xfrm>
            <a:off x="519114" y="1167063"/>
            <a:ext cx="11149012" cy="5041380"/>
          </a:xfrm>
        </p:spPr>
        <p:txBody>
          <a:bodyPr/>
          <a:lstStyle/>
          <a:p>
            <a:pPr marL="395288" lvl="1" indent="0">
              <a:buNone/>
            </a:pPr>
            <a:r>
              <a:rPr lang="en-US" dirty="0">
                <a:latin typeface="+mj-lt"/>
              </a:rPr>
              <a:t>P</a:t>
            </a:r>
            <a:r>
              <a:rPr lang="en-US" dirty="0" smtClean="0">
                <a:latin typeface="+mj-lt"/>
              </a:rPr>
              <a:t>artners opportunity to build new options for reliable storage</a:t>
            </a:r>
            <a:endParaRPr lang="en-US" dirty="0">
              <a:latin typeface="+mj-lt"/>
            </a:endParaRPr>
          </a:p>
          <a:p>
            <a:pPr lvl="1"/>
            <a:r>
              <a:rPr lang="en-US" sz="2400" dirty="0"/>
              <a:t>ODM, SI, &amp; OEM opportunity to deliver new cost-effective solutions</a:t>
            </a:r>
          </a:p>
          <a:p>
            <a:pPr lvl="1"/>
            <a:r>
              <a:rPr lang="en-US" sz="2400" dirty="0"/>
              <a:t>Application developer opportunity to </a:t>
            </a:r>
            <a:r>
              <a:rPr lang="en-US" sz="2400" dirty="0" smtClean="0"/>
              <a:t>optimize and </a:t>
            </a:r>
            <a:r>
              <a:rPr lang="en-US" sz="2400" dirty="0"/>
              <a:t>manage storage</a:t>
            </a:r>
          </a:p>
          <a:p>
            <a:pPr lvl="1"/>
            <a:r>
              <a:rPr lang="en-US" sz="2400" dirty="0"/>
              <a:t>IHV opportunity to deliver against new </a:t>
            </a:r>
            <a:r>
              <a:rPr lang="en-US" sz="2400" dirty="0" smtClean="0"/>
              <a:t>storage capabilities </a:t>
            </a:r>
            <a:r>
              <a:rPr lang="en-US" sz="2400" dirty="0"/>
              <a:t>– follow certification </a:t>
            </a:r>
            <a:r>
              <a:rPr lang="en-US" sz="2400" dirty="0" smtClean="0"/>
              <a:t>requirements. For additional information contact:</a:t>
            </a:r>
          </a:p>
          <a:p>
            <a:pPr lvl="2"/>
            <a:r>
              <a:rPr lang="en-US" sz="2000" dirty="0" smtClean="0">
                <a:hlinkClick r:id="rId3"/>
              </a:rPr>
              <a:t>sfsquestions@microsoft.com</a:t>
            </a:r>
            <a:r>
              <a:rPr lang="en-US" sz="2000" dirty="0" smtClean="0"/>
              <a:t> for storage platform questions</a:t>
            </a:r>
          </a:p>
          <a:p>
            <a:pPr lvl="2"/>
            <a:r>
              <a:rPr lang="en-US" sz="2000" dirty="0" smtClean="0">
                <a:hlinkClick r:id="rId4"/>
              </a:rPr>
              <a:t>AskWinCAHW@microsoft.com</a:t>
            </a:r>
            <a:r>
              <a:rPr lang="en-US" sz="2000" dirty="0" smtClean="0"/>
              <a:t> for Validation Program for Clustered RAID Controllers</a:t>
            </a:r>
          </a:p>
          <a:p>
            <a:pPr marL="460375" lvl="1" indent="0">
              <a:buNone/>
            </a:pPr>
            <a:endParaRPr lang="en-US" dirty="0" smtClean="0">
              <a:latin typeface="+mj-lt"/>
            </a:endParaRPr>
          </a:p>
          <a:p>
            <a:pPr marL="460375" lvl="1" indent="0">
              <a:buNone/>
            </a:pPr>
            <a:r>
              <a:rPr lang="en-US" dirty="0" smtClean="0">
                <a:latin typeface="+mj-lt"/>
              </a:rPr>
              <a:t>Design systems for continuous availability and scalability</a:t>
            </a:r>
          </a:p>
          <a:p>
            <a:pPr marL="852488" lvl="1" indent="-457200"/>
            <a:r>
              <a:rPr lang="en-US" sz="2400" dirty="0" smtClean="0">
                <a:latin typeface="+mj-lt"/>
              </a:rPr>
              <a:t>Lowest </a:t>
            </a:r>
            <a:r>
              <a:rPr lang="en-US" sz="2400" dirty="0">
                <a:latin typeface="+mj-lt"/>
              </a:rPr>
              <a:t>C</a:t>
            </a:r>
            <a:r>
              <a:rPr lang="en-US" sz="2400" dirty="0" smtClean="0">
                <a:latin typeface="+mj-lt"/>
              </a:rPr>
              <a:t>ost </a:t>
            </a:r>
            <a:r>
              <a:rPr lang="en-US" sz="2400" dirty="0">
                <a:latin typeface="+mj-lt"/>
              </a:rPr>
              <a:t>S</a:t>
            </a:r>
            <a:r>
              <a:rPr lang="en-US" sz="2400" dirty="0" smtClean="0">
                <a:latin typeface="+mj-lt"/>
              </a:rPr>
              <a:t>ystems</a:t>
            </a:r>
            <a:r>
              <a:rPr lang="en-US" sz="2400" dirty="0" smtClean="0"/>
              <a:t>, use clustering with redundant hardware optional except for shared storage with data redundancy</a:t>
            </a:r>
          </a:p>
          <a:p>
            <a:pPr marL="852488" lvl="1" indent="-457200"/>
            <a:r>
              <a:rPr lang="en-US" sz="2400" dirty="0">
                <a:latin typeface="+mj-lt"/>
              </a:rPr>
              <a:t>S</a:t>
            </a:r>
            <a:r>
              <a:rPr lang="en-US" sz="2400" dirty="0" smtClean="0">
                <a:latin typeface="+mj-lt"/>
              </a:rPr>
              <a:t>calable Systems</a:t>
            </a:r>
            <a:r>
              <a:rPr lang="en-US" sz="2400" dirty="0" smtClean="0"/>
              <a:t>, use clustering, multiple NICs, multiple storage controllers, and redundant storage for improved SLA and better scalability</a:t>
            </a:r>
          </a:p>
        </p:txBody>
      </p:sp>
    </p:spTree>
    <p:extLst>
      <p:ext uri="{BB962C8B-B14F-4D97-AF65-F5344CB8AC3E}">
        <p14:creationId xmlns:p14="http://schemas.microsoft.com/office/powerpoint/2010/main" val="199218251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12" name="TextBox 11"/>
          <p:cNvSpPr txBox="1"/>
          <p:nvPr/>
        </p:nvSpPr>
        <p:spPr>
          <a:xfrm>
            <a:off x="799877" y="951782"/>
            <a:ext cx="10441863" cy="400110"/>
          </a:xfrm>
          <a:prstGeom prst="rect">
            <a:avLst/>
          </a:prstGeom>
          <a:solidFill>
            <a:srgbClr val="65BC46"/>
          </a:solidFill>
        </p:spPr>
        <p:txBody>
          <a:bodyPr wrap="square" rtlCol="0">
            <a:spAutoFit/>
          </a:bodyPr>
          <a:lstStyle/>
          <a:p>
            <a:r>
              <a:rPr lang="en-US" sz="2000" b="1" dirty="0" smtClean="0">
                <a:solidFill>
                  <a:srgbClr val="FFFFFF"/>
                </a:solidFill>
              </a:rPr>
              <a:t>RELATED SESSIONS</a:t>
            </a:r>
            <a:endParaRPr lang="en-US" sz="2000" b="1" dirty="0">
              <a:solidFill>
                <a:srgbClr val="FFFFFF"/>
              </a:solidFill>
            </a:endParaRPr>
          </a:p>
        </p:txBody>
      </p:sp>
      <p:sp>
        <p:nvSpPr>
          <p:cNvPr id="18" name="Rectangle 17"/>
          <p:cNvSpPr/>
          <p:nvPr/>
        </p:nvSpPr>
        <p:spPr bwMode="auto">
          <a:xfrm>
            <a:off x="5938103" y="5768582"/>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0" name="Rectangle 9"/>
          <p:cNvSpPr/>
          <p:nvPr/>
        </p:nvSpPr>
        <p:spPr bwMode="auto">
          <a:xfrm>
            <a:off x="974227" y="1312537"/>
            <a:ext cx="4273075" cy="957169"/>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9" name="Rectangle 8"/>
          <p:cNvSpPr/>
          <p:nvPr/>
        </p:nvSpPr>
        <p:spPr bwMode="auto">
          <a:xfrm>
            <a:off x="1840565" y="1982232"/>
            <a:ext cx="9520028" cy="192739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61912"/>
            <a:r>
              <a:rPr lang="en-US" sz="1400" b="1" dirty="0">
                <a:solidFill>
                  <a:srgbClr val="FFFFFF"/>
                </a:solidFill>
              </a:rPr>
              <a:t>SAC-443T </a:t>
            </a:r>
            <a:r>
              <a:rPr lang="en-US" sz="1400" b="1" dirty="0" smtClean="0">
                <a:solidFill>
                  <a:srgbClr val="FFFFFF"/>
                </a:solidFill>
              </a:rPr>
              <a:t>– </a:t>
            </a:r>
            <a:r>
              <a:rPr lang="en-US" sz="1400" b="1" dirty="0">
                <a:solidFill>
                  <a:srgbClr val="FFFFFF"/>
                </a:solidFill>
              </a:rPr>
              <a:t>Business and partnering opportunities: Windows Server 8 continuous availability</a:t>
            </a:r>
            <a:endParaRPr lang="en-US" sz="1400" b="1" dirty="0" smtClean="0">
              <a:solidFill>
                <a:srgbClr val="FFFFFF"/>
              </a:solidFill>
              <a:latin typeface="Segoe UI Semibold"/>
            </a:endParaRPr>
          </a:p>
          <a:p>
            <a:pPr marL="61912"/>
            <a:r>
              <a:rPr lang="en-US" sz="1400" dirty="0">
                <a:solidFill>
                  <a:srgbClr val="FFFFFF"/>
                </a:solidFill>
                <a:latin typeface="Segoe UI Semibold"/>
              </a:rPr>
              <a:t>SAC-474T – Platform storage evolved</a:t>
            </a:r>
            <a:endParaRPr lang="en-US" sz="1400" dirty="0" smtClean="0">
              <a:solidFill>
                <a:srgbClr val="FFFFFF"/>
              </a:solidFill>
              <a:latin typeface="Segoe UI Semibold"/>
            </a:endParaRPr>
          </a:p>
          <a:p>
            <a:pPr marL="61912"/>
            <a:r>
              <a:rPr lang="en-US" sz="1400" dirty="0">
                <a:solidFill>
                  <a:srgbClr val="FFFFFF"/>
                </a:solidFill>
                <a:latin typeface="Segoe UI Semibold"/>
              </a:rPr>
              <a:t>SAC-446T – Designing systems for continuous availability and scalability</a:t>
            </a:r>
          </a:p>
          <a:p>
            <a:pPr marL="61912"/>
            <a:r>
              <a:rPr lang="en-US" sz="1400" dirty="0">
                <a:solidFill>
                  <a:srgbClr val="FFC000"/>
                </a:solidFill>
                <a:latin typeface="Segoe UI Semibold"/>
              </a:rPr>
              <a:t>SAC-450T – Designing systems for continuous availability - multi-node with block storage </a:t>
            </a:r>
            <a:r>
              <a:rPr lang="en-US" sz="1400" dirty="0" smtClean="0">
                <a:solidFill>
                  <a:srgbClr val="FFC000"/>
                </a:solidFill>
                <a:latin typeface="Segoe UI Semibold"/>
              </a:rPr>
              <a:t>– </a:t>
            </a:r>
            <a:br>
              <a:rPr lang="en-US" sz="1400" dirty="0" smtClean="0">
                <a:solidFill>
                  <a:srgbClr val="FFC000"/>
                </a:solidFill>
                <a:latin typeface="Segoe UI Semibold"/>
              </a:rPr>
            </a:br>
            <a:r>
              <a:rPr lang="en-US" sz="1400" dirty="0" smtClean="0">
                <a:solidFill>
                  <a:srgbClr val="FFC000"/>
                </a:solidFill>
                <a:latin typeface="Segoe UI Semibold"/>
              </a:rPr>
              <a:t>multi-node </a:t>
            </a:r>
            <a:r>
              <a:rPr lang="en-US" sz="1400" dirty="0">
                <a:solidFill>
                  <a:srgbClr val="FFC000"/>
                </a:solidFill>
                <a:latin typeface="Segoe UI Semibold"/>
              </a:rPr>
              <a:t>with block storage</a:t>
            </a:r>
          </a:p>
          <a:p>
            <a:pPr marL="61912"/>
            <a:r>
              <a:rPr lang="en-US" sz="1400" dirty="0">
                <a:solidFill>
                  <a:srgbClr val="FFFFFF"/>
                </a:solidFill>
                <a:latin typeface="Segoe UI Semibold"/>
              </a:rPr>
              <a:t>SAC-444T </a:t>
            </a:r>
            <a:r>
              <a:rPr lang="en-US" sz="1400" dirty="0" smtClean="0">
                <a:solidFill>
                  <a:srgbClr val="FFFFFF"/>
                </a:solidFill>
                <a:latin typeface="Segoe UI Semibold"/>
              </a:rPr>
              <a:t>– </a:t>
            </a:r>
            <a:r>
              <a:rPr lang="en-US" sz="1400" dirty="0">
                <a:solidFill>
                  <a:srgbClr val="FFFFFF"/>
                </a:solidFill>
                <a:latin typeface="Segoe UI Semibold"/>
              </a:rPr>
              <a:t>Designing systems for continuous availability - multi-node with remote file storage - multi-node with remote file storage</a:t>
            </a:r>
            <a:endParaRPr lang="en-US" sz="1400" dirty="0" smtClean="0">
              <a:solidFill>
                <a:srgbClr val="FFFFFF"/>
              </a:solidFill>
              <a:latin typeface="Segoe UI Semibold"/>
            </a:endParaRPr>
          </a:p>
          <a:p>
            <a:pPr marL="61912"/>
            <a:r>
              <a:rPr lang="en-US" sz="1400" dirty="0">
                <a:solidFill>
                  <a:schemeClr val="tx1"/>
                </a:solidFill>
                <a:latin typeface="Segoe UI Semibold"/>
              </a:rPr>
              <a:t>SAC-451T – Building continuously available systems with Hyper-V</a:t>
            </a:r>
            <a:endParaRPr lang="en-US" sz="1400" dirty="0" smtClean="0">
              <a:solidFill>
                <a:schemeClr val="tx1"/>
              </a:solidFill>
              <a:latin typeface="Segoe UI Semibold"/>
            </a:endParaRPr>
          </a:p>
          <a:p>
            <a:pPr marL="61912"/>
            <a:r>
              <a:rPr lang="en-US" sz="1400" dirty="0">
                <a:solidFill>
                  <a:srgbClr val="FFFFFF"/>
                </a:solidFill>
                <a:latin typeface="Segoe UI Semibold"/>
              </a:rPr>
              <a:t>SAC-449T – Building continuously available file server NAS appliances</a:t>
            </a:r>
          </a:p>
        </p:txBody>
      </p:sp>
      <p:sp>
        <p:nvSpPr>
          <p:cNvPr id="13" name="Rectangle 12"/>
          <p:cNvSpPr/>
          <p:nvPr/>
        </p:nvSpPr>
        <p:spPr bwMode="auto">
          <a:xfrm>
            <a:off x="985950" y="1966617"/>
            <a:ext cx="854615" cy="1943005"/>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rgbClr val="232323"/>
                </a:solidFill>
                <a:latin typeface="Segoe UI Semibold"/>
              </a:rPr>
              <a:t>LEARN </a:t>
            </a:r>
          </a:p>
          <a:p>
            <a:pPr defTabSz="914099" fontAlgn="base">
              <a:spcBef>
                <a:spcPct val="0"/>
              </a:spcBef>
              <a:spcAft>
                <a:spcPct val="0"/>
              </a:spcAft>
            </a:pPr>
            <a:r>
              <a:rPr lang="en-US" sz="1600" b="1" dirty="0" smtClean="0">
                <a:solidFill>
                  <a:srgbClr val="232323"/>
                </a:solidFill>
                <a:latin typeface="Segoe UI Semibold"/>
              </a:rPr>
              <a:t>MORE</a:t>
            </a:r>
            <a:endParaRPr lang="en-US" sz="1600" b="1" dirty="0">
              <a:solidFill>
                <a:srgbClr val="232323"/>
              </a:solidFill>
              <a:latin typeface="Segoe UI Semibold"/>
            </a:endParaRPr>
          </a:p>
        </p:txBody>
      </p:sp>
      <p:sp>
        <p:nvSpPr>
          <p:cNvPr id="4" name="TextBox 3"/>
          <p:cNvSpPr txBox="1"/>
          <p:nvPr/>
        </p:nvSpPr>
        <p:spPr>
          <a:xfrm>
            <a:off x="799877" y="1482224"/>
            <a:ext cx="5237203" cy="369332"/>
          </a:xfrm>
          <a:prstGeom prst="rect">
            <a:avLst/>
          </a:prstGeom>
          <a:noFill/>
        </p:spPr>
        <p:txBody>
          <a:bodyPr wrap="none" lIns="0" tIns="0" rIns="0" bIns="0" rtlCol="0">
            <a:spAutoFit/>
          </a:bodyPr>
          <a:lstStyle/>
          <a:p>
            <a:r>
              <a:rPr lang="en-US" sz="2400" dirty="0" smtClean="0">
                <a:gradFill>
                  <a:gsLst>
                    <a:gs pos="0">
                      <a:srgbClr val="FFFFFF"/>
                    </a:gs>
                    <a:gs pos="86000">
                      <a:srgbClr val="FFFFFF"/>
                    </a:gs>
                  </a:gsLst>
                  <a:lin ang="5400000" scaled="0"/>
                </a:gradFill>
                <a:latin typeface="Segoe UI Semibold"/>
              </a:rPr>
              <a:t>Continuously Available Platform Talks</a:t>
            </a:r>
          </a:p>
        </p:txBody>
      </p:sp>
      <p:sp>
        <p:nvSpPr>
          <p:cNvPr id="27" name="TextBox 26"/>
          <p:cNvSpPr txBox="1"/>
          <p:nvPr/>
        </p:nvSpPr>
        <p:spPr>
          <a:xfrm>
            <a:off x="799877" y="4160968"/>
            <a:ext cx="4413709" cy="369332"/>
          </a:xfrm>
          <a:prstGeom prst="rect">
            <a:avLst/>
          </a:prstGeom>
          <a:noFill/>
        </p:spPr>
        <p:txBody>
          <a:bodyPr wrap="none" lIns="0" tIns="0" rIns="0" bIns="0" rtlCol="0">
            <a:spAutoFit/>
          </a:bodyPr>
          <a:lstStyle/>
          <a:p>
            <a:r>
              <a:rPr lang="en-US" sz="2400" dirty="0" smtClean="0">
                <a:gradFill>
                  <a:gsLst>
                    <a:gs pos="0">
                      <a:srgbClr val="FFFFFF"/>
                    </a:gs>
                    <a:gs pos="86000">
                      <a:srgbClr val="FFFFFF"/>
                    </a:gs>
                  </a:gsLst>
                  <a:lin ang="5400000" scaled="0"/>
                </a:gradFill>
                <a:latin typeface="Segoe UI Semibold"/>
              </a:rPr>
              <a:t>Related Windows Server 8 Talks</a:t>
            </a:r>
          </a:p>
        </p:txBody>
      </p:sp>
      <p:sp>
        <p:nvSpPr>
          <p:cNvPr id="29" name="Rectangle 28"/>
          <p:cNvSpPr/>
          <p:nvPr/>
        </p:nvSpPr>
        <p:spPr bwMode="auto">
          <a:xfrm>
            <a:off x="996196" y="4632010"/>
            <a:ext cx="854615" cy="1136572"/>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rgbClr val="232323"/>
                </a:solidFill>
                <a:latin typeface="Segoe UI Semibold"/>
              </a:rPr>
              <a:t>LEARN </a:t>
            </a:r>
          </a:p>
          <a:p>
            <a:pPr defTabSz="914099" fontAlgn="base">
              <a:spcBef>
                <a:spcPct val="0"/>
              </a:spcBef>
              <a:spcAft>
                <a:spcPct val="0"/>
              </a:spcAft>
            </a:pPr>
            <a:r>
              <a:rPr lang="en-US" sz="1600" b="1" dirty="0" smtClean="0">
                <a:solidFill>
                  <a:srgbClr val="232323"/>
                </a:solidFill>
                <a:latin typeface="Segoe UI Semibold"/>
              </a:rPr>
              <a:t>MORE</a:t>
            </a:r>
            <a:endParaRPr lang="en-US" sz="1600" b="1" dirty="0">
              <a:solidFill>
                <a:srgbClr val="232323"/>
              </a:solidFill>
              <a:latin typeface="Segoe UI Semibold"/>
            </a:endParaRPr>
          </a:p>
        </p:txBody>
      </p:sp>
      <p:sp>
        <p:nvSpPr>
          <p:cNvPr id="37" name="Rectangle 36"/>
          <p:cNvSpPr/>
          <p:nvPr/>
        </p:nvSpPr>
        <p:spPr bwMode="auto">
          <a:xfrm>
            <a:off x="1867329" y="4632009"/>
            <a:ext cx="9493264" cy="1136572"/>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61912"/>
            <a:r>
              <a:rPr lang="en-US" sz="1600" dirty="0">
                <a:gradFill>
                  <a:gsLst>
                    <a:gs pos="0">
                      <a:srgbClr val="FFFFFF"/>
                    </a:gs>
                    <a:gs pos="100000">
                      <a:srgbClr val="FFFFFF"/>
                    </a:gs>
                  </a:gsLst>
                  <a:lin ang="5400000" scaled="0"/>
                </a:gradFill>
                <a:latin typeface="Segoe UI Semibold"/>
              </a:rPr>
              <a:t>SAC-430T </a:t>
            </a:r>
            <a:r>
              <a:rPr lang="en-US" sz="1600" dirty="0" smtClean="0">
                <a:gradFill>
                  <a:gsLst>
                    <a:gs pos="0">
                      <a:srgbClr val="FFFFFF"/>
                    </a:gs>
                    <a:gs pos="100000">
                      <a:srgbClr val="FFFFFF"/>
                    </a:gs>
                  </a:gsLst>
                  <a:lin ang="5400000" scaled="0"/>
                </a:gradFill>
                <a:latin typeface="Segoe UI Semibold"/>
              </a:rPr>
              <a:t>– </a:t>
            </a:r>
            <a:r>
              <a:rPr lang="en-US" sz="1600" dirty="0">
                <a:gradFill>
                  <a:gsLst>
                    <a:gs pos="0">
                      <a:srgbClr val="FFFFFF"/>
                    </a:gs>
                    <a:gs pos="100000">
                      <a:srgbClr val="FFFFFF"/>
                    </a:gs>
                  </a:gsLst>
                  <a:lin ang="5400000" scaled="0"/>
                </a:gradFill>
                <a:latin typeface="Segoe UI Semibold"/>
              </a:rPr>
              <a:t>Designing the building blocks for a Windows Server 8 cloud</a:t>
            </a:r>
            <a:endParaRPr lang="en-US" sz="1600" dirty="0" smtClean="0">
              <a:gradFill>
                <a:gsLst>
                  <a:gs pos="0">
                    <a:srgbClr val="FFFFFF"/>
                  </a:gs>
                  <a:gs pos="100000">
                    <a:srgbClr val="FFFFFF"/>
                  </a:gs>
                </a:gsLst>
                <a:lin ang="5400000" scaled="0"/>
              </a:gradFill>
              <a:latin typeface="Segoe UI Semibold"/>
            </a:endParaRPr>
          </a:p>
          <a:p>
            <a:pPr marL="61912"/>
            <a:r>
              <a:rPr lang="en-US" sz="1600" dirty="0">
                <a:gradFill>
                  <a:gsLst>
                    <a:gs pos="0">
                      <a:srgbClr val="FFFFFF"/>
                    </a:gs>
                    <a:gs pos="100000">
                      <a:srgbClr val="FFFFFF"/>
                    </a:gs>
                  </a:gsLst>
                  <a:lin ang="5400000" scaled="0"/>
                </a:gradFill>
                <a:latin typeface="Segoe UI Semibold"/>
              </a:rPr>
              <a:t>SAC-433T – </a:t>
            </a:r>
            <a:r>
              <a:rPr lang="en-US" sz="1600" dirty="0">
                <a:solidFill>
                  <a:srgbClr val="FFFFFF"/>
                </a:solidFill>
                <a:latin typeface="Segoe UI Semibold"/>
              </a:rPr>
              <a:t>Network acceleration and other NIC technologies for the data center</a:t>
            </a:r>
            <a:endParaRPr lang="en-US" sz="1600" dirty="0" smtClean="0">
              <a:solidFill>
                <a:srgbClr val="FFFFFF"/>
              </a:solidFill>
              <a:latin typeface="Segoe UI Semibold"/>
            </a:endParaRPr>
          </a:p>
          <a:p>
            <a:pPr marL="61912"/>
            <a:r>
              <a:rPr lang="en-US" sz="1600" dirty="0">
                <a:gradFill>
                  <a:gsLst>
                    <a:gs pos="0">
                      <a:srgbClr val="FFFFFF"/>
                    </a:gs>
                    <a:gs pos="100000">
                      <a:srgbClr val="FFFFFF"/>
                    </a:gs>
                  </a:gsLst>
                  <a:lin ang="5400000" scaled="0"/>
                </a:gradFill>
                <a:latin typeface="Segoe UI Semibold"/>
              </a:rPr>
              <a:t>SAC-437T – A deep dive into Hyper-V networking</a:t>
            </a:r>
            <a:endParaRPr lang="en-US" sz="1600" dirty="0" smtClean="0">
              <a:gradFill>
                <a:gsLst>
                  <a:gs pos="0">
                    <a:srgbClr val="FFFFFF"/>
                  </a:gs>
                  <a:gs pos="100000">
                    <a:srgbClr val="FFFFFF"/>
                  </a:gs>
                </a:gsLst>
                <a:lin ang="5400000" scaled="0"/>
              </a:gradFill>
              <a:latin typeface="Segoe UI Semibold"/>
            </a:endParaRPr>
          </a:p>
          <a:p>
            <a:pPr marL="61912"/>
            <a:r>
              <a:rPr lang="en-US" sz="1600" dirty="0">
                <a:gradFill>
                  <a:gsLst>
                    <a:gs pos="0">
                      <a:srgbClr val="FFFFFF"/>
                    </a:gs>
                    <a:gs pos="100000">
                      <a:srgbClr val="FFFFFF"/>
                    </a:gs>
                  </a:gsLst>
                  <a:lin ang="5400000" scaled="0"/>
                </a:gradFill>
                <a:latin typeface="Segoe UI Semibold"/>
              </a:rPr>
              <a:t>SAC-439T – </a:t>
            </a:r>
            <a:r>
              <a:rPr lang="en-US" sz="1600" dirty="0">
                <a:solidFill>
                  <a:srgbClr val="FFFFFF"/>
                </a:solidFill>
                <a:latin typeface="Segoe UI Semibold"/>
              </a:rPr>
              <a:t>Enabling multi-tenancy and converged fabric for the cloud using </a:t>
            </a:r>
            <a:r>
              <a:rPr lang="en-US" sz="1600" dirty="0" err="1">
                <a:solidFill>
                  <a:srgbClr val="FFFFFF"/>
                </a:solidFill>
                <a:latin typeface="Segoe UI Semibold"/>
              </a:rPr>
              <a:t>QoS</a:t>
            </a:r>
            <a:endParaRPr lang="en-US" sz="1600" dirty="0">
              <a:solidFill>
                <a:srgbClr val="FFFFFF"/>
              </a:solidFill>
              <a:latin typeface="Segoe UI Semibold"/>
            </a:endParaRPr>
          </a:p>
        </p:txBody>
      </p:sp>
    </p:spTree>
    <p:extLst>
      <p:ext uri="{BB962C8B-B14F-4D97-AF65-F5344CB8AC3E}">
        <p14:creationId xmlns:p14="http://schemas.microsoft.com/office/powerpoint/2010/main" val="186776761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Questions</a:t>
            </a:r>
            <a:r>
              <a:rPr lang="en-US" sz="3600" b="1" dirty="0" smtClean="0"/>
              <a:t>: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Feedback</a:t>
            </a:r>
            <a:r>
              <a:rPr lang="en-US" sz="3600" b="1" smtClean="0"/>
              <a:t>: </a:t>
            </a:r>
            <a:br>
              <a:rPr lang="en-US" sz="3600" b="1" smtClean="0"/>
            </a:br>
            <a:r>
              <a:rPr lang="en-US" sz="3600" u="sng"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60997182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351452" y="1663634"/>
            <a:ext cx="3661121" cy="4500553"/>
            <a:chOff x="4351452" y="1663634"/>
            <a:chExt cx="3661121" cy="4500553"/>
          </a:xfrm>
        </p:grpSpPr>
        <p:sp>
          <p:nvSpPr>
            <p:cNvPr id="20" name="Rounded Rectangle 19"/>
            <p:cNvSpPr/>
            <p:nvPr/>
          </p:nvSpPr>
          <p:spPr>
            <a:xfrm flipH="1">
              <a:off x="5211965" y="1663634"/>
              <a:ext cx="1958344" cy="149778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tx1"/>
                  </a:solidFill>
                </a:rPr>
                <a:t>Single Node</a:t>
              </a:r>
            </a:p>
          </p:txBody>
        </p:sp>
        <p:sp>
          <p:nvSpPr>
            <p:cNvPr id="19" name="Rounded Rectangle 18"/>
            <p:cNvSpPr/>
            <p:nvPr/>
          </p:nvSpPr>
          <p:spPr>
            <a:xfrm flipH="1">
              <a:off x="5016023" y="1890817"/>
              <a:ext cx="1958344" cy="149778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tx1"/>
                  </a:solidFill>
                </a:rPr>
                <a:t>Single Node</a:t>
              </a:r>
            </a:p>
          </p:txBody>
        </p:sp>
        <p:sp>
          <p:nvSpPr>
            <p:cNvPr id="21" name="TextBox 20"/>
            <p:cNvSpPr txBox="1"/>
            <p:nvPr/>
          </p:nvSpPr>
          <p:spPr>
            <a:xfrm>
              <a:off x="4351452" y="4317528"/>
              <a:ext cx="3661121" cy="1846659"/>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rPr>
                <a:t>Preferred Deployment:</a:t>
              </a:r>
            </a:p>
            <a:p>
              <a:pPr marL="457200" indent="-457200">
                <a:buFont typeface="Arial" pitchFamily="34" charset="0"/>
                <a:buChar char="•"/>
              </a:pPr>
              <a:r>
                <a:rPr lang="en-US" sz="2400" dirty="0" smtClean="0">
                  <a:gradFill>
                    <a:gsLst>
                      <a:gs pos="0">
                        <a:schemeClr val="tx1"/>
                      </a:gs>
                      <a:gs pos="86000">
                        <a:schemeClr val="tx1"/>
                      </a:gs>
                    </a:gsLst>
                    <a:lin ang="5400000" scaled="0"/>
                  </a:gradFill>
                </a:rPr>
                <a:t>Clustered with at least 2 nodes for fault tolerance</a:t>
              </a:r>
            </a:p>
            <a:p>
              <a:pPr marL="457200" indent="-457200">
                <a:buFont typeface="Arial" pitchFamily="34" charset="0"/>
                <a:buChar char="•"/>
              </a:pPr>
              <a:r>
                <a:rPr lang="en-US" sz="2400" dirty="0" smtClean="0">
                  <a:gradFill>
                    <a:gsLst>
                      <a:gs pos="0">
                        <a:schemeClr val="tx1"/>
                      </a:gs>
                      <a:gs pos="86000">
                        <a:schemeClr val="tx1"/>
                      </a:gs>
                    </a:gsLst>
                    <a:lin ang="5400000" scaled="0"/>
                  </a:gradFill>
                </a:rPr>
                <a:t>RDMA NICs for Cluster Interconnect</a:t>
              </a:r>
            </a:p>
          </p:txBody>
        </p:sp>
      </p:grpSp>
      <p:sp>
        <p:nvSpPr>
          <p:cNvPr id="2" name="Title 1"/>
          <p:cNvSpPr>
            <a:spLocks noGrp="1"/>
          </p:cNvSpPr>
          <p:nvPr>
            <p:ph type="title"/>
          </p:nvPr>
        </p:nvSpPr>
        <p:spPr>
          <a:xfrm>
            <a:off x="519112" y="228600"/>
            <a:ext cx="11149013" cy="609398"/>
          </a:xfrm>
        </p:spPr>
        <p:txBody>
          <a:bodyPr/>
          <a:lstStyle/>
          <a:p>
            <a:r>
              <a:rPr lang="en-US" dirty="0" smtClean="0"/>
              <a:t>What is a Continuously Available Platform?</a:t>
            </a:r>
            <a:endParaRPr lang="en-US" dirty="0"/>
          </a:p>
        </p:txBody>
      </p:sp>
      <p:sp>
        <p:nvSpPr>
          <p:cNvPr id="12" name="Rounded Rectangle 11"/>
          <p:cNvSpPr/>
          <p:nvPr/>
        </p:nvSpPr>
        <p:spPr>
          <a:xfrm flipH="1">
            <a:off x="4830965" y="2136089"/>
            <a:ext cx="1958344" cy="149778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tx1"/>
                </a:solidFill>
              </a:rPr>
              <a:t>Single Node</a:t>
            </a:r>
          </a:p>
        </p:txBody>
      </p:sp>
      <p:grpSp>
        <p:nvGrpSpPr>
          <p:cNvPr id="9" name="Group 8"/>
          <p:cNvGrpSpPr/>
          <p:nvPr/>
        </p:nvGrpSpPr>
        <p:grpSpPr>
          <a:xfrm flipH="1">
            <a:off x="4299885" y="2493752"/>
            <a:ext cx="755248" cy="771156"/>
            <a:chOff x="2641124" y="2252493"/>
            <a:chExt cx="807522" cy="819184"/>
          </a:xfrm>
        </p:grpSpPr>
        <p:sp>
          <p:nvSpPr>
            <p:cNvPr id="10" name="Rectangle 9"/>
            <p:cNvSpPr/>
            <p:nvPr/>
          </p:nvSpPr>
          <p:spPr>
            <a:xfrm>
              <a:off x="2641124" y="2252493"/>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HBA</a:t>
              </a:r>
              <a:endParaRPr lang="en-US" sz="1000" b="1" dirty="0">
                <a:solidFill>
                  <a:schemeClr val="bg1"/>
                </a:solidFill>
              </a:endParaRPr>
            </a:p>
          </p:txBody>
        </p:sp>
        <p:sp>
          <p:nvSpPr>
            <p:cNvPr id="11" name="Rectangle 10"/>
            <p:cNvSpPr/>
            <p:nvPr/>
          </p:nvSpPr>
          <p:spPr>
            <a:xfrm>
              <a:off x="2641124" y="2761578"/>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HBA</a:t>
              </a:r>
              <a:endParaRPr lang="en-US" sz="1000" b="1" dirty="0">
                <a:solidFill>
                  <a:schemeClr val="bg1"/>
                </a:solidFill>
              </a:endParaRPr>
            </a:p>
          </p:txBody>
        </p:sp>
      </p:grpSp>
      <p:grpSp>
        <p:nvGrpSpPr>
          <p:cNvPr id="13" name="Group 12"/>
          <p:cNvGrpSpPr/>
          <p:nvPr/>
        </p:nvGrpSpPr>
        <p:grpSpPr>
          <a:xfrm flipH="1">
            <a:off x="6564114" y="2493752"/>
            <a:ext cx="755248" cy="771156"/>
            <a:chOff x="2641124" y="2252493"/>
            <a:chExt cx="807522" cy="819184"/>
          </a:xfrm>
        </p:grpSpPr>
        <p:sp>
          <p:nvSpPr>
            <p:cNvPr id="14" name="Rectangle 13"/>
            <p:cNvSpPr/>
            <p:nvPr/>
          </p:nvSpPr>
          <p:spPr>
            <a:xfrm>
              <a:off x="2641124" y="2252493"/>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NIC</a:t>
              </a:r>
              <a:endParaRPr lang="en-US" sz="1000" b="1" dirty="0">
                <a:solidFill>
                  <a:schemeClr val="bg1"/>
                </a:solidFill>
              </a:endParaRPr>
            </a:p>
          </p:txBody>
        </p:sp>
        <p:sp>
          <p:nvSpPr>
            <p:cNvPr id="15" name="Rectangle 14"/>
            <p:cNvSpPr/>
            <p:nvPr/>
          </p:nvSpPr>
          <p:spPr>
            <a:xfrm>
              <a:off x="2641124" y="2761578"/>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NIC</a:t>
              </a:r>
              <a:endParaRPr lang="en-US" sz="1000" b="1" dirty="0">
                <a:solidFill>
                  <a:schemeClr val="bg1"/>
                </a:solidFill>
              </a:endParaRPr>
            </a:p>
          </p:txBody>
        </p:sp>
      </p:grpSp>
      <p:sp>
        <p:nvSpPr>
          <p:cNvPr id="16" name="TextBox 15"/>
          <p:cNvSpPr txBox="1"/>
          <p:nvPr/>
        </p:nvSpPr>
        <p:spPr>
          <a:xfrm>
            <a:off x="7772399" y="2412528"/>
            <a:ext cx="4303791" cy="2585323"/>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rPr>
              <a:t>NIC</a:t>
            </a:r>
          </a:p>
          <a:p>
            <a:r>
              <a:rPr lang="en-US" sz="2400" b="1" dirty="0" smtClean="0">
                <a:gradFill>
                  <a:gsLst>
                    <a:gs pos="0">
                      <a:schemeClr val="tx1"/>
                    </a:gs>
                    <a:gs pos="86000">
                      <a:schemeClr val="tx1"/>
                    </a:gs>
                  </a:gsLst>
                  <a:lin ang="5400000" scaled="0"/>
                </a:gradFill>
              </a:rPr>
              <a:t>Preferred Deployment:</a:t>
            </a:r>
          </a:p>
          <a:p>
            <a:pPr marL="457200" indent="-457200">
              <a:buFont typeface="Arial" pitchFamily="34" charset="0"/>
              <a:buChar char="•"/>
            </a:pPr>
            <a:r>
              <a:rPr lang="en-US" sz="2400" dirty="0" smtClean="0">
                <a:gradFill>
                  <a:gsLst>
                    <a:gs pos="0">
                      <a:schemeClr val="tx1"/>
                    </a:gs>
                    <a:gs pos="86000">
                      <a:schemeClr val="tx1"/>
                    </a:gs>
                  </a:gsLst>
                  <a:lin ang="5400000" scaled="0"/>
                </a:gradFill>
              </a:rPr>
              <a:t>Multiple NICs for fault tolerance and scale</a:t>
            </a:r>
          </a:p>
          <a:p>
            <a:pPr marL="457200" indent="-457200">
              <a:buFont typeface="Arial" pitchFamily="34" charset="0"/>
              <a:buChar char="•"/>
            </a:pPr>
            <a:r>
              <a:rPr lang="en-US" sz="2400" dirty="0" smtClean="0">
                <a:gradFill>
                  <a:gsLst>
                    <a:gs pos="0">
                      <a:schemeClr val="tx1"/>
                    </a:gs>
                    <a:gs pos="86000">
                      <a:schemeClr val="tx1"/>
                    </a:gs>
                  </a:gsLst>
                  <a:lin ang="5400000" scaled="0"/>
                </a:gradFill>
              </a:rPr>
              <a:t>RDMA NICs for </a:t>
            </a:r>
            <a:r>
              <a:rPr lang="en-US" sz="2400" dirty="0">
                <a:gradFill>
                  <a:gsLst>
                    <a:gs pos="0">
                      <a:schemeClr val="tx1"/>
                    </a:gs>
                    <a:gs pos="86000">
                      <a:schemeClr val="tx1"/>
                    </a:gs>
                  </a:gsLst>
                  <a:lin ang="5400000" scaled="0"/>
                </a:gradFill>
              </a:rPr>
              <a:t>c</a:t>
            </a:r>
            <a:r>
              <a:rPr lang="en-US" sz="2400" dirty="0" smtClean="0">
                <a:gradFill>
                  <a:gsLst>
                    <a:gs pos="0">
                      <a:schemeClr val="tx1"/>
                    </a:gs>
                    <a:gs pos="86000">
                      <a:schemeClr val="tx1"/>
                    </a:gs>
                  </a:gsLst>
                  <a:lin ang="5400000" scaled="0"/>
                </a:gradFill>
              </a:rPr>
              <a:t>luster </a:t>
            </a:r>
            <a:r>
              <a:rPr lang="en-US" sz="2400" dirty="0">
                <a:gradFill>
                  <a:gsLst>
                    <a:gs pos="0">
                      <a:schemeClr val="tx1"/>
                    </a:gs>
                    <a:gs pos="86000">
                      <a:schemeClr val="tx1"/>
                    </a:gs>
                  </a:gsLst>
                  <a:lin ang="5400000" scaled="0"/>
                </a:gradFill>
              </a:rPr>
              <a:t>i</a:t>
            </a:r>
            <a:r>
              <a:rPr lang="en-US" sz="2400" dirty="0" smtClean="0">
                <a:gradFill>
                  <a:gsLst>
                    <a:gs pos="0">
                      <a:schemeClr val="tx1"/>
                    </a:gs>
                    <a:gs pos="86000">
                      <a:schemeClr val="tx1"/>
                    </a:gs>
                  </a:gsLst>
                  <a:lin ang="5400000" scaled="0"/>
                </a:gradFill>
              </a:rPr>
              <a:t>nterconnect and File Server deployments</a:t>
            </a:r>
          </a:p>
        </p:txBody>
      </p:sp>
      <p:sp>
        <p:nvSpPr>
          <p:cNvPr id="17" name="TextBox 16"/>
          <p:cNvSpPr txBox="1"/>
          <p:nvPr/>
        </p:nvSpPr>
        <p:spPr>
          <a:xfrm>
            <a:off x="410671" y="2412528"/>
            <a:ext cx="3987158" cy="2215991"/>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rPr>
              <a:t>HBA</a:t>
            </a:r>
          </a:p>
          <a:p>
            <a:r>
              <a:rPr lang="en-US" sz="2400" b="1" dirty="0" smtClean="0">
                <a:gradFill>
                  <a:gsLst>
                    <a:gs pos="0">
                      <a:schemeClr val="tx1"/>
                    </a:gs>
                    <a:gs pos="86000">
                      <a:schemeClr val="tx1"/>
                    </a:gs>
                  </a:gsLst>
                  <a:lin ang="5400000" scaled="0"/>
                </a:gradFill>
              </a:rPr>
              <a:t>Preferred Deployment:</a:t>
            </a:r>
          </a:p>
          <a:p>
            <a:pPr marL="457200" indent="-457200">
              <a:buFont typeface="Arial" pitchFamily="34" charset="0"/>
              <a:buChar char="•"/>
            </a:pPr>
            <a:r>
              <a:rPr lang="en-US" sz="2400" dirty="0" smtClean="0">
                <a:gradFill>
                  <a:gsLst>
                    <a:gs pos="0">
                      <a:schemeClr val="tx1"/>
                    </a:gs>
                    <a:gs pos="86000">
                      <a:schemeClr val="tx1"/>
                    </a:gs>
                  </a:gsLst>
                  <a:lin ang="5400000" scaled="0"/>
                </a:gradFill>
              </a:rPr>
              <a:t>Multiple HBAs for fault tolerance and scale</a:t>
            </a:r>
          </a:p>
          <a:p>
            <a:pPr marL="457200" indent="-457200">
              <a:buFont typeface="Arial" pitchFamily="34" charset="0"/>
              <a:buChar char="•"/>
            </a:pPr>
            <a:r>
              <a:rPr lang="en-US" sz="2400" dirty="0" smtClean="0">
                <a:gradFill>
                  <a:gsLst>
                    <a:gs pos="0">
                      <a:schemeClr val="tx1"/>
                    </a:gs>
                    <a:gs pos="86000">
                      <a:schemeClr val="tx1"/>
                    </a:gs>
                  </a:gsLst>
                  <a:lin ang="5400000" scaled="0"/>
                </a:gradFill>
              </a:rPr>
              <a:t>Choice of External Storage Array or External JBOD</a:t>
            </a:r>
          </a:p>
        </p:txBody>
      </p:sp>
      <p:grpSp>
        <p:nvGrpSpPr>
          <p:cNvPr id="23" name="Group 22"/>
          <p:cNvGrpSpPr/>
          <p:nvPr/>
        </p:nvGrpSpPr>
        <p:grpSpPr>
          <a:xfrm>
            <a:off x="5697599" y="1378657"/>
            <a:ext cx="595192" cy="1024319"/>
            <a:chOff x="6763551" y="1029463"/>
            <a:chExt cx="595192" cy="1024319"/>
          </a:xfrm>
        </p:grpSpPr>
        <p:cxnSp>
          <p:nvCxnSpPr>
            <p:cNvPr id="24" name="Straight Arrow Connector 23"/>
            <p:cNvCxnSpPr/>
            <p:nvPr/>
          </p:nvCxnSpPr>
          <p:spPr>
            <a:xfrm flipV="1">
              <a:off x="6781800" y="1343817"/>
              <a:ext cx="576943" cy="561235"/>
            </a:xfrm>
            <a:prstGeom prst="straightConnector1">
              <a:avLst/>
            </a:prstGeom>
            <a:ln>
              <a:headEnd type="arrow" w="med" len="med"/>
              <a:tailEnd type="arrow" w="med" len="med"/>
            </a:ln>
          </p:spPr>
          <p:style>
            <a:lnRef idx="3">
              <a:schemeClr val="accent3"/>
            </a:lnRef>
            <a:fillRef idx="0">
              <a:schemeClr val="accent3"/>
            </a:fillRef>
            <a:effectRef idx="2">
              <a:schemeClr val="accent3"/>
            </a:effectRef>
            <a:fontRef idx="minor">
              <a:schemeClr val="tx1"/>
            </a:fontRef>
          </p:style>
        </p:cxnSp>
        <p:sp>
          <p:nvSpPr>
            <p:cNvPr id="25" name="TextBox 24"/>
            <p:cNvSpPr txBox="1"/>
            <p:nvPr/>
          </p:nvSpPr>
          <p:spPr>
            <a:xfrm rot="18831814">
              <a:off x="6389891" y="1403123"/>
              <a:ext cx="1024319"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latin typeface="+mj-lt"/>
                </a:rPr>
                <a:t>Scale-Out</a:t>
              </a:r>
            </a:p>
          </p:txBody>
        </p:sp>
      </p:grpSp>
    </p:spTree>
    <p:extLst>
      <p:ext uri="{BB962C8B-B14F-4D97-AF65-F5344CB8AC3E}">
        <p14:creationId xmlns:p14="http://schemas.microsoft.com/office/powerpoint/2010/main" val="267356269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48515479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a:t>Continuously Available </a:t>
            </a:r>
            <a:r>
              <a:rPr lang="en-US" dirty="0" smtClean="0"/>
              <a:t>Platforms</a:t>
            </a:r>
            <a:endParaRPr lang="en-US" dirty="0">
              <a:gradFill flip="none" rotWithShape="1">
                <a:gsLst>
                  <a:gs pos="5417">
                    <a:schemeClr val="tx2"/>
                  </a:gs>
                  <a:gs pos="98000">
                    <a:schemeClr val="tx2"/>
                  </a:gs>
                </a:gsLst>
                <a:lin ang="5400000" scaled="0"/>
                <a:tileRect/>
              </a:gra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7094662"/>
              </p:ext>
            </p:extLst>
          </p:nvPr>
        </p:nvGraphicFramePr>
        <p:xfrm>
          <a:off x="410256" y="1052120"/>
          <a:ext cx="11148139" cy="4339816"/>
        </p:xfrm>
        <a:graphic>
          <a:graphicData uri="http://schemas.openxmlformats.org/drawingml/2006/table">
            <a:tbl>
              <a:tblPr firstRow="1" bandRow="1">
                <a:tableStyleId>{00A15C55-8517-42AA-B614-E9B94910E393}</a:tableStyleId>
              </a:tblPr>
              <a:tblGrid>
                <a:gridCol w="7839579"/>
                <a:gridCol w="1613647"/>
                <a:gridCol w="1694913"/>
              </a:tblGrid>
              <a:tr h="547744">
                <a:tc>
                  <a:txBody>
                    <a:bodyPr/>
                    <a:lstStyle/>
                    <a:p>
                      <a:r>
                        <a:rPr lang="en-US" sz="2000" dirty="0" smtClean="0"/>
                        <a:t>Capability</a:t>
                      </a:r>
                      <a:endParaRPr lang="en-US" sz="2000" dirty="0"/>
                    </a:p>
                  </a:txBody>
                  <a:tcPr marL="106906" marR="106906" anchor="ctr"/>
                </a:tc>
                <a:tc>
                  <a:txBody>
                    <a:bodyPr/>
                    <a:lstStyle/>
                    <a:p>
                      <a:pPr algn="ctr"/>
                      <a:r>
                        <a:rPr lang="en-US" sz="2000" dirty="0" smtClean="0"/>
                        <a:t>Single Node</a:t>
                      </a:r>
                      <a:endParaRPr lang="en-US" sz="2000" dirty="0"/>
                    </a:p>
                  </a:txBody>
                  <a:tcPr marL="106906" marR="106906" anchor="ctr"/>
                </a:tc>
                <a:tc>
                  <a:txBody>
                    <a:bodyPr/>
                    <a:lstStyle/>
                    <a:p>
                      <a:pPr algn="ctr"/>
                      <a:r>
                        <a:rPr lang="en-US" sz="2000" dirty="0" smtClean="0"/>
                        <a:t>Multi-Node</a:t>
                      </a:r>
                      <a:endParaRPr lang="en-US" sz="2000" dirty="0"/>
                    </a:p>
                  </a:txBody>
                  <a:tcPr marL="106906" marR="106906" anchor="ctr"/>
                </a:tc>
              </a:tr>
              <a:tr h="632012">
                <a:tc>
                  <a:txBody>
                    <a:bodyPr/>
                    <a:lstStyle/>
                    <a:p>
                      <a:r>
                        <a:rPr lang="en-US" sz="2000" dirty="0" smtClean="0"/>
                        <a:t>Redundant storage, storage serviceable with system running</a:t>
                      </a:r>
                      <a:endParaRPr lang="en-US" sz="2000" dirty="0"/>
                    </a:p>
                  </a:txBody>
                  <a:tcPr marL="106906" marR="106906" anchor="ctr"/>
                </a:tc>
                <a:tc>
                  <a:txBody>
                    <a:bodyPr/>
                    <a:lstStyle/>
                    <a:p>
                      <a:pPr algn="ctr"/>
                      <a:r>
                        <a:rPr lang="en-US" sz="2400" dirty="0" smtClean="0">
                          <a:sym typeface="Wingdings"/>
                        </a:rPr>
                        <a:t></a:t>
                      </a:r>
                      <a:endParaRPr lang="en-US" sz="2400" b="1" dirty="0"/>
                    </a:p>
                  </a:txBody>
                  <a:tcPr marL="106906" marR="106906" anchor="ctr">
                    <a:solidFill>
                      <a:schemeClr val="accent1">
                        <a:lumMod val="40000"/>
                        <a:lumOff val="60000"/>
                      </a:schemeClr>
                    </a:solidFill>
                  </a:tcPr>
                </a:tc>
                <a:tc>
                  <a:txBody>
                    <a:bodyPr/>
                    <a:lstStyle/>
                    <a:p>
                      <a:pPr algn="ctr"/>
                      <a:r>
                        <a:rPr lang="en-US" sz="2400" dirty="0" smtClean="0">
                          <a:sym typeface="Wingdings"/>
                        </a:rPr>
                        <a:t></a:t>
                      </a:r>
                      <a:endParaRPr lang="en-US" sz="2400" dirty="0"/>
                    </a:p>
                  </a:txBody>
                  <a:tcPr marL="106906" marR="106906" anchor="ctr">
                    <a:solidFill>
                      <a:schemeClr val="accent1">
                        <a:lumMod val="40000"/>
                        <a:lumOff val="60000"/>
                      </a:schemeClr>
                    </a:solidFill>
                  </a:tcPr>
                </a:tc>
              </a:tr>
              <a:tr h="632012">
                <a:tc>
                  <a:txBody>
                    <a:bodyPr/>
                    <a:lstStyle/>
                    <a:p>
                      <a:r>
                        <a:rPr lang="en-US" sz="2000" dirty="0" smtClean="0"/>
                        <a:t>Multiple network connections with transparent failover</a:t>
                      </a:r>
                    </a:p>
                  </a:txBody>
                  <a:tcPr marL="106906" marR="106906" anchor="ctr"/>
                </a:tc>
                <a:tc>
                  <a:txBody>
                    <a:bodyPr/>
                    <a:lstStyle/>
                    <a:p>
                      <a:pPr algn="ctr"/>
                      <a:r>
                        <a:rPr lang="en-US" sz="2400" dirty="0" smtClean="0">
                          <a:solidFill>
                            <a:srgbClr val="457EC1"/>
                          </a:solidFill>
                          <a:sym typeface="Wingdings"/>
                        </a:rPr>
                        <a:t>*</a:t>
                      </a:r>
                      <a:endParaRPr lang="en-US" sz="2400" b="1" dirty="0">
                        <a:solidFill>
                          <a:srgbClr val="457EC1"/>
                        </a:solidFill>
                      </a:endParaRPr>
                    </a:p>
                  </a:txBody>
                  <a:tcPr marL="106906" marR="106906" anchor="ctr">
                    <a:solidFill>
                      <a:schemeClr val="accent2">
                        <a:lumMod val="40000"/>
                        <a:lumOff val="60000"/>
                      </a:schemeClr>
                    </a:solidFill>
                  </a:tcPr>
                </a:tc>
                <a:tc>
                  <a:txBody>
                    <a:bodyPr/>
                    <a:lstStyle/>
                    <a:p>
                      <a:pPr algn="ctr"/>
                      <a:r>
                        <a:rPr lang="en-US" sz="2400" dirty="0" smtClean="0">
                          <a:solidFill>
                            <a:srgbClr val="457EC1"/>
                          </a:solidFill>
                          <a:sym typeface="Wingdings"/>
                        </a:rPr>
                        <a:t>*</a:t>
                      </a:r>
                      <a:endParaRPr lang="en-US" sz="2400" dirty="0">
                        <a:solidFill>
                          <a:srgbClr val="457EC1"/>
                        </a:solidFill>
                      </a:endParaRPr>
                    </a:p>
                  </a:txBody>
                  <a:tcPr marL="106906" marR="106906" anchor="ctr">
                    <a:solidFill>
                      <a:schemeClr val="accent2">
                        <a:lumMod val="40000"/>
                        <a:lumOff val="60000"/>
                      </a:schemeClr>
                    </a:solidFill>
                  </a:tcPr>
                </a:tc>
              </a:tr>
              <a:tr h="632012">
                <a:tc>
                  <a:txBody>
                    <a:bodyPr/>
                    <a:lstStyle/>
                    <a:p>
                      <a:r>
                        <a:rPr lang="en-US" sz="2000" dirty="0" smtClean="0"/>
                        <a:t>Multiple storage connections with transparent failover</a:t>
                      </a:r>
                      <a:endParaRPr lang="en-US" sz="2000" dirty="0"/>
                    </a:p>
                  </a:txBody>
                  <a:tcPr marL="106906" marR="106906" anchor="ctr"/>
                </a:tc>
                <a:tc>
                  <a:txBody>
                    <a:bodyPr/>
                    <a:lstStyle/>
                    <a:p>
                      <a:pPr algn="ctr"/>
                      <a:r>
                        <a:rPr lang="en-US" sz="2400" dirty="0" smtClean="0">
                          <a:solidFill>
                            <a:srgbClr val="457EC1"/>
                          </a:solidFill>
                          <a:sym typeface="Wingdings"/>
                        </a:rPr>
                        <a:t>*</a:t>
                      </a:r>
                      <a:endParaRPr lang="en-US" sz="2400" dirty="0">
                        <a:solidFill>
                          <a:srgbClr val="457EC1"/>
                        </a:solidFill>
                      </a:endParaRPr>
                    </a:p>
                  </a:txBody>
                  <a:tcPr marL="106906" marR="106906" anchor="ctr">
                    <a:solidFill>
                      <a:schemeClr val="accent2">
                        <a:lumMod val="40000"/>
                        <a:lumOff val="60000"/>
                      </a:schemeClr>
                    </a:solidFill>
                  </a:tcPr>
                </a:tc>
                <a:tc>
                  <a:txBody>
                    <a:bodyPr/>
                    <a:lstStyle/>
                    <a:p>
                      <a:pPr algn="ctr"/>
                      <a:r>
                        <a:rPr lang="en-US" sz="2400" dirty="0" smtClean="0">
                          <a:solidFill>
                            <a:srgbClr val="457EC1"/>
                          </a:solidFill>
                          <a:sym typeface="Wingdings"/>
                        </a:rPr>
                        <a:t>*</a:t>
                      </a:r>
                      <a:endParaRPr lang="en-US" sz="2400" dirty="0">
                        <a:solidFill>
                          <a:srgbClr val="457EC1"/>
                        </a:solidFill>
                      </a:endParaRPr>
                    </a:p>
                  </a:txBody>
                  <a:tcPr marL="106906" marR="106906" anchor="ctr">
                    <a:solidFill>
                      <a:schemeClr val="accent2">
                        <a:lumMod val="40000"/>
                        <a:lumOff val="60000"/>
                      </a:schemeClr>
                    </a:solidFill>
                  </a:tcPr>
                </a:tc>
              </a:tr>
              <a:tr h="632012">
                <a:tc>
                  <a:txBody>
                    <a:bodyPr/>
                    <a:lstStyle/>
                    <a:p>
                      <a:r>
                        <a:rPr lang="en-US" sz="2000" dirty="0" smtClean="0"/>
                        <a:t>Shared data storage accessible from</a:t>
                      </a:r>
                      <a:r>
                        <a:rPr lang="en-US" sz="2000" baseline="0" dirty="0" smtClean="0"/>
                        <a:t> all nodes</a:t>
                      </a:r>
                      <a:endParaRPr lang="en-US" sz="2000" dirty="0"/>
                    </a:p>
                  </a:txBody>
                  <a:tcPr marL="106906" marR="106906" anchor="ctr"/>
                </a:tc>
                <a:tc>
                  <a:txBody>
                    <a:bodyPr/>
                    <a:lstStyle/>
                    <a:p>
                      <a:pPr algn="ctr"/>
                      <a:endParaRPr lang="en-US" sz="2400" dirty="0"/>
                    </a:p>
                  </a:txBody>
                  <a:tcPr marL="106906" marR="106906" anchor="ctr"/>
                </a:tc>
                <a:tc>
                  <a:txBody>
                    <a:bodyPr/>
                    <a:lstStyle/>
                    <a:p>
                      <a:pPr algn="ctr"/>
                      <a:r>
                        <a:rPr lang="en-US" sz="2400" dirty="0" smtClean="0">
                          <a:solidFill>
                            <a:schemeClr val="bg1"/>
                          </a:solidFill>
                          <a:sym typeface="Wingdings"/>
                        </a:rPr>
                        <a:t></a:t>
                      </a:r>
                      <a:endParaRPr lang="en-US" sz="2400" dirty="0">
                        <a:solidFill>
                          <a:schemeClr val="bg1"/>
                        </a:solidFill>
                      </a:endParaRPr>
                    </a:p>
                  </a:txBody>
                  <a:tcPr marL="106906" marR="106906" anchor="ctr">
                    <a:solidFill>
                      <a:schemeClr val="accent1">
                        <a:lumMod val="40000"/>
                        <a:lumOff val="60000"/>
                      </a:schemeClr>
                    </a:solidFill>
                  </a:tcPr>
                </a:tc>
              </a:tr>
              <a:tr h="632012">
                <a:tc>
                  <a:txBody>
                    <a:bodyPr/>
                    <a:lstStyle/>
                    <a:p>
                      <a:r>
                        <a:rPr lang="en-US" sz="2000" dirty="0" smtClean="0"/>
                        <a:t>Transparent failover between nodes</a:t>
                      </a:r>
                      <a:r>
                        <a:rPr lang="en-US" sz="2000" baseline="0" dirty="0" smtClean="0"/>
                        <a:t> without data loss</a:t>
                      </a:r>
                      <a:endParaRPr lang="en-US" sz="2000" dirty="0"/>
                    </a:p>
                  </a:txBody>
                  <a:tcPr marL="106906" marR="106906" anchor="ctr"/>
                </a:tc>
                <a:tc>
                  <a:txBody>
                    <a:bodyPr/>
                    <a:lstStyle/>
                    <a:p>
                      <a:pPr algn="ctr"/>
                      <a:endParaRPr lang="en-US" sz="2400" dirty="0"/>
                    </a:p>
                  </a:txBody>
                  <a:tcPr marL="106906" marR="106906" anchor="ctr"/>
                </a:tc>
                <a:tc>
                  <a:txBody>
                    <a:bodyPr/>
                    <a:lstStyle/>
                    <a:p>
                      <a:pPr algn="ctr"/>
                      <a:r>
                        <a:rPr lang="en-US" sz="2400" dirty="0" smtClean="0">
                          <a:sym typeface="Wingdings"/>
                        </a:rPr>
                        <a:t></a:t>
                      </a:r>
                      <a:endParaRPr lang="en-US" sz="2400" dirty="0"/>
                    </a:p>
                  </a:txBody>
                  <a:tcPr marL="106906" marR="106906" anchor="ctr">
                    <a:solidFill>
                      <a:schemeClr val="accent1">
                        <a:lumMod val="40000"/>
                        <a:lumOff val="60000"/>
                      </a:schemeClr>
                    </a:solidFill>
                  </a:tcPr>
                </a:tc>
              </a:tr>
              <a:tr h="632012">
                <a:tc>
                  <a:txBody>
                    <a:bodyPr/>
                    <a:lstStyle/>
                    <a:p>
                      <a:r>
                        <a:rPr lang="en-US" sz="2000" dirty="0" smtClean="0"/>
                        <a:t>Redundant hardware components, serviceable with system running</a:t>
                      </a:r>
                      <a:endParaRPr lang="en-US" sz="2000" dirty="0"/>
                    </a:p>
                  </a:txBody>
                  <a:tcPr marL="106906" marR="106906" anchor="ct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2400" dirty="0" smtClean="0">
                          <a:solidFill>
                            <a:srgbClr val="457EC1"/>
                          </a:solidFill>
                          <a:sym typeface="Wingdings"/>
                        </a:rPr>
                        <a:t>*</a:t>
                      </a:r>
                      <a:endParaRPr lang="en-US" sz="2400" dirty="0" smtClean="0">
                        <a:solidFill>
                          <a:srgbClr val="457EC1"/>
                        </a:solidFill>
                      </a:endParaRPr>
                    </a:p>
                  </a:txBody>
                  <a:tcPr marL="106906" marR="106906" anchor="ctr">
                    <a:solidFill>
                      <a:schemeClr val="accent2">
                        <a:lumMod val="40000"/>
                        <a:lumOff val="60000"/>
                      </a:schemeClr>
                    </a:solidFill>
                  </a:tcPr>
                </a:tc>
                <a:tc>
                  <a:txBody>
                    <a:bodyPr/>
                    <a:lstStyle/>
                    <a:p>
                      <a:pPr algn="ctr"/>
                      <a:r>
                        <a:rPr lang="en-US" sz="2400" dirty="0" smtClean="0">
                          <a:solidFill>
                            <a:srgbClr val="457EC1"/>
                          </a:solidFill>
                          <a:sym typeface="Wingdings"/>
                        </a:rPr>
                        <a:t>*</a:t>
                      </a:r>
                      <a:endParaRPr lang="en-US" sz="2400" dirty="0">
                        <a:solidFill>
                          <a:srgbClr val="457EC1"/>
                        </a:solidFill>
                      </a:endParaRPr>
                    </a:p>
                  </a:txBody>
                  <a:tcPr marL="106906" marR="106906" anchor="ctr">
                    <a:solidFill>
                      <a:schemeClr val="accent2">
                        <a:lumMod val="40000"/>
                        <a:lumOff val="60000"/>
                      </a:schemeClr>
                    </a:solidFill>
                  </a:tcPr>
                </a:tc>
              </a:tr>
            </a:tbl>
          </a:graphicData>
        </a:graphic>
      </p:graphicFrame>
      <p:sp>
        <p:nvSpPr>
          <p:cNvPr id="3" name="TextBox 2"/>
          <p:cNvSpPr txBox="1"/>
          <p:nvPr/>
        </p:nvSpPr>
        <p:spPr>
          <a:xfrm>
            <a:off x="6553203" y="6198127"/>
            <a:ext cx="4849084"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*for price points that allow it</a:t>
            </a:r>
          </a:p>
        </p:txBody>
      </p:sp>
    </p:spTree>
    <p:extLst>
      <p:ext uri="{BB962C8B-B14F-4D97-AF65-F5344CB8AC3E}">
        <p14:creationId xmlns:p14="http://schemas.microsoft.com/office/powerpoint/2010/main" val="144014414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flipH="1">
            <a:off x="9494486" y="4142025"/>
            <a:ext cx="1014126" cy="2104323"/>
          </a:xfrm>
          <a:prstGeom prst="roundRect">
            <a:avLst/>
          </a:prstGeom>
        </p:spPr>
        <p:style>
          <a:lnRef idx="1">
            <a:schemeClr val="accent3"/>
          </a:lnRef>
          <a:fillRef idx="2">
            <a:schemeClr val="accent3"/>
          </a:fillRef>
          <a:effectRef idx="1">
            <a:schemeClr val="accent3"/>
          </a:effectRef>
          <a:fontRef idx="minor">
            <a:schemeClr val="dk1"/>
          </a:fontRef>
        </p:style>
        <p:txBody>
          <a:bodyPr rIns="0" rtlCol="0" anchor="t"/>
          <a:lstStyle/>
          <a:p>
            <a:r>
              <a:rPr lang="en-US" sz="900" b="1" u="sng" dirty="0" smtClean="0"/>
              <a:t>Network Device Capabilities</a:t>
            </a:r>
          </a:p>
          <a:p>
            <a:pPr marL="58738" indent="-58738">
              <a:buFont typeface="Arial" pitchFamily="34" charset="0"/>
              <a:buChar char="•"/>
            </a:pPr>
            <a:r>
              <a:rPr lang="en-US" sz="900" dirty="0" smtClean="0"/>
              <a:t>RDMA</a:t>
            </a:r>
          </a:p>
          <a:p>
            <a:pPr marL="58738" indent="-58738">
              <a:buFont typeface="Arial" pitchFamily="34" charset="0"/>
              <a:buChar char="•"/>
            </a:pPr>
            <a:r>
              <a:rPr lang="en-US" sz="900" dirty="0" smtClean="0"/>
              <a:t>RSC</a:t>
            </a:r>
          </a:p>
          <a:p>
            <a:pPr marL="58738" indent="-58738">
              <a:buFont typeface="Arial" pitchFamily="34" charset="0"/>
              <a:buChar char="•"/>
            </a:pPr>
            <a:r>
              <a:rPr lang="en-US" sz="900" dirty="0" smtClean="0"/>
              <a:t>GRE </a:t>
            </a:r>
          </a:p>
          <a:p>
            <a:pPr marL="58738" indent="-58738">
              <a:buFont typeface="Arial" pitchFamily="34" charset="0"/>
              <a:buChar char="•"/>
            </a:pPr>
            <a:r>
              <a:rPr lang="en-US" sz="900" dirty="0" smtClean="0"/>
              <a:t>DCB</a:t>
            </a:r>
          </a:p>
          <a:p>
            <a:pPr marL="58738" indent="-58738">
              <a:buFont typeface="Arial" pitchFamily="34" charset="0"/>
              <a:buChar char="•"/>
            </a:pPr>
            <a:r>
              <a:rPr lang="en-US" sz="900" dirty="0" err="1" smtClean="0"/>
              <a:t>InfiniBand</a:t>
            </a:r>
            <a:endParaRPr lang="en-US" sz="900" dirty="0" smtClean="0"/>
          </a:p>
          <a:p>
            <a:pPr marL="58738" indent="-58738">
              <a:buFont typeface="Arial" pitchFamily="34" charset="0"/>
              <a:buChar char="•"/>
            </a:pPr>
            <a:r>
              <a:rPr lang="en-US" sz="900" dirty="0"/>
              <a:t>Dynamic </a:t>
            </a:r>
            <a:r>
              <a:rPr lang="en-US" sz="900" dirty="0" smtClean="0"/>
              <a:t>VMQ</a:t>
            </a:r>
          </a:p>
          <a:p>
            <a:pPr marL="58738" indent="-58738">
              <a:buFont typeface="Arial" pitchFamily="34" charset="0"/>
              <a:buChar char="•"/>
            </a:pPr>
            <a:r>
              <a:rPr lang="en-US" sz="900" dirty="0"/>
              <a:t>IPsec Task Offload support from VMs</a:t>
            </a:r>
            <a:endParaRPr lang="en-US" sz="900" dirty="0" smtClean="0"/>
          </a:p>
          <a:p>
            <a:pPr marL="119063" indent="-119063">
              <a:buFont typeface="Arial" pitchFamily="34" charset="0"/>
              <a:buChar char="•"/>
            </a:pPr>
            <a:endParaRPr lang="en-US" sz="900" u="sng" dirty="0"/>
          </a:p>
        </p:txBody>
      </p:sp>
      <p:sp>
        <p:nvSpPr>
          <p:cNvPr id="48" name="Rounded Rectangle 47"/>
          <p:cNvSpPr/>
          <p:nvPr/>
        </p:nvSpPr>
        <p:spPr>
          <a:xfrm flipH="1">
            <a:off x="10838183" y="4132781"/>
            <a:ext cx="1231593" cy="2591723"/>
          </a:xfrm>
          <a:prstGeom prst="roundRect">
            <a:avLst/>
          </a:prstGeom>
        </p:spPr>
        <p:style>
          <a:lnRef idx="1">
            <a:schemeClr val="accent1"/>
          </a:lnRef>
          <a:fillRef idx="2">
            <a:schemeClr val="accent1"/>
          </a:fillRef>
          <a:effectRef idx="1">
            <a:schemeClr val="accent1"/>
          </a:effectRef>
          <a:fontRef idx="minor">
            <a:schemeClr val="dk1"/>
          </a:fontRef>
        </p:style>
        <p:txBody>
          <a:bodyPr rIns="0" rtlCol="0" anchor="t"/>
          <a:lstStyle/>
          <a:p>
            <a:r>
              <a:rPr lang="en-US" sz="900" b="1" u="sng" dirty="0" err="1" smtClean="0"/>
              <a:t>Hyper-V</a:t>
            </a:r>
            <a:endParaRPr lang="en-US" sz="900" b="1" u="sng" dirty="0" smtClean="0"/>
          </a:p>
          <a:p>
            <a:pPr marL="58738" indent="-58738">
              <a:buFont typeface="Arial" pitchFamily="34" charset="0"/>
              <a:buChar char="•"/>
            </a:pPr>
            <a:r>
              <a:rPr lang="en-US" sz="900" dirty="0" smtClean="0"/>
              <a:t>Remote File Server VHDs</a:t>
            </a:r>
          </a:p>
          <a:p>
            <a:pPr marL="58738" indent="-58738">
              <a:buFont typeface="Arial" pitchFamily="34" charset="0"/>
              <a:buChar char="•"/>
            </a:pPr>
            <a:r>
              <a:rPr lang="en-US" sz="900" dirty="0" smtClean="0"/>
              <a:t>Online Storage Migration</a:t>
            </a:r>
          </a:p>
          <a:p>
            <a:pPr marL="58738" indent="-58738">
              <a:buFont typeface="Arial" pitchFamily="34" charset="0"/>
              <a:buChar char="•"/>
            </a:pPr>
            <a:r>
              <a:rPr lang="en-US" sz="900" dirty="0"/>
              <a:t>Guest Clustering for Fibre Channel with Synthetic </a:t>
            </a:r>
            <a:r>
              <a:rPr lang="en-US" sz="900" dirty="0" smtClean="0"/>
              <a:t>FC</a:t>
            </a:r>
          </a:p>
          <a:p>
            <a:pPr marL="58738" indent="-58738">
              <a:buFont typeface="Arial" pitchFamily="34" charset="0"/>
              <a:buChar char="•"/>
            </a:pPr>
            <a:r>
              <a:rPr lang="en-US" sz="900" dirty="0" smtClean="0"/>
              <a:t>Integrated with ODX, Trim, cluster client failover</a:t>
            </a:r>
          </a:p>
          <a:p>
            <a:pPr marL="58738" indent="-58738">
              <a:buFont typeface="Arial" pitchFamily="34" charset="0"/>
              <a:buChar char="•"/>
            </a:pPr>
            <a:r>
              <a:rPr lang="en-US" sz="900" dirty="0" smtClean="0"/>
              <a:t>DR – </a:t>
            </a:r>
            <a:r>
              <a:rPr lang="en-US" sz="900" dirty="0" err="1" smtClean="0"/>
              <a:t>Hyper-V</a:t>
            </a:r>
            <a:r>
              <a:rPr lang="en-US" sz="900" dirty="0" smtClean="0"/>
              <a:t> Replica</a:t>
            </a:r>
          </a:p>
          <a:p>
            <a:pPr marL="58738" indent="-58738">
              <a:buFont typeface="Arial" pitchFamily="34" charset="0"/>
              <a:buChar char="•"/>
            </a:pPr>
            <a:r>
              <a:rPr lang="en-US" sz="900" dirty="0" smtClean="0"/>
              <a:t>New VHD format (VHDX)</a:t>
            </a:r>
          </a:p>
        </p:txBody>
      </p:sp>
      <p:sp>
        <p:nvSpPr>
          <p:cNvPr id="49" name="Rounded Rectangle 48"/>
          <p:cNvSpPr/>
          <p:nvPr/>
        </p:nvSpPr>
        <p:spPr>
          <a:xfrm flipH="1">
            <a:off x="8364723" y="4142024"/>
            <a:ext cx="1220226" cy="2104323"/>
          </a:xfrm>
          <a:prstGeom prst="roundRect">
            <a:avLst/>
          </a:prstGeom>
        </p:spPr>
        <p:style>
          <a:lnRef idx="1">
            <a:schemeClr val="accent4"/>
          </a:lnRef>
          <a:fillRef idx="2">
            <a:schemeClr val="accent4"/>
          </a:fillRef>
          <a:effectRef idx="1">
            <a:schemeClr val="accent4"/>
          </a:effectRef>
          <a:fontRef idx="minor">
            <a:schemeClr val="dk1"/>
          </a:fontRef>
        </p:style>
        <p:txBody>
          <a:bodyPr rIns="0" rtlCol="0" anchor="t"/>
          <a:lstStyle/>
          <a:p>
            <a:r>
              <a:rPr lang="en-US" sz="900" b="1" u="sng" dirty="0" smtClean="0"/>
              <a:t>Networking</a:t>
            </a:r>
          </a:p>
          <a:p>
            <a:pPr marL="58738" indent="-58738">
              <a:buFont typeface="Arial" pitchFamily="34" charset="0"/>
              <a:buChar char="•"/>
            </a:pPr>
            <a:r>
              <a:rPr lang="en-US" sz="900" dirty="0" smtClean="0"/>
              <a:t>NIC Teaming</a:t>
            </a:r>
          </a:p>
          <a:p>
            <a:pPr marL="58738" indent="-58738">
              <a:buFont typeface="Arial" pitchFamily="34" charset="0"/>
              <a:buChar char="•"/>
            </a:pPr>
            <a:r>
              <a:rPr lang="en-US" sz="900" dirty="0" smtClean="0"/>
              <a:t>Better SLA enforcement</a:t>
            </a:r>
            <a:r>
              <a:rPr lang="en-US" sz="900" dirty="0"/>
              <a:t> </a:t>
            </a:r>
            <a:r>
              <a:rPr lang="en-US" sz="900" dirty="0" smtClean="0"/>
              <a:t>(DCB, QOS)</a:t>
            </a:r>
          </a:p>
          <a:p>
            <a:pPr marL="58738" indent="-58738">
              <a:buFont typeface="Arial" pitchFamily="34" charset="0"/>
              <a:buChar char="•"/>
            </a:pPr>
            <a:r>
              <a:rPr lang="en-US" sz="900" dirty="0" smtClean="0"/>
              <a:t>Network Virtualization</a:t>
            </a:r>
          </a:p>
          <a:p>
            <a:pPr marL="58738" indent="-58738">
              <a:buFont typeface="Arial" pitchFamily="34" charset="0"/>
              <a:buChar char="•"/>
            </a:pPr>
            <a:r>
              <a:rPr lang="en-US" sz="900" dirty="0" err="1" smtClean="0"/>
              <a:t>Hyper-V</a:t>
            </a:r>
            <a:r>
              <a:rPr lang="en-US" sz="900" dirty="0" smtClean="0"/>
              <a:t> Extensible Switch </a:t>
            </a:r>
          </a:p>
          <a:p>
            <a:pPr marL="58738" indent="-58738">
              <a:buFont typeface="Arial" pitchFamily="34" charset="0"/>
              <a:buChar char="•"/>
            </a:pPr>
            <a:r>
              <a:rPr lang="en-US" sz="900" dirty="0" smtClean="0"/>
              <a:t>SRIOV to guest</a:t>
            </a:r>
          </a:p>
          <a:p>
            <a:pPr marL="58738" indent="-58738">
              <a:buFont typeface="Arial" pitchFamily="34" charset="0"/>
              <a:buChar char="•"/>
            </a:pPr>
            <a:r>
              <a:rPr lang="en-US" sz="900" dirty="0" smtClean="0"/>
              <a:t>BranchCache</a:t>
            </a:r>
            <a:r>
              <a:rPr lang="en-US" sz="900" dirty="0"/>
              <a:t>v</a:t>
            </a:r>
            <a:r>
              <a:rPr lang="en-US" sz="900" dirty="0" smtClean="0"/>
              <a:t>2</a:t>
            </a:r>
          </a:p>
          <a:p>
            <a:pPr indent="-345765">
              <a:buFont typeface="Arial" pitchFamily="34" charset="0"/>
              <a:buChar char="•"/>
            </a:pPr>
            <a:endParaRPr lang="en-US" sz="900" dirty="0" smtClean="0"/>
          </a:p>
          <a:p>
            <a:pPr marL="119063" indent="-119063">
              <a:buFont typeface="Arial" pitchFamily="34" charset="0"/>
              <a:buChar char="•"/>
            </a:pPr>
            <a:endParaRPr lang="en-US" sz="900" u="sng" dirty="0"/>
          </a:p>
        </p:txBody>
      </p:sp>
      <p:sp>
        <p:nvSpPr>
          <p:cNvPr id="55" name="Rounded Rectangle 54"/>
          <p:cNvSpPr/>
          <p:nvPr/>
        </p:nvSpPr>
        <p:spPr>
          <a:xfrm flipH="1">
            <a:off x="2779074" y="4132783"/>
            <a:ext cx="1500384" cy="25570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900" b="1" u="sng" dirty="0" smtClean="0"/>
              <a:t>Platform Storage</a:t>
            </a:r>
          </a:p>
          <a:p>
            <a:r>
              <a:rPr lang="en-US" sz="900" b="1" dirty="0" smtClean="0"/>
              <a:t>File System (NTFS)</a:t>
            </a:r>
          </a:p>
          <a:p>
            <a:pPr marL="58738" lvl="1" indent="-58738">
              <a:buFont typeface="Arial" pitchFamily="34" charset="0"/>
              <a:buChar char="•"/>
            </a:pPr>
            <a:r>
              <a:rPr lang="en-US" sz="900" dirty="0" smtClean="0"/>
              <a:t>64 TB Volumes</a:t>
            </a:r>
          </a:p>
          <a:p>
            <a:pPr marL="58738" lvl="1" indent="-58738">
              <a:buFont typeface="Arial" pitchFamily="34" charset="0"/>
              <a:buChar char="•"/>
            </a:pPr>
            <a:r>
              <a:rPr lang="en-US" sz="900" dirty="0" smtClean="0"/>
              <a:t>Online Repair</a:t>
            </a:r>
          </a:p>
          <a:p>
            <a:pPr marL="58738" lvl="1" indent="-58738">
              <a:buFont typeface="Arial" pitchFamily="34" charset="0"/>
              <a:buChar char="•"/>
            </a:pPr>
            <a:r>
              <a:rPr lang="en-US" sz="900" dirty="0" smtClean="0"/>
              <a:t>ODX, Trim</a:t>
            </a:r>
          </a:p>
          <a:p>
            <a:pPr marL="58738" lvl="1" indent="-58738">
              <a:buFont typeface="Arial" pitchFamily="34" charset="0"/>
              <a:buChar char="•"/>
            </a:pPr>
            <a:r>
              <a:rPr lang="en-US" sz="900" dirty="0" err="1" smtClean="0"/>
              <a:t>Deduplication</a:t>
            </a:r>
            <a:endParaRPr lang="en-US" sz="900" dirty="0" smtClean="0"/>
          </a:p>
          <a:p>
            <a:pPr marL="58738" lvl="1" indent="-58738">
              <a:buFont typeface="Arial" pitchFamily="34" charset="0"/>
              <a:buChar char="•"/>
            </a:pPr>
            <a:r>
              <a:rPr lang="en-US" sz="900" dirty="0" smtClean="0"/>
              <a:t>Integrity on SATA</a:t>
            </a:r>
            <a:endParaRPr lang="en-US" sz="900" dirty="0"/>
          </a:p>
          <a:p>
            <a:r>
              <a:rPr lang="en-US" sz="900" b="1" dirty="0" smtClean="0"/>
              <a:t>Storage Mgmt.</a:t>
            </a:r>
          </a:p>
          <a:p>
            <a:pPr marL="58738" lvl="1" indent="-58738">
              <a:buFont typeface="Arial" pitchFamily="34" charset="0"/>
              <a:buChar char="•"/>
            </a:pPr>
            <a:r>
              <a:rPr lang="en-US" sz="900" dirty="0"/>
              <a:t>Native VHD </a:t>
            </a:r>
            <a:r>
              <a:rPr lang="en-US" sz="900" dirty="0" err="1" smtClean="0"/>
              <a:t>mnt</a:t>
            </a:r>
            <a:r>
              <a:rPr lang="en-US" sz="900" dirty="0" smtClean="0"/>
              <a:t> GUI</a:t>
            </a:r>
            <a:endParaRPr lang="en-US" sz="900" dirty="0"/>
          </a:p>
          <a:p>
            <a:pPr marL="58738" lvl="1" indent="-58738">
              <a:buFont typeface="Arial" pitchFamily="34" charset="0"/>
              <a:buChar char="•"/>
            </a:pPr>
            <a:r>
              <a:rPr lang="en-US" sz="900" dirty="0"/>
              <a:t>Unified Storage Man. API, </a:t>
            </a:r>
            <a:r>
              <a:rPr lang="en-US" sz="900" dirty="0" smtClean="0"/>
              <a:t>SMI-S</a:t>
            </a:r>
          </a:p>
          <a:p>
            <a:r>
              <a:rPr lang="en-US" sz="900" b="1" dirty="0" smtClean="0"/>
              <a:t>Virtualized </a:t>
            </a:r>
            <a:r>
              <a:rPr lang="en-US" sz="900" b="1" dirty="0"/>
              <a:t>Storage (Storage </a:t>
            </a:r>
            <a:r>
              <a:rPr lang="en-US" sz="900" b="1" dirty="0" smtClean="0"/>
              <a:t>Spaces)</a:t>
            </a:r>
          </a:p>
          <a:p>
            <a:pPr marL="58738" lvl="1" indent="-58738">
              <a:buFont typeface="Arial" pitchFamily="34" charset="0"/>
              <a:buChar char="•"/>
            </a:pPr>
            <a:r>
              <a:rPr lang="en-US" sz="900" dirty="0" smtClean="0"/>
              <a:t>Thin Provisioning,</a:t>
            </a:r>
          </a:p>
          <a:p>
            <a:pPr marL="58738" lvl="1" indent="-58738">
              <a:buFont typeface="Arial" pitchFamily="34" charset="0"/>
              <a:buChar char="•"/>
            </a:pPr>
            <a:r>
              <a:rPr lang="en-US" sz="900" dirty="0"/>
              <a:t>R</a:t>
            </a:r>
            <a:r>
              <a:rPr lang="en-US" sz="900" dirty="0" smtClean="0"/>
              <a:t>esiliency, scale</a:t>
            </a:r>
          </a:p>
          <a:p>
            <a:pPr marL="58738" lvl="1" indent="-58738">
              <a:buFont typeface="Arial" pitchFamily="34" charset="0"/>
              <a:buChar char="•"/>
            </a:pPr>
            <a:r>
              <a:rPr lang="en-US" sz="900" dirty="0" smtClean="0"/>
              <a:t>Pools</a:t>
            </a:r>
          </a:p>
          <a:p>
            <a:pPr marL="119063" indent="-119063">
              <a:buFont typeface="Arial" pitchFamily="34" charset="0"/>
              <a:buChar char="•"/>
            </a:pPr>
            <a:endParaRPr lang="en-US" sz="900" dirty="0" smtClean="0"/>
          </a:p>
          <a:p>
            <a:pPr marL="119063" indent="-119063">
              <a:buFont typeface="Arial" pitchFamily="34" charset="0"/>
              <a:buChar char="•"/>
            </a:pPr>
            <a:endParaRPr lang="en-US" sz="900" u="sng" dirty="0"/>
          </a:p>
        </p:txBody>
      </p:sp>
      <p:sp>
        <p:nvSpPr>
          <p:cNvPr id="60" name="Rounded Rectangle 59"/>
          <p:cNvSpPr/>
          <p:nvPr/>
        </p:nvSpPr>
        <p:spPr>
          <a:xfrm flipH="1">
            <a:off x="1334873" y="4128415"/>
            <a:ext cx="1169655" cy="1683802"/>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lang="en-US" sz="900" b="1" u="sng" dirty="0" smtClean="0">
                <a:solidFill>
                  <a:schemeClr val="bg1"/>
                </a:solidFill>
              </a:rPr>
              <a:t>For External</a:t>
            </a:r>
            <a:r>
              <a:rPr lang="en-US" sz="900" b="1" dirty="0" smtClean="0">
                <a:solidFill>
                  <a:schemeClr val="bg1"/>
                </a:solidFill>
              </a:rPr>
              <a:t> </a:t>
            </a:r>
            <a:r>
              <a:rPr lang="en-US" sz="900" b="1" u="sng" dirty="0" smtClean="0">
                <a:solidFill>
                  <a:schemeClr val="bg1"/>
                </a:solidFill>
              </a:rPr>
              <a:t>Storage Arrays</a:t>
            </a:r>
          </a:p>
          <a:p>
            <a:pPr marL="58738" indent="-58738">
              <a:buFont typeface="Arial" pitchFamily="34" charset="0"/>
              <a:buChar char="•"/>
            </a:pPr>
            <a:r>
              <a:rPr lang="en-US" sz="900" dirty="0" smtClean="0"/>
              <a:t>Optional Logo Req. for Thin Provisioning (Trim/</a:t>
            </a:r>
            <a:r>
              <a:rPr lang="en-US" sz="900" dirty="0" err="1" smtClean="0"/>
              <a:t>Unmap</a:t>
            </a:r>
            <a:r>
              <a:rPr lang="en-US" sz="900" dirty="0" smtClean="0"/>
              <a:t>) &amp; Offloaded Data Transfer (ODX)</a:t>
            </a:r>
          </a:p>
          <a:p>
            <a:pPr marL="119063" indent="-119063">
              <a:buFont typeface="Arial" pitchFamily="34" charset="0"/>
              <a:buChar char="•"/>
            </a:pPr>
            <a:endParaRPr lang="en-US" sz="900" dirty="0" smtClean="0"/>
          </a:p>
          <a:p>
            <a:pPr marL="119063" indent="-119063">
              <a:buFont typeface="Arial" pitchFamily="34" charset="0"/>
              <a:buChar char="•"/>
            </a:pPr>
            <a:endParaRPr lang="en-US" sz="900" u="sng" dirty="0"/>
          </a:p>
        </p:txBody>
      </p:sp>
      <p:sp>
        <p:nvSpPr>
          <p:cNvPr id="61" name="Rounded Rectangle 60"/>
          <p:cNvSpPr/>
          <p:nvPr/>
        </p:nvSpPr>
        <p:spPr>
          <a:xfrm flipH="1">
            <a:off x="183009" y="4128415"/>
            <a:ext cx="1215671" cy="1683803"/>
          </a:xfrm>
          <a:prstGeom prst="roundRect">
            <a:avLst/>
          </a:prstGeom>
        </p:spPr>
        <p:style>
          <a:lnRef idx="1">
            <a:schemeClr val="accent3"/>
          </a:lnRef>
          <a:fillRef idx="2">
            <a:schemeClr val="accent3"/>
          </a:fillRef>
          <a:effectRef idx="1">
            <a:schemeClr val="accent3"/>
          </a:effectRef>
          <a:fontRef idx="minor">
            <a:schemeClr val="dk1"/>
          </a:fontRef>
        </p:style>
        <p:txBody>
          <a:bodyPr rIns="0" rtlCol="0" anchor="t"/>
          <a:lstStyle/>
          <a:p>
            <a:r>
              <a:rPr lang="en-US" sz="900" b="1" u="sng" dirty="0" smtClean="0"/>
              <a:t>For Shared JBOD Storage Devices </a:t>
            </a:r>
          </a:p>
          <a:p>
            <a:pPr marL="58738" indent="-58738">
              <a:buFont typeface="Arial" pitchFamily="34" charset="0"/>
              <a:buChar char="•"/>
            </a:pPr>
            <a:r>
              <a:rPr lang="en-US" sz="900" dirty="0"/>
              <a:t>Logo program for Storage Spaces-compatible </a:t>
            </a:r>
            <a:r>
              <a:rPr lang="en-US" sz="900" dirty="0" smtClean="0"/>
              <a:t>hardware</a:t>
            </a:r>
          </a:p>
          <a:p>
            <a:pPr marL="58738" indent="-58738">
              <a:buFont typeface="Arial" pitchFamily="34" charset="0"/>
              <a:buChar char="•"/>
            </a:pPr>
            <a:r>
              <a:rPr lang="en-US" sz="900" dirty="0" smtClean="0"/>
              <a:t>Validation program for Clustered RAID Controllers </a:t>
            </a:r>
            <a:endParaRPr lang="en-US" sz="900" dirty="0"/>
          </a:p>
          <a:p>
            <a:pPr marL="171450" indent="-171450">
              <a:buFont typeface="Arial" pitchFamily="34" charset="0"/>
              <a:buChar char="•"/>
            </a:pPr>
            <a:endParaRPr lang="en-US" sz="900" dirty="0" smtClean="0"/>
          </a:p>
        </p:txBody>
      </p:sp>
      <p:sp>
        <p:nvSpPr>
          <p:cNvPr id="71" name="Rounded Rectangle 70"/>
          <p:cNvSpPr/>
          <p:nvPr/>
        </p:nvSpPr>
        <p:spPr>
          <a:xfrm flipH="1">
            <a:off x="4165791" y="4132782"/>
            <a:ext cx="1053649" cy="25675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900" b="1" u="sng" dirty="0" smtClean="0"/>
              <a:t>Data Mgmt.</a:t>
            </a:r>
          </a:p>
          <a:p>
            <a:pPr marL="60325" indent="-60325">
              <a:buFont typeface="Arial" pitchFamily="34" charset="0"/>
              <a:buChar char="•"/>
            </a:pPr>
            <a:r>
              <a:rPr lang="en-US" sz="900" dirty="0" smtClean="0"/>
              <a:t>Continuous </a:t>
            </a:r>
            <a:r>
              <a:rPr lang="en-US" sz="900" dirty="0"/>
              <a:t>and manual classification</a:t>
            </a:r>
          </a:p>
          <a:p>
            <a:pPr marL="60325" indent="-60325">
              <a:buFont typeface="Arial" pitchFamily="34" charset="0"/>
              <a:buChar char="•"/>
            </a:pPr>
            <a:r>
              <a:rPr lang="en-US" sz="900" dirty="0" smtClean="0"/>
              <a:t>Central access </a:t>
            </a:r>
            <a:r>
              <a:rPr lang="en-US" sz="900" dirty="0"/>
              <a:t>and audit </a:t>
            </a:r>
            <a:r>
              <a:rPr lang="en-US" sz="900" dirty="0" smtClean="0"/>
              <a:t>control</a:t>
            </a:r>
            <a:endParaRPr lang="en-US" sz="900" dirty="0"/>
          </a:p>
          <a:p>
            <a:pPr marL="60325" indent="-60325">
              <a:buFont typeface="Arial" pitchFamily="34" charset="0"/>
              <a:buChar char="•"/>
            </a:pPr>
            <a:r>
              <a:rPr lang="en-US" sz="900" dirty="0" smtClean="0"/>
              <a:t>Automatic </a:t>
            </a:r>
            <a:r>
              <a:rPr lang="en-US" sz="900" dirty="0"/>
              <a:t>RMS protection</a:t>
            </a:r>
          </a:p>
          <a:p>
            <a:pPr marL="60325" indent="-60325">
              <a:buFont typeface="Arial" pitchFamily="34" charset="0"/>
              <a:buChar char="•"/>
            </a:pPr>
            <a:r>
              <a:rPr lang="en-US" sz="900" dirty="0" smtClean="0"/>
              <a:t>Access </a:t>
            </a:r>
            <a:r>
              <a:rPr lang="en-US" sz="900" dirty="0"/>
              <a:t>Denied </a:t>
            </a:r>
            <a:r>
              <a:rPr lang="en-US" sz="900" dirty="0" smtClean="0"/>
              <a:t>Remediation</a:t>
            </a:r>
          </a:p>
          <a:p>
            <a:pPr marL="60325" indent="-60325">
              <a:buFont typeface="Arial" pitchFamily="34" charset="0"/>
              <a:buChar char="•"/>
            </a:pPr>
            <a:endParaRPr lang="en-US" sz="900" u="sng" dirty="0"/>
          </a:p>
        </p:txBody>
      </p:sp>
      <p:sp>
        <p:nvSpPr>
          <p:cNvPr id="53" name="Rounded Rectangle 52"/>
          <p:cNvSpPr/>
          <p:nvPr/>
        </p:nvSpPr>
        <p:spPr>
          <a:xfrm flipH="1">
            <a:off x="6664673" y="4128416"/>
            <a:ext cx="1799570" cy="22163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marL="120650" indent="-119063"/>
            <a:r>
              <a:rPr lang="en-US" sz="900" b="1" u="sng" dirty="0" smtClean="0"/>
              <a:t>Remote Storage Access</a:t>
            </a:r>
          </a:p>
          <a:p>
            <a:pPr marL="58738" lvl="1" indent="-57150">
              <a:buFont typeface="Arial" pitchFamily="34" charset="0"/>
              <a:buChar char="•"/>
            </a:pPr>
            <a:r>
              <a:rPr lang="en-US" sz="900" dirty="0" smtClean="0"/>
              <a:t>Network &amp; Server transparent failover</a:t>
            </a:r>
          </a:p>
          <a:p>
            <a:pPr marL="58738" indent="-57150">
              <a:buFont typeface="Arial" pitchFamily="34" charset="0"/>
              <a:buChar char="•"/>
            </a:pPr>
            <a:r>
              <a:rPr lang="en-US" sz="900" dirty="0" smtClean="0"/>
              <a:t>Active-Active</a:t>
            </a:r>
          </a:p>
          <a:p>
            <a:pPr marL="58738" indent="-57150">
              <a:buFont typeface="Arial" pitchFamily="34" charset="0"/>
              <a:buChar char="•"/>
            </a:pPr>
            <a:r>
              <a:rPr lang="en-US" sz="900" dirty="0" smtClean="0"/>
              <a:t>SMB2 Direct /RDMA</a:t>
            </a:r>
          </a:p>
          <a:p>
            <a:pPr marL="58738" indent="-57150">
              <a:buFont typeface="Arial" pitchFamily="34" charset="0"/>
              <a:buChar char="•"/>
            </a:pPr>
            <a:r>
              <a:rPr lang="en-US" sz="900" dirty="0" smtClean="0"/>
              <a:t>SMB2 Multichannel</a:t>
            </a:r>
            <a:endParaRPr lang="en-US" sz="900" dirty="0"/>
          </a:p>
          <a:p>
            <a:pPr marL="58738" indent="-57150">
              <a:buFont typeface="Arial" pitchFamily="34" charset="0"/>
              <a:buChar char="•"/>
            </a:pPr>
            <a:r>
              <a:rPr lang="en-US" sz="900" dirty="0" smtClean="0"/>
              <a:t>VSS for SMB2 File Share</a:t>
            </a:r>
          </a:p>
          <a:p>
            <a:pPr marL="58738" indent="-57150">
              <a:buFont typeface="Arial" pitchFamily="34" charset="0"/>
              <a:buChar char="•"/>
            </a:pPr>
            <a:r>
              <a:rPr lang="en-US" sz="900" dirty="0" smtClean="0"/>
              <a:t>Heterogeneous Access</a:t>
            </a:r>
          </a:p>
          <a:p>
            <a:pPr marL="171450" lvl="2" indent="-57150">
              <a:buFont typeface="Arial" pitchFamily="34" charset="0"/>
              <a:buChar char="•"/>
            </a:pPr>
            <a:r>
              <a:rPr lang="en-US" sz="900" dirty="0" smtClean="0"/>
              <a:t>NFSv3, NFSv4.1, </a:t>
            </a:r>
            <a:r>
              <a:rPr lang="en-US" sz="900" dirty="0" err="1" smtClean="0"/>
              <a:t>iSCSI</a:t>
            </a:r>
            <a:endParaRPr lang="en-US" sz="900" dirty="0" smtClean="0"/>
          </a:p>
          <a:p>
            <a:pPr marL="58738" lvl="2" indent="-57150">
              <a:buFont typeface="Arial" pitchFamily="34" charset="0"/>
              <a:buChar char="•"/>
            </a:pPr>
            <a:r>
              <a:rPr lang="en-US" sz="900" dirty="0" smtClean="0"/>
              <a:t>Branch - Directory Leases</a:t>
            </a:r>
          </a:p>
          <a:p>
            <a:pPr marL="58738" lvl="1" indent="-57150">
              <a:buFont typeface="Arial" pitchFamily="34" charset="0"/>
              <a:buChar char="•"/>
            </a:pPr>
            <a:r>
              <a:rPr lang="en-US" sz="900" dirty="0" smtClean="0"/>
              <a:t>Branch - Folder Redirection “always offline” w/ sync</a:t>
            </a:r>
          </a:p>
          <a:p>
            <a:pPr marL="58738" lvl="1" indent="-57150">
              <a:buFont typeface="Arial" pitchFamily="34" charset="0"/>
              <a:buChar char="•"/>
            </a:pPr>
            <a:r>
              <a:rPr lang="en-US" sz="900" dirty="0" smtClean="0"/>
              <a:t>Support for ODX , Trim, BranchCachev2</a:t>
            </a:r>
          </a:p>
          <a:p>
            <a:pPr marL="58738" lvl="1" indent="-57150">
              <a:buFont typeface="Arial" pitchFamily="34" charset="0"/>
              <a:buChar char="•"/>
            </a:pPr>
            <a:r>
              <a:rPr lang="en-US" sz="900" dirty="0"/>
              <a:t>FS Admin Console</a:t>
            </a:r>
            <a:endParaRPr lang="en-US" sz="900" dirty="0" smtClean="0"/>
          </a:p>
          <a:p>
            <a:pPr marL="120650" indent="-119063">
              <a:buFont typeface="Arial" pitchFamily="34" charset="0"/>
              <a:buChar char="•"/>
            </a:pPr>
            <a:endParaRPr lang="en-US" sz="900" dirty="0"/>
          </a:p>
        </p:txBody>
      </p:sp>
      <p:sp>
        <p:nvSpPr>
          <p:cNvPr id="35" name="TextBox 34"/>
          <p:cNvSpPr txBox="1"/>
          <p:nvPr/>
        </p:nvSpPr>
        <p:spPr>
          <a:xfrm flipH="1">
            <a:off x="9965964" y="6276506"/>
            <a:ext cx="768159" cy="276999"/>
          </a:xfrm>
          <a:prstGeom prst="rect">
            <a:avLst/>
          </a:prstGeom>
          <a:noFill/>
        </p:spPr>
        <p:txBody>
          <a:bodyPr wrap="none" rtlCol="0">
            <a:spAutoFit/>
          </a:bodyPr>
          <a:lstStyle/>
          <a:p>
            <a:r>
              <a:rPr lang="en-US" sz="1200" b="1" dirty="0" smtClean="0"/>
              <a:t>Local I/O</a:t>
            </a:r>
            <a:endParaRPr lang="en-US" sz="1200" b="1" dirty="0"/>
          </a:p>
        </p:txBody>
      </p:sp>
      <p:cxnSp>
        <p:nvCxnSpPr>
          <p:cNvPr id="37" name="Straight Connector 36"/>
          <p:cNvCxnSpPr/>
          <p:nvPr/>
        </p:nvCxnSpPr>
        <p:spPr>
          <a:xfrm>
            <a:off x="6474731" y="4156973"/>
            <a:ext cx="0" cy="2567530"/>
          </a:xfrm>
          <a:prstGeom prst="line">
            <a:avLst/>
          </a:prstGeom>
        </p:spPr>
        <p:style>
          <a:lnRef idx="2">
            <a:schemeClr val="dk1"/>
          </a:lnRef>
          <a:fillRef idx="0">
            <a:schemeClr val="dk1"/>
          </a:fillRef>
          <a:effectRef idx="1">
            <a:schemeClr val="dk1"/>
          </a:effectRef>
          <a:fontRef idx="minor">
            <a:schemeClr val="tx1"/>
          </a:fontRef>
        </p:style>
      </p:cxnSp>
      <p:sp>
        <p:nvSpPr>
          <p:cNvPr id="112" name="TextBox 111"/>
          <p:cNvSpPr txBox="1"/>
          <p:nvPr/>
        </p:nvSpPr>
        <p:spPr>
          <a:xfrm rot="16200000" flipH="1">
            <a:off x="10155332" y="5541029"/>
            <a:ext cx="1059736" cy="276999"/>
          </a:xfrm>
          <a:prstGeom prst="rect">
            <a:avLst/>
          </a:prstGeom>
          <a:noFill/>
        </p:spPr>
        <p:txBody>
          <a:bodyPr wrap="square" rtlCol="0">
            <a:spAutoFit/>
          </a:bodyPr>
          <a:lstStyle/>
          <a:p>
            <a:r>
              <a:rPr lang="en-US" sz="1200" b="1" dirty="0" smtClean="0"/>
              <a:t>Remote I/O</a:t>
            </a:r>
            <a:endParaRPr lang="en-US" sz="1200" b="1" dirty="0"/>
          </a:p>
        </p:txBody>
      </p:sp>
      <p:cxnSp>
        <p:nvCxnSpPr>
          <p:cNvPr id="129" name="Straight Arrow Connector 128"/>
          <p:cNvCxnSpPr/>
          <p:nvPr/>
        </p:nvCxnSpPr>
        <p:spPr>
          <a:xfrm flipV="1">
            <a:off x="6474731" y="5144147"/>
            <a:ext cx="217617" cy="1"/>
          </a:xfrm>
          <a:prstGeom prst="straightConnector1">
            <a:avLst/>
          </a:prstGeom>
          <a:ln>
            <a:headEnd type="triangle" w="lg" len="med"/>
            <a:tailEnd type="triangle" w="lg" len="med"/>
          </a:ln>
        </p:spPr>
        <p:style>
          <a:lnRef idx="2">
            <a:schemeClr val="dk1"/>
          </a:lnRef>
          <a:fillRef idx="0">
            <a:schemeClr val="dk1"/>
          </a:fillRef>
          <a:effectRef idx="1">
            <a:schemeClr val="dk1"/>
          </a:effectRef>
          <a:fontRef idx="minor">
            <a:schemeClr val="tx1"/>
          </a:fontRef>
        </p:style>
      </p:cxnSp>
      <p:cxnSp>
        <p:nvCxnSpPr>
          <p:cNvPr id="130" name="Straight Arrow Connector 129"/>
          <p:cNvCxnSpPr>
            <a:stCxn id="60" idx="1"/>
          </p:cNvCxnSpPr>
          <p:nvPr/>
        </p:nvCxnSpPr>
        <p:spPr>
          <a:xfrm>
            <a:off x="2504528" y="4970316"/>
            <a:ext cx="274547" cy="0"/>
          </a:xfrm>
          <a:prstGeom prst="straightConnector1">
            <a:avLst/>
          </a:prstGeom>
          <a:ln>
            <a:headEnd type="triangle" w="lg" len="med"/>
            <a:tailEnd type="triangle" w="lg" len="med"/>
          </a:ln>
        </p:spPr>
        <p:style>
          <a:lnRef idx="2">
            <a:schemeClr val="dk1"/>
          </a:lnRef>
          <a:fillRef idx="0">
            <a:schemeClr val="dk1"/>
          </a:fillRef>
          <a:effectRef idx="1">
            <a:schemeClr val="dk1"/>
          </a:effectRef>
          <a:fontRef idx="minor">
            <a:schemeClr val="tx1"/>
          </a:fontRef>
        </p:style>
      </p:cxnSp>
      <p:cxnSp>
        <p:nvCxnSpPr>
          <p:cNvPr id="131" name="Straight Arrow Connector 130"/>
          <p:cNvCxnSpPr/>
          <p:nvPr/>
        </p:nvCxnSpPr>
        <p:spPr>
          <a:xfrm>
            <a:off x="6452912" y="6499092"/>
            <a:ext cx="4392781" cy="0"/>
          </a:xfrm>
          <a:prstGeom prst="straightConnector1">
            <a:avLst/>
          </a:prstGeom>
          <a:ln>
            <a:headEnd type="triangle" w="lg" len="med"/>
            <a:tailEnd type="triangle" w="lg" len="med"/>
          </a:ln>
        </p:spPr>
        <p:style>
          <a:lnRef idx="2">
            <a:schemeClr val="dk1"/>
          </a:lnRef>
          <a:fillRef idx="0">
            <a:schemeClr val="dk1"/>
          </a:fillRef>
          <a:effectRef idx="1">
            <a:schemeClr val="dk1"/>
          </a:effectRef>
          <a:fontRef idx="minor">
            <a:schemeClr val="tx1"/>
          </a:fontRef>
        </p:style>
      </p:cxnSp>
      <p:cxnSp>
        <p:nvCxnSpPr>
          <p:cNvPr id="132" name="Straight Arrow Connector 131"/>
          <p:cNvCxnSpPr>
            <a:stCxn id="76" idx="1"/>
          </p:cNvCxnSpPr>
          <p:nvPr/>
        </p:nvCxnSpPr>
        <p:spPr>
          <a:xfrm>
            <a:off x="10508612" y="5194186"/>
            <a:ext cx="329572" cy="0"/>
          </a:xfrm>
          <a:prstGeom prst="straightConnector1">
            <a:avLst/>
          </a:prstGeom>
          <a:ln>
            <a:headEnd type="triangle" w="lg" len="med"/>
            <a:tailEnd type="triangle" w="lg" len="med"/>
          </a:ln>
        </p:spPr>
        <p:style>
          <a:lnRef idx="2">
            <a:schemeClr val="dk1"/>
          </a:lnRef>
          <a:fillRef idx="0">
            <a:schemeClr val="dk1"/>
          </a:fillRef>
          <a:effectRef idx="1">
            <a:schemeClr val="dk1"/>
          </a:effectRef>
          <a:fontRef idx="minor">
            <a:schemeClr val="tx1"/>
          </a:fontRef>
        </p:style>
      </p:cxnSp>
      <p:cxnSp>
        <p:nvCxnSpPr>
          <p:cNvPr id="144" name="Straight Connector 143"/>
          <p:cNvCxnSpPr/>
          <p:nvPr/>
        </p:nvCxnSpPr>
        <p:spPr>
          <a:xfrm flipH="1" flipV="1">
            <a:off x="6913732" y="4132782"/>
            <a:ext cx="3261238" cy="1"/>
          </a:xfrm>
          <a:prstGeom prst="line">
            <a:avLst/>
          </a:prstGeom>
        </p:spPr>
        <p:style>
          <a:lnRef idx="3">
            <a:schemeClr val="accent5"/>
          </a:lnRef>
          <a:fillRef idx="0">
            <a:schemeClr val="accent5"/>
          </a:fillRef>
          <a:effectRef idx="2">
            <a:schemeClr val="accent5"/>
          </a:effectRef>
          <a:fontRef idx="minor">
            <a:schemeClr val="tx1"/>
          </a:fontRef>
        </p:style>
      </p:cxnSp>
      <p:sp>
        <p:nvSpPr>
          <p:cNvPr id="140" name="TextBox 139"/>
          <p:cNvSpPr txBox="1"/>
          <p:nvPr/>
        </p:nvSpPr>
        <p:spPr>
          <a:xfrm flipH="1">
            <a:off x="3132879" y="3918804"/>
            <a:ext cx="1241045" cy="276999"/>
          </a:xfrm>
          <a:prstGeom prst="rect">
            <a:avLst/>
          </a:prstGeom>
          <a:noFill/>
        </p:spPr>
        <p:txBody>
          <a:bodyPr wrap="none" rtlCol="0">
            <a:spAutoFit/>
          </a:bodyPr>
          <a:lstStyle/>
          <a:p>
            <a:r>
              <a:rPr lang="en-US" sz="1200" b="1" dirty="0" smtClean="0"/>
              <a:t>Local I/O Access</a:t>
            </a:r>
            <a:endParaRPr lang="en-US" sz="1200" b="1" dirty="0"/>
          </a:p>
        </p:txBody>
      </p:sp>
      <p:sp>
        <p:nvSpPr>
          <p:cNvPr id="142" name="TextBox 141"/>
          <p:cNvSpPr txBox="1"/>
          <p:nvPr/>
        </p:nvSpPr>
        <p:spPr>
          <a:xfrm flipH="1">
            <a:off x="6907684" y="3906777"/>
            <a:ext cx="3113122" cy="276999"/>
          </a:xfrm>
          <a:prstGeom prst="rect">
            <a:avLst/>
          </a:prstGeom>
          <a:noFill/>
        </p:spPr>
        <p:txBody>
          <a:bodyPr wrap="square" rtlCol="0">
            <a:spAutoFit/>
          </a:bodyPr>
          <a:lstStyle/>
          <a:p>
            <a:r>
              <a:rPr lang="en-US" sz="1200" b="1" dirty="0" smtClean="0"/>
              <a:t>File Server &amp; Networking Stack</a:t>
            </a:r>
            <a:endParaRPr lang="en-US" sz="1200" b="1" dirty="0"/>
          </a:p>
        </p:txBody>
      </p:sp>
      <p:sp>
        <p:nvSpPr>
          <p:cNvPr id="54" name="Rounded Rectangle 53"/>
          <p:cNvSpPr/>
          <p:nvPr/>
        </p:nvSpPr>
        <p:spPr>
          <a:xfrm flipH="1">
            <a:off x="5040360" y="4132783"/>
            <a:ext cx="1279290" cy="2567530"/>
          </a:xfrm>
          <a:prstGeom prst="roundRect">
            <a:avLst/>
          </a:prstGeom>
        </p:spPr>
        <p:style>
          <a:lnRef idx="1">
            <a:schemeClr val="accent1"/>
          </a:lnRef>
          <a:fillRef idx="2">
            <a:schemeClr val="accent1"/>
          </a:fillRef>
          <a:effectRef idx="1">
            <a:schemeClr val="accent1"/>
          </a:effectRef>
          <a:fontRef idx="minor">
            <a:schemeClr val="dk1"/>
          </a:fontRef>
        </p:style>
        <p:txBody>
          <a:bodyPr rIns="0" rtlCol="0" anchor="t"/>
          <a:lstStyle/>
          <a:p>
            <a:r>
              <a:rPr lang="en-US" sz="900" b="1" u="sng" dirty="0" smtClean="0"/>
              <a:t>Clustering</a:t>
            </a:r>
          </a:p>
          <a:p>
            <a:pPr marL="58738" indent="-58738">
              <a:buFont typeface="Arial" pitchFamily="34" charset="0"/>
              <a:buChar char="•"/>
            </a:pPr>
            <a:r>
              <a:rPr lang="en-US" sz="900" dirty="0" smtClean="0"/>
              <a:t>Cluster Aware Updates </a:t>
            </a:r>
          </a:p>
          <a:p>
            <a:pPr marL="58738" indent="-58738">
              <a:buFont typeface="Arial" pitchFamily="34" charset="0"/>
              <a:buChar char="•"/>
            </a:pPr>
            <a:r>
              <a:rPr lang="en-US" sz="900" dirty="0" smtClean="0"/>
              <a:t>Fast failover</a:t>
            </a:r>
          </a:p>
          <a:p>
            <a:pPr marL="58738" indent="-58738">
              <a:buFont typeface="Arial" pitchFamily="34" charset="0"/>
              <a:buChar char="•"/>
            </a:pPr>
            <a:r>
              <a:rPr lang="en-US" sz="900" dirty="0" smtClean="0"/>
              <a:t>Distributed </a:t>
            </a:r>
            <a:r>
              <a:rPr lang="en-US" sz="900" dirty="0" err="1" smtClean="0"/>
              <a:t>NetNames</a:t>
            </a:r>
            <a:endParaRPr lang="en-US" sz="900" dirty="0" smtClean="0"/>
          </a:p>
          <a:p>
            <a:pPr marL="58738" indent="-58738">
              <a:buFont typeface="Arial" pitchFamily="34" charset="0"/>
              <a:buChar char="•"/>
            </a:pPr>
            <a:r>
              <a:rPr lang="en-US" sz="900" dirty="0" smtClean="0"/>
              <a:t>Intelligent VM placement &amp; priority</a:t>
            </a:r>
          </a:p>
          <a:p>
            <a:pPr marL="58738" indent="-58738">
              <a:buFont typeface="Arial" pitchFamily="34" charset="0"/>
              <a:buChar char="•"/>
            </a:pPr>
            <a:r>
              <a:rPr lang="en-US" sz="900" dirty="0" err="1" smtClean="0"/>
              <a:t>Bitlocker</a:t>
            </a:r>
            <a:r>
              <a:rPr lang="en-US" sz="900" dirty="0" smtClean="0"/>
              <a:t> support</a:t>
            </a:r>
          </a:p>
          <a:p>
            <a:r>
              <a:rPr lang="en-US" sz="900" b="1" u="sng" dirty="0" smtClean="0"/>
              <a:t>Cluster Shared Volumes v2</a:t>
            </a:r>
          </a:p>
          <a:p>
            <a:pPr marL="58738" indent="-58738">
              <a:buFont typeface="Arial" pitchFamily="34" charset="0"/>
              <a:buChar char="•"/>
            </a:pPr>
            <a:r>
              <a:rPr lang="en-US" sz="900" dirty="0" smtClean="0"/>
              <a:t>Single namespace</a:t>
            </a:r>
          </a:p>
          <a:p>
            <a:pPr marL="58738" indent="-58738">
              <a:buFont typeface="Arial" pitchFamily="34" charset="0"/>
              <a:buChar char="•"/>
            </a:pPr>
            <a:r>
              <a:rPr lang="en-US" sz="900" dirty="0" smtClean="0"/>
              <a:t>Windows Caching integration</a:t>
            </a:r>
          </a:p>
          <a:p>
            <a:pPr marL="58738" indent="-58738">
              <a:buFont typeface="Arial" pitchFamily="34" charset="0"/>
              <a:buChar char="•"/>
            </a:pPr>
            <a:r>
              <a:rPr lang="en-US" sz="900" dirty="0" smtClean="0"/>
              <a:t>Transparent repair</a:t>
            </a:r>
          </a:p>
          <a:p>
            <a:pPr marL="58738" indent="-58738">
              <a:buFont typeface="Arial" pitchFamily="34" charset="0"/>
              <a:buChar char="•"/>
            </a:pPr>
            <a:r>
              <a:rPr lang="en-US" sz="900" dirty="0"/>
              <a:t>Spaces </a:t>
            </a:r>
            <a:r>
              <a:rPr lang="en-US" sz="900" dirty="0" smtClean="0"/>
              <a:t>Integration</a:t>
            </a:r>
            <a:endParaRPr lang="en-US" sz="900" b="1" u="sng" dirty="0" smtClean="0"/>
          </a:p>
        </p:txBody>
      </p:sp>
      <p:cxnSp>
        <p:nvCxnSpPr>
          <p:cNvPr id="154" name="Straight Connector 153"/>
          <p:cNvCxnSpPr/>
          <p:nvPr/>
        </p:nvCxnSpPr>
        <p:spPr>
          <a:xfrm flipH="1" flipV="1">
            <a:off x="3132880" y="4149462"/>
            <a:ext cx="2898294" cy="1"/>
          </a:xfrm>
          <a:prstGeom prst="line">
            <a:avLst/>
          </a:prstGeom>
        </p:spPr>
        <p:style>
          <a:lnRef idx="3">
            <a:schemeClr val="accent5"/>
          </a:lnRef>
          <a:fillRef idx="0">
            <a:schemeClr val="accent5"/>
          </a:fillRef>
          <a:effectRef idx="2">
            <a:schemeClr val="accent5"/>
          </a:effectRef>
          <a:fontRef idx="minor">
            <a:schemeClr val="tx1"/>
          </a:fontRef>
        </p:style>
      </p:cxnSp>
      <p:cxnSp>
        <p:nvCxnSpPr>
          <p:cNvPr id="110" name="Straight Arrow Connector 109"/>
          <p:cNvCxnSpPr/>
          <p:nvPr/>
        </p:nvCxnSpPr>
        <p:spPr>
          <a:xfrm flipV="1">
            <a:off x="6253179" y="5144146"/>
            <a:ext cx="217617" cy="1"/>
          </a:xfrm>
          <a:prstGeom prst="straightConnector1">
            <a:avLst/>
          </a:prstGeom>
          <a:ln>
            <a:headEnd type="triangle" w="lg" len="med"/>
            <a:tailEnd type="triangle" w="lg" len="med"/>
          </a:ln>
        </p:spPr>
        <p:style>
          <a:lnRef idx="2">
            <a:schemeClr val="dk1"/>
          </a:lnRef>
          <a:fillRef idx="0">
            <a:schemeClr val="dk1"/>
          </a:fillRef>
          <a:effectRef idx="1">
            <a:schemeClr val="dk1"/>
          </a:effectRef>
          <a:fontRef idx="minor">
            <a:schemeClr val="tx1"/>
          </a:fontRef>
        </p:style>
      </p:cxnSp>
      <p:sp>
        <p:nvSpPr>
          <p:cNvPr id="4" name="Title 3"/>
          <p:cNvSpPr>
            <a:spLocks noGrp="1"/>
          </p:cNvSpPr>
          <p:nvPr>
            <p:ph type="title"/>
          </p:nvPr>
        </p:nvSpPr>
        <p:spPr>
          <a:xfrm>
            <a:off x="519112" y="228600"/>
            <a:ext cx="11149013" cy="1107996"/>
          </a:xfrm>
        </p:spPr>
        <p:txBody>
          <a:bodyPr/>
          <a:lstStyle/>
          <a:p>
            <a:pPr lvl="0"/>
            <a:r>
              <a:rPr lang="en-US" dirty="0">
                <a:solidFill>
                  <a:schemeClr val="tx1"/>
                </a:solidFill>
              </a:rPr>
              <a:t>Windows Server 8 E-to-E Storage </a:t>
            </a:r>
            <a:r>
              <a:rPr lang="en-US" dirty="0" smtClean="0">
                <a:solidFill>
                  <a:schemeClr val="tx1"/>
                </a:solidFill>
              </a:rPr>
              <a:t>Features</a:t>
            </a:r>
            <a:r>
              <a:rPr lang="en-US" dirty="0">
                <a:solidFill>
                  <a:schemeClr val="tx1"/>
                </a:solidFill>
              </a:rPr>
              <a:t>, </a:t>
            </a:r>
            <a:r>
              <a:rPr lang="en-US" sz="3600" dirty="0">
                <a:solidFill>
                  <a:schemeClr val="tx1"/>
                </a:solidFill>
              </a:rPr>
              <a:t>with File Server </a:t>
            </a:r>
            <a:endParaRPr lang="en-US" sz="3600" dirty="0"/>
          </a:p>
        </p:txBody>
      </p:sp>
      <p:sp>
        <p:nvSpPr>
          <p:cNvPr id="111" name="Cloud 110"/>
          <p:cNvSpPr/>
          <p:nvPr/>
        </p:nvSpPr>
        <p:spPr>
          <a:xfrm flipH="1">
            <a:off x="8044322" y="2149258"/>
            <a:ext cx="1897557" cy="1253561"/>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15" name="Rounded Rectangle 214"/>
          <p:cNvSpPr/>
          <p:nvPr/>
        </p:nvSpPr>
        <p:spPr>
          <a:xfrm flipH="1">
            <a:off x="3088844" y="1502228"/>
            <a:ext cx="5192113" cy="201194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6" name="Rounded Rectangle 215"/>
          <p:cNvSpPr/>
          <p:nvPr/>
        </p:nvSpPr>
        <p:spPr>
          <a:xfrm flipH="1">
            <a:off x="2998353" y="1675969"/>
            <a:ext cx="5192113" cy="1991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1" name="TextBox 190"/>
          <p:cNvSpPr txBox="1"/>
          <p:nvPr/>
        </p:nvSpPr>
        <p:spPr>
          <a:xfrm flipH="1">
            <a:off x="3252669" y="1655736"/>
            <a:ext cx="622286" cy="261610"/>
          </a:xfrm>
          <a:prstGeom prst="rect">
            <a:avLst/>
          </a:prstGeom>
          <a:noFill/>
        </p:spPr>
        <p:txBody>
          <a:bodyPr wrap="none" rtlCol="0">
            <a:spAutoFit/>
          </a:bodyPr>
          <a:lstStyle/>
          <a:p>
            <a:r>
              <a:rPr lang="en-US" sz="1100" dirty="0" smtClean="0"/>
              <a:t>Node 2</a:t>
            </a:r>
            <a:endParaRPr lang="en-US" sz="1100" dirty="0"/>
          </a:p>
        </p:txBody>
      </p:sp>
      <p:sp>
        <p:nvSpPr>
          <p:cNvPr id="192" name="TextBox 191"/>
          <p:cNvSpPr txBox="1"/>
          <p:nvPr/>
        </p:nvSpPr>
        <p:spPr>
          <a:xfrm flipH="1">
            <a:off x="3400095" y="1481387"/>
            <a:ext cx="649537" cy="261610"/>
          </a:xfrm>
          <a:prstGeom prst="rect">
            <a:avLst/>
          </a:prstGeom>
          <a:noFill/>
        </p:spPr>
        <p:txBody>
          <a:bodyPr wrap="none" rtlCol="0">
            <a:spAutoFit/>
          </a:bodyPr>
          <a:lstStyle/>
          <a:p>
            <a:r>
              <a:rPr lang="en-US" sz="1100" dirty="0" smtClean="0"/>
              <a:t>Node N</a:t>
            </a:r>
            <a:endParaRPr lang="en-US" sz="1100" dirty="0"/>
          </a:p>
        </p:txBody>
      </p:sp>
      <p:grpSp>
        <p:nvGrpSpPr>
          <p:cNvPr id="9" name="Group 8"/>
          <p:cNvGrpSpPr/>
          <p:nvPr/>
        </p:nvGrpSpPr>
        <p:grpSpPr>
          <a:xfrm>
            <a:off x="3579706" y="904191"/>
            <a:ext cx="4500334" cy="2101499"/>
            <a:chOff x="3579706" y="980393"/>
            <a:chExt cx="4500334" cy="2101499"/>
          </a:xfrm>
        </p:grpSpPr>
        <p:sp>
          <p:nvSpPr>
            <p:cNvPr id="218" name="Rounded Rectangle 217"/>
            <p:cNvSpPr/>
            <p:nvPr/>
          </p:nvSpPr>
          <p:spPr>
            <a:xfrm flipH="1">
              <a:off x="3579706" y="980393"/>
              <a:ext cx="4315795" cy="2101499"/>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bg1"/>
                </a:solidFill>
              </a:endParaRPr>
            </a:p>
          </p:txBody>
        </p:sp>
        <p:sp>
          <p:nvSpPr>
            <p:cNvPr id="219" name="TextBox 218"/>
            <p:cNvSpPr txBox="1"/>
            <p:nvPr/>
          </p:nvSpPr>
          <p:spPr>
            <a:xfrm flipH="1">
              <a:off x="3618592" y="1037846"/>
              <a:ext cx="4461448" cy="1606549"/>
            </a:xfrm>
            <a:prstGeom prst="rect">
              <a:avLst/>
            </a:prstGeom>
            <a:noFill/>
          </p:spPr>
          <p:txBody>
            <a:bodyPr wrap="square" numCol="2" rtlCol="0">
              <a:spAutoFit/>
            </a:bodyPr>
            <a:lstStyle/>
            <a:p>
              <a:r>
                <a:rPr lang="en-US" sz="1100" b="1" u="sng" dirty="0" smtClean="0">
                  <a:solidFill>
                    <a:schemeClr val="bg1"/>
                  </a:solidFill>
                </a:rPr>
                <a:t>Scalable Cluster Management</a:t>
              </a:r>
            </a:p>
            <a:p>
              <a:pPr marL="115888" indent="-115888">
                <a:buFont typeface="Arial" pitchFamily="34" charset="0"/>
                <a:buChar char="•"/>
              </a:pPr>
              <a:r>
                <a:rPr lang="en-US" sz="1100" dirty="0" smtClean="0">
                  <a:solidFill>
                    <a:schemeClr val="bg1"/>
                  </a:solidFill>
                </a:rPr>
                <a:t>Multi-Machine Management</a:t>
              </a:r>
            </a:p>
            <a:p>
              <a:pPr marL="115888" indent="-115888">
                <a:buFont typeface="Arial" pitchFamily="34" charset="0"/>
                <a:buChar char="•"/>
              </a:pPr>
              <a:r>
                <a:rPr lang="en-US" sz="1100" dirty="0" smtClean="0">
                  <a:solidFill>
                    <a:schemeClr val="bg1"/>
                  </a:solidFill>
                </a:rPr>
                <a:t>PowerShell based management</a:t>
              </a:r>
            </a:p>
            <a:p>
              <a:pPr marL="115888" indent="-115888">
                <a:buFont typeface="Arial" pitchFamily="34" charset="0"/>
                <a:buChar char="•"/>
              </a:pPr>
              <a:r>
                <a:rPr lang="en-US" sz="1100" dirty="0" smtClean="0">
                  <a:solidFill>
                    <a:schemeClr val="bg1"/>
                  </a:solidFill>
                </a:rPr>
                <a:t>Standards based management</a:t>
              </a:r>
            </a:p>
            <a:p>
              <a:pPr marL="115888" indent="-115888">
                <a:buFont typeface="Arial" pitchFamily="34" charset="0"/>
                <a:buChar char="•"/>
              </a:pPr>
              <a:r>
                <a:rPr lang="en-US" sz="1100" dirty="0" smtClean="0">
                  <a:solidFill>
                    <a:schemeClr val="bg1"/>
                  </a:solidFill>
                </a:rPr>
                <a:t>Easy Deployment</a:t>
              </a:r>
              <a:endParaRPr lang="en-US" sz="1100" b="1" u="sng" dirty="0" smtClean="0">
                <a:solidFill>
                  <a:schemeClr val="bg1"/>
                </a:solidFill>
              </a:endParaRPr>
            </a:p>
            <a:p>
              <a:endParaRPr lang="en-US" sz="1100" b="1" u="sng" dirty="0">
                <a:solidFill>
                  <a:schemeClr val="bg1"/>
                </a:solidFill>
              </a:endParaRPr>
            </a:p>
            <a:p>
              <a:endParaRPr lang="en-US" sz="1100" b="1" u="sng" dirty="0" smtClean="0">
                <a:solidFill>
                  <a:schemeClr val="bg1"/>
                </a:solidFill>
              </a:endParaRPr>
            </a:p>
            <a:p>
              <a:endParaRPr lang="en-US" sz="1100" b="1" u="sng" dirty="0" smtClean="0">
                <a:solidFill>
                  <a:schemeClr val="bg1"/>
                </a:solidFill>
              </a:endParaRPr>
            </a:p>
            <a:p>
              <a:endParaRPr lang="en-US" sz="1100" b="1" u="sng" dirty="0">
                <a:solidFill>
                  <a:schemeClr val="bg1"/>
                </a:solidFill>
              </a:endParaRPr>
            </a:p>
            <a:p>
              <a:r>
                <a:rPr lang="en-US" sz="1100" b="1" u="sng" dirty="0" smtClean="0">
                  <a:solidFill>
                    <a:schemeClr val="bg1"/>
                  </a:solidFill>
                </a:rPr>
                <a:t>Scalable Cluster Interconnect</a:t>
              </a:r>
            </a:p>
            <a:p>
              <a:pPr marL="115888" indent="-115888">
                <a:buFont typeface="Arial" pitchFamily="34" charset="0"/>
                <a:buChar char="•"/>
              </a:pPr>
              <a:r>
                <a:rPr lang="en-US" sz="1100" dirty="0" smtClean="0">
                  <a:solidFill>
                    <a:schemeClr val="bg1"/>
                  </a:solidFill>
                </a:rPr>
                <a:t>Ethernet (RDMA </a:t>
              </a:r>
              <a:r>
                <a:rPr lang="en-US" sz="1100" i="1" dirty="0" smtClean="0">
                  <a:solidFill>
                    <a:schemeClr val="bg1"/>
                  </a:solidFill>
                </a:rPr>
                <a:t>opt</a:t>
              </a:r>
              <a:r>
                <a:rPr lang="en-US" sz="1100" dirty="0" smtClean="0">
                  <a:solidFill>
                    <a:schemeClr val="bg1"/>
                  </a:solidFill>
                </a:rPr>
                <a:t>.)</a:t>
              </a:r>
            </a:p>
            <a:p>
              <a:pPr marL="115888" indent="-115888">
                <a:buFont typeface="Arial" pitchFamily="34" charset="0"/>
                <a:buChar char="•"/>
              </a:pPr>
              <a:r>
                <a:rPr lang="en-US" sz="1100" dirty="0" err="1" smtClean="0">
                  <a:solidFill>
                    <a:schemeClr val="bg1"/>
                  </a:solidFill>
                </a:rPr>
                <a:t>InfiniBand</a:t>
              </a:r>
              <a:r>
                <a:rPr lang="en-US" sz="1100" dirty="0" smtClean="0">
                  <a:solidFill>
                    <a:schemeClr val="bg1"/>
                  </a:solidFill>
                </a:rPr>
                <a:t> (RDMA)</a:t>
              </a:r>
              <a:endParaRPr lang="en-US" sz="1100" dirty="0">
                <a:solidFill>
                  <a:schemeClr val="bg1"/>
                </a:solidFill>
              </a:endParaRPr>
            </a:p>
            <a:p>
              <a:pPr marL="115888" indent="-115888"/>
              <a:endParaRPr lang="en-US" sz="1400" dirty="0">
                <a:solidFill>
                  <a:schemeClr val="bg1"/>
                </a:solidFill>
              </a:endParaRPr>
            </a:p>
          </p:txBody>
        </p:sp>
      </p:grpSp>
      <p:sp>
        <p:nvSpPr>
          <p:cNvPr id="217" name="Rounded Rectangle 216"/>
          <p:cNvSpPr/>
          <p:nvPr/>
        </p:nvSpPr>
        <p:spPr>
          <a:xfrm flipH="1">
            <a:off x="2899009" y="1848657"/>
            <a:ext cx="5192113" cy="193069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4" name="Rounded Rectangle 113"/>
          <p:cNvSpPr/>
          <p:nvPr/>
        </p:nvSpPr>
        <p:spPr>
          <a:xfrm flipH="1">
            <a:off x="10126695" y="1055914"/>
            <a:ext cx="1851462" cy="26341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5" name="Rounded Rectangle 114"/>
          <p:cNvSpPr/>
          <p:nvPr/>
        </p:nvSpPr>
        <p:spPr>
          <a:xfrm flipH="1">
            <a:off x="10049564" y="1219200"/>
            <a:ext cx="1851462" cy="256331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6" name="Rounded Rectangle 115"/>
          <p:cNvSpPr/>
          <p:nvPr/>
        </p:nvSpPr>
        <p:spPr>
          <a:xfrm flipH="1">
            <a:off x="9958115" y="1410515"/>
            <a:ext cx="1851462" cy="24708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7" name="TextBox 116"/>
          <p:cNvSpPr txBox="1"/>
          <p:nvPr/>
        </p:nvSpPr>
        <p:spPr>
          <a:xfrm flipH="1">
            <a:off x="10398258" y="1535720"/>
            <a:ext cx="978409" cy="369332"/>
          </a:xfrm>
          <a:prstGeom prst="rect">
            <a:avLst/>
          </a:prstGeom>
          <a:noFill/>
        </p:spPr>
        <p:txBody>
          <a:bodyPr wrap="none" rtlCol="0">
            <a:spAutoFit/>
          </a:bodyPr>
          <a:lstStyle/>
          <a:p>
            <a:r>
              <a:rPr lang="en-US" b="1" dirty="0" err="1" smtClean="0">
                <a:solidFill>
                  <a:srgbClr val="FFFFFF"/>
                </a:solidFill>
              </a:rPr>
              <a:t>Hyper-V</a:t>
            </a:r>
            <a:endParaRPr lang="en-US" b="1" dirty="0">
              <a:solidFill>
                <a:srgbClr val="FFFFFF"/>
              </a:solidFill>
            </a:endParaRPr>
          </a:p>
        </p:txBody>
      </p:sp>
      <p:sp>
        <p:nvSpPr>
          <p:cNvPr id="118" name="Rectangle 117"/>
          <p:cNvSpPr/>
          <p:nvPr/>
        </p:nvSpPr>
        <p:spPr>
          <a:xfrm flipH="1">
            <a:off x="10358137" y="2551340"/>
            <a:ext cx="851829" cy="483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effectLst>
                  <a:outerShdw blurRad="38100" dist="38100" dir="2700000" algn="tl">
                    <a:srgbClr val="000000">
                      <a:alpha val="43137"/>
                    </a:srgbClr>
                  </a:outerShdw>
                </a:effectLst>
              </a:rPr>
              <a:t>VSwitch</a:t>
            </a:r>
            <a:endParaRPr lang="en-US" sz="1400" b="1" dirty="0">
              <a:effectLst>
                <a:outerShdw blurRad="38100" dist="38100" dir="2700000" algn="tl">
                  <a:srgbClr val="000000">
                    <a:alpha val="43137"/>
                  </a:srgbClr>
                </a:outerShdw>
              </a:effectLst>
            </a:endParaRPr>
          </a:p>
        </p:txBody>
      </p:sp>
      <p:grpSp>
        <p:nvGrpSpPr>
          <p:cNvPr id="119" name="Group 118"/>
          <p:cNvGrpSpPr/>
          <p:nvPr/>
        </p:nvGrpSpPr>
        <p:grpSpPr>
          <a:xfrm flipH="1">
            <a:off x="11499729" y="2662858"/>
            <a:ext cx="81124" cy="259202"/>
            <a:chOff x="6932427" y="1541721"/>
            <a:chExt cx="435936" cy="1392865"/>
          </a:xfrm>
        </p:grpSpPr>
        <p:sp>
          <p:nvSpPr>
            <p:cNvPr id="212" name="Oval 211"/>
            <p:cNvSpPr/>
            <p:nvPr/>
          </p:nvSpPr>
          <p:spPr>
            <a:xfrm>
              <a:off x="6932428" y="1541721"/>
              <a:ext cx="435935" cy="393405"/>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6932428" y="2032768"/>
              <a:ext cx="435935" cy="393405"/>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932427" y="2541181"/>
              <a:ext cx="435935" cy="393405"/>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flipH="1">
            <a:off x="11345967" y="1907607"/>
            <a:ext cx="399468" cy="294641"/>
            <a:chOff x="1684395" y="4277823"/>
            <a:chExt cx="413254" cy="304809"/>
          </a:xfrm>
        </p:grpSpPr>
        <p:sp>
          <p:nvSpPr>
            <p:cNvPr id="210" name="Rounded Rectangle 209"/>
            <p:cNvSpPr/>
            <p:nvPr/>
          </p:nvSpPr>
          <p:spPr>
            <a:xfrm>
              <a:off x="1745511" y="4277823"/>
              <a:ext cx="304809" cy="30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11" name="TextBox 210"/>
            <p:cNvSpPr txBox="1"/>
            <p:nvPr/>
          </p:nvSpPr>
          <p:spPr>
            <a:xfrm>
              <a:off x="1684395" y="4277823"/>
              <a:ext cx="413254" cy="270638"/>
            </a:xfrm>
            <a:prstGeom prst="rect">
              <a:avLst/>
            </a:prstGeom>
            <a:noFill/>
          </p:spPr>
          <p:txBody>
            <a:bodyPr wrap="none" rtlCol="0">
              <a:spAutoFit/>
            </a:bodyPr>
            <a:lstStyle/>
            <a:p>
              <a:r>
                <a:rPr lang="en-US" sz="1100" dirty="0" smtClean="0">
                  <a:effectLst>
                    <a:outerShdw blurRad="38100" dist="38100" dir="2700000" algn="tl">
                      <a:srgbClr val="000000">
                        <a:alpha val="43137"/>
                      </a:srgbClr>
                    </a:outerShdw>
                  </a:effectLst>
                </a:rPr>
                <a:t>VM</a:t>
              </a:r>
              <a:endParaRPr lang="en-US" sz="1100" dirty="0">
                <a:effectLst>
                  <a:outerShdw blurRad="38100" dist="38100" dir="2700000" algn="tl">
                    <a:srgbClr val="000000">
                      <a:alpha val="43137"/>
                    </a:srgbClr>
                  </a:outerShdw>
                </a:effectLst>
              </a:endParaRPr>
            </a:p>
          </p:txBody>
        </p:sp>
      </p:grpSp>
      <p:grpSp>
        <p:nvGrpSpPr>
          <p:cNvPr id="121" name="Group 120"/>
          <p:cNvGrpSpPr/>
          <p:nvPr/>
        </p:nvGrpSpPr>
        <p:grpSpPr>
          <a:xfrm flipH="1">
            <a:off x="11345967" y="2257090"/>
            <a:ext cx="399468" cy="294641"/>
            <a:chOff x="1684395" y="4277823"/>
            <a:chExt cx="413254" cy="304809"/>
          </a:xfrm>
        </p:grpSpPr>
        <p:sp>
          <p:nvSpPr>
            <p:cNvPr id="208" name="Rounded Rectangle 207"/>
            <p:cNvSpPr/>
            <p:nvPr/>
          </p:nvSpPr>
          <p:spPr>
            <a:xfrm>
              <a:off x="1745511" y="4277823"/>
              <a:ext cx="304809" cy="30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09" name="TextBox 208"/>
            <p:cNvSpPr txBox="1"/>
            <p:nvPr/>
          </p:nvSpPr>
          <p:spPr>
            <a:xfrm>
              <a:off x="1684395" y="4277823"/>
              <a:ext cx="413254" cy="270638"/>
            </a:xfrm>
            <a:prstGeom prst="rect">
              <a:avLst/>
            </a:prstGeom>
            <a:noFill/>
          </p:spPr>
          <p:txBody>
            <a:bodyPr wrap="none" rtlCol="0">
              <a:spAutoFit/>
            </a:bodyPr>
            <a:lstStyle/>
            <a:p>
              <a:r>
                <a:rPr lang="en-US" sz="1100" dirty="0" smtClean="0">
                  <a:effectLst>
                    <a:outerShdw blurRad="38100" dist="38100" dir="2700000" algn="tl">
                      <a:srgbClr val="000000">
                        <a:alpha val="43137"/>
                      </a:srgbClr>
                    </a:outerShdw>
                  </a:effectLst>
                </a:rPr>
                <a:t>VM</a:t>
              </a:r>
              <a:endParaRPr lang="en-US" sz="1100" dirty="0">
                <a:effectLst>
                  <a:outerShdw blurRad="38100" dist="38100" dir="2700000" algn="tl">
                    <a:srgbClr val="000000">
                      <a:alpha val="43137"/>
                    </a:srgbClr>
                  </a:outerShdw>
                </a:effectLst>
              </a:endParaRPr>
            </a:p>
          </p:txBody>
        </p:sp>
      </p:grpSp>
      <p:grpSp>
        <p:nvGrpSpPr>
          <p:cNvPr id="122" name="Group 121"/>
          <p:cNvGrpSpPr/>
          <p:nvPr/>
        </p:nvGrpSpPr>
        <p:grpSpPr>
          <a:xfrm flipH="1">
            <a:off x="11345967" y="3009093"/>
            <a:ext cx="399468" cy="294641"/>
            <a:chOff x="1684395" y="4277823"/>
            <a:chExt cx="413254" cy="304809"/>
          </a:xfrm>
        </p:grpSpPr>
        <p:sp>
          <p:nvSpPr>
            <p:cNvPr id="206" name="Rounded Rectangle 205"/>
            <p:cNvSpPr/>
            <p:nvPr/>
          </p:nvSpPr>
          <p:spPr>
            <a:xfrm>
              <a:off x="1745511" y="4277823"/>
              <a:ext cx="304809" cy="30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07" name="TextBox 206"/>
            <p:cNvSpPr txBox="1"/>
            <p:nvPr/>
          </p:nvSpPr>
          <p:spPr>
            <a:xfrm>
              <a:off x="1684395" y="4277823"/>
              <a:ext cx="413254" cy="270638"/>
            </a:xfrm>
            <a:prstGeom prst="rect">
              <a:avLst/>
            </a:prstGeom>
            <a:noFill/>
          </p:spPr>
          <p:txBody>
            <a:bodyPr wrap="none" rtlCol="0">
              <a:spAutoFit/>
            </a:bodyPr>
            <a:lstStyle/>
            <a:p>
              <a:r>
                <a:rPr lang="en-US" sz="1100" dirty="0" smtClean="0">
                  <a:effectLst>
                    <a:outerShdw blurRad="38100" dist="38100" dir="2700000" algn="tl">
                      <a:srgbClr val="000000">
                        <a:alpha val="43137"/>
                      </a:srgbClr>
                    </a:outerShdw>
                  </a:effectLst>
                </a:rPr>
                <a:t>VM</a:t>
              </a:r>
              <a:endParaRPr lang="en-US" sz="1100" dirty="0">
                <a:effectLst>
                  <a:outerShdw blurRad="38100" dist="38100" dir="2700000" algn="tl">
                    <a:srgbClr val="000000">
                      <a:alpha val="43137"/>
                    </a:srgbClr>
                  </a:outerShdw>
                </a:effectLst>
              </a:endParaRPr>
            </a:p>
          </p:txBody>
        </p:sp>
      </p:grpSp>
      <p:grpSp>
        <p:nvGrpSpPr>
          <p:cNvPr id="133" name="Group 132"/>
          <p:cNvGrpSpPr/>
          <p:nvPr/>
        </p:nvGrpSpPr>
        <p:grpSpPr>
          <a:xfrm>
            <a:off x="10299139" y="1928076"/>
            <a:ext cx="910827" cy="492650"/>
            <a:chOff x="10299139" y="1993392"/>
            <a:chExt cx="910827" cy="492650"/>
          </a:xfrm>
        </p:grpSpPr>
        <p:sp>
          <p:nvSpPr>
            <p:cNvPr id="204" name="Rounded Rectangle 203"/>
            <p:cNvSpPr/>
            <p:nvPr/>
          </p:nvSpPr>
          <p:spPr>
            <a:xfrm flipH="1">
              <a:off x="10352220" y="1993392"/>
              <a:ext cx="851829" cy="492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05" name="TextBox 204"/>
            <p:cNvSpPr txBox="1"/>
            <p:nvPr/>
          </p:nvSpPr>
          <p:spPr>
            <a:xfrm flipH="1">
              <a:off x="10299139" y="2080644"/>
              <a:ext cx="910827" cy="307777"/>
            </a:xfrm>
            <a:prstGeom prst="rect">
              <a:avLst/>
            </a:prstGeom>
            <a:noFill/>
          </p:spPr>
          <p:txBody>
            <a:bodyPr wrap="none" rtlCol="0">
              <a:spAutoFit/>
            </a:bodyPr>
            <a:lstStyle/>
            <a:p>
              <a:r>
                <a:rPr lang="en-US" sz="1400" b="1" dirty="0" err="1" smtClean="0">
                  <a:effectLst>
                    <a:outerShdw blurRad="38100" dist="38100" dir="2700000" algn="tl">
                      <a:srgbClr val="000000">
                        <a:alpha val="43137"/>
                      </a:srgbClr>
                    </a:outerShdw>
                  </a:effectLst>
                </a:rPr>
                <a:t>Mgmt</a:t>
              </a:r>
              <a:r>
                <a:rPr lang="en-US" sz="1400" b="1" dirty="0" smtClean="0">
                  <a:effectLst>
                    <a:outerShdw blurRad="38100" dist="38100" dir="2700000" algn="tl">
                      <a:srgbClr val="000000">
                        <a:alpha val="43137"/>
                      </a:srgbClr>
                    </a:outerShdw>
                  </a:effectLst>
                </a:rPr>
                <a:t> OS</a:t>
              </a:r>
              <a:endParaRPr lang="en-US" sz="1400" b="1" dirty="0">
                <a:effectLst>
                  <a:outerShdw blurRad="38100" dist="38100" dir="2700000" algn="tl">
                    <a:srgbClr val="000000">
                      <a:alpha val="43137"/>
                    </a:srgbClr>
                  </a:outerShdw>
                </a:effectLst>
              </a:endParaRPr>
            </a:p>
          </p:txBody>
        </p:sp>
      </p:grpSp>
      <p:grpSp>
        <p:nvGrpSpPr>
          <p:cNvPr id="134" name="Group 133"/>
          <p:cNvGrpSpPr/>
          <p:nvPr/>
        </p:nvGrpSpPr>
        <p:grpSpPr>
          <a:xfrm flipH="1">
            <a:off x="9763840" y="2541293"/>
            <a:ext cx="453868" cy="463428"/>
            <a:chOff x="2641124" y="2252493"/>
            <a:chExt cx="807522" cy="819184"/>
          </a:xfrm>
        </p:grpSpPr>
        <p:sp>
          <p:nvSpPr>
            <p:cNvPr id="202" name="Rectangle 201"/>
            <p:cNvSpPr/>
            <p:nvPr/>
          </p:nvSpPr>
          <p:spPr>
            <a:xfrm>
              <a:off x="2641124" y="2252493"/>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NIC</a:t>
              </a:r>
              <a:endParaRPr lang="en-US" sz="1000" b="1" dirty="0">
                <a:solidFill>
                  <a:schemeClr val="bg1"/>
                </a:solidFill>
              </a:endParaRPr>
            </a:p>
          </p:txBody>
        </p:sp>
        <p:sp>
          <p:nvSpPr>
            <p:cNvPr id="203" name="Rectangle 202"/>
            <p:cNvSpPr/>
            <p:nvPr/>
          </p:nvSpPr>
          <p:spPr>
            <a:xfrm>
              <a:off x="2641124" y="2761578"/>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NIC</a:t>
              </a:r>
              <a:endParaRPr lang="en-US" sz="1000" b="1" dirty="0">
                <a:solidFill>
                  <a:schemeClr val="bg1"/>
                </a:solidFill>
              </a:endParaRPr>
            </a:p>
          </p:txBody>
        </p:sp>
      </p:grpSp>
      <p:sp>
        <p:nvSpPr>
          <p:cNvPr id="135" name="Rounded Rectangle 134"/>
          <p:cNvSpPr/>
          <p:nvPr/>
        </p:nvSpPr>
        <p:spPr>
          <a:xfrm flipH="1">
            <a:off x="609441" y="2921956"/>
            <a:ext cx="1213816" cy="106407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bg1"/>
                </a:solidFill>
              </a:rPr>
              <a:t>External Storage Arrays</a:t>
            </a:r>
          </a:p>
        </p:txBody>
      </p:sp>
      <p:sp>
        <p:nvSpPr>
          <p:cNvPr id="136" name="Rounded Rectangle 135"/>
          <p:cNvSpPr/>
          <p:nvPr/>
        </p:nvSpPr>
        <p:spPr>
          <a:xfrm flipH="1">
            <a:off x="609441" y="1780486"/>
            <a:ext cx="1213816" cy="106407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bg1"/>
                </a:solidFill>
              </a:rPr>
              <a:t>Shared JBOD</a:t>
            </a:r>
          </a:p>
        </p:txBody>
      </p:sp>
      <p:sp>
        <p:nvSpPr>
          <p:cNvPr id="141" name="TextBox 140"/>
          <p:cNvSpPr txBox="1"/>
          <p:nvPr/>
        </p:nvSpPr>
        <p:spPr>
          <a:xfrm flipH="1">
            <a:off x="3034414" y="1853409"/>
            <a:ext cx="623220" cy="336587"/>
          </a:xfrm>
          <a:prstGeom prst="rect">
            <a:avLst/>
          </a:prstGeom>
          <a:noFill/>
        </p:spPr>
        <p:txBody>
          <a:bodyPr wrap="none" rtlCol="0">
            <a:spAutoFit/>
          </a:bodyPr>
          <a:lstStyle/>
          <a:p>
            <a:r>
              <a:rPr lang="en-US" sz="1100" dirty="0" smtClean="0"/>
              <a:t>Node 1</a:t>
            </a:r>
            <a:endParaRPr lang="en-US" sz="1100" dirty="0"/>
          </a:p>
        </p:txBody>
      </p:sp>
      <p:cxnSp>
        <p:nvCxnSpPr>
          <p:cNvPr id="143" name="Straight Connector 142"/>
          <p:cNvCxnSpPr>
            <a:stCxn id="198" idx="3"/>
          </p:cNvCxnSpPr>
          <p:nvPr/>
        </p:nvCxnSpPr>
        <p:spPr>
          <a:xfrm flipH="1">
            <a:off x="2386076" y="2692329"/>
            <a:ext cx="316985" cy="384305"/>
          </a:xfrm>
          <a:prstGeom prst="line">
            <a:avLst/>
          </a:prstGeom>
        </p:spPr>
        <p:style>
          <a:lnRef idx="1">
            <a:schemeClr val="accent6"/>
          </a:lnRef>
          <a:fillRef idx="0">
            <a:schemeClr val="accent6"/>
          </a:fillRef>
          <a:effectRef idx="0">
            <a:schemeClr val="accent6"/>
          </a:effectRef>
          <a:fontRef idx="minor">
            <a:schemeClr val="tx1"/>
          </a:fontRef>
        </p:style>
      </p:cxnSp>
      <p:cxnSp>
        <p:nvCxnSpPr>
          <p:cNvPr id="145" name="Straight Connector 144"/>
          <p:cNvCxnSpPr>
            <a:stCxn id="199" idx="3"/>
          </p:cNvCxnSpPr>
          <p:nvPr/>
        </p:nvCxnSpPr>
        <p:spPr>
          <a:xfrm flipH="1" flipV="1">
            <a:off x="2386076" y="2582200"/>
            <a:ext cx="316985" cy="398127"/>
          </a:xfrm>
          <a:prstGeom prst="line">
            <a:avLst/>
          </a:prstGeom>
        </p:spPr>
        <p:style>
          <a:lnRef idx="1">
            <a:schemeClr val="accent6"/>
          </a:lnRef>
          <a:fillRef idx="0">
            <a:schemeClr val="accent6"/>
          </a:fillRef>
          <a:effectRef idx="0">
            <a:schemeClr val="accent6"/>
          </a:effectRef>
          <a:fontRef idx="minor">
            <a:schemeClr val="tx1"/>
          </a:fontRef>
        </p:style>
      </p:cxnSp>
      <p:cxnSp>
        <p:nvCxnSpPr>
          <p:cNvPr id="149" name="Straight Connector 148"/>
          <p:cNvCxnSpPr>
            <a:stCxn id="198" idx="3"/>
          </p:cNvCxnSpPr>
          <p:nvPr/>
        </p:nvCxnSpPr>
        <p:spPr>
          <a:xfrm flipH="1" flipV="1">
            <a:off x="2386076" y="2582200"/>
            <a:ext cx="316985" cy="110128"/>
          </a:xfrm>
          <a:prstGeom prst="line">
            <a:avLst/>
          </a:prstGeom>
        </p:spPr>
        <p:style>
          <a:lnRef idx="1">
            <a:schemeClr val="accent6"/>
          </a:lnRef>
          <a:fillRef idx="0">
            <a:schemeClr val="accent6"/>
          </a:fillRef>
          <a:effectRef idx="0">
            <a:schemeClr val="accent6"/>
          </a:effectRef>
          <a:fontRef idx="minor">
            <a:schemeClr val="tx1"/>
          </a:fontRef>
        </p:style>
      </p:cxnSp>
      <p:cxnSp>
        <p:nvCxnSpPr>
          <p:cNvPr id="151" name="Straight Connector 150"/>
          <p:cNvCxnSpPr>
            <a:stCxn id="199" idx="3"/>
          </p:cNvCxnSpPr>
          <p:nvPr/>
        </p:nvCxnSpPr>
        <p:spPr>
          <a:xfrm flipH="1">
            <a:off x="2386076" y="2980328"/>
            <a:ext cx="316985" cy="96306"/>
          </a:xfrm>
          <a:prstGeom prst="line">
            <a:avLst/>
          </a:prstGeom>
        </p:spPr>
        <p:style>
          <a:lnRef idx="1">
            <a:schemeClr val="accent6"/>
          </a:lnRef>
          <a:fillRef idx="0">
            <a:schemeClr val="accent6"/>
          </a:fillRef>
          <a:effectRef idx="0">
            <a:schemeClr val="accent6"/>
          </a:effectRef>
          <a:fontRef idx="minor">
            <a:schemeClr val="tx1"/>
          </a:fontRef>
        </p:style>
      </p:cxnSp>
      <p:cxnSp>
        <p:nvCxnSpPr>
          <p:cNvPr id="152" name="Straight Connector 151"/>
          <p:cNvCxnSpPr>
            <a:stCxn id="179" idx="3"/>
            <a:endCxn id="136" idx="1"/>
          </p:cNvCxnSpPr>
          <p:nvPr/>
        </p:nvCxnSpPr>
        <p:spPr>
          <a:xfrm flipH="1" flipV="1">
            <a:off x="1823257" y="2312522"/>
            <a:ext cx="435881" cy="279043"/>
          </a:xfrm>
          <a:prstGeom prst="line">
            <a:avLst/>
          </a:prstGeom>
        </p:spPr>
        <p:style>
          <a:lnRef idx="1">
            <a:schemeClr val="accent6"/>
          </a:lnRef>
          <a:fillRef idx="0">
            <a:schemeClr val="accent6"/>
          </a:fillRef>
          <a:effectRef idx="0">
            <a:schemeClr val="accent6"/>
          </a:effectRef>
          <a:fontRef idx="minor">
            <a:schemeClr val="tx1"/>
          </a:fontRef>
        </p:style>
      </p:cxnSp>
      <p:cxnSp>
        <p:nvCxnSpPr>
          <p:cNvPr id="155" name="Straight Connector 154"/>
          <p:cNvCxnSpPr>
            <a:stCxn id="179" idx="3"/>
            <a:endCxn id="135" idx="1"/>
          </p:cNvCxnSpPr>
          <p:nvPr/>
        </p:nvCxnSpPr>
        <p:spPr>
          <a:xfrm flipH="1">
            <a:off x="1823257" y="2591565"/>
            <a:ext cx="435881" cy="862427"/>
          </a:xfrm>
          <a:prstGeom prst="line">
            <a:avLst/>
          </a:prstGeom>
        </p:spPr>
        <p:style>
          <a:lnRef idx="1">
            <a:schemeClr val="accent6"/>
          </a:lnRef>
          <a:fillRef idx="0">
            <a:schemeClr val="accent6"/>
          </a:fillRef>
          <a:effectRef idx="0">
            <a:schemeClr val="accent6"/>
          </a:effectRef>
          <a:fontRef idx="minor">
            <a:schemeClr val="tx1"/>
          </a:fontRef>
        </p:style>
      </p:cxnSp>
      <p:cxnSp>
        <p:nvCxnSpPr>
          <p:cNvPr id="157" name="Straight Connector 156"/>
          <p:cNvCxnSpPr>
            <a:stCxn id="180" idx="3"/>
            <a:endCxn id="135" idx="1"/>
          </p:cNvCxnSpPr>
          <p:nvPr/>
        </p:nvCxnSpPr>
        <p:spPr>
          <a:xfrm flipH="1">
            <a:off x="1823257" y="3085998"/>
            <a:ext cx="435881" cy="367994"/>
          </a:xfrm>
          <a:prstGeom prst="line">
            <a:avLst/>
          </a:prstGeom>
        </p:spPr>
        <p:style>
          <a:lnRef idx="1">
            <a:schemeClr val="accent6"/>
          </a:lnRef>
          <a:fillRef idx="0">
            <a:schemeClr val="accent6"/>
          </a:fillRef>
          <a:effectRef idx="0">
            <a:schemeClr val="accent6"/>
          </a:effectRef>
          <a:fontRef idx="minor">
            <a:schemeClr val="tx1"/>
          </a:fontRef>
        </p:style>
      </p:cxnSp>
      <p:cxnSp>
        <p:nvCxnSpPr>
          <p:cNvPr id="158" name="Straight Connector 157"/>
          <p:cNvCxnSpPr>
            <a:stCxn id="180" idx="3"/>
            <a:endCxn id="136" idx="1"/>
          </p:cNvCxnSpPr>
          <p:nvPr/>
        </p:nvCxnSpPr>
        <p:spPr>
          <a:xfrm flipH="1" flipV="1">
            <a:off x="1823257" y="2312522"/>
            <a:ext cx="435881" cy="773476"/>
          </a:xfrm>
          <a:prstGeom prst="line">
            <a:avLst/>
          </a:prstGeom>
        </p:spPr>
        <p:style>
          <a:lnRef idx="1">
            <a:schemeClr val="accent6"/>
          </a:lnRef>
          <a:fillRef idx="0">
            <a:schemeClr val="accent6"/>
          </a:fillRef>
          <a:effectRef idx="0">
            <a:schemeClr val="accent6"/>
          </a:effectRef>
          <a:fontRef idx="minor">
            <a:schemeClr val="tx1"/>
          </a:fontRef>
        </p:style>
      </p:cxnSp>
      <p:sp>
        <p:nvSpPr>
          <p:cNvPr id="159" name="Rectangle 158"/>
          <p:cNvSpPr/>
          <p:nvPr/>
        </p:nvSpPr>
        <p:spPr>
          <a:xfrm flipH="1">
            <a:off x="9142648" y="2396639"/>
            <a:ext cx="126937" cy="264693"/>
          </a:xfrm>
          <a:prstGeom prst="rect">
            <a:avLst/>
          </a:prstGeom>
          <a:solidFill>
            <a:schemeClr val="accent1">
              <a:alpha val="34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flipH="1">
            <a:off x="9142648" y="2891073"/>
            <a:ext cx="126937" cy="264693"/>
          </a:xfrm>
          <a:prstGeom prst="rect">
            <a:avLst/>
          </a:prstGeom>
          <a:solidFill>
            <a:schemeClr val="accent1">
              <a:alpha val="34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p:cNvCxnSpPr>
            <a:stCxn id="202" idx="3"/>
            <a:endCxn id="160" idx="1"/>
          </p:cNvCxnSpPr>
          <p:nvPr/>
        </p:nvCxnSpPr>
        <p:spPr>
          <a:xfrm flipH="1">
            <a:off x="9269585" y="2629008"/>
            <a:ext cx="494255" cy="394411"/>
          </a:xfrm>
          <a:prstGeom prst="line">
            <a:avLst/>
          </a:prstGeom>
        </p:spPr>
        <p:style>
          <a:lnRef idx="1">
            <a:schemeClr val="accent6"/>
          </a:lnRef>
          <a:fillRef idx="0">
            <a:schemeClr val="accent6"/>
          </a:fillRef>
          <a:effectRef idx="0">
            <a:schemeClr val="accent6"/>
          </a:effectRef>
          <a:fontRef idx="minor">
            <a:schemeClr val="tx1"/>
          </a:fontRef>
        </p:style>
      </p:cxnSp>
      <p:cxnSp>
        <p:nvCxnSpPr>
          <p:cNvPr id="162" name="Straight Connector 161"/>
          <p:cNvCxnSpPr>
            <a:stCxn id="203" idx="3"/>
            <a:endCxn id="159" idx="1"/>
          </p:cNvCxnSpPr>
          <p:nvPr/>
        </p:nvCxnSpPr>
        <p:spPr>
          <a:xfrm flipH="1" flipV="1">
            <a:off x="9269585" y="2528986"/>
            <a:ext cx="494255" cy="388021"/>
          </a:xfrm>
          <a:prstGeom prst="line">
            <a:avLst/>
          </a:prstGeom>
        </p:spPr>
        <p:style>
          <a:lnRef idx="1">
            <a:schemeClr val="accent6"/>
          </a:lnRef>
          <a:fillRef idx="0">
            <a:schemeClr val="accent6"/>
          </a:fillRef>
          <a:effectRef idx="0">
            <a:schemeClr val="accent6"/>
          </a:effectRef>
          <a:fontRef idx="minor">
            <a:schemeClr val="tx1"/>
          </a:fontRef>
        </p:style>
      </p:cxnSp>
      <p:cxnSp>
        <p:nvCxnSpPr>
          <p:cNvPr id="163" name="Straight Connector 162"/>
          <p:cNvCxnSpPr>
            <a:stCxn id="202" idx="3"/>
            <a:endCxn id="159" idx="1"/>
          </p:cNvCxnSpPr>
          <p:nvPr/>
        </p:nvCxnSpPr>
        <p:spPr>
          <a:xfrm flipH="1" flipV="1">
            <a:off x="9269585" y="2528986"/>
            <a:ext cx="494255" cy="100022"/>
          </a:xfrm>
          <a:prstGeom prst="line">
            <a:avLst/>
          </a:prstGeom>
        </p:spPr>
        <p:style>
          <a:lnRef idx="1">
            <a:schemeClr val="accent6"/>
          </a:lnRef>
          <a:fillRef idx="0">
            <a:schemeClr val="accent6"/>
          </a:fillRef>
          <a:effectRef idx="0">
            <a:schemeClr val="accent6"/>
          </a:effectRef>
          <a:fontRef idx="minor">
            <a:schemeClr val="tx1"/>
          </a:fontRef>
        </p:style>
      </p:cxnSp>
      <p:cxnSp>
        <p:nvCxnSpPr>
          <p:cNvPr id="164" name="Straight Connector 163"/>
          <p:cNvCxnSpPr>
            <a:stCxn id="203" idx="3"/>
            <a:endCxn id="160" idx="1"/>
          </p:cNvCxnSpPr>
          <p:nvPr/>
        </p:nvCxnSpPr>
        <p:spPr>
          <a:xfrm flipH="1">
            <a:off x="9269585" y="2917007"/>
            <a:ext cx="494255" cy="106413"/>
          </a:xfrm>
          <a:prstGeom prst="line">
            <a:avLst/>
          </a:prstGeom>
        </p:spPr>
        <p:style>
          <a:lnRef idx="1">
            <a:schemeClr val="accent6"/>
          </a:lnRef>
          <a:fillRef idx="0">
            <a:schemeClr val="accent6"/>
          </a:fillRef>
          <a:effectRef idx="0">
            <a:schemeClr val="accent6"/>
          </a:effectRef>
          <a:fontRef idx="minor">
            <a:schemeClr val="tx1"/>
          </a:fontRef>
        </p:style>
      </p:cxnSp>
      <p:cxnSp>
        <p:nvCxnSpPr>
          <p:cNvPr id="165" name="Straight Connector 164"/>
          <p:cNvCxnSpPr>
            <a:stCxn id="169" idx="3"/>
            <a:endCxn id="200" idx="1"/>
          </p:cNvCxnSpPr>
          <p:nvPr/>
        </p:nvCxnSpPr>
        <p:spPr>
          <a:xfrm flipH="1">
            <a:off x="8386473" y="2526972"/>
            <a:ext cx="410275" cy="81988"/>
          </a:xfrm>
          <a:prstGeom prst="line">
            <a:avLst/>
          </a:prstGeom>
        </p:spPr>
        <p:style>
          <a:lnRef idx="1">
            <a:schemeClr val="accent6"/>
          </a:lnRef>
          <a:fillRef idx="0">
            <a:schemeClr val="accent6"/>
          </a:fillRef>
          <a:effectRef idx="0">
            <a:schemeClr val="accent6"/>
          </a:effectRef>
          <a:fontRef idx="minor">
            <a:schemeClr val="tx1"/>
          </a:fontRef>
        </p:style>
      </p:cxnSp>
      <p:cxnSp>
        <p:nvCxnSpPr>
          <p:cNvPr id="166" name="Straight Connector 165"/>
          <p:cNvCxnSpPr>
            <a:stCxn id="169" idx="3"/>
            <a:endCxn id="201" idx="1"/>
          </p:cNvCxnSpPr>
          <p:nvPr/>
        </p:nvCxnSpPr>
        <p:spPr>
          <a:xfrm flipH="1">
            <a:off x="8386473" y="2526972"/>
            <a:ext cx="410275" cy="369986"/>
          </a:xfrm>
          <a:prstGeom prst="line">
            <a:avLst/>
          </a:prstGeom>
        </p:spPr>
        <p:style>
          <a:lnRef idx="1">
            <a:schemeClr val="accent6"/>
          </a:lnRef>
          <a:fillRef idx="0">
            <a:schemeClr val="accent6"/>
          </a:fillRef>
          <a:effectRef idx="0">
            <a:schemeClr val="accent6"/>
          </a:effectRef>
          <a:fontRef idx="minor">
            <a:schemeClr val="tx1"/>
          </a:fontRef>
        </p:style>
      </p:cxnSp>
      <p:cxnSp>
        <p:nvCxnSpPr>
          <p:cNvPr id="167" name="Straight Connector 166"/>
          <p:cNvCxnSpPr>
            <a:stCxn id="170" idx="3"/>
            <a:endCxn id="201" idx="1"/>
          </p:cNvCxnSpPr>
          <p:nvPr/>
        </p:nvCxnSpPr>
        <p:spPr>
          <a:xfrm flipH="1" flipV="1">
            <a:off x="8386473" y="2896958"/>
            <a:ext cx="410275" cy="124447"/>
          </a:xfrm>
          <a:prstGeom prst="line">
            <a:avLst/>
          </a:prstGeom>
        </p:spPr>
        <p:style>
          <a:lnRef idx="1">
            <a:schemeClr val="accent6"/>
          </a:lnRef>
          <a:fillRef idx="0">
            <a:schemeClr val="accent6"/>
          </a:fillRef>
          <a:effectRef idx="0">
            <a:schemeClr val="accent6"/>
          </a:effectRef>
          <a:fontRef idx="minor">
            <a:schemeClr val="tx1"/>
          </a:fontRef>
        </p:style>
      </p:cxnSp>
      <p:cxnSp>
        <p:nvCxnSpPr>
          <p:cNvPr id="168" name="Straight Connector 167"/>
          <p:cNvCxnSpPr>
            <a:stCxn id="170" idx="3"/>
            <a:endCxn id="200" idx="1"/>
          </p:cNvCxnSpPr>
          <p:nvPr/>
        </p:nvCxnSpPr>
        <p:spPr>
          <a:xfrm flipH="1" flipV="1">
            <a:off x="8386473" y="2608959"/>
            <a:ext cx="410275" cy="412446"/>
          </a:xfrm>
          <a:prstGeom prst="line">
            <a:avLst/>
          </a:prstGeom>
        </p:spPr>
        <p:style>
          <a:lnRef idx="1">
            <a:schemeClr val="accent6"/>
          </a:lnRef>
          <a:fillRef idx="0">
            <a:schemeClr val="accent6"/>
          </a:fillRef>
          <a:effectRef idx="0">
            <a:schemeClr val="accent6"/>
          </a:effectRef>
          <a:fontRef idx="minor">
            <a:schemeClr val="tx1"/>
          </a:fontRef>
        </p:style>
      </p:cxnSp>
      <p:sp>
        <p:nvSpPr>
          <p:cNvPr id="169" name="Rectangle 168"/>
          <p:cNvSpPr/>
          <p:nvPr/>
        </p:nvSpPr>
        <p:spPr>
          <a:xfrm flipH="1">
            <a:off x="8796748" y="2394625"/>
            <a:ext cx="126937" cy="264693"/>
          </a:xfrm>
          <a:prstGeom prst="rect">
            <a:avLst/>
          </a:prstGeom>
          <a:solidFill>
            <a:schemeClr val="accent1">
              <a:alpha val="34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flipH="1">
            <a:off x="8796748" y="2889059"/>
            <a:ext cx="126937" cy="264693"/>
          </a:xfrm>
          <a:prstGeom prst="rect">
            <a:avLst/>
          </a:prstGeom>
          <a:solidFill>
            <a:schemeClr val="accent1">
              <a:alpha val="34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p:cNvCxnSpPr>
            <a:endCxn id="170" idx="1"/>
          </p:cNvCxnSpPr>
          <p:nvPr/>
        </p:nvCxnSpPr>
        <p:spPr>
          <a:xfrm flipH="1">
            <a:off x="8923685" y="2526973"/>
            <a:ext cx="215260" cy="494433"/>
          </a:xfrm>
          <a:prstGeom prst="line">
            <a:avLst/>
          </a:prstGeom>
        </p:spPr>
        <p:style>
          <a:lnRef idx="1">
            <a:schemeClr val="accent6"/>
          </a:lnRef>
          <a:fillRef idx="0">
            <a:schemeClr val="accent6"/>
          </a:fillRef>
          <a:effectRef idx="0">
            <a:schemeClr val="accent6"/>
          </a:effectRef>
          <a:fontRef idx="minor">
            <a:schemeClr val="tx1"/>
          </a:fontRef>
        </p:style>
      </p:cxnSp>
      <p:cxnSp>
        <p:nvCxnSpPr>
          <p:cNvPr id="172" name="Straight Connector 171"/>
          <p:cNvCxnSpPr>
            <a:endCxn id="169" idx="1"/>
          </p:cNvCxnSpPr>
          <p:nvPr/>
        </p:nvCxnSpPr>
        <p:spPr>
          <a:xfrm flipH="1" flipV="1">
            <a:off x="8923685" y="2526972"/>
            <a:ext cx="215260" cy="492103"/>
          </a:xfrm>
          <a:prstGeom prst="line">
            <a:avLst/>
          </a:prstGeom>
        </p:spPr>
        <p:style>
          <a:lnRef idx="1">
            <a:schemeClr val="accent6"/>
          </a:lnRef>
          <a:fillRef idx="0">
            <a:schemeClr val="accent6"/>
          </a:fillRef>
          <a:effectRef idx="0">
            <a:schemeClr val="accent6"/>
          </a:effectRef>
          <a:fontRef idx="minor">
            <a:schemeClr val="tx1"/>
          </a:fontRef>
        </p:style>
      </p:cxnSp>
      <p:cxnSp>
        <p:nvCxnSpPr>
          <p:cNvPr id="173" name="Straight Connector 172"/>
          <p:cNvCxnSpPr>
            <a:endCxn id="169" idx="1"/>
          </p:cNvCxnSpPr>
          <p:nvPr/>
        </p:nvCxnSpPr>
        <p:spPr>
          <a:xfrm flipH="1" flipV="1">
            <a:off x="8923685" y="2526972"/>
            <a:ext cx="215260" cy="1"/>
          </a:xfrm>
          <a:prstGeom prst="line">
            <a:avLst/>
          </a:prstGeom>
        </p:spPr>
        <p:style>
          <a:lnRef idx="1">
            <a:schemeClr val="accent6"/>
          </a:lnRef>
          <a:fillRef idx="0">
            <a:schemeClr val="accent6"/>
          </a:fillRef>
          <a:effectRef idx="0">
            <a:schemeClr val="accent6"/>
          </a:effectRef>
          <a:fontRef idx="minor">
            <a:schemeClr val="tx1"/>
          </a:fontRef>
        </p:style>
      </p:cxnSp>
      <p:cxnSp>
        <p:nvCxnSpPr>
          <p:cNvPr id="174" name="Straight Connector 173"/>
          <p:cNvCxnSpPr>
            <a:endCxn id="170" idx="1"/>
          </p:cNvCxnSpPr>
          <p:nvPr/>
        </p:nvCxnSpPr>
        <p:spPr>
          <a:xfrm flipH="1">
            <a:off x="8923685" y="3019075"/>
            <a:ext cx="215260" cy="2331"/>
          </a:xfrm>
          <a:prstGeom prst="line">
            <a:avLst/>
          </a:prstGeom>
        </p:spPr>
        <p:style>
          <a:lnRef idx="1">
            <a:schemeClr val="accent6"/>
          </a:lnRef>
          <a:fillRef idx="0">
            <a:schemeClr val="accent6"/>
          </a:fillRef>
          <a:effectRef idx="0">
            <a:schemeClr val="accent6"/>
          </a:effectRef>
          <a:fontRef idx="minor">
            <a:schemeClr val="tx1"/>
          </a:fontRef>
        </p:style>
      </p:cxnSp>
      <p:grpSp>
        <p:nvGrpSpPr>
          <p:cNvPr id="175" name="Group 174"/>
          <p:cNvGrpSpPr/>
          <p:nvPr/>
        </p:nvGrpSpPr>
        <p:grpSpPr>
          <a:xfrm flipH="1">
            <a:off x="7932605" y="2521245"/>
            <a:ext cx="453868" cy="463427"/>
            <a:chOff x="2641124" y="2252493"/>
            <a:chExt cx="807522" cy="819182"/>
          </a:xfrm>
        </p:grpSpPr>
        <p:sp>
          <p:nvSpPr>
            <p:cNvPr id="200" name="Rectangle 199"/>
            <p:cNvSpPr/>
            <p:nvPr/>
          </p:nvSpPr>
          <p:spPr>
            <a:xfrm>
              <a:off x="2641124" y="2252493"/>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NIC</a:t>
              </a:r>
              <a:endParaRPr lang="en-US" sz="1000" b="1" dirty="0">
                <a:solidFill>
                  <a:schemeClr val="bg1"/>
                </a:solidFill>
              </a:endParaRPr>
            </a:p>
          </p:txBody>
        </p:sp>
        <p:sp>
          <p:nvSpPr>
            <p:cNvPr id="201" name="Rectangle 200"/>
            <p:cNvSpPr/>
            <p:nvPr/>
          </p:nvSpPr>
          <p:spPr>
            <a:xfrm>
              <a:off x="2641124" y="2761576"/>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NIC</a:t>
              </a:r>
              <a:endParaRPr lang="en-US" sz="1000" b="1" dirty="0">
                <a:solidFill>
                  <a:schemeClr val="bg1"/>
                </a:solidFill>
              </a:endParaRPr>
            </a:p>
          </p:txBody>
        </p:sp>
      </p:grpSp>
      <p:grpSp>
        <p:nvGrpSpPr>
          <p:cNvPr id="178" name="Group 177"/>
          <p:cNvGrpSpPr/>
          <p:nvPr/>
        </p:nvGrpSpPr>
        <p:grpSpPr>
          <a:xfrm flipH="1">
            <a:off x="2703061" y="2604614"/>
            <a:ext cx="453868" cy="463428"/>
            <a:chOff x="2641124" y="2252493"/>
            <a:chExt cx="807522" cy="819184"/>
          </a:xfrm>
        </p:grpSpPr>
        <p:sp>
          <p:nvSpPr>
            <p:cNvPr id="198" name="Rectangle 197"/>
            <p:cNvSpPr/>
            <p:nvPr/>
          </p:nvSpPr>
          <p:spPr>
            <a:xfrm>
              <a:off x="2641124" y="2252493"/>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HBA</a:t>
              </a:r>
              <a:endParaRPr lang="en-US" sz="1000" b="1" dirty="0">
                <a:solidFill>
                  <a:schemeClr val="bg1"/>
                </a:solidFill>
              </a:endParaRPr>
            </a:p>
          </p:txBody>
        </p:sp>
        <p:sp>
          <p:nvSpPr>
            <p:cNvPr id="199" name="Rectangle 198"/>
            <p:cNvSpPr/>
            <p:nvPr/>
          </p:nvSpPr>
          <p:spPr>
            <a:xfrm>
              <a:off x="2641124" y="2761578"/>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HBA</a:t>
              </a:r>
              <a:endParaRPr lang="en-US" sz="1000" b="1" dirty="0">
                <a:solidFill>
                  <a:schemeClr val="bg1"/>
                </a:solidFill>
              </a:endParaRPr>
            </a:p>
          </p:txBody>
        </p:sp>
      </p:grpSp>
      <p:sp>
        <p:nvSpPr>
          <p:cNvPr id="179" name="Rectangle 178"/>
          <p:cNvSpPr/>
          <p:nvPr/>
        </p:nvSpPr>
        <p:spPr>
          <a:xfrm flipH="1">
            <a:off x="2259138" y="2459218"/>
            <a:ext cx="126937" cy="26469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0" name="Rectangle 179"/>
          <p:cNvSpPr/>
          <p:nvPr/>
        </p:nvSpPr>
        <p:spPr>
          <a:xfrm flipH="1">
            <a:off x="2259138" y="2953651"/>
            <a:ext cx="126937" cy="26469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1" name="TextBox 180"/>
          <p:cNvSpPr txBox="1"/>
          <p:nvPr/>
        </p:nvSpPr>
        <p:spPr>
          <a:xfrm flipH="1">
            <a:off x="8433523" y="1457320"/>
            <a:ext cx="1348446" cy="646331"/>
          </a:xfrm>
          <a:prstGeom prst="rect">
            <a:avLst/>
          </a:prstGeom>
          <a:noFill/>
        </p:spPr>
        <p:txBody>
          <a:bodyPr wrap="none" rtlCol="0">
            <a:spAutoFit/>
          </a:bodyPr>
          <a:lstStyle/>
          <a:p>
            <a:pPr algn="ctr"/>
            <a:r>
              <a:rPr lang="en-US" b="1" dirty="0" smtClean="0"/>
              <a:t>Internet &amp; </a:t>
            </a:r>
          </a:p>
          <a:p>
            <a:pPr algn="ctr"/>
            <a:r>
              <a:rPr lang="en-US" b="1" dirty="0" smtClean="0"/>
              <a:t>Data Center</a:t>
            </a:r>
            <a:endParaRPr lang="en-US" b="1" dirty="0"/>
          </a:p>
        </p:txBody>
      </p:sp>
      <p:sp>
        <p:nvSpPr>
          <p:cNvPr id="182" name="Rounded Rectangle 181"/>
          <p:cNvSpPr/>
          <p:nvPr/>
        </p:nvSpPr>
        <p:spPr>
          <a:xfrm flipH="1">
            <a:off x="3234142" y="2048083"/>
            <a:ext cx="1022167" cy="149778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rPr>
              <a:t>Platform Storage</a:t>
            </a:r>
          </a:p>
        </p:txBody>
      </p:sp>
      <p:sp>
        <p:nvSpPr>
          <p:cNvPr id="183" name="Rounded Rectangle 182"/>
          <p:cNvSpPr/>
          <p:nvPr/>
        </p:nvSpPr>
        <p:spPr>
          <a:xfrm flipH="1">
            <a:off x="5292076" y="2048083"/>
            <a:ext cx="1013583" cy="1497787"/>
          </a:xfrm>
          <a:prstGeom prst="roundRect">
            <a:avLst/>
          </a:prstGeom>
          <a:ln/>
        </p:spPr>
        <p:style>
          <a:lnRef idx="0">
            <a:schemeClr val="accent1"/>
          </a:lnRef>
          <a:fillRef idx="3">
            <a:schemeClr val="accent1"/>
          </a:fillRef>
          <a:effectRef idx="3">
            <a:schemeClr val="accent1"/>
          </a:effectRef>
          <a:fontRef idx="minor">
            <a:schemeClr val="lt1"/>
          </a:fontRef>
        </p:style>
        <p:txBody>
          <a:bodyPr lIns="0" tIns="0" rIns="0" rtlCol="0" anchor="ctr"/>
          <a:lstStyle/>
          <a:p>
            <a:pPr marL="57150" algn="ctr"/>
            <a:r>
              <a:rPr lang="en-US" sz="1600" b="1" dirty="0" smtClean="0">
                <a:solidFill>
                  <a:schemeClr val="tx1"/>
                </a:solidFill>
              </a:rPr>
              <a:t>Clustering</a:t>
            </a:r>
          </a:p>
        </p:txBody>
      </p:sp>
      <p:sp>
        <p:nvSpPr>
          <p:cNvPr id="184" name="Rounded Rectangle 183"/>
          <p:cNvSpPr/>
          <p:nvPr/>
        </p:nvSpPr>
        <p:spPr>
          <a:xfrm flipH="1">
            <a:off x="6599715" y="2202248"/>
            <a:ext cx="1284375" cy="1016096"/>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solidFill>
                  <a:schemeClr val="tx1"/>
                </a:solidFill>
              </a:rPr>
              <a:t>File Server &amp; </a:t>
            </a:r>
            <a:r>
              <a:rPr lang="en-US" sz="1600" b="1" dirty="0" err="1" smtClean="0">
                <a:solidFill>
                  <a:schemeClr val="tx1"/>
                </a:solidFill>
              </a:rPr>
              <a:t>NetworkingStack</a:t>
            </a:r>
            <a:endParaRPr lang="en-US" sz="1600" b="1" dirty="0" smtClean="0">
              <a:solidFill>
                <a:schemeClr val="tx1"/>
              </a:solidFill>
            </a:endParaRPr>
          </a:p>
        </p:txBody>
      </p:sp>
      <p:cxnSp>
        <p:nvCxnSpPr>
          <p:cNvPr id="185" name="Straight Connector 184"/>
          <p:cNvCxnSpPr/>
          <p:nvPr/>
        </p:nvCxnSpPr>
        <p:spPr>
          <a:xfrm>
            <a:off x="6460395" y="2014704"/>
            <a:ext cx="0" cy="1698041"/>
          </a:xfrm>
          <a:prstGeom prst="line">
            <a:avLst/>
          </a:prstGeom>
        </p:spPr>
        <p:style>
          <a:lnRef idx="3">
            <a:schemeClr val="dk1"/>
          </a:lnRef>
          <a:fillRef idx="0">
            <a:schemeClr val="dk1"/>
          </a:fillRef>
          <a:effectRef idx="2">
            <a:schemeClr val="dk1"/>
          </a:effectRef>
          <a:fontRef idx="minor">
            <a:schemeClr val="tx1"/>
          </a:fontRef>
        </p:style>
      </p:cxnSp>
      <p:cxnSp>
        <p:nvCxnSpPr>
          <p:cNvPr id="186" name="Straight Arrow Connector 185"/>
          <p:cNvCxnSpPr/>
          <p:nvPr/>
        </p:nvCxnSpPr>
        <p:spPr>
          <a:xfrm>
            <a:off x="6460395" y="3592999"/>
            <a:ext cx="3909111" cy="0"/>
          </a:xfrm>
          <a:prstGeom prst="straightConnector1">
            <a:avLst/>
          </a:prstGeom>
          <a:ln>
            <a:headEnd type="triangle" w="lg" len="med"/>
            <a:tailEnd type="triangle" w="lg" len="med"/>
          </a:ln>
        </p:spPr>
        <p:style>
          <a:lnRef idx="3">
            <a:schemeClr val="dk1"/>
          </a:lnRef>
          <a:fillRef idx="0">
            <a:schemeClr val="dk1"/>
          </a:fillRef>
          <a:effectRef idx="2">
            <a:schemeClr val="dk1"/>
          </a:effectRef>
          <a:fontRef idx="minor">
            <a:schemeClr val="tx1"/>
          </a:fontRef>
        </p:style>
      </p:cxnSp>
      <p:sp>
        <p:nvSpPr>
          <p:cNvPr id="187" name="Rectangle 186"/>
          <p:cNvSpPr/>
          <p:nvPr/>
        </p:nvSpPr>
        <p:spPr>
          <a:xfrm flipH="1">
            <a:off x="10369504" y="3221320"/>
            <a:ext cx="851829" cy="502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effectLst>
                  <a:outerShdw blurRad="38100" dist="38100" dir="2700000" algn="tl">
                    <a:srgbClr val="000000">
                      <a:alpha val="43137"/>
                    </a:srgbClr>
                  </a:outerShdw>
                </a:effectLst>
              </a:rPr>
              <a:t>VMBus</a:t>
            </a:r>
            <a:endParaRPr lang="en-US" sz="1400" b="1" dirty="0">
              <a:effectLst>
                <a:outerShdw blurRad="38100" dist="38100" dir="2700000" algn="tl">
                  <a:srgbClr val="000000">
                    <a:alpha val="43137"/>
                  </a:srgbClr>
                </a:outerShdw>
              </a:effectLst>
            </a:endParaRPr>
          </a:p>
        </p:txBody>
      </p:sp>
      <p:sp>
        <p:nvSpPr>
          <p:cNvPr id="188" name="Rounded Rectangle 187"/>
          <p:cNvSpPr/>
          <p:nvPr/>
        </p:nvSpPr>
        <p:spPr>
          <a:xfrm flipH="1">
            <a:off x="4269909" y="2059905"/>
            <a:ext cx="1022167" cy="149778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rPr>
              <a:t>Data Management</a:t>
            </a:r>
          </a:p>
        </p:txBody>
      </p:sp>
      <p:grpSp>
        <p:nvGrpSpPr>
          <p:cNvPr id="189" name="Group 188"/>
          <p:cNvGrpSpPr/>
          <p:nvPr/>
        </p:nvGrpSpPr>
        <p:grpSpPr>
          <a:xfrm flipH="1">
            <a:off x="11326401" y="3367432"/>
            <a:ext cx="399468" cy="294641"/>
            <a:chOff x="1684395" y="4277823"/>
            <a:chExt cx="413254" cy="304809"/>
          </a:xfrm>
        </p:grpSpPr>
        <p:sp>
          <p:nvSpPr>
            <p:cNvPr id="196" name="Rounded Rectangle 195"/>
            <p:cNvSpPr/>
            <p:nvPr/>
          </p:nvSpPr>
          <p:spPr>
            <a:xfrm>
              <a:off x="1745511" y="4277823"/>
              <a:ext cx="304809" cy="30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97" name="TextBox 196"/>
            <p:cNvSpPr txBox="1"/>
            <p:nvPr/>
          </p:nvSpPr>
          <p:spPr>
            <a:xfrm>
              <a:off x="1684395" y="4277823"/>
              <a:ext cx="413254" cy="270638"/>
            </a:xfrm>
            <a:prstGeom prst="rect">
              <a:avLst/>
            </a:prstGeom>
            <a:noFill/>
          </p:spPr>
          <p:txBody>
            <a:bodyPr wrap="none" rtlCol="0">
              <a:spAutoFit/>
            </a:bodyPr>
            <a:lstStyle/>
            <a:p>
              <a:r>
                <a:rPr lang="en-US" sz="1100" dirty="0" smtClean="0">
                  <a:effectLst>
                    <a:outerShdw blurRad="38100" dist="38100" dir="2700000" algn="tl">
                      <a:srgbClr val="000000">
                        <a:alpha val="43137"/>
                      </a:srgbClr>
                    </a:outerShdw>
                  </a:effectLst>
                </a:rPr>
                <a:t>VM</a:t>
              </a:r>
              <a:endParaRPr lang="en-US" sz="1100" dirty="0">
                <a:effectLst>
                  <a:outerShdw blurRad="38100" dist="38100" dir="2700000" algn="tl">
                    <a:srgbClr val="000000">
                      <a:alpha val="43137"/>
                    </a:srgbClr>
                  </a:outerShdw>
                </a:effectLst>
              </a:endParaRPr>
            </a:p>
          </p:txBody>
        </p:sp>
      </p:grpSp>
      <p:sp>
        <p:nvSpPr>
          <p:cNvPr id="190" name="TextBox 189"/>
          <p:cNvSpPr txBox="1"/>
          <p:nvPr/>
        </p:nvSpPr>
        <p:spPr>
          <a:xfrm>
            <a:off x="8719604" y="3360863"/>
            <a:ext cx="973023" cy="307777"/>
          </a:xfrm>
          <a:prstGeom prst="rect">
            <a:avLst/>
          </a:prstGeom>
          <a:noFill/>
        </p:spPr>
        <p:txBody>
          <a:bodyPr wrap="none" lIns="0" tIns="0" rIns="0" bIns="0" rtlCol="0">
            <a:spAutoFit/>
          </a:bodyPr>
          <a:lstStyle/>
          <a:p>
            <a:r>
              <a:rPr lang="en-US" sz="2000" b="1" dirty="0" smtClean="0">
                <a:gradFill>
                  <a:gsLst>
                    <a:gs pos="0">
                      <a:schemeClr val="tx1"/>
                    </a:gs>
                    <a:gs pos="86000">
                      <a:schemeClr val="tx1"/>
                    </a:gs>
                  </a:gsLst>
                  <a:lin ang="5400000" scaled="0"/>
                </a:gradFill>
              </a:rPr>
              <a:t>Local I/O</a:t>
            </a:r>
          </a:p>
        </p:txBody>
      </p:sp>
      <p:sp>
        <p:nvSpPr>
          <p:cNvPr id="193" name="TextBox 192"/>
          <p:cNvSpPr txBox="1"/>
          <p:nvPr/>
        </p:nvSpPr>
        <p:spPr>
          <a:xfrm flipH="1">
            <a:off x="10039607" y="1410685"/>
            <a:ext cx="623220" cy="336587"/>
          </a:xfrm>
          <a:prstGeom prst="rect">
            <a:avLst/>
          </a:prstGeom>
          <a:noFill/>
        </p:spPr>
        <p:txBody>
          <a:bodyPr wrap="none" rtlCol="0">
            <a:spAutoFit/>
          </a:bodyPr>
          <a:lstStyle/>
          <a:p>
            <a:r>
              <a:rPr lang="en-US" sz="1100" dirty="0" smtClean="0"/>
              <a:t>Node 1</a:t>
            </a:r>
            <a:endParaRPr lang="en-US" sz="1100" dirty="0"/>
          </a:p>
        </p:txBody>
      </p:sp>
      <p:sp>
        <p:nvSpPr>
          <p:cNvPr id="194" name="TextBox 193"/>
          <p:cNvSpPr txBox="1"/>
          <p:nvPr/>
        </p:nvSpPr>
        <p:spPr>
          <a:xfrm flipH="1">
            <a:off x="10203432" y="1213012"/>
            <a:ext cx="622286" cy="261610"/>
          </a:xfrm>
          <a:prstGeom prst="rect">
            <a:avLst/>
          </a:prstGeom>
          <a:noFill/>
        </p:spPr>
        <p:txBody>
          <a:bodyPr wrap="none" rtlCol="0">
            <a:spAutoFit/>
          </a:bodyPr>
          <a:lstStyle/>
          <a:p>
            <a:r>
              <a:rPr lang="en-US" sz="1100" dirty="0" smtClean="0"/>
              <a:t>Node 2</a:t>
            </a:r>
            <a:endParaRPr lang="en-US" sz="1100" dirty="0"/>
          </a:p>
        </p:txBody>
      </p:sp>
      <p:sp>
        <p:nvSpPr>
          <p:cNvPr id="195" name="TextBox 194"/>
          <p:cNvSpPr txBox="1"/>
          <p:nvPr/>
        </p:nvSpPr>
        <p:spPr>
          <a:xfrm flipH="1">
            <a:off x="10350858" y="1038663"/>
            <a:ext cx="649537" cy="261610"/>
          </a:xfrm>
          <a:prstGeom prst="rect">
            <a:avLst/>
          </a:prstGeom>
          <a:noFill/>
        </p:spPr>
        <p:txBody>
          <a:bodyPr wrap="none" rtlCol="0">
            <a:spAutoFit/>
          </a:bodyPr>
          <a:lstStyle/>
          <a:p>
            <a:r>
              <a:rPr lang="en-US" sz="1100" dirty="0" smtClean="0"/>
              <a:t>Node N</a:t>
            </a:r>
            <a:endParaRPr lang="en-US" sz="1100" dirty="0"/>
          </a:p>
        </p:txBody>
      </p:sp>
      <p:sp>
        <p:nvSpPr>
          <p:cNvPr id="11" name="TextBox 10"/>
          <p:cNvSpPr txBox="1"/>
          <p:nvPr/>
        </p:nvSpPr>
        <p:spPr>
          <a:xfrm>
            <a:off x="329945" y="5844696"/>
            <a:ext cx="2072358" cy="738664"/>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rPr>
              <a:t>Too much for one talk!</a:t>
            </a:r>
          </a:p>
        </p:txBody>
      </p:sp>
    </p:spTree>
    <p:extLst>
      <p:ext uri="{BB962C8B-B14F-4D97-AF65-F5344CB8AC3E}">
        <p14:creationId xmlns:p14="http://schemas.microsoft.com/office/powerpoint/2010/main" val="258501033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We’ve Covered So Far …</a:t>
            </a:r>
          </a:p>
        </p:txBody>
      </p:sp>
      <p:sp>
        <p:nvSpPr>
          <p:cNvPr id="16" name="Rectangle 15"/>
          <p:cNvSpPr/>
          <p:nvPr/>
        </p:nvSpPr>
        <p:spPr>
          <a:xfrm>
            <a:off x="334902" y="1018174"/>
            <a:ext cx="11561352" cy="9144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chemeClr val="tx1"/>
                </a:solidFill>
                <a:latin typeface="Segoe UI Light" pitchFamily="34" charset="0"/>
              </a:rPr>
              <a:t>Business and Partnering Opportunities:    </a:t>
            </a:r>
            <a:br>
              <a:rPr lang="en-US" sz="2800" b="1" dirty="0">
                <a:solidFill>
                  <a:schemeClr val="tx1"/>
                </a:solidFill>
                <a:latin typeface="Segoe UI Light" pitchFamily="34" charset="0"/>
              </a:rPr>
            </a:br>
            <a:r>
              <a:rPr lang="en-US" sz="2800" b="1" dirty="0">
                <a:solidFill>
                  <a:schemeClr val="tx1"/>
                </a:solidFill>
                <a:latin typeface="Segoe UI Light" pitchFamily="34" charset="0"/>
              </a:rPr>
              <a:t>“Windows Server 8” Continuous </a:t>
            </a:r>
            <a:r>
              <a:rPr lang="en-US" sz="2800" b="1" dirty="0" smtClean="0">
                <a:solidFill>
                  <a:schemeClr val="tx1"/>
                </a:solidFill>
                <a:latin typeface="Segoe UI Light" pitchFamily="34" charset="0"/>
              </a:rPr>
              <a:t>Availability</a:t>
            </a:r>
            <a:r>
              <a:rPr lang="en-US" sz="2800" b="1" dirty="0">
                <a:solidFill>
                  <a:schemeClr val="bg1"/>
                </a:solidFill>
                <a:sym typeface="Wingdings"/>
              </a:rPr>
              <a:t> </a:t>
            </a:r>
            <a:endParaRPr lang="en-US" sz="2800" b="1" dirty="0">
              <a:gradFill>
                <a:gsLst>
                  <a:gs pos="0">
                    <a:schemeClr val="tx1"/>
                  </a:gs>
                  <a:gs pos="100000">
                    <a:schemeClr val="tx1"/>
                  </a:gs>
                </a:gsLst>
                <a:lin ang="5400000" scaled="0"/>
              </a:gradFill>
              <a:latin typeface="Segoe UI Light" pitchFamily="34" charset="0"/>
            </a:endParaRPr>
          </a:p>
        </p:txBody>
      </p:sp>
      <p:grpSp>
        <p:nvGrpSpPr>
          <p:cNvPr id="4" name="Group 3"/>
          <p:cNvGrpSpPr/>
          <p:nvPr/>
        </p:nvGrpSpPr>
        <p:grpSpPr>
          <a:xfrm>
            <a:off x="334902" y="4343400"/>
            <a:ext cx="3657600" cy="2057400"/>
            <a:chOff x="334902" y="4343400"/>
            <a:chExt cx="3657600" cy="2057400"/>
          </a:xfrm>
        </p:grpSpPr>
        <p:sp>
          <p:nvSpPr>
            <p:cNvPr id="13" name="Rectangle 12"/>
            <p:cNvSpPr/>
            <p:nvPr/>
          </p:nvSpPr>
          <p:spPr>
            <a:xfrm>
              <a:off x="334902" y="4343400"/>
              <a:ext cx="3657600" cy="173736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lvl="0" algn="ctr"/>
              <a:r>
                <a:rPr lang="en-US" sz="2800" b="1" dirty="0" smtClean="0">
                  <a:solidFill>
                    <a:srgbClr val="FFFFFF"/>
                  </a:solidFill>
                  <a:latin typeface="Segoe UI Light" pitchFamily="34" charset="0"/>
                </a:rPr>
                <a:t>Designing </a:t>
              </a:r>
              <a:r>
                <a:rPr lang="en-US" sz="2800" b="1" dirty="0">
                  <a:solidFill>
                    <a:srgbClr val="FFFFFF"/>
                  </a:solidFill>
                  <a:latin typeface="Segoe UI Light" pitchFamily="34" charset="0"/>
                </a:rPr>
                <a:t>Systems for Continuous Availability and Scalability</a:t>
              </a:r>
            </a:p>
          </p:txBody>
        </p:sp>
        <p:sp>
          <p:nvSpPr>
            <p:cNvPr id="18" name="Rectangle 17"/>
            <p:cNvSpPr/>
            <p:nvPr/>
          </p:nvSpPr>
          <p:spPr bwMode="auto">
            <a:xfrm>
              <a:off x="334902" y="608076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446</a:t>
              </a:r>
              <a:endParaRPr lang="en-US" sz="2000" b="1" dirty="0">
                <a:solidFill>
                  <a:schemeClr val="bg1"/>
                </a:solidFill>
              </a:endParaRPr>
            </a:p>
          </p:txBody>
        </p:sp>
      </p:grpSp>
      <p:grpSp>
        <p:nvGrpSpPr>
          <p:cNvPr id="9" name="Group 8"/>
          <p:cNvGrpSpPr/>
          <p:nvPr/>
        </p:nvGrpSpPr>
        <p:grpSpPr>
          <a:xfrm>
            <a:off x="4288747" y="4343400"/>
            <a:ext cx="3657600" cy="2057400"/>
            <a:chOff x="4288747" y="4343400"/>
            <a:chExt cx="3657600" cy="2057400"/>
          </a:xfrm>
        </p:grpSpPr>
        <p:sp>
          <p:nvSpPr>
            <p:cNvPr id="14" name="Rectangle 13"/>
            <p:cNvSpPr/>
            <p:nvPr/>
          </p:nvSpPr>
          <p:spPr>
            <a:xfrm>
              <a:off x="4288747" y="4343400"/>
              <a:ext cx="3657600" cy="173736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chemeClr val="tx1"/>
                  </a:solidFill>
                  <a:latin typeface="Segoe UI Light" pitchFamily="34" charset="0"/>
                </a:rPr>
                <a:t>Designing Systems for </a:t>
              </a:r>
              <a:r>
                <a:rPr lang="en-US" sz="2800" b="1" dirty="0">
                  <a:solidFill>
                    <a:srgbClr val="FFFFFF"/>
                  </a:solidFill>
                  <a:latin typeface="Segoe UI Light" pitchFamily="34" charset="0"/>
                </a:rPr>
                <a:t>Continuous </a:t>
              </a:r>
              <a:r>
                <a:rPr lang="en-US" sz="2800" b="1" dirty="0" smtClean="0">
                  <a:solidFill>
                    <a:srgbClr val="FFFFFF"/>
                  </a:solidFill>
                  <a:latin typeface="Segoe UI Light" pitchFamily="34" charset="0"/>
                </a:rPr>
                <a:t>Availability – </a:t>
              </a:r>
              <a:r>
                <a:rPr lang="en-US" sz="2800" b="1" dirty="0">
                  <a:solidFill>
                    <a:srgbClr val="FFFFFF"/>
                  </a:solidFill>
                  <a:latin typeface="Segoe UI Light" pitchFamily="34" charset="0"/>
                </a:rPr>
                <a:t>Multi-node with Remote File Storage</a:t>
              </a:r>
            </a:p>
          </p:txBody>
        </p:sp>
        <p:sp>
          <p:nvSpPr>
            <p:cNvPr id="20" name="Rectangle 19"/>
            <p:cNvSpPr/>
            <p:nvPr/>
          </p:nvSpPr>
          <p:spPr bwMode="auto">
            <a:xfrm>
              <a:off x="4288747" y="608076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444</a:t>
              </a:r>
              <a:endParaRPr lang="en-US" sz="2000" b="1" dirty="0">
                <a:solidFill>
                  <a:schemeClr val="bg1"/>
                </a:solidFill>
              </a:endParaRPr>
            </a:p>
          </p:txBody>
        </p:sp>
      </p:grpSp>
      <p:grpSp>
        <p:nvGrpSpPr>
          <p:cNvPr id="8" name="Group 7"/>
          <p:cNvGrpSpPr/>
          <p:nvPr/>
        </p:nvGrpSpPr>
        <p:grpSpPr>
          <a:xfrm>
            <a:off x="8244750" y="4343401"/>
            <a:ext cx="3657600" cy="2057399"/>
            <a:chOff x="8244750" y="4343401"/>
            <a:chExt cx="3657600" cy="2057399"/>
          </a:xfrm>
        </p:grpSpPr>
        <p:sp>
          <p:nvSpPr>
            <p:cNvPr id="15" name="Rectangle 14"/>
            <p:cNvSpPr/>
            <p:nvPr/>
          </p:nvSpPr>
          <p:spPr>
            <a:xfrm>
              <a:off x="8244750" y="4343401"/>
              <a:ext cx="3657600" cy="173736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rgbClr val="FFFFFF"/>
                  </a:solidFill>
                  <a:latin typeface="Segoe UI Light" pitchFamily="34" charset="0"/>
                </a:rPr>
                <a:t>Building </a:t>
              </a:r>
              <a:r>
                <a:rPr lang="en-US" sz="2800" b="1" dirty="0">
                  <a:solidFill>
                    <a:schemeClr val="tx1"/>
                  </a:solidFill>
                  <a:latin typeface="Segoe UI Light" pitchFamily="34" charset="0"/>
                </a:rPr>
                <a:t>Continuously Available </a:t>
              </a:r>
              <a:r>
                <a:rPr lang="en-US" sz="2800" b="1" dirty="0" smtClean="0">
                  <a:solidFill>
                    <a:srgbClr val="FFFFFF"/>
                  </a:solidFill>
                  <a:latin typeface="Segoe UI Light" pitchFamily="34" charset="0"/>
                </a:rPr>
                <a:t>File </a:t>
              </a:r>
              <a:r>
                <a:rPr lang="en-US" sz="2800" b="1" dirty="0">
                  <a:solidFill>
                    <a:srgbClr val="FFFFFF"/>
                  </a:solidFill>
                  <a:latin typeface="Segoe UI Light" pitchFamily="34" charset="0"/>
                </a:rPr>
                <a:t>Server NAS Appliances</a:t>
              </a:r>
            </a:p>
          </p:txBody>
        </p:sp>
        <p:sp>
          <p:nvSpPr>
            <p:cNvPr id="22" name="Rectangle 21"/>
            <p:cNvSpPr/>
            <p:nvPr/>
          </p:nvSpPr>
          <p:spPr bwMode="auto">
            <a:xfrm>
              <a:off x="8244750" y="608076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449</a:t>
              </a:r>
              <a:endParaRPr lang="en-US" sz="2000" b="1" dirty="0">
                <a:solidFill>
                  <a:schemeClr val="bg1"/>
                </a:solidFill>
              </a:endParaRPr>
            </a:p>
          </p:txBody>
        </p:sp>
      </p:grpSp>
      <p:grpSp>
        <p:nvGrpSpPr>
          <p:cNvPr id="5" name="Group 4"/>
          <p:cNvGrpSpPr/>
          <p:nvPr/>
        </p:nvGrpSpPr>
        <p:grpSpPr>
          <a:xfrm>
            <a:off x="328806" y="2103120"/>
            <a:ext cx="3657600" cy="2057711"/>
            <a:chOff x="328806" y="2103120"/>
            <a:chExt cx="3657600" cy="2057711"/>
          </a:xfrm>
        </p:grpSpPr>
        <p:sp>
          <p:nvSpPr>
            <p:cNvPr id="21" name="Rectangle 20"/>
            <p:cNvSpPr/>
            <p:nvPr/>
          </p:nvSpPr>
          <p:spPr>
            <a:xfrm>
              <a:off x="328806" y="2103120"/>
              <a:ext cx="3657600" cy="173736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rgbClr val="FFFFFF"/>
                  </a:solidFill>
                  <a:latin typeface="Segoe UI Light" pitchFamily="34" charset="0"/>
                </a:rPr>
                <a:t>Platform Storage </a:t>
              </a:r>
              <a:r>
                <a:rPr lang="en-US" sz="2800" b="1" dirty="0" smtClean="0">
                  <a:solidFill>
                    <a:srgbClr val="FFFFFF"/>
                  </a:solidFill>
                  <a:latin typeface="Segoe UI Light" pitchFamily="34" charset="0"/>
                </a:rPr>
                <a:t>Evolved</a:t>
              </a:r>
              <a:r>
                <a:rPr lang="en-US" sz="2800" b="1" dirty="0">
                  <a:solidFill>
                    <a:schemeClr val="bg1"/>
                  </a:solidFill>
                  <a:sym typeface="Wingdings"/>
                </a:rPr>
                <a:t> </a:t>
              </a:r>
              <a:endParaRPr lang="en-US" sz="2800" b="1" dirty="0">
                <a:solidFill>
                  <a:srgbClr val="FFFFFF"/>
                </a:solidFill>
                <a:latin typeface="Segoe UI Light" pitchFamily="34" charset="0"/>
              </a:endParaRPr>
            </a:p>
          </p:txBody>
        </p:sp>
        <p:sp>
          <p:nvSpPr>
            <p:cNvPr id="23" name="Rectangle 22"/>
            <p:cNvSpPr/>
            <p:nvPr/>
          </p:nvSpPr>
          <p:spPr bwMode="auto">
            <a:xfrm>
              <a:off x="328806" y="3840791"/>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474</a:t>
              </a:r>
              <a:endParaRPr lang="en-US" sz="2000" b="1" dirty="0">
                <a:solidFill>
                  <a:schemeClr val="bg1"/>
                </a:solidFill>
              </a:endParaRPr>
            </a:p>
          </p:txBody>
        </p:sp>
      </p:grpSp>
      <p:grpSp>
        <p:nvGrpSpPr>
          <p:cNvPr id="6" name="Group 5"/>
          <p:cNvGrpSpPr/>
          <p:nvPr/>
        </p:nvGrpSpPr>
        <p:grpSpPr>
          <a:xfrm>
            <a:off x="4282651" y="2103120"/>
            <a:ext cx="3657600" cy="2057711"/>
            <a:chOff x="4282651" y="2103120"/>
            <a:chExt cx="3657600" cy="2057711"/>
          </a:xfrm>
        </p:grpSpPr>
        <p:sp>
          <p:nvSpPr>
            <p:cNvPr id="32" name="Rectangle 31"/>
            <p:cNvSpPr/>
            <p:nvPr/>
          </p:nvSpPr>
          <p:spPr>
            <a:xfrm>
              <a:off x="4282651" y="2103120"/>
              <a:ext cx="3657600" cy="173736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chemeClr val="tx1"/>
                  </a:solidFill>
                  <a:latin typeface="Segoe UI Light" pitchFamily="34" charset="0"/>
                </a:rPr>
                <a:t>Designing Systems for </a:t>
              </a:r>
              <a:r>
                <a:rPr lang="en-US" sz="2800" b="1" dirty="0">
                  <a:solidFill>
                    <a:srgbClr val="FFFFFF"/>
                  </a:solidFill>
                  <a:latin typeface="Segoe UI Light" pitchFamily="34" charset="0"/>
                </a:rPr>
                <a:t>Continuous </a:t>
              </a:r>
              <a:r>
                <a:rPr lang="en-US" sz="2800" b="1" dirty="0" smtClean="0">
                  <a:solidFill>
                    <a:srgbClr val="FFFFFF"/>
                  </a:solidFill>
                  <a:latin typeface="Segoe UI Light" pitchFamily="34" charset="0"/>
                </a:rPr>
                <a:t>Availability </a:t>
              </a:r>
              <a:r>
                <a:rPr lang="en-US" sz="2800" b="1" dirty="0" smtClean="0">
                  <a:solidFill>
                    <a:schemeClr val="tx1"/>
                  </a:solidFill>
                  <a:latin typeface="Segoe UI Light" pitchFamily="34" charset="0"/>
                </a:rPr>
                <a:t>– </a:t>
              </a:r>
              <a:r>
                <a:rPr lang="en-US" sz="2800" b="1" dirty="0">
                  <a:solidFill>
                    <a:schemeClr val="tx1"/>
                  </a:solidFill>
                  <a:latin typeface="Segoe UI Light" pitchFamily="34" charset="0"/>
                </a:rPr>
                <a:t>Multi-node with Block Storage</a:t>
              </a:r>
            </a:p>
          </p:txBody>
        </p:sp>
        <p:sp>
          <p:nvSpPr>
            <p:cNvPr id="24" name="Rectangle 23"/>
            <p:cNvSpPr/>
            <p:nvPr/>
          </p:nvSpPr>
          <p:spPr bwMode="auto">
            <a:xfrm>
              <a:off x="4282651" y="3840791"/>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450</a:t>
              </a:r>
              <a:endParaRPr lang="en-US" sz="2000" b="1" dirty="0">
                <a:solidFill>
                  <a:schemeClr val="bg1"/>
                </a:solidFill>
              </a:endParaRPr>
            </a:p>
          </p:txBody>
        </p:sp>
      </p:grpSp>
      <p:grpSp>
        <p:nvGrpSpPr>
          <p:cNvPr id="7" name="Group 6"/>
          <p:cNvGrpSpPr/>
          <p:nvPr/>
        </p:nvGrpSpPr>
        <p:grpSpPr>
          <a:xfrm>
            <a:off x="8238654" y="2103120"/>
            <a:ext cx="3657600" cy="2057400"/>
            <a:chOff x="8238654" y="2103120"/>
            <a:chExt cx="3657600" cy="2057400"/>
          </a:xfrm>
        </p:grpSpPr>
        <p:sp>
          <p:nvSpPr>
            <p:cNvPr id="34" name="Rectangle 33"/>
            <p:cNvSpPr/>
            <p:nvPr/>
          </p:nvSpPr>
          <p:spPr>
            <a:xfrm>
              <a:off x="8238654" y="2103120"/>
              <a:ext cx="3657600" cy="173736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2800" b="1" dirty="0">
                  <a:solidFill>
                    <a:schemeClr val="tx1"/>
                  </a:solidFill>
                  <a:latin typeface="Segoe UI Light" pitchFamily="34" charset="0"/>
                </a:rPr>
                <a:t>Building Continuously Available </a:t>
              </a:r>
              <a:r>
                <a:rPr lang="en-US" sz="2800" b="1" dirty="0" smtClean="0">
                  <a:solidFill>
                    <a:schemeClr val="tx1"/>
                  </a:solidFill>
                  <a:latin typeface="Segoe UI Light" pitchFamily="34" charset="0"/>
                </a:rPr>
                <a:t>Systems </a:t>
              </a:r>
              <a:br>
                <a:rPr lang="en-US" sz="2800" b="1" dirty="0" smtClean="0">
                  <a:solidFill>
                    <a:schemeClr val="tx1"/>
                  </a:solidFill>
                  <a:latin typeface="Segoe UI Light" pitchFamily="34" charset="0"/>
                </a:rPr>
              </a:br>
              <a:r>
                <a:rPr lang="en-US" sz="2800" b="1" dirty="0" smtClean="0">
                  <a:solidFill>
                    <a:schemeClr val="tx1"/>
                  </a:solidFill>
                  <a:latin typeface="Segoe UI Light" pitchFamily="34" charset="0"/>
                </a:rPr>
                <a:t>with </a:t>
              </a:r>
              <a:r>
                <a:rPr lang="en-US" sz="2800" b="1" dirty="0">
                  <a:solidFill>
                    <a:schemeClr val="tx1"/>
                  </a:solidFill>
                  <a:latin typeface="Segoe UI Light" pitchFamily="34" charset="0"/>
                </a:rPr>
                <a:t>Hyper-V </a:t>
              </a:r>
            </a:p>
          </p:txBody>
        </p:sp>
        <p:sp>
          <p:nvSpPr>
            <p:cNvPr id="26" name="Rectangle 25"/>
            <p:cNvSpPr/>
            <p:nvPr/>
          </p:nvSpPr>
          <p:spPr bwMode="auto">
            <a:xfrm>
              <a:off x="8238654" y="3840480"/>
              <a:ext cx="36576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451</a:t>
              </a:r>
              <a:endParaRPr lang="en-US" sz="2000" b="1" dirty="0">
                <a:solidFill>
                  <a:schemeClr val="bg1"/>
                </a:solidFill>
              </a:endParaRPr>
            </a:p>
          </p:txBody>
        </p:sp>
      </p:grpSp>
      <p:sp>
        <p:nvSpPr>
          <p:cNvPr id="30" name="Rectangle 29"/>
          <p:cNvSpPr/>
          <p:nvPr/>
        </p:nvSpPr>
        <p:spPr bwMode="auto">
          <a:xfrm>
            <a:off x="10073550" y="1612534"/>
            <a:ext cx="1828800" cy="32004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bg1"/>
                </a:solidFill>
              </a:rPr>
              <a:t>Session 443</a:t>
            </a:r>
            <a:endParaRPr lang="en-US" sz="2000" b="1" dirty="0">
              <a:solidFill>
                <a:schemeClr val="bg1"/>
              </a:solidFill>
            </a:endParaRPr>
          </a:p>
        </p:txBody>
      </p:sp>
    </p:spTree>
    <p:extLst>
      <p:ext uri="{BB962C8B-B14F-4D97-AF65-F5344CB8AC3E}">
        <p14:creationId xmlns:p14="http://schemas.microsoft.com/office/powerpoint/2010/main" val="32536985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p:cNvGrpSpPr/>
          <p:nvPr/>
        </p:nvGrpSpPr>
        <p:grpSpPr>
          <a:xfrm>
            <a:off x="2998353" y="1681803"/>
            <a:ext cx="5282604" cy="2185878"/>
            <a:chOff x="2998353" y="1481387"/>
            <a:chExt cx="5282604" cy="2185878"/>
          </a:xfrm>
        </p:grpSpPr>
        <p:sp>
          <p:nvSpPr>
            <p:cNvPr id="8" name="Rounded Rectangle 7"/>
            <p:cNvSpPr/>
            <p:nvPr/>
          </p:nvSpPr>
          <p:spPr>
            <a:xfrm flipH="1">
              <a:off x="3088844" y="1502228"/>
              <a:ext cx="5192113" cy="201194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ounded Rectangle 10"/>
            <p:cNvSpPr/>
            <p:nvPr/>
          </p:nvSpPr>
          <p:spPr>
            <a:xfrm flipH="1">
              <a:off x="2998353" y="1675969"/>
              <a:ext cx="5192113" cy="1991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5" name="TextBox 104"/>
            <p:cNvSpPr txBox="1"/>
            <p:nvPr/>
          </p:nvSpPr>
          <p:spPr>
            <a:xfrm flipH="1">
              <a:off x="3252669" y="1655736"/>
              <a:ext cx="622286" cy="261610"/>
            </a:xfrm>
            <a:prstGeom prst="rect">
              <a:avLst/>
            </a:prstGeom>
            <a:noFill/>
          </p:spPr>
          <p:txBody>
            <a:bodyPr wrap="none" rtlCol="0">
              <a:spAutoFit/>
            </a:bodyPr>
            <a:lstStyle/>
            <a:p>
              <a:r>
                <a:rPr lang="en-US" sz="1100" dirty="0" smtClean="0"/>
                <a:t>Node 2</a:t>
              </a:r>
              <a:endParaRPr lang="en-US" sz="1100" dirty="0"/>
            </a:p>
          </p:txBody>
        </p:sp>
        <p:sp>
          <p:nvSpPr>
            <p:cNvPr id="106" name="TextBox 105"/>
            <p:cNvSpPr txBox="1"/>
            <p:nvPr/>
          </p:nvSpPr>
          <p:spPr>
            <a:xfrm flipH="1">
              <a:off x="3400095" y="1481387"/>
              <a:ext cx="649537" cy="261610"/>
            </a:xfrm>
            <a:prstGeom prst="rect">
              <a:avLst/>
            </a:prstGeom>
            <a:noFill/>
          </p:spPr>
          <p:txBody>
            <a:bodyPr wrap="none" rtlCol="0">
              <a:spAutoFit/>
            </a:bodyPr>
            <a:lstStyle/>
            <a:p>
              <a:r>
                <a:rPr lang="en-US" sz="1100" dirty="0" smtClean="0"/>
                <a:t>Node N</a:t>
              </a:r>
              <a:endParaRPr lang="en-US" sz="1100" dirty="0"/>
            </a:p>
          </p:txBody>
        </p:sp>
      </p:grpSp>
      <p:sp>
        <p:nvSpPr>
          <p:cNvPr id="6" name="Title 5"/>
          <p:cNvSpPr>
            <a:spLocks noGrp="1"/>
          </p:cNvSpPr>
          <p:nvPr>
            <p:ph type="title"/>
          </p:nvPr>
        </p:nvSpPr>
        <p:spPr>
          <a:xfrm>
            <a:off x="519112" y="228600"/>
            <a:ext cx="11149013" cy="1218795"/>
          </a:xfrm>
        </p:spPr>
        <p:txBody>
          <a:bodyPr/>
          <a:lstStyle/>
          <a:p>
            <a:pPr lvl="0"/>
            <a:r>
              <a:rPr lang="en-US" dirty="0">
                <a:solidFill>
                  <a:schemeClr val="tx1"/>
                </a:solidFill>
              </a:rPr>
              <a:t>Windows Server 8 </a:t>
            </a:r>
            <a:r>
              <a:rPr lang="en-US" dirty="0" smtClean="0">
                <a:solidFill>
                  <a:schemeClr val="tx1"/>
                </a:solidFill>
              </a:rPr>
              <a:t>Continuously Available Platform: New Device Capabilities </a:t>
            </a:r>
            <a:endParaRPr lang="en-US" dirty="0"/>
          </a:p>
        </p:txBody>
      </p:sp>
      <p:sp>
        <p:nvSpPr>
          <p:cNvPr id="4" name="Content Placeholder 3"/>
          <p:cNvSpPr>
            <a:spLocks noGrp="1"/>
          </p:cNvSpPr>
          <p:nvPr>
            <p:ph sz="half" idx="1"/>
          </p:nvPr>
        </p:nvSpPr>
        <p:spPr>
          <a:xfrm>
            <a:off x="6168802" y="4160179"/>
            <a:ext cx="5755109" cy="2240613"/>
          </a:xfrm>
        </p:spPr>
        <p:txBody>
          <a:bodyPr/>
          <a:lstStyle/>
          <a:p>
            <a:pPr marL="0" indent="0">
              <a:buNone/>
            </a:pPr>
            <a:r>
              <a:rPr lang="en-US" sz="2000" b="1" u="sng" dirty="0" smtClean="0">
                <a:solidFill>
                  <a:schemeClr val="tx1"/>
                </a:solidFill>
              </a:rPr>
              <a:t>Network Devices for Converged Networks</a:t>
            </a:r>
          </a:p>
          <a:p>
            <a:r>
              <a:rPr lang="en-US" sz="2000" dirty="0" smtClean="0">
                <a:solidFill>
                  <a:schemeClr val="tx1"/>
                </a:solidFill>
              </a:rPr>
              <a:t>New </a:t>
            </a:r>
            <a:r>
              <a:rPr lang="en-US" sz="2000" dirty="0">
                <a:solidFill>
                  <a:schemeClr val="tx1"/>
                </a:solidFill>
              </a:rPr>
              <a:t>Network Fabric Support</a:t>
            </a:r>
          </a:p>
          <a:p>
            <a:pPr lvl="1"/>
            <a:r>
              <a:rPr lang="en-US" sz="1800" dirty="0" err="1" smtClean="0">
                <a:solidFill>
                  <a:schemeClr val="tx1"/>
                </a:solidFill>
              </a:rPr>
              <a:t>InfiniBand</a:t>
            </a:r>
            <a:r>
              <a:rPr lang="en-US" sz="1800" dirty="0" smtClean="0">
                <a:solidFill>
                  <a:schemeClr val="tx1"/>
                </a:solidFill>
              </a:rPr>
              <a:t> (IB) support</a:t>
            </a:r>
            <a:r>
              <a:rPr lang="en-US" sz="1800" dirty="0">
                <a:solidFill>
                  <a:schemeClr val="tx1"/>
                </a:solidFill>
              </a:rPr>
              <a:t>, with inbox </a:t>
            </a:r>
            <a:r>
              <a:rPr lang="en-US" sz="1800" dirty="0" smtClean="0">
                <a:solidFill>
                  <a:schemeClr val="tx1"/>
                </a:solidFill>
              </a:rPr>
              <a:t>program</a:t>
            </a:r>
            <a:endParaRPr lang="en-US" sz="1800" dirty="0">
              <a:solidFill>
                <a:schemeClr val="tx1"/>
              </a:solidFill>
            </a:endParaRPr>
          </a:p>
          <a:p>
            <a:r>
              <a:rPr lang="en-US" sz="2000" dirty="0">
                <a:solidFill>
                  <a:schemeClr val="tx1"/>
                </a:solidFill>
              </a:rPr>
              <a:t>New Network Device Capabilities</a:t>
            </a:r>
          </a:p>
          <a:p>
            <a:pPr lvl="1"/>
            <a:r>
              <a:rPr lang="en-US" sz="1800" dirty="0">
                <a:solidFill>
                  <a:schemeClr val="tx1"/>
                </a:solidFill>
              </a:rPr>
              <a:t>Multiple forms of new </a:t>
            </a:r>
            <a:r>
              <a:rPr lang="en-US" sz="1800" dirty="0" smtClean="0">
                <a:solidFill>
                  <a:schemeClr val="tx1"/>
                </a:solidFill>
              </a:rPr>
              <a:t>offloads, virtualization</a:t>
            </a:r>
          </a:p>
          <a:p>
            <a:r>
              <a:rPr lang="en-US" sz="2000" dirty="0" smtClean="0">
                <a:solidFill>
                  <a:schemeClr val="tx1"/>
                </a:solidFill>
                <a:latin typeface="+mj-lt"/>
              </a:rPr>
              <a:t>Used for cluster interconnect &amp; for File Server</a:t>
            </a:r>
            <a:endParaRPr lang="en-US" sz="2000" dirty="0">
              <a:solidFill>
                <a:schemeClr val="tx1"/>
              </a:solidFill>
              <a:latin typeface="+mj-lt"/>
            </a:endParaRPr>
          </a:p>
          <a:p>
            <a:endParaRPr lang="en-US" sz="2000" dirty="0">
              <a:solidFill>
                <a:schemeClr val="tx1"/>
              </a:solidFill>
            </a:endParaRPr>
          </a:p>
        </p:txBody>
      </p:sp>
      <p:sp>
        <p:nvSpPr>
          <p:cNvPr id="3" name="Content Placeholder 2"/>
          <p:cNvSpPr>
            <a:spLocks noGrp="1"/>
          </p:cNvSpPr>
          <p:nvPr>
            <p:ph sz="half" idx="2"/>
          </p:nvPr>
        </p:nvSpPr>
        <p:spPr>
          <a:xfrm>
            <a:off x="682402" y="4123603"/>
            <a:ext cx="5486400" cy="2274469"/>
          </a:xfrm>
        </p:spPr>
        <p:txBody>
          <a:bodyPr/>
          <a:lstStyle/>
          <a:p>
            <a:pPr marL="0" indent="0">
              <a:buNone/>
            </a:pPr>
            <a:r>
              <a:rPr lang="en-US" sz="2000" b="1" u="sng" dirty="0" smtClean="0">
                <a:solidFill>
                  <a:schemeClr val="tx1"/>
                </a:solidFill>
              </a:rPr>
              <a:t>Storage Devices</a:t>
            </a:r>
          </a:p>
          <a:p>
            <a:r>
              <a:rPr lang="en-US" sz="2000" dirty="0" smtClean="0">
                <a:solidFill>
                  <a:schemeClr val="tx1"/>
                </a:solidFill>
              </a:rPr>
              <a:t>New virtualized storage: Spaces</a:t>
            </a:r>
          </a:p>
          <a:p>
            <a:r>
              <a:rPr lang="en-US" sz="2000" dirty="0" smtClean="0">
                <a:solidFill>
                  <a:schemeClr val="tx1"/>
                </a:solidFill>
              </a:rPr>
              <a:t>New external storage choice: </a:t>
            </a:r>
            <a:r>
              <a:rPr lang="en-US" sz="1800" dirty="0" smtClean="0">
                <a:solidFill>
                  <a:schemeClr val="tx1"/>
                </a:solidFill>
              </a:rPr>
              <a:t>Shared JBOD</a:t>
            </a:r>
            <a:endParaRPr lang="en-US" sz="1800" dirty="0">
              <a:solidFill>
                <a:schemeClr val="tx1"/>
              </a:solidFill>
            </a:endParaRPr>
          </a:p>
          <a:p>
            <a:r>
              <a:rPr lang="en-US" sz="2000" dirty="0" smtClean="0">
                <a:solidFill>
                  <a:schemeClr val="tx1"/>
                </a:solidFill>
              </a:rPr>
              <a:t>New type of HBA: </a:t>
            </a:r>
            <a:r>
              <a:rPr lang="en-US" sz="1800" dirty="0" smtClean="0">
                <a:solidFill>
                  <a:schemeClr val="tx1"/>
                </a:solidFill>
              </a:rPr>
              <a:t>Clustered RAID Controller</a:t>
            </a:r>
          </a:p>
          <a:p>
            <a:r>
              <a:rPr lang="en-US" sz="2000" dirty="0" smtClean="0">
                <a:solidFill>
                  <a:schemeClr val="tx1"/>
                </a:solidFill>
              </a:rPr>
              <a:t>New capabilities </a:t>
            </a:r>
            <a:r>
              <a:rPr lang="en-US" sz="2000" dirty="0">
                <a:solidFill>
                  <a:schemeClr val="tx1"/>
                </a:solidFill>
              </a:rPr>
              <a:t>for </a:t>
            </a:r>
            <a:r>
              <a:rPr lang="en-US" sz="2000" dirty="0" smtClean="0">
                <a:solidFill>
                  <a:schemeClr val="tx1"/>
                </a:solidFill>
              </a:rPr>
              <a:t>External Storage Arrays:</a:t>
            </a:r>
            <a:endParaRPr lang="en-US" sz="2000" dirty="0">
              <a:solidFill>
                <a:schemeClr val="tx1"/>
              </a:solidFill>
            </a:endParaRPr>
          </a:p>
          <a:p>
            <a:pPr lvl="1"/>
            <a:r>
              <a:rPr lang="en-US" sz="1800" dirty="0" smtClean="0">
                <a:solidFill>
                  <a:schemeClr val="tx1"/>
                </a:solidFill>
              </a:rPr>
              <a:t>Offloaded </a:t>
            </a:r>
            <a:r>
              <a:rPr lang="en-US" sz="1800" dirty="0">
                <a:solidFill>
                  <a:schemeClr val="tx1"/>
                </a:solidFill>
              </a:rPr>
              <a:t>data transfer, </a:t>
            </a:r>
            <a:r>
              <a:rPr lang="en-US" sz="1800" dirty="0" smtClean="0">
                <a:solidFill>
                  <a:schemeClr val="tx1"/>
                </a:solidFill>
              </a:rPr>
              <a:t>Trim, TP Notifications</a:t>
            </a:r>
          </a:p>
          <a:p>
            <a:endParaRPr lang="en-US" sz="2000" dirty="0">
              <a:solidFill>
                <a:schemeClr val="tx1"/>
              </a:solidFill>
            </a:endParaRPr>
          </a:p>
        </p:txBody>
      </p:sp>
      <p:sp>
        <p:nvSpPr>
          <p:cNvPr id="12" name="Rounded Rectangle 11"/>
          <p:cNvSpPr/>
          <p:nvPr/>
        </p:nvSpPr>
        <p:spPr>
          <a:xfrm flipH="1">
            <a:off x="2899009" y="2049073"/>
            <a:ext cx="5192113" cy="193069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8" name="Rounded Rectangle 37"/>
          <p:cNvSpPr/>
          <p:nvPr/>
        </p:nvSpPr>
        <p:spPr>
          <a:xfrm flipH="1">
            <a:off x="609441" y="2909430"/>
            <a:ext cx="1213816" cy="106407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bg1"/>
                </a:solidFill>
              </a:rPr>
              <a:t>External Storage Arrays</a:t>
            </a:r>
          </a:p>
        </p:txBody>
      </p:sp>
      <p:sp>
        <p:nvSpPr>
          <p:cNvPr id="44" name="Rounded Rectangle 43"/>
          <p:cNvSpPr/>
          <p:nvPr/>
        </p:nvSpPr>
        <p:spPr>
          <a:xfrm flipH="1">
            <a:off x="609441" y="1767960"/>
            <a:ext cx="1213816" cy="106407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bg1"/>
                </a:solidFill>
              </a:rPr>
              <a:t>Shared JBOD</a:t>
            </a:r>
          </a:p>
        </p:txBody>
      </p:sp>
      <p:sp>
        <p:nvSpPr>
          <p:cNvPr id="45" name="TextBox 44"/>
          <p:cNvSpPr txBox="1"/>
          <p:nvPr/>
        </p:nvSpPr>
        <p:spPr>
          <a:xfrm flipH="1">
            <a:off x="3088844" y="2053825"/>
            <a:ext cx="623220" cy="336587"/>
          </a:xfrm>
          <a:prstGeom prst="rect">
            <a:avLst/>
          </a:prstGeom>
          <a:noFill/>
        </p:spPr>
        <p:txBody>
          <a:bodyPr wrap="none" rtlCol="0">
            <a:spAutoFit/>
          </a:bodyPr>
          <a:lstStyle/>
          <a:p>
            <a:r>
              <a:rPr lang="en-US" sz="1100" dirty="0" smtClean="0"/>
              <a:t>Node 1</a:t>
            </a:r>
            <a:endParaRPr lang="en-US" sz="1100" dirty="0"/>
          </a:p>
        </p:txBody>
      </p:sp>
      <p:cxnSp>
        <p:nvCxnSpPr>
          <p:cNvPr id="46" name="Straight Connector 45"/>
          <p:cNvCxnSpPr>
            <a:stCxn id="79" idx="3"/>
          </p:cNvCxnSpPr>
          <p:nvPr/>
        </p:nvCxnSpPr>
        <p:spPr>
          <a:xfrm flipH="1">
            <a:off x="2386076" y="2892745"/>
            <a:ext cx="316985" cy="384305"/>
          </a:xfrm>
          <a:prstGeom prst="line">
            <a:avLst/>
          </a:prstGeom>
        </p:spPr>
        <p:style>
          <a:lnRef idx="1">
            <a:schemeClr val="accent6"/>
          </a:lnRef>
          <a:fillRef idx="0">
            <a:schemeClr val="accent6"/>
          </a:fillRef>
          <a:effectRef idx="0">
            <a:schemeClr val="accent6"/>
          </a:effectRef>
          <a:fontRef idx="minor">
            <a:schemeClr val="tx1"/>
          </a:fontRef>
        </p:style>
      </p:cxnSp>
      <p:cxnSp>
        <p:nvCxnSpPr>
          <p:cNvPr id="47" name="Straight Connector 46"/>
          <p:cNvCxnSpPr>
            <a:stCxn id="80" idx="3"/>
          </p:cNvCxnSpPr>
          <p:nvPr/>
        </p:nvCxnSpPr>
        <p:spPr>
          <a:xfrm flipH="1" flipV="1">
            <a:off x="2386076" y="2782616"/>
            <a:ext cx="316985" cy="398127"/>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p:cNvCxnSpPr>
            <a:stCxn id="79" idx="3"/>
          </p:cNvCxnSpPr>
          <p:nvPr/>
        </p:nvCxnSpPr>
        <p:spPr>
          <a:xfrm flipH="1" flipV="1">
            <a:off x="2386076" y="2782616"/>
            <a:ext cx="316985" cy="110128"/>
          </a:xfrm>
          <a:prstGeom prst="line">
            <a:avLst/>
          </a:prstGeom>
        </p:spPr>
        <p:style>
          <a:lnRef idx="1">
            <a:schemeClr val="accent6"/>
          </a:lnRef>
          <a:fillRef idx="0">
            <a:schemeClr val="accent6"/>
          </a:fillRef>
          <a:effectRef idx="0">
            <a:schemeClr val="accent6"/>
          </a:effectRef>
          <a:fontRef idx="minor">
            <a:schemeClr val="tx1"/>
          </a:fontRef>
        </p:style>
      </p:cxnSp>
      <p:cxnSp>
        <p:nvCxnSpPr>
          <p:cNvPr id="49" name="Straight Connector 48"/>
          <p:cNvCxnSpPr>
            <a:stCxn id="80" idx="3"/>
          </p:cNvCxnSpPr>
          <p:nvPr/>
        </p:nvCxnSpPr>
        <p:spPr>
          <a:xfrm flipH="1">
            <a:off x="2386076" y="3180744"/>
            <a:ext cx="316985" cy="96306"/>
          </a:xfrm>
          <a:prstGeom prst="line">
            <a:avLst/>
          </a:prstGeom>
        </p:spPr>
        <p:style>
          <a:lnRef idx="1">
            <a:schemeClr val="accent6"/>
          </a:lnRef>
          <a:fillRef idx="0">
            <a:schemeClr val="accent6"/>
          </a:fillRef>
          <a:effectRef idx="0">
            <a:schemeClr val="accent6"/>
          </a:effectRef>
          <a:fontRef idx="minor">
            <a:schemeClr val="tx1"/>
          </a:fontRef>
        </p:style>
      </p:cxnSp>
      <p:cxnSp>
        <p:nvCxnSpPr>
          <p:cNvPr id="50" name="Straight Connector 49"/>
          <p:cNvCxnSpPr>
            <a:stCxn id="81" idx="3"/>
            <a:endCxn id="44" idx="1"/>
          </p:cNvCxnSpPr>
          <p:nvPr/>
        </p:nvCxnSpPr>
        <p:spPr>
          <a:xfrm flipH="1" flipV="1">
            <a:off x="1823257" y="2299996"/>
            <a:ext cx="435881" cy="491985"/>
          </a:xfrm>
          <a:prstGeom prst="line">
            <a:avLst/>
          </a:prstGeom>
        </p:spPr>
        <p:style>
          <a:lnRef idx="1">
            <a:schemeClr val="accent6"/>
          </a:lnRef>
          <a:fillRef idx="0">
            <a:schemeClr val="accent6"/>
          </a:fillRef>
          <a:effectRef idx="0">
            <a:schemeClr val="accent6"/>
          </a:effectRef>
          <a:fontRef idx="minor">
            <a:schemeClr val="tx1"/>
          </a:fontRef>
        </p:style>
      </p:cxnSp>
      <p:cxnSp>
        <p:nvCxnSpPr>
          <p:cNvPr id="51" name="Straight Connector 50"/>
          <p:cNvCxnSpPr>
            <a:stCxn id="81" idx="3"/>
            <a:endCxn id="38" idx="1"/>
          </p:cNvCxnSpPr>
          <p:nvPr/>
        </p:nvCxnSpPr>
        <p:spPr>
          <a:xfrm flipH="1">
            <a:off x="1823257" y="2791981"/>
            <a:ext cx="435881" cy="649485"/>
          </a:xfrm>
          <a:prstGeom prst="line">
            <a:avLst/>
          </a:prstGeom>
        </p:spPr>
        <p:style>
          <a:lnRef idx="1">
            <a:schemeClr val="accent6"/>
          </a:lnRef>
          <a:fillRef idx="0">
            <a:schemeClr val="accent6"/>
          </a:fillRef>
          <a:effectRef idx="0">
            <a:schemeClr val="accent6"/>
          </a:effectRef>
          <a:fontRef idx="minor">
            <a:schemeClr val="tx1"/>
          </a:fontRef>
        </p:style>
      </p:cxnSp>
      <p:cxnSp>
        <p:nvCxnSpPr>
          <p:cNvPr id="52" name="Straight Connector 51"/>
          <p:cNvCxnSpPr>
            <a:stCxn id="82" idx="3"/>
            <a:endCxn id="38" idx="1"/>
          </p:cNvCxnSpPr>
          <p:nvPr/>
        </p:nvCxnSpPr>
        <p:spPr>
          <a:xfrm flipH="1">
            <a:off x="1823257" y="3286414"/>
            <a:ext cx="435881" cy="155052"/>
          </a:xfrm>
          <a:prstGeom prst="line">
            <a:avLst/>
          </a:prstGeom>
        </p:spPr>
        <p:style>
          <a:lnRef idx="1">
            <a:schemeClr val="accent6"/>
          </a:lnRef>
          <a:fillRef idx="0">
            <a:schemeClr val="accent6"/>
          </a:fillRef>
          <a:effectRef idx="0">
            <a:schemeClr val="accent6"/>
          </a:effectRef>
          <a:fontRef idx="minor">
            <a:schemeClr val="tx1"/>
          </a:fontRef>
        </p:style>
      </p:cxnSp>
      <p:cxnSp>
        <p:nvCxnSpPr>
          <p:cNvPr id="53" name="Straight Connector 52"/>
          <p:cNvCxnSpPr>
            <a:stCxn id="82" idx="3"/>
            <a:endCxn id="44" idx="1"/>
          </p:cNvCxnSpPr>
          <p:nvPr/>
        </p:nvCxnSpPr>
        <p:spPr>
          <a:xfrm flipH="1" flipV="1">
            <a:off x="1823257" y="2299996"/>
            <a:ext cx="435881" cy="986418"/>
          </a:xfrm>
          <a:prstGeom prst="line">
            <a:avLst/>
          </a:prstGeom>
        </p:spPr>
        <p:style>
          <a:lnRef idx="1">
            <a:schemeClr val="accent6"/>
          </a:lnRef>
          <a:fillRef idx="0">
            <a:schemeClr val="accent6"/>
          </a:fillRef>
          <a:effectRef idx="0">
            <a:schemeClr val="accent6"/>
          </a:effectRef>
          <a:fontRef idx="minor">
            <a:schemeClr val="tx1"/>
          </a:fontRef>
        </p:style>
      </p:cxnSp>
      <p:grpSp>
        <p:nvGrpSpPr>
          <p:cNvPr id="78" name="Group 77"/>
          <p:cNvGrpSpPr/>
          <p:nvPr/>
        </p:nvGrpSpPr>
        <p:grpSpPr>
          <a:xfrm flipH="1">
            <a:off x="2703061" y="2805030"/>
            <a:ext cx="453868" cy="463428"/>
            <a:chOff x="2641124" y="2252493"/>
            <a:chExt cx="807522" cy="819184"/>
          </a:xfrm>
        </p:grpSpPr>
        <p:sp>
          <p:nvSpPr>
            <p:cNvPr id="79" name="Rectangle 78"/>
            <p:cNvSpPr/>
            <p:nvPr/>
          </p:nvSpPr>
          <p:spPr>
            <a:xfrm>
              <a:off x="2641124" y="2252493"/>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HBA</a:t>
              </a:r>
              <a:endParaRPr lang="en-US" sz="1000" b="1" dirty="0">
                <a:solidFill>
                  <a:schemeClr val="bg1"/>
                </a:solidFill>
              </a:endParaRPr>
            </a:p>
          </p:txBody>
        </p:sp>
        <p:sp>
          <p:nvSpPr>
            <p:cNvPr id="80" name="Rectangle 79"/>
            <p:cNvSpPr/>
            <p:nvPr/>
          </p:nvSpPr>
          <p:spPr>
            <a:xfrm>
              <a:off x="2641124" y="2761578"/>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HBA</a:t>
              </a:r>
              <a:endParaRPr lang="en-US" sz="1000" b="1" dirty="0">
                <a:solidFill>
                  <a:schemeClr val="bg1"/>
                </a:solidFill>
              </a:endParaRPr>
            </a:p>
          </p:txBody>
        </p:sp>
      </p:grpSp>
      <p:sp>
        <p:nvSpPr>
          <p:cNvPr id="81" name="Rectangle 80"/>
          <p:cNvSpPr/>
          <p:nvPr/>
        </p:nvSpPr>
        <p:spPr>
          <a:xfrm flipH="1">
            <a:off x="2259138" y="2659634"/>
            <a:ext cx="126937" cy="26469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2" name="Rectangle 81"/>
          <p:cNvSpPr/>
          <p:nvPr/>
        </p:nvSpPr>
        <p:spPr>
          <a:xfrm flipH="1">
            <a:off x="2259138" y="3154067"/>
            <a:ext cx="126937" cy="26469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Rounded Rectangle 34"/>
          <p:cNvSpPr/>
          <p:nvPr/>
        </p:nvSpPr>
        <p:spPr>
          <a:xfrm flipH="1">
            <a:off x="3234142" y="2248499"/>
            <a:ext cx="1022167" cy="149778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rPr>
              <a:t>Platform Storage</a:t>
            </a:r>
          </a:p>
        </p:txBody>
      </p:sp>
      <p:grpSp>
        <p:nvGrpSpPr>
          <p:cNvPr id="2" name="Group 1"/>
          <p:cNvGrpSpPr/>
          <p:nvPr/>
        </p:nvGrpSpPr>
        <p:grpSpPr>
          <a:xfrm>
            <a:off x="4269909" y="2026974"/>
            <a:ext cx="3744487" cy="1886187"/>
            <a:chOff x="4269909" y="2026974"/>
            <a:chExt cx="3744487" cy="1886187"/>
          </a:xfrm>
        </p:grpSpPr>
        <p:sp>
          <p:nvSpPr>
            <p:cNvPr id="36" name="Rounded Rectangle 35"/>
            <p:cNvSpPr/>
            <p:nvPr/>
          </p:nvSpPr>
          <p:spPr>
            <a:xfrm flipH="1">
              <a:off x="5292076" y="2248499"/>
              <a:ext cx="1013583" cy="1497787"/>
            </a:xfrm>
            <a:prstGeom prst="roundRect">
              <a:avLst/>
            </a:prstGeom>
            <a:ln/>
          </p:spPr>
          <p:style>
            <a:lnRef idx="0">
              <a:schemeClr val="accent5"/>
            </a:lnRef>
            <a:fillRef idx="3">
              <a:schemeClr val="accent5"/>
            </a:fillRef>
            <a:effectRef idx="3">
              <a:schemeClr val="accent5"/>
            </a:effectRef>
            <a:fontRef idx="minor">
              <a:schemeClr val="lt1"/>
            </a:fontRef>
          </p:style>
          <p:txBody>
            <a:bodyPr lIns="0" tIns="0" rIns="0" rtlCol="0" anchor="ctr"/>
            <a:lstStyle/>
            <a:p>
              <a:pPr marL="57150" algn="ctr"/>
              <a:r>
                <a:rPr lang="en-US" sz="1600" b="1" dirty="0" smtClean="0">
                  <a:solidFill>
                    <a:schemeClr val="tx1"/>
                  </a:solidFill>
                </a:rPr>
                <a:t>Clustering</a:t>
              </a:r>
            </a:p>
          </p:txBody>
        </p:sp>
        <p:cxnSp>
          <p:nvCxnSpPr>
            <p:cNvPr id="84" name="Straight Connector 83"/>
            <p:cNvCxnSpPr/>
            <p:nvPr/>
          </p:nvCxnSpPr>
          <p:spPr>
            <a:xfrm>
              <a:off x="6460395" y="2215120"/>
              <a:ext cx="0" cy="1698041"/>
            </a:xfrm>
            <a:prstGeom prst="line">
              <a:avLst/>
            </a:prstGeom>
          </p:spPr>
          <p:style>
            <a:lnRef idx="3">
              <a:schemeClr val="dk1"/>
            </a:lnRef>
            <a:fillRef idx="0">
              <a:schemeClr val="dk1"/>
            </a:fillRef>
            <a:effectRef idx="2">
              <a:schemeClr val="dk1"/>
            </a:effectRef>
            <a:fontRef idx="minor">
              <a:schemeClr val="tx1"/>
            </a:fontRef>
          </p:style>
        </p:cxnSp>
        <p:sp>
          <p:nvSpPr>
            <p:cNvPr id="99" name="Rounded Rectangle 98"/>
            <p:cNvSpPr/>
            <p:nvPr/>
          </p:nvSpPr>
          <p:spPr>
            <a:xfrm flipH="1">
              <a:off x="4269909" y="2260321"/>
              <a:ext cx="1022167" cy="149778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rPr>
                <a:t>Data Management</a:t>
              </a:r>
            </a:p>
          </p:txBody>
        </p:sp>
        <p:sp>
          <p:nvSpPr>
            <p:cNvPr id="14" name="TextBox 13"/>
            <p:cNvSpPr txBox="1"/>
            <p:nvPr/>
          </p:nvSpPr>
          <p:spPr>
            <a:xfrm flipH="1">
              <a:off x="6795901" y="2026974"/>
              <a:ext cx="889474" cy="338554"/>
            </a:xfrm>
            <a:prstGeom prst="rect">
              <a:avLst/>
            </a:prstGeom>
            <a:noFill/>
          </p:spPr>
          <p:txBody>
            <a:bodyPr wrap="none" rtlCol="0">
              <a:spAutoFit/>
            </a:bodyPr>
            <a:lstStyle/>
            <a:p>
              <a:r>
                <a:rPr lang="en-US" sz="1600" b="1" dirty="0" err="1" smtClean="0">
                  <a:solidFill>
                    <a:srgbClr val="FFFFFF"/>
                  </a:solidFill>
                </a:rPr>
                <a:t>Hyper-V</a:t>
              </a:r>
              <a:endParaRPr lang="en-US" sz="1600" b="1" dirty="0">
                <a:solidFill>
                  <a:srgbClr val="FFFFFF"/>
                </a:solidFill>
              </a:endParaRPr>
            </a:p>
          </p:txBody>
        </p:sp>
        <p:sp>
          <p:nvSpPr>
            <p:cNvPr id="15" name="Rectangle 14"/>
            <p:cNvSpPr/>
            <p:nvPr/>
          </p:nvSpPr>
          <p:spPr>
            <a:xfrm flipH="1">
              <a:off x="6734731" y="3379370"/>
              <a:ext cx="754895" cy="4288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effectLst>
                    <a:outerShdw blurRad="38100" dist="38100" dir="2700000" algn="tl">
                      <a:srgbClr val="000000">
                        <a:alpha val="43137"/>
                      </a:srgbClr>
                    </a:outerShdw>
                  </a:effectLst>
                </a:rPr>
                <a:t>VSwitch</a:t>
              </a:r>
              <a:endParaRPr lang="en-US" sz="1200" b="1" dirty="0">
                <a:effectLst>
                  <a:outerShdw blurRad="38100" dist="38100" dir="2700000" algn="tl">
                    <a:srgbClr val="000000">
                      <a:alpha val="43137"/>
                    </a:srgbClr>
                  </a:outerShdw>
                </a:effectLst>
              </a:endParaRPr>
            </a:p>
          </p:txBody>
        </p:sp>
        <p:grpSp>
          <p:nvGrpSpPr>
            <p:cNvPr id="16" name="Group 15"/>
            <p:cNvGrpSpPr/>
            <p:nvPr/>
          </p:nvGrpSpPr>
          <p:grpSpPr>
            <a:xfrm flipH="1">
              <a:off x="7772030" y="2963219"/>
              <a:ext cx="71892" cy="229706"/>
              <a:chOff x="6932427" y="1541721"/>
              <a:chExt cx="435936" cy="1392865"/>
            </a:xfrm>
          </p:grpSpPr>
          <p:sp>
            <p:nvSpPr>
              <p:cNvPr id="17" name="Oval 16"/>
              <p:cNvSpPr/>
              <p:nvPr/>
            </p:nvSpPr>
            <p:spPr>
              <a:xfrm>
                <a:off x="6932428" y="1541721"/>
                <a:ext cx="435935" cy="393405"/>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Oval 17"/>
              <p:cNvSpPr/>
              <p:nvPr/>
            </p:nvSpPr>
            <p:spPr>
              <a:xfrm>
                <a:off x="6932428" y="2032768"/>
                <a:ext cx="435935" cy="393405"/>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Oval 18"/>
              <p:cNvSpPr/>
              <p:nvPr/>
            </p:nvSpPr>
            <p:spPr>
              <a:xfrm>
                <a:off x="6932427" y="2541181"/>
                <a:ext cx="435935" cy="393405"/>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0" name="Group 19"/>
            <p:cNvGrpSpPr/>
            <p:nvPr/>
          </p:nvGrpSpPr>
          <p:grpSpPr>
            <a:xfrm flipH="1">
              <a:off x="7635766" y="2293912"/>
              <a:ext cx="378630" cy="261112"/>
              <a:chOff x="1655655" y="4277823"/>
              <a:chExt cx="441994" cy="304809"/>
            </a:xfrm>
          </p:grpSpPr>
          <p:sp>
            <p:nvSpPr>
              <p:cNvPr id="21" name="Rounded Rectangle 20"/>
              <p:cNvSpPr/>
              <p:nvPr/>
            </p:nvSpPr>
            <p:spPr>
              <a:xfrm>
                <a:off x="1745511" y="4277823"/>
                <a:ext cx="304809" cy="30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22" name="TextBox 21"/>
              <p:cNvSpPr txBox="1"/>
              <p:nvPr/>
            </p:nvSpPr>
            <p:spPr>
              <a:xfrm>
                <a:off x="1655655" y="4277823"/>
                <a:ext cx="441994" cy="296409"/>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VM</a:t>
                </a:r>
                <a:endParaRPr lang="en-US" sz="1050" dirty="0">
                  <a:effectLst>
                    <a:outerShdw blurRad="38100" dist="38100" dir="2700000" algn="tl">
                      <a:srgbClr val="000000">
                        <a:alpha val="43137"/>
                      </a:srgbClr>
                    </a:outerShdw>
                  </a:effectLst>
                </a:endParaRPr>
              </a:p>
            </p:txBody>
          </p:sp>
        </p:grpSp>
        <p:grpSp>
          <p:nvGrpSpPr>
            <p:cNvPr id="23" name="Group 22"/>
            <p:cNvGrpSpPr/>
            <p:nvPr/>
          </p:nvGrpSpPr>
          <p:grpSpPr>
            <a:xfrm flipH="1">
              <a:off x="7635766" y="2603625"/>
              <a:ext cx="378630" cy="261112"/>
              <a:chOff x="1655655" y="4277823"/>
              <a:chExt cx="441994" cy="304809"/>
            </a:xfrm>
          </p:grpSpPr>
          <p:sp>
            <p:nvSpPr>
              <p:cNvPr id="24" name="Rounded Rectangle 23"/>
              <p:cNvSpPr/>
              <p:nvPr/>
            </p:nvSpPr>
            <p:spPr>
              <a:xfrm>
                <a:off x="1745511" y="4277823"/>
                <a:ext cx="304809" cy="30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25" name="TextBox 24"/>
              <p:cNvSpPr txBox="1"/>
              <p:nvPr/>
            </p:nvSpPr>
            <p:spPr>
              <a:xfrm>
                <a:off x="1655655" y="4277823"/>
                <a:ext cx="441994" cy="296409"/>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VM</a:t>
                </a:r>
                <a:endParaRPr lang="en-US" sz="1050" dirty="0">
                  <a:effectLst>
                    <a:outerShdw blurRad="38100" dist="38100" dir="2700000" algn="tl">
                      <a:srgbClr val="000000">
                        <a:alpha val="43137"/>
                      </a:srgbClr>
                    </a:outerShdw>
                  </a:effectLst>
                </a:endParaRPr>
              </a:p>
            </p:txBody>
          </p:sp>
        </p:grpSp>
        <p:grpSp>
          <p:nvGrpSpPr>
            <p:cNvPr id="26" name="Group 25"/>
            <p:cNvGrpSpPr/>
            <p:nvPr/>
          </p:nvGrpSpPr>
          <p:grpSpPr>
            <a:xfrm flipH="1">
              <a:off x="7635766" y="3270054"/>
              <a:ext cx="378630" cy="261112"/>
              <a:chOff x="1655655" y="4277823"/>
              <a:chExt cx="441994" cy="304809"/>
            </a:xfrm>
          </p:grpSpPr>
          <p:sp>
            <p:nvSpPr>
              <p:cNvPr id="27" name="Rounded Rectangle 26"/>
              <p:cNvSpPr/>
              <p:nvPr/>
            </p:nvSpPr>
            <p:spPr>
              <a:xfrm>
                <a:off x="1745511" y="4277823"/>
                <a:ext cx="304809" cy="30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28" name="TextBox 27"/>
              <p:cNvSpPr txBox="1"/>
              <p:nvPr/>
            </p:nvSpPr>
            <p:spPr>
              <a:xfrm>
                <a:off x="1655655" y="4277823"/>
                <a:ext cx="441994" cy="296409"/>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VM</a:t>
                </a:r>
                <a:endParaRPr lang="en-US" sz="1050" dirty="0">
                  <a:effectLst>
                    <a:outerShdw blurRad="38100" dist="38100" dir="2700000" algn="tl">
                      <a:srgbClr val="000000">
                        <a:alpha val="43137"/>
                      </a:srgbClr>
                    </a:outerShdw>
                  </a:effectLst>
                </a:endParaRPr>
              </a:p>
            </p:txBody>
          </p:sp>
        </p:grpSp>
        <p:grpSp>
          <p:nvGrpSpPr>
            <p:cNvPr id="97" name="Group 96"/>
            <p:cNvGrpSpPr/>
            <p:nvPr/>
          </p:nvGrpSpPr>
          <p:grpSpPr>
            <a:xfrm>
              <a:off x="6708061" y="2374682"/>
              <a:ext cx="808236" cy="436589"/>
              <a:chOff x="10299139" y="1993392"/>
              <a:chExt cx="912019" cy="492650"/>
            </a:xfrm>
          </p:grpSpPr>
          <p:sp>
            <p:nvSpPr>
              <p:cNvPr id="30" name="Rounded Rectangle 29"/>
              <p:cNvSpPr/>
              <p:nvPr/>
            </p:nvSpPr>
            <p:spPr>
              <a:xfrm flipH="1">
                <a:off x="10352220" y="1993392"/>
                <a:ext cx="851829" cy="492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1" name="TextBox 30"/>
              <p:cNvSpPr txBox="1"/>
              <p:nvPr/>
            </p:nvSpPr>
            <p:spPr>
              <a:xfrm flipH="1">
                <a:off x="10299139" y="2080644"/>
                <a:ext cx="912019" cy="312568"/>
              </a:xfrm>
              <a:prstGeom prst="rect">
                <a:avLst/>
              </a:prstGeom>
              <a:noFill/>
            </p:spPr>
            <p:txBody>
              <a:bodyPr wrap="none" rtlCol="0">
                <a:spAutoFit/>
              </a:bodyPr>
              <a:lstStyle/>
              <a:p>
                <a:r>
                  <a:rPr lang="en-US" sz="1200" b="1" dirty="0" err="1" smtClean="0">
                    <a:effectLst>
                      <a:outerShdw blurRad="38100" dist="38100" dir="2700000" algn="tl">
                        <a:srgbClr val="000000">
                          <a:alpha val="43137"/>
                        </a:srgbClr>
                      </a:outerShdw>
                    </a:effectLst>
                  </a:rPr>
                  <a:t>Mgmt</a:t>
                </a:r>
                <a:r>
                  <a:rPr lang="en-US" sz="1200" b="1" dirty="0" smtClean="0">
                    <a:effectLst>
                      <a:outerShdw blurRad="38100" dist="38100" dir="2700000" algn="tl">
                        <a:srgbClr val="000000">
                          <a:alpha val="43137"/>
                        </a:srgbClr>
                      </a:outerShdw>
                    </a:effectLst>
                  </a:rPr>
                  <a:t> OS</a:t>
                </a:r>
                <a:endParaRPr lang="en-US" sz="1200" b="1" dirty="0">
                  <a:effectLst>
                    <a:outerShdw blurRad="38100" dist="38100" dir="2700000" algn="tl">
                      <a:srgbClr val="000000">
                        <a:alpha val="43137"/>
                      </a:srgbClr>
                    </a:outerShdw>
                  </a:effectLst>
                </a:endParaRPr>
              </a:p>
            </p:txBody>
          </p:sp>
        </p:grpSp>
        <p:sp>
          <p:nvSpPr>
            <p:cNvPr id="86" name="Rectangle 85"/>
            <p:cNvSpPr/>
            <p:nvPr/>
          </p:nvSpPr>
          <p:spPr>
            <a:xfrm flipH="1">
              <a:off x="6744816" y="2868640"/>
              <a:ext cx="754895" cy="445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effectLst>
                    <a:outerShdw blurRad="38100" dist="38100" dir="2700000" algn="tl">
                      <a:srgbClr val="000000">
                        <a:alpha val="43137"/>
                      </a:srgbClr>
                    </a:outerShdw>
                  </a:effectLst>
                </a:rPr>
                <a:t>VMBus</a:t>
              </a:r>
              <a:endParaRPr lang="en-US" sz="1200" b="1" dirty="0">
                <a:effectLst>
                  <a:outerShdw blurRad="38100" dist="38100" dir="2700000" algn="tl">
                    <a:srgbClr val="000000">
                      <a:alpha val="43137"/>
                    </a:srgbClr>
                  </a:outerShdw>
                </a:effectLst>
              </a:endParaRPr>
            </a:p>
          </p:txBody>
        </p:sp>
        <p:grpSp>
          <p:nvGrpSpPr>
            <p:cNvPr id="101" name="Group 100"/>
            <p:cNvGrpSpPr/>
            <p:nvPr/>
          </p:nvGrpSpPr>
          <p:grpSpPr>
            <a:xfrm flipH="1">
              <a:off x="7618426" y="3587615"/>
              <a:ext cx="378630" cy="261112"/>
              <a:chOff x="1655655" y="4277823"/>
              <a:chExt cx="441994" cy="304809"/>
            </a:xfrm>
          </p:grpSpPr>
          <p:sp>
            <p:nvSpPr>
              <p:cNvPr id="102" name="Rounded Rectangle 101"/>
              <p:cNvSpPr/>
              <p:nvPr/>
            </p:nvSpPr>
            <p:spPr>
              <a:xfrm>
                <a:off x="1745511" y="4277823"/>
                <a:ext cx="304809" cy="30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03" name="TextBox 102"/>
              <p:cNvSpPr txBox="1"/>
              <p:nvPr/>
            </p:nvSpPr>
            <p:spPr>
              <a:xfrm>
                <a:off x="1655655" y="4277823"/>
                <a:ext cx="441994" cy="296409"/>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VM</a:t>
                </a:r>
                <a:endParaRPr lang="en-US" sz="1050" dirty="0">
                  <a:effectLst>
                    <a:outerShdw blurRad="38100" dist="38100" dir="2700000" algn="tl">
                      <a:srgbClr val="000000">
                        <a:alpha val="43137"/>
                      </a:srgbClr>
                    </a:outerShdw>
                  </a:effectLst>
                </a:endParaRPr>
              </a:p>
            </p:txBody>
          </p:sp>
        </p:grpSp>
      </p:grpSp>
      <p:grpSp>
        <p:nvGrpSpPr>
          <p:cNvPr id="122" name="Group 121"/>
          <p:cNvGrpSpPr/>
          <p:nvPr/>
        </p:nvGrpSpPr>
        <p:grpSpPr>
          <a:xfrm>
            <a:off x="6763551" y="1229879"/>
            <a:ext cx="595192" cy="1024319"/>
            <a:chOff x="6763551" y="1029463"/>
            <a:chExt cx="595192" cy="1024319"/>
          </a:xfrm>
        </p:grpSpPr>
        <p:cxnSp>
          <p:nvCxnSpPr>
            <p:cNvPr id="118" name="Straight Arrow Connector 117"/>
            <p:cNvCxnSpPr/>
            <p:nvPr/>
          </p:nvCxnSpPr>
          <p:spPr>
            <a:xfrm flipV="1">
              <a:off x="6781800" y="1343817"/>
              <a:ext cx="576943" cy="561235"/>
            </a:xfrm>
            <a:prstGeom prst="straightConnector1">
              <a:avLst/>
            </a:prstGeom>
            <a:ln>
              <a:headEnd type="arrow" w="med" len="med"/>
              <a:tailEnd type="arrow" w="med" len="med"/>
            </a:ln>
          </p:spPr>
          <p:style>
            <a:lnRef idx="3">
              <a:schemeClr val="accent3"/>
            </a:lnRef>
            <a:fillRef idx="0">
              <a:schemeClr val="accent3"/>
            </a:fillRef>
            <a:effectRef idx="2">
              <a:schemeClr val="accent3"/>
            </a:effectRef>
            <a:fontRef idx="minor">
              <a:schemeClr val="tx1"/>
            </a:fontRef>
          </p:style>
        </p:cxnSp>
        <p:sp>
          <p:nvSpPr>
            <p:cNvPr id="119" name="TextBox 118"/>
            <p:cNvSpPr txBox="1"/>
            <p:nvPr/>
          </p:nvSpPr>
          <p:spPr>
            <a:xfrm rot="18831814">
              <a:off x="6389891" y="1403123"/>
              <a:ext cx="1024319"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latin typeface="+mj-lt"/>
                </a:rPr>
                <a:t>Scale-Out</a:t>
              </a:r>
            </a:p>
          </p:txBody>
        </p:sp>
      </p:grpSp>
      <p:grpSp>
        <p:nvGrpSpPr>
          <p:cNvPr id="128" name="Group 127"/>
          <p:cNvGrpSpPr/>
          <p:nvPr/>
        </p:nvGrpSpPr>
        <p:grpSpPr>
          <a:xfrm>
            <a:off x="6974006" y="6296309"/>
            <a:ext cx="5156927" cy="512064"/>
            <a:chOff x="6974006" y="6296309"/>
            <a:chExt cx="5156927" cy="512064"/>
          </a:xfrm>
        </p:grpSpPr>
        <p:sp>
          <p:nvSpPr>
            <p:cNvPr id="129" name="Rectangle 128"/>
            <p:cNvSpPr/>
            <p:nvPr/>
          </p:nvSpPr>
          <p:spPr bwMode="auto">
            <a:xfrm>
              <a:off x="7888406" y="630169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rPr>
                <a:t>[433,437] “Windows Server 8” Networking</a:t>
              </a:r>
              <a:endParaRPr lang="en-US" sz="1600" b="1" dirty="0">
                <a:gradFill>
                  <a:gsLst>
                    <a:gs pos="0">
                      <a:schemeClr val="tx1"/>
                    </a:gs>
                    <a:gs pos="100000">
                      <a:schemeClr val="tx1"/>
                    </a:gs>
                  </a:gsLst>
                  <a:lin ang="5400000" scaled="0"/>
                </a:gradFill>
              </a:endParaRPr>
            </a:p>
          </p:txBody>
        </p:sp>
        <p:sp>
          <p:nvSpPr>
            <p:cNvPr id="130" name="Rectangle 129"/>
            <p:cNvSpPr/>
            <p:nvPr/>
          </p:nvSpPr>
          <p:spPr bwMode="auto">
            <a:xfrm>
              <a:off x="6974006" y="629630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grpSp>
    </p:spTree>
    <p:extLst>
      <p:ext uri="{BB962C8B-B14F-4D97-AF65-F5344CB8AC3E}">
        <p14:creationId xmlns:p14="http://schemas.microsoft.com/office/powerpoint/2010/main" val="201649685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fade">
                                      <p:cBhvr>
                                        <p:cTn id="13" dur="500"/>
                                        <p:tgtEl>
                                          <p:spTgt spid="122"/>
                                        </p:tgtEl>
                                      </p:cBhvr>
                                    </p:animEffect>
                                  </p:childTnLst>
                                </p:cTn>
                              </p:par>
                              <p:par>
                                <p:cTn id="14" presetID="10" presetClass="entr" presetSubtype="0" fill="hold" nodeType="with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fade">
                                      <p:cBhvr>
                                        <p:cTn id="16" dur="500"/>
                                        <p:tgtEl>
                                          <p:spTgt spid="112"/>
                                        </p:tgtEl>
                                      </p:cBhvr>
                                    </p:animEffect>
                                  </p:childTnLst>
                                </p:cTn>
                              </p:par>
                              <p:par>
                                <p:cTn id="17" presetID="10" presetClass="entr" presetSubtype="0" fill="hold" nodeType="with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fade">
                                      <p:cBhvr>
                                        <p:cTn id="1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a:xfrm>
            <a:off x="2998353" y="1239079"/>
            <a:ext cx="8979804" cy="2743856"/>
            <a:chOff x="2998353" y="1038663"/>
            <a:chExt cx="8979804" cy="2743856"/>
          </a:xfrm>
        </p:grpSpPr>
        <p:grpSp>
          <p:nvGrpSpPr>
            <p:cNvPr id="113" name="Group 112"/>
            <p:cNvGrpSpPr/>
            <p:nvPr/>
          </p:nvGrpSpPr>
          <p:grpSpPr>
            <a:xfrm>
              <a:off x="10049564" y="1038663"/>
              <a:ext cx="1928593" cy="2743856"/>
              <a:chOff x="10049564" y="1038663"/>
              <a:chExt cx="1928593" cy="2743856"/>
            </a:xfrm>
          </p:grpSpPr>
          <p:sp>
            <p:nvSpPr>
              <p:cNvPr id="7" name="Rounded Rectangle 6"/>
              <p:cNvSpPr/>
              <p:nvPr/>
            </p:nvSpPr>
            <p:spPr>
              <a:xfrm flipH="1">
                <a:off x="10126695" y="1055914"/>
                <a:ext cx="1851462" cy="26341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Rounded Rectangle 8"/>
              <p:cNvSpPr/>
              <p:nvPr/>
            </p:nvSpPr>
            <p:spPr>
              <a:xfrm flipH="1">
                <a:off x="10049564" y="1219200"/>
                <a:ext cx="1851462" cy="256331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8" name="TextBox 107"/>
              <p:cNvSpPr txBox="1"/>
              <p:nvPr/>
            </p:nvSpPr>
            <p:spPr>
              <a:xfrm flipH="1">
                <a:off x="10203432" y="1213012"/>
                <a:ext cx="622286" cy="261610"/>
              </a:xfrm>
              <a:prstGeom prst="rect">
                <a:avLst/>
              </a:prstGeom>
              <a:noFill/>
            </p:spPr>
            <p:txBody>
              <a:bodyPr wrap="none" rtlCol="0">
                <a:spAutoFit/>
              </a:bodyPr>
              <a:lstStyle/>
              <a:p>
                <a:r>
                  <a:rPr lang="en-US" sz="1100" dirty="0" smtClean="0"/>
                  <a:t>Node 2</a:t>
                </a:r>
                <a:endParaRPr lang="en-US" sz="1100" dirty="0"/>
              </a:p>
            </p:txBody>
          </p:sp>
          <p:sp>
            <p:nvSpPr>
              <p:cNvPr id="109" name="TextBox 108"/>
              <p:cNvSpPr txBox="1"/>
              <p:nvPr/>
            </p:nvSpPr>
            <p:spPr>
              <a:xfrm flipH="1">
                <a:off x="10350858" y="1038663"/>
                <a:ext cx="649537" cy="261610"/>
              </a:xfrm>
              <a:prstGeom prst="rect">
                <a:avLst/>
              </a:prstGeom>
              <a:noFill/>
            </p:spPr>
            <p:txBody>
              <a:bodyPr wrap="none" rtlCol="0">
                <a:spAutoFit/>
              </a:bodyPr>
              <a:lstStyle/>
              <a:p>
                <a:r>
                  <a:rPr lang="en-US" sz="1100" dirty="0" smtClean="0"/>
                  <a:t>Node N</a:t>
                </a:r>
                <a:endParaRPr lang="en-US" sz="1100" dirty="0"/>
              </a:p>
            </p:txBody>
          </p:sp>
        </p:grpSp>
        <p:grpSp>
          <p:nvGrpSpPr>
            <p:cNvPr id="112" name="Group 111"/>
            <p:cNvGrpSpPr/>
            <p:nvPr/>
          </p:nvGrpSpPr>
          <p:grpSpPr>
            <a:xfrm>
              <a:off x="2998353" y="1481387"/>
              <a:ext cx="5282604" cy="2185878"/>
              <a:chOff x="2998353" y="1481387"/>
              <a:chExt cx="5282604" cy="2185878"/>
            </a:xfrm>
          </p:grpSpPr>
          <p:sp>
            <p:nvSpPr>
              <p:cNvPr id="8" name="Rounded Rectangle 7"/>
              <p:cNvSpPr/>
              <p:nvPr/>
            </p:nvSpPr>
            <p:spPr>
              <a:xfrm flipH="1">
                <a:off x="3088844" y="1502228"/>
                <a:ext cx="5192113" cy="201194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ounded Rectangle 10"/>
              <p:cNvSpPr/>
              <p:nvPr/>
            </p:nvSpPr>
            <p:spPr>
              <a:xfrm flipH="1">
                <a:off x="2998353" y="1675969"/>
                <a:ext cx="5192113" cy="19912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5" name="TextBox 104"/>
              <p:cNvSpPr txBox="1"/>
              <p:nvPr/>
            </p:nvSpPr>
            <p:spPr>
              <a:xfrm flipH="1">
                <a:off x="3252669" y="1655736"/>
                <a:ext cx="622286" cy="261610"/>
              </a:xfrm>
              <a:prstGeom prst="rect">
                <a:avLst/>
              </a:prstGeom>
              <a:noFill/>
            </p:spPr>
            <p:txBody>
              <a:bodyPr wrap="none" rtlCol="0">
                <a:spAutoFit/>
              </a:bodyPr>
              <a:lstStyle/>
              <a:p>
                <a:r>
                  <a:rPr lang="en-US" sz="1100" dirty="0" smtClean="0"/>
                  <a:t>Node 2</a:t>
                </a:r>
                <a:endParaRPr lang="en-US" sz="1100" dirty="0"/>
              </a:p>
            </p:txBody>
          </p:sp>
          <p:sp>
            <p:nvSpPr>
              <p:cNvPr id="106" name="TextBox 105"/>
              <p:cNvSpPr txBox="1"/>
              <p:nvPr/>
            </p:nvSpPr>
            <p:spPr>
              <a:xfrm flipH="1">
                <a:off x="3400095" y="1481387"/>
                <a:ext cx="649537" cy="261610"/>
              </a:xfrm>
              <a:prstGeom prst="rect">
                <a:avLst/>
              </a:prstGeom>
              <a:noFill/>
            </p:spPr>
            <p:txBody>
              <a:bodyPr wrap="none" rtlCol="0">
                <a:spAutoFit/>
              </a:bodyPr>
              <a:lstStyle/>
              <a:p>
                <a:r>
                  <a:rPr lang="en-US" sz="1100" dirty="0" smtClean="0"/>
                  <a:t>Node N</a:t>
                </a:r>
                <a:endParaRPr lang="en-US" sz="1100" dirty="0"/>
              </a:p>
            </p:txBody>
          </p:sp>
        </p:grpSp>
      </p:grpSp>
      <p:sp>
        <p:nvSpPr>
          <p:cNvPr id="6" name="Title 5"/>
          <p:cNvSpPr>
            <a:spLocks noGrp="1"/>
          </p:cNvSpPr>
          <p:nvPr>
            <p:ph type="title"/>
          </p:nvPr>
        </p:nvSpPr>
        <p:spPr>
          <a:xfrm>
            <a:off x="519112" y="228600"/>
            <a:ext cx="11149013" cy="1218795"/>
          </a:xfrm>
        </p:spPr>
        <p:txBody>
          <a:bodyPr/>
          <a:lstStyle/>
          <a:p>
            <a:pPr lvl="0"/>
            <a:r>
              <a:rPr lang="en-US" dirty="0" smtClean="0">
                <a:solidFill>
                  <a:schemeClr val="tx1"/>
                </a:solidFill>
              </a:rPr>
              <a:t>“Windows </a:t>
            </a:r>
            <a:r>
              <a:rPr lang="en-US" dirty="0">
                <a:solidFill>
                  <a:schemeClr val="tx1"/>
                </a:solidFill>
              </a:rPr>
              <a:t>Server </a:t>
            </a:r>
            <a:r>
              <a:rPr lang="en-US" dirty="0" smtClean="0">
                <a:solidFill>
                  <a:schemeClr val="tx1"/>
                </a:solidFill>
              </a:rPr>
              <a:t>8” </a:t>
            </a:r>
            <a:r>
              <a:rPr lang="en-US" dirty="0">
                <a:solidFill>
                  <a:schemeClr val="tx1"/>
                </a:solidFill>
              </a:rPr>
              <a:t>Continuously Available </a:t>
            </a:r>
            <a:r>
              <a:rPr lang="en-US" dirty="0" smtClean="0">
                <a:solidFill>
                  <a:schemeClr val="tx1"/>
                </a:solidFill>
              </a:rPr>
              <a:t>Platform with File Server</a:t>
            </a:r>
            <a:endParaRPr lang="en-US" dirty="0"/>
          </a:p>
        </p:txBody>
      </p:sp>
      <p:sp>
        <p:nvSpPr>
          <p:cNvPr id="4" name="Content Placeholder 3"/>
          <p:cNvSpPr>
            <a:spLocks noGrp="1"/>
          </p:cNvSpPr>
          <p:nvPr>
            <p:ph sz="half" idx="1"/>
          </p:nvPr>
        </p:nvSpPr>
        <p:spPr>
          <a:xfrm>
            <a:off x="6168802" y="4160179"/>
            <a:ext cx="5755109" cy="2240613"/>
          </a:xfrm>
        </p:spPr>
        <p:txBody>
          <a:bodyPr/>
          <a:lstStyle/>
          <a:p>
            <a:pPr marL="0" indent="0">
              <a:buNone/>
            </a:pPr>
            <a:r>
              <a:rPr lang="en-US" sz="2000" b="1" u="sng" dirty="0" smtClean="0">
                <a:solidFill>
                  <a:schemeClr val="tx1"/>
                </a:solidFill>
              </a:rPr>
              <a:t>Network Devices for Converged Networks</a:t>
            </a:r>
          </a:p>
          <a:p>
            <a:r>
              <a:rPr lang="en-US" sz="2000" dirty="0" smtClean="0">
                <a:solidFill>
                  <a:schemeClr val="tx1"/>
                </a:solidFill>
              </a:rPr>
              <a:t>New </a:t>
            </a:r>
            <a:r>
              <a:rPr lang="en-US" sz="2000" dirty="0">
                <a:solidFill>
                  <a:schemeClr val="tx1"/>
                </a:solidFill>
              </a:rPr>
              <a:t>Network Fabric Support</a:t>
            </a:r>
          </a:p>
          <a:p>
            <a:pPr lvl="1"/>
            <a:r>
              <a:rPr lang="en-US" sz="1800" dirty="0" err="1" smtClean="0">
                <a:solidFill>
                  <a:schemeClr val="tx1"/>
                </a:solidFill>
              </a:rPr>
              <a:t>InfiniBand</a:t>
            </a:r>
            <a:r>
              <a:rPr lang="en-US" sz="1800" dirty="0" smtClean="0">
                <a:solidFill>
                  <a:schemeClr val="tx1"/>
                </a:solidFill>
              </a:rPr>
              <a:t> (IB) support</a:t>
            </a:r>
            <a:r>
              <a:rPr lang="en-US" sz="1800" dirty="0">
                <a:solidFill>
                  <a:schemeClr val="tx1"/>
                </a:solidFill>
              </a:rPr>
              <a:t>, with inbox </a:t>
            </a:r>
            <a:r>
              <a:rPr lang="en-US" sz="1800" dirty="0" smtClean="0">
                <a:solidFill>
                  <a:schemeClr val="tx1"/>
                </a:solidFill>
              </a:rPr>
              <a:t>program</a:t>
            </a:r>
            <a:endParaRPr lang="en-US" sz="1800" dirty="0">
              <a:solidFill>
                <a:schemeClr val="tx1"/>
              </a:solidFill>
            </a:endParaRPr>
          </a:p>
          <a:p>
            <a:r>
              <a:rPr lang="en-US" sz="2000" dirty="0">
                <a:solidFill>
                  <a:schemeClr val="tx1"/>
                </a:solidFill>
              </a:rPr>
              <a:t>New Network Device Capabilities</a:t>
            </a:r>
          </a:p>
          <a:p>
            <a:pPr lvl="1"/>
            <a:r>
              <a:rPr lang="en-US" sz="1800" dirty="0">
                <a:solidFill>
                  <a:schemeClr val="tx1"/>
                </a:solidFill>
              </a:rPr>
              <a:t>Multiple forms of new </a:t>
            </a:r>
            <a:r>
              <a:rPr lang="en-US" sz="1800" dirty="0" smtClean="0">
                <a:solidFill>
                  <a:schemeClr val="tx1"/>
                </a:solidFill>
              </a:rPr>
              <a:t>offloads, virtualization</a:t>
            </a:r>
          </a:p>
          <a:p>
            <a:r>
              <a:rPr lang="en-US" sz="2000" dirty="0" smtClean="0">
                <a:solidFill>
                  <a:schemeClr val="tx1"/>
                </a:solidFill>
                <a:latin typeface="+mj-lt"/>
              </a:rPr>
              <a:t>Used for cluster interconnect &amp; for File Server</a:t>
            </a:r>
            <a:endParaRPr lang="en-US" sz="2000" dirty="0">
              <a:solidFill>
                <a:schemeClr val="tx1"/>
              </a:solidFill>
              <a:latin typeface="+mj-lt"/>
            </a:endParaRPr>
          </a:p>
          <a:p>
            <a:endParaRPr lang="en-US" sz="2000" dirty="0">
              <a:solidFill>
                <a:schemeClr val="tx1"/>
              </a:solidFill>
            </a:endParaRPr>
          </a:p>
        </p:txBody>
      </p:sp>
      <p:sp>
        <p:nvSpPr>
          <p:cNvPr id="12" name="Rounded Rectangle 11"/>
          <p:cNvSpPr/>
          <p:nvPr/>
        </p:nvSpPr>
        <p:spPr>
          <a:xfrm flipH="1">
            <a:off x="2899009" y="2049073"/>
            <a:ext cx="5192113" cy="193069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Rounded Rectangle 12"/>
          <p:cNvSpPr/>
          <p:nvPr/>
        </p:nvSpPr>
        <p:spPr>
          <a:xfrm flipH="1">
            <a:off x="9958115" y="1610931"/>
            <a:ext cx="1851462" cy="24708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TextBox 13"/>
          <p:cNvSpPr txBox="1"/>
          <p:nvPr/>
        </p:nvSpPr>
        <p:spPr>
          <a:xfrm flipH="1">
            <a:off x="10398258" y="1736136"/>
            <a:ext cx="978409" cy="369332"/>
          </a:xfrm>
          <a:prstGeom prst="rect">
            <a:avLst/>
          </a:prstGeom>
          <a:noFill/>
        </p:spPr>
        <p:txBody>
          <a:bodyPr wrap="none" rtlCol="0">
            <a:spAutoFit/>
          </a:bodyPr>
          <a:lstStyle/>
          <a:p>
            <a:r>
              <a:rPr lang="en-US" b="1" dirty="0" err="1" smtClean="0">
                <a:solidFill>
                  <a:srgbClr val="FFFFFF"/>
                </a:solidFill>
              </a:rPr>
              <a:t>Hyper-V</a:t>
            </a:r>
            <a:endParaRPr lang="en-US" b="1" dirty="0">
              <a:solidFill>
                <a:srgbClr val="FFFFFF"/>
              </a:solidFill>
            </a:endParaRPr>
          </a:p>
        </p:txBody>
      </p:sp>
      <p:sp>
        <p:nvSpPr>
          <p:cNvPr id="15" name="Rectangle 14"/>
          <p:cNvSpPr/>
          <p:nvPr/>
        </p:nvSpPr>
        <p:spPr>
          <a:xfrm flipH="1">
            <a:off x="10358137" y="2751756"/>
            <a:ext cx="851829" cy="483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effectLst>
                  <a:outerShdw blurRad="38100" dist="38100" dir="2700000" algn="tl">
                    <a:srgbClr val="000000">
                      <a:alpha val="43137"/>
                    </a:srgbClr>
                  </a:outerShdw>
                </a:effectLst>
              </a:rPr>
              <a:t>VSwitch</a:t>
            </a:r>
            <a:endParaRPr lang="en-US" sz="1400" b="1" dirty="0">
              <a:effectLst>
                <a:outerShdw blurRad="38100" dist="38100" dir="2700000" algn="tl">
                  <a:srgbClr val="000000">
                    <a:alpha val="43137"/>
                  </a:srgbClr>
                </a:outerShdw>
              </a:effectLst>
            </a:endParaRPr>
          </a:p>
        </p:txBody>
      </p:sp>
      <p:grpSp>
        <p:nvGrpSpPr>
          <p:cNvPr id="16" name="Group 15"/>
          <p:cNvGrpSpPr/>
          <p:nvPr/>
        </p:nvGrpSpPr>
        <p:grpSpPr>
          <a:xfrm flipH="1">
            <a:off x="11499729" y="2863274"/>
            <a:ext cx="81124" cy="259202"/>
            <a:chOff x="6932427" y="1541721"/>
            <a:chExt cx="435936" cy="1392865"/>
          </a:xfrm>
        </p:grpSpPr>
        <p:sp>
          <p:nvSpPr>
            <p:cNvPr id="17" name="Oval 16"/>
            <p:cNvSpPr/>
            <p:nvPr/>
          </p:nvSpPr>
          <p:spPr>
            <a:xfrm>
              <a:off x="6932428" y="1541721"/>
              <a:ext cx="435935" cy="393405"/>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32428" y="2032768"/>
              <a:ext cx="435935" cy="393405"/>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932427" y="2541181"/>
              <a:ext cx="435935" cy="393405"/>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flipH="1">
            <a:off x="11345967" y="2108023"/>
            <a:ext cx="399468" cy="294641"/>
            <a:chOff x="1684395" y="4277823"/>
            <a:chExt cx="413254" cy="304809"/>
          </a:xfrm>
        </p:grpSpPr>
        <p:sp>
          <p:nvSpPr>
            <p:cNvPr id="21" name="Rounded Rectangle 20"/>
            <p:cNvSpPr/>
            <p:nvPr/>
          </p:nvSpPr>
          <p:spPr>
            <a:xfrm>
              <a:off x="1745511" y="4277823"/>
              <a:ext cx="304809" cy="30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2" name="TextBox 21"/>
            <p:cNvSpPr txBox="1"/>
            <p:nvPr/>
          </p:nvSpPr>
          <p:spPr>
            <a:xfrm>
              <a:off x="1684395" y="4277823"/>
              <a:ext cx="413254" cy="270638"/>
            </a:xfrm>
            <a:prstGeom prst="rect">
              <a:avLst/>
            </a:prstGeom>
            <a:noFill/>
          </p:spPr>
          <p:txBody>
            <a:bodyPr wrap="none" rtlCol="0">
              <a:spAutoFit/>
            </a:bodyPr>
            <a:lstStyle/>
            <a:p>
              <a:r>
                <a:rPr lang="en-US" sz="1100" dirty="0" smtClean="0">
                  <a:effectLst>
                    <a:outerShdw blurRad="38100" dist="38100" dir="2700000" algn="tl">
                      <a:srgbClr val="000000">
                        <a:alpha val="43137"/>
                      </a:srgbClr>
                    </a:outerShdw>
                  </a:effectLst>
                </a:rPr>
                <a:t>VM</a:t>
              </a:r>
              <a:endParaRPr lang="en-US" sz="1100" dirty="0">
                <a:effectLst>
                  <a:outerShdw blurRad="38100" dist="38100" dir="2700000" algn="tl">
                    <a:srgbClr val="000000">
                      <a:alpha val="43137"/>
                    </a:srgbClr>
                  </a:outerShdw>
                </a:effectLst>
              </a:endParaRPr>
            </a:p>
          </p:txBody>
        </p:sp>
      </p:grpSp>
      <p:grpSp>
        <p:nvGrpSpPr>
          <p:cNvPr id="23" name="Group 22"/>
          <p:cNvGrpSpPr/>
          <p:nvPr/>
        </p:nvGrpSpPr>
        <p:grpSpPr>
          <a:xfrm flipH="1">
            <a:off x="11345967" y="2457506"/>
            <a:ext cx="399468" cy="294641"/>
            <a:chOff x="1684395" y="4277823"/>
            <a:chExt cx="413254" cy="304809"/>
          </a:xfrm>
        </p:grpSpPr>
        <p:sp>
          <p:nvSpPr>
            <p:cNvPr id="24" name="Rounded Rectangle 23"/>
            <p:cNvSpPr/>
            <p:nvPr/>
          </p:nvSpPr>
          <p:spPr>
            <a:xfrm>
              <a:off x="1745511" y="4277823"/>
              <a:ext cx="304809" cy="30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5" name="TextBox 24"/>
            <p:cNvSpPr txBox="1"/>
            <p:nvPr/>
          </p:nvSpPr>
          <p:spPr>
            <a:xfrm>
              <a:off x="1684395" y="4277823"/>
              <a:ext cx="413254" cy="270638"/>
            </a:xfrm>
            <a:prstGeom prst="rect">
              <a:avLst/>
            </a:prstGeom>
            <a:noFill/>
          </p:spPr>
          <p:txBody>
            <a:bodyPr wrap="none" rtlCol="0">
              <a:spAutoFit/>
            </a:bodyPr>
            <a:lstStyle/>
            <a:p>
              <a:r>
                <a:rPr lang="en-US" sz="1100" dirty="0" smtClean="0">
                  <a:effectLst>
                    <a:outerShdw blurRad="38100" dist="38100" dir="2700000" algn="tl">
                      <a:srgbClr val="000000">
                        <a:alpha val="43137"/>
                      </a:srgbClr>
                    </a:outerShdw>
                  </a:effectLst>
                </a:rPr>
                <a:t>VM</a:t>
              </a:r>
              <a:endParaRPr lang="en-US" sz="1100" dirty="0">
                <a:effectLst>
                  <a:outerShdw blurRad="38100" dist="38100" dir="2700000" algn="tl">
                    <a:srgbClr val="000000">
                      <a:alpha val="43137"/>
                    </a:srgbClr>
                  </a:outerShdw>
                </a:effectLst>
              </a:endParaRPr>
            </a:p>
          </p:txBody>
        </p:sp>
      </p:grpSp>
      <p:grpSp>
        <p:nvGrpSpPr>
          <p:cNvPr id="26" name="Group 25"/>
          <p:cNvGrpSpPr/>
          <p:nvPr/>
        </p:nvGrpSpPr>
        <p:grpSpPr>
          <a:xfrm flipH="1">
            <a:off x="11345967" y="3209509"/>
            <a:ext cx="399468" cy="294641"/>
            <a:chOff x="1684395" y="4277823"/>
            <a:chExt cx="413254" cy="304809"/>
          </a:xfrm>
        </p:grpSpPr>
        <p:sp>
          <p:nvSpPr>
            <p:cNvPr id="27" name="Rounded Rectangle 26"/>
            <p:cNvSpPr/>
            <p:nvPr/>
          </p:nvSpPr>
          <p:spPr>
            <a:xfrm>
              <a:off x="1745511" y="4277823"/>
              <a:ext cx="304809" cy="30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8" name="TextBox 27"/>
            <p:cNvSpPr txBox="1"/>
            <p:nvPr/>
          </p:nvSpPr>
          <p:spPr>
            <a:xfrm>
              <a:off x="1684395" y="4277823"/>
              <a:ext cx="413254" cy="270638"/>
            </a:xfrm>
            <a:prstGeom prst="rect">
              <a:avLst/>
            </a:prstGeom>
            <a:noFill/>
          </p:spPr>
          <p:txBody>
            <a:bodyPr wrap="none" rtlCol="0">
              <a:spAutoFit/>
            </a:bodyPr>
            <a:lstStyle/>
            <a:p>
              <a:r>
                <a:rPr lang="en-US" sz="1100" dirty="0" smtClean="0">
                  <a:effectLst>
                    <a:outerShdw blurRad="38100" dist="38100" dir="2700000" algn="tl">
                      <a:srgbClr val="000000">
                        <a:alpha val="43137"/>
                      </a:srgbClr>
                    </a:outerShdw>
                  </a:effectLst>
                </a:rPr>
                <a:t>VM</a:t>
              </a:r>
              <a:endParaRPr lang="en-US" sz="1100" dirty="0">
                <a:effectLst>
                  <a:outerShdw blurRad="38100" dist="38100" dir="2700000" algn="tl">
                    <a:srgbClr val="000000">
                      <a:alpha val="43137"/>
                    </a:srgbClr>
                  </a:outerShdw>
                </a:effectLst>
              </a:endParaRPr>
            </a:p>
          </p:txBody>
        </p:sp>
      </p:grpSp>
      <p:grpSp>
        <p:nvGrpSpPr>
          <p:cNvPr id="97" name="Group 96"/>
          <p:cNvGrpSpPr/>
          <p:nvPr/>
        </p:nvGrpSpPr>
        <p:grpSpPr>
          <a:xfrm>
            <a:off x="10299139" y="2128492"/>
            <a:ext cx="910827" cy="492650"/>
            <a:chOff x="10299139" y="1993392"/>
            <a:chExt cx="910827" cy="492650"/>
          </a:xfrm>
        </p:grpSpPr>
        <p:sp>
          <p:nvSpPr>
            <p:cNvPr id="30" name="Rounded Rectangle 29"/>
            <p:cNvSpPr/>
            <p:nvPr/>
          </p:nvSpPr>
          <p:spPr>
            <a:xfrm flipH="1">
              <a:off x="10352220" y="1993392"/>
              <a:ext cx="851829" cy="492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1" name="TextBox 30"/>
            <p:cNvSpPr txBox="1"/>
            <p:nvPr/>
          </p:nvSpPr>
          <p:spPr>
            <a:xfrm flipH="1">
              <a:off x="10299139" y="2080644"/>
              <a:ext cx="910827" cy="307777"/>
            </a:xfrm>
            <a:prstGeom prst="rect">
              <a:avLst/>
            </a:prstGeom>
            <a:noFill/>
          </p:spPr>
          <p:txBody>
            <a:bodyPr wrap="none" rtlCol="0">
              <a:spAutoFit/>
            </a:bodyPr>
            <a:lstStyle/>
            <a:p>
              <a:r>
                <a:rPr lang="en-US" sz="1400" b="1" dirty="0" err="1" smtClean="0">
                  <a:effectLst>
                    <a:outerShdw blurRad="38100" dist="38100" dir="2700000" algn="tl">
                      <a:srgbClr val="000000">
                        <a:alpha val="43137"/>
                      </a:srgbClr>
                    </a:outerShdw>
                  </a:effectLst>
                </a:rPr>
                <a:t>Mgmt</a:t>
              </a:r>
              <a:r>
                <a:rPr lang="en-US" sz="1400" b="1" dirty="0" smtClean="0">
                  <a:effectLst>
                    <a:outerShdw blurRad="38100" dist="38100" dir="2700000" algn="tl">
                      <a:srgbClr val="000000">
                        <a:alpha val="43137"/>
                      </a:srgbClr>
                    </a:outerShdw>
                  </a:effectLst>
                </a:rPr>
                <a:t> OS</a:t>
              </a:r>
              <a:endParaRPr lang="en-US" sz="1400" b="1" dirty="0">
                <a:effectLst>
                  <a:outerShdw blurRad="38100" dist="38100" dir="2700000" algn="tl">
                    <a:srgbClr val="000000">
                      <a:alpha val="43137"/>
                    </a:srgbClr>
                  </a:outerShdw>
                </a:effectLst>
              </a:endParaRPr>
            </a:p>
          </p:txBody>
        </p:sp>
      </p:grpSp>
      <p:sp>
        <p:nvSpPr>
          <p:cNvPr id="38" name="Rounded Rectangle 37"/>
          <p:cNvSpPr/>
          <p:nvPr/>
        </p:nvSpPr>
        <p:spPr>
          <a:xfrm flipH="1">
            <a:off x="609441" y="2909430"/>
            <a:ext cx="1213816" cy="106407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bg1"/>
                </a:solidFill>
              </a:rPr>
              <a:t>External Storage Arrays</a:t>
            </a:r>
          </a:p>
        </p:txBody>
      </p:sp>
      <p:sp>
        <p:nvSpPr>
          <p:cNvPr id="44" name="Rounded Rectangle 43"/>
          <p:cNvSpPr/>
          <p:nvPr/>
        </p:nvSpPr>
        <p:spPr>
          <a:xfrm flipH="1">
            <a:off x="609441" y="1767960"/>
            <a:ext cx="1213816" cy="106407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bg1"/>
                </a:solidFill>
              </a:rPr>
              <a:t>Shared JBOD</a:t>
            </a:r>
          </a:p>
        </p:txBody>
      </p:sp>
      <p:sp>
        <p:nvSpPr>
          <p:cNvPr id="45" name="TextBox 44"/>
          <p:cNvSpPr txBox="1"/>
          <p:nvPr/>
        </p:nvSpPr>
        <p:spPr>
          <a:xfrm flipH="1">
            <a:off x="3088844" y="2053825"/>
            <a:ext cx="623220" cy="336587"/>
          </a:xfrm>
          <a:prstGeom prst="rect">
            <a:avLst/>
          </a:prstGeom>
          <a:noFill/>
        </p:spPr>
        <p:txBody>
          <a:bodyPr wrap="none" rtlCol="0">
            <a:spAutoFit/>
          </a:bodyPr>
          <a:lstStyle/>
          <a:p>
            <a:r>
              <a:rPr lang="en-US" sz="1100" dirty="0" smtClean="0"/>
              <a:t>Node 1</a:t>
            </a:r>
            <a:endParaRPr lang="en-US" sz="1100" dirty="0"/>
          </a:p>
        </p:txBody>
      </p:sp>
      <p:cxnSp>
        <p:nvCxnSpPr>
          <p:cNvPr id="46" name="Straight Connector 45"/>
          <p:cNvCxnSpPr>
            <a:stCxn id="79" idx="3"/>
          </p:cNvCxnSpPr>
          <p:nvPr/>
        </p:nvCxnSpPr>
        <p:spPr>
          <a:xfrm flipH="1">
            <a:off x="2386076" y="2892745"/>
            <a:ext cx="316985" cy="384305"/>
          </a:xfrm>
          <a:prstGeom prst="line">
            <a:avLst/>
          </a:prstGeom>
        </p:spPr>
        <p:style>
          <a:lnRef idx="1">
            <a:schemeClr val="accent6"/>
          </a:lnRef>
          <a:fillRef idx="0">
            <a:schemeClr val="accent6"/>
          </a:fillRef>
          <a:effectRef idx="0">
            <a:schemeClr val="accent6"/>
          </a:effectRef>
          <a:fontRef idx="minor">
            <a:schemeClr val="tx1"/>
          </a:fontRef>
        </p:style>
      </p:cxnSp>
      <p:cxnSp>
        <p:nvCxnSpPr>
          <p:cNvPr id="47" name="Straight Connector 46"/>
          <p:cNvCxnSpPr>
            <a:stCxn id="80" idx="3"/>
          </p:cNvCxnSpPr>
          <p:nvPr/>
        </p:nvCxnSpPr>
        <p:spPr>
          <a:xfrm flipH="1" flipV="1">
            <a:off x="2386076" y="2782616"/>
            <a:ext cx="316985" cy="398127"/>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p:cNvCxnSpPr>
            <a:stCxn id="79" idx="3"/>
          </p:cNvCxnSpPr>
          <p:nvPr/>
        </p:nvCxnSpPr>
        <p:spPr>
          <a:xfrm flipH="1" flipV="1">
            <a:off x="2386076" y="2782616"/>
            <a:ext cx="316985" cy="110128"/>
          </a:xfrm>
          <a:prstGeom prst="line">
            <a:avLst/>
          </a:prstGeom>
        </p:spPr>
        <p:style>
          <a:lnRef idx="1">
            <a:schemeClr val="accent6"/>
          </a:lnRef>
          <a:fillRef idx="0">
            <a:schemeClr val="accent6"/>
          </a:fillRef>
          <a:effectRef idx="0">
            <a:schemeClr val="accent6"/>
          </a:effectRef>
          <a:fontRef idx="minor">
            <a:schemeClr val="tx1"/>
          </a:fontRef>
        </p:style>
      </p:cxnSp>
      <p:cxnSp>
        <p:nvCxnSpPr>
          <p:cNvPr id="49" name="Straight Connector 48"/>
          <p:cNvCxnSpPr>
            <a:stCxn id="80" idx="3"/>
          </p:cNvCxnSpPr>
          <p:nvPr/>
        </p:nvCxnSpPr>
        <p:spPr>
          <a:xfrm flipH="1">
            <a:off x="2386076" y="3180744"/>
            <a:ext cx="316985" cy="96306"/>
          </a:xfrm>
          <a:prstGeom prst="line">
            <a:avLst/>
          </a:prstGeom>
        </p:spPr>
        <p:style>
          <a:lnRef idx="1">
            <a:schemeClr val="accent6"/>
          </a:lnRef>
          <a:fillRef idx="0">
            <a:schemeClr val="accent6"/>
          </a:fillRef>
          <a:effectRef idx="0">
            <a:schemeClr val="accent6"/>
          </a:effectRef>
          <a:fontRef idx="minor">
            <a:schemeClr val="tx1"/>
          </a:fontRef>
        </p:style>
      </p:cxnSp>
      <p:cxnSp>
        <p:nvCxnSpPr>
          <p:cNvPr id="50" name="Straight Connector 49"/>
          <p:cNvCxnSpPr>
            <a:stCxn id="81" idx="3"/>
            <a:endCxn id="44" idx="1"/>
          </p:cNvCxnSpPr>
          <p:nvPr/>
        </p:nvCxnSpPr>
        <p:spPr>
          <a:xfrm flipH="1" flipV="1">
            <a:off x="1823257" y="2299996"/>
            <a:ext cx="435881" cy="491985"/>
          </a:xfrm>
          <a:prstGeom prst="line">
            <a:avLst/>
          </a:prstGeom>
        </p:spPr>
        <p:style>
          <a:lnRef idx="1">
            <a:schemeClr val="accent6"/>
          </a:lnRef>
          <a:fillRef idx="0">
            <a:schemeClr val="accent6"/>
          </a:fillRef>
          <a:effectRef idx="0">
            <a:schemeClr val="accent6"/>
          </a:effectRef>
          <a:fontRef idx="minor">
            <a:schemeClr val="tx1"/>
          </a:fontRef>
        </p:style>
      </p:cxnSp>
      <p:cxnSp>
        <p:nvCxnSpPr>
          <p:cNvPr id="51" name="Straight Connector 50"/>
          <p:cNvCxnSpPr>
            <a:stCxn id="81" idx="3"/>
            <a:endCxn id="38" idx="1"/>
          </p:cNvCxnSpPr>
          <p:nvPr/>
        </p:nvCxnSpPr>
        <p:spPr>
          <a:xfrm flipH="1">
            <a:off x="1823257" y="2791981"/>
            <a:ext cx="435881" cy="649485"/>
          </a:xfrm>
          <a:prstGeom prst="line">
            <a:avLst/>
          </a:prstGeom>
        </p:spPr>
        <p:style>
          <a:lnRef idx="1">
            <a:schemeClr val="accent6"/>
          </a:lnRef>
          <a:fillRef idx="0">
            <a:schemeClr val="accent6"/>
          </a:fillRef>
          <a:effectRef idx="0">
            <a:schemeClr val="accent6"/>
          </a:effectRef>
          <a:fontRef idx="minor">
            <a:schemeClr val="tx1"/>
          </a:fontRef>
        </p:style>
      </p:cxnSp>
      <p:cxnSp>
        <p:nvCxnSpPr>
          <p:cNvPr id="52" name="Straight Connector 51"/>
          <p:cNvCxnSpPr>
            <a:stCxn id="82" idx="3"/>
            <a:endCxn id="38" idx="1"/>
          </p:cNvCxnSpPr>
          <p:nvPr/>
        </p:nvCxnSpPr>
        <p:spPr>
          <a:xfrm flipH="1">
            <a:off x="1823257" y="3286414"/>
            <a:ext cx="435881" cy="155052"/>
          </a:xfrm>
          <a:prstGeom prst="line">
            <a:avLst/>
          </a:prstGeom>
        </p:spPr>
        <p:style>
          <a:lnRef idx="1">
            <a:schemeClr val="accent6"/>
          </a:lnRef>
          <a:fillRef idx="0">
            <a:schemeClr val="accent6"/>
          </a:fillRef>
          <a:effectRef idx="0">
            <a:schemeClr val="accent6"/>
          </a:effectRef>
          <a:fontRef idx="minor">
            <a:schemeClr val="tx1"/>
          </a:fontRef>
        </p:style>
      </p:cxnSp>
      <p:cxnSp>
        <p:nvCxnSpPr>
          <p:cNvPr id="53" name="Straight Connector 52"/>
          <p:cNvCxnSpPr>
            <a:stCxn id="82" idx="3"/>
            <a:endCxn id="44" idx="1"/>
          </p:cNvCxnSpPr>
          <p:nvPr/>
        </p:nvCxnSpPr>
        <p:spPr>
          <a:xfrm flipH="1" flipV="1">
            <a:off x="1823257" y="2299996"/>
            <a:ext cx="435881" cy="986418"/>
          </a:xfrm>
          <a:prstGeom prst="line">
            <a:avLst/>
          </a:prstGeom>
        </p:spPr>
        <p:style>
          <a:lnRef idx="1">
            <a:schemeClr val="accent6"/>
          </a:lnRef>
          <a:fillRef idx="0">
            <a:schemeClr val="accent6"/>
          </a:fillRef>
          <a:effectRef idx="0">
            <a:schemeClr val="accent6"/>
          </a:effectRef>
          <a:fontRef idx="minor">
            <a:schemeClr val="tx1"/>
          </a:fontRef>
        </p:style>
      </p:cxnSp>
      <p:grpSp>
        <p:nvGrpSpPr>
          <p:cNvPr id="78" name="Group 77"/>
          <p:cNvGrpSpPr/>
          <p:nvPr/>
        </p:nvGrpSpPr>
        <p:grpSpPr>
          <a:xfrm flipH="1">
            <a:off x="2703061" y="2805030"/>
            <a:ext cx="453868" cy="463428"/>
            <a:chOff x="2641124" y="2252493"/>
            <a:chExt cx="807522" cy="819184"/>
          </a:xfrm>
        </p:grpSpPr>
        <p:sp>
          <p:nvSpPr>
            <p:cNvPr id="79" name="Rectangle 78"/>
            <p:cNvSpPr/>
            <p:nvPr/>
          </p:nvSpPr>
          <p:spPr>
            <a:xfrm>
              <a:off x="2641124" y="2252493"/>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HBA</a:t>
              </a:r>
              <a:endParaRPr lang="en-US" sz="1000" b="1" dirty="0">
                <a:solidFill>
                  <a:schemeClr val="bg1"/>
                </a:solidFill>
              </a:endParaRPr>
            </a:p>
          </p:txBody>
        </p:sp>
        <p:sp>
          <p:nvSpPr>
            <p:cNvPr id="80" name="Rectangle 79"/>
            <p:cNvSpPr/>
            <p:nvPr/>
          </p:nvSpPr>
          <p:spPr>
            <a:xfrm>
              <a:off x="2641124" y="2761578"/>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HBA</a:t>
              </a:r>
              <a:endParaRPr lang="en-US" sz="1000" b="1" dirty="0">
                <a:solidFill>
                  <a:schemeClr val="bg1"/>
                </a:solidFill>
              </a:endParaRPr>
            </a:p>
          </p:txBody>
        </p:sp>
      </p:grpSp>
      <p:sp>
        <p:nvSpPr>
          <p:cNvPr id="81" name="Rectangle 80"/>
          <p:cNvSpPr/>
          <p:nvPr/>
        </p:nvSpPr>
        <p:spPr>
          <a:xfrm flipH="1">
            <a:off x="2259138" y="2659634"/>
            <a:ext cx="126937" cy="26469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2" name="Rectangle 81"/>
          <p:cNvSpPr/>
          <p:nvPr/>
        </p:nvSpPr>
        <p:spPr>
          <a:xfrm flipH="1">
            <a:off x="2259138" y="3154067"/>
            <a:ext cx="126937" cy="264693"/>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5" name="Rounded Rectangle 34"/>
          <p:cNvSpPr/>
          <p:nvPr/>
        </p:nvSpPr>
        <p:spPr>
          <a:xfrm flipH="1">
            <a:off x="3234142" y="2248499"/>
            <a:ext cx="1022167" cy="149778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rPr>
              <a:t>Platform Storage</a:t>
            </a:r>
          </a:p>
        </p:txBody>
      </p:sp>
      <p:sp>
        <p:nvSpPr>
          <p:cNvPr id="36" name="Rounded Rectangle 35"/>
          <p:cNvSpPr/>
          <p:nvPr/>
        </p:nvSpPr>
        <p:spPr>
          <a:xfrm flipH="1">
            <a:off x="5292076" y="2248499"/>
            <a:ext cx="1013583" cy="1497787"/>
          </a:xfrm>
          <a:prstGeom prst="roundRect">
            <a:avLst/>
          </a:prstGeom>
          <a:ln/>
        </p:spPr>
        <p:style>
          <a:lnRef idx="0">
            <a:schemeClr val="accent5"/>
          </a:lnRef>
          <a:fillRef idx="3">
            <a:schemeClr val="accent5"/>
          </a:fillRef>
          <a:effectRef idx="3">
            <a:schemeClr val="accent5"/>
          </a:effectRef>
          <a:fontRef idx="minor">
            <a:schemeClr val="lt1"/>
          </a:fontRef>
        </p:style>
        <p:txBody>
          <a:bodyPr lIns="0" tIns="0" rIns="0" rtlCol="0" anchor="ctr"/>
          <a:lstStyle/>
          <a:p>
            <a:pPr marL="57150" algn="ctr"/>
            <a:r>
              <a:rPr lang="en-US" sz="1600" b="1" dirty="0" smtClean="0">
                <a:solidFill>
                  <a:schemeClr val="tx1"/>
                </a:solidFill>
              </a:rPr>
              <a:t>Clustering</a:t>
            </a:r>
          </a:p>
        </p:txBody>
      </p:sp>
      <p:grpSp>
        <p:nvGrpSpPr>
          <p:cNvPr id="115" name="Group 114"/>
          <p:cNvGrpSpPr/>
          <p:nvPr/>
        </p:nvGrpSpPr>
        <p:grpSpPr>
          <a:xfrm>
            <a:off x="6599715" y="1657736"/>
            <a:ext cx="3617993" cy="1945499"/>
            <a:chOff x="6599715" y="1457320"/>
            <a:chExt cx="3617993" cy="1945499"/>
          </a:xfrm>
        </p:grpSpPr>
        <p:sp>
          <p:nvSpPr>
            <p:cNvPr id="10" name="Cloud 9"/>
            <p:cNvSpPr/>
            <p:nvPr/>
          </p:nvSpPr>
          <p:spPr>
            <a:xfrm flipH="1">
              <a:off x="8044322" y="2149258"/>
              <a:ext cx="1897557" cy="1253561"/>
            </a:xfrm>
            <a:prstGeom prst="cloud">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32" name="Group 31"/>
            <p:cNvGrpSpPr/>
            <p:nvPr/>
          </p:nvGrpSpPr>
          <p:grpSpPr>
            <a:xfrm flipH="1">
              <a:off x="9763840" y="2541293"/>
              <a:ext cx="453868" cy="463428"/>
              <a:chOff x="2641124" y="2252493"/>
              <a:chExt cx="807522" cy="819184"/>
            </a:xfrm>
          </p:grpSpPr>
          <p:sp>
            <p:nvSpPr>
              <p:cNvPr id="33" name="Rectangle 32"/>
              <p:cNvSpPr/>
              <p:nvPr/>
            </p:nvSpPr>
            <p:spPr>
              <a:xfrm>
                <a:off x="2641124" y="2252493"/>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NIC</a:t>
                </a:r>
                <a:endParaRPr lang="en-US" sz="1000" b="1" dirty="0">
                  <a:solidFill>
                    <a:schemeClr val="bg1"/>
                  </a:solidFill>
                </a:endParaRPr>
              </a:p>
            </p:txBody>
          </p:sp>
          <p:sp>
            <p:nvSpPr>
              <p:cNvPr id="34" name="Rectangle 33"/>
              <p:cNvSpPr/>
              <p:nvPr/>
            </p:nvSpPr>
            <p:spPr>
              <a:xfrm>
                <a:off x="2641124" y="2761578"/>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NIC</a:t>
                </a:r>
                <a:endParaRPr lang="en-US" sz="1000" b="1" dirty="0">
                  <a:solidFill>
                    <a:schemeClr val="bg1"/>
                  </a:solidFill>
                </a:endParaRPr>
              </a:p>
            </p:txBody>
          </p:sp>
        </p:grpSp>
        <p:sp>
          <p:nvSpPr>
            <p:cNvPr id="59" name="Rectangle 58"/>
            <p:cNvSpPr/>
            <p:nvPr/>
          </p:nvSpPr>
          <p:spPr>
            <a:xfrm flipH="1">
              <a:off x="9142648" y="2396639"/>
              <a:ext cx="126937" cy="264693"/>
            </a:xfrm>
            <a:prstGeom prst="rect">
              <a:avLst/>
            </a:prstGeom>
            <a:solidFill>
              <a:schemeClr val="accent1">
                <a:alpha val="34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flipH="1">
              <a:off x="9142648" y="2891073"/>
              <a:ext cx="126937" cy="264693"/>
            </a:xfrm>
            <a:prstGeom prst="rect">
              <a:avLst/>
            </a:prstGeom>
            <a:solidFill>
              <a:schemeClr val="accent1">
                <a:alpha val="34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stCxn id="33" idx="3"/>
              <a:endCxn id="60" idx="1"/>
            </p:cNvCxnSpPr>
            <p:nvPr/>
          </p:nvCxnSpPr>
          <p:spPr>
            <a:xfrm flipH="1">
              <a:off x="9269585" y="2629008"/>
              <a:ext cx="494255" cy="394411"/>
            </a:xfrm>
            <a:prstGeom prst="line">
              <a:avLst/>
            </a:prstGeom>
          </p:spPr>
          <p:style>
            <a:lnRef idx="1">
              <a:schemeClr val="accent6"/>
            </a:lnRef>
            <a:fillRef idx="0">
              <a:schemeClr val="accent6"/>
            </a:fillRef>
            <a:effectRef idx="0">
              <a:schemeClr val="accent6"/>
            </a:effectRef>
            <a:fontRef idx="minor">
              <a:schemeClr val="tx1"/>
            </a:fontRef>
          </p:style>
        </p:cxnSp>
        <p:cxnSp>
          <p:nvCxnSpPr>
            <p:cNvPr id="62" name="Straight Connector 61"/>
            <p:cNvCxnSpPr>
              <a:stCxn id="34" idx="3"/>
              <a:endCxn id="59" idx="1"/>
            </p:cNvCxnSpPr>
            <p:nvPr/>
          </p:nvCxnSpPr>
          <p:spPr>
            <a:xfrm flipH="1" flipV="1">
              <a:off x="9269585" y="2528986"/>
              <a:ext cx="494255" cy="388021"/>
            </a:xfrm>
            <a:prstGeom prst="line">
              <a:avLst/>
            </a:prstGeom>
          </p:spPr>
          <p:style>
            <a:lnRef idx="1">
              <a:schemeClr val="accent6"/>
            </a:lnRef>
            <a:fillRef idx="0">
              <a:schemeClr val="accent6"/>
            </a:fillRef>
            <a:effectRef idx="0">
              <a:schemeClr val="accent6"/>
            </a:effectRef>
            <a:fontRef idx="minor">
              <a:schemeClr val="tx1"/>
            </a:fontRef>
          </p:style>
        </p:cxnSp>
        <p:cxnSp>
          <p:nvCxnSpPr>
            <p:cNvPr id="63" name="Straight Connector 62"/>
            <p:cNvCxnSpPr>
              <a:stCxn id="33" idx="3"/>
              <a:endCxn id="59" idx="1"/>
            </p:cNvCxnSpPr>
            <p:nvPr/>
          </p:nvCxnSpPr>
          <p:spPr>
            <a:xfrm flipH="1" flipV="1">
              <a:off x="9269585" y="2528986"/>
              <a:ext cx="494255" cy="100022"/>
            </a:xfrm>
            <a:prstGeom prst="line">
              <a:avLst/>
            </a:prstGeom>
          </p:spPr>
          <p:style>
            <a:lnRef idx="1">
              <a:schemeClr val="accent6"/>
            </a:lnRef>
            <a:fillRef idx="0">
              <a:schemeClr val="accent6"/>
            </a:fillRef>
            <a:effectRef idx="0">
              <a:schemeClr val="accent6"/>
            </a:effectRef>
            <a:fontRef idx="minor">
              <a:schemeClr val="tx1"/>
            </a:fontRef>
          </p:style>
        </p:cxnSp>
        <p:cxnSp>
          <p:nvCxnSpPr>
            <p:cNvPr id="64" name="Straight Connector 63"/>
            <p:cNvCxnSpPr>
              <a:stCxn id="34" idx="3"/>
              <a:endCxn id="60" idx="1"/>
            </p:cNvCxnSpPr>
            <p:nvPr/>
          </p:nvCxnSpPr>
          <p:spPr>
            <a:xfrm flipH="1">
              <a:off x="9269585" y="2917007"/>
              <a:ext cx="494255" cy="106413"/>
            </a:xfrm>
            <a:prstGeom prst="line">
              <a:avLst/>
            </a:prstGeom>
          </p:spPr>
          <p:style>
            <a:lnRef idx="1">
              <a:schemeClr val="accent6"/>
            </a:lnRef>
            <a:fillRef idx="0">
              <a:schemeClr val="accent6"/>
            </a:fillRef>
            <a:effectRef idx="0">
              <a:schemeClr val="accent6"/>
            </a:effectRef>
            <a:fontRef idx="minor">
              <a:schemeClr val="tx1"/>
            </a:fontRef>
          </p:style>
        </p:cxnSp>
        <p:cxnSp>
          <p:nvCxnSpPr>
            <p:cNvPr id="65" name="Straight Connector 64"/>
            <p:cNvCxnSpPr>
              <a:stCxn id="69" idx="3"/>
              <a:endCxn id="76" idx="1"/>
            </p:cNvCxnSpPr>
            <p:nvPr/>
          </p:nvCxnSpPr>
          <p:spPr>
            <a:xfrm flipH="1">
              <a:off x="8386473" y="2526972"/>
              <a:ext cx="410275" cy="81988"/>
            </a:xfrm>
            <a:prstGeom prst="line">
              <a:avLst/>
            </a:prstGeom>
          </p:spPr>
          <p:style>
            <a:lnRef idx="1">
              <a:schemeClr val="accent6"/>
            </a:lnRef>
            <a:fillRef idx="0">
              <a:schemeClr val="accent6"/>
            </a:fillRef>
            <a:effectRef idx="0">
              <a:schemeClr val="accent6"/>
            </a:effectRef>
            <a:fontRef idx="minor">
              <a:schemeClr val="tx1"/>
            </a:fontRef>
          </p:style>
        </p:cxnSp>
        <p:cxnSp>
          <p:nvCxnSpPr>
            <p:cNvPr id="66" name="Straight Connector 65"/>
            <p:cNvCxnSpPr>
              <a:stCxn id="69" idx="3"/>
              <a:endCxn id="77" idx="1"/>
            </p:cNvCxnSpPr>
            <p:nvPr/>
          </p:nvCxnSpPr>
          <p:spPr>
            <a:xfrm flipH="1">
              <a:off x="8386473" y="2526972"/>
              <a:ext cx="410275" cy="369986"/>
            </a:xfrm>
            <a:prstGeom prst="line">
              <a:avLst/>
            </a:prstGeom>
          </p:spPr>
          <p:style>
            <a:lnRef idx="1">
              <a:schemeClr val="accent6"/>
            </a:lnRef>
            <a:fillRef idx="0">
              <a:schemeClr val="accent6"/>
            </a:fillRef>
            <a:effectRef idx="0">
              <a:schemeClr val="accent6"/>
            </a:effectRef>
            <a:fontRef idx="minor">
              <a:schemeClr val="tx1"/>
            </a:fontRef>
          </p:style>
        </p:cxnSp>
        <p:cxnSp>
          <p:nvCxnSpPr>
            <p:cNvPr id="67" name="Straight Connector 66"/>
            <p:cNvCxnSpPr>
              <a:stCxn id="70" idx="3"/>
              <a:endCxn id="77" idx="1"/>
            </p:cNvCxnSpPr>
            <p:nvPr/>
          </p:nvCxnSpPr>
          <p:spPr>
            <a:xfrm flipH="1" flipV="1">
              <a:off x="8386473" y="2896958"/>
              <a:ext cx="410275" cy="124447"/>
            </a:xfrm>
            <a:prstGeom prst="line">
              <a:avLst/>
            </a:prstGeom>
          </p:spPr>
          <p:style>
            <a:lnRef idx="1">
              <a:schemeClr val="accent6"/>
            </a:lnRef>
            <a:fillRef idx="0">
              <a:schemeClr val="accent6"/>
            </a:fillRef>
            <a:effectRef idx="0">
              <a:schemeClr val="accent6"/>
            </a:effectRef>
            <a:fontRef idx="minor">
              <a:schemeClr val="tx1"/>
            </a:fontRef>
          </p:style>
        </p:cxnSp>
        <p:cxnSp>
          <p:nvCxnSpPr>
            <p:cNvPr id="68" name="Straight Connector 67"/>
            <p:cNvCxnSpPr>
              <a:stCxn id="70" idx="3"/>
              <a:endCxn id="76" idx="1"/>
            </p:cNvCxnSpPr>
            <p:nvPr/>
          </p:nvCxnSpPr>
          <p:spPr>
            <a:xfrm flipH="1" flipV="1">
              <a:off x="8386473" y="2608959"/>
              <a:ext cx="410275" cy="412446"/>
            </a:xfrm>
            <a:prstGeom prst="line">
              <a:avLst/>
            </a:prstGeom>
          </p:spPr>
          <p:style>
            <a:lnRef idx="1">
              <a:schemeClr val="accent6"/>
            </a:lnRef>
            <a:fillRef idx="0">
              <a:schemeClr val="accent6"/>
            </a:fillRef>
            <a:effectRef idx="0">
              <a:schemeClr val="accent6"/>
            </a:effectRef>
            <a:fontRef idx="minor">
              <a:schemeClr val="tx1"/>
            </a:fontRef>
          </p:style>
        </p:cxnSp>
        <p:sp>
          <p:nvSpPr>
            <p:cNvPr id="69" name="Rectangle 68"/>
            <p:cNvSpPr/>
            <p:nvPr/>
          </p:nvSpPr>
          <p:spPr>
            <a:xfrm flipH="1">
              <a:off x="8796748" y="2394625"/>
              <a:ext cx="126937" cy="264693"/>
            </a:xfrm>
            <a:prstGeom prst="rect">
              <a:avLst/>
            </a:prstGeom>
            <a:solidFill>
              <a:schemeClr val="accent1">
                <a:alpha val="34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flipH="1">
              <a:off x="8796748" y="2889059"/>
              <a:ext cx="126937" cy="264693"/>
            </a:xfrm>
            <a:prstGeom prst="rect">
              <a:avLst/>
            </a:prstGeom>
            <a:solidFill>
              <a:schemeClr val="accent1">
                <a:alpha val="34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endCxn id="70" idx="1"/>
            </p:cNvCxnSpPr>
            <p:nvPr/>
          </p:nvCxnSpPr>
          <p:spPr>
            <a:xfrm flipH="1">
              <a:off x="8923685" y="2526973"/>
              <a:ext cx="215260" cy="494433"/>
            </a:xfrm>
            <a:prstGeom prst="line">
              <a:avLst/>
            </a:prstGeom>
          </p:spPr>
          <p:style>
            <a:lnRef idx="1">
              <a:schemeClr val="accent6"/>
            </a:lnRef>
            <a:fillRef idx="0">
              <a:schemeClr val="accent6"/>
            </a:fillRef>
            <a:effectRef idx="0">
              <a:schemeClr val="accent6"/>
            </a:effectRef>
            <a:fontRef idx="minor">
              <a:schemeClr val="tx1"/>
            </a:fontRef>
          </p:style>
        </p:cxnSp>
        <p:cxnSp>
          <p:nvCxnSpPr>
            <p:cNvPr id="72" name="Straight Connector 71"/>
            <p:cNvCxnSpPr>
              <a:endCxn id="69" idx="1"/>
            </p:cNvCxnSpPr>
            <p:nvPr/>
          </p:nvCxnSpPr>
          <p:spPr>
            <a:xfrm flipH="1" flipV="1">
              <a:off x="8923685" y="2526972"/>
              <a:ext cx="215260" cy="492103"/>
            </a:xfrm>
            <a:prstGeom prst="line">
              <a:avLst/>
            </a:prstGeom>
          </p:spPr>
          <p:style>
            <a:lnRef idx="1">
              <a:schemeClr val="accent6"/>
            </a:lnRef>
            <a:fillRef idx="0">
              <a:schemeClr val="accent6"/>
            </a:fillRef>
            <a:effectRef idx="0">
              <a:schemeClr val="accent6"/>
            </a:effectRef>
            <a:fontRef idx="minor">
              <a:schemeClr val="tx1"/>
            </a:fontRef>
          </p:style>
        </p:cxnSp>
        <p:cxnSp>
          <p:nvCxnSpPr>
            <p:cNvPr id="73" name="Straight Connector 72"/>
            <p:cNvCxnSpPr>
              <a:endCxn id="69" idx="1"/>
            </p:cNvCxnSpPr>
            <p:nvPr/>
          </p:nvCxnSpPr>
          <p:spPr>
            <a:xfrm flipH="1" flipV="1">
              <a:off x="8923685" y="2526972"/>
              <a:ext cx="215260" cy="1"/>
            </a:xfrm>
            <a:prstGeom prst="line">
              <a:avLst/>
            </a:prstGeom>
          </p:spPr>
          <p:style>
            <a:lnRef idx="1">
              <a:schemeClr val="accent6"/>
            </a:lnRef>
            <a:fillRef idx="0">
              <a:schemeClr val="accent6"/>
            </a:fillRef>
            <a:effectRef idx="0">
              <a:schemeClr val="accent6"/>
            </a:effectRef>
            <a:fontRef idx="minor">
              <a:schemeClr val="tx1"/>
            </a:fontRef>
          </p:style>
        </p:cxnSp>
        <p:cxnSp>
          <p:nvCxnSpPr>
            <p:cNvPr id="74" name="Straight Connector 73"/>
            <p:cNvCxnSpPr>
              <a:endCxn id="70" idx="1"/>
            </p:cNvCxnSpPr>
            <p:nvPr/>
          </p:nvCxnSpPr>
          <p:spPr>
            <a:xfrm flipH="1">
              <a:off x="8923685" y="3019075"/>
              <a:ext cx="215260" cy="2331"/>
            </a:xfrm>
            <a:prstGeom prst="line">
              <a:avLst/>
            </a:prstGeom>
          </p:spPr>
          <p:style>
            <a:lnRef idx="1">
              <a:schemeClr val="accent6"/>
            </a:lnRef>
            <a:fillRef idx="0">
              <a:schemeClr val="accent6"/>
            </a:fillRef>
            <a:effectRef idx="0">
              <a:schemeClr val="accent6"/>
            </a:effectRef>
            <a:fontRef idx="minor">
              <a:schemeClr val="tx1"/>
            </a:fontRef>
          </p:style>
        </p:cxnSp>
        <p:grpSp>
          <p:nvGrpSpPr>
            <p:cNvPr id="75" name="Group 74"/>
            <p:cNvGrpSpPr/>
            <p:nvPr/>
          </p:nvGrpSpPr>
          <p:grpSpPr>
            <a:xfrm flipH="1">
              <a:off x="7932605" y="2521245"/>
              <a:ext cx="453868" cy="463427"/>
              <a:chOff x="2641124" y="2252493"/>
              <a:chExt cx="807522" cy="819182"/>
            </a:xfrm>
          </p:grpSpPr>
          <p:sp>
            <p:nvSpPr>
              <p:cNvPr id="76" name="Rectangle 75"/>
              <p:cNvSpPr/>
              <p:nvPr/>
            </p:nvSpPr>
            <p:spPr>
              <a:xfrm>
                <a:off x="2641124" y="2252493"/>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NIC</a:t>
                </a:r>
                <a:endParaRPr lang="en-US" sz="1000" b="1" dirty="0">
                  <a:solidFill>
                    <a:schemeClr val="bg1"/>
                  </a:solidFill>
                </a:endParaRPr>
              </a:p>
            </p:txBody>
          </p:sp>
          <p:sp>
            <p:nvSpPr>
              <p:cNvPr id="77" name="Rectangle 76"/>
              <p:cNvSpPr/>
              <p:nvPr/>
            </p:nvSpPr>
            <p:spPr>
              <a:xfrm>
                <a:off x="2641124" y="2761576"/>
                <a:ext cx="807522" cy="31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1" dirty="0" smtClean="0">
                    <a:solidFill>
                      <a:schemeClr val="bg1"/>
                    </a:solidFill>
                  </a:rPr>
                  <a:t>NIC</a:t>
                </a:r>
                <a:endParaRPr lang="en-US" sz="1000" b="1" dirty="0">
                  <a:solidFill>
                    <a:schemeClr val="bg1"/>
                  </a:solidFill>
                </a:endParaRPr>
              </a:p>
            </p:txBody>
          </p:sp>
        </p:grpSp>
        <p:sp>
          <p:nvSpPr>
            <p:cNvPr id="83" name="TextBox 82"/>
            <p:cNvSpPr txBox="1"/>
            <p:nvPr/>
          </p:nvSpPr>
          <p:spPr>
            <a:xfrm flipH="1">
              <a:off x="9015381" y="1457320"/>
              <a:ext cx="184730" cy="369332"/>
            </a:xfrm>
            <a:prstGeom prst="rect">
              <a:avLst/>
            </a:prstGeom>
            <a:noFill/>
          </p:spPr>
          <p:txBody>
            <a:bodyPr wrap="none" rtlCol="0">
              <a:spAutoFit/>
            </a:bodyPr>
            <a:lstStyle/>
            <a:p>
              <a:pPr algn="ctr"/>
              <a:endParaRPr lang="en-US" b="1" dirty="0"/>
            </a:p>
          </p:txBody>
        </p:sp>
        <p:sp>
          <p:nvSpPr>
            <p:cNvPr id="37" name="Rounded Rectangle 36"/>
            <p:cNvSpPr/>
            <p:nvPr/>
          </p:nvSpPr>
          <p:spPr>
            <a:xfrm flipH="1">
              <a:off x="6599715" y="2202248"/>
              <a:ext cx="1284375" cy="1016096"/>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solidFill>
                    <a:schemeClr val="tx1"/>
                  </a:solidFill>
                </a:rPr>
                <a:t>File Server &amp; </a:t>
              </a:r>
              <a:r>
                <a:rPr lang="en-US" sz="1600" b="1" dirty="0" err="1" smtClean="0">
                  <a:solidFill>
                    <a:schemeClr val="tx1"/>
                  </a:solidFill>
                </a:rPr>
                <a:t>NetworkingStack</a:t>
              </a:r>
              <a:endParaRPr lang="en-US" sz="1600" b="1" dirty="0" smtClean="0">
                <a:solidFill>
                  <a:schemeClr val="tx1"/>
                </a:solidFill>
              </a:endParaRPr>
            </a:p>
          </p:txBody>
        </p:sp>
      </p:grpSp>
      <p:cxnSp>
        <p:nvCxnSpPr>
          <p:cNvPr id="84" name="Straight Connector 83"/>
          <p:cNvCxnSpPr/>
          <p:nvPr/>
        </p:nvCxnSpPr>
        <p:spPr>
          <a:xfrm>
            <a:off x="6460395" y="2215120"/>
            <a:ext cx="0" cy="1698041"/>
          </a:xfrm>
          <a:prstGeom prst="line">
            <a:avLst/>
          </a:prstGeom>
        </p:spPr>
        <p:style>
          <a:lnRef idx="3">
            <a:schemeClr val="dk1"/>
          </a:lnRef>
          <a:fillRef idx="0">
            <a:schemeClr val="dk1"/>
          </a:fillRef>
          <a:effectRef idx="2">
            <a:schemeClr val="dk1"/>
          </a:effectRef>
          <a:fontRef idx="minor">
            <a:schemeClr val="tx1"/>
          </a:fontRef>
        </p:style>
      </p:cxnSp>
      <p:sp>
        <p:nvSpPr>
          <p:cNvPr id="86" name="Rectangle 85"/>
          <p:cNvSpPr/>
          <p:nvPr/>
        </p:nvSpPr>
        <p:spPr>
          <a:xfrm flipH="1">
            <a:off x="10369504" y="3421736"/>
            <a:ext cx="851829" cy="502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effectLst>
                  <a:outerShdw blurRad="38100" dist="38100" dir="2700000" algn="tl">
                    <a:srgbClr val="000000">
                      <a:alpha val="43137"/>
                    </a:srgbClr>
                  </a:outerShdw>
                </a:effectLst>
              </a:rPr>
              <a:t>VMBus</a:t>
            </a:r>
            <a:endParaRPr lang="en-US" sz="1400" b="1" dirty="0">
              <a:effectLst>
                <a:outerShdw blurRad="38100" dist="38100" dir="2700000" algn="tl">
                  <a:srgbClr val="000000">
                    <a:alpha val="43137"/>
                  </a:srgbClr>
                </a:outerShdw>
              </a:effectLst>
            </a:endParaRPr>
          </a:p>
        </p:txBody>
      </p:sp>
      <p:sp>
        <p:nvSpPr>
          <p:cNvPr id="99" name="Rounded Rectangle 98"/>
          <p:cNvSpPr/>
          <p:nvPr/>
        </p:nvSpPr>
        <p:spPr>
          <a:xfrm flipH="1">
            <a:off x="4269909" y="2260321"/>
            <a:ext cx="1022167" cy="1497787"/>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tx1"/>
                </a:solidFill>
              </a:rPr>
              <a:t>Data Management</a:t>
            </a:r>
          </a:p>
        </p:txBody>
      </p:sp>
      <p:grpSp>
        <p:nvGrpSpPr>
          <p:cNvPr id="101" name="Group 100"/>
          <p:cNvGrpSpPr/>
          <p:nvPr/>
        </p:nvGrpSpPr>
        <p:grpSpPr>
          <a:xfrm flipH="1">
            <a:off x="11326401" y="3567848"/>
            <a:ext cx="399468" cy="294641"/>
            <a:chOff x="1684395" y="4277823"/>
            <a:chExt cx="413254" cy="304809"/>
          </a:xfrm>
        </p:grpSpPr>
        <p:sp>
          <p:nvSpPr>
            <p:cNvPr id="102" name="Rounded Rectangle 101"/>
            <p:cNvSpPr/>
            <p:nvPr/>
          </p:nvSpPr>
          <p:spPr>
            <a:xfrm>
              <a:off x="1745511" y="4277823"/>
              <a:ext cx="304809" cy="304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03" name="TextBox 102"/>
            <p:cNvSpPr txBox="1"/>
            <p:nvPr/>
          </p:nvSpPr>
          <p:spPr>
            <a:xfrm>
              <a:off x="1684395" y="4277823"/>
              <a:ext cx="413254" cy="270638"/>
            </a:xfrm>
            <a:prstGeom prst="rect">
              <a:avLst/>
            </a:prstGeom>
            <a:noFill/>
          </p:spPr>
          <p:txBody>
            <a:bodyPr wrap="none" rtlCol="0">
              <a:spAutoFit/>
            </a:bodyPr>
            <a:lstStyle/>
            <a:p>
              <a:r>
                <a:rPr lang="en-US" sz="1100" dirty="0" smtClean="0">
                  <a:effectLst>
                    <a:outerShdw blurRad="38100" dist="38100" dir="2700000" algn="tl">
                      <a:srgbClr val="000000">
                        <a:alpha val="43137"/>
                      </a:srgbClr>
                    </a:outerShdw>
                  </a:effectLst>
                </a:rPr>
                <a:t>VM</a:t>
              </a:r>
              <a:endParaRPr lang="en-US" sz="1100" dirty="0">
                <a:effectLst>
                  <a:outerShdw blurRad="38100" dist="38100" dir="2700000" algn="tl">
                    <a:srgbClr val="000000">
                      <a:alpha val="43137"/>
                    </a:srgbClr>
                  </a:outerShdw>
                </a:effectLst>
              </a:endParaRPr>
            </a:p>
          </p:txBody>
        </p:sp>
      </p:grpSp>
      <p:sp>
        <p:nvSpPr>
          <p:cNvPr id="107" name="TextBox 106"/>
          <p:cNvSpPr txBox="1"/>
          <p:nvPr/>
        </p:nvSpPr>
        <p:spPr>
          <a:xfrm flipH="1">
            <a:off x="10039607" y="1611101"/>
            <a:ext cx="623220" cy="336587"/>
          </a:xfrm>
          <a:prstGeom prst="rect">
            <a:avLst/>
          </a:prstGeom>
          <a:noFill/>
        </p:spPr>
        <p:txBody>
          <a:bodyPr wrap="none" rtlCol="0">
            <a:spAutoFit/>
          </a:bodyPr>
          <a:lstStyle/>
          <a:p>
            <a:r>
              <a:rPr lang="en-US" sz="1100" dirty="0" smtClean="0"/>
              <a:t>Node 1</a:t>
            </a:r>
            <a:endParaRPr lang="en-US" sz="1100" dirty="0"/>
          </a:p>
        </p:txBody>
      </p:sp>
      <p:grpSp>
        <p:nvGrpSpPr>
          <p:cNvPr id="127" name="Group 126"/>
          <p:cNvGrpSpPr/>
          <p:nvPr/>
        </p:nvGrpSpPr>
        <p:grpSpPr>
          <a:xfrm>
            <a:off x="6763551" y="824283"/>
            <a:ext cx="4981884" cy="1429915"/>
            <a:chOff x="6763551" y="623867"/>
            <a:chExt cx="4981884" cy="1429915"/>
          </a:xfrm>
        </p:grpSpPr>
        <p:grpSp>
          <p:nvGrpSpPr>
            <p:cNvPr id="122" name="Group 121"/>
            <p:cNvGrpSpPr/>
            <p:nvPr/>
          </p:nvGrpSpPr>
          <p:grpSpPr>
            <a:xfrm>
              <a:off x="6763551" y="1029463"/>
              <a:ext cx="595192" cy="1024319"/>
              <a:chOff x="6763551" y="1029463"/>
              <a:chExt cx="595192" cy="1024319"/>
            </a:xfrm>
          </p:grpSpPr>
          <p:cxnSp>
            <p:nvCxnSpPr>
              <p:cNvPr id="118" name="Straight Arrow Connector 117"/>
              <p:cNvCxnSpPr/>
              <p:nvPr/>
            </p:nvCxnSpPr>
            <p:spPr>
              <a:xfrm flipV="1">
                <a:off x="6781800" y="1343817"/>
                <a:ext cx="576943" cy="561235"/>
              </a:xfrm>
              <a:prstGeom prst="straightConnector1">
                <a:avLst/>
              </a:prstGeom>
              <a:ln>
                <a:headEnd type="arrow" w="med" len="med"/>
                <a:tailEnd type="arrow" w="med" len="med"/>
              </a:ln>
            </p:spPr>
            <p:style>
              <a:lnRef idx="3">
                <a:schemeClr val="accent3"/>
              </a:lnRef>
              <a:fillRef idx="0">
                <a:schemeClr val="accent3"/>
              </a:fillRef>
              <a:effectRef idx="2">
                <a:schemeClr val="accent3"/>
              </a:effectRef>
              <a:fontRef idx="minor">
                <a:schemeClr val="tx1"/>
              </a:fontRef>
            </p:style>
          </p:cxnSp>
          <p:sp>
            <p:nvSpPr>
              <p:cNvPr id="119" name="TextBox 118"/>
              <p:cNvSpPr txBox="1"/>
              <p:nvPr/>
            </p:nvSpPr>
            <p:spPr>
              <a:xfrm rot="18831814">
                <a:off x="6389891" y="1403123"/>
                <a:ext cx="1024319"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latin typeface="+mj-lt"/>
                  </a:rPr>
                  <a:t>Scale-Out</a:t>
                </a:r>
              </a:p>
            </p:txBody>
          </p:sp>
        </p:grpSp>
        <p:grpSp>
          <p:nvGrpSpPr>
            <p:cNvPr id="123" name="Group 122"/>
            <p:cNvGrpSpPr/>
            <p:nvPr/>
          </p:nvGrpSpPr>
          <p:grpSpPr>
            <a:xfrm>
              <a:off x="11150243" y="623867"/>
              <a:ext cx="595192" cy="1024319"/>
              <a:chOff x="6763551" y="1029463"/>
              <a:chExt cx="595192" cy="1024319"/>
            </a:xfrm>
          </p:grpSpPr>
          <p:cxnSp>
            <p:nvCxnSpPr>
              <p:cNvPr id="124" name="Straight Arrow Connector 123"/>
              <p:cNvCxnSpPr/>
              <p:nvPr/>
            </p:nvCxnSpPr>
            <p:spPr>
              <a:xfrm flipV="1">
                <a:off x="6781800" y="1343817"/>
                <a:ext cx="576943" cy="561235"/>
              </a:xfrm>
              <a:prstGeom prst="straightConnector1">
                <a:avLst/>
              </a:prstGeom>
              <a:ln>
                <a:headEnd type="arrow" w="med" len="med"/>
                <a:tailEnd type="arrow" w="med" len="med"/>
              </a:ln>
            </p:spPr>
            <p:style>
              <a:lnRef idx="3">
                <a:schemeClr val="accent3"/>
              </a:lnRef>
              <a:fillRef idx="0">
                <a:schemeClr val="accent3"/>
              </a:fillRef>
              <a:effectRef idx="2">
                <a:schemeClr val="accent3"/>
              </a:effectRef>
              <a:fontRef idx="minor">
                <a:schemeClr val="tx1"/>
              </a:fontRef>
            </p:style>
          </p:cxnSp>
          <p:sp>
            <p:nvSpPr>
              <p:cNvPr id="125" name="TextBox 124"/>
              <p:cNvSpPr txBox="1"/>
              <p:nvPr/>
            </p:nvSpPr>
            <p:spPr>
              <a:xfrm rot="18831814">
                <a:off x="6389891" y="1403123"/>
                <a:ext cx="1024319"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latin typeface="+mj-lt"/>
                  </a:rPr>
                  <a:t>Scale-Out</a:t>
                </a:r>
              </a:p>
            </p:txBody>
          </p:sp>
        </p:grpSp>
      </p:grpSp>
      <p:grpSp>
        <p:nvGrpSpPr>
          <p:cNvPr id="110" name="Group 109"/>
          <p:cNvGrpSpPr/>
          <p:nvPr/>
        </p:nvGrpSpPr>
        <p:grpSpPr>
          <a:xfrm>
            <a:off x="6974006" y="6296309"/>
            <a:ext cx="5156927" cy="512064"/>
            <a:chOff x="6974006" y="6296309"/>
            <a:chExt cx="5156927" cy="512064"/>
          </a:xfrm>
        </p:grpSpPr>
        <p:sp>
          <p:nvSpPr>
            <p:cNvPr id="111" name="Rectangle 110"/>
            <p:cNvSpPr/>
            <p:nvPr/>
          </p:nvSpPr>
          <p:spPr bwMode="auto">
            <a:xfrm>
              <a:off x="7888406" y="630169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a:gradFill>
                    <a:gsLst>
                      <a:gs pos="0">
                        <a:schemeClr val="tx1"/>
                      </a:gs>
                      <a:gs pos="100000">
                        <a:schemeClr val="tx1"/>
                      </a:gs>
                    </a:gsLst>
                    <a:lin ang="5400000" scaled="0"/>
                  </a:gradFill>
                </a:rPr>
                <a:t>[433,437] </a:t>
              </a:r>
              <a:r>
                <a:rPr lang="en-US" sz="1600" b="1" dirty="0" smtClean="0">
                  <a:gradFill>
                    <a:gsLst>
                      <a:gs pos="0">
                        <a:schemeClr val="tx1"/>
                      </a:gs>
                      <a:gs pos="100000">
                        <a:schemeClr val="tx1"/>
                      </a:gs>
                    </a:gsLst>
                    <a:lin ang="5400000" scaled="0"/>
                  </a:gradFill>
                </a:rPr>
                <a:t>“Windows </a:t>
              </a:r>
              <a:r>
                <a:rPr lang="en-US" sz="1600" b="1" dirty="0">
                  <a:gradFill>
                    <a:gsLst>
                      <a:gs pos="0">
                        <a:schemeClr val="tx1"/>
                      </a:gs>
                      <a:gs pos="100000">
                        <a:schemeClr val="tx1"/>
                      </a:gs>
                    </a:gsLst>
                    <a:lin ang="5400000" scaled="0"/>
                  </a:gradFill>
                </a:rPr>
                <a:t>Server </a:t>
              </a:r>
              <a:r>
                <a:rPr lang="en-US" sz="1600" b="1" dirty="0" smtClean="0">
                  <a:gradFill>
                    <a:gsLst>
                      <a:gs pos="0">
                        <a:schemeClr val="tx1"/>
                      </a:gs>
                      <a:gs pos="100000">
                        <a:schemeClr val="tx1"/>
                      </a:gs>
                    </a:gsLst>
                    <a:lin ang="5400000" scaled="0"/>
                  </a:gradFill>
                </a:rPr>
                <a:t>8” </a:t>
              </a:r>
              <a:r>
                <a:rPr lang="en-US" sz="1600" b="1" dirty="0">
                  <a:gradFill>
                    <a:gsLst>
                      <a:gs pos="0">
                        <a:schemeClr val="tx1"/>
                      </a:gs>
                      <a:gs pos="100000">
                        <a:schemeClr val="tx1"/>
                      </a:gs>
                    </a:gsLst>
                    <a:lin ang="5400000" scaled="0"/>
                  </a:gradFill>
                </a:rPr>
                <a:t>Networking</a:t>
              </a:r>
            </a:p>
          </p:txBody>
        </p:sp>
        <p:sp>
          <p:nvSpPr>
            <p:cNvPr id="117" name="Rectangle 116"/>
            <p:cNvSpPr/>
            <p:nvPr/>
          </p:nvSpPr>
          <p:spPr bwMode="auto">
            <a:xfrm>
              <a:off x="6974006" y="629630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grpSp>
      <p:sp>
        <p:nvSpPr>
          <p:cNvPr id="98" name="Content Placeholder 2"/>
          <p:cNvSpPr txBox="1">
            <a:spLocks/>
          </p:cNvSpPr>
          <p:nvPr/>
        </p:nvSpPr>
        <p:spPr>
          <a:xfrm>
            <a:off x="682402" y="4123603"/>
            <a:ext cx="5486400" cy="2274469"/>
          </a:xfrm>
          <a:prstGeom prst="rect">
            <a:avLst/>
          </a:prstGeom>
        </p:spPr>
        <p:txBody>
          <a:bodyPr vert="horz" wrap="square" lIns="0" tIns="0" rIns="0" bIns="0" rtlCol="0">
            <a:spAutoFit/>
          </a:bodyPr>
          <a:lstStyle>
            <a:lvl1pPr marL="347914" indent="-347914"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000" b="1" u="sng" dirty="0" smtClean="0">
                <a:solidFill>
                  <a:schemeClr val="tx1"/>
                </a:solidFill>
              </a:rPr>
              <a:t>Storage Devices</a:t>
            </a:r>
          </a:p>
          <a:p>
            <a:r>
              <a:rPr lang="en-US" sz="2000" dirty="0" smtClean="0">
                <a:solidFill>
                  <a:schemeClr val="tx1"/>
                </a:solidFill>
              </a:rPr>
              <a:t>New virtualized storage: Spaces</a:t>
            </a:r>
          </a:p>
          <a:p>
            <a:r>
              <a:rPr lang="en-US" sz="2000" dirty="0" smtClean="0">
                <a:solidFill>
                  <a:schemeClr val="tx1"/>
                </a:solidFill>
              </a:rPr>
              <a:t>New external storage choice: </a:t>
            </a:r>
            <a:r>
              <a:rPr lang="en-US" sz="1800" dirty="0" smtClean="0">
                <a:solidFill>
                  <a:schemeClr val="tx1"/>
                </a:solidFill>
              </a:rPr>
              <a:t>Shared JBOD</a:t>
            </a:r>
          </a:p>
          <a:p>
            <a:r>
              <a:rPr lang="en-US" sz="2000" dirty="0" smtClean="0">
                <a:solidFill>
                  <a:schemeClr val="tx1"/>
                </a:solidFill>
              </a:rPr>
              <a:t>New type of HBA: </a:t>
            </a:r>
            <a:r>
              <a:rPr lang="en-US" sz="1800" dirty="0" smtClean="0">
                <a:solidFill>
                  <a:schemeClr val="tx1"/>
                </a:solidFill>
              </a:rPr>
              <a:t>Clustered RAID Controller</a:t>
            </a:r>
          </a:p>
          <a:p>
            <a:r>
              <a:rPr lang="en-US" sz="2000" dirty="0" smtClean="0">
                <a:solidFill>
                  <a:schemeClr val="tx1"/>
                </a:solidFill>
              </a:rPr>
              <a:t>New capabilities for External Storage Arrays:</a:t>
            </a:r>
          </a:p>
          <a:p>
            <a:pPr lvl="1"/>
            <a:r>
              <a:rPr lang="en-US" sz="1800" dirty="0" smtClean="0">
                <a:solidFill>
                  <a:schemeClr val="tx1"/>
                </a:solidFill>
              </a:rPr>
              <a:t>Offloaded data transfer, Trim, TP Notifications</a:t>
            </a:r>
          </a:p>
          <a:p>
            <a:endParaRPr lang="en-US" sz="2000" dirty="0">
              <a:solidFill>
                <a:schemeClr val="tx1"/>
              </a:solidFill>
            </a:endParaRPr>
          </a:p>
        </p:txBody>
      </p:sp>
    </p:spTree>
    <p:extLst>
      <p:ext uri="{BB962C8B-B14F-4D97-AF65-F5344CB8AC3E}">
        <p14:creationId xmlns:p14="http://schemas.microsoft.com/office/powerpoint/2010/main" val="87067578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5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4F1188-5B30-4FFA-80D2-0C97ED25D006}"/>
</file>

<file path=customXml/itemProps2.xml><?xml version="1.0" encoding="utf-8"?>
<ds:datastoreItem xmlns:ds="http://schemas.openxmlformats.org/officeDocument/2006/customXml" ds:itemID="{2C78DC18-E11C-48FF-BE94-9EC696D82DA9}"/>
</file>

<file path=customXml/itemProps3.xml><?xml version="1.0" encoding="utf-8"?>
<ds:datastoreItem xmlns:ds="http://schemas.openxmlformats.org/officeDocument/2006/customXml" ds:itemID="{D33C621B-8E37-4DFE-A7CC-AE76A08EC3A3}"/>
</file>

<file path=docProps/app.xml><?xml version="1.0" encoding="utf-8"?>
<Properties xmlns="http://schemas.openxmlformats.org/officeDocument/2006/extended-properties" xmlns:vt="http://schemas.openxmlformats.org/officeDocument/2006/docPropsVTypes">
  <Template>BUILD_Breakout_Template _ SAMPLE for Scott 7.28</Template>
  <TotalTime>11587</TotalTime>
  <Words>4771</Words>
  <Application>Microsoft Office PowerPoint</Application>
  <PresentationFormat>Custom</PresentationFormat>
  <Paragraphs>816</Paragraphs>
  <Slides>41</Slides>
  <Notes>25</Notes>
  <HiddenSlides>0</HiddenSlides>
  <MMClips>0</MMClips>
  <ScaleCrop>false</ScaleCrop>
  <HeadingPairs>
    <vt:vector size="4" baseType="variant">
      <vt:variant>
        <vt:lpstr>Theme</vt:lpstr>
      </vt:variant>
      <vt:variant>
        <vt:i4>10</vt:i4>
      </vt:variant>
      <vt:variant>
        <vt:lpstr>Slide Titles</vt:lpstr>
      </vt:variant>
      <vt:variant>
        <vt:i4>41</vt:i4>
      </vt:variant>
    </vt:vector>
  </HeadingPairs>
  <TitlesOfParts>
    <vt:vector size="51"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4_BUILD_Breakout_Template _ SAMPLE for Scott 7.28</vt:lpstr>
      <vt:lpstr>5_BUILD_Breakout_Template _ SAMPLE for Scott 7.28</vt:lpstr>
      <vt:lpstr>Designing systems for continuous availability and scalability</vt:lpstr>
      <vt:lpstr>Agenda</vt:lpstr>
      <vt:lpstr>Starting with the Basics</vt:lpstr>
      <vt:lpstr>What is a Continuously Available Platform?</vt:lpstr>
      <vt:lpstr>Continuously Available Platforms</vt:lpstr>
      <vt:lpstr>Windows Server 8 E-to-E Storage Features, with File Server </vt:lpstr>
      <vt:lpstr>What We’ve Covered So Far …</vt:lpstr>
      <vt:lpstr>Windows Server 8 Continuously Available Platform: New Device Capabilities </vt:lpstr>
      <vt:lpstr>“Windows Server 8” Continuously Available Platform with File Server</vt:lpstr>
      <vt:lpstr>PowerPoint Presentation</vt:lpstr>
      <vt:lpstr>Network Interface Card (NIC) Teaming</vt:lpstr>
      <vt:lpstr>SMB 2.2 Multichannel</vt:lpstr>
      <vt:lpstr>SMB 2.2 Multichannel Performance</vt:lpstr>
      <vt:lpstr>Scaling Network Traffic</vt:lpstr>
      <vt:lpstr>SMB2 Direct (SMB2 over RDMA)</vt:lpstr>
      <vt:lpstr>SMB 2.2 Direct Performance </vt:lpstr>
      <vt:lpstr>PowerPoint Presentation</vt:lpstr>
      <vt:lpstr>Improved NTFS Integrity Usage of flush v/s force-unit-access</vt:lpstr>
      <vt:lpstr>Maximized File System Availability NTFS – Online scan and repair</vt:lpstr>
      <vt:lpstr>Maximized File System Availability Online scan &amp; repair: execution flow</vt:lpstr>
      <vt:lpstr>Maximized File System Availability An illustrative example</vt:lpstr>
      <vt:lpstr>The New CHKDSK  - Enabling Continuous Availability</vt:lpstr>
      <vt:lpstr>PowerPoint Presentation</vt:lpstr>
      <vt:lpstr>Windows 8 is the most cost-effective platform for continuously available and highly scalable data access</vt:lpstr>
      <vt:lpstr>Cost-Effective Business Critical Storage Storage Spaces</vt:lpstr>
      <vt:lpstr>Storage Spaces Physical Deployment Topologies</vt:lpstr>
      <vt:lpstr>Storage Spaces  - Ease Of Provisioning</vt:lpstr>
      <vt:lpstr>Storage Spaces Capabilities</vt:lpstr>
      <vt:lpstr>Storage Spaces Optimized &amp; flexible utilization</vt:lpstr>
      <vt:lpstr>Storage Spaces Resiliency &amp; error correction</vt:lpstr>
      <vt:lpstr>Storage Spaces  - Resiliency</vt:lpstr>
      <vt:lpstr>Intelligent Error Correction – Mark Handle</vt:lpstr>
      <vt:lpstr>Intelligent Error Correction – Perform Repair</vt:lpstr>
      <vt:lpstr>Storage Spaces Operational simplicity</vt:lpstr>
      <vt:lpstr>Storage Spaces Effectively utilize hardware investment </vt:lpstr>
      <vt:lpstr>Clustered Storage Spaces Scalable &amp; continuously available workload deployments</vt:lpstr>
      <vt:lpstr>Summary </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SAC-446T: Designing systems for continuous availability and scalability</dc:title>
  <dc:subject>BUILD</dc:subject>
  <dc:creator>Brian Dewey</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302</cp:revision>
  <cp:lastPrinted>2010-05-11T05:02:34Z</cp:lastPrinted>
  <dcterms:created xsi:type="dcterms:W3CDTF">2011-08-03T21:25:07Z</dcterms:created>
  <dcterms:modified xsi:type="dcterms:W3CDTF">2011-09-15T22:56:57Z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9" name="MS Speaker">
    <vt:lpwstr/>
  </property>
  <property fmtid="{D5CDD505-2E9C-101B-9397-08002B2CF9AE}" pid="11" name="CampaignTaxHTField0">
    <vt:lpwstr/>
  </property>
  <property fmtid="{D5CDD505-2E9C-101B-9397-08002B2CF9AE}" pid="12" name="Event Start Date">
    <vt:lpwstr>2011-09-13T07:00:00+00:00</vt:lpwstr>
  </property>
  <property fmtid="{D5CDD505-2E9C-101B-9397-08002B2CF9AE}" pid="13" name="ProductTaxHTField0">
    <vt:lpwstr>Windowsd15bdf11-7aa9-4bf1-b584-c45e6bd87557</vt:lpwstr>
  </property>
  <property fmtid="{D5CDD505-2E9C-101B-9397-08002B2CF9AE}" pid="14" name="Event LocationTaxHTField0">
    <vt:lpwstr>Anaheim, CA67ffa72a-1f39-45c3-9bb1-f96b5f9c92e3</vt:lpwstr>
  </property>
  <property fmtid="{D5CDD505-2E9C-101B-9397-08002B2CF9AE}" pid="15" name="Event1TaxHTField0">
    <vt:lpwstr>BUILDdaffb02e-8105-4a1d-9c8d-6ffd36a19d83</vt:lpwstr>
  </property>
  <property fmtid="{D5CDD505-2E9C-101B-9397-08002B2CF9AE}" pid="16" name="Event VenueTaxHTField0">
    <vt:lpwstr>Anaheim CC Anaheim, CAc525dbc1-fb46-4f9d-a196-ce33b4962b5a</vt:lpwstr>
  </property>
  <property fmtid="{D5CDD505-2E9C-101B-9397-08002B2CF9AE}" pid="18" name="MS Content Owner">
    <vt:lpwstr>Steven Sinofsky53</vt:lpwstr>
  </property>
  <property fmtid="{D5CDD505-2E9C-101B-9397-08002B2CF9AE}" pid="19" name="TaxCatchAll">
    <vt:lpwstr>962834211210209</vt:lpwstr>
  </property>
  <property fmtid="{D5CDD505-2E9C-101B-9397-08002B2CF9AE}" pid="20" name="TrackTaxHTField0">
    <vt:lpwstr/>
  </property>
  <property fmtid="{D5CDD505-2E9C-101B-9397-08002B2CF9AE}" pid="21" name="AudienceTaxHTField0">
    <vt:lpwstr>Developers389e14a2-def5-4335-8627-c0368c2934a2Other1d63dafe-c6b5-450d-9d7f-2a5af3513850</vt:lpwstr>
  </property>
  <property fmtid="{D5CDD505-2E9C-101B-9397-08002B2CF9AE}" pid="22" name="Event End Date">
    <vt:lpwstr>2011-09-16T07:00:00+00:00</vt:lpwstr>
  </property>
</Properties>
</file>