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Default Extension="fntdata" ContentType="application/x-fontdata"/>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3" r:id="rId1"/>
    <p:sldMasterId id="2147483718" r:id="rId2"/>
    <p:sldMasterId id="2147483776" r:id="rId3"/>
  </p:sldMasterIdLst>
  <p:notesMasterIdLst>
    <p:notesMasterId r:id="rId29"/>
  </p:notesMasterIdLst>
  <p:handoutMasterIdLst>
    <p:handoutMasterId r:id="rId30"/>
  </p:handoutMasterIdLst>
  <p:sldIdLst>
    <p:sldId id="495" r:id="rId4"/>
    <p:sldId id="531" r:id="rId5"/>
    <p:sldId id="497" r:id="rId6"/>
    <p:sldId id="499" r:id="rId7"/>
    <p:sldId id="498" r:id="rId8"/>
    <p:sldId id="501" r:id="rId9"/>
    <p:sldId id="530" r:id="rId10"/>
    <p:sldId id="516" r:id="rId11"/>
    <p:sldId id="529" r:id="rId12"/>
    <p:sldId id="523" r:id="rId13"/>
    <p:sldId id="525" r:id="rId14"/>
    <p:sldId id="503" r:id="rId15"/>
    <p:sldId id="515" r:id="rId16"/>
    <p:sldId id="346" r:id="rId17"/>
    <p:sldId id="527" r:id="rId18"/>
    <p:sldId id="519" r:id="rId19"/>
    <p:sldId id="493" r:id="rId20"/>
    <p:sldId id="532" r:id="rId21"/>
    <p:sldId id="528" r:id="rId22"/>
    <p:sldId id="484" r:id="rId23"/>
    <p:sldId id="518" r:id="rId24"/>
    <p:sldId id="535" r:id="rId25"/>
    <p:sldId id="534" r:id="rId26"/>
    <p:sldId id="483" r:id="rId27"/>
    <p:sldId id="494" r:id="rId28"/>
  </p:sldIdLst>
  <p:sldSz cx="12188825" cy="6858000"/>
  <p:notesSz cx="6858000" cy="9144000"/>
  <p:embeddedFontLst>
    <p:embeddedFont>
      <p:font typeface="Wingdings 2" pitchFamily="18" charset="2"/>
      <p:regular r:id="rId31"/>
    </p:embeddedFont>
    <p:embeddedFont>
      <p:font typeface="Segoe UI Semibold" pitchFamily="34" charset="0"/>
      <p:bold r:id="rId32"/>
    </p:embeddedFont>
    <p:embeddedFont>
      <p:font typeface="Segoe" pitchFamily="34" charset="0"/>
      <p:regular r:id="rId33"/>
      <p:bold r:id="rId34"/>
      <p:italic r:id="rId35"/>
      <p:boldItalic r:id="rId36"/>
    </p:embeddedFont>
    <p:embeddedFont>
      <p:font typeface="Segoe UI Light" pitchFamily="34" charset="0"/>
      <p:regular r:id="rId37"/>
    </p:embeddedFont>
    <p:embeddedFont>
      <p:font typeface="Segoe UI" pitchFamily="34" charset="0"/>
      <p:regular r:id="rId38"/>
      <p:bold r:id="rId39"/>
      <p:italic r:id="rId40"/>
      <p:boldItalic r:id="rId41"/>
    </p:embeddedFont>
    <p:embeddedFont>
      <p:font typeface="Tahoma" pitchFamily="34" charset="0"/>
      <p:regular r:id="rId42"/>
      <p:bold r:id="rId43"/>
    </p:embeddedFont>
    <p:embeddedFont>
      <p:font typeface="Monotype Sorts"/>
      <p:regular r:id="rId44"/>
    </p:embeddedFont>
    <p:embeddedFont>
      <p:font typeface="Consolas" pitchFamily="49" charset="0"/>
      <p:regular r:id="rId45"/>
      <p:bold r:id="rId46"/>
      <p:italic r:id="rId47"/>
      <p:boldItalic r:id="rId48"/>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hew Dickson" initials="MD"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F6AE1E"/>
    <a:srgbClr val="EF4423"/>
    <a:srgbClr val="FFFFFF"/>
    <a:srgbClr val="F8F57B"/>
    <a:srgbClr val="457EC1"/>
    <a:srgbClr val="000000"/>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8" autoAdjust="0"/>
    <p:restoredTop sz="98527" autoAdjust="0"/>
  </p:normalViewPr>
  <p:slideViewPr>
    <p:cSldViewPr snapToGrid="0" snapToObjects="1">
      <p:cViewPr>
        <p:scale>
          <a:sx n="100" d="100"/>
          <a:sy n="100" d="100"/>
        </p:scale>
        <p:origin x="-498" y="-264"/>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font" Target="fonts/font11.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Sheet1!$B$6</c:f>
              <c:strCache>
                <c:ptCount val="1"/>
                <c:pt idx="0">
                  <c:v> File Server   vs. </c:v>
                </c:pt>
              </c:strCache>
            </c:strRef>
          </c:tx>
          <c:spPr>
            <a:ln w="76200"/>
          </c:spPr>
          <c:marker>
            <c:symbol val="none"/>
          </c:marker>
          <c:cat>
            <c:numRef>
              <c:f>Sheet1!$F$5:$K$5</c:f>
              <c:numCache>
                <c:formatCode>General</c:formatCode>
                <c:ptCount val="6"/>
                <c:pt idx="0">
                  <c:v>2009</c:v>
                </c:pt>
                <c:pt idx="1">
                  <c:v>2010</c:v>
                </c:pt>
                <c:pt idx="2">
                  <c:v>2011</c:v>
                </c:pt>
                <c:pt idx="3">
                  <c:v>2012</c:v>
                </c:pt>
                <c:pt idx="4">
                  <c:v>2013</c:v>
                </c:pt>
                <c:pt idx="5">
                  <c:v>2014</c:v>
                </c:pt>
              </c:numCache>
            </c:numRef>
          </c:cat>
          <c:val>
            <c:numRef>
              <c:f>Sheet1!$F$6:$K$6</c:f>
              <c:numCache>
                <c:formatCode>General</c:formatCode>
                <c:ptCount val="6"/>
                <c:pt idx="0">
                  <c:v>959</c:v>
                </c:pt>
                <c:pt idx="1">
                  <c:v>856</c:v>
                </c:pt>
                <c:pt idx="2">
                  <c:v>688</c:v>
                </c:pt>
                <c:pt idx="3">
                  <c:v>705</c:v>
                </c:pt>
                <c:pt idx="4">
                  <c:v>720</c:v>
                </c:pt>
                <c:pt idx="5">
                  <c:v>733</c:v>
                </c:pt>
              </c:numCache>
            </c:numRef>
          </c:val>
          <c:smooth val="0"/>
        </c:ser>
        <c:ser>
          <c:idx val="1"/>
          <c:order val="1"/>
          <c:tx>
            <c:strRef>
              <c:f>Sheet1!$B$7</c:f>
              <c:strCache>
                <c:ptCount val="1"/>
                <c:pt idx="0">
                  <c:v> NAS</c:v>
                </c:pt>
              </c:strCache>
            </c:strRef>
          </c:tx>
          <c:spPr>
            <a:ln w="76200">
              <a:solidFill>
                <a:schemeClr val="accent3"/>
              </a:solidFill>
            </a:ln>
          </c:spPr>
          <c:marker>
            <c:symbol val="none"/>
          </c:marker>
          <c:cat>
            <c:numRef>
              <c:f>Sheet1!$F$5:$K$5</c:f>
              <c:numCache>
                <c:formatCode>General</c:formatCode>
                <c:ptCount val="6"/>
                <c:pt idx="0">
                  <c:v>2009</c:v>
                </c:pt>
                <c:pt idx="1">
                  <c:v>2010</c:v>
                </c:pt>
                <c:pt idx="2">
                  <c:v>2011</c:v>
                </c:pt>
                <c:pt idx="3">
                  <c:v>2012</c:v>
                </c:pt>
                <c:pt idx="4">
                  <c:v>2013</c:v>
                </c:pt>
                <c:pt idx="5">
                  <c:v>2014</c:v>
                </c:pt>
              </c:numCache>
            </c:numRef>
          </c:cat>
          <c:val>
            <c:numRef>
              <c:f>Sheet1!$F$7:$K$7</c:f>
              <c:numCache>
                <c:formatCode>General</c:formatCode>
                <c:ptCount val="6"/>
                <c:pt idx="0">
                  <c:v>420</c:v>
                </c:pt>
                <c:pt idx="1">
                  <c:v>571</c:v>
                </c:pt>
                <c:pt idx="2">
                  <c:v>741</c:v>
                </c:pt>
                <c:pt idx="3">
                  <c:v>917</c:v>
                </c:pt>
                <c:pt idx="4">
                  <c:v>1082</c:v>
                </c:pt>
                <c:pt idx="5">
                  <c:v>1220</c:v>
                </c:pt>
              </c:numCache>
            </c:numRef>
          </c:val>
          <c:smooth val="0"/>
        </c:ser>
        <c:dLbls>
          <c:showLegendKey val="0"/>
          <c:showVal val="0"/>
          <c:showCatName val="0"/>
          <c:showSerName val="0"/>
          <c:showPercent val="0"/>
          <c:showBubbleSize val="0"/>
        </c:dLbls>
        <c:marker val="1"/>
        <c:smooth val="0"/>
        <c:axId val="4767104"/>
        <c:axId val="32781440"/>
      </c:lineChart>
      <c:catAx>
        <c:axId val="4767104"/>
        <c:scaling>
          <c:orientation val="minMax"/>
        </c:scaling>
        <c:delete val="0"/>
        <c:axPos val="b"/>
        <c:numFmt formatCode="General" sourceLinked="1"/>
        <c:majorTickMark val="out"/>
        <c:minorTickMark val="none"/>
        <c:tickLblPos val="nextTo"/>
        <c:txPr>
          <a:bodyPr/>
          <a:lstStyle/>
          <a:p>
            <a:pPr>
              <a:defRPr sz="1400"/>
            </a:pPr>
            <a:endParaRPr lang="en-US"/>
          </a:p>
        </c:txPr>
        <c:crossAx val="32781440"/>
        <c:crosses val="autoZero"/>
        <c:auto val="1"/>
        <c:lblAlgn val="ctr"/>
        <c:lblOffset val="100"/>
        <c:noMultiLvlLbl val="0"/>
      </c:catAx>
      <c:valAx>
        <c:axId val="32781440"/>
        <c:scaling>
          <c:orientation val="minMax"/>
        </c:scaling>
        <c:delete val="0"/>
        <c:axPos val="l"/>
        <c:majorGridlines>
          <c:spPr>
            <a:ln>
              <a:noFill/>
            </a:ln>
          </c:spPr>
        </c:majorGridlines>
        <c:numFmt formatCode="General" sourceLinked="1"/>
        <c:majorTickMark val="out"/>
        <c:minorTickMark val="none"/>
        <c:tickLblPos val="none"/>
        <c:crossAx val="4767104"/>
        <c:crosses val="autoZero"/>
        <c:crossBetween val="between"/>
      </c:valAx>
      <c:spPr>
        <a:noFill/>
      </c:spPr>
    </c:plotArea>
    <c:legend>
      <c:legendPos val="b"/>
      <c:layout/>
      <c:overlay val="0"/>
      <c:txPr>
        <a:bodyPr/>
        <a:lstStyle/>
        <a:p>
          <a:pPr>
            <a:defRPr sz="2000" b="1" i="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12:02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A5CD3C1-B5BD-4492-ADD4-CB8D5A7B908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5225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143547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63724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82234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35033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7784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9779961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4754880"/>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25" r:id="rId11"/>
    <p:sldLayoutId id="2147483726" r:id="rId12"/>
    <p:sldLayoutId id="2147483727" r:id="rId13"/>
    <p:sldLayoutId id="2147483728" r:id="rId14"/>
    <p:sldLayoutId id="2147483729" r:id="rId15"/>
    <p:sldLayoutId id="2147483732" r:id="rId16"/>
    <p:sldLayoutId id="2147483788"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emf"/><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continuously available file server NAS appliances</a:t>
            </a:r>
          </a:p>
        </p:txBody>
      </p:sp>
      <p:sp>
        <p:nvSpPr>
          <p:cNvPr id="3" name="Subtitle 2"/>
          <p:cNvSpPr>
            <a:spLocks noGrp="1"/>
          </p:cNvSpPr>
          <p:nvPr>
            <p:ph type="subTitle" idx="1"/>
          </p:nvPr>
        </p:nvSpPr>
        <p:spPr>
          <a:xfrm>
            <a:off x="969964" y="3914777"/>
            <a:ext cx="6840536" cy="463255"/>
          </a:xfrm>
        </p:spPr>
        <p:txBody>
          <a:bodyPr/>
          <a:lstStyle/>
          <a:p>
            <a:pPr lvl="0"/>
            <a:r>
              <a:rPr lang="en-US" dirty="0">
                <a:gradFill>
                  <a:gsLst>
                    <a:gs pos="0">
                      <a:srgbClr val="65BC46"/>
                    </a:gs>
                    <a:gs pos="86000">
                      <a:srgbClr val="65BC46"/>
                    </a:gs>
                  </a:gsLst>
                  <a:lin ang="5400000" scaled="0"/>
                </a:gradFill>
                <a:latin typeface="Segoe UI Semibold"/>
              </a:rPr>
              <a:t>Gene Chellis</a:t>
            </a:r>
          </a:p>
          <a:p>
            <a:pPr lvl="0"/>
            <a:r>
              <a:rPr lang="en-US" dirty="0">
                <a:gradFill>
                  <a:gsLst>
                    <a:gs pos="0">
                      <a:srgbClr val="65BC46"/>
                    </a:gs>
                    <a:gs pos="86000">
                      <a:srgbClr val="65BC46"/>
                    </a:gs>
                  </a:gsLst>
                  <a:lin ang="5400000" scaled="0"/>
                </a:gradFill>
              </a:rPr>
              <a:t>Director of Program Management</a:t>
            </a:r>
          </a:p>
          <a:p>
            <a:pPr lvl="0"/>
            <a:r>
              <a:rPr lang="en-US" dirty="0">
                <a:gradFill>
                  <a:gsLst>
                    <a:gs pos="0">
                      <a:srgbClr val="65BC46"/>
                    </a:gs>
                    <a:gs pos="86000">
                      <a:srgbClr val="65BC46"/>
                    </a:gs>
                  </a:gsLst>
                  <a:lin ang="5400000" scaled="0"/>
                </a:gradFill>
                <a:latin typeface="Segoe UI Semibold"/>
              </a:rPr>
              <a:t>Cristian Teodorescu</a:t>
            </a:r>
          </a:p>
          <a:p>
            <a:pPr lvl="0"/>
            <a:r>
              <a:rPr lang="en-US" dirty="0">
                <a:gradFill>
                  <a:gsLst>
                    <a:gs pos="0">
                      <a:srgbClr val="65BC46"/>
                    </a:gs>
                    <a:gs pos="86000">
                      <a:srgbClr val="65BC46"/>
                    </a:gs>
                  </a:gsLst>
                  <a:lin ang="5400000" scaled="0"/>
                </a:gradFill>
              </a:rPr>
              <a:t>Development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SAC-449T</a:t>
            </a:r>
          </a:p>
        </p:txBody>
      </p:sp>
    </p:spTree>
    <p:extLst>
      <p:ext uri="{BB962C8B-B14F-4D97-AF65-F5344CB8AC3E}">
        <p14:creationId xmlns:p14="http://schemas.microsoft.com/office/powerpoint/2010/main" val="6354414"/>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0" y="1002906"/>
            <a:ext cx="8244183" cy="5486400"/>
          </a:xfrm>
        </p:spPr>
        <p:txBody>
          <a:bodyPr anchor="b">
            <a:normAutofit/>
          </a:bodyPr>
          <a:lstStyle/>
          <a:p>
            <a:r>
              <a:rPr lang="en-US" sz="5000" b="1" dirty="0" smtClean="0">
                <a:solidFill>
                  <a:schemeClr val="accent3"/>
                </a:solidFill>
                <a:latin typeface="+mn-lt"/>
              </a:rPr>
              <a:t>Transparent </a:t>
            </a:r>
            <a:r>
              <a:rPr lang="en-US" sz="5000" b="1" dirty="0">
                <a:solidFill>
                  <a:schemeClr val="accent3"/>
                </a:solidFill>
                <a:latin typeface="+mn-lt"/>
              </a:rPr>
              <a:t>failover </a:t>
            </a:r>
            <a:r>
              <a:rPr lang="en-US" sz="5000" b="1" dirty="0" smtClean="0">
                <a:solidFill>
                  <a:schemeClr val="accent3"/>
                </a:solidFill>
                <a:latin typeface="+mn-lt"/>
              </a:rPr>
              <a:t/>
            </a:r>
            <a:br>
              <a:rPr lang="en-US" sz="5000" b="1" dirty="0" smtClean="0">
                <a:solidFill>
                  <a:schemeClr val="accent3"/>
                </a:solidFill>
                <a:latin typeface="+mn-lt"/>
              </a:rPr>
            </a:br>
            <a:r>
              <a:rPr lang="en-US" sz="5000" dirty="0" smtClean="0">
                <a:latin typeface="+mn-lt"/>
              </a:rPr>
              <a:t>is the ability to </a:t>
            </a:r>
            <a:r>
              <a:rPr lang="en-US" sz="5000" dirty="0">
                <a:latin typeface="+mn-lt"/>
              </a:rPr>
              <a:t>survive planned moves or unplanned </a:t>
            </a:r>
            <a:r>
              <a:rPr lang="en-US" sz="5000" dirty="0" smtClean="0">
                <a:latin typeface="+mn-lt"/>
              </a:rPr>
              <a:t>failures</a:t>
            </a:r>
            <a:r>
              <a:rPr lang="en-US" sz="5000" dirty="0">
                <a:latin typeface="+mn-lt"/>
              </a:rPr>
              <a:t> </a:t>
            </a:r>
            <a:r>
              <a:rPr lang="en-US" sz="5000" dirty="0" smtClean="0">
                <a:latin typeface="+mn-lt"/>
              </a:rPr>
              <a:t>– </a:t>
            </a:r>
            <a:br>
              <a:rPr lang="en-US" sz="5000" dirty="0" smtClean="0">
                <a:latin typeface="+mn-lt"/>
              </a:rPr>
            </a:br>
            <a:r>
              <a:rPr lang="en-US" sz="5000" dirty="0" smtClean="0">
                <a:latin typeface="+mn-lt"/>
              </a:rPr>
              <a:t>without </a:t>
            </a:r>
            <a:r>
              <a:rPr lang="en-US" sz="5000" dirty="0">
                <a:latin typeface="+mn-lt"/>
              </a:rPr>
              <a:t>errors visible to the </a:t>
            </a:r>
            <a:r>
              <a:rPr lang="en-US" sz="5000" dirty="0" smtClean="0">
                <a:latin typeface="+mn-lt"/>
              </a:rPr>
              <a:t>user, </a:t>
            </a:r>
            <a:r>
              <a:rPr lang="en-US" sz="5000" dirty="0">
                <a:latin typeface="+mn-lt"/>
              </a:rPr>
              <a:t/>
            </a:r>
            <a:br>
              <a:rPr lang="en-US" sz="5000" dirty="0">
                <a:latin typeface="+mn-lt"/>
              </a:rPr>
            </a:br>
            <a:r>
              <a:rPr lang="en-US" sz="5000" dirty="0">
                <a:latin typeface="+mn-lt"/>
              </a:rPr>
              <a:t>without losing data, and</a:t>
            </a:r>
            <a:br>
              <a:rPr lang="en-US" sz="5000" dirty="0">
                <a:latin typeface="+mn-lt"/>
              </a:rPr>
            </a:br>
            <a:r>
              <a:rPr lang="en-US" sz="5000" dirty="0">
                <a:latin typeface="+mn-lt"/>
              </a:rPr>
              <a:t>while performing well at </a:t>
            </a:r>
            <a:r>
              <a:rPr lang="en-US" sz="5000" dirty="0" smtClean="0">
                <a:latin typeface="+mn-lt"/>
              </a:rPr>
              <a:t>scale</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349534333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Designing Continuously Available Platforms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solidFill>
                  <a:srgbClr val="65BC46"/>
                </a:solidFill>
                <a:latin typeface="Segoe UI Light"/>
              </a:rPr>
              <a:t>Surviving a range of failures and downtime events </a:t>
            </a:r>
            <a:endParaRPr lang="en-US" dirty="0">
              <a:gradFill flip="none" rotWithShape="1">
                <a:gsLst>
                  <a:gs pos="5417">
                    <a:schemeClr val="tx2"/>
                  </a:gs>
                  <a:gs pos="98000">
                    <a:schemeClr val="tx2"/>
                  </a:gs>
                </a:gsLst>
                <a:lin ang="5400000" scaled="0"/>
                <a:tileRect/>
              </a:gra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9206236"/>
              </p:ext>
            </p:extLst>
          </p:nvPr>
        </p:nvGraphicFramePr>
        <p:xfrm>
          <a:off x="519113" y="1737360"/>
          <a:ext cx="11149727" cy="3716769"/>
        </p:xfrm>
        <a:graphic>
          <a:graphicData uri="http://schemas.openxmlformats.org/drawingml/2006/table">
            <a:tbl>
              <a:tblPr firstRow="1" bandRow="1">
                <a:tableStyleId>{69012ECD-51FC-41F1-AA8D-1B2483CD663E}</a:tableStyleId>
              </a:tblPr>
              <a:tblGrid>
                <a:gridCol w="7355485"/>
                <a:gridCol w="1897121"/>
                <a:gridCol w="1897121"/>
              </a:tblGrid>
              <a:tr h="469107">
                <a:tc>
                  <a:txBody>
                    <a:bodyPr/>
                    <a:lstStyle/>
                    <a:p>
                      <a:r>
                        <a:rPr lang="en-US" sz="2200" dirty="0" smtClean="0">
                          <a:solidFill>
                            <a:schemeClr val="tx1"/>
                          </a:solidFill>
                          <a:latin typeface="+mj-lt"/>
                        </a:rPr>
                        <a:t>Capability</a:t>
                      </a:r>
                      <a:endParaRPr lang="en-US" sz="2200" dirty="0">
                        <a:solidFill>
                          <a:schemeClr val="tx1"/>
                        </a:solidFill>
                        <a:latin typeface="+mj-lt"/>
                      </a:endParaRPr>
                    </a:p>
                  </a:txBody>
                  <a:tcPr marL="106921" marR="106921" anchor="ctr"/>
                </a:tc>
                <a:tc>
                  <a:txBody>
                    <a:bodyPr/>
                    <a:lstStyle/>
                    <a:p>
                      <a:pPr algn="ctr"/>
                      <a:r>
                        <a:rPr lang="en-US" sz="2200" dirty="0" smtClean="0">
                          <a:solidFill>
                            <a:schemeClr val="tx1"/>
                          </a:solidFill>
                          <a:latin typeface="+mj-lt"/>
                        </a:rPr>
                        <a:t>Single Node</a:t>
                      </a:r>
                      <a:endParaRPr lang="en-US" sz="2200" dirty="0">
                        <a:solidFill>
                          <a:schemeClr val="tx1"/>
                        </a:solidFill>
                        <a:latin typeface="+mj-lt"/>
                      </a:endParaRPr>
                    </a:p>
                  </a:txBody>
                  <a:tcPr marL="106921" marR="106921" anchor="ctr"/>
                </a:tc>
                <a:tc>
                  <a:txBody>
                    <a:bodyPr/>
                    <a:lstStyle/>
                    <a:p>
                      <a:pPr algn="ctr"/>
                      <a:r>
                        <a:rPr lang="en-US" sz="2200" dirty="0" smtClean="0">
                          <a:solidFill>
                            <a:schemeClr val="tx1"/>
                          </a:solidFill>
                          <a:latin typeface="+mj-lt"/>
                        </a:rPr>
                        <a:t>Multi-Node</a:t>
                      </a:r>
                      <a:endParaRPr lang="en-US" sz="2200" dirty="0">
                        <a:solidFill>
                          <a:schemeClr val="tx1"/>
                        </a:solidFill>
                        <a:latin typeface="+mj-lt"/>
                      </a:endParaRPr>
                    </a:p>
                  </a:txBody>
                  <a:tcPr marL="106921" marR="106921" anchor="ctr"/>
                </a:tc>
              </a:tr>
              <a:tr h="541277">
                <a:tc>
                  <a:txBody>
                    <a:bodyPr/>
                    <a:lstStyle/>
                    <a:p>
                      <a:r>
                        <a:rPr lang="en-US" sz="2000" dirty="0" smtClean="0"/>
                        <a:t>Redundant storage, serviceable with system running</a:t>
                      </a:r>
                    </a:p>
                  </a:txBody>
                  <a:tcPr marL="106921" marR="106921" anchor="ctr"/>
                </a:tc>
                <a:tc>
                  <a:txBody>
                    <a:bodyPr/>
                    <a:lstStyle/>
                    <a:p>
                      <a:pPr algn="ctr"/>
                      <a:r>
                        <a:rPr lang="en-US" sz="2400" dirty="0" smtClean="0">
                          <a:sym typeface="Monotype Sorts"/>
                        </a:rPr>
                        <a:t></a:t>
                      </a:r>
                      <a:endParaRPr lang="en-US" sz="2400" b="1" dirty="0"/>
                    </a:p>
                  </a:txBody>
                  <a:tcPr marL="106921" marR="106921" anchor="ctr"/>
                </a:tc>
                <a:tc>
                  <a:txBody>
                    <a:bodyPr/>
                    <a:lstStyle/>
                    <a:p>
                      <a:pPr algn="ctr"/>
                      <a:r>
                        <a:rPr lang="en-US" sz="2400" dirty="0" smtClean="0">
                          <a:sym typeface="Monotype Sorts"/>
                        </a:rPr>
                        <a:t></a:t>
                      </a:r>
                      <a:endParaRPr lang="en-US" sz="2400" dirty="0"/>
                    </a:p>
                  </a:txBody>
                  <a:tcPr marL="106921" marR="106921" anchor="ctr"/>
                </a:tc>
              </a:tr>
              <a:tr h="541277">
                <a:tc>
                  <a:txBody>
                    <a:bodyPr/>
                    <a:lstStyle/>
                    <a:p>
                      <a:r>
                        <a:rPr lang="en-US" sz="2000" dirty="0" smtClean="0"/>
                        <a:t>Multiple network connections with transparent failover</a:t>
                      </a:r>
                    </a:p>
                  </a:txBody>
                  <a:tcPr marL="106921" marR="106921" anchor="ctr"/>
                </a:tc>
                <a:tc>
                  <a:txBody>
                    <a:bodyPr/>
                    <a:lstStyle/>
                    <a:p>
                      <a:pPr algn="ctr"/>
                      <a:r>
                        <a:rPr lang="en-US" sz="2400" dirty="0" smtClean="0">
                          <a:sym typeface="Wingdings 2"/>
                        </a:rPr>
                        <a:t></a:t>
                      </a:r>
                      <a:endParaRPr lang="en-US" sz="2400" b="1" dirty="0"/>
                    </a:p>
                  </a:txBody>
                  <a:tcPr marL="106921" marR="106921" anchor="ctr"/>
                </a:tc>
                <a:tc>
                  <a:txBody>
                    <a:bodyPr/>
                    <a:lstStyle/>
                    <a:p>
                      <a:pPr algn="ctr"/>
                      <a:r>
                        <a:rPr lang="en-US" sz="2400" dirty="0" smtClean="0">
                          <a:sym typeface="Wingdings 2"/>
                        </a:rPr>
                        <a:t></a:t>
                      </a:r>
                      <a:endParaRPr lang="en-US" sz="2400" dirty="0"/>
                    </a:p>
                  </a:txBody>
                  <a:tcPr marL="106921" marR="106921" anchor="ctr"/>
                </a:tc>
              </a:tr>
              <a:tr h="541277">
                <a:tc>
                  <a:txBody>
                    <a:bodyPr/>
                    <a:lstStyle/>
                    <a:p>
                      <a:r>
                        <a:rPr lang="en-US" sz="2000" dirty="0" smtClean="0"/>
                        <a:t>Multiple storage connections with transparent failover</a:t>
                      </a:r>
                      <a:endParaRPr lang="en-US" sz="2000" dirty="0"/>
                    </a:p>
                  </a:txBody>
                  <a:tcPr marL="106921" marR="106921" anchor="ctr"/>
                </a:tc>
                <a:tc>
                  <a:txBody>
                    <a:bodyPr/>
                    <a:lstStyle/>
                    <a:p>
                      <a:pPr algn="ctr"/>
                      <a:r>
                        <a:rPr lang="en-US" sz="2400" dirty="0" smtClean="0">
                          <a:sym typeface="Wingdings 2"/>
                        </a:rPr>
                        <a:t></a:t>
                      </a:r>
                      <a:endParaRPr lang="en-US" sz="2400" dirty="0"/>
                    </a:p>
                  </a:txBody>
                  <a:tcPr marL="106921" marR="106921" anchor="ctr"/>
                </a:tc>
                <a:tc>
                  <a:txBody>
                    <a:bodyPr/>
                    <a:lstStyle/>
                    <a:p>
                      <a:pPr algn="ctr"/>
                      <a:r>
                        <a:rPr lang="en-US" sz="2400" dirty="0" smtClean="0">
                          <a:sym typeface="Wingdings 2"/>
                        </a:rPr>
                        <a:t></a:t>
                      </a:r>
                      <a:endParaRPr lang="en-US" sz="2400" dirty="0"/>
                    </a:p>
                  </a:txBody>
                  <a:tcPr marL="106921" marR="106921" anchor="ctr"/>
                </a:tc>
              </a:tr>
              <a:tr h="54127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t>Shared data storage accessible from</a:t>
                      </a:r>
                      <a:r>
                        <a:rPr lang="en-US" sz="2000" baseline="0" dirty="0" smtClean="0"/>
                        <a:t> all nodes</a:t>
                      </a:r>
                    </a:p>
                  </a:txBody>
                  <a:tcPr marL="106921" marR="106921" anchor="ctr"/>
                </a:tc>
                <a:tc>
                  <a:txBody>
                    <a:bodyPr/>
                    <a:lstStyle/>
                    <a:p>
                      <a:pPr algn="ctr"/>
                      <a:endParaRPr lang="en-US" sz="2400" dirty="0"/>
                    </a:p>
                  </a:txBody>
                  <a:tcPr marL="106921" marR="106921" anchor="ctr"/>
                </a:tc>
                <a:tc>
                  <a:txBody>
                    <a:bodyPr/>
                    <a:lstStyle/>
                    <a:p>
                      <a:pPr algn="ctr"/>
                      <a:r>
                        <a:rPr lang="en-US" sz="2400" dirty="0" smtClean="0">
                          <a:sym typeface="Monotype Sorts"/>
                        </a:rPr>
                        <a:t></a:t>
                      </a:r>
                      <a:endParaRPr lang="en-US" sz="2400" dirty="0">
                        <a:solidFill>
                          <a:schemeClr val="accent3"/>
                        </a:solidFill>
                      </a:endParaRPr>
                    </a:p>
                  </a:txBody>
                  <a:tcPr marL="106921" marR="106921" anchor="ctr"/>
                </a:tc>
              </a:tr>
              <a:tr h="541277">
                <a:tc>
                  <a:txBody>
                    <a:bodyPr/>
                    <a:lstStyle/>
                    <a:p>
                      <a:r>
                        <a:rPr lang="en-US" sz="2000" dirty="0" smtClean="0"/>
                        <a:t>Transparent failover between nodes</a:t>
                      </a:r>
                      <a:r>
                        <a:rPr lang="en-US" sz="2000" baseline="0" dirty="0" smtClean="0"/>
                        <a:t> without data loss</a:t>
                      </a:r>
                      <a:endParaRPr lang="en-US" sz="2000" dirty="0"/>
                    </a:p>
                  </a:txBody>
                  <a:tcPr marL="106921" marR="106921" anchor="ctr"/>
                </a:tc>
                <a:tc>
                  <a:txBody>
                    <a:bodyPr/>
                    <a:lstStyle/>
                    <a:p>
                      <a:pPr algn="ctr"/>
                      <a:endParaRPr lang="en-US" sz="2400" dirty="0"/>
                    </a:p>
                  </a:txBody>
                  <a:tcPr marL="106921" marR="106921" anchor="ctr"/>
                </a:tc>
                <a:tc>
                  <a:txBody>
                    <a:bodyPr/>
                    <a:lstStyle/>
                    <a:p>
                      <a:pPr algn="ctr"/>
                      <a:r>
                        <a:rPr lang="en-US" sz="2400" dirty="0" smtClean="0">
                          <a:sym typeface="Monotype Sorts"/>
                        </a:rPr>
                        <a:t></a:t>
                      </a:r>
                      <a:endParaRPr lang="en-US" sz="2400" dirty="0">
                        <a:solidFill>
                          <a:schemeClr val="accent3"/>
                        </a:solidFill>
                      </a:endParaRPr>
                    </a:p>
                  </a:txBody>
                  <a:tcPr marL="106921" marR="106921" anchor="ctr"/>
                </a:tc>
              </a:tr>
              <a:tr h="541277">
                <a:tc>
                  <a:txBody>
                    <a:bodyPr/>
                    <a:lstStyle/>
                    <a:p>
                      <a:r>
                        <a:rPr lang="en-US" sz="2000" dirty="0" smtClean="0"/>
                        <a:t>Redundant hardware components, serviceable with system running</a:t>
                      </a:r>
                      <a:endParaRPr lang="en-US" sz="2000" dirty="0"/>
                    </a:p>
                  </a:txBody>
                  <a:tcPr marL="106921" marR="106921" anchor="ctr"/>
                </a:tc>
                <a:tc>
                  <a:txBody>
                    <a:bodyPr/>
                    <a:lstStyle/>
                    <a:p>
                      <a:pPr algn="ctr"/>
                      <a:r>
                        <a:rPr lang="en-US" sz="2400" dirty="0" smtClean="0">
                          <a:sym typeface="Wingdings 2"/>
                        </a:rPr>
                        <a:t></a:t>
                      </a:r>
                      <a:endParaRPr lang="en-US" sz="2400" dirty="0"/>
                    </a:p>
                  </a:txBody>
                  <a:tcPr marL="106921" marR="106921" anchor="ctr"/>
                </a:tc>
                <a:tc>
                  <a:txBody>
                    <a:bodyPr/>
                    <a:lstStyle/>
                    <a:p>
                      <a:pPr algn="ctr"/>
                      <a:r>
                        <a:rPr lang="en-US" sz="2400" dirty="0" smtClean="0">
                          <a:sym typeface="Wingdings 2"/>
                        </a:rPr>
                        <a:t></a:t>
                      </a:r>
                      <a:endParaRPr lang="en-US" sz="2400" dirty="0">
                        <a:solidFill>
                          <a:schemeClr val="accent3"/>
                        </a:solidFill>
                      </a:endParaRPr>
                    </a:p>
                  </a:txBody>
                  <a:tcPr marL="106921" marR="106921" anchor="ctr"/>
                </a:tc>
              </a:tr>
            </a:tbl>
          </a:graphicData>
        </a:graphic>
      </p:graphicFrame>
      <p:sp>
        <p:nvSpPr>
          <p:cNvPr id="3" name="TextBox 2"/>
          <p:cNvSpPr txBox="1"/>
          <p:nvPr/>
        </p:nvSpPr>
        <p:spPr>
          <a:xfrm>
            <a:off x="519112" y="5766099"/>
            <a:ext cx="3934092" cy="615553"/>
          </a:xfrm>
          <a:prstGeom prst="rect">
            <a:avLst/>
          </a:prstGeom>
          <a:noFill/>
        </p:spPr>
        <p:txBody>
          <a:bodyPr wrap="square" lIns="0" tIns="0" rIns="0" bIns="0" rtlCol="0">
            <a:spAutoFit/>
          </a:bodyPr>
          <a:lstStyle/>
          <a:p>
            <a:r>
              <a:rPr lang="en-US" sz="2000" dirty="0">
                <a:sym typeface="Monotype Sorts"/>
              </a:rPr>
              <a:t></a:t>
            </a:r>
            <a:r>
              <a:rPr lang="en-US" sz="2000" dirty="0" smtClean="0">
                <a:sym typeface="Wingdings 2"/>
              </a:rPr>
              <a:t>  Critical to continuous availability</a:t>
            </a:r>
          </a:p>
          <a:p>
            <a:r>
              <a:rPr lang="en-US" sz="2000" dirty="0" smtClean="0">
                <a:sym typeface="Wingdings 2"/>
              </a:rPr>
              <a:t></a:t>
            </a:r>
            <a:r>
              <a:rPr lang="en-US" sz="2000" dirty="0" smtClean="0">
                <a:gradFill>
                  <a:gsLst>
                    <a:gs pos="0">
                      <a:schemeClr val="tx1"/>
                    </a:gs>
                    <a:gs pos="86000">
                      <a:schemeClr val="tx1"/>
                    </a:gs>
                  </a:gsLst>
                  <a:lin ang="5400000" scaled="0"/>
                </a:gradFill>
              </a:rPr>
              <a:t>  Use where price points allow</a:t>
            </a:r>
          </a:p>
        </p:txBody>
      </p:sp>
      <p:grpSp>
        <p:nvGrpSpPr>
          <p:cNvPr id="5" name="Group 4"/>
          <p:cNvGrpSpPr/>
          <p:nvPr/>
        </p:nvGrpSpPr>
        <p:grpSpPr>
          <a:xfrm>
            <a:off x="6974006" y="6296309"/>
            <a:ext cx="5156927" cy="512064"/>
            <a:chOff x="6974006" y="6296309"/>
            <a:chExt cx="5156927" cy="512064"/>
          </a:xfrm>
        </p:grpSpPr>
        <p:sp>
          <p:nvSpPr>
            <p:cNvPr id="6" name="Rectangle 5"/>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tx1"/>
                  </a:solidFill>
                  <a:latin typeface="+mj-lt"/>
                </a:rPr>
                <a:t>446: </a:t>
              </a:r>
              <a:r>
                <a:rPr lang="en-US" sz="1600" b="1" dirty="0">
                  <a:solidFill>
                    <a:schemeClr val="tx1"/>
                  </a:solidFill>
                  <a:latin typeface="+mj-lt"/>
                </a:rPr>
                <a:t>Designing Systems for Continuous Availability and Scalability</a:t>
              </a:r>
            </a:p>
          </p:txBody>
        </p:sp>
        <p:sp>
          <p:nvSpPr>
            <p:cNvPr id="7" name="Rectangle 6"/>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grpSp>
    </p:spTree>
    <p:extLst>
      <p:ext uri="{BB962C8B-B14F-4D97-AF65-F5344CB8AC3E}">
        <p14:creationId xmlns:p14="http://schemas.microsoft.com/office/powerpoint/2010/main" val="1953723066"/>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Delivering the Appliance </a:t>
            </a:r>
            <a:r>
              <a:rPr lang="en-US" dirty="0" smtClean="0"/>
              <a:t>Experience</a:t>
            </a:r>
            <a:br>
              <a:rPr lang="en-US" dirty="0" smtClean="0"/>
            </a:br>
            <a:r>
              <a:rPr lang="en-US" sz="3600" dirty="0" smtClean="0">
                <a:solidFill>
                  <a:schemeClr val="accent1"/>
                </a:solidFill>
                <a:latin typeface="+mn-lt"/>
              </a:rPr>
              <a:t>The Importance of Packaging </a:t>
            </a:r>
            <a:endParaRPr lang="en-US" dirty="0">
              <a:solidFill>
                <a:schemeClr val="accent1"/>
              </a:solidFill>
              <a:latin typeface="+mn-lt"/>
            </a:endParaRPr>
          </a:p>
        </p:txBody>
      </p:sp>
      <p:sp>
        <p:nvSpPr>
          <p:cNvPr id="3" name="Text Placeholder 2"/>
          <p:cNvSpPr>
            <a:spLocks noGrp="1"/>
          </p:cNvSpPr>
          <p:nvPr>
            <p:ph idx="1"/>
          </p:nvPr>
        </p:nvSpPr>
        <p:spPr>
          <a:xfrm>
            <a:off x="519112" y="1645920"/>
            <a:ext cx="11149013" cy="4572000"/>
          </a:xfrm>
        </p:spPr>
        <p:txBody>
          <a:bodyPr>
            <a:normAutofit/>
          </a:bodyPr>
          <a:lstStyle/>
          <a:p>
            <a:pPr lvl="0"/>
            <a:r>
              <a:rPr lang="en-US" dirty="0" smtClean="0">
                <a:solidFill>
                  <a:schemeClr val="tx1"/>
                </a:solidFill>
              </a:rPr>
              <a:t>Pre-packaged, pre-connected, reliable</a:t>
            </a:r>
          </a:p>
          <a:p>
            <a:pPr lvl="2"/>
            <a:endParaRPr lang="en-US" dirty="0" smtClean="0">
              <a:solidFill>
                <a:schemeClr val="tx1"/>
              </a:solidFill>
            </a:endParaRPr>
          </a:p>
          <a:p>
            <a:pPr lvl="1"/>
            <a:r>
              <a:rPr lang="en-US" dirty="0" smtClean="0">
                <a:solidFill>
                  <a:schemeClr val="tx1"/>
                </a:solidFill>
              </a:rPr>
              <a:t>Multiple server nodes</a:t>
            </a:r>
          </a:p>
          <a:p>
            <a:pPr lvl="2"/>
            <a:endParaRPr lang="en-US" dirty="0" smtClean="0">
              <a:solidFill>
                <a:schemeClr val="tx1"/>
              </a:solidFill>
            </a:endParaRPr>
          </a:p>
          <a:p>
            <a:pPr lvl="1"/>
            <a:r>
              <a:rPr lang="en-US" dirty="0" smtClean="0">
                <a:solidFill>
                  <a:schemeClr val="tx1"/>
                </a:solidFill>
              </a:rPr>
              <a:t>All nodes connected to storage</a:t>
            </a:r>
            <a:br>
              <a:rPr lang="en-US" dirty="0" smtClean="0">
                <a:solidFill>
                  <a:schemeClr val="tx1"/>
                </a:solidFill>
              </a:rPr>
            </a:br>
            <a:r>
              <a:rPr lang="en-US" dirty="0" smtClean="0">
                <a:solidFill>
                  <a:schemeClr val="tx1"/>
                </a:solidFill>
              </a:rPr>
              <a:t>(dual-ported disks or coherent cache)</a:t>
            </a:r>
          </a:p>
          <a:p>
            <a:pPr lvl="2"/>
            <a:endParaRPr lang="en-US" dirty="0" smtClean="0">
              <a:solidFill>
                <a:schemeClr val="tx1"/>
              </a:solidFill>
            </a:endParaRPr>
          </a:p>
          <a:p>
            <a:pPr lvl="1"/>
            <a:r>
              <a:rPr lang="en-US" dirty="0" smtClean="0">
                <a:solidFill>
                  <a:schemeClr val="tx1"/>
                </a:solidFill>
              </a:rPr>
              <a:t>Avoid single points of failure</a:t>
            </a:r>
            <a:endParaRPr lang="en-US" dirty="0">
              <a:solidFill>
                <a:schemeClr val="tx1"/>
              </a:solidFill>
            </a:endParaRPr>
          </a:p>
          <a:p>
            <a:pPr lvl="1"/>
            <a:endParaRPr lang="en-US" dirty="0">
              <a:solidFill>
                <a:schemeClr val="tx1"/>
              </a:solidFill>
            </a:endParaRPr>
          </a:p>
          <a:p>
            <a:pPr lvl="1"/>
            <a:endParaRPr lang="en-US" dirty="0" smtClean="0">
              <a:solidFill>
                <a:schemeClr val="tx1"/>
              </a:solidFill>
            </a:endParaRPr>
          </a:p>
        </p:txBody>
      </p:sp>
      <p:pic>
        <p:nvPicPr>
          <p:cNvPr id="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660" b="93909" l="9707" r="95055"/>
                    </a14:imgEffect>
                    <a14:imgEffect>
                      <a14:brightnessContrast bright="20000" contrast="40000"/>
                    </a14:imgEffect>
                  </a14:imgLayer>
                </a14:imgProps>
              </a:ext>
              <a:ext uri="{28A0092B-C50C-407E-A947-70E740481C1C}">
                <a14:useLocalDpi xmlns:a14="http://schemas.microsoft.com/office/drawing/2010/main" val="0"/>
              </a:ext>
            </a:extLst>
          </a:blip>
          <a:srcRect l="9941" t="10431" r="4807" b="5211"/>
          <a:stretch/>
        </p:blipFill>
        <p:spPr bwMode="auto">
          <a:xfrm>
            <a:off x="7234436" y="2329029"/>
            <a:ext cx="4433689" cy="316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9113" y="5782796"/>
            <a:ext cx="5907814" cy="430887"/>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spAutoFit/>
          </a:bodyPr>
          <a:lstStyle/>
          <a:p>
            <a:pPr lvl="0"/>
            <a:r>
              <a:rPr lang="en-US" sz="2800" i="1" dirty="0"/>
              <a:t>See examples in Expo and </a:t>
            </a:r>
            <a:r>
              <a:rPr lang="en-US" sz="2800" i="1" dirty="0" err="1"/>
              <a:t>BitBar</a:t>
            </a:r>
            <a:r>
              <a:rPr lang="en-US" sz="2800" i="1" dirty="0"/>
              <a:t> </a:t>
            </a:r>
            <a:r>
              <a:rPr lang="en-US" sz="2800" i="1" dirty="0" smtClean="0"/>
              <a:t>areas</a:t>
            </a:r>
            <a:endParaRPr lang="en-US" sz="2800" i="1" dirty="0"/>
          </a:p>
        </p:txBody>
      </p:sp>
      <p:sp>
        <p:nvSpPr>
          <p:cNvPr id="4" name="TextBox 3"/>
          <p:cNvSpPr txBox="1"/>
          <p:nvPr/>
        </p:nvSpPr>
        <p:spPr>
          <a:xfrm>
            <a:off x="10058400" y="5607592"/>
            <a:ext cx="1609725" cy="246221"/>
          </a:xfrm>
          <a:prstGeom prst="rect">
            <a:avLst/>
          </a:prstGeom>
          <a:noFill/>
        </p:spPr>
        <p:txBody>
          <a:bodyPr wrap="square" lIns="0" tIns="0" rIns="0" bIns="0" rtlCol="0">
            <a:spAutoFit/>
          </a:bodyPr>
          <a:lstStyle/>
          <a:p>
            <a:r>
              <a:rPr lang="en-US" sz="1600" dirty="0" err="1" smtClean="0">
                <a:gradFill>
                  <a:gsLst>
                    <a:gs pos="0">
                      <a:schemeClr val="tx1"/>
                    </a:gs>
                    <a:gs pos="86000">
                      <a:schemeClr val="tx1"/>
                    </a:gs>
                  </a:gsLst>
                  <a:lin ang="5400000" scaled="0"/>
                </a:gradFill>
              </a:rPr>
              <a:t>Wistron</a:t>
            </a:r>
            <a:r>
              <a:rPr lang="en-US" sz="1600" dirty="0" smtClean="0">
                <a:gradFill>
                  <a:gsLst>
                    <a:gs pos="0">
                      <a:schemeClr val="tx1"/>
                    </a:gs>
                    <a:gs pos="86000">
                      <a:schemeClr val="tx1"/>
                    </a:gs>
                  </a:gsLst>
                  <a:lin ang="5400000" scaled="0"/>
                </a:gradFill>
              </a:rPr>
              <a:t> prototype</a:t>
            </a:r>
          </a:p>
        </p:txBody>
      </p:sp>
      <p:grpSp>
        <p:nvGrpSpPr>
          <p:cNvPr id="9" name="Group 8"/>
          <p:cNvGrpSpPr/>
          <p:nvPr/>
        </p:nvGrpSpPr>
        <p:grpSpPr>
          <a:xfrm>
            <a:off x="6974006" y="6296309"/>
            <a:ext cx="5156927" cy="512064"/>
            <a:chOff x="6974006" y="6296309"/>
            <a:chExt cx="5156927" cy="512064"/>
          </a:xfrm>
        </p:grpSpPr>
        <p:sp>
          <p:nvSpPr>
            <p:cNvPr id="10" name="Rectangle 9"/>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tx1"/>
                  </a:solidFill>
                  <a:latin typeface="+mj-lt"/>
                </a:rPr>
                <a:t>443</a:t>
              </a:r>
              <a:r>
                <a:rPr lang="en-US" sz="1600" b="1" dirty="0">
                  <a:solidFill>
                    <a:schemeClr val="tx1"/>
                  </a:solidFill>
                  <a:latin typeface="+mj-lt"/>
                </a:rPr>
                <a:t>: Business and Partnering Opportunities: </a:t>
              </a:r>
              <a:br>
                <a:rPr lang="en-US" sz="1600" b="1" dirty="0">
                  <a:solidFill>
                    <a:schemeClr val="tx1"/>
                  </a:solidFill>
                  <a:latin typeface="+mj-lt"/>
                </a:rPr>
              </a:br>
              <a:r>
                <a:rPr lang="en-US" sz="1600" b="1" dirty="0">
                  <a:solidFill>
                    <a:schemeClr val="tx1"/>
                  </a:solidFill>
                  <a:latin typeface="+mj-lt"/>
                </a:rPr>
                <a:t>“Windows Server 8” Continuous Availability </a:t>
              </a:r>
            </a:p>
          </p:txBody>
        </p:sp>
        <p:sp>
          <p:nvSpPr>
            <p:cNvPr id="11" name="Rectangle 10"/>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grpSp>
    </p:spTree>
    <p:extLst>
      <p:ext uri="{BB962C8B-B14F-4D97-AF65-F5344CB8AC3E}">
        <p14:creationId xmlns:p14="http://schemas.microsoft.com/office/powerpoint/2010/main" val="3340972423"/>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Cluster-in-a-Box Design Considerations </a:t>
            </a:r>
            <a:r>
              <a:rPr lang="en-US" dirty="0" smtClean="0"/>
              <a:t/>
            </a:r>
            <a:br>
              <a:rPr lang="en-US" dirty="0" smtClean="0"/>
            </a:br>
            <a:r>
              <a:rPr lang="en-US" sz="3600" dirty="0" smtClean="0">
                <a:gradFill flip="none" rotWithShape="1">
                  <a:gsLst>
                    <a:gs pos="5417">
                      <a:schemeClr val="tx2"/>
                    </a:gs>
                    <a:gs pos="98000">
                      <a:schemeClr val="tx2"/>
                    </a:gs>
                  </a:gsLst>
                  <a:lin ang="5400000" scaled="0"/>
                  <a:tileRect/>
                </a:gradFill>
                <a:latin typeface="+mn-lt"/>
              </a:rPr>
              <a:t> </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sz="half" idx="1"/>
          </p:nvPr>
        </p:nvSpPr>
        <p:spPr>
          <a:xfrm>
            <a:off x="519113" y="1371600"/>
            <a:ext cx="5486400" cy="4846320"/>
          </a:xfrm>
        </p:spPr>
        <p:txBody>
          <a:bodyPr>
            <a:normAutofit lnSpcReduction="10000"/>
          </a:bodyPr>
          <a:lstStyle/>
          <a:p>
            <a:pPr lvl="0">
              <a:spcBef>
                <a:spcPts val="1200"/>
              </a:spcBef>
            </a:pPr>
            <a:r>
              <a:rPr lang="en-US" dirty="0" smtClean="0">
                <a:solidFill>
                  <a:schemeClr val="tx1"/>
                </a:solidFill>
              </a:rPr>
              <a:t>At </a:t>
            </a:r>
            <a:r>
              <a:rPr lang="en-US" dirty="0">
                <a:solidFill>
                  <a:schemeClr val="tx1"/>
                </a:solidFill>
              </a:rPr>
              <a:t>least one node </a:t>
            </a:r>
            <a:r>
              <a:rPr lang="en-US" dirty="0" smtClean="0">
                <a:solidFill>
                  <a:schemeClr val="tx1"/>
                </a:solidFill>
              </a:rPr>
              <a:t>and storage always available, despite failure or replacement of any component</a:t>
            </a:r>
            <a:endParaRPr lang="en-US" dirty="0">
              <a:solidFill>
                <a:schemeClr val="tx1"/>
              </a:solidFill>
            </a:endParaRPr>
          </a:p>
          <a:p>
            <a:pPr lvl="0">
              <a:spcBef>
                <a:spcPts val="1200"/>
              </a:spcBef>
            </a:pPr>
            <a:r>
              <a:rPr lang="en-US" dirty="0" smtClean="0">
                <a:solidFill>
                  <a:schemeClr val="tx1"/>
                </a:solidFill>
              </a:rPr>
              <a:t>Dual power domains</a:t>
            </a:r>
          </a:p>
          <a:p>
            <a:pPr lvl="0">
              <a:spcBef>
                <a:spcPts val="1200"/>
              </a:spcBef>
            </a:pPr>
            <a:r>
              <a:rPr lang="en-US" dirty="0" smtClean="0">
                <a:solidFill>
                  <a:schemeClr val="tx1"/>
                </a:solidFill>
              </a:rPr>
              <a:t>Internal interconnect between nodes, controllers</a:t>
            </a:r>
            <a:endParaRPr lang="en-US" dirty="0">
              <a:solidFill>
                <a:schemeClr val="tx1"/>
              </a:solidFill>
            </a:endParaRPr>
          </a:p>
          <a:p>
            <a:pPr>
              <a:spcBef>
                <a:spcPts val="1200"/>
              </a:spcBef>
            </a:pPr>
            <a:r>
              <a:rPr lang="en-US" dirty="0" smtClean="0">
                <a:solidFill>
                  <a:schemeClr val="tx1"/>
                </a:solidFill>
              </a:rPr>
              <a:t>Flexible </a:t>
            </a:r>
            <a:r>
              <a:rPr lang="en-US" dirty="0" err="1" smtClean="0">
                <a:solidFill>
                  <a:schemeClr val="tx1"/>
                </a:solidFill>
              </a:rPr>
              <a:t>PCIe</a:t>
            </a:r>
            <a:r>
              <a:rPr lang="en-US" dirty="0" smtClean="0">
                <a:solidFill>
                  <a:schemeClr val="tx1"/>
                </a:solidFill>
              </a:rPr>
              <a:t> slot for LAN options</a:t>
            </a:r>
          </a:p>
          <a:p>
            <a:pPr>
              <a:spcBef>
                <a:spcPts val="1200"/>
              </a:spcBef>
            </a:pPr>
            <a:r>
              <a:rPr lang="en-US" dirty="0" smtClean="0">
                <a:solidFill>
                  <a:schemeClr val="tx1"/>
                </a:solidFill>
              </a:rPr>
              <a:t>External SAS ports for JBOD expansion</a:t>
            </a:r>
          </a:p>
          <a:p>
            <a:pPr>
              <a:spcBef>
                <a:spcPts val="1200"/>
              </a:spcBef>
            </a:pPr>
            <a:r>
              <a:rPr lang="en-US" dirty="0" smtClean="0">
                <a:solidFill>
                  <a:schemeClr val="tx1"/>
                </a:solidFill>
              </a:rPr>
              <a:t>Office-level power and acoustics for entry-level NAS</a:t>
            </a:r>
          </a:p>
        </p:txBody>
      </p:sp>
      <p:sp>
        <p:nvSpPr>
          <p:cNvPr id="224" name="Content Placeholder 223"/>
          <p:cNvSpPr>
            <a:spLocks noGrp="1"/>
          </p:cNvSpPr>
          <p:nvPr>
            <p:ph sz="half" idx="2"/>
          </p:nvPr>
        </p:nvSpPr>
        <p:spPr/>
        <p:txBody>
          <a:bodyPr/>
          <a:lstStyle/>
          <a:p>
            <a:endParaRPr lang="en-US"/>
          </a:p>
        </p:txBody>
      </p:sp>
      <p:grpSp>
        <p:nvGrpSpPr>
          <p:cNvPr id="335" name="Group 334"/>
          <p:cNvGrpSpPr/>
          <p:nvPr/>
        </p:nvGrpSpPr>
        <p:grpSpPr>
          <a:xfrm>
            <a:off x="6273165" y="1026677"/>
            <a:ext cx="5394960" cy="5582663"/>
            <a:chOff x="5074919" y="1188720"/>
            <a:chExt cx="5394960" cy="5582663"/>
          </a:xfrm>
        </p:grpSpPr>
        <p:sp>
          <p:nvSpPr>
            <p:cNvPr id="336" name="Box: Server enclosure"/>
            <p:cNvSpPr txBox="1">
              <a:spLocks noChangeArrowheads="1"/>
            </p:cNvSpPr>
            <p:nvPr/>
          </p:nvSpPr>
          <p:spPr bwMode="auto">
            <a:xfrm>
              <a:off x="5074919" y="1737360"/>
              <a:ext cx="5394960" cy="3349826"/>
            </a:xfrm>
            <a:prstGeom prst="rect">
              <a:avLst/>
            </a:prstGeom>
            <a:solidFill>
              <a:srgbClr val="FFFFFF"/>
            </a:solidFill>
            <a:ln w="9525">
              <a:solidFill>
                <a:srgbClr val="000000"/>
              </a:solidFill>
              <a:miter lim="800000"/>
              <a:headEnd/>
              <a:tailEnd/>
            </a:ln>
            <a:scene3d>
              <a:camera prst="orthographicFront"/>
              <a:lightRig rig="threePt" dir="t"/>
            </a:scene3d>
            <a:sp3d>
              <a:bevelT/>
            </a:sp3d>
          </p:spPr>
          <p:txBody>
            <a:bodyPr bIns="91440"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Tahoma" pitchFamily="34" charset="0"/>
                  <a:cs typeface="Tahoma" pitchFamily="34" charset="0"/>
                </a:rPr>
                <a:t>Server Enclosure</a:t>
              </a:r>
              <a:endParaRPr kumimoji="0" lang="en-US" sz="1400" b="0" i="0" u="none" strike="noStrike" kern="0" cap="none" spc="0" normalizeH="0" baseline="0" noProof="0" dirty="0">
                <a:ln>
                  <a:noFill/>
                </a:ln>
                <a:solidFill>
                  <a:sysClr val="windowText" lastClr="000000"/>
                </a:solidFill>
                <a:effectLst/>
                <a:uLnTx/>
                <a:uFillTx/>
                <a:latin typeface="Tahoma" pitchFamily="34" charset="0"/>
                <a:cs typeface="Tahoma" pitchFamily="34" charset="0"/>
              </a:endParaRPr>
            </a:p>
          </p:txBody>
        </p:sp>
        <p:sp>
          <p:nvSpPr>
            <p:cNvPr id="337" name="Text: midplane SAS A"/>
            <p:cNvSpPr txBox="1">
              <a:spLocks noChangeArrowheads="1"/>
            </p:cNvSpPr>
            <p:nvPr/>
          </p:nvSpPr>
          <p:spPr bwMode="auto">
            <a:xfrm>
              <a:off x="7084397" y="3152131"/>
              <a:ext cx="1463040" cy="182880"/>
            </a:xfrm>
            <a:prstGeom prst="rect">
              <a:avLst/>
            </a:prstGeom>
            <a:noFill/>
            <a:ln w="9525">
              <a:noFill/>
              <a:miter lim="800000"/>
              <a:headEnd/>
              <a:tailEnd/>
            </a:ln>
          </p:spPr>
          <p:txBody>
            <a:bodyPr wrap="square" lIns="45720" rIns="45720" anchor="ctr">
              <a:spAutoFit/>
            </a:bodyPr>
            <a:lstStyle>
              <a:defPPr>
                <a:defRPr lang="en-US"/>
              </a:defPPr>
              <a:lvl1pPr marR="0" lvl="0" indent="0" algn="ctr" defTabSz="914400" fontAlgn="auto">
                <a:lnSpc>
                  <a:spcPct val="100000"/>
                </a:lnSpc>
                <a:spcBef>
                  <a:spcPts val="0"/>
                </a:spcBef>
                <a:spcAft>
                  <a:spcPts val="0"/>
                </a:spcAft>
                <a:buClrTx/>
                <a:buSzTx/>
                <a:buFontTx/>
                <a:buNone/>
                <a:tabLst/>
                <a:defRPr sz="1000" kern="0">
                  <a:solidFill>
                    <a:schemeClr val="bg1">
                      <a:lumMod val="75000"/>
                      <a:lumOff val="25000"/>
                    </a:schemeClr>
                  </a:solidFill>
                </a:defRPr>
              </a:lvl1pPr>
            </a:lstStyle>
            <a:p>
              <a:r>
                <a:rPr lang="en-US" dirty="0"/>
                <a:t>x4 SAS through midplane</a:t>
              </a:r>
            </a:p>
          </p:txBody>
        </p:sp>
        <p:sp>
          <p:nvSpPr>
            <p:cNvPr id="338" name="Text: midplane SAS B"/>
            <p:cNvSpPr txBox="1">
              <a:spLocks noChangeArrowheads="1"/>
            </p:cNvSpPr>
            <p:nvPr/>
          </p:nvSpPr>
          <p:spPr bwMode="auto">
            <a:xfrm>
              <a:off x="7084397" y="3527035"/>
              <a:ext cx="1463040" cy="182880"/>
            </a:xfrm>
            <a:prstGeom prst="rect">
              <a:avLst/>
            </a:prstGeom>
            <a:noFill/>
            <a:ln w="9525">
              <a:noFill/>
              <a:miter lim="800000"/>
              <a:headEnd/>
              <a:tailEnd/>
            </a:ln>
          </p:spPr>
          <p:txBody>
            <a:bodyPr wrap="square" lIns="45720" rIns="45720" anchor="ctr">
              <a:spAutoFit/>
            </a:bodyPr>
            <a:lstStyle>
              <a:defPPr>
                <a:defRPr lang="en-US"/>
              </a:defPPr>
              <a:lvl1pPr marR="0" lvl="0" indent="0" algn="ctr" defTabSz="914400" fontAlgn="auto">
                <a:lnSpc>
                  <a:spcPct val="100000"/>
                </a:lnSpc>
                <a:spcBef>
                  <a:spcPts val="0"/>
                </a:spcBef>
                <a:spcAft>
                  <a:spcPts val="0"/>
                </a:spcAft>
                <a:buClrTx/>
                <a:buSzTx/>
                <a:buFontTx/>
                <a:buNone/>
                <a:tabLst/>
                <a:defRPr sz="1000" kern="0">
                  <a:solidFill>
                    <a:schemeClr val="bg1">
                      <a:lumMod val="75000"/>
                      <a:lumOff val="25000"/>
                    </a:schemeClr>
                  </a:solidFill>
                </a:defRPr>
              </a:lvl1pPr>
            </a:lstStyle>
            <a:p>
              <a:r>
                <a:rPr lang="en-US" dirty="0"/>
                <a:t>x4 SAS </a:t>
              </a:r>
              <a:r>
                <a:rPr lang="en-US" dirty="0" smtClean="0"/>
                <a:t>through </a:t>
              </a:r>
              <a:r>
                <a:rPr lang="en-US" dirty="0"/>
                <a:t>midplane</a:t>
              </a:r>
            </a:p>
          </p:txBody>
        </p:sp>
        <p:sp>
          <p:nvSpPr>
            <p:cNvPr id="339" name="Text: additional JBODs"/>
            <p:cNvSpPr txBox="1">
              <a:spLocks noChangeArrowheads="1"/>
            </p:cNvSpPr>
            <p:nvPr/>
          </p:nvSpPr>
          <p:spPr bwMode="auto">
            <a:xfrm>
              <a:off x="7076552" y="6494384"/>
              <a:ext cx="1463040" cy="276999"/>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Additional </a:t>
              </a:r>
              <a:r>
                <a:rPr kumimoji="0" lang="en-US" sz="1200" b="0" i="0" u="none" strike="noStrike" kern="0" cap="none" spc="0" normalizeH="0" baseline="0" noProof="0" dirty="0" smtClean="0">
                  <a:ln>
                    <a:noFill/>
                  </a:ln>
                  <a:effectLst/>
                  <a:uLnTx/>
                  <a:uFillTx/>
                </a:rPr>
                <a:t>JBODs </a:t>
              </a:r>
              <a:r>
                <a:rPr kumimoji="0" lang="en-US" sz="1200" b="0" i="0" u="none" strike="noStrike" kern="0" cap="none" spc="0" normalizeH="0" baseline="0" noProof="0" dirty="0">
                  <a:ln>
                    <a:noFill/>
                  </a:ln>
                  <a:effectLst/>
                  <a:uLnTx/>
                  <a:uFillTx/>
                </a:rPr>
                <a:t>…</a:t>
              </a:r>
            </a:p>
          </p:txBody>
        </p:sp>
        <p:sp>
          <p:nvSpPr>
            <p:cNvPr id="340" name="Text: cluster connect"/>
            <p:cNvSpPr txBox="1">
              <a:spLocks noChangeArrowheads="1"/>
            </p:cNvSpPr>
            <p:nvPr/>
          </p:nvSpPr>
          <p:spPr bwMode="auto">
            <a:xfrm>
              <a:off x="6868373" y="2289371"/>
              <a:ext cx="1832338" cy="246221"/>
            </a:xfrm>
            <a:prstGeom prst="rect">
              <a:avLst/>
            </a:prstGeom>
            <a:noFill/>
            <a:ln w="9525">
              <a:noFill/>
              <a:miter lim="800000"/>
              <a:headEnd/>
              <a:tailEnd/>
            </a:ln>
          </p:spPr>
          <p:txBody>
            <a:bodyPr wrap="square" lIns="45720" rIns="4572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chemeClr val="bg1">
                      <a:lumMod val="75000"/>
                      <a:lumOff val="25000"/>
                    </a:schemeClr>
                  </a:solidFill>
                </a:rPr>
                <a:t>1/10G Ethernet </a:t>
              </a:r>
              <a:r>
                <a:rPr lang="en-US" sz="1000" kern="0" dirty="0" smtClean="0">
                  <a:solidFill>
                    <a:schemeClr val="bg1">
                      <a:lumMod val="75000"/>
                      <a:lumOff val="25000"/>
                    </a:schemeClr>
                  </a:solidFill>
                </a:rPr>
                <a:t>cluster connect</a:t>
              </a:r>
              <a:endParaRPr lang="en-US" sz="1000" kern="0" dirty="0">
                <a:solidFill>
                  <a:schemeClr val="bg1">
                    <a:lumMod val="75000"/>
                    <a:lumOff val="25000"/>
                  </a:schemeClr>
                </a:solidFill>
              </a:endParaRPr>
            </a:p>
          </p:txBody>
        </p:sp>
        <p:sp>
          <p:nvSpPr>
            <p:cNvPr id="341" name="Label: Disk B ports"/>
            <p:cNvSpPr txBox="1">
              <a:spLocks noChangeArrowheads="1"/>
            </p:cNvSpPr>
            <p:nvPr/>
          </p:nvSpPr>
          <p:spPr bwMode="auto">
            <a:xfrm>
              <a:off x="8273655" y="4093895"/>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r>
                <a:rPr lang="en-US" dirty="0"/>
                <a:t>B ports</a:t>
              </a:r>
            </a:p>
          </p:txBody>
        </p:sp>
        <p:sp>
          <p:nvSpPr>
            <p:cNvPr id="342" name="Label: Disk A ports"/>
            <p:cNvSpPr txBox="1">
              <a:spLocks noChangeArrowheads="1"/>
            </p:cNvSpPr>
            <p:nvPr/>
          </p:nvSpPr>
          <p:spPr bwMode="auto">
            <a:xfrm>
              <a:off x="6847952" y="4419253"/>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r>
                <a:rPr lang="en-US" dirty="0"/>
                <a:t>A ports</a:t>
              </a:r>
            </a:p>
          </p:txBody>
        </p:sp>
        <p:sp>
          <p:nvSpPr>
            <p:cNvPr id="343" name="PCIe to network A"/>
            <p:cNvSpPr txBox="1">
              <a:spLocks noChangeArrowheads="1"/>
            </p:cNvSpPr>
            <p:nvPr/>
          </p:nvSpPr>
          <p:spPr bwMode="auto">
            <a:xfrm>
              <a:off x="5623560" y="1777696"/>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r>
                <a:rPr lang="en-US" dirty="0"/>
                <a:t>x8 </a:t>
              </a:r>
              <a:r>
                <a:rPr lang="en-US" dirty="0" err="1" smtClean="0"/>
                <a:t>PCIe</a:t>
              </a:r>
              <a:endParaRPr lang="en-US" dirty="0"/>
            </a:p>
          </p:txBody>
        </p:sp>
        <p:sp>
          <p:nvSpPr>
            <p:cNvPr id="344" name="Text Box: Server B"/>
            <p:cNvSpPr txBox="1">
              <a:spLocks noChangeArrowheads="1"/>
            </p:cNvSpPr>
            <p:nvPr/>
          </p:nvSpPr>
          <p:spPr bwMode="auto">
            <a:xfrm flipH="1">
              <a:off x="8686800" y="1965960"/>
              <a:ext cx="1645920" cy="2743200"/>
            </a:xfrm>
            <a:prstGeom prst="rect">
              <a:avLst/>
            </a:prstGeom>
            <a:solidFill>
              <a:srgbClr val="FFFFFF"/>
            </a:solidFill>
            <a:ln w="9525">
              <a:solidFill>
                <a:schemeClr val="bg1">
                  <a:lumMod val="75000"/>
                  <a:lumOff val="25000"/>
                </a:schemeClr>
              </a:solidFill>
              <a:miter lim="800000"/>
              <a:headEnd/>
              <a:tailEnd/>
            </a:ln>
          </p:spPr>
          <p:txBody>
            <a:bodyPr bIns="91440"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ahoma" pitchFamily="34" charset="0"/>
                  <a:cs typeface="Tahoma" pitchFamily="34" charset="0"/>
                </a:rPr>
                <a:t>Server </a:t>
              </a:r>
              <a:r>
                <a:rPr kumimoji="0" lang="en-US" sz="1400" b="0" i="0" u="none" strike="noStrike" kern="0" cap="none" spc="0" normalizeH="0" baseline="0" noProof="0" dirty="0" smtClean="0">
                  <a:ln>
                    <a:noFill/>
                  </a:ln>
                  <a:solidFill>
                    <a:sysClr val="windowText" lastClr="000000"/>
                  </a:solidFill>
                  <a:effectLst/>
                  <a:uLnTx/>
                  <a:uFillTx/>
                  <a:latin typeface="Tahoma" pitchFamily="34" charset="0"/>
                  <a:cs typeface="Tahoma" pitchFamily="34" charset="0"/>
                </a:rPr>
                <a:t>B</a:t>
              </a:r>
              <a:endParaRPr kumimoji="0" lang="en-US" sz="1400" b="0" i="0" u="none" strike="noStrike" kern="0" cap="none" spc="0" normalizeH="0" baseline="0" noProof="0" dirty="0">
                <a:ln>
                  <a:noFill/>
                </a:ln>
                <a:solidFill>
                  <a:sysClr val="windowText" lastClr="000000"/>
                </a:solidFill>
                <a:effectLst/>
                <a:uLnTx/>
                <a:uFillTx/>
                <a:latin typeface="Tahoma" pitchFamily="34" charset="0"/>
                <a:cs typeface="Tahoma" pitchFamily="34" charset="0"/>
              </a:endParaRPr>
            </a:p>
          </p:txBody>
        </p:sp>
        <p:sp>
          <p:nvSpPr>
            <p:cNvPr id="345" name="Text Box: Server A"/>
            <p:cNvSpPr txBox="1">
              <a:spLocks noChangeArrowheads="1"/>
            </p:cNvSpPr>
            <p:nvPr/>
          </p:nvSpPr>
          <p:spPr bwMode="auto">
            <a:xfrm>
              <a:off x="5212080" y="1965960"/>
              <a:ext cx="1645920" cy="2743200"/>
            </a:xfrm>
            <a:prstGeom prst="rect">
              <a:avLst/>
            </a:prstGeom>
            <a:solidFill>
              <a:srgbClr val="FFFFFF"/>
            </a:solidFill>
            <a:ln w="9525">
              <a:solidFill>
                <a:schemeClr val="bg1">
                  <a:lumMod val="75000"/>
                  <a:lumOff val="25000"/>
                </a:schemeClr>
              </a:solidFill>
              <a:miter lim="800000"/>
              <a:headEnd/>
              <a:tailEnd/>
            </a:ln>
          </p:spPr>
          <p:txBody>
            <a:bodyPr bIns="91440"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ahoma" pitchFamily="34" charset="0"/>
                  <a:cs typeface="Tahoma" pitchFamily="34" charset="0"/>
                </a:rPr>
                <a:t>Server A</a:t>
              </a:r>
            </a:p>
          </p:txBody>
        </p:sp>
        <p:cxnSp>
          <p:nvCxnSpPr>
            <p:cNvPr id="346" name="Straight Connector 345"/>
            <p:cNvCxnSpPr>
              <a:stCxn id="389" idx="2"/>
            </p:cNvCxnSpPr>
            <p:nvPr/>
          </p:nvCxnSpPr>
          <p:spPr>
            <a:xfrm flipH="1" flipV="1">
              <a:off x="5303520" y="3108960"/>
              <a:ext cx="548640" cy="457200"/>
            </a:xfrm>
            <a:prstGeom prst="line">
              <a:avLst/>
            </a:prstGeom>
            <a:noFill/>
            <a:ln w="50800" algn="ctr">
              <a:solidFill>
                <a:schemeClr val="accent1"/>
              </a:solidFill>
              <a:round/>
              <a:headEnd/>
              <a:tailEnd/>
            </a:ln>
          </p:spPr>
        </p:cxnSp>
        <p:cxnSp>
          <p:nvCxnSpPr>
            <p:cNvPr id="347" name="Straight Connector 346"/>
            <p:cNvCxnSpPr>
              <a:stCxn id="402" idx="3"/>
            </p:cNvCxnSpPr>
            <p:nvPr/>
          </p:nvCxnSpPr>
          <p:spPr>
            <a:xfrm>
              <a:off x="8143130" y="4476440"/>
              <a:ext cx="2119" cy="201168"/>
            </a:xfrm>
            <a:prstGeom prst="line">
              <a:avLst/>
            </a:prstGeom>
            <a:noFill/>
            <a:ln w="50800" algn="ctr">
              <a:solidFill>
                <a:schemeClr val="accent1"/>
              </a:solidFill>
              <a:round/>
              <a:headEnd/>
              <a:tailEnd/>
            </a:ln>
          </p:spPr>
        </p:cxnSp>
        <p:cxnSp>
          <p:nvCxnSpPr>
            <p:cNvPr id="348" name="Straight Connector 347"/>
            <p:cNvCxnSpPr>
              <a:stCxn id="404" idx="3"/>
            </p:cNvCxnSpPr>
            <p:nvPr/>
          </p:nvCxnSpPr>
          <p:spPr>
            <a:xfrm flipH="1">
              <a:off x="7650677" y="4476440"/>
              <a:ext cx="1" cy="201168"/>
            </a:xfrm>
            <a:prstGeom prst="line">
              <a:avLst/>
            </a:prstGeom>
            <a:noFill/>
            <a:ln w="50800" algn="ctr">
              <a:solidFill>
                <a:schemeClr val="accent1"/>
              </a:solidFill>
              <a:round/>
              <a:headEnd/>
              <a:tailEnd/>
            </a:ln>
          </p:spPr>
        </p:cxnSp>
        <p:sp>
          <p:nvSpPr>
            <p:cNvPr id="349" name="Text: PCIe to controller A"/>
            <p:cNvSpPr txBox="1">
              <a:spLocks noChangeArrowheads="1"/>
            </p:cNvSpPr>
            <p:nvPr/>
          </p:nvSpPr>
          <p:spPr bwMode="auto">
            <a:xfrm>
              <a:off x="5336472" y="2773522"/>
              <a:ext cx="50292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pPr algn="ctr"/>
              <a:r>
                <a:rPr lang="en-US" dirty="0"/>
                <a:t>x8 </a:t>
              </a:r>
              <a:r>
                <a:rPr lang="en-US" dirty="0" err="1"/>
                <a:t>PCIe</a:t>
              </a:r>
              <a:endParaRPr lang="en-US" dirty="0"/>
            </a:p>
          </p:txBody>
        </p:sp>
        <p:cxnSp>
          <p:nvCxnSpPr>
            <p:cNvPr id="350" name="Connector: to Expander A"/>
            <p:cNvCxnSpPr>
              <a:cxnSpLocks noChangeShapeType="1"/>
              <a:stCxn id="389" idx="2"/>
              <a:endCxn id="391" idx="0"/>
            </p:cNvCxnSpPr>
            <p:nvPr/>
          </p:nvCxnSpPr>
          <p:spPr bwMode="auto">
            <a:xfrm>
              <a:off x="5852160" y="3566160"/>
              <a:ext cx="0" cy="549417"/>
            </a:xfrm>
            <a:prstGeom prst="line">
              <a:avLst/>
            </a:prstGeom>
            <a:noFill/>
            <a:ln w="50800" algn="ctr">
              <a:solidFill>
                <a:schemeClr val="accent1"/>
              </a:solidFill>
              <a:round/>
              <a:headEnd/>
              <a:tailEnd/>
            </a:ln>
          </p:spPr>
        </p:cxnSp>
        <p:sp>
          <p:nvSpPr>
            <p:cNvPr id="351" name="Text: SAS to Expander A"/>
            <p:cNvSpPr txBox="1">
              <a:spLocks noChangeArrowheads="1"/>
            </p:cNvSpPr>
            <p:nvPr/>
          </p:nvSpPr>
          <p:spPr bwMode="auto">
            <a:xfrm>
              <a:off x="5364607" y="3630094"/>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rgbClr val="7F7F7F"/>
                  </a:solidFill>
                  <a:effectLst/>
                  <a:uLnTx/>
                  <a:uFillTx/>
                </a:defRPr>
              </a:lvl1pPr>
            </a:lstStyle>
            <a:p>
              <a:pPr algn="ctr"/>
              <a:r>
                <a:rPr lang="en-US" dirty="0">
                  <a:solidFill>
                    <a:schemeClr val="bg1">
                      <a:lumMod val="75000"/>
                      <a:lumOff val="25000"/>
                    </a:schemeClr>
                  </a:solidFill>
                </a:rPr>
                <a:t>x4 SAS</a:t>
              </a:r>
            </a:p>
          </p:txBody>
        </p:sp>
        <p:cxnSp>
          <p:nvCxnSpPr>
            <p:cNvPr id="352" name="Straight Connector 351"/>
            <p:cNvCxnSpPr>
              <a:stCxn id="386" idx="2"/>
              <a:endCxn id="389" idx="0"/>
            </p:cNvCxnSpPr>
            <p:nvPr/>
          </p:nvCxnSpPr>
          <p:spPr>
            <a:xfrm>
              <a:off x="5852160" y="2743200"/>
              <a:ext cx="0" cy="365760"/>
            </a:xfrm>
            <a:prstGeom prst="line">
              <a:avLst/>
            </a:prstGeom>
            <a:solidFill>
              <a:srgbClr val="CC99FF"/>
            </a:solidFill>
            <a:ln w="50800" cap="flat" cmpd="sng" algn="ctr">
              <a:solidFill>
                <a:schemeClr val="accent2"/>
              </a:solidFill>
              <a:prstDash val="solid"/>
              <a:round/>
              <a:headEnd type="none" w="med" len="med"/>
              <a:tailEnd type="none" w="med" len="med"/>
            </a:ln>
            <a:effectLst/>
          </p:spPr>
        </p:cxnSp>
        <p:sp>
          <p:nvSpPr>
            <p:cNvPr id="353" name="Box: JBOD enclosure"/>
            <p:cNvSpPr txBox="1">
              <a:spLocks noChangeArrowheads="1"/>
            </p:cNvSpPr>
            <p:nvPr/>
          </p:nvSpPr>
          <p:spPr bwMode="auto">
            <a:xfrm>
              <a:off x="5486399" y="5212080"/>
              <a:ext cx="4572000" cy="1097280"/>
            </a:xfrm>
            <a:prstGeom prst="rect">
              <a:avLst/>
            </a:prstGeom>
            <a:solidFill>
              <a:srgbClr val="FFFFFF"/>
            </a:solidFill>
            <a:ln w="9525">
              <a:solidFill>
                <a:srgbClr val="000000"/>
              </a:solidFill>
              <a:miter lim="800000"/>
              <a:headEnd/>
              <a:tailEnd/>
            </a:ln>
          </p:spPr>
          <p:txBody>
            <a:bodyPr bIns="9144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F7F7F"/>
                  </a:solidFill>
                  <a:effectLst/>
                  <a:uLnTx/>
                  <a:uFillTx/>
                  <a:latin typeface="Tahoma" pitchFamily="34" charset="0"/>
                  <a:cs typeface="Tahoma" pitchFamily="34" charset="0"/>
                </a:rPr>
                <a:t>  </a:t>
              </a:r>
              <a:r>
                <a:rPr kumimoji="0" lang="en-US" sz="1200" b="0" i="0" u="none" strike="noStrike" kern="0" cap="none" spc="0" normalizeH="0" baseline="0" noProof="0" dirty="0" smtClean="0">
                  <a:ln>
                    <a:noFill/>
                  </a:ln>
                  <a:solidFill>
                    <a:schemeClr val="bg1">
                      <a:lumMod val="90000"/>
                      <a:lumOff val="10000"/>
                    </a:schemeClr>
                  </a:solidFill>
                  <a:effectLst/>
                  <a:uLnTx/>
                  <a:uFillTx/>
                  <a:latin typeface="Tahoma" pitchFamily="34" charset="0"/>
                  <a:cs typeface="Tahoma" pitchFamily="34" charset="0"/>
                </a:rPr>
                <a:t>External JBOD</a:t>
              </a:r>
              <a:endParaRPr kumimoji="0" lang="en-US" sz="1200" b="0" i="0" u="none" strike="noStrike" kern="0" cap="none" spc="0" normalizeH="0" baseline="0" noProof="0" dirty="0">
                <a:ln>
                  <a:noFill/>
                </a:ln>
                <a:solidFill>
                  <a:schemeClr val="bg1">
                    <a:lumMod val="90000"/>
                    <a:lumOff val="10000"/>
                  </a:schemeClr>
                </a:solidFill>
                <a:effectLst/>
                <a:uLnTx/>
                <a:uFillTx/>
                <a:latin typeface="Tahoma" pitchFamily="34" charset="0"/>
                <a:cs typeface="Tahoma" pitchFamily="34" charset="0"/>
              </a:endParaRPr>
            </a:p>
          </p:txBody>
        </p:sp>
        <p:cxnSp>
          <p:nvCxnSpPr>
            <p:cNvPr id="354" name="Connector: to Expander B"/>
            <p:cNvCxnSpPr>
              <a:cxnSpLocks noChangeShapeType="1"/>
              <a:stCxn id="398" idx="2"/>
              <a:endCxn id="400" idx="0"/>
            </p:cNvCxnSpPr>
            <p:nvPr/>
          </p:nvCxnSpPr>
          <p:spPr bwMode="auto">
            <a:xfrm>
              <a:off x="9692640" y="3749040"/>
              <a:ext cx="0" cy="366537"/>
            </a:xfrm>
            <a:prstGeom prst="line">
              <a:avLst/>
            </a:prstGeom>
            <a:noFill/>
            <a:ln w="50800" algn="ctr">
              <a:solidFill>
                <a:schemeClr val="accent1"/>
              </a:solidFill>
              <a:round/>
              <a:headEnd/>
              <a:tailEnd/>
            </a:ln>
          </p:spPr>
        </p:cxnSp>
        <p:cxnSp>
          <p:nvCxnSpPr>
            <p:cNvPr id="355" name="Shape 124"/>
            <p:cNvCxnSpPr>
              <a:cxnSpLocks noChangeShapeType="1"/>
              <a:stCxn id="390" idx="3"/>
              <a:endCxn id="402" idx="1"/>
            </p:cNvCxnSpPr>
            <p:nvPr/>
          </p:nvCxnSpPr>
          <p:spPr bwMode="auto">
            <a:xfrm flipV="1">
              <a:off x="6766560" y="4206565"/>
              <a:ext cx="1376570" cy="109728"/>
            </a:xfrm>
            <a:prstGeom prst="bentConnector4">
              <a:avLst>
                <a:gd name="adj1" fmla="val 24109"/>
                <a:gd name="adj2" fmla="val 266520"/>
              </a:avLst>
            </a:prstGeom>
            <a:noFill/>
            <a:ln w="50800" algn="ctr">
              <a:solidFill>
                <a:schemeClr val="accent1"/>
              </a:solidFill>
              <a:round/>
              <a:headEnd/>
              <a:tailEnd/>
            </a:ln>
          </p:spPr>
        </p:cxnSp>
        <p:cxnSp>
          <p:nvCxnSpPr>
            <p:cNvPr id="356" name="Shape 124"/>
            <p:cNvCxnSpPr>
              <a:cxnSpLocks noChangeShapeType="1"/>
            </p:cNvCxnSpPr>
            <p:nvPr/>
          </p:nvCxnSpPr>
          <p:spPr bwMode="auto">
            <a:xfrm flipH="1">
              <a:off x="7395218" y="4358965"/>
              <a:ext cx="1376570" cy="109728"/>
            </a:xfrm>
            <a:prstGeom prst="bentConnector4">
              <a:avLst>
                <a:gd name="adj1" fmla="val 24109"/>
                <a:gd name="adj2" fmla="val 266520"/>
              </a:avLst>
            </a:prstGeom>
            <a:noFill/>
            <a:ln w="50800" algn="ctr">
              <a:solidFill>
                <a:schemeClr val="accent1"/>
              </a:solidFill>
              <a:round/>
              <a:headEnd/>
              <a:tailEnd/>
            </a:ln>
          </p:spPr>
        </p:cxnSp>
        <p:sp>
          <p:nvSpPr>
            <p:cNvPr id="357" name="Label: PCIe to controller B"/>
            <p:cNvSpPr txBox="1">
              <a:spLocks noChangeArrowheads="1"/>
            </p:cNvSpPr>
            <p:nvPr/>
          </p:nvSpPr>
          <p:spPr bwMode="auto">
            <a:xfrm flipH="1">
              <a:off x="9691393" y="2795052"/>
              <a:ext cx="50292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pPr algn="ctr"/>
              <a:r>
                <a:rPr lang="en-US" dirty="0"/>
                <a:t>x8 </a:t>
              </a:r>
              <a:r>
                <a:rPr lang="en-US" dirty="0" err="1"/>
                <a:t>PCIe</a:t>
              </a:r>
              <a:endParaRPr lang="en-US" dirty="0"/>
            </a:p>
          </p:txBody>
        </p:sp>
        <p:sp>
          <p:nvSpPr>
            <p:cNvPr id="358" name="Label: SAS to Expander B"/>
            <p:cNvSpPr txBox="1">
              <a:spLocks noChangeArrowheads="1"/>
            </p:cNvSpPr>
            <p:nvPr/>
          </p:nvSpPr>
          <p:spPr bwMode="auto">
            <a:xfrm flipH="1">
              <a:off x="9700133" y="3792199"/>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rgbClr val="7F7F7F"/>
                  </a:solidFill>
                  <a:effectLst/>
                  <a:uLnTx/>
                  <a:uFillTx/>
                </a:defRPr>
              </a:lvl1pPr>
            </a:lstStyle>
            <a:p>
              <a:pPr algn="ctr"/>
              <a:r>
                <a:rPr lang="en-US" dirty="0">
                  <a:solidFill>
                    <a:schemeClr val="bg1">
                      <a:lumMod val="75000"/>
                      <a:lumOff val="25000"/>
                    </a:schemeClr>
                  </a:solidFill>
                </a:rPr>
                <a:t>x4 SAS</a:t>
              </a:r>
            </a:p>
          </p:txBody>
        </p:sp>
        <p:cxnSp>
          <p:nvCxnSpPr>
            <p:cNvPr id="359" name="Connector: to controller B"/>
            <p:cNvCxnSpPr>
              <a:stCxn id="395" idx="2"/>
              <a:endCxn id="398" idx="0"/>
            </p:cNvCxnSpPr>
            <p:nvPr/>
          </p:nvCxnSpPr>
          <p:spPr>
            <a:xfrm>
              <a:off x="9692640" y="2743200"/>
              <a:ext cx="0" cy="548640"/>
            </a:xfrm>
            <a:prstGeom prst="line">
              <a:avLst/>
            </a:prstGeom>
            <a:solidFill>
              <a:srgbClr val="CC99FF"/>
            </a:solidFill>
            <a:ln w="50800" cap="flat" cmpd="sng" algn="ctr">
              <a:solidFill>
                <a:schemeClr val="accent2"/>
              </a:solidFill>
              <a:prstDash val="solid"/>
              <a:round/>
              <a:headEnd type="none" w="med" len="med"/>
              <a:tailEnd type="none" w="med" len="med"/>
            </a:ln>
            <a:effectLst/>
          </p:spPr>
        </p:cxnSp>
        <p:cxnSp>
          <p:nvCxnSpPr>
            <p:cNvPr id="360" name="Connector: Ethernet interconnect"/>
            <p:cNvCxnSpPr>
              <a:stCxn id="386" idx="3"/>
              <a:endCxn id="395" idx="3"/>
            </p:cNvCxnSpPr>
            <p:nvPr/>
          </p:nvCxnSpPr>
          <p:spPr>
            <a:xfrm>
              <a:off x="6400800" y="2514600"/>
              <a:ext cx="2743200" cy="0"/>
            </a:xfrm>
            <a:prstGeom prst="line">
              <a:avLst/>
            </a:prstGeom>
            <a:solidFill>
              <a:srgbClr val="CC99FF"/>
            </a:solidFill>
            <a:ln w="50800" cap="flat" cmpd="sng" algn="ctr">
              <a:solidFill>
                <a:schemeClr val="accent2"/>
              </a:solidFill>
              <a:prstDash val="solid"/>
              <a:round/>
              <a:headEnd type="none" w="med" len="med"/>
              <a:tailEnd type="none" w="med" len="med"/>
            </a:ln>
            <a:effectLst/>
          </p:spPr>
        </p:cxnSp>
        <p:cxnSp>
          <p:nvCxnSpPr>
            <p:cNvPr id="361" name="Elbow Connector 360"/>
            <p:cNvCxnSpPr>
              <a:stCxn id="390" idx="0"/>
              <a:endCxn id="398" idx="3"/>
            </p:cNvCxnSpPr>
            <p:nvPr/>
          </p:nvCxnSpPr>
          <p:spPr>
            <a:xfrm rot="5400000" flipH="1" flipV="1">
              <a:off x="7611992" y="2583569"/>
              <a:ext cx="595137" cy="2468880"/>
            </a:xfrm>
            <a:prstGeom prst="bentConnector2">
              <a:avLst/>
            </a:prstGeom>
            <a:noFill/>
            <a:ln w="50800" algn="ctr">
              <a:solidFill>
                <a:schemeClr val="accent1"/>
              </a:solidFill>
              <a:round/>
              <a:headEnd/>
              <a:tailEnd/>
            </a:ln>
          </p:spPr>
        </p:cxnSp>
        <p:cxnSp>
          <p:nvCxnSpPr>
            <p:cNvPr id="362" name="Elbow Connector 361"/>
            <p:cNvCxnSpPr>
              <a:stCxn id="399" idx="0"/>
            </p:cNvCxnSpPr>
            <p:nvPr/>
          </p:nvCxnSpPr>
          <p:spPr>
            <a:xfrm rot="16200000" flipV="1">
              <a:off x="7258860" y="2504757"/>
              <a:ext cx="752760" cy="2468880"/>
            </a:xfrm>
            <a:prstGeom prst="bentConnector2">
              <a:avLst/>
            </a:prstGeom>
            <a:noFill/>
            <a:ln w="50800" algn="ctr">
              <a:solidFill>
                <a:schemeClr val="accent1"/>
              </a:solidFill>
              <a:round/>
              <a:headEnd/>
              <a:tailEnd/>
            </a:ln>
          </p:spPr>
        </p:cxnSp>
        <p:cxnSp>
          <p:nvCxnSpPr>
            <p:cNvPr id="363" name="Straight Connector 362"/>
            <p:cNvCxnSpPr/>
            <p:nvPr/>
          </p:nvCxnSpPr>
          <p:spPr>
            <a:xfrm flipV="1">
              <a:off x="7644171" y="4005492"/>
              <a:ext cx="0" cy="201168"/>
            </a:xfrm>
            <a:prstGeom prst="line">
              <a:avLst/>
            </a:prstGeom>
            <a:noFill/>
            <a:ln w="50800" algn="ctr">
              <a:solidFill>
                <a:schemeClr val="accent1"/>
              </a:solidFill>
              <a:round/>
              <a:headEnd/>
              <a:tailEnd/>
            </a:ln>
          </p:spPr>
        </p:cxnSp>
        <p:cxnSp>
          <p:nvCxnSpPr>
            <p:cNvPr id="364" name="Straight Connector 363"/>
            <p:cNvCxnSpPr/>
            <p:nvPr/>
          </p:nvCxnSpPr>
          <p:spPr>
            <a:xfrm flipV="1">
              <a:off x="7395218" y="4005492"/>
              <a:ext cx="0" cy="201168"/>
            </a:xfrm>
            <a:prstGeom prst="line">
              <a:avLst/>
            </a:prstGeom>
            <a:noFill/>
            <a:ln w="50800" algn="ctr">
              <a:solidFill>
                <a:schemeClr val="accent1"/>
              </a:solidFill>
              <a:round/>
              <a:headEnd/>
              <a:tailEnd/>
            </a:ln>
          </p:spPr>
        </p:cxnSp>
        <p:cxnSp>
          <p:nvCxnSpPr>
            <p:cNvPr id="365" name="Connector: to NIC B"/>
            <p:cNvCxnSpPr>
              <a:stCxn id="375" idx="2"/>
              <a:endCxn id="394" idx="0"/>
            </p:cNvCxnSpPr>
            <p:nvPr/>
          </p:nvCxnSpPr>
          <p:spPr>
            <a:xfrm>
              <a:off x="9966960" y="1737360"/>
              <a:ext cx="0" cy="548640"/>
            </a:xfrm>
            <a:prstGeom prst="line">
              <a:avLst/>
            </a:prstGeom>
            <a:solidFill>
              <a:srgbClr val="CC99FF"/>
            </a:solidFill>
            <a:ln w="50800" cap="flat" cmpd="sng" algn="ctr">
              <a:solidFill>
                <a:schemeClr val="accent2"/>
              </a:solidFill>
              <a:prstDash val="solid"/>
              <a:round/>
              <a:headEnd type="none" w="med" len="med"/>
              <a:tailEnd type="none" w="med" len="med"/>
            </a:ln>
            <a:effectLst/>
          </p:spPr>
        </p:cxnSp>
        <p:cxnSp>
          <p:nvCxnSpPr>
            <p:cNvPr id="366" name="Connector: to NIC A"/>
            <p:cNvCxnSpPr>
              <a:stCxn id="376" idx="2"/>
              <a:endCxn id="385" idx="0"/>
            </p:cNvCxnSpPr>
            <p:nvPr/>
          </p:nvCxnSpPr>
          <p:spPr>
            <a:xfrm>
              <a:off x="5577840" y="1737360"/>
              <a:ext cx="0" cy="548640"/>
            </a:xfrm>
            <a:prstGeom prst="line">
              <a:avLst/>
            </a:prstGeom>
            <a:solidFill>
              <a:srgbClr val="CC99FF"/>
            </a:solidFill>
            <a:ln w="50800" cap="flat" cmpd="sng" algn="ctr">
              <a:solidFill>
                <a:schemeClr val="accent2"/>
              </a:solidFill>
              <a:prstDash val="solid"/>
              <a:round/>
              <a:headEnd type="none" w="med" len="med"/>
              <a:tailEnd type="none" w="med" len="med"/>
            </a:ln>
            <a:effectLst/>
          </p:spPr>
        </p:cxnSp>
        <p:sp>
          <p:nvSpPr>
            <p:cNvPr id="367" name="Label: PCIe to network B"/>
            <p:cNvSpPr txBox="1">
              <a:spLocks noChangeArrowheads="1"/>
            </p:cNvSpPr>
            <p:nvPr/>
          </p:nvSpPr>
          <p:spPr bwMode="auto">
            <a:xfrm>
              <a:off x="9471533" y="1777696"/>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r>
                <a:rPr lang="en-US" dirty="0"/>
                <a:t>x8 </a:t>
              </a:r>
              <a:r>
                <a:rPr lang="en-US" dirty="0" err="1" smtClean="0"/>
                <a:t>PCIe</a:t>
              </a:r>
              <a:endParaRPr lang="en-US" dirty="0"/>
            </a:p>
          </p:txBody>
        </p:sp>
        <p:cxnSp>
          <p:nvCxnSpPr>
            <p:cNvPr id="368" name="Connector: ext JBOD A"/>
            <p:cNvCxnSpPr>
              <a:cxnSpLocks noChangeShapeType="1"/>
              <a:stCxn id="392" idx="2"/>
              <a:endCxn id="426" idx="0"/>
            </p:cNvCxnSpPr>
            <p:nvPr/>
          </p:nvCxnSpPr>
          <p:spPr bwMode="auto">
            <a:xfrm rot="16200000" flipH="1">
              <a:off x="5699030" y="5090889"/>
              <a:ext cx="1038096" cy="317"/>
            </a:xfrm>
            <a:prstGeom prst="bentConnector3">
              <a:avLst>
                <a:gd name="adj1" fmla="val 50000"/>
              </a:avLst>
            </a:prstGeom>
            <a:noFill/>
            <a:ln w="50800" algn="ctr">
              <a:solidFill>
                <a:schemeClr val="accent1"/>
              </a:solidFill>
              <a:round/>
              <a:headEnd/>
              <a:tailEnd/>
            </a:ln>
          </p:spPr>
        </p:cxnSp>
        <p:cxnSp>
          <p:nvCxnSpPr>
            <p:cNvPr id="369" name="Connector: add'l JBOD B"/>
            <p:cNvCxnSpPr>
              <a:cxnSpLocks noChangeShapeType="1"/>
              <a:stCxn id="423" idx="2"/>
            </p:cNvCxnSpPr>
            <p:nvPr/>
          </p:nvCxnSpPr>
          <p:spPr bwMode="auto">
            <a:xfrm>
              <a:off x="9327197" y="6067296"/>
              <a:ext cx="0" cy="457200"/>
            </a:xfrm>
            <a:prstGeom prst="line">
              <a:avLst/>
            </a:prstGeom>
            <a:noFill/>
            <a:ln w="50800" algn="ctr">
              <a:solidFill>
                <a:schemeClr val="accent1"/>
              </a:solidFill>
              <a:round/>
              <a:headEnd/>
              <a:tailEnd/>
            </a:ln>
          </p:spPr>
        </p:cxnSp>
        <p:cxnSp>
          <p:nvCxnSpPr>
            <p:cNvPr id="370" name="Connector: ext JBOD B"/>
            <p:cNvCxnSpPr>
              <a:cxnSpLocks noChangeShapeType="1"/>
              <a:stCxn id="401" idx="2"/>
              <a:endCxn id="423" idx="0"/>
            </p:cNvCxnSpPr>
            <p:nvPr/>
          </p:nvCxnSpPr>
          <p:spPr bwMode="auto">
            <a:xfrm rot="16200000" flipH="1">
              <a:off x="8807990" y="5090889"/>
              <a:ext cx="1038096" cy="317"/>
            </a:xfrm>
            <a:prstGeom prst="bentConnector3">
              <a:avLst>
                <a:gd name="adj1" fmla="val 50000"/>
              </a:avLst>
            </a:prstGeom>
            <a:noFill/>
            <a:ln w="50800" algn="ctr">
              <a:solidFill>
                <a:schemeClr val="accent1"/>
              </a:solidFill>
              <a:round/>
              <a:headEnd/>
              <a:tailEnd/>
            </a:ln>
          </p:spPr>
        </p:cxnSp>
        <p:cxnSp>
          <p:nvCxnSpPr>
            <p:cNvPr id="371" name="Connector: add'l JBOD A"/>
            <p:cNvCxnSpPr>
              <a:cxnSpLocks noChangeShapeType="1"/>
              <a:stCxn id="426" idx="2"/>
            </p:cNvCxnSpPr>
            <p:nvPr/>
          </p:nvCxnSpPr>
          <p:spPr bwMode="auto">
            <a:xfrm>
              <a:off x="6218237" y="6067296"/>
              <a:ext cx="0" cy="457200"/>
            </a:xfrm>
            <a:prstGeom prst="line">
              <a:avLst/>
            </a:prstGeom>
            <a:noFill/>
            <a:ln w="50800" algn="ctr">
              <a:solidFill>
                <a:schemeClr val="accent1"/>
              </a:solidFill>
              <a:round/>
              <a:headEnd/>
              <a:tailEnd/>
            </a:ln>
          </p:spPr>
        </p:cxnSp>
        <p:sp>
          <p:nvSpPr>
            <p:cNvPr id="372" name="Network choices A"/>
            <p:cNvSpPr txBox="1">
              <a:spLocks noChangeArrowheads="1"/>
            </p:cNvSpPr>
            <p:nvPr/>
          </p:nvSpPr>
          <p:spPr bwMode="auto">
            <a:xfrm>
              <a:off x="5212080" y="1188720"/>
              <a:ext cx="731520" cy="307777"/>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pPr algn="ctr"/>
              <a:r>
                <a:rPr lang="en-US" dirty="0" smtClean="0">
                  <a:solidFill>
                    <a:schemeClr val="tx1"/>
                  </a:solidFill>
                </a:rPr>
                <a:t>10G E or  </a:t>
              </a:r>
              <a:r>
                <a:rPr lang="en-US" dirty="0" err="1" smtClean="0">
                  <a:solidFill>
                    <a:schemeClr val="tx1"/>
                  </a:solidFill>
                </a:rPr>
                <a:t>Infiniband</a:t>
              </a:r>
              <a:endParaRPr lang="en-US" dirty="0">
                <a:solidFill>
                  <a:schemeClr val="tx1"/>
                </a:solidFill>
              </a:endParaRPr>
            </a:p>
          </p:txBody>
        </p:sp>
        <p:sp>
          <p:nvSpPr>
            <p:cNvPr id="373" name="Network choices B"/>
            <p:cNvSpPr txBox="1">
              <a:spLocks noChangeArrowheads="1"/>
            </p:cNvSpPr>
            <p:nvPr/>
          </p:nvSpPr>
          <p:spPr bwMode="auto">
            <a:xfrm>
              <a:off x="9601200" y="1189717"/>
              <a:ext cx="731520" cy="307777"/>
            </a:xfrm>
            <a:prstGeom prst="rect">
              <a:avLst/>
            </a:prstGeom>
            <a:noFill/>
            <a:ln w="9525">
              <a:noFill/>
              <a:miter lim="800000"/>
              <a:headEnd/>
              <a:tailEnd/>
            </a:ln>
          </p:spPr>
          <p:txBody>
            <a:bodyPr wrap="square" lIns="18288" tIns="0" rIns="18288" bIns="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pPr algn="ctr"/>
              <a:r>
                <a:rPr lang="en-US" dirty="0" smtClean="0">
                  <a:solidFill>
                    <a:schemeClr val="tx1"/>
                  </a:solidFill>
                </a:rPr>
                <a:t>10G E or  </a:t>
              </a:r>
              <a:r>
                <a:rPr lang="en-US" dirty="0" err="1" smtClean="0">
                  <a:solidFill>
                    <a:schemeClr val="tx1"/>
                  </a:solidFill>
                </a:rPr>
                <a:t>Infiniband</a:t>
              </a:r>
              <a:endParaRPr lang="en-US" dirty="0">
                <a:solidFill>
                  <a:schemeClr val="tx1"/>
                </a:solidFill>
              </a:endParaRPr>
            </a:p>
          </p:txBody>
        </p:sp>
        <p:grpSp>
          <p:nvGrpSpPr>
            <p:cNvPr id="374" name="JBOD components"/>
            <p:cNvGrpSpPr/>
            <p:nvPr/>
          </p:nvGrpSpPr>
          <p:grpSpPr>
            <a:xfrm>
              <a:off x="5669597" y="5500788"/>
              <a:ext cx="4206240" cy="672116"/>
              <a:chOff x="5716665" y="5775533"/>
              <a:chExt cx="4206240" cy="672116"/>
            </a:xfrm>
          </p:grpSpPr>
          <p:sp>
            <p:nvSpPr>
              <p:cNvPr id="406" name="TextBox 157"/>
              <p:cNvSpPr txBox="1">
                <a:spLocks noChangeArrowheads="1"/>
              </p:cNvSpPr>
              <p:nvPr/>
            </p:nvSpPr>
            <p:spPr bwMode="auto">
              <a:xfrm>
                <a:off x="8321040" y="5863936"/>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r>
                  <a:rPr lang="en-US" dirty="0"/>
                  <a:t>B ports</a:t>
                </a:r>
              </a:p>
            </p:txBody>
          </p:sp>
          <p:sp>
            <p:nvSpPr>
              <p:cNvPr id="407" name="TextBox 155"/>
              <p:cNvSpPr txBox="1">
                <a:spLocks noChangeArrowheads="1"/>
              </p:cNvSpPr>
              <p:nvPr/>
            </p:nvSpPr>
            <p:spPr bwMode="auto">
              <a:xfrm>
                <a:off x="6895337" y="6189294"/>
                <a:ext cx="457200" cy="153888"/>
              </a:xfrm>
              <a:prstGeom prst="rect">
                <a:avLst/>
              </a:prstGeom>
              <a:noFill/>
              <a:ln w="9525">
                <a:noFill/>
                <a:miter lim="800000"/>
                <a:headEnd/>
                <a:tailEnd/>
              </a:ln>
            </p:spPr>
            <p:txBody>
              <a:bodyPr wrap="square" lIns="18288" tIns="0" rIns="18288" bIns="0" anchor="ct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75000"/>
                        <a:lumOff val="25000"/>
                      </a:schemeClr>
                    </a:solidFill>
                    <a:effectLst/>
                    <a:uLnTx/>
                    <a:uFillTx/>
                  </a:defRPr>
                </a:lvl1pPr>
              </a:lstStyle>
              <a:p>
                <a:r>
                  <a:rPr lang="en-US" dirty="0"/>
                  <a:t>A ports</a:t>
                </a:r>
              </a:p>
            </p:txBody>
          </p:sp>
          <p:cxnSp>
            <p:nvCxnSpPr>
              <p:cNvPr id="408" name="Straight Connector 407"/>
              <p:cNvCxnSpPr/>
              <p:nvPr/>
            </p:nvCxnSpPr>
            <p:spPr>
              <a:xfrm flipV="1">
                <a:off x="7442603" y="5775533"/>
                <a:ext cx="0" cy="201168"/>
              </a:xfrm>
              <a:prstGeom prst="line">
                <a:avLst/>
              </a:prstGeom>
              <a:noFill/>
              <a:ln w="50800" algn="ctr">
                <a:solidFill>
                  <a:schemeClr val="accent1"/>
                </a:solidFill>
                <a:round/>
                <a:headEnd/>
                <a:tailEnd/>
              </a:ln>
            </p:spPr>
          </p:cxnSp>
          <p:cxnSp>
            <p:nvCxnSpPr>
              <p:cNvPr id="409" name="Straight Connector 408"/>
              <p:cNvCxnSpPr/>
              <p:nvPr/>
            </p:nvCxnSpPr>
            <p:spPr>
              <a:xfrm flipV="1">
                <a:off x="7691556" y="5775533"/>
                <a:ext cx="0" cy="201168"/>
              </a:xfrm>
              <a:prstGeom prst="line">
                <a:avLst/>
              </a:prstGeom>
              <a:noFill/>
              <a:ln w="50800" algn="ctr">
                <a:solidFill>
                  <a:schemeClr val="accent1"/>
                </a:solidFill>
                <a:round/>
                <a:headEnd/>
                <a:tailEnd/>
              </a:ln>
            </p:spPr>
          </p:cxnSp>
          <p:cxnSp>
            <p:nvCxnSpPr>
              <p:cNvPr id="410" name="Straight Connector 409"/>
              <p:cNvCxnSpPr>
                <a:stCxn id="417" idx="3"/>
              </p:cNvCxnSpPr>
              <p:nvPr/>
            </p:nvCxnSpPr>
            <p:spPr>
              <a:xfrm>
                <a:off x="8190515" y="6246481"/>
                <a:ext cx="2119" cy="201168"/>
              </a:xfrm>
              <a:prstGeom prst="line">
                <a:avLst/>
              </a:prstGeom>
              <a:noFill/>
              <a:ln w="50800" algn="ctr">
                <a:solidFill>
                  <a:schemeClr val="accent1"/>
                </a:solidFill>
                <a:round/>
                <a:headEnd/>
                <a:tailEnd/>
              </a:ln>
            </p:spPr>
          </p:cxnSp>
          <p:cxnSp>
            <p:nvCxnSpPr>
              <p:cNvPr id="411" name="Straight Connector 410"/>
              <p:cNvCxnSpPr>
                <a:stCxn id="419" idx="3"/>
              </p:cNvCxnSpPr>
              <p:nvPr/>
            </p:nvCxnSpPr>
            <p:spPr>
              <a:xfrm flipH="1">
                <a:off x="7698062" y="6246481"/>
                <a:ext cx="1" cy="201168"/>
              </a:xfrm>
              <a:prstGeom prst="line">
                <a:avLst/>
              </a:prstGeom>
              <a:noFill/>
              <a:ln w="50800" algn="ctr">
                <a:solidFill>
                  <a:schemeClr val="accent1"/>
                </a:solidFill>
                <a:round/>
                <a:headEnd/>
                <a:tailEnd/>
              </a:ln>
            </p:spPr>
          </p:cxnSp>
          <p:cxnSp>
            <p:nvCxnSpPr>
              <p:cNvPr id="412" name="SAS to JBOD disks A"/>
              <p:cNvCxnSpPr>
                <a:cxnSpLocks noChangeShapeType="1"/>
                <a:stCxn id="424" idx="3"/>
                <a:endCxn id="417" idx="1"/>
              </p:cNvCxnSpPr>
              <p:nvPr/>
            </p:nvCxnSpPr>
            <p:spPr bwMode="auto">
              <a:xfrm flipV="1">
                <a:off x="6813945" y="5976606"/>
                <a:ext cx="1376570" cy="109728"/>
              </a:xfrm>
              <a:prstGeom prst="bentConnector4">
                <a:avLst>
                  <a:gd name="adj1" fmla="val 24109"/>
                  <a:gd name="adj2" fmla="val 266520"/>
                </a:avLst>
              </a:prstGeom>
              <a:noFill/>
              <a:ln w="50800" algn="ctr">
                <a:solidFill>
                  <a:schemeClr val="accent1"/>
                </a:solidFill>
                <a:round/>
                <a:headEnd/>
                <a:tailEnd/>
              </a:ln>
            </p:spPr>
          </p:cxnSp>
          <p:cxnSp>
            <p:nvCxnSpPr>
              <p:cNvPr id="413" name="SAS to JBOD disks B"/>
              <p:cNvCxnSpPr>
                <a:cxnSpLocks noChangeShapeType="1"/>
              </p:cNvCxnSpPr>
              <p:nvPr/>
            </p:nvCxnSpPr>
            <p:spPr bwMode="auto">
              <a:xfrm flipH="1">
                <a:off x="7442603" y="6129006"/>
                <a:ext cx="1376570" cy="109728"/>
              </a:xfrm>
              <a:prstGeom prst="bentConnector4">
                <a:avLst>
                  <a:gd name="adj1" fmla="val 24109"/>
                  <a:gd name="adj2" fmla="val 266520"/>
                </a:avLst>
              </a:prstGeom>
              <a:noFill/>
              <a:ln w="50800" algn="ctr">
                <a:solidFill>
                  <a:schemeClr val="accent1"/>
                </a:solidFill>
                <a:round/>
                <a:headEnd/>
                <a:tailEnd/>
              </a:ln>
            </p:spPr>
          </p:cxnSp>
          <p:grpSp>
            <p:nvGrpSpPr>
              <p:cNvPr id="414" name="Group: Expander A"/>
              <p:cNvGrpSpPr/>
              <p:nvPr/>
            </p:nvGrpSpPr>
            <p:grpSpPr>
              <a:xfrm>
                <a:off x="5716665" y="5884841"/>
                <a:ext cx="1097280" cy="457977"/>
                <a:chOff x="2963130" y="3772914"/>
                <a:chExt cx="1371600" cy="457977"/>
              </a:xfrm>
            </p:grpSpPr>
            <p:sp>
              <p:nvSpPr>
                <p:cNvPr id="424" name="SAS anchor A2"/>
                <p:cNvSpPr/>
                <p:nvPr/>
              </p:nvSpPr>
              <p:spPr bwMode="auto">
                <a:xfrm>
                  <a:off x="4106130" y="3773691"/>
                  <a:ext cx="2286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5" name="SAS anchor A1"/>
                <p:cNvSpPr/>
                <p:nvPr/>
              </p:nvSpPr>
              <p:spPr bwMode="auto">
                <a:xfrm>
                  <a:off x="2963130" y="3773691"/>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6" name="Box: SAS Expander A"/>
                <p:cNvSpPr txBox="1">
                  <a:spLocks noChangeArrowheads="1"/>
                </p:cNvSpPr>
                <p:nvPr/>
              </p:nvSpPr>
              <p:spPr bwMode="auto">
                <a:xfrm>
                  <a:off x="2963130" y="3772914"/>
                  <a:ext cx="1371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45720" rIns="45720" anchor="ctr"/>
                <a:lstStyle>
                  <a:defPPr>
                    <a:defRPr lang="en-US"/>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uLnTx/>
                      <a:uFillTx/>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SAS Expander</a:t>
                  </a:r>
                </a:p>
              </p:txBody>
            </p:sp>
          </p:grpSp>
          <p:grpSp>
            <p:nvGrpSpPr>
              <p:cNvPr id="415" name="Group: Expander B"/>
              <p:cNvGrpSpPr/>
              <p:nvPr/>
            </p:nvGrpSpPr>
            <p:grpSpPr>
              <a:xfrm flipH="1">
                <a:off x="8825625" y="5884841"/>
                <a:ext cx="1097280" cy="457977"/>
                <a:chOff x="2963130" y="3772914"/>
                <a:chExt cx="1371600" cy="457977"/>
              </a:xfrm>
            </p:grpSpPr>
            <p:sp>
              <p:nvSpPr>
                <p:cNvPr id="421" name="SAS anchor A2"/>
                <p:cNvSpPr/>
                <p:nvPr/>
              </p:nvSpPr>
              <p:spPr bwMode="auto">
                <a:xfrm>
                  <a:off x="4106130" y="3773691"/>
                  <a:ext cx="2286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2" name="SAS anchor A1"/>
                <p:cNvSpPr/>
                <p:nvPr/>
              </p:nvSpPr>
              <p:spPr bwMode="auto">
                <a:xfrm>
                  <a:off x="2963130" y="3773691"/>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3" name="Box: SAS Expander A"/>
                <p:cNvSpPr txBox="1">
                  <a:spLocks noChangeArrowheads="1"/>
                </p:cNvSpPr>
                <p:nvPr/>
              </p:nvSpPr>
              <p:spPr bwMode="auto">
                <a:xfrm>
                  <a:off x="2963130" y="3772914"/>
                  <a:ext cx="1371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45720" rIns="45720" anchor="ctr"/>
                <a:lstStyle>
                  <a:defPPr>
                    <a:defRPr lang="en-US"/>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uLnTx/>
                      <a:uFillTx/>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SAS Expander</a:t>
                  </a:r>
                </a:p>
              </p:txBody>
            </p:sp>
          </p:grpSp>
          <p:grpSp>
            <p:nvGrpSpPr>
              <p:cNvPr id="416" name="JBOD disks"/>
              <p:cNvGrpSpPr/>
              <p:nvPr/>
            </p:nvGrpSpPr>
            <p:grpSpPr>
              <a:xfrm>
                <a:off x="7339158" y="5976606"/>
                <a:ext cx="961254" cy="275224"/>
                <a:chOff x="7254544" y="4014198"/>
                <a:chExt cx="961254" cy="275224"/>
              </a:xfrm>
            </p:grpSpPr>
            <p:sp>
              <p:nvSpPr>
                <p:cNvPr id="417" name="JBOD disk 23"/>
                <p:cNvSpPr>
                  <a:spLocks noChangeArrowheads="1"/>
                </p:cNvSpPr>
                <p:nvPr/>
              </p:nvSpPr>
              <p:spPr bwMode="auto">
                <a:xfrm>
                  <a:off x="7996003" y="4014198"/>
                  <a:ext cx="219795" cy="269875"/>
                </a:xfrm>
                <a:prstGeom prst="flowChartMagneticDisk">
                  <a:avLst/>
                </a:prstGeom>
                <a:ln>
                  <a:solidFill>
                    <a:schemeClr val="tx2"/>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en-US" sz="1200" kern="0" dirty="0">
                      <a:solidFill>
                        <a:schemeClr val="tx1"/>
                      </a:solidFill>
                    </a:rPr>
                    <a:t>23</a:t>
                  </a:r>
                </a:p>
              </p:txBody>
            </p:sp>
            <p:sp>
              <p:nvSpPr>
                <p:cNvPr id="418" name="JBOD disks ..."/>
                <p:cNvSpPr txBox="1">
                  <a:spLocks noChangeArrowheads="1"/>
                </p:cNvSpPr>
                <p:nvPr/>
              </p:nvSpPr>
              <p:spPr bwMode="auto">
                <a:xfrm>
                  <a:off x="7754112" y="4105656"/>
                  <a:ext cx="251830" cy="183766"/>
                </a:xfrm>
                <a:prstGeom prst="rect">
                  <a:avLst/>
                </a:prstGeom>
                <a:noFill/>
                <a:ln w="9525">
                  <a:noFill/>
                  <a:miter lim="800000"/>
                  <a:headEnd/>
                  <a:tailEnd/>
                </a:ln>
              </p:spPr>
              <p:txBody>
                <a:bodyPr wrap="square" lIns="18288" tIns="0" rIns="18288" bIns="0" anchor="b">
                  <a:noAutofit/>
                </a:bodyPr>
                <a:lstStyle/>
                <a:p>
                  <a:pPr lvl="0" defTabSz="914400">
                    <a:defRPr/>
                  </a:pPr>
                  <a:r>
                    <a:rPr lang="en-US" sz="2000" kern="0" dirty="0" smtClean="0">
                      <a:solidFill>
                        <a:srgbClr val="000000"/>
                      </a:solidFill>
                    </a:rPr>
                    <a:t>…</a:t>
                  </a:r>
                  <a:endParaRPr lang="en-US" sz="2000" kern="0" dirty="0">
                    <a:solidFill>
                      <a:srgbClr val="000000"/>
                    </a:solidFill>
                  </a:endParaRPr>
                </a:p>
              </p:txBody>
            </p:sp>
            <p:sp>
              <p:nvSpPr>
                <p:cNvPr id="419" name="JBOD disk 1"/>
                <p:cNvSpPr>
                  <a:spLocks noChangeArrowheads="1"/>
                </p:cNvSpPr>
                <p:nvPr/>
              </p:nvSpPr>
              <p:spPr bwMode="auto">
                <a:xfrm>
                  <a:off x="7503551" y="4014198"/>
                  <a:ext cx="219795" cy="269875"/>
                </a:xfrm>
                <a:prstGeom prst="flowChartMagneticDisk">
                  <a:avLst/>
                </a:prstGeom>
                <a:ln>
                  <a:solidFill>
                    <a:schemeClr val="tx2"/>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en-US" sz="1200" kern="0" dirty="0">
                      <a:solidFill>
                        <a:schemeClr val="tx1"/>
                      </a:solidFill>
                    </a:rPr>
                    <a:t>1</a:t>
                  </a:r>
                </a:p>
              </p:txBody>
            </p:sp>
            <p:sp>
              <p:nvSpPr>
                <p:cNvPr id="420" name="JBOD disk 0"/>
                <p:cNvSpPr>
                  <a:spLocks noChangeArrowheads="1"/>
                </p:cNvSpPr>
                <p:nvPr/>
              </p:nvSpPr>
              <p:spPr bwMode="auto">
                <a:xfrm>
                  <a:off x="7254544" y="4014893"/>
                  <a:ext cx="219795" cy="274320"/>
                </a:xfrm>
                <a:prstGeom prst="flowChartMagneticDisk">
                  <a:avLst/>
                </a:prstGeom>
                <a:ln>
                  <a:solidFill>
                    <a:schemeClr val="tx2"/>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0</a:t>
                  </a:r>
                </a:p>
              </p:txBody>
            </p:sp>
          </p:grpSp>
        </p:grpSp>
        <p:sp>
          <p:nvSpPr>
            <p:cNvPr id="375" name="Box: Network B"/>
            <p:cNvSpPr txBox="1">
              <a:spLocks noChangeArrowheads="1"/>
            </p:cNvSpPr>
            <p:nvPr/>
          </p:nvSpPr>
          <p:spPr bwMode="auto">
            <a:xfrm flipH="1">
              <a:off x="9601200" y="1508760"/>
              <a:ext cx="731520" cy="228600"/>
            </a:xfrm>
            <a:prstGeom prst="rect">
              <a:avLst/>
            </a:prstGeom>
            <a:solidFill>
              <a:srgbClr val="F77F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tIns="0" rIns="45720" bIns="0" anchor="ctr"/>
            <a:lstStyle>
              <a:defPPr>
                <a:defRPr lang="en-US"/>
              </a:defPPr>
              <a:lvl1pPr marR="0" lvl="0" indent="0" algn="ctr" defTabSz="9144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292929"/>
                  </a:solidFill>
                  <a:effectLst/>
                  <a:uLnTx/>
                  <a:uFillTx/>
                  <a:latin typeface="Arial"/>
                  <a:cs typeface="Arial"/>
                </a:defRPr>
              </a:lvl1pPr>
            </a:lstStyle>
            <a:p>
              <a:r>
                <a:rPr lang="en-US" dirty="0"/>
                <a:t>Network</a:t>
              </a:r>
            </a:p>
          </p:txBody>
        </p:sp>
        <p:sp>
          <p:nvSpPr>
            <p:cNvPr id="376" name="Box: Network A"/>
            <p:cNvSpPr txBox="1">
              <a:spLocks noChangeArrowheads="1"/>
            </p:cNvSpPr>
            <p:nvPr/>
          </p:nvSpPr>
          <p:spPr bwMode="auto">
            <a:xfrm>
              <a:off x="5212080" y="1508760"/>
              <a:ext cx="731520" cy="228600"/>
            </a:xfrm>
            <a:prstGeom prst="rect">
              <a:avLst/>
            </a:prstGeom>
            <a:solidFill>
              <a:srgbClr val="F77F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tIns="0" rIns="4572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292929"/>
                  </a:solidFill>
                  <a:effectLst/>
                  <a:uLnTx/>
                  <a:uFillTx/>
                  <a:latin typeface="Arial"/>
                  <a:ea typeface="+mn-ea"/>
                  <a:cs typeface="Arial"/>
                </a:rPr>
                <a:t>Network</a:t>
              </a:r>
              <a:endParaRPr kumimoji="0" lang="en-US" sz="1100" b="0" i="0" u="none" strike="noStrike" kern="0" cap="none" spc="0" normalizeH="0" baseline="0" noProof="0" dirty="0">
                <a:ln>
                  <a:noFill/>
                </a:ln>
                <a:solidFill>
                  <a:srgbClr val="292929"/>
                </a:solidFill>
                <a:effectLst/>
                <a:uLnTx/>
                <a:uFillTx/>
                <a:latin typeface="Arial"/>
                <a:ea typeface="+mn-ea"/>
                <a:cs typeface="Arial"/>
              </a:endParaRPr>
            </a:p>
          </p:txBody>
        </p:sp>
        <p:grpSp>
          <p:nvGrpSpPr>
            <p:cNvPr id="377" name="Internal disks"/>
            <p:cNvGrpSpPr/>
            <p:nvPr/>
          </p:nvGrpSpPr>
          <p:grpSpPr>
            <a:xfrm>
              <a:off x="7291773" y="4206565"/>
              <a:ext cx="961254" cy="275224"/>
              <a:chOff x="7254544" y="4014198"/>
              <a:chExt cx="961254" cy="275224"/>
            </a:xfrm>
          </p:grpSpPr>
          <p:sp>
            <p:nvSpPr>
              <p:cNvPr id="402" name="Internal disk 23"/>
              <p:cNvSpPr>
                <a:spLocks noChangeArrowheads="1"/>
              </p:cNvSpPr>
              <p:nvPr/>
            </p:nvSpPr>
            <p:spPr bwMode="auto">
              <a:xfrm>
                <a:off x="7996003" y="4014198"/>
                <a:ext cx="219795" cy="269875"/>
              </a:xfrm>
              <a:prstGeom prst="flowChartMagneticDisk">
                <a:avLst/>
              </a:prstGeom>
              <a:ln>
                <a:solidFill>
                  <a:schemeClr val="tx2"/>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en-US" sz="1200" kern="0" dirty="0">
                    <a:solidFill>
                      <a:schemeClr val="tx1"/>
                    </a:solidFill>
                  </a:rPr>
                  <a:t>23</a:t>
                </a:r>
              </a:p>
            </p:txBody>
          </p:sp>
          <p:sp>
            <p:nvSpPr>
              <p:cNvPr id="403" name="Internal disks ..."/>
              <p:cNvSpPr txBox="1">
                <a:spLocks noChangeArrowheads="1"/>
              </p:cNvSpPr>
              <p:nvPr/>
            </p:nvSpPr>
            <p:spPr bwMode="auto">
              <a:xfrm>
                <a:off x="7754112" y="4105656"/>
                <a:ext cx="251830" cy="183766"/>
              </a:xfrm>
              <a:prstGeom prst="rect">
                <a:avLst/>
              </a:prstGeom>
              <a:noFill/>
              <a:ln w="9525">
                <a:noFill/>
                <a:miter lim="800000"/>
                <a:headEnd/>
                <a:tailEnd/>
              </a:ln>
            </p:spPr>
            <p:txBody>
              <a:bodyPr wrap="square" lIns="18288" tIns="0" rIns="18288" bIns="0" anchor="b">
                <a:noAutofit/>
              </a:bodyPr>
              <a:lstStyle/>
              <a:p>
                <a:pPr lvl="0" defTabSz="914400">
                  <a:defRPr/>
                </a:pPr>
                <a:r>
                  <a:rPr lang="en-US" sz="2000" kern="0" dirty="0" smtClean="0">
                    <a:solidFill>
                      <a:srgbClr val="000000"/>
                    </a:solidFill>
                  </a:rPr>
                  <a:t>…</a:t>
                </a:r>
                <a:endParaRPr lang="en-US" sz="2000" kern="0" dirty="0">
                  <a:solidFill>
                    <a:srgbClr val="000000"/>
                  </a:solidFill>
                </a:endParaRPr>
              </a:p>
            </p:txBody>
          </p:sp>
          <p:sp>
            <p:nvSpPr>
              <p:cNvPr id="404" name="Internal disk 1"/>
              <p:cNvSpPr>
                <a:spLocks noChangeArrowheads="1"/>
              </p:cNvSpPr>
              <p:nvPr/>
            </p:nvSpPr>
            <p:spPr bwMode="auto">
              <a:xfrm>
                <a:off x="7503551" y="4014198"/>
                <a:ext cx="219795" cy="269875"/>
              </a:xfrm>
              <a:prstGeom prst="flowChartMagneticDisk">
                <a:avLst/>
              </a:prstGeom>
              <a:ln>
                <a:solidFill>
                  <a:schemeClr val="tx2"/>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en-US" sz="1200" kern="0" dirty="0">
                    <a:solidFill>
                      <a:schemeClr val="tx1"/>
                    </a:solidFill>
                  </a:rPr>
                  <a:t>1</a:t>
                </a:r>
              </a:p>
            </p:txBody>
          </p:sp>
          <p:sp>
            <p:nvSpPr>
              <p:cNvPr id="405" name="Internal disk 0"/>
              <p:cNvSpPr>
                <a:spLocks noChangeArrowheads="1"/>
              </p:cNvSpPr>
              <p:nvPr/>
            </p:nvSpPr>
            <p:spPr bwMode="auto">
              <a:xfrm>
                <a:off x="7254544" y="4014893"/>
                <a:ext cx="219795" cy="274320"/>
              </a:xfrm>
              <a:prstGeom prst="flowChartMagneticDisk">
                <a:avLst/>
              </a:prstGeom>
              <a:ln>
                <a:solidFill>
                  <a:schemeClr val="tx2"/>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0</a:t>
                </a:r>
              </a:p>
            </p:txBody>
          </p:sp>
        </p:grpSp>
        <p:grpSp>
          <p:nvGrpSpPr>
            <p:cNvPr id="378" name="Group: Expander B"/>
            <p:cNvGrpSpPr/>
            <p:nvPr/>
          </p:nvGrpSpPr>
          <p:grpSpPr>
            <a:xfrm flipH="1">
              <a:off x="8778240" y="4114800"/>
              <a:ext cx="1097280" cy="457977"/>
              <a:chOff x="2963130" y="3772914"/>
              <a:chExt cx="1371600" cy="457977"/>
            </a:xfrm>
          </p:grpSpPr>
          <p:sp>
            <p:nvSpPr>
              <p:cNvPr id="399" name="SAS anchor A2"/>
              <p:cNvSpPr/>
              <p:nvPr/>
            </p:nvSpPr>
            <p:spPr bwMode="auto">
              <a:xfrm>
                <a:off x="4106130" y="3773691"/>
                <a:ext cx="2286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0" name="SAS anchor A1"/>
              <p:cNvSpPr/>
              <p:nvPr/>
            </p:nvSpPr>
            <p:spPr bwMode="auto">
              <a:xfrm>
                <a:off x="2963130" y="3773691"/>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1" name="Box: SAS Expander A"/>
              <p:cNvSpPr txBox="1">
                <a:spLocks noChangeArrowheads="1"/>
              </p:cNvSpPr>
              <p:nvPr/>
            </p:nvSpPr>
            <p:spPr bwMode="auto">
              <a:xfrm>
                <a:off x="2963130" y="3772914"/>
                <a:ext cx="1371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45720" rIns="45720" anchor="ctr"/>
              <a:lstStyle>
                <a:defPPr>
                  <a:defRPr lang="en-US"/>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uLnTx/>
                    <a:uFillTx/>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SAS Expander</a:t>
                </a:r>
              </a:p>
            </p:txBody>
          </p:sp>
        </p:grpSp>
        <p:grpSp>
          <p:nvGrpSpPr>
            <p:cNvPr id="379" name="Group: Controller B"/>
            <p:cNvGrpSpPr/>
            <p:nvPr/>
          </p:nvGrpSpPr>
          <p:grpSpPr>
            <a:xfrm flipH="1">
              <a:off x="9144000" y="3291840"/>
              <a:ext cx="1097280" cy="457200"/>
              <a:chOff x="5498750" y="3200400"/>
              <a:chExt cx="1371600" cy="457200"/>
            </a:xfrm>
          </p:grpSpPr>
          <p:sp>
            <p:nvSpPr>
              <p:cNvPr id="396" name="Controller anchor A2"/>
              <p:cNvSpPr/>
              <p:nvPr/>
            </p:nvSpPr>
            <p:spPr bwMode="auto">
              <a:xfrm>
                <a:off x="6182573" y="3200400"/>
                <a:ext cx="685800" cy="4572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7" name="Controller anchor A1"/>
              <p:cNvSpPr/>
              <p:nvPr/>
            </p:nvSpPr>
            <p:spPr bwMode="auto">
              <a:xfrm>
                <a:off x="5498750" y="3200400"/>
                <a:ext cx="685800" cy="4572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8" name="Box: Controller B"/>
              <p:cNvSpPr txBox="1">
                <a:spLocks noChangeArrowheads="1"/>
              </p:cNvSpPr>
              <p:nvPr/>
            </p:nvSpPr>
            <p:spPr bwMode="auto">
              <a:xfrm>
                <a:off x="5498750" y="3200400"/>
                <a:ext cx="13716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45720" tIns="0" rIns="4572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ea typeface="+mn-ea"/>
                    <a:cs typeface="Arial"/>
                  </a:rPr>
                  <a:t>Storage Controller</a:t>
                </a:r>
                <a:endParaRPr kumimoji="0" lang="en-US" sz="1400" b="0" i="0" u="none" strike="noStrike" kern="0" cap="none" spc="0" normalizeH="0" baseline="0" noProof="0" dirty="0">
                  <a:ln>
                    <a:noFill/>
                  </a:ln>
                  <a:solidFill>
                    <a:srgbClr val="FFFFFF"/>
                  </a:solidFill>
                  <a:effectLst/>
                  <a:uLnTx/>
                  <a:uFillTx/>
                  <a:latin typeface="Arial"/>
                  <a:ea typeface="+mn-ea"/>
                  <a:cs typeface="Arial"/>
                </a:endParaRPr>
              </a:p>
            </p:txBody>
          </p:sp>
        </p:grpSp>
        <p:grpSp>
          <p:nvGrpSpPr>
            <p:cNvPr id="380" name="Group: CPU B"/>
            <p:cNvGrpSpPr/>
            <p:nvPr/>
          </p:nvGrpSpPr>
          <p:grpSpPr>
            <a:xfrm flipH="1">
              <a:off x="9144000" y="2286000"/>
              <a:ext cx="1097280" cy="457200"/>
              <a:chOff x="5556099" y="2320296"/>
              <a:chExt cx="1371600" cy="457200"/>
            </a:xfrm>
          </p:grpSpPr>
          <p:sp>
            <p:nvSpPr>
              <p:cNvPr id="393" name="CPU anchor A2"/>
              <p:cNvSpPr/>
              <p:nvPr/>
            </p:nvSpPr>
            <p:spPr bwMode="auto">
              <a:xfrm>
                <a:off x="6241899" y="2320296"/>
                <a:ext cx="685800"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4" name="CPU anchor A1"/>
              <p:cNvSpPr/>
              <p:nvPr/>
            </p:nvSpPr>
            <p:spPr bwMode="auto">
              <a:xfrm>
                <a:off x="5556099" y="2320296"/>
                <a:ext cx="685800"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5" name="Box: CPU B"/>
              <p:cNvSpPr txBox="1">
                <a:spLocks noChangeArrowheads="1"/>
              </p:cNvSpPr>
              <p:nvPr/>
            </p:nvSpPr>
            <p:spPr bwMode="auto">
              <a:xfrm>
                <a:off x="5556099" y="2320296"/>
                <a:ext cx="13716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45720" tIns="0" rIns="4572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mn-ea"/>
                    <a:cs typeface="Arial"/>
                  </a:rPr>
                  <a:t>CPU</a:t>
                </a:r>
                <a:endParaRPr kumimoji="0" lang="en-US" sz="1600" b="0" i="0" u="none" strike="noStrike" kern="0" cap="none" spc="0" normalizeH="0" baseline="0" noProof="0" dirty="0">
                  <a:ln>
                    <a:noFill/>
                  </a:ln>
                  <a:solidFill>
                    <a:srgbClr val="FFFFFF"/>
                  </a:solidFill>
                  <a:effectLst/>
                  <a:uLnTx/>
                  <a:uFillTx/>
                  <a:latin typeface="Arial"/>
                  <a:ea typeface="+mn-ea"/>
                  <a:cs typeface="Arial"/>
                </a:endParaRPr>
              </a:p>
            </p:txBody>
          </p:sp>
        </p:grpSp>
        <p:grpSp>
          <p:nvGrpSpPr>
            <p:cNvPr id="381" name="Group: Expander A"/>
            <p:cNvGrpSpPr/>
            <p:nvPr/>
          </p:nvGrpSpPr>
          <p:grpSpPr>
            <a:xfrm>
              <a:off x="5669280" y="4114800"/>
              <a:ext cx="1097280" cy="457977"/>
              <a:chOff x="2963130" y="3772914"/>
              <a:chExt cx="1371600" cy="457977"/>
            </a:xfrm>
          </p:grpSpPr>
          <p:sp>
            <p:nvSpPr>
              <p:cNvPr id="390" name="SAS anchor A2"/>
              <p:cNvSpPr/>
              <p:nvPr/>
            </p:nvSpPr>
            <p:spPr bwMode="auto">
              <a:xfrm>
                <a:off x="4106130" y="3773691"/>
                <a:ext cx="2286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1" name="SAS anchor A1"/>
              <p:cNvSpPr/>
              <p:nvPr/>
            </p:nvSpPr>
            <p:spPr bwMode="auto">
              <a:xfrm>
                <a:off x="2963130" y="3773691"/>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2" name="Box: SAS Expander A"/>
              <p:cNvSpPr txBox="1">
                <a:spLocks noChangeArrowheads="1"/>
              </p:cNvSpPr>
              <p:nvPr/>
            </p:nvSpPr>
            <p:spPr bwMode="auto">
              <a:xfrm>
                <a:off x="2963130" y="3772914"/>
                <a:ext cx="1371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45720" rIns="45720" anchor="ctr"/>
              <a:lstStyle>
                <a:defPPr>
                  <a:defRPr lang="en-US"/>
                </a:defPPr>
                <a:lvl1pPr marR="0" lvl="0" indent="0" defTabSz="9144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uLnTx/>
                    <a:uFillTx/>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SAS Expander</a:t>
                </a:r>
              </a:p>
            </p:txBody>
          </p:sp>
        </p:grpSp>
        <p:grpSp>
          <p:nvGrpSpPr>
            <p:cNvPr id="382" name="Group: Controller A"/>
            <p:cNvGrpSpPr/>
            <p:nvPr/>
          </p:nvGrpSpPr>
          <p:grpSpPr>
            <a:xfrm>
              <a:off x="5303520" y="3108960"/>
              <a:ext cx="1097280" cy="457200"/>
              <a:chOff x="5498750" y="3200400"/>
              <a:chExt cx="1371600" cy="457200"/>
            </a:xfrm>
          </p:grpSpPr>
          <p:sp>
            <p:nvSpPr>
              <p:cNvPr id="387" name="Controller anchor A2"/>
              <p:cNvSpPr/>
              <p:nvPr/>
            </p:nvSpPr>
            <p:spPr bwMode="auto">
              <a:xfrm>
                <a:off x="6182573" y="3200400"/>
                <a:ext cx="685800" cy="4572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8" name="Controller anchor A1"/>
              <p:cNvSpPr/>
              <p:nvPr/>
            </p:nvSpPr>
            <p:spPr bwMode="auto">
              <a:xfrm>
                <a:off x="5498750" y="3200400"/>
                <a:ext cx="685800" cy="4572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9" name="Box: Storage Controller A"/>
              <p:cNvSpPr txBox="1">
                <a:spLocks noChangeArrowheads="1"/>
              </p:cNvSpPr>
              <p:nvPr/>
            </p:nvSpPr>
            <p:spPr bwMode="auto">
              <a:xfrm>
                <a:off x="5498750" y="3200400"/>
                <a:ext cx="13716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45720" tIns="0" rIns="4572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ea typeface="+mn-ea"/>
                    <a:cs typeface="Arial"/>
                  </a:rPr>
                  <a:t>Storage Controller</a:t>
                </a:r>
                <a:endParaRPr kumimoji="0" lang="en-US" sz="1400" b="0" i="0" u="none" strike="noStrike" kern="0" cap="none" spc="0" normalizeH="0" baseline="0" noProof="0" dirty="0">
                  <a:ln>
                    <a:noFill/>
                  </a:ln>
                  <a:solidFill>
                    <a:srgbClr val="FFFFFF"/>
                  </a:solidFill>
                  <a:effectLst/>
                  <a:uLnTx/>
                  <a:uFillTx/>
                  <a:latin typeface="Arial"/>
                  <a:ea typeface="+mn-ea"/>
                  <a:cs typeface="Arial"/>
                </a:endParaRPr>
              </a:p>
            </p:txBody>
          </p:sp>
        </p:grpSp>
        <p:grpSp>
          <p:nvGrpSpPr>
            <p:cNvPr id="383" name="Group: CPU A"/>
            <p:cNvGrpSpPr/>
            <p:nvPr/>
          </p:nvGrpSpPr>
          <p:grpSpPr>
            <a:xfrm>
              <a:off x="5303520" y="2286000"/>
              <a:ext cx="1097280" cy="457200"/>
              <a:chOff x="5556099" y="2320296"/>
              <a:chExt cx="1371600" cy="457200"/>
            </a:xfrm>
          </p:grpSpPr>
          <p:sp>
            <p:nvSpPr>
              <p:cNvPr id="384" name="CPU anchor A2"/>
              <p:cNvSpPr/>
              <p:nvPr/>
            </p:nvSpPr>
            <p:spPr bwMode="auto">
              <a:xfrm>
                <a:off x="6241899" y="2320296"/>
                <a:ext cx="685800"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5" name="CPU anchor A1"/>
              <p:cNvSpPr/>
              <p:nvPr/>
            </p:nvSpPr>
            <p:spPr bwMode="auto">
              <a:xfrm>
                <a:off x="5556099" y="2320296"/>
                <a:ext cx="685800"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6" name="Box: CPU A"/>
              <p:cNvSpPr txBox="1">
                <a:spLocks noChangeArrowheads="1"/>
              </p:cNvSpPr>
              <p:nvPr/>
            </p:nvSpPr>
            <p:spPr bwMode="auto">
              <a:xfrm>
                <a:off x="5556099" y="2320296"/>
                <a:ext cx="13716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45720" tIns="0" rIns="4572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mn-ea"/>
                    <a:cs typeface="Arial"/>
                  </a:rPr>
                  <a:t>CPU</a:t>
                </a:r>
                <a:endParaRPr kumimoji="0" lang="en-US" sz="1600" b="0" i="0" u="none" strike="noStrike" kern="0" cap="none" spc="0" normalizeH="0" baseline="0" noProof="0" dirty="0">
                  <a:ln>
                    <a:noFill/>
                  </a:ln>
                  <a:solidFill>
                    <a:srgbClr val="FFFFFF"/>
                  </a:solidFill>
                  <a:effectLst/>
                  <a:uLnTx/>
                  <a:uFillTx/>
                  <a:latin typeface="Arial"/>
                  <a:ea typeface="+mn-ea"/>
                  <a:cs typeface="Arial"/>
                </a:endParaRPr>
              </a:p>
            </p:txBody>
          </p:sp>
        </p:grpSp>
      </p:grpSp>
    </p:spTree>
    <p:extLst>
      <p:ext uri="{BB962C8B-B14F-4D97-AF65-F5344CB8AC3E}">
        <p14:creationId xmlns:p14="http://schemas.microsoft.com/office/powerpoint/2010/main" val="134215503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p:cTn id="7" dur="1000" fill="hold"/>
                                        <p:tgtEl>
                                          <p:spTgt spid="335"/>
                                        </p:tgtEl>
                                        <p:attrNameLst>
                                          <p:attrName>ppt_w</p:attrName>
                                        </p:attrNameLst>
                                      </p:cBhvr>
                                      <p:tavLst>
                                        <p:tav tm="0">
                                          <p:val>
                                            <p:fltVal val="0"/>
                                          </p:val>
                                        </p:tav>
                                        <p:tav tm="100000">
                                          <p:val>
                                            <p:strVal val="#ppt_w"/>
                                          </p:val>
                                        </p:tav>
                                      </p:tavLst>
                                    </p:anim>
                                    <p:anim calcmode="lin" valueType="num">
                                      <p:cBhvr>
                                        <p:cTn id="8" dur="1000" fill="hold"/>
                                        <p:tgtEl>
                                          <p:spTgt spid="335"/>
                                        </p:tgtEl>
                                        <p:attrNameLst>
                                          <p:attrName>ppt_h</p:attrName>
                                        </p:attrNameLst>
                                      </p:cBhvr>
                                      <p:tavLst>
                                        <p:tav tm="0">
                                          <p:val>
                                            <p:fltVal val="0"/>
                                          </p:val>
                                        </p:tav>
                                        <p:tav tm="100000">
                                          <p:val>
                                            <p:strVal val="#ppt_h"/>
                                          </p:val>
                                        </p:tav>
                                      </p:tavLst>
                                    </p:anim>
                                    <p:animEffect transition="in" filter="fade">
                                      <p:cBhvr>
                                        <p:cTn id="9" dur="1000"/>
                                        <p:tgtEl>
                                          <p:spTgt spid="335"/>
                                        </p:tgtEl>
                                      </p:cBhvr>
                                    </p:animEffect>
                                  </p:childTnLst>
                                </p:cTn>
                              </p:par>
                            </p:childTnLst>
                          </p:cTn>
                        </p:par>
                        <p:par>
                          <p:cTn id="10" fill="hold">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50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stCondLst>
                                    <p:cond delay="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grpId="0" nodeType="after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6000"/>
                            </p:stCondLst>
                            <p:childTnLst>
                              <p:par>
                                <p:cTn id="36" presetID="2" presetClass="entr" presetSubtype="8" fill="hold" grpId="0" nodeType="after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2679193"/>
            <a:ext cx="7924558" cy="1446550"/>
          </a:xfrm>
          <a:prstGeom prst="rect">
            <a:avLst/>
          </a:prstGeom>
          <a:noFill/>
        </p:spPr>
        <p:txBody>
          <a:bodyPr wrap="square" rtlCol="0">
            <a:spAutoFit/>
          </a:bodyPr>
          <a:lstStyle/>
          <a:p>
            <a:r>
              <a:rPr lang="en-US" sz="4400" dirty="0" smtClean="0">
                <a:solidFill>
                  <a:srgbClr val="FFFFFF"/>
                </a:solidFill>
                <a:latin typeface="+mj-lt"/>
              </a:rPr>
              <a:t>Out-of-Box Experience (OOBE) </a:t>
            </a:r>
            <a:br>
              <a:rPr lang="en-US" sz="4400" dirty="0" smtClean="0">
                <a:solidFill>
                  <a:srgbClr val="FFFFFF"/>
                </a:solidFill>
                <a:latin typeface="+mj-lt"/>
              </a:rPr>
            </a:br>
            <a:r>
              <a:rPr lang="en-US" sz="4400" dirty="0" smtClean="0">
                <a:solidFill>
                  <a:srgbClr val="FFFFFF"/>
                </a:solidFill>
                <a:latin typeface="+mj-lt"/>
              </a:rPr>
              <a:t>for NAS Appliances</a:t>
            </a:r>
            <a:endParaRPr lang="en-US" sz="4400" dirty="0">
              <a:solidFill>
                <a:srgbClr val="FFFFFF"/>
              </a:solidFill>
              <a:latin typeface="+mj-lt"/>
            </a:endParaRPr>
          </a:p>
        </p:txBody>
      </p:sp>
      <p:sp>
        <p:nvSpPr>
          <p:cNvPr id="7" name="Subtitle 2"/>
          <p:cNvSpPr txBox="1">
            <a:spLocks/>
          </p:cNvSpPr>
          <p:nvPr/>
        </p:nvSpPr>
        <p:spPr>
          <a:xfrm>
            <a:off x="896812" y="4727448"/>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ct val="20000"/>
              </a:spcBef>
              <a:buSzPct val="90000"/>
              <a:buFont typeface="Arial" pitchFamily="34" charset="0"/>
              <a:buNone/>
              <a:defRPr sz="2000" b="1" kern="1200"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400"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600"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800"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600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US" sz="3200" cap="none" dirty="0" err="1" smtClean="0">
                <a:solidFill>
                  <a:schemeClr val="tx1"/>
                </a:solidFill>
                <a:latin typeface="+mj-lt"/>
              </a:rPr>
              <a:t>Cristian</a:t>
            </a:r>
            <a:r>
              <a:rPr lang="en-US" sz="3200" cap="none" dirty="0" smtClean="0">
                <a:solidFill>
                  <a:schemeClr val="tx1"/>
                </a:solidFill>
                <a:latin typeface="+mj-lt"/>
              </a:rPr>
              <a:t> Teodorescu</a:t>
            </a:r>
          </a:p>
          <a:p>
            <a:pPr lvl="0"/>
            <a:r>
              <a:rPr lang="en-US" sz="3200" b="0" cap="none" dirty="0" smtClean="0">
                <a:solidFill>
                  <a:schemeClr val="tx1"/>
                </a:solidFill>
                <a:latin typeface="+mn-lt"/>
              </a:rPr>
              <a:t>Development Manager</a:t>
            </a:r>
          </a:p>
          <a:p>
            <a:pPr lvl="0"/>
            <a:r>
              <a:rPr lang="en-US" sz="3200" b="0" cap="none" dirty="0" smtClean="0">
                <a:solidFill>
                  <a:schemeClr val="tx1"/>
                </a:solidFill>
                <a:latin typeface="+mn-lt"/>
              </a:rPr>
              <a:t>Windows File Server</a:t>
            </a:r>
            <a:endParaRPr lang="en-US" sz="3200" b="0" cap="none" dirty="0">
              <a:solidFill>
                <a:schemeClr val="tx1"/>
              </a:solidFill>
              <a:latin typeface="+mn-lt"/>
            </a:endParaRPr>
          </a:p>
        </p:txBody>
      </p:sp>
    </p:spTree>
    <p:extLst>
      <p:ext uri="{BB962C8B-B14F-4D97-AF65-F5344CB8AC3E}">
        <p14:creationId xmlns:p14="http://schemas.microsoft.com/office/powerpoint/2010/main" val="31265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OOBE Vision</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idx="1"/>
          </p:nvPr>
        </p:nvSpPr>
        <p:spPr/>
        <p:txBody>
          <a:bodyPr/>
          <a:lstStyle/>
          <a:p>
            <a:pPr marL="0" indent="0">
              <a:buNone/>
            </a:pPr>
            <a:r>
              <a:rPr lang="en-US" dirty="0" smtClean="0"/>
              <a:t>Fast</a:t>
            </a:r>
            <a:r>
              <a:rPr lang="en-US" dirty="0"/>
              <a:t>, simple setup of clustered NAS </a:t>
            </a:r>
            <a:r>
              <a:rPr lang="en-US" dirty="0" smtClean="0"/>
              <a:t>appliance, </a:t>
            </a:r>
            <a:r>
              <a:rPr lang="en-US" dirty="0"/>
              <a:t>using </a:t>
            </a:r>
            <a:r>
              <a:rPr lang="en-US" dirty="0" smtClean="0"/>
              <a:t>a single console, and </a:t>
            </a:r>
            <a:r>
              <a:rPr lang="en-US" dirty="0"/>
              <a:t>extensible by OEMs</a:t>
            </a:r>
          </a:p>
          <a:p>
            <a:pPr marL="0" lvl="0" indent="0">
              <a:buNone/>
            </a:pPr>
            <a:endParaRPr lang="en-US" dirty="0" smtClean="0">
              <a:solidFill>
                <a:srgbClr val="FFFFFF"/>
              </a:solidFill>
              <a:latin typeface="Segoe UI Light" pitchFamily="34" charset="0"/>
            </a:endParaRPr>
          </a:p>
          <a:p>
            <a:pPr marL="0" lvl="0" indent="0">
              <a:buNone/>
            </a:pPr>
            <a:endParaRPr lang="en-US" dirty="0">
              <a:solidFill>
                <a:srgbClr val="FFFFFF"/>
              </a:solidFill>
              <a:latin typeface="Segoe UI Light" pitchFamily="34" charset="0"/>
            </a:endParaRPr>
          </a:p>
        </p:txBody>
      </p:sp>
      <p:grpSp>
        <p:nvGrpSpPr>
          <p:cNvPr id="4" name="Group 3"/>
          <p:cNvGrpSpPr/>
          <p:nvPr/>
        </p:nvGrpSpPr>
        <p:grpSpPr>
          <a:xfrm>
            <a:off x="519112" y="2845129"/>
            <a:ext cx="11149013" cy="3392424"/>
            <a:chOff x="427300" y="1795979"/>
            <a:chExt cx="5486400" cy="4251961"/>
          </a:xfrm>
        </p:grpSpPr>
        <p:sp>
          <p:nvSpPr>
            <p:cNvPr id="5" name="Rectangle 4"/>
            <p:cNvSpPr/>
            <p:nvPr/>
          </p:nvSpPr>
          <p:spPr bwMode="auto">
            <a:xfrm>
              <a:off x="427300" y="2246790"/>
              <a:ext cx="5486400" cy="38011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2800" dirty="0" smtClean="0"/>
            </a:p>
            <a:p>
              <a:pPr marL="457200" indent="-334963">
                <a:buFont typeface="Arial" pitchFamily="34" charset="0"/>
                <a:buChar char="•"/>
              </a:pPr>
              <a:r>
                <a:rPr lang="en-US" sz="2400" b="1" i="1" dirty="0" smtClean="0"/>
                <a:t>Fast</a:t>
              </a:r>
              <a:r>
                <a:rPr lang="en-US" sz="2400" i="1" dirty="0" smtClean="0"/>
                <a:t>:</a:t>
              </a:r>
              <a:r>
                <a:rPr lang="en-US" sz="2400" dirty="0" smtClean="0"/>
                <a:t>   Approximately 15 minutes from power-on to file sharing</a:t>
              </a:r>
            </a:p>
            <a:p>
              <a:pPr marL="457200" indent="-334963"/>
              <a:endParaRPr lang="en-US" sz="2400" dirty="0" smtClean="0"/>
            </a:p>
            <a:p>
              <a:pPr marL="457200" indent="-334963">
                <a:buFont typeface="Arial" pitchFamily="34" charset="0"/>
                <a:buChar char="•"/>
              </a:pPr>
              <a:r>
                <a:rPr lang="en-US" sz="2400" b="1" i="1" dirty="0" smtClean="0"/>
                <a:t>Simple</a:t>
              </a:r>
              <a:r>
                <a:rPr lang="en-US" sz="2400" i="1" dirty="0" smtClean="0"/>
                <a:t>:</a:t>
              </a:r>
              <a:r>
                <a:rPr lang="en-US" sz="2400" dirty="0" smtClean="0"/>
                <a:t>   Minimal set of setup steps with guided workflow</a:t>
              </a:r>
            </a:p>
            <a:p>
              <a:pPr marL="457200" indent="-334963"/>
              <a:endParaRPr lang="en-US" sz="2400" dirty="0" smtClean="0"/>
            </a:p>
            <a:p>
              <a:pPr marL="457200" indent="-334963">
                <a:buFont typeface="Arial" pitchFamily="34" charset="0"/>
                <a:buChar char="•"/>
              </a:pPr>
              <a:r>
                <a:rPr lang="en-US" sz="2400" b="1" i="1" dirty="0" smtClean="0"/>
                <a:t>Single console</a:t>
              </a:r>
              <a:r>
                <a:rPr lang="en-US" sz="2400" i="1" dirty="0" smtClean="0"/>
                <a:t>:   </a:t>
              </a:r>
              <a:r>
                <a:rPr lang="en-US" sz="2400" dirty="0" smtClean="0"/>
                <a:t>Single-pane-of-glass to configure appliance from only one node</a:t>
              </a:r>
            </a:p>
            <a:p>
              <a:pPr marL="457200" indent="-334963"/>
              <a:endParaRPr lang="en-US" sz="2400" dirty="0" smtClean="0"/>
            </a:p>
            <a:p>
              <a:pPr marL="457200" indent="-334963">
                <a:buFont typeface="Arial" pitchFamily="34" charset="0"/>
                <a:buChar char="•"/>
              </a:pPr>
              <a:r>
                <a:rPr lang="en-US" sz="2400" b="1" i="1" dirty="0" smtClean="0"/>
                <a:t>Extensible</a:t>
              </a:r>
              <a:r>
                <a:rPr lang="en-US" sz="2400" i="1" dirty="0" smtClean="0"/>
                <a:t>:</a:t>
              </a:r>
              <a:r>
                <a:rPr lang="en-US" sz="2400" dirty="0" smtClean="0"/>
                <a:t>   Customization framework to enable unique needs of appliance</a:t>
              </a:r>
              <a:endParaRPr lang="en-US" sz="3200" dirty="0" smtClean="0"/>
            </a:p>
            <a:p>
              <a:endParaRPr lang="en-US" sz="3200" dirty="0" smtClean="0">
                <a:gradFill>
                  <a:gsLst>
                    <a:gs pos="0">
                      <a:schemeClr val="tx1"/>
                    </a:gs>
                    <a:gs pos="100000">
                      <a:schemeClr val="tx1"/>
                    </a:gs>
                  </a:gsLst>
                  <a:lin ang="5400000" scaled="0"/>
                </a:gradFill>
              </a:endParaRPr>
            </a:p>
          </p:txBody>
        </p:sp>
        <p:sp>
          <p:nvSpPr>
            <p:cNvPr id="6" name="Rectangle 5"/>
            <p:cNvSpPr/>
            <p:nvPr/>
          </p:nvSpPr>
          <p:spPr bwMode="auto">
            <a:xfrm>
              <a:off x="427300" y="1795979"/>
              <a:ext cx="5486400" cy="45080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Requirements</a:t>
              </a:r>
              <a:endParaRPr lang="en-US" sz="2400" b="1" dirty="0">
                <a:solidFill>
                  <a:schemeClr val="bg1"/>
                </a:solidFill>
              </a:endParaRPr>
            </a:p>
          </p:txBody>
        </p:sp>
      </p:grpSp>
    </p:spTree>
    <p:extLst>
      <p:ext uri="{BB962C8B-B14F-4D97-AF65-F5344CB8AC3E}">
        <p14:creationId xmlns:p14="http://schemas.microsoft.com/office/powerpoint/2010/main" val="3348685142"/>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575" y="874058"/>
            <a:ext cx="11884104" cy="2362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457200" indent="-457200">
              <a:buFont typeface="Arial" pitchFamily="34" charset="0"/>
              <a:buChar char="•"/>
            </a:pPr>
            <a:endParaRPr lang="en-US" sz="3200">
              <a:solidFill>
                <a:srgbClr val="FFFFFF"/>
              </a:solidFill>
            </a:endParaRPr>
          </a:p>
        </p:txBody>
      </p:sp>
      <p:sp>
        <p:nvSpPr>
          <p:cNvPr id="2" name="Title 1"/>
          <p:cNvSpPr>
            <a:spLocks noGrp="1"/>
          </p:cNvSpPr>
          <p:nvPr>
            <p:ph type="title"/>
          </p:nvPr>
        </p:nvSpPr>
        <p:spPr/>
        <p:txBody>
          <a:bodyPr/>
          <a:lstStyle/>
          <a:p>
            <a:r>
              <a:rPr lang="en-US" dirty="0" smtClean="0"/>
              <a:t>Overview:  Factory </a:t>
            </a:r>
            <a:r>
              <a:rPr lang="en-US" dirty="0" smtClean="0">
                <a:sym typeface="Wingdings" pitchFamily="2" charset="2"/>
              </a:rPr>
              <a:t> Customer</a:t>
            </a:r>
            <a:endParaRPr lang="en-US" dirty="0"/>
          </a:p>
        </p:txBody>
      </p:sp>
      <p:pic>
        <p:nvPicPr>
          <p:cNvPr id="1026" name="Picture 2" descr="\\imself-ssdw7fs4\ssd_userdata_ntdev\matd\Pictures\PPT\Icons - Illustrations\Buildings\manufacturer factory green.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9112" y="1441510"/>
            <a:ext cx="2067411" cy="1519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24405" y="931773"/>
            <a:ext cx="6637586" cy="1815882"/>
          </a:xfrm>
          <a:prstGeom prst="rect">
            <a:avLst/>
          </a:prstGeom>
          <a:noFill/>
        </p:spPr>
        <p:txBody>
          <a:bodyPr wrap="none" rtlCol="0">
            <a:spAutoFit/>
          </a:bodyPr>
          <a:lstStyle/>
          <a:p>
            <a:r>
              <a:rPr lang="en-US" sz="2800" b="1" dirty="0" smtClean="0">
                <a:solidFill>
                  <a:srgbClr val="FFFFFF"/>
                </a:solidFill>
              </a:rPr>
              <a:t>Prepare Windows NAS appliance image:</a:t>
            </a:r>
          </a:p>
          <a:p>
            <a:pPr marL="285750" indent="-285750">
              <a:buFont typeface="Arial" pitchFamily="34" charset="0"/>
              <a:buChar char="•"/>
            </a:pPr>
            <a:r>
              <a:rPr lang="en-US" sz="2800" dirty="0" smtClean="0">
                <a:solidFill>
                  <a:srgbClr val="FFFFFF"/>
                </a:solidFill>
              </a:rPr>
              <a:t>Set up Windows</a:t>
            </a:r>
          </a:p>
          <a:p>
            <a:pPr marL="285750" indent="-285750">
              <a:buFont typeface="Arial" pitchFamily="34" charset="0"/>
              <a:buChar char="•"/>
            </a:pPr>
            <a:r>
              <a:rPr lang="en-US" sz="2800" dirty="0" smtClean="0">
                <a:solidFill>
                  <a:srgbClr val="FFFFFF"/>
                </a:solidFill>
              </a:rPr>
              <a:t>Customize with solution-specific software</a:t>
            </a:r>
          </a:p>
          <a:p>
            <a:pPr marL="285750" indent="-285750">
              <a:buFont typeface="Arial" pitchFamily="34" charset="0"/>
              <a:buChar char="•"/>
            </a:pPr>
            <a:r>
              <a:rPr lang="en-US" sz="2800" dirty="0">
                <a:solidFill>
                  <a:srgbClr val="FFFFFF"/>
                </a:solidFill>
              </a:rPr>
              <a:t>B</a:t>
            </a:r>
            <a:r>
              <a:rPr lang="en-US" sz="2800" dirty="0" smtClean="0">
                <a:solidFill>
                  <a:srgbClr val="FFFFFF"/>
                </a:solidFill>
              </a:rPr>
              <a:t>rand &amp; extend</a:t>
            </a:r>
          </a:p>
        </p:txBody>
      </p:sp>
      <p:sp>
        <p:nvSpPr>
          <p:cNvPr id="8" name="TextBox 7"/>
          <p:cNvSpPr txBox="1"/>
          <p:nvPr/>
        </p:nvSpPr>
        <p:spPr>
          <a:xfrm>
            <a:off x="389458" y="866462"/>
            <a:ext cx="1844672" cy="400110"/>
          </a:xfrm>
          <a:prstGeom prst="rect">
            <a:avLst/>
          </a:prstGeom>
          <a:noFill/>
        </p:spPr>
        <p:txBody>
          <a:bodyPr vert="horz" wrap="none" rtlCol="0">
            <a:spAutoFit/>
          </a:bodyPr>
          <a:lstStyle/>
          <a:p>
            <a:r>
              <a:rPr lang="en-US" sz="2000" b="1" dirty="0" smtClean="0">
                <a:solidFill>
                  <a:srgbClr val="FFFFFF"/>
                </a:solidFill>
              </a:rPr>
              <a:t>Factory Process</a:t>
            </a:r>
            <a:endParaRPr lang="en-US" sz="2000" b="1" dirty="0">
              <a:solidFill>
                <a:srgbClr val="FFFFFF"/>
              </a:solidFill>
            </a:endParaRPr>
          </a:p>
        </p:txBody>
      </p:sp>
      <p:sp>
        <p:nvSpPr>
          <p:cNvPr id="15" name="Rectangle 14"/>
          <p:cNvSpPr/>
          <p:nvPr/>
        </p:nvSpPr>
        <p:spPr>
          <a:xfrm>
            <a:off x="79717" y="3781806"/>
            <a:ext cx="2133044" cy="2444182"/>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a:endParaRPr lang="en-US" sz="2000" b="1" dirty="0">
              <a:solidFill>
                <a:srgbClr val="FFFFFF"/>
              </a:solidFill>
            </a:endParaRPr>
          </a:p>
          <a:p>
            <a:pPr algn="ctr"/>
            <a:endParaRPr lang="en-US" sz="2000" b="1" dirty="0">
              <a:solidFill>
                <a:srgbClr val="FFFFFF"/>
              </a:solidFill>
            </a:endParaRPr>
          </a:p>
          <a:p>
            <a:pPr algn="ctr"/>
            <a:endParaRPr lang="en-US" sz="2000" b="1" dirty="0" smtClean="0">
              <a:solidFill>
                <a:srgbClr val="FFFFFF"/>
              </a:solidFill>
            </a:endParaRPr>
          </a:p>
          <a:p>
            <a:pPr algn="ctr"/>
            <a:endParaRPr lang="en-US" sz="2000" b="1" dirty="0">
              <a:solidFill>
                <a:srgbClr val="FFFFFF"/>
              </a:solidFill>
            </a:endParaRPr>
          </a:p>
          <a:p>
            <a:pPr algn="ctr"/>
            <a:endParaRPr lang="en-US" sz="2000" b="1" dirty="0" smtClean="0">
              <a:solidFill>
                <a:srgbClr val="FFFFFF"/>
              </a:solidFill>
            </a:endParaRPr>
          </a:p>
          <a:p>
            <a:pPr algn="ctr"/>
            <a:endParaRPr lang="en-US" sz="2000" b="1" dirty="0">
              <a:solidFill>
                <a:srgbClr val="FFFFFF"/>
              </a:solidFill>
            </a:endParaRPr>
          </a:p>
          <a:p>
            <a:pPr algn="ctr"/>
            <a:endParaRPr lang="en-US" sz="2000" b="1" dirty="0">
              <a:solidFill>
                <a:srgbClr val="FFFFFF"/>
              </a:solidFill>
            </a:endParaRPr>
          </a:p>
        </p:txBody>
      </p:sp>
      <p:pic>
        <p:nvPicPr>
          <p:cNvPr id="1030" name="Picture 6" descr="\\imself-ssdw7fs4\ssd_userdata_ntdev\matd\Pictures\PPT\Icons - Illustrations\_ WINDOWS SERVER ICONS\Misc\box open shipp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76" y="4074748"/>
            <a:ext cx="1828324" cy="83046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555074" y="3793474"/>
            <a:ext cx="2133044" cy="27432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a:endParaRPr lang="en-US" sz="2000" b="1" dirty="0" smtClean="0">
              <a:solidFill>
                <a:srgbClr val="FFFFFF"/>
              </a:solidFill>
            </a:endParaRPr>
          </a:p>
          <a:p>
            <a:pPr algn="ctr"/>
            <a:endParaRPr lang="en-US" sz="2000" b="1" dirty="0">
              <a:solidFill>
                <a:srgbClr val="FFFFFF"/>
              </a:solidFill>
            </a:endParaRPr>
          </a:p>
          <a:p>
            <a:pPr algn="ctr"/>
            <a:endParaRPr lang="en-US" sz="2000" b="1" dirty="0" smtClean="0">
              <a:solidFill>
                <a:srgbClr val="FFFFFF"/>
              </a:solidFill>
            </a:endParaRPr>
          </a:p>
          <a:p>
            <a:pPr algn="ctr"/>
            <a:endParaRPr lang="en-US" sz="2000" b="1" dirty="0" smtClean="0">
              <a:solidFill>
                <a:srgbClr val="FFFFFF"/>
              </a:solidFill>
            </a:endParaRPr>
          </a:p>
          <a:p>
            <a:pPr algn="ctr"/>
            <a:endParaRPr lang="en-US" sz="2000" b="1" dirty="0">
              <a:solidFill>
                <a:srgbClr val="FFFFFF"/>
              </a:solidFill>
            </a:endParaRPr>
          </a:p>
          <a:p>
            <a:pPr algn="ctr"/>
            <a:endParaRPr lang="en-US" sz="2000" b="1" dirty="0" smtClean="0">
              <a:solidFill>
                <a:srgbClr val="FFFFFF"/>
              </a:solidFill>
            </a:endParaRPr>
          </a:p>
          <a:p>
            <a:pPr algn="ctr"/>
            <a:endParaRPr lang="en-US" sz="2000" b="1" dirty="0">
              <a:solidFill>
                <a:srgbClr val="FFFFFF"/>
              </a:solidFill>
            </a:endParaRPr>
          </a:p>
        </p:txBody>
      </p:sp>
      <p:sp>
        <p:nvSpPr>
          <p:cNvPr id="28" name="Rectangle 27"/>
          <p:cNvSpPr/>
          <p:nvPr/>
        </p:nvSpPr>
        <p:spPr>
          <a:xfrm>
            <a:off x="6907001" y="3793474"/>
            <a:ext cx="2133044" cy="27432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2000" b="1" dirty="0">
              <a:solidFill>
                <a:srgbClr val="FFFFFF"/>
              </a:solidFill>
            </a:endParaRPr>
          </a:p>
        </p:txBody>
      </p:sp>
      <p:sp>
        <p:nvSpPr>
          <p:cNvPr id="55" name="Rectangle 54"/>
          <p:cNvSpPr/>
          <p:nvPr/>
        </p:nvSpPr>
        <p:spPr>
          <a:xfrm>
            <a:off x="9886256" y="3793474"/>
            <a:ext cx="2133044" cy="27432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a:endParaRPr lang="en-US" sz="2800" b="1" dirty="0">
              <a:solidFill>
                <a:srgbClr val="FFFFFF"/>
              </a:solidFill>
            </a:endParaRPr>
          </a:p>
          <a:p>
            <a:pPr algn="ctr"/>
            <a:endParaRPr lang="en-US" sz="2800" b="1" dirty="0">
              <a:solidFill>
                <a:srgbClr val="FFFFFF"/>
              </a:solidFill>
            </a:endParaRPr>
          </a:p>
        </p:txBody>
      </p:sp>
      <p:sp>
        <p:nvSpPr>
          <p:cNvPr id="30" name="Rectangle 29"/>
          <p:cNvSpPr/>
          <p:nvPr/>
        </p:nvSpPr>
        <p:spPr>
          <a:xfrm>
            <a:off x="79717" y="3423988"/>
            <a:ext cx="11939583" cy="369486"/>
          </a:xfrm>
          <a:prstGeom prst="rect">
            <a:avLst/>
          </a:prstGeom>
          <a:solidFill>
            <a:srgbClr val="65BC46"/>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2800" b="1">
              <a:solidFill>
                <a:srgbClr val="FFFFFF"/>
              </a:solidFill>
            </a:endParaRPr>
          </a:p>
        </p:txBody>
      </p:sp>
      <p:sp>
        <p:nvSpPr>
          <p:cNvPr id="21" name="TextBox 20"/>
          <p:cNvSpPr txBox="1"/>
          <p:nvPr/>
        </p:nvSpPr>
        <p:spPr>
          <a:xfrm>
            <a:off x="281015" y="3412474"/>
            <a:ext cx="3226461" cy="400110"/>
          </a:xfrm>
          <a:prstGeom prst="rect">
            <a:avLst/>
          </a:prstGeom>
          <a:noFill/>
        </p:spPr>
        <p:txBody>
          <a:bodyPr vert="horz" wrap="none" rtlCol="0">
            <a:spAutoFit/>
          </a:bodyPr>
          <a:lstStyle/>
          <a:p>
            <a:r>
              <a:rPr lang="en-US" sz="2000" b="1" dirty="0" smtClean="0">
                <a:solidFill>
                  <a:srgbClr val="FFFFFF"/>
                </a:solidFill>
              </a:rPr>
              <a:t>Customer Set-up Experience</a:t>
            </a:r>
            <a:endParaRPr lang="en-US" sz="2000" b="1" dirty="0">
              <a:solidFill>
                <a:srgbClr val="FFFFFF"/>
              </a:solidFill>
            </a:endParaRPr>
          </a:p>
        </p:txBody>
      </p:sp>
      <p:sp>
        <p:nvSpPr>
          <p:cNvPr id="26" name="Rectangle 25"/>
          <p:cNvSpPr/>
          <p:nvPr/>
        </p:nvSpPr>
        <p:spPr bwMode="auto">
          <a:xfrm>
            <a:off x="79717" y="5924267"/>
            <a:ext cx="2133044" cy="6124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232323"/>
                </a:solidFill>
              </a:rPr>
              <a:t>Plug-in appliance</a:t>
            </a:r>
          </a:p>
        </p:txBody>
      </p:sp>
      <p:sp>
        <p:nvSpPr>
          <p:cNvPr id="31" name="Rectangle 30"/>
          <p:cNvSpPr/>
          <p:nvPr/>
        </p:nvSpPr>
        <p:spPr bwMode="auto">
          <a:xfrm>
            <a:off x="3555074" y="5943600"/>
            <a:ext cx="2133044" cy="6124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232323"/>
                </a:solidFill>
              </a:rPr>
              <a:t>Windows startup</a:t>
            </a:r>
          </a:p>
        </p:txBody>
      </p:sp>
      <p:sp>
        <p:nvSpPr>
          <p:cNvPr id="32" name="Rectangle 31"/>
          <p:cNvSpPr/>
          <p:nvPr/>
        </p:nvSpPr>
        <p:spPr bwMode="auto">
          <a:xfrm>
            <a:off x="6907001" y="5943600"/>
            <a:ext cx="2133044" cy="6124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232323"/>
                </a:solidFill>
              </a:rPr>
              <a:t>Configure appliance</a:t>
            </a:r>
            <a:endParaRPr lang="en-US" sz="2000" b="1" dirty="0">
              <a:solidFill>
                <a:srgbClr val="232323"/>
              </a:solidFill>
            </a:endParaRPr>
          </a:p>
        </p:txBody>
      </p:sp>
      <p:sp>
        <p:nvSpPr>
          <p:cNvPr id="33" name="Rectangle 32"/>
          <p:cNvSpPr/>
          <p:nvPr/>
        </p:nvSpPr>
        <p:spPr bwMode="auto">
          <a:xfrm>
            <a:off x="9886256" y="5919784"/>
            <a:ext cx="2133044" cy="6124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232323"/>
                </a:solidFill>
              </a:rPr>
              <a:t>Share storage</a:t>
            </a:r>
            <a:endParaRPr lang="en-US" sz="2000" b="1" dirty="0">
              <a:solidFill>
                <a:srgbClr val="232323"/>
              </a:solidFill>
            </a:endParaRPr>
          </a:p>
        </p:txBody>
      </p:sp>
      <p:pic>
        <p:nvPicPr>
          <p:cNvPr id="3" name="Picture 2" descr="\\imself-ssdw7fs4\ssd_userdata_ntdev\matd\Pictures\PPT\Artwork_Imagery\Icons - Illustrations\_ WINDOWS SERVER ICONS\Documents\Virtual Folder file op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3484" y="3852925"/>
            <a:ext cx="797410" cy="6645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mself-ssdw7fs4\ssd_userdata_ntdev\matd\Pictures\PPT\Artwork_Imagery\Icons - Illustrations\_ WINDOWS SERVER ICONS\Documents\Virtual Folder file op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5884" y="4005325"/>
            <a:ext cx="797410" cy="6645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self-ssdw7fs4\ssd_userdata_ntdev\matd\Pictures\PPT\Artwork_Imagery\Icons - Illustrations\_ WINDOWS SERVER ICONS\Documents\Virtual Folder file op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8284" y="4157725"/>
            <a:ext cx="797410" cy="66450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10058198" y="5120511"/>
            <a:ext cx="1789159" cy="592964"/>
            <a:chOff x="8295563" y="5420188"/>
            <a:chExt cx="1789159" cy="592964"/>
          </a:xfrm>
        </p:grpSpPr>
        <p:pic>
          <p:nvPicPr>
            <p:cNvPr id="48"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1140" y="5795775"/>
              <a:ext cx="1458004" cy="21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pic>
        <p:pic>
          <p:nvPicPr>
            <p:cNvPr id="52" name="Picture 5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5563" y="5525173"/>
              <a:ext cx="1789159" cy="2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53" name="Picture 5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5563" y="5420188"/>
              <a:ext cx="1789159" cy="2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grpSp>
      <p:grpSp>
        <p:nvGrpSpPr>
          <p:cNvPr id="54" name="Group 53"/>
          <p:cNvGrpSpPr/>
          <p:nvPr/>
        </p:nvGrpSpPr>
        <p:grpSpPr>
          <a:xfrm>
            <a:off x="251659" y="5120511"/>
            <a:ext cx="1789159" cy="592964"/>
            <a:chOff x="8295563" y="5420188"/>
            <a:chExt cx="1789159" cy="592964"/>
          </a:xfrm>
        </p:grpSpPr>
        <p:pic>
          <p:nvPicPr>
            <p:cNvPr id="56"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1140" y="5795775"/>
              <a:ext cx="1458004" cy="21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pic>
        <p:pic>
          <p:nvPicPr>
            <p:cNvPr id="57" name="Picture 5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5563" y="5525173"/>
              <a:ext cx="1789159" cy="2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58" name="Picture 5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5563" y="5420188"/>
              <a:ext cx="1789159" cy="2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grpSp>
      <p:pic>
        <p:nvPicPr>
          <p:cNvPr id="4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9516" t="19783" r="20864" b="18431"/>
          <a:stretch/>
        </p:blipFill>
        <p:spPr bwMode="auto">
          <a:xfrm>
            <a:off x="3628757" y="4126577"/>
            <a:ext cx="1976396" cy="153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Notched Right Arrow 15"/>
          <p:cNvSpPr/>
          <p:nvPr/>
        </p:nvSpPr>
        <p:spPr>
          <a:xfrm>
            <a:off x="2031471" y="4325082"/>
            <a:ext cx="1625177" cy="109728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smtClean="0">
                <a:solidFill>
                  <a:srgbClr val="FFFFFF"/>
                </a:solidFill>
              </a:rPr>
              <a:t>Power on</a:t>
            </a:r>
            <a:endParaRPr lang="en-US" sz="1600" b="1" dirty="0">
              <a:solidFill>
                <a:srgbClr val="FFFFFF"/>
              </a:solidFill>
            </a:endParaRPr>
          </a:p>
        </p:txBody>
      </p:sp>
      <p:grpSp>
        <p:nvGrpSpPr>
          <p:cNvPr id="50" name="Group 49"/>
          <p:cNvGrpSpPr/>
          <p:nvPr/>
        </p:nvGrpSpPr>
        <p:grpSpPr>
          <a:xfrm>
            <a:off x="6943448" y="4136374"/>
            <a:ext cx="2060400" cy="1485861"/>
            <a:chOff x="0" y="0"/>
            <a:chExt cx="9791700" cy="6934200"/>
          </a:xfrm>
        </p:grpSpPr>
        <p:pic>
          <p:nvPicPr>
            <p:cNvPr id="5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7917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7650" y="297563"/>
              <a:ext cx="1885950" cy="5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Notched Right Arrow 16"/>
          <p:cNvSpPr/>
          <p:nvPr/>
        </p:nvSpPr>
        <p:spPr>
          <a:xfrm>
            <a:off x="8904514" y="4325082"/>
            <a:ext cx="1224054" cy="109728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smtClean="0">
                <a:solidFill>
                  <a:srgbClr val="FFFFFF"/>
                </a:solidFill>
              </a:rPr>
              <a:t>Use</a:t>
            </a:r>
            <a:endParaRPr lang="en-US" sz="1600" b="1" dirty="0">
              <a:solidFill>
                <a:srgbClr val="FFFFFF"/>
              </a:solidFill>
            </a:endParaRPr>
          </a:p>
        </p:txBody>
      </p:sp>
      <p:sp>
        <p:nvSpPr>
          <p:cNvPr id="27" name="Notched Right Arrow 26"/>
          <p:cNvSpPr/>
          <p:nvPr/>
        </p:nvSpPr>
        <p:spPr>
          <a:xfrm>
            <a:off x="5484971" y="4325082"/>
            <a:ext cx="1625177" cy="109728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smtClean="0">
                <a:solidFill>
                  <a:srgbClr val="FFFFFF"/>
                </a:solidFill>
              </a:rPr>
              <a:t>Setup</a:t>
            </a:r>
            <a:endParaRPr lang="en-US" sz="1600" b="1" dirty="0">
              <a:solidFill>
                <a:srgbClr val="FFFFFF"/>
              </a:solidFill>
            </a:endParaRPr>
          </a:p>
        </p:txBody>
      </p:sp>
      <p:pic>
        <p:nvPicPr>
          <p:cNvPr id="5" name="Picture 2" descr="\\imself-ssdw7fs4\ssd_userdata_ntdev\matd\Pictures\PPT\Artwork_Imagery\Icons - Illustrations\_ REAL VISTA STYLE\hard disk.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29628" y="3674230"/>
            <a:ext cx="979851" cy="97985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self-ssdw7fs4\ssd_userdata_ntdev\matd\Pictures\PPT\Artwork_Imagery\Icons - Illustrations\_ REAL VISTA STYLE\hard disk.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82028" y="4150480"/>
            <a:ext cx="979851" cy="97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8917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9975402" cy="1523494"/>
          </a:xfrm>
        </p:spPr>
        <p:txBody>
          <a:bodyPr/>
          <a:lstStyle/>
          <a:p>
            <a:r>
              <a:rPr lang="en-US" dirty="0" smtClean="0"/>
              <a:t>Fast, simple setup of </a:t>
            </a:r>
            <a:br>
              <a:rPr lang="en-US" dirty="0" smtClean="0"/>
            </a:br>
            <a:r>
              <a:rPr lang="en-US" dirty="0" smtClean="0"/>
              <a:t>clustered NAS appliance </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875927576"/>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the </a:t>
            </a:r>
            <a:r>
              <a:rPr lang="en-US" dirty="0" smtClean="0"/>
              <a:t>NAS appliance </a:t>
            </a:r>
            <a:r>
              <a:rPr lang="en-US" dirty="0"/>
              <a:t>image</a:t>
            </a:r>
          </a:p>
        </p:txBody>
      </p:sp>
      <p:grpSp>
        <p:nvGrpSpPr>
          <p:cNvPr id="5" name="Group 4"/>
          <p:cNvGrpSpPr/>
          <p:nvPr/>
        </p:nvGrpSpPr>
        <p:grpSpPr>
          <a:xfrm>
            <a:off x="334902" y="3415557"/>
            <a:ext cx="3657600" cy="2057400"/>
            <a:chOff x="334902" y="4343400"/>
            <a:chExt cx="3657600" cy="2057400"/>
          </a:xfrm>
        </p:grpSpPr>
        <p:sp>
          <p:nvSpPr>
            <p:cNvPr id="6" name="Rectangle 5"/>
            <p:cNvSpPr/>
            <p:nvPr/>
          </p:nvSpPr>
          <p:spPr>
            <a:xfrm>
              <a:off x="334902" y="434340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7663" indent="-231775">
                <a:buFont typeface="Arial" pitchFamily="34" charset="0"/>
                <a:buChar char="•"/>
              </a:pPr>
              <a:r>
                <a:rPr lang="en-US" sz="2400" b="1" dirty="0">
                  <a:solidFill>
                    <a:srgbClr val="FFFFFF"/>
                  </a:solidFill>
                </a:rPr>
                <a:t>Backup/DR</a:t>
              </a:r>
            </a:p>
            <a:p>
              <a:pPr marL="347663" indent="-231775">
                <a:buFont typeface="Arial" pitchFamily="34" charset="0"/>
                <a:buChar char="•"/>
              </a:pPr>
              <a:r>
                <a:rPr lang="en-US" sz="2400" b="1" dirty="0">
                  <a:solidFill>
                    <a:srgbClr val="FFFFFF"/>
                  </a:solidFill>
                </a:rPr>
                <a:t>Security</a:t>
              </a:r>
            </a:p>
            <a:p>
              <a:pPr marL="347663" indent="-231775">
                <a:buFont typeface="Arial" pitchFamily="34" charset="0"/>
                <a:buChar char="•"/>
              </a:pPr>
              <a:r>
                <a:rPr lang="en-US" sz="2400" b="1" dirty="0">
                  <a:solidFill>
                    <a:srgbClr val="FFFFFF"/>
                  </a:solidFill>
                </a:rPr>
                <a:t>Custom </a:t>
              </a:r>
              <a:r>
                <a:rPr lang="en-US" sz="2400" b="1" dirty="0" smtClean="0">
                  <a:solidFill>
                    <a:srgbClr val="FFFFFF"/>
                  </a:solidFill>
                </a:rPr>
                <a:t>solution(s)…</a:t>
              </a:r>
              <a:endParaRPr lang="en-US" sz="2400" b="1" dirty="0">
                <a:solidFill>
                  <a:srgbClr val="FFFFFF"/>
                </a:solidFill>
              </a:endParaRPr>
            </a:p>
          </p:txBody>
        </p:sp>
        <p:sp>
          <p:nvSpPr>
            <p:cNvPr id="7" name="Rectangle 6"/>
            <p:cNvSpPr/>
            <p:nvPr/>
          </p:nvSpPr>
          <p:spPr bwMode="auto">
            <a:xfrm>
              <a:off x="334902"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232323"/>
                  </a:solidFill>
                </a:rPr>
                <a:t>Install </a:t>
              </a:r>
              <a:r>
                <a:rPr lang="en-US" sz="2000" b="1" dirty="0" smtClean="0">
                  <a:solidFill>
                    <a:srgbClr val="232323"/>
                  </a:solidFill>
                </a:rPr>
                <a:t>Optional Software</a:t>
              </a:r>
              <a:endParaRPr lang="en-US" sz="2000" b="1" dirty="0">
                <a:solidFill>
                  <a:srgbClr val="232323"/>
                </a:solidFill>
              </a:endParaRPr>
            </a:p>
          </p:txBody>
        </p:sp>
      </p:grpSp>
      <p:grpSp>
        <p:nvGrpSpPr>
          <p:cNvPr id="8" name="Group 7"/>
          <p:cNvGrpSpPr/>
          <p:nvPr/>
        </p:nvGrpSpPr>
        <p:grpSpPr>
          <a:xfrm>
            <a:off x="4288747" y="3415557"/>
            <a:ext cx="3657600" cy="2057400"/>
            <a:chOff x="4288747" y="4343400"/>
            <a:chExt cx="3657600" cy="2057400"/>
          </a:xfrm>
        </p:grpSpPr>
        <p:sp>
          <p:nvSpPr>
            <p:cNvPr id="9" name="Rectangle 8"/>
            <p:cNvSpPr/>
            <p:nvPr/>
          </p:nvSpPr>
          <p:spPr>
            <a:xfrm>
              <a:off x="4288747" y="434340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7663" indent="-231775">
                <a:buFont typeface="Arial" pitchFamily="34" charset="0"/>
                <a:buChar char="•"/>
              </a:pPr>
              <a:r>
                <a:rPr lang="en-US" sz="2400" b="1" dirty="0">
                  <a:solidFill>
                    <a:srgbClr val="FFFFFF"/>
                  </a:solidFill>
                </a:rPr>
                <a:t>Branding</a:t>
              </a:r>
            </a:p>
            <a:p>
              <a:pPr marL="347663" indent="-231775">
                <a:buFont typeface="Arial" pitchFamily="34" charset="0"/>
                <a:buChar char="•"/>
              </a:pPr>
              <a:r>
                <a:rPr lang="en-US" sz="2400" b="1" dirty="0">
                  <a:solidFill>
                    <a:srgbClr val="FFFFFF"/>
                  </a:solidFill>
                </a:rPr>
                <a:t>Add/change </a:t>
              </a:r>
              <a:r>
                <a:rPr lang="en-US" sz="2400" b="1" dirty="0" smtClean="0">
                  <a:solidFill>
                    <a:srgbClr val="FFFFFF"/>
                  </a:solidFill>
                </a:rPr>
                <a:t>workflows</a:t>
              </a:r>
              <a:endParaRPr lang="en-US" sz="2400" b="1" dirty="0">
                <a:solidFill>
                  <a:srgbClr val="FFFFFF"/>
                </a:solidFill>
              </a:endParaRPr>
            </a:p>
          </p:txBody>
        </p:sp>
        <p:sp>
          <p:nvSpPr>
            <p:cNvPr id="10" name="Rectangle 9"/>
            <p:cNvSpPr/>
            <p:nvPr/>
          </p:nvSpPr>
          <p:spPr bwMode="auto">
            <a:xfrm>
              <a:off x="4288747"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b="1" dirty="0">
                  <a:solidFill>
                    <a:srgbClr val="232323"/>
                  </a:solidFill>
                </a:rPr>
                <a:t>Customize </a:t>
              </a:r>
              <a:r>
                <a:rPr lang="en-US" sz="2000" b="1" dirty="0" smtClean="0">
                  <a:solidFill>
                    <a:srgbClr val="232323"/>
                  </a:solidFill>
                </a:rPr>
                <a:t>ICT </a:t>
              </a:r>
              <a:r>
                <a:rPr lang="en-US" sz="1600" b="1" dirty="0" smtClean="0">
                  <a:solidFill>
                    <a:srgbClr val="232323"/>
                  </a:solidFill>
                </a:rPr>
                <a:t>(Initial </a:t>
              </a:r>
              <a:r>
                <a:rPr lang="en-US" sz="1600" b="1" dirty="0" err="1" smtClean="0">
                  <a:solidFill>
                    <a:srgbClr val="232323"/>
                  </a:solidFill>
                </a:rPr>
                <a:t>Config</a:t>
              </a:r>
              <a:r>
                <a:rPr lang="en-US" sz="1600" b="1" dirty="0" smtClean="0">
                  <a:solidFill>
                    <a:srgbClr val="232323"/>
                  </a:solidFill>
                </a:rPr>
                <a:t> Tasks)</a:t>
              </a:r>
              <a:r>
                <a:rPr lang="en-US" sz="2000" b="1" dirty="0" smtClean="0">
                  <a:solidFill>
                    <a:srgbClr val="232323"/>
                  </a:solidFill>
                </a:rPr>
                <a:t> </a:t>
              </a:r>
              <a:endParaRPr lang="en-US" sz="2000" b="1" dirty="0">
                <a:solidFill>
                  <a:srgbClr val="232323"/>
                </a:solidFill>
              </a:endParaRPr>
            </a:p>
          </p:txBody>
        </p:sp>
      </p:grpSp>
      <p:grpSp>
        <p:nvGrpSpPr>
          <p:cNvPr id="11" name="Group 10"/>
          <p:cNvGrpSpPr/>
          <p:nvPr/>
        </p:nvGrpSpPr>
        <p:grpSpPr>
          <a:xfrm>
            <a:off x="8244750" y="3415558"/>
            <a:ext cx="3657600" cy="2057399"/>
            <a:chOff x="8244750" y="4343401"/>
            <a:chExt cx="3657600" cy="2057399"/>
          </a:xfrm>
        </p:grpSpPr>
        <p:sp>
          <p:nvSpPr>
            <p:cNvPr id="12" name="Rectangle 11"/>
            <p:cNvSpPr/>
            <p:nvPr/>
          </p:nvSpPr>
          <p:spPr>
            <a:xfrm>
              <a:off x="8244750" y="4343401"/>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7663" indent="-231775">
                <a:buFont typeface="Arial" pitchFamily="34" charset="0"/>
                <a:buChar char="•"/>
              </a:pPr>
              <a:r>
                <a:rPr lang="en-US" sz="2400" b="1" dirty="0" err="1" smtClean="0">
                  <a:solidFill>
                    <a:srgbClr val="FFFFFF"/>
                  </a:solidFill>
                </a:rPr>
                <a:t>SysPrep</a:t>
              </a:r>
              <a:r>
                <a:rPr lang="en-US" sz="2400" b="1" dirty="0" smtClean="0">
                  <a:solidFill>
                    <a:srgbClr val="FFFFFF"/>
                  </a:solidFill>
                </a:rPr>
                <a:t> </a:t>
              </a:r>
              <a:r>
                <a:rPr lang="en-US" sz="2400" b="1" dirty="0">
                  <a:solidFill>
                    <a:srgbClr val="FFFFFF"/>
                  </a:solidFill>
                </a:rPr>
                <a:t>image</a:t>
              </a:r>
            </a:p>
            <a:p>
              <a:pPr marL="347663" indent="-231775">
                <a:buFont typeface="Arial" pitchFamily="34" charset="0"/>
                <a:buChar char="•"/>
              </a:pPr>
              <a:r>
                <a:rPr lang="en-US" sz="2400" b="1" dirty="0" smtClean="0">
                  <a:solidFill>
                    <a:srgbClr val="FFFFFF"/>
                  </a:solidFill>
                </a:rPr>
                <a:t>Customize unattended install</a:t>
              </a:r>
              <a:endParaRPr lang="en-US" sz="2400" b="1" dirty="0">
                <a:solidFill>
                  <a:srgbClr val="FFFFFF"/>
                </a:solidFill>
              </a:endParaRPr>
            </a:p>
          </p:txBody>
        </p:sp>
        <p:sp>
          <p:nvSpPr>
            <p:cNvPr id="13" name="Rectangle 12"/>
            <p:cNvSpPr/>
            <p:nvPr/>
          </p:nvSpPr>
          <p:spPr bwMode="auto">
            <a:xfrm>
              <a:off x="8244750"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232323"/>
                  </a:solidFill>
                </a:rPr>
                <a:t>Prepare </a:t>
              </a:r>
              <a:r>
                <a:rPr lang="en-US" sz="2000" b="1" dirty="0" smtClean="0">
                  <a:solidFill>
                    <a:srgbClr val="232323"/>
                  </a:solidFill>
                </a:rPr>
                <a:t>Master Image</a:t>
              </a:r>
              <a:endParaRPr lang="en-US" sz="2000" b="1" dirty="0">
                <a:solidFill>
                  <a:srgbClr val="232323"/>
                </a:solidFill>
              </a:endParaRPr>
            </a:p>
          </p:txBody>
        </p:sp>
      </p:grpSp>
      <p:grpSp>
        <p:nvGrpSpPr>
          <p:cNvPr id="14" name="Group 13"/>
          <p:cNvGrpSpPr/>
          <p:nvPr/>
        </p:nvGrpSpPr>
        <p:grpSpPr>
          <a:xfrm>
            <a:off x="328806" y="1175277"/>
            <a:ext cx="3657600" cy="2057711"/>
            <a:chOff x="328806" y="2103120"/>
            <a:chExt cx="3657600" cy="2057711"/>
          </a:xfrm>
        </p:grpSpPr>
        <p:sp>
          <p:nvSpPr>
            <p:cNvPr id="15" name="Rectangle 14"/>
            <p:cNvSpPr/>
            <p:nvPr/>
          </p:nvSpPr>
          <p:spPr>
            <a:xfrm>
              <a:off x="328806"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7663" indent="-231775">
                <a:buFont typeface="Arial" pitchFamily="34" charset="0"/>
                <a:buChar char="•"/>
              </a:pPr>
              <a:r>
                <a:rPr lang="en-US" sz="2400" b="1" dirty="0">
                  <a:solidFill>
                    <a:srgbClr val="FFFFFF"/>
                  </a:solidFill>
                </a:rPr>
                <a:t>Drivers</a:t>
              </a:r>
            </a:p>
            <a:p>
              <a:pPr marL="347663" indent="-231775">
                <a:buFont typeface="Arial" pitchFamily="34" charset="0"/>
                <a:buChar char="•"/>
              </a:pPr>
              <a:r>
                <a:rPr lang="en-US" sz="2400" b="1" dirty="0">
                  <a:solidFill>
                    <a:srgbClr val="FFFFFF"/>
                  </a:solidFill>
                </a:rPr>
                <a:t>Server </a:t>
              </a:r>
              <a:r>
                <a:rPr lang="en-US" sz="2400" b="1" dirty="0" smtClean="0">
                  <a:solidFill>
                    <a:srgbClr val="FFFFFF"/>
                  </a:solidFill>
                </a:rPr>
                <a:t>Roles/Features</a:t>
              </a:r>
              <a:endParaRPr lang="en-US" sz="2400" b="1" dirty="0">
                <a:solidFill>
                  <a:srgbClr val="FFFFFF"/>
                </a:solidFill>
              </a:endParaRPr>
            </a:p>
            <a:p>
              <a:pPr marL="347663" indent="-231775">
                <a:buFont typeface="Arial" pitchFamily="34" charset="0"/>
                <a:buChar char="•"/>
              </a:pPr>
              <a:r>
                <a:rPr lang="en-US" sz="2400" b="1" dirty="0">
                  <a:solidFill>
                    <a:srgbClr val="FFFFFF"/>
                  </a:solidFill>
                </a:rPr>
                <a:t>Performance </a:t>
              </a:r>
              <a:r>
                <a:rPr lang="en-US" sz="2400" b="1" dirty="0" smtClean="0">
                  <a:solidFill>
                    <a:srgbClr val="FFFFFF"/>
                  </a:solidFill>
                </a:rPr>
                <a:t>tuning</a:t>
              </a:r>
              <a:endParaRPr lang="en-US" sz="2400" b="1" dirty="0">
                <a:solidFill>
                  <a:srgbClr val="FFFFFF"/>
                </a:solidFill>
              </a:endParaRPr>
            </a:p>
          </p:txBody>
        </p:sp>
        <p:sp>
          <p:nvSpPr>
            <p:cNvPr id="16" name="Rectangle 15"/>
            <p:cNvSpPr/>
            <p:nvPr/>
          </p:nvSpPr>
          <p:spPr bwMode="auto">
            <a:xfrm>
              <a:off x="328806"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232323"/>
                  </a:solidFill>
                </a:rPr>
                <a:t>Install Windows Server</a:t>
              </a:r>
            </a:p>
          </p:txBody>
        </p:sp>
      </p:grpSp>
      <p:grpSp>
        <p:nvGrpSpPr>
          <p:cNvPr id="17" name="Group 16"/>
          <p:cNvGrpSpPr/>
          <p:nvPr/>
        </p:nvGrpSpPr>
        <p:grpSpPr>
          <a:xfrm>
            <a:off x="4282651" y="1175277"/>
            <a:ext cx="3657600" cy="2057711"/>
            <a:chOff x="4282651" y="2103120"/>
            <a:chExt cx="3657600" cy="2057711"/>
          </a:xfrm>
        </p:grpSpPr>
        <p:sp>
          <p:nvSpPr>
            <p:cNvPr id="18" name="Rectangle 17"/>
            <p:cNvSpPr/>
            <p:nvPr/>
          </p:nvSpPr>
          <p:spPr>
            <a:xfrm>
              <a:off x="4282651"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7663" indent="-231775">
                <a:buFont typeface="Arial" pitchFamily="34" charset="0"/>
                <a:buChar char="•"/>
              </a:pPr>
              <a:r>
                <a:rPr lang="en-US" sz="2400" b="1" dirty="0" smtClean="0">
                  <a:solidFill>
                    <a:srgbClr val="FFFFFF"/>
                  </a:solidFill>
                </a:rPr>
                <a:t>Discovery </a:t>
              </a:r>
              <a:r>
                <a:rPr lang="en-US" sz="2400" b="1" dirty="0">
                  <a:solidFill>
                    <a:srgbClr val="FFFFFF"/>
                  </a:solidFill>
                </a:rPr>
                <a:t>of cluster nodes</a:t>
              </a:r>
            </a:p>
            <a:p>
              <a:pPr marL="347663" indent="-231775">
                <a:buFont typeface="Arial" pitchFamily="34" charset="0"/>
                <a:buChar char="•"/>
              </a:pPr>
              <a:r>
                <a:rPr lang="en-US" sz="2400" b="1" dirty="0" smtClean="0">
                  <a:solidFill>
                    <a:srgbClr val="FFFFFF"/>
                  </a:solidFill>
                </a:rPr>
                <a:t>Label/identify NIC’s</a:t>
              </a:r>
              <a:endParaRPr lang="en-US" sz="2400" b="1" dirty="0">
                <a:solidFill>
                  <a:srgbClr val="FFFFFF"/>
                </a:solidFill>
              </a:endParaRPr>
            </a:p>
          </p:txBody>
        </p:sp>
        <p:sp>
          <p:nvSpPr>
            <p:cNvPr id="19" name="Rectangle 18"/>
            <p:cNvSpPr/>
            <p:nvPr/>
          </p:nvSpPr>
          <p:spPr bwMode="auto">
            <a:xfrm>
              <a:off x="4282651"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232323"/>
                  </a:solidFill>
                </a:rPr>
                <a:t>Networking</a:t>
              </a:r>
            </a:p>
          </p:txBody>
        </p:sp>
      </p:grpSp>
      <p:grpSp>
        <p:nvGrpSpPr>
          <p:cNvPr id="20" name="Group 19"/>
          <p:cNvGrpSpPr/>
          <p:nvPr/>
        </p:nvGrpSpPr>
        <p:grpSpPr>
          <a:xfrm>
            <a:off x="8238654" y="1175277"/>
            <a:ext cx="3657600" cy="2057400"/>
            <a:chOff x="8238654" y="2103120"/>
            <a:chExt cx="3657600" cy="2057400"/>
          </a:xfrm>
        </p:grpSpPr>
        <p:sp>
          <p:nvSpPr>
            <p:cNvPr id="21" name="Rectangle 20"/>
            <p:cNvSpPr/>
            <p:nvPr/>
          </p:nvSpPr>
          <p:spPr>
            <a:xfrm>
              <a:off x="8238654"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7663" indent="-231775">
                <a:buFont typeface="Arial" pitchFamily="34" charset="0"/>
                <a:buChar char="•"/>
              </a:pPr>
              <a:r>
                <a:rPr lang="en-US" sz="2400" b="1" dirty="0">
                  <a:solidFill>
                    <a:srgbClr val="FFFFFF"/>
                  </a:solidFill>
                </a:rPr>
                <a:t>Storage Spaces</a:t>
              </a:r>
            </a:p>
            <a:p>
              <a:pPr marL="347663" indent="-231775">
                <a:buFont typeface="Arial" pitchFamily="34" charset="0"/>
                <a:buChar char="•"/>
              </a:pPr>
              <a:r>
                <a:rPr lang="en-US" sz="2400" b="1" i="1" dirty="0" smtClean="0">
                  <a:solidFill>
                    <a:srgbClr val="FFFFFF"/>
                  </a:solidFill>
                </a:rPr>
                <a:t>or</a:t>
              </a:r>
              <a:r>
                <a:rPr lang="en-US" sz="2400" b="1" dirty="0" smtClean="0">
                  <a:solidFill>
                    <a:srgbClr val="FFFFFF"/>
                  </a:solidFill>
                </a:rPr>
                <a:t>  SMP </a:t>
              </a:r>
              <a:r>
                <a:rPr lang="en-US" sz="2400" b="1" dirty="0">
                  <a:solidFill>
                    <a:srgbClr val="FFFFFF"/>
                  </a:solidFill>
                </a:rPr>
                <a:t>or </a:t>
              </a:r>
              <a:r>
                <a:rPr lang="en-US" sz="2400" b="1" dirty="0" smtClean="0">
                  <a:solidFill>
                    <a:srgbClr val="FFFFFF"/>
                  </a:solidFill>
                </a:rPr>
                <a:t>SMI-S</a:t>
              </a:r>
              <a:endParaRPr lang="en-US" sz="2400" b="1" dirty="0">
                <a:solidFill>
                  <a:srgbClr val="FFFFFF"/>
                </a:solidFill>
              </a:endParaRPr>
            </a:p>
            <a:p>
              <a:pPr marL="347663" indent="-231775">
                <a:buFont typeface="Arial" pitchFamily="34" charset="0"/>
                <a:buChar char="•"/>
              </a:pPr>
              <a:r>
                <a:rPr lang="en-US" sz="2400" b="1" i="1" dirty="0" smtClean="0">
                  <a:solidFill>
                    <a:srgbClr val="FFFFFF"/>
                  </a:solidFill>
                </a:rPr>
                <a:t>or</a:t>
              </a:r>
              <a:r>
                <a:rPr lang="en-US" sz="2400" b="1" dirty="0" smtClean="0">
                  <a:solidFill>
                    <a:srgbClr val="FFFFFF"/>
                  </a:solidFill>
                </a:rPr>
                <a:t>  Custom </a:t>
              </a:r>
              <a:r>
                <a:rPr lang="en-US" sz="2400" b="1" dirty="0">
                  <a:solidFill>
                    <a:srgbClr val="FFFFFF"/>
                  </a:solidFill>
                </a:rPr>
                <a:t>solution</a:t>
              </a:r>
            </a:p>
          </p:txBody>
        </p:sp>
        <p:sp>
          <p:nvSpPr>
            <p:cNvPr id="22" name="Rectangle 21"/>
            <p:cNvSpPr/>
            <p:nvPr/>
          </p:nvSpPr>
          <p:spPr bwMode="auto">
            <a:xfrm>
              <a:off x="8238654" y="384048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232323"/>
                  </a:solidFill>
                </a:rPr>
                <a:t>Storage Management</a:t>
              </a:r>
            </a:p>
          </p:txBody>
        </p:sp>
      </p:grpSp>
      <p:sp>
        <p:nvSpPr>
          <p:cNvPr id="23" name="TextBox 22"/>
          <p:cNvSpPr txBox="1"/>
          <p:nvPr/>
        </p:nvSpPr>
        <p:spPr>
          <a:xfrm>
            <a:off x="6734573" y="6427404"/>
            <a:ext cx="5182701" cy="276999"/>
          </a:xfrm>
          <a:prstGeom prst="rect">
            <a:avLst/>
          </a:prstGeom>
          <a:noFill/>
        </p:spPr>
        <p:txBody>
          <a:bodyPr wrap="none" lIns="0" tIns="0" rIns="0" bIns="0" rtlCol="0">
            <a:spAutoFit/>
          </a:bodyPr>
          <a:lstStyle/>
          <a:p>
            <a:r>
              <a:rPr lang="en-US" b="1" i="1" dirty="0" smtClean="0"/>
              <a:t>Note</a:t>
            </a:r>
            <a:r>
              <a:rPr lang="en-US" b="1" dirty="0" smtClean="0"/>
              <a:t>:</a:t>
            </a:r>
            <a:r>
              <a:rPr lang="en-US" dirty="0" smtClean="0"/>
              <a:t> Full details provided in OEM Deployment Guide</a:t>
            </a:r>
          </a:p>
        </p:txBody>
      </p:sp>
      <p:sp>
        <p:nvSpPr>
          <p:cNvPr id="24" name="Rectangle 23"/>
          <p:cNvSpPr/>
          <p:nvPr/>
        </p:nvSpPr>
        <p:spPr>
          <a:xfrm>
            <a:off x="334902" y="5807348"/>
            <a:ext cx="11561352" cy="36948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b="1" dirty="0">
                <a:solidFill>
                  <a:schemeClr val="tx1"/>
                </a:solidFill>
              </a:rPr>
              <a:t>Result:  Golden image </a:t>
            </a:r>
            <a:r>
              <a:rPr lang="en-US" sz="2400" b="1" dirty="0" smtClean="0">
                <a:solidFill>
                  <a:srgbClr val="FFFFFF"/>
                </a:solidFill>
              </a:rPr>
              <a:t>that can be used to deploy a Windows Appliance </a:t>
            </a:r>
            <a:endParaRPr lang="en-US" sz="2400" b="1" dirty="0">
              <a:solidFill>
                <a:srgbClr val="FFFFFF"/>
              </a:solidFill>
            </a:endParaRPr>
          </a:p>
        </p:txBody>
      </p:sp>
    </p:spTree>
    <p:extLst>
      <p:ext uri="{BB962C8B-B14F-4D97-AF65-F5344CB8AC3E}">
        <p14:creationId xmlns:p14="http://schemas.microsoft.com/office/powerpoint/2010/main" val="8134704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033448"/>
            <a:ext cx="7344569" cy="526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9112" y="228600"/>
            <a:ext cx="11149013" cy="609398"/>
          </a:xfrm>
        </p:spPr>
        <p:txBody>
          <a:bodyPr/>
          <a:lstStyle/>
          <a:p>
            <a:r>
              <a:rPr lang="en-US" dirty="0" smtClean="0"/>
              <a:t>Customizing the ICT  </a:t>
            </a:r>
            <a:r>
              <a:rPr lang="en-US" sz="3200" dirty="0" smtClean="0">
                <a:latin typeface="+mn-lt"/>
              </a:rPr>
              <a:t>(Initial Configuration Tasks)</a:t>
            </a:r>
            <a:endParaRPr lang="en-US" sz="3600" dirty="0">
              <a:latin typeface="+mn-lt"/>
            </a:endParaRPr>
          </a:p>
        </p:txBody>
      </p:sp>
      <p:sp>
        <p:nvSpPr>
          <p:cNvPr id="5" name="Content Placeholder 2"/>
          <p:cNvSpPr>
            <a:spLocks noGrp="1"/>
          </p:cNvSpPr>
          <p:nvPr>
            <p:ph idx="1"/>
          </p:nvPr>
        </p:nvSpPr>
        <p:spPr>
          <a:xfrm>
            <a:off x="502487" y="1033448"/>
            <a:ext cx="4237890" cy="5463803"/>
          </a:xfrm>
        </p:spPr>
        <p:txBody>
          <a:bodyPr/>
          <a:lstStyle/>
          <a:p>
            <a:endParaRPr lang="en-US" sz="1050" dirty="0" smtClean="0"/>
          </a:p>
          <a:p>
            <a:pPr marL="228600" indent="-228600"/>
            <a:r>
              <a:rPr lang="en-US" sz="2800" dirty="0" smtClean="0"/>
              <a:t>ICT uses WPF-based extensible framework:</a:t>
            </a:r>
            <a:endParaRPr lang="en-US" sz="2400" dirty="0"/>
          </a:p>
          <a:p>
            <a:pPr marL="520700" lvl="1" indent="-223838"/>
            <a:r>
              <a:rPr lang="en-US" sz="2400" dirty="0" smtClean="0"/>
              <a:t>Layout - OEMOOBE.xml </a:t>
            </a:r>
          </a:p>
          <a:p>
            <a:pPr marL="520700" lvl="1" indent="-223838"/>
            <a:r>
              <a:rPr lang="en-US" sz="2400" dirty="0" smtClean="0"/>
              <a:t>PowerShell scripts</a:t>
            </a:r>
          </a:p>
          <a:p>
            <a:pPr marL="682625" lvl="1" indent="-334963"/>
            <a:endParaRPr lang="en-US" sz="2400" dirty="0" smtClean="0"/>
          </a:p>
          <a:p>
            <a:pPr marL="228600" indent="-228600"/>
            <a:r>
              <a:rPr lang="en-US" sz="2800" dirty="0" smtClean="0"/>
              <a:t>Extensibility points:</a:t>
            </a:r>
          </a:p>
          <a:p>
            <a:pPr marL="520700" lvl="1" indent="-223838"/>
            <a:r>
              <a:rPr lang="en-US" sz="2400" dirty="0" smtClean="0"/>
              <a:t>Appliance Profile </a:t>
            </a:r>
            <a:br>
              <a:rPr lang="en-US" sz="2400" dirty="0" smtClean="0"/>
            </a:br>
            <a:r>
              <a:rPr lang="en-US" sz="2400" dirty="0" smtClean="0"/>
              <a:t>selection (optional)</a:t>
            </a:r>
          </a:p>
          <a:p>
            <a:pPr marL="520700" lvl="1" indent="-223838"/>
            <a:r>
              <a:rPr lang="en-US" sz="2400" dirty="0" smtClean="0"/>
              <a:t>ICT window title and </a:t>
            </a:r>
            <a:br>
              <a:rPr lang="en-US" sz="2400" dirty="0" smtClean="0"/>
            </a:br>
            <a:r>
              <a:rPr lang="en-US" sz="2400" dirty="0" smtClean="0"/>
              <a:t>header</a:t>
            </a:r>
          </a:p>
          <a:p>
            <a:pPr marL="520700" lvl="1" indent="-223838"/>
            <a:r>
              <a:rPr lang="en-US" sz="2400" dirty="0" smtClean="0"/>
              <a:t>Task groups</a:t>
            </a:r>
          </a:p>
          <a:p>
            <a:pPr marL="520700" lvl="1" indent="-223838"/>
            <a:r>
              <a:rPr lang="en-US" sz="2400" dirty="0" smtClean="0"/>
              <a:t>Tasks</a:t>
            </a:r>
          </a:p>
          <a:p>
            <a:pPr marL="347663" indent="-347663"/>
            <a:endParaRPr lang="en-US" sz="2800" dirty="0" smtClean="0"/>
          </a:p>
        </p:txBody>
      </p:sp>
      <p:sp>
        <p:nvSpPr>
          <p:cNvPr id="3" name="Right Brace 2"/>
          <p:cNvSpPr/>
          <p:nvPr/>
        </p:nvSpPr>
        <p:spPr>
          <a:xfrm>
            <a:off x="10151426" y="3395457"/>
            <a:ext cx="278765" cy="2072981"/>
          </a:xfrm>
          <a:prstGeom prst="rightBrace">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18288" rIns="45720" bIns="18288" numCol="1" rtlCol="0" anchor="ctr" anchorCtr="0" compatLnSpc="1">
            <a:prstTxWarp prst="textNoShape">
              <a:avLst/>
            </a:prstTxWarp>
            <a:spAutoFit/>
          </a:bodyPr>
          <a:lstStyle/>
          <a:p>
            <a:pPr algn="ctr" defTabSz="914099" fontAlgn="base">
              <a:spcBef>
                <a:spcPct val="0"/>
              </a:spcBef>
              <a:spcAft>
                <a:spcPct val="0"/>
              </a:spcAft>
            </a:pPr>
            <a:endParaRPr lang="en-US" sz="2000" b="1">
              <a:solidFill>
                <a:schemeClr val="accent3"/>
              </a:solidFill>
              <a:latin typeface="+mj-lt"/>
            </a:endParaRPr>
          </a:p>
        </p:txBody>
      </p:sp>
      <p:sp>
        <p:nvSpPr>
          <p:cNvPr id="4" name="TextBox 3"/>
          <p:cNvSpPr txBox="1"/>
          <p:nvPr/>
        </p:nvSpPr>
        <p:spPr>
          <a:xfrm>
            <a:off x="10430191" y="4278058"/>
            <a:ext cx="1295419" cy="307777"/>
          </a:xfrm>
          <a:prstGeom prst="rect">
            <a:avLst/>
          </a:prstGeom>
          <a:noFill/>
        </p:spPr>
        <p:txBody>
          <a:bodyPr wrap="none" lIns="0" tIns="0" rIns="0" bIns="0" rtlCol="0">
            <a:spAutoFit/>
          </a:bodyPr>
          <a:lstStyle/>
          <a:p>
            <a:r>
              <a:rPr lang="en-US" sz="2000" b="1" dirty="0">
                <a:solidFill>
                  <a:schemeClr val="accent3"/>
                </a:solidFill>
                <a:latin typeface="+mj-lt"/>
              </a:rPr>
              <a:t>Task Group</a:t>
            </a:r>
          </a:p>
        </p:txBody>
      </p:sp>
      <p:sp>
        <p:nvSpPr>
          <p:cNvPr id="6" name="Line Callout 2 (No Border) 5"/>
          <p:cNvSpPr/>
          <p:nvPr/>
        </p:nvSpPr>
        <p:spPr bwMode="auto">
          <a:xfrm>
            <a:off x="6195360" y="3088848"/>
            <a:ext cx="914400" cy="344710"/>
          </a:xfrm>
          <a:prstGeom prst="callout2">
            <a:avLst>
              <a:gd name="adj1" fmla="val 50787"/>
              <a:gd name="adj2" fmla="val 17121"/>
              <a:gd name="adj3" fmla="val 50787"/>
              <a:gd name="adj4" fmla="val -11212"/>
              <a:gd name="adj5" fmla="val 117077"/>
              <a:gd name="adj6" fmla="val -57576"/>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18288" rIns="45720" bIns="18288" numCol="1" rtlCol="0" anchor="ctr" anchorCtr="0" compatLnSpc="1">
            <a:prstTxWarp prst="textNoShape">
              <a:avLst/>
            </a:prstTxWarp>
            <a:spAutoFit/>
          </a:bodyPr>
          <a:lstStyle/>
          <a:p>
            <a:pPr algn="ctr" defTabSz="914099" fontAlgn="base">
              <a:spcBef>
                <a:spcPct val="0"/>
              </a:spcBef>
              <a:spcAft>
                <a:spcPct val="0"/>
              </a:spcAft>
            </a:pPr>
            <a:r>
              <a:rPr lang="en-US" sz="2000" b="1" dirty="0">
                <a:solidFill>
                  <a:schemeClr val="accent3"/>
                </a:solidFill>
                <a:latin typeface="+mj-lt"/>
              </a:rPr>
              <a:t>Task</a:t>
            </a:r>
          </a:p>
        </p:txBody>
      </p:sp>
      <p:sp>
        <p:nvSpPr>
          <p:cNvPr id="8" name="Line Callout 2 (No Border) 7"/>
          <p:cNvSpPr/>
          <p:nvPr/>
        </p:nvSpPr>
        <p:spPr bwMode="auto">
          <a:xfrm>
            <a:off x="8873170" y="1642423"/>
            <a:ext cx="2743199" cy="344710"/>
          </a:xfrm>
          <a:prstGeom prst="callout2">
            <a:avLst>
              <a:gd name="adj1" fmla="val 39735"/>
              <a:gd name="adj2" fmla="val 18047"/>
              <a:gd name="adj3" fmla="val 27789"/>
              <a:gd name="adj4" fmla="val 2584"/>
              <a:gd name="adj5" fmla="val -124022"/>
              <a:gd name="adj6" fmla="val -30871"/>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18288" rIns="45720" bIns="18288" numCol="1" rtlCol="0" anchor="ctr" anchorCtr="0" compatLnSpc="1">
            <a:prstTxWarp prst="textNoShape">
              <a:avLst/>
            </a:prstTxWarp>
            <a:spAutoFit/>
          </a:bodyPr>
          <a:lstStyle/>
          <a:p>
            <a:pPr algn="ctr" defTabSz="914099" fontAlgn="base">
              <a:spcBef>
                <a:spcPct val="0"/>
              </a:spcBef>
              <a:spcAft>
                <a:spcPct val="0"/>
              </a:spcAft>
            </a:pPr>
            <a:r>
              <a:rPr lang="en-US" sz="2000" b="1" dirty="0">
                <a:solidFill>
                  <a:schemeClr val="accent3"/>
                </a:solidFill>
                <a:latin typeface="+mj-lt"/>
              </a:rPr>
              <a:t>Window Title </a:t>
            </a:r>
          </a:p>
        </p:txBody>
      </p:sp>
      <p:sp>
        <p:nvSpPr>
          <p:cNvPr id="9" name="Line Callout 2 (No Border) 8"/>
          <p:cNvSpPr/>
          <p:nvPr/>
        </p:nvSpPr>
        <p:spPr bwMode="auto">
          <a:xfrm>
            <a:off x="6104965" y="1642423"/>
            <a:ext cx="2743199" cy="344710"/>
          </a:xfrm>
          <a:prstGeom prst="callout2">
            <a:avLst>
              <a:gd name="adj1" fmla="val 50787"/>
              <a:gd name="adj2" fmla="val 11957"/>
              <a:gd name="adj3" fmla="val 47845"/>
              <a:gd name="adj4" fmla="val -413"/>
              <a:gd name="adj5" fmla="val -32852"/>
              <a:gd name="adj6" fmla="val -14279"/>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18288" rIns="45720" bIns="18288" numCol="1" rtlCol="0" anchor="ctr" anchorCtr="0" compatLnSpc="1">
            <a:prstTxWarp prst="textNoShape">
              <a:avLst/>
            </a:prstTxWarp>
            <a:spAutoFit/>
          </a:bodyPr>
          <a:lstStyle/>
          <a:p>
            <a:pPr algn="ctr" defTabSz="914099" fontAlgn="base">
              <a:spcBef>
                <a:spcPct val="0"/>
              </a:spcBef>
              <a:spcAft>
                <a:spcPct val="0"/>
              </a:spcAft>
            </a:pPr>
            <a:r>
              <a:rPr lang="en-US" sz="2000" b="1" dirty="0">
                <a:solidFill>
                  <a:schemeClr val="accent3"/>
                </a:solidFill>
                <a:latin typeface="+mj-lt"/>
              </a:rPr>
              <a:t>Window Header</a:t>
            </a:r>
          </a:p>
        </p:txBody>
      </p:sp>
      <p:sp>
        <p:nvSpPr>
          <p:cNvPr id="7" name="Rectangle 6"/>
          <p:cNvSpPr/>
          <p:nvPr/>
        </p:nvSpPr>
        <p:spPr bwMode="auto">
          <a:xfrm>
            <a:off x="9545795" y="1291799"/>
            <a:ext cx="2294574" cy="36074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808" y="1242961"/>
            <a:ext cx="1414615" cy="38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3033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quot;GLASS&quot;; Transparent to White Linear; Reflection; Stroke"/>
          <p:cNvSpPr/>
          <p:nvPr/>
        </p:nvSpPr>
        <p:spPr bwMode="auto">
          <a:xfrm>
            <a:off x="7923211" y="1184349"/>
            <a:ext cx="3531711" cy="4876800"/>
          </a:xfrm>
          <a:prstGeom prst="rect">
            <a:avLst/>
          </a:prstGeom>
          <a:gradFill flip="none" rotWithShape="1">
            <a:gsLst>
              <a:gs pos="2000">
                <a:srgbClr val="000036">
                  <a:alpha val="0"/>
                </a:srgbClr>
              </a:gs>
              <a:gs pos="33000">
                <a:srgbClr val="000000">
                  <a:alpha val="7000"/>
                </a:srgbClr>
              </a:gs>
              <a:gs pos="75000">
                <a:srgbClr val="080808">
                  <a:alpha val="23922"/>
                </a:srgbClr>
              </a:gs>
              <a:gs pos="82000">
                <a:schemeClr val="accent3"/>
              </a:gs>
              <a:gs pos="96000">
                <a:schemeClr val="accent3"/>
              </a:gs>
            </a:gsLst>
            <a:lin ang="16200000" scaled="1"/>
            <a:tileRect/>
          </a:gradFill>
          <a:ln w="50800" cap="flat" cmpd="dbl" algn="ctr">
            <a:gradFill flip="none" rotWithShape="1">
              <a:gsLst>
                <a:gs pos="0">
                  <a:srgbClr val="000066">
                    <a:alpha val="0"/>
                  </a:srgbClr>
                </a:gs>
                <a:gs pos="50000">
                  <a:srgbClr val="6132D6">
                    <a:alpha val="39000"/>
                  </a:srgbClr>
                </a:gs>
                <a:gs pos="100000">
                  <a:srgbClr val="852AD0">
                    <a:alpha val="36000"/>
                  </a:srgbClr>
                </a:gs>
              </a:gsLst>
              <a:lin ang="16200000" scaled="1"/>
              <a:tileRect/>
            </a:gradFill>
            <a:prstDash val="solid"/>
            <a:miter lim="800000"/>
            <a:headEnd type="none" w="med" len="med"/>
            <a:tailEnd type="none" w="med" len="med"/>
          </a:ln>
          <a:effectLst/>
        </p:spPr>
        <p:txBody>
          <a:bodyPr vert="horz" wrap="square" lIns="182880" tIns="1371600" rIns="91440" bIns="41153" numCol="1" rtlCol="0" anchor="t" anchorCtr="0" compatLnSpc="1">
            <a:prstTxWarp prst="textNoShape">
              <a:avLst/>
            </a:prstTxWarp>
          </a:bodyPr>
          <a:lstStyle/>
          <a:p>
            <a:pPr marL="225425" indent="-225425">
              <a:spcBef>
                <a:spcPts val="600"/>
              </a:spcBef>
              <a:buFont typeface="Arial" pitchFamily="34" charset="0"/>
              <a:buChar char="•"/>
            </a:pPr>
            <a:r>
              <a:rPr lang="en-US" sz="2000" dirty="0"/>
              <a:t>Understand what’s new for Windows File Server</a:t>
            </a:r>
          </a:p>
          <a:p>
            <a:pPr marL="225425" indent="-225425">
              <a:spcBef>
                <a:spcPts val="600"/>
              </a:spcBef>
              <a:buFont typeface="Arial" pitchFamily="34" charset="0"/>
              <a:buChar char="•"/>
            </a:pPr>
            <a:r>
              <a:rPr lang="en-US" sz="2000" dirty="0"/>
              <a:t>Understand considerations for building Windows NAS appliances</a:t>
            </a:r>
          </a:p>
          <a:p>
            <a:pPr marL="225425" indent="-225425">
              <a:spcBef>
                <a:spcPts val="600"/>
              </a:spcBef>
              <a:buFont typeface="Arial" pitchFamily="34" charset="0"/>
              <a:buChar char="•"/>
            </a:pPr>
            <a:r>
              <a:rPr lang="en-US" sz="2000" dirty="0"/>
              <a:t>Understand how to build a customized NAS </a:t>
            </a:r>
            <a:r>
              <a:rPr lang="en-US" sz="2000" dirty="0" smtClean="0"/>
              <a:t>experience</a:t>
            </a:r>
          </a:p>
        </p:txBody>
      </p:sp>
      <p:sp>
        <p:nvSpPr>
          <p:cNvPr id="4" name="&quot;GLASS&quot;; Transparent to White Linear; Reflection; Stroke"/>
          <p:cNvSpPr/>
          <p:nvPr/>
        </p:nvSpPr>
        <p:spPr bwMode="auto">
          <a:xfrm>
            <a:off x="4285276" y="1184349"/>
            <a:ext cx="3465871" cy="4876800"/>
          </a:xfrm>
          <a:prstGeom prst="roundRect">
            <a:avLst>
              <a:gd name="adj" fmla="val 0"/>
            </a:avLst>
          </a:prstGeom>
          <a:gradFill flip="none" rotWithShape="1">
            <a:gsLst>
              <a:gs pos="2000">
                <a:srgbClr val="000036">
                  <a:alpha val="0"/>
                </a:srgbClr>
              </a:gs>
              <a:gs pos="33000">
                <a:srgbClr val="000000">
                  <a:alpha val="7000"/>
                </a:srgbClr>
              </a:gs>
              <a:gs pos="76000">
                <a:srgbClr val="080808">
                  <a:alpha val="24000"/>
                </a:srgbClr>
              </a:gs>
              <a:gs pos="82000">
                <a:schemeClr val="accent2"/>
              </a:gs>
              <a:gs pos="96000">
                <a:schemeClr val="accent2"/>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p:spPr>
        <p:txBody>
          <a:bodyPr vert="horz" wrap="square" lIns="182880" tIns="1371600" rIns="91440" bIns="41153" numCol="1" rtlCol="0" anchor="t" anchorCtr="0" compatLnSpc="1">
            <a:prstTxWarp prst="textNoShape">
              <a:avLst/>
            </a:prstTxWarp>
          </a:bodyPr>
          <a:lstStyle/>
          <a:p>
            <a:pPr marL="225425" indent="-225425">
              <a:spcBef>
                <a:spcPts val="600"/>
              </a:spcBef>
              <a:buFont typeface="Arial" pitchFamily="34" charset="0"/>
              <a:buChar char="•"/>
            </a:pPr>
            <a:r>
              <a:rPr lang="en-US" sz="2000" dirty="0"/>
              <a:t>Summary of new Windows File Server capabilities </a:t>
            </a:r>
          </a:p>
          <a:p>
            <a:pPr marL="225425" indent="-225425">
              <a:spcBef>
                <a:spcPts val="600"/>
              </a:spcBef>
              <a:buFont typeface="Arial" pitchFamily="34" charset="0"/>
              <a:buChar char="•"/>
            </a:pPr>
            <a:r>
              <a:rPr lang="en-US" sz="2000" dirty="0"/>
              <a:t>NAS role and requirements</a:t>
            </a:r>
          </a:p>
          <a:p>
            <a:pPr marL="225425" indent="-225425">
              <a:spcBef>
                <a:spcPts val="600"/>
              </a:spcBef>
              <a:buFont typeface="Arial" pitchFamily="34" charset="0"/>
              <a:buChar char="•"/>
            </a:pPr>
            <a:r>
              <a:rPr lang="en-US" sz="2000" dirty="0"/>
              <a:t>Designing for continuously available storage appliances</a:t>
            </a:r>
          </a:p>
          <a:p>
            <a:pPr marL="225425" indent="-225425">
              <a:spcBef>
                <a:spcPts val="600"/>
              </a:spcBef>
              <a:buFont typeface="Arial" pitchFamily="34" charset="0"/>
              <a:buChar char="•"/>
            </a:pPr>
            <a:r>
              <a:rPr lang="en-US" sz="2000" dirty="0"/>
              <a:t>Simplified out-of-box experience (OOBE) for Windows clustering</a:t>
            </a:r>
          </a:p>
          <a:p>
            <a:pPr marL="225425" indent="-225425">
              <a:spcBef>
                <a:spcPts val="600"/>
              </a:spcBef>
              <a:buFont typeface="Arial" pitchFamily="34" charset="0"/>
              <a:buChar char="•"/>
            </a:pPr>
            <a:r>
              <a:rPr lang="en-US" sz="2000" dirty="0"/>
              <a:t>Customizing and extending the </a:t>
            </a:r>
            <a:r>
              <a:rPr lang="en-US" sz="2000" dirty="0" smtClean="0"/>
              <a:t>clustering OOBE</a:t>
            </a:r>
          </a:p>
        </p:txBody>
      </p:sp>
      <p:sp>
        <p:nvSpPr>
          <p:cNvPr id="5" name="&quot;GLASS&quot;; Transparent to White Linear; Reflection; Stroke"/>
          <p:cNvSpPr/>
          <p:nvPr/>
        </p:nvSpPr>
        <p:spPr bwMode="auto">
          <a:xfrm flipH="1">
            <a:off x="684212" y="1184349"/>
            <a:ext cx="3429000" cy="4876800"/>
          </a:xfrm>
          <a:prstGeom prst="rect">
            <a:avLst/>
          </a:prstGeom>
          <a:gradFill flip="none" rotWithShape="1">
            <a:gsLst>
              <a:gs pos="2000">
                <a:srgbClr val="000036">
                  <a:alpha val="0"/>
                </a:srgbClr>
              </a:gs>
              <a:gs pos="33000">
                <a:srgbClr val="000000">
                  <a:alpha val="7000"/>
                </a:srgbClr>
              </a:gs>
              <a:gs pos="76000">
                <a:srgbClr val="080808">
                  <a:alpha val="24000"/>
                </a:srgbClr>
              </a:gs>
              <a:gs pos="82000">
                <a:schemeClr val="accent1"/>
              </a:gs>
              <a:gs pos="96000">
                <a:schemeClr val="accent1"/>
              </a:gs>
            </a:gsLst>
            <a:lin ang="16200000" scaled="1"/>
            <a:tileRect/>
          </a:gradFill>
          <a:ln w="50800" cap="flat" cmpd="dbl" algn="ctr">
            <a:gradFill flip="none" rotWithShape="1">
              <a:gsLst>
                <a:gs pos="0">
                  <a:srgbClr val="000066">
                    <a:alpha val="0"/>
                  </a:srgbClr>
                </a:gs>
                <a:gs pos="50000">
                  <a:srgbClr val="00B0F0">
                    <a:alpha val="39000"/>
                  </a:srgbClr>
                </a:gs>
                <a:gs pos="100000">
                  <a:srgbClr val="00B0F0">
                    <a:alpha val="36000"/>
                  </a:srgbClr>
                </a:gs>
              </a:gsLst>
              <a:lin ang="16200000" scaled="1"/>
              <a:tileRect/>
            </a:gradFill>
            <a:prstDash val="solid"/>
            <a:miter lim="800000"/>
            <a:headEnd type="none" w="med" len="med"/>
            <a:tailEnd type="none" w="med" len="med"/>
          </a:ln>
          <a:effectLst/>
        </p:spPr>
        <p:txBody>
          <a:bodyPr vert="horz" wrap="square" lIns="182880" tIns="1371600" rIns="91440" bIns="41153" numCol="1" rtlCol="0" anchor="t" anchorCtr="0" compatLnSpc="1">
            <a:prstTxWarp prst="textNoShape">
              <a:avLst/>
            </a:prstTxWarp>
          </a:bodyPr>
          <a:lstStyle/>
          <a:p>
            <a:pPr marL="225425" indent="-225425">
              <a:spcBef>
                <a:spcPts val="600"/>
              </a:spcBef>
              <a:buFont typeface="Arial" pitchFamily="34" charset="0"/>
              <a:buChar char="•"/>
            </a:pPr>
            <a:r>
              <a:rPr lang="en-US" sz="2000" dirty="0"/>
              <a:t>System </a:t>
            </a:r>
            <a:r>
              <a:rPr lang="en-US" sz="2000" dirty="0" smtClean="0"/>
              <a:t>designers</a:t>
            </a:r>
          </a:p>
          <a:p>
            <a:pPr marL="225425" indent="-225425">
              <a:spcBef>
                <a:spcPts val="600"/>
              </a:spcBef>
              <a:buFont typeface="Arial" pitchFamily="34" charset="0"/>
              <a:buChar char="•"/>
            </a:pPr>
            <a:r>
              <a:rPr lang="en-US" sz="2000" dirty="0" smtClean="0"/>
              <a:t>System integrators</a:t>
            </a:r>
          </a:p>
          <a:p>
            <a:pPr marL="225425" indent="-225425">
              <a:spcBef>
                <a:spcPts val="600"/>
              </a:spcBef>
              <a:buFont typeface="Arial" pitchFamily="34" charset="0"/>
              <a:buChar char="•"/>
            </a:pPr>
            <a:r>
              <a:rPr lang="en-US" sz="2000" dirty="0" smtClean="0"/>
              <a:t>OEMs</a:t>
            </a:r>
            <a:endParaRPr lang="en-US" sz="2000" dirty="0"/>
          </a:p>
          <a:p>
            <a:pPr marL="225425" indent="-225425">
              <a:spcBef>
                <a:spcPts val="600"/>
              </a:spcBef>
              <a:buFont typeface="Arial" pitchFamily="34" charset="0"/>
              <a:buChar char="•"/>
            </a:pPr>
            <a:r>
              <a:rPr lang="en-US" sz="2000" dirty="0"/>
              <a:t>ODMs</a:t>
            </a:r>
          </a:p>
          <a:p>
            <a:pPr marL="225425" indent="-225425">
              <a:spcBef>
                <a:spcPts val="600"/>
              </a:spcBef>
              <a:buFont typeface="Arial" pitchFamily="34" charset="0"/>
              <a:buChar char="•"/>
            </a:pPr>
            <a:r>
              <a:rPr lang="en-US" sz="2000" dirty="0"/>
              <a:t>File server solution developers</a:t>
            </a:r>
          </a:p>
          <a:p>
            <a:pPr marL="225425" indent="-225425">
              <a:spcBef>
                <a:spcPts val="600"/>
              </a:spcBef>
              <a:buFont typeface="Arial" pitchFamily="34" charset="0"/>
              <a:buChar char="•"/>
            </a:pPr>
            <a:r>
              <a:rPr lang="en-US" sz="2000" dirty="0" smtClean="0"/>
              <a:t>Network IHVs</a:t>
            </a:r>
          </a:p>
          <a:p>
            <a:pPr marL="225425" indent="-225425">
              <a:spcBef>
                <a:spcPts val="600"/>
              </a:spcBef>
              <a:buFont typeface="Arial" pitchFamily="34" charset="0"/>
              <a:buChar char="•"/>
            </a:pPr>
            <a:r>
              <a:rPr lang="en-US" sz="2000" dirty="0" smtClean="0"/>
              <a:t>Storage </a:t>
            </a:r>
            <a:r>
              <a:rPr lang="en-US" sz="2000" dirty="0"/>
              <a:t>ISVs</a:t>
            </a:r>
          </a:p>
          <a:p>
            <a:pPr marL="225425" indent="-225425">
              <a:spcBef>
                <a:spcPts val="600"/>
              </a:spcBef>
              <a:buFont typeface="Arial" pitchFamily="34" charset="0"/>
              <a:buChar char="•"/>
            </a:pPr>
            <a:r>
              <a:rPr lang="en-US" sz="2000" dirty="0"/>
              <a:t>Storage </a:t>
            </a:r>
            <a:r>
              <a:rPr lang="en-US" sz="2000" dirty="0" smtClean="0"/>
              <a:t>IHVs</a:t>
            </a:r>
            <a:endParaRPr lang="en-US" sz="2000" dirty="0"/>
          </a:p>
        </p:txBody>
      </p:sp>
      <p:sp>
        <p:nvSpPr>
          <p:cNvPr id="6" name="Rectangle 5"/>
          <p:cNvSpPr/>
          <p:nvPr/>
        </p:nvSpPr>
        <p:spPr>
          <a:xfrm>
            <a:off x="836612" y="1407459"/>
            <a:ext cx="3124200" cy="685800"/>
          </a:xfrm>
          <a:prstGeom prst="rect">
            <a:avLst/>
          </a:prstGeom>
        </p:spPr>
        <p:txBody>
          <a:bodyPr wrap="square" lIns="0" tIns="0" rIns="0" bIns="0" anchor="ctr" anchorCtr="0">
            <a:noAutofit/>
          </a:bodyPr>
          <a:lstStyle/>
          <a:p>
            <a:pPr algn="ctr" defTabSz="914099" fontAlgn="base">
              <a:spcBef>
                <a:spcPct val="0"/>
              </a:spcBef>
              <a:spcAft>
                <a:spcPct val="0"/>
              </a:spcAft>
            </a:pPr>
            <a:r>
              <a:rPr lang="en-US" sz="2400" b="1" dirty="0"/>
              <a:t>WHO WILL BENEFIT FROM THIS TALK</a:t>
            </a:r>
          </a:p>
        </p:txBody>
      </p:sp>
      <p:sp>
        <p:nvSpPr>
          <p:cNvPr id="7" name="Rectangle 6"/>
          <p:cNvSpPr/>
          <p:nvPr/>
        </p:nvSpPr>
        <p:spPr>
          <a:xfrm>
            <a:off x="4450080" y="1407459"/>
            <a:ext cx="3124200" cy="685800"/>
          </a:xfrm>
          <a:prstGeom prst="rect">
            <a:avLst/>
          </a:prstGeom>
        </p:spPr>
        <p:txBody>
          <a:bodyPr wrap="square" lIns="0" tIns="0" rIns="0" bIns="0" anchor="ctr" anchorCtr="0">
            <a:noAutofit/>
          </a:bodyPr>
          <a:lstStyle/>
          <a:p>
            <a:pPr algn="ctr">
              <a:lnSpc>
                <a:spcPct val="90000"/>
              </a:lnSpc>
            </a:pPr>
            <a:r>
              <a:rPr lang="en-US" sz="2800" b="1" dirty="0"/>
              <a:t>TOPICS</a:t>
            </a:r>
            <a:endParaRPr lang="en-US" sz="1400" b="1" dirty="0"/>
          </a:p>
        </p:txBody>
      </p:sp>
      <p:sp>
        <p:nvSpPr>
          <p:cNvPr id="8" name="Rectangle 7"/>
          <p:cNvSpPr/>
          <p:nvPr/>
        </p:nvSpPr>
        <p:spPr>
          <a:xfrm>
            <a:off x="8094028" y="1407459"/>
            <a:ext cx="3124200" cy="685800"/>
          </a:xfrm>
          <a:prstGeom prst="rect">
            <a:avLst/>
          </a:prstGeom>
        </p:spPr>
        <p:txBody>
          <a:bodyPr wrap="square" lIns="0" tIns="0" rIns="0" bIns="0" anchor="ctr" anchorCtr="0">
            <a:noAutofit/>
          </a:bodyPr>
          <a:lstStyle/>
          <a:p>
            <a:pPr algn="ctr">
              <a:lnSpc>
                <a:spcPct val="90000"/>
              </a:lnSpc>
            </a:pPr>
            <a:r>
              <a:rPr lang="en-US" sz="2400" b="1" dirty="0"/>
              <a:t>WHAT YOU’LL LEAVE WITH</a:t>
            </a:r>
            <a:endParaRPr lang="en-US" sz="1200" b="1" dirty="0"/>
          </a:p>
        </p:txBody>
      </p:sp>
    </p:spTree>
    <p:extLst>
      <p:ext uri="{BB962C8B-B14F-4D97-AF65-F5344CB8AC3E}">
        <p14:creationId xmlns:p14="http://schemas.microsoft.com/office/powerpoint/2010/main" val="22884981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475786" cy="1523494"/>
          </a:xfrm>
        </p:spPr>
        <p:txBody>
          <a:bodyPr/>
          <a:lstStyle/>
          <a:p>
            <a:r>
              <a:rPr lang="en-US" dirty="0" smtClean="0"/>
              <a:t>Customizing the ICT</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799819962"/>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107996"/>
          </a:xfrm>
        </p:spPr>
        <p:txBody>
          <a:bodyPr/>
          <a:lstStyle/>
          <a:p>
            <a:r>
              <a:rPr lang="en-US" dirty="0" smtClean="0"/>
              <a:t>Building </a:t>
            </a:r>
            <a:r>
              <a:rPr lang="en-US" dirty="0"/>
              <a:t>NAS with Windows File Server</a:t>
            </a:r>
            <a:br>
              <a:rPr lang="en-US" dirty="0"/>
            </a:br>
            <a:r>
              <a:rPr lang="en-US" sz="3600" dirty="0">
                <a:solidFill>
                  <a:schemeClr val="accent1"/>
                </a:solidFill>
                <a:latin typeface="Segoe UI Light"/>
              </a:rPr>
              <a:t>The Windows Advantage</a:t>
            </a:r>
            <a:endParaRPr lang="en-US" dirty="0">
              <a:solidFill>
                <a:schemeClr val="accent1"/>
              </a:solidFill>
            </a:endParaRPr>
          </a:p>
        </p:txBody>
      </p:sp>
      <p:sp>
        <p:nvSpPr>
          <p:cNvPr id="5" name="Content Placeholder 4"/>
          <p:cNvSpPr>
            <a:spLocks noGrp="1"/>
          </p:cNvSpPr>
          <p:nvPr>
            <p:ph sz="half" idx="1"/>
          </p:nvPr>
        </p:nvSpPr>
        <p:spPr>
          <a:xfrm>
            <a:off x="519113" y="1645920"/>
            <a:ext cx="5486400" cy="2057400"/>
          </a:xfrm>
        </p:spPr>
        <p:style>
          <a:lnRef idx="1">
            <a:schemeClr val="accent2"/>
          </a:lnRef>
          <a:fillRef idx="3">
            <a:schemeClr val="accent2"/>
          </a:fillRef>
          <a:effectRef idx="2">
            <a:schemeClr val="accent2"/>
          </a:effectRef>
          <a:fontRef idx="minor">
            <a:schemeClr val="lt1"/>
          </a:fontRef>
        </p:style>
        <p:txBody>
          <a:bodyPr lIns="91440" tIns="45720" rIns="45720" anchor="ctr">
            <a:normAutofit/>
          </a:bodyPr>
          <a:lstStyle/>
          <a:p>
            <a:r>
              <a:rPr lang="en-US" dirty="0" smtClean="0">
                <a:solidFill>
                  <a:schemeClr val="tx1"/>
                </a:solidFill>
              </a:rPr>
              <a:t>Continuously available access:</a:t>
            </a:r>
          </a:p>
          <a:p>
            <a:pPr lvl="1"/>
            <a:r>
              <a:rPr lang="en-US" dirty="0" smtClean="0">
                <a:solidFill>
                  <a:schemeClr val="tx1"/>
                </a:solidFill>
              </a:rPr>
              <a:t>SMB 2.2 with transparent failover</a:t>
            </a:r>
          </a:p>
          <a:p>
            <a:pPr lvl="1"/>
            <a:r>
              <a:rPr lang="en-US" dirty="0" smtClean="0">
                <a:solidFill>
                  <a:schemeClr val="tx1"/>
                </a:solidFill>
              </a:rPr>
              <a:t>NFS v3 + continuous availability</a:t>
            </a:r>
          </a:p>
          <a:p>
            <a:pPr lvl="1"/>
            <a:r>
              <a:rPr lang="en-US" dirty="0" err="1" smtClean="0">
                <a:solidFill>
                  <a:schemeClr val="tx1"/>
                </a:solidFill>
              </a:rPr>
              <a:t>iSCSI</a:t>
            </a:r>
            <a:r>
              <a:rPr lang="en-US" dirty="0" smtClean="0">
                <a:solidFill>
                  <a:schemeClr val="tx1"/>
                </a:solidFill>
              </a:rPr>
              <a:t> target + continuous availability</a:t>
            </a:r>
          </a:p>
        </p:txBody>
      </p:sp>
      <p:sp>
        <p:nvSpPr>
          <p:cNvPr id="6" name="Content Placeholder 5"/>
          <p:cNvSpPr>
            <a:spLocks noGrp="1"/>
          </p:cNvSpPr>
          <p:nvPr>
            <p:ph sz="half" idx="2"/>
          </p:nvPr>
        </p:nvSpPr>
        <p:spPr>
          <a:xfrm>
            <a:off x="6181725" y="1645920"/>
            <a:ext cx="5486400" cy="2057400"/>
          </a:xfrm>
        </p:spPr>
        <p:style>
          <a:lnRef idx="1">
            <a:schemeClr val="accent4"/>
          </a:lnRef>
          <a:fillRef idx="3">
            <a:schemeClr val="accent4"/>
          </a:fillRef>
          <a:effectRef idx="2">
            <a:schemeClr val="accent4"/>
          </a:effectRef>
          <a:fontRef idx="minor">
            <a:schemeClr val="lt1"/>
          </a:fontRef>
        </p:style>
        <p:txBody>
          <a:bodyPr lIns="91440" tIns="45720" rIns="45720" anchor="ctr">
            <a:normAutofit/>
          </a:bodyPr>
          <a:lstStyle/>
          <a:p>
            <a:r>
              <a:rPr lang="en-US" dirty="0">
                <a:solidFill>
                  <a:schemeClr val="tx1"/>
                </a:solidFill>
              </a:rPr>
              <a:t>Highly competitive </a:t>
            </a:r>
            <a:endParaRPr lang="en-US" dirty="0" smtClean="0">
              <a:solidFill>
                <a:schemeClr val="tx1"/>
              </a:solidFill>
            </a:endParaRPr>
          </a:p>
          <a:p>
            <a:pPr lvl="1"/>
            <a:r>
              <a:rPr lang="en-US" dirty="0" smtClean="0">
                <a:solidFill>
                  <a:schemeClr val="tx1"/>
                </a:solidFill>
              </a:rPr>
              <a:t>Performance </a:t>
            </a:r>
          </a:p>
          <a:p>
            <a:pPr lvl="1"/>
            <a:r>
              <a:rPr lang="en-US" dirty="0">
                <a:solidFill>
                  <a:schemeClr val="tx1"/>
                </a:solidFill>
              </a:rPr>
              <a:t>S</a:t>
            </a:r>
            <a:r>
              <a:rPr lang="en-US" dirty="0" smtClean="0">
                <a:solidFill>
                  <a:schemeClr val="tx1"/>
                </a:solidFill>
              </a:rPr>
              <a:t>calability</a:t>
            </a:r>
            <a:endParaRPr lang="en-US" dirty="0">
              <a:solidFill>
                <a:schemeClr val="tx1"/>
              </a:solidFill>
            </a:endParaRPr>
          </a:p>
        </p:txBody>
      </p:sp>
      <p:sp>
        <p:nvSpPr>
          <p:cNvPr id="14" name="TextBox 13"/>
          <p:cNvSpPr txBox="1"/>
          <p:nvPr/>
        </p:nvSpPr>
        <p:spPr>
          <a:xfrm>
            <a:off x="519112" y="3840480"/>
            <a:ext cx="5486401" cy="2057400"/>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45720" bIns="0" rtlCol="0" anchor="ctr">
            <a:normAutofit/>
          </a:bodyPr>
          <a:lstStyle/>
          <a:p>
            <a:pPr marL="457200" indent="-457200">
              <a:buFont typeface="Arial" pitchFamily="34" charset="0"/>
              <a:buChar char="•"/>
            </a:pPr>
            <a:r>
              <a:rPr lang="en-US" sz="2800" dirty="0" smtClean="0"/>
              <a:t>Storage virtualization</a:t>
            </a:r>
          </a:p>
          <a:p>
            <a:pPr marL="457200" indent="-457200">
              <a:buFont typeface="Arial" pitchFamily="34" charset="0"/>
              <a:buChar char="•"/>
            </a:pPr>
            <a:r>
              <a:rPr lang="en-US" sz="2800" dirty="0" smtClean="0"/>
              <a:t>File </a:t>
            </a:r>
            <a:r>
              <a:rPr lang="en-US" sz="2800" dirty="0" err="1" smtClean="0"/>
              <a:t>deduplication</a:t>
            </a:r>
            <a:endParaRPr lang="en-US" sz="900" dirty="0" smtClean="0"/>
          </a:p>
          <a:p>
            <a:pPr marL="457200" indent="-457200">
              <a:buFont typeface="Arial" pitchFamily="34" charset="0"/>
              <a:buChar char="•"/>
            </a:pPr>
            <a:r>
              <a:rPr lang="en-US" sz="2800" dirty="0" smtClean="0"/>
              <a:t>PowerShell automation</a:t>
            </a:r>
          </a:p>
        </p:txBody>
      </p:sp>
      <p:sp>
        <p:nvSpPr>
          <p:cNvPr id="15" name="TextBox 14"/>
          <p:cNvSpPr txBox="1"/>
          <p:nvPr/>
        </p:nvSpPr>
        <p:spPr>
          <a:xfrm>
            <a:off x="6181725" y="3840480"/>
            <a:ext cx="5486401" cy="2057400"/>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45720" bIns="0" rtlCol="0" anchor="ctr">
            <a:normAutofit/>
          </a:bodyPr>
          <a:lstStyle/>
          <a:p>
            <a:pPr marL="457200" indent="-457200">
              <a:buFont typeface="Arial" pitchFamily="34" charset="0"/>
              <a:buChar char="•"/>
            </a:pPr>
            <a:r>
              <a:rPr lang="en-US" sz="2800" dirty="0"/>
              <a:t>File data management:</a:t>
            </a:r>
          </a:p>
          <a:p>
            <a:pPr marL="673338" lvl="1" indent="-339976">
              <a:lnSpc>
                <a:spcPct val="90000"/>
              </a:lnSpc>
              <a:spcBef>
                <a:spcPct val="20000"/>
              </a:spcBef>
              <a:buSzPct val="90000"/>
              <a:buFont typeface="Arial" pitchFamily="34" charset="0"/>
              <a:buChar char="•"/>
            </a:pPr>
            <a:r>
              <a:rPr lang="en-US" sz="2400" dirty="0">
                <a:solidFill>
                  <a:schemeClr val="tx1"/>
                </a:solidFill>
              </a:rPr>
              <a:t>Extensible file classification</a:t>
            </a:r>
            <a:r>
              <a:rPr lang="en-US" sz="2400" dirty="0" smtClean="0">
                <a:solidFill>
                  <a:srgbClr val="FFFFFF"/>
                </a:solidFill>
              </a:rPr>
              <a:t> </a:t>
            </a:r>
          </a:p>
          <a:p>
            <a:pPr marL="673338" lvl="1" indent="-339976">
              <a:lnSpc>
                <a:spcPct val="90000"/>
              </a:lnSpc>
              <a:spcBef>
                <a:spcPct val="20000"/>
              </a:spcBef>
              <a:buSzPct val="90000"/>
              <a:buFont typeface="Arial" pitchFamily="34" charset="0"/>
              <a:buChar char="•"/>
            </a:pPr>
            <a:r>
              <a:rPr lang="en-US" sz="2400" dirty="0">
                <a:solidFill>
                  <a:schemeClr val="tx1"/>
                </a:solidFill>
              </a:rPr>
              <a:t>Dynamic </a:t>
            </a:r>
            <a:r>
              <a:rPr lang="en-US" sz="2400" dirty="0"/>
              <a:t>access </a:t>
            </a:r>
            <a:r>
              <a:rPr lang="en-US" sz="2400" dirty="0" smtClean="0"/>
              <a:t>control</a:t>
            </a:r>
            <a:endParaRPr lang="en-US" sz="2400" dirty="0">
              <a:solidFill>
                <a:srgbClr val="FFFFFF"/>
              </a:solidFill>
            </a:endParaRPr>
          </a:p>
        </p:txBody>
      </p:sp>
      <p:sp>
        <p:nvSpPr>
          <p:cNvPr id="2" name="TextBox 1"/>
          <p:cNvSpPr txBox="1"/>
          <p:nvPr/>
        </p:nvSpPr>
        <p:spPr>
          <a:xfrm>
            <a:off x="6181725" y="6002762"/>
            <a:ext cx="5486401" cy="430887"/>
          </a:xfrm>
          <a:prstGeom prst="rect">
            <a:avLst/>
          </a:prstGeom>
          <a:noFill/>
        </p:spPr>
        <p:txBody>
          <a:bodyPr wrap="square" lIns="0" tIns="0" rIns="0" bIns="0" rtlCol="0">
            <a:spAutoFit/>
          </a:bodyPr>
          <a:lstStyle/>
          <a:p>
            <a:pPr algn="r"/>
            <a:r>
              <a:rPr lang="en-US" sz="2800" dirty="0" smtClean="0">
                <a:gradFill>
                  <a:gsLst>
                    <a:gs pos="0">
                      <a:schemeClr val="tx1"/>
                    </a:gs>
                    <a:gs pos="86000">
                      <a:schemeClr val="tx1"/>
                    </a:gs>
                  </a:gsLst>
                  <a:lin ang="5400000" scaled="0"/>
                </a:gradFill>
              </a:rPr>
              <a:t>and many more …</a:t>
            </a:r>
          </a:p>
        </p:txBody>
      </p:sp>
    </p:spTree>
    <p:extLst>
      <p:ext uri="{BB962C8B-B14F-4D97-AF65-F5344CB8AC3E}">
        <p14:creationId xmlns:p14="http://schemas.microsoft.com/office/powerpoint/2010/main" val="3379458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fade">
                                      <p:cBhvr>
                                        <p:cTn id="23" dur="500"/>
                                        <p:tgtEl>
                                          <p:spTgt spid="6">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14" grpId="0" animBg="1"/>
      <p:bldP spid="1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8" name="Rectangle 17"/>
          <p:cNvSpPr/>
          <p:nvPr/>
        </p:nvSpPr>
        <p:spPr bwMode="auto">
          <a:xfrm>
            <a:off x="5938103" y="5768582"/>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0" name="Rectangle 9"/>
          <p:cNvSpPr/>
          <p:nvPr/>
        </p:nvSpPr>
        <p:spPr bwMode="auto">
          <a:xfrm>
            <a:off x="974227" y="1312537"/>
            <a:ext cx="4273075" cy="957169"/>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grpSp>
        <p:nvGrpSpPr>
          <p:cNvPr id="3" name="Group 2"/>
          <p:cNvGrpSpPr/>
          <p:nvPr/>
        </p:nvGrpSpPr>
        <p:grpSpPr>
          <a:xfrm>
            <a:off x="799878" y="1371600"/>
            <a:ext cx="10441862" cy="1943005"/>
            <a:chOff x="1293482" y="1864908"/>
            <a:chExt cx="9554059" cy="1943005"/>
          </a:xfrm>
        </p:grpSpPr>
        <p:sp>
          <p:nvSpPr>
            <p:cNvPr id="9" name="Rectangle 8"/>
            <p:cNvSpPr/>
            <p:nvPr/>
          </p:nvSpPr>
          <p:spPr bwMode="auto">
            <a:xfrm>
              <a:off x="2148097" y="1864908"/>
              <a:ext cx="8699444" cy="192739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600" b="1" dirty="0" smtClean="0">
                  <a:solidFill>
                    <a:srgbClr val="FFFFFF"/>
                  </a:solidFill>
                </a:rPr>
                <a:t>SAC-443T:   </a:t>
              </a:r>
              <a:r>
                <a:rPr lang="en-US" sz="1600" dirty="0" smtClean="0">
                  <a:solidFill>
                    <a:srgbClr val="FFFFFF"/>
                  </a:solidFill>
                  <a:latin typeface="Segoe UI Semibold"/>
                </a:rPr>
                <a:t>Business </a:t>
              </a:r>
              <a:r>
                <a:rPr lang="en-US" sz="1600" dirty="0">
                  <a:solidFill>
                    <a:srgbClr val="FFFFFF"/>
                  </a:solidFill>
                  <a:latin typeface="Segoe UI Semibold"/>
                </a:rPr>
                <a:t>and partnering opportunities: Windows Server 8 continuous availability</a:t>
              </a:r>
              <a:endParaRPr lang="en-US" sz="1600" dirty="0" smtClean="0">
                <a:solidFill>
                  <a:srgbClr val="FFFFFF"/>
                </a:solidFill>
                <a:latin typeface="Segoe UI Semibold"/>
              </a:endParaRPr>
            </a:p>
            <a:p>
              <a:pPr marL="61912"/>
              <a:r>
                <a:rPr lang="en-US" sz="1600" dirty="0">
                  <a:solidFill>
                    <a:srgbClr val="FFFFFF"/>
                  </a:solidFill>
                  <a:latin typeface="Segoe UI Semibold"/>
                </a:rPr>
                <a:t>SAC-474T: </a:t>
              </a:r>
              <a:r>
                <a:rPr lang="en-US" sz="1600" dirty="0" smtClean="0">
                  <a:solidFill>
                    <a:srgbClr val="FFFFFF"/>
                  </a:solidFill>
                  <a:latin typeface="Segoe UI Semibold"/>
                </a:rPr>
                <a:t> Platform </a:t>
              </a:r>
              <a:r>
                <a:rPr lang="en-US" sz="1600" dirty="0">
                  <a:solidFill>
                    <a:srgbClr val="FFFFFF"/>
                  </a:solidFill>
                  <a:latin typeface="Segoe UI Semibold"/>
                </a:rPr>
                <a:t>storage evolved</a:t>
              </a:r>
              <a:endParaRPr lang="en-US" sz="1600" dirty="0" smtClean="0">
                <a:solidFill>
                  <a:srgbClr val="FFFFFF"/>
                </a:solidFill>
                <a:latin typeface="Segoe UI Semibold"/>
              </a:endParaRPr>
            </a:p>
            <a:p>
              <a:pPr marL="61912"/>
              <a:r>
                <a:rPr lang="en-US" sz="1600" dirty="0">
                  <a:solidFill>
                    <a:srgbClr val="FFFFFF"/>
                  </a:solidFill>
                  <a:latin typeface="Segoe UI Semibold"/>
                </a:rPr>
                <a:t>SAC-446T:  Designing systems for continuous availability and scalability</a:t>
              </a:r>
            </a:p>
            <a:p>
              <a:pPr marL="61912"/>
              <a:r>
                <a:rPr lang="en-US" sz="1600" dirty="0">
                  <a:solidFill>
                    <a:srgbClr val="FFFFFF"/>
                  </a:solidFill>
                  <a:latin typeface="Segoe UI Semibold"/>
                </a:rPr>
                <a:t>SAC-450T:  Designing systems for continuous availability - multi-node with block storage</a:t>
              </a:r>
            </a:p>
            <a:p>
              <a:pPr marL="61912"/>
              <a:r>
                <a:rPr lang="en-US" sz="1600" dirty="0">
                  <a:solidFill>
                    <a:srgbClr val="FFFFFF"/>
                  </a:solidFill>
                  <a:latin typeface="Segoe UI Semibold"/>
                </a:rPr>
                <a:t>SAC-444T:  Designing systems for continuous availability - multi-node with remote file storage</a:t>
              </a:r>
              <a:endParaRPr lang="en-US" sz="1600" dirty="0" smtClean="0">
                <a:solidFill>
                  <a:srgbClr val="FFFFFF"/>
                </a:solidFill>
                <a:latin typeface="Segoe UI Semibold"/>
              </a:endParaRPr>
            </a:p>
            <a:p>
              <a:pPr marL="61912"/>
              <a:r>
                <a:rPr lang="en-US" sz="1600" dirty="0">
                  <a:solidFill>
                    <a:srgbClr val="FFFFFF"/>
                  </a:solidFill>
                  <a:latin typeface="Segoe UI Semibold"/>
                </a:rPr>
                <a:t>SAC-451T:  Building continuously available systems with Hyper-V</a:t>
              </a:r>
              <a:endParaRPr lang="en-US" sz="1600" dirty="0" smtClean="0">
                <a:solidFill>
                  <a:srgbClr val="FFFFFF"/>
                </a:solidFill>
                <a:latin typeface="Segoe UI Semibold"/>
              </a:endParaRPr>
            </a:p>
            <a:p>
              <a:pPr marL="61912"/>
              <a:r>
                <a:rPr lang="en-US" sz="1600" dirty="0">
                  <a:solidFill>
                    <a:srgbClr val="B0D685"/>
                  </a:solidFill>
                  <a:effectLst>
                    <a:outerShdw blurRad="38100" dist="38100" dir="2700000" algn="tl">
                      <a:srgbClr val="000000">
                        <a:alpha val="43137"/>
                      </a:srgbClr>
                    </a:outerShdw>
                  </a:effectLst>
                  <a:latin typeface="Segoe UI Semibold"/>
                </a:rPr>
                <a:t>SAC-449T:  Building continuously available file server NAS appliances</a:t>
              </a:r>
            </a:p>
          </p:txBody>
        </p:sp>
        <p:sp>
          <p:nvSpPr>
            <p:cNvPr id="13" name="Rectangle 12"/>
            <p:cNvSpPr/>
            <p:nvPr/>
          </p:nvSpPr>
          <p:spPr bwMode="auto">
            <a:xfrm>
              <a:off x="1293482" y="1864908"/>
              <a:ext cx="854615" cy="1943005"/>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rgbClr val="232323"/>
                  </a:solidFill>
                  <a:latin typeface="Segoe UI Semibold"/>
                </a:rPr>
                <a:t>LEARN </a:t>
              </a:r>
            </a:p>
            <a:p>
              <a:pPr defTabSz="914099" fontAlgn="base">
                <a:spcBef>
                  <a:spcPct val="0"/>
                </a:spcBef>
                <a:spcAft>
                  <a:spcPct val="0"/>
                </a:spcAft>
              </a:pPr>
              <a:r>
                <a:rPr lang="en-US" sz="1600" b="1" dirty="0" smtClean="0">
                  <a:solidFill>
                    <a:srgbClr val="232323"/>
                  </a:solidFill>
                  <a:latin typeface="Segoe UI Semibold"/>
                </a:rPr>
                <a:t>MORE</a:t>
              </a:r>
              <a:endParaRPr lang="en-US" sz="1600" b="1" dirty="0">
                <a:solidFill>
                  <a:srgbClr val="232323"/>
                </a:solidFill>
                <a:latin typeface="Segoe UI Semibold"/>
              </a:endParaRPr>
            </a:p>
          </p:txBody>
        </p:sp>
      </p:grpSp>
      <p:grpSp>
        <p:nvGrpSpPr>
          <p:cNvPr id="5" name="Group 4"/>
          <p:cNvGrpSpPr/>
          <p:nvPr/>
        </p:nvGrpSpPr>
        <p:grpSpPr>
          <a:xfrm>
            <a:off x="799878" y="5212080"/>
            <a:ext cx="10441862" cy="1136573"/>
            <a:chOff x="1303728" y="5098586"/>
            <a:chExt cx="9543813" cy="1136573"/>
          </a:xfrm>
        </p:grpSpPr>
        <p:sp>
          <p:nvSpPr>
            <p:cNvPr id="29" name="Rectangle 28"/>
            <p:cNvSpPr/>
            <p:nvPr/>
          </p:nvSpPr>
          <p:spPr bwMode="auto">
            <a:xfrm>
              <a:off x="1303728" y="5098587"/>
              <a:ext cx="854615" cy="1136572"/>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rgbClr val="232323"/>
                  </a:solidFill>
                  <a:latin typeface="Segoe UI Semibold"/>
                </a:rPr>
                <a:t>LEARN </a:t>
              </a:r>
            </a:p>
            <a:p>
              <a:pPr defTabSz="914099" fontAlgn="base">
                <a:spcBef>
                  <a:spcPct val="0"/>
                </a:spcBef>
                <a:spcAft>
                  <a:spcPct val="0"/>
                </a:spcAft>
              </a:pPr>
              <a:r>
                <a:rPr lang="en-US" sz="1600" b="1" dirty="0" smtClean="0">
                  <a:solidFill>
                    <a:srgbClr val="232323"/>
                  </a:solidFill>
                  <a:latin typeface="Segoe UI Semibold"/>
                </a:rPr>
                <a:t>MORE</a:t>
              </a:r>
              <a:endParaRPr lang="en-US" sz="1600" b="1" dirty="0">
                <a:solidFill>
                  <a:srgbClr val="232323"/>
                </a:solidFill>
                <a:latin typeface="Segoe UI Semibold"/>
              </a:endParaRPr>
            </a:p>
          </p:txBody>
        </p:sp>
        <p:sp>
          <p:nvSpPr>
            <p:cNvPr id="37" name="Rectangle 36"/>
            <p:cNvSpPr/>
            <p:nvPr/>
          </p:nvSpPr>
          <p:spPr bwMode="auto">
            <a:xfrm>
              <a:off x="2174861" y="5098586"/>
              <a:ext cx="8672680" cy="1136572"/>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600" dirty="0">
                  <a:gradFill>
                    <a:gsLst>
                      <a:gs pos="0">
                        <a:srgbClr val="FFFFFF"/>
                      </a:gs>
                      <a:gs pos="100000">
                        <a:srgbClr val="FFFFFF"/>
                      </a:gs>
                    </a:gsLst>
                    <a:lin ang="5400000" scaled="0"/>
                  </a:gradFill>
                  <a:latin typeface="Segoe UI Semibold"/>
                </a:rPr>
                <a:t>SAC-430T:  Designing the building blocks for a Windows Server 8 cloud</a:t>
              </a:r>
              <a:endParaRPr lang="en-US" sz="1600" dirty="0" smtClean="0">
                <a:gradFill>
                  <a:gsLst>
                    <a:gs pos="0">
                      <a:srgbClr val="FFFFFF"/>
                    </a:gs>
                    <a:gs pos="100000">
                      <a:srgbClr val="FFFFFF"/>
                    </a:gs>
                  </a:gsLst>
                  <a:lin ang="5400000" scaled="0"/>
                </a:gradFill>
                <a:latin typeface="Segoe UI Semibold"/>
              </a:endParaRPr>
            </a:p>
            <a:p>
              <a:pPr marL="61912"/>
              <a:r>
                <a:rPr lang="en-US" sz="1600" dirty="0">
                  <a:gradFill>
                    <a:gsLst>
                      <a:gs pos="0">
                        <a:srgbClr val="FFFFFF"/>
                      </a:gs>
                      <a:gs pos="100000">
                        <a:srgbClr val="FFFFFF"/>
                      </a:gs>
                    </a:gsLst>
                    <a:lin ang="5400000" scaled="0"/>
                  </a:gradFill>
                  <a:latin typeface="Segoe UI Semibold"/>
                </a:rPr>
                <a:t>SAC-433T : Network acceleration and other NIC technologies for the data center</a:t>
              </a:r>
              <a:endParaRPr lang="en-US" sz="1600" dirty="0" smtClean="0">
                <a:solidFill>
                  <a:srgbClr val="FFFFFF"/>
                </a:solidFill>
                <a:latin typeface="Segoe UI Semibold"/>
              </a:endParaRPr>
            </a:p>
            <a:p>
              <a:pPr marL="61912"/>
              <a:r>
                <a:rPr lang="en-US" sz="1600" dirty="0">
                  <a:gradFill>
                    <a:gsLst>
                      <a:gs pos="0">
                        <a:srgbClr val="FFFFFF"/>
                      </a:gs>
                      <a:gs pos="100000">
                        <a:srgbClr val="FFFFFF"/>
                      </a:gs>
                    </a:gsLst>
                    <a:lin ang="5400000" scaled="0"/>
                  </a:gradFill>
                  <a:latin typeface="Segoe UI Semibold"/>
                </a:rPr>
                <a:t>SAC-437T : A deep dive into Hyper-V networking</a:t>
              </a:r>
              <a:endParaRPr lang="en-US" sz="1600" dirty="0" smtClean="0">
                <a:gradFill>
                  <a:gsLst>
                    <a:gs pos="0">
                      <a:srgbClr val="FFFFFF"/>
                    </a:gs>
                    <a:gs pos="100000">
                      <a:srgbClr val="FFFFFF"/>
                    </a:gs>
                  </a:gsLst>
                  <a:lin ang="5400000" scaled="0"/>
                </a:gradFill>
                <a:latin typeface="Segoe UI Semibold"/>
              </a:endParaRPr>
            </a:p>
            <a:p>
              <a:pPr marL="61912"/>
              <a:r>
                <a:rPr lang="en-US" sz="1600" dirty="0">
                  <a:gradFill>
                    <a:gsLst>
                      <a:gs pos="0">
                        <a:srgbClr val="FFFFFF"/>
                      </a:gs>
                      <a:gs pos="100000">
                        <a:srgbClr val="FFFFFF"/>
                      </a:gs>
                    </a:gsLst>
                    <a:lin ang="5400000" scaled="0"/>
                  </a:gradFill>
                  <a:latin typeface="Segoe UI Semibold"/>
                </a:rPr>
                <a:t>SAC-439T : Enabling multi-tenancy and converged fabric for the cloud using </a:t>
              </a:r>
              <a:r>
                <a:rPr lang="en-US" sz="1600" dirty="0" err="1">
                  <a:gradFill>
                    <a:gsLst>
                      <a:gs pos="0">
                        <a:srgbClr val="FFFFFF"/>
                      </a:gs>
                      <a:gs pos="100000">
                        <a:srgbClr val="FFFFFF"/>
                      </a:gs>
                    </a:gsLst>
                    <a:lin ang="5400000" scaled="0"/>
                  </a:gradFill>
                  <a:latin typeface="Segoe UI Semibold"/>
                </a:rPr>
                <a:t>QoS</a:t>
              </a:r>
              <a:endParaRPr lang="en-US" sz="1600" dirty="0">
                <a:solidFill>
                  <a:srgbClr val="FFFFFF"/>
                </a:solidFill>
                <a:latin typeface="Segoe UI Semibold"/>
              </a:endParaRPr>
            </a:p>
          </p:txBody>
        </p:sp>
      </p:grpSp>
      <p:grpSp>
        <p:nvGrpSpPr>
          <p:cNvPr id="15" name="Group 14"/>
          <p:cNvGrpSpPr/>
          <p:nvPr/>
        </p:nvGrpSpPr>
        <p:grpSpPr>
          <a:xfrm>
            <a:off x="799878" y="3840479"/>
            <a:ext cx="10441862" cy="856437"/>
            <a:chOff x="1303728" y="5219935"/>
            <a:chExt cx="9543813" cy="1136573"/>
          </a:xfrm>
        </p:grpSpPr>
        <p:sp>
          <p:nvSpPr>
            <p:cNvPr id="16" name="Rectangle 15"/>
            <p:cNvSpPr/>
            <p:nvPr/>
          </p:nvSpPr>
          <p:spPr bwMode="auto">
            <a:xfrm>
              <a:off x="1303728" y="5219935"/>
              <a:ext cx="854615" cy="1136571"/>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rgbClr val="232323"/>
                  </a:solidFill>
                  <a:latin typeface="Segoe UI Semibold"/>
                </a:rPr>
                <a:t>LEARN </a:t>
              </a:r>
            </a:p>
            <a:p>
              <a:pPr defTabSz="914099" fontAlgn="base">
                <a:spcBef>
                  <a:spcPct val="0"/>
                </a:spcBef>
                <a:spcAft>
                  <a:spcPct val="0"/>
                </a:spcAft>
              </a:pPr>
              <a:r>
                <a:rPr lang="en-US" sz="1600" b="1" dirty="0" smtClean="0">
                  <a:solidFill>
                    <a:srgbClr val="232323"/>
                  </a:solidFill>
                  <a:latin typeface="Segoe UI Semibold"/>
                </a:rPr>
                <a:t>MORE</a:t>
              </a:r>
              <a:endParaRPr lang="en-US" sz="1600" b="1" dirty="0">
                <a:solidFill>
                  <a:srgbClr val="232323"/>
                </a:solidFill>
                <a:latin typeface="Segoe UI Semibold"/>
              </a:endParaRPr>
            </a:p>
          </p:txBody>
        </p:sp>
        <p:sp>
          <p:nvSpPr>
            <p:cNvPr id="17" name="Rectangle 16"/>
            <p:cNvSpPr/>
            <p:nvPr/>
          </p:nvSpPr>
          <p:spPr bwMode="auto">
            <a:xfrm>
              <a:off x="2174861" y="5219936"/>
              <a:ext cx="8672680" cy="1136572"/>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600" dirty="0">
                  <a:gradFill>
                    <a:gsLst>
                      <a:gs pos="0">
                        <a:srgbClr val="FFFFFF"/>
                      </a:gs>
                      <a:gs pos="100000">
                        <a:srgbClr val="FFFFFF"/>
                      </a:gs>
                    </a:gsLst>
                    <a:lin ang="5400000" scaled="0"/>
                  </a:gradFill>
                  <a:latin typeface="Segoe UI Semibold"/>
                </a:rPr>
                <a:t>SAC-422T:  Using claims-based access control for compliance and information governance</a:t>
              </a:r>
            </a:p>
            <a:p>
              <a:pPr marL="61912"/>
              <a:r>
                <a:rPr lang="en-US" sz="1600" dirty="0">
                  <a:gradFill>
                    <a:gsLst>
                      <a:gs pos="0">
                        <a:srgbClr val="FFFFFF"/>
                      </a:gs>
                      <a:gs pos="100000">
                        <a:srgbClr val="FFFFFF"/>
                      </a:gs>
                    </a:gsLst>
                    <a:lin ang="5400000" scaled="0"/>
                  </a:gradFill>
                  <a:latin typeface="Segoe UI Semibold"/>
                </a:rPr>
                <a:t>SAC-425T:  Building security auditing solutions for compliance and forensic analysis</a:t>
              </a:r>
            </a:p>
            <a:p>
              <a:pPr marL="61912"/>
              <a:r>
                <a:rPr lang="en-US" sz="1600" dirty="0">
                  <a:gradFill>
                    <a:gsLst>
                      <a:gs pos="0">
                        <a:srgbClr val="FFFFFF"/>
                      </a:gs>
                      <a:gs pos="100000">
                        <a:srgbClr val="FFFFFF"/>
                      </a:gs>
                    </a:gsLst>
                    <a:lin ang="5400000" scaled="0"/>
                  </a:gradFill>
                  <a:latin typeface="Segoe UI Semibold"/>
                </a:rPr>
                <a:t>SAC-426T:  Using classification for access control and compliance</a:t>
              </a:r>
            </a:p>
          </p:txBody>
        </p:sp>
      </p:grpSp>
      <p:sp>
        <p:nvSpPr>
          <p:cNvPr id="12" name="TextBox 11"/>
          <p:cNvSpPr txBox="1"/>
          <p:nvPr/>
        </p:nvSpPr>
        <p:spPr>
          <a:xfrm>
            <a:off x="799877" y="1005840"/>
            <a:ext cx="104418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spAutoFit/>
          </a:bodyPr>
          <a:lstStyle>
            <a:defPPr>
              <a:defRPr lang="en-US"/>
            </a:defPPr>
            <a:lvl1pPr>
              <a:defRPr sz="2400" b="1">
                <a:gradFill>
                  <a:gsLst>
                    <a:gs pos="0">
                      <a:schemeClr val="tx1"/>
                    </a:gs>
                    <a:gs pos="86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gradFill>
                  <a:gsLst>
                    <a:gs pos="0">
                      <a:srgbClr val="FFFFFF"/>
                    </a:gs>
                    <a:gs pos="86000">
                      <a:srgbClr val="FFFFFF"/>
                    </a:gs>
                  </a:gsLst>
                  <a:lin ang="5400000" scaled="0"/>
                </a:gradFill>
              </a:rPr>
              <a:t>Continuously Available Platform Talks</a:t>
            </a:r>
          </a:p>
        </p:txBody>
      </p:sp>
      <p:sp>
        <p:nvSpPr>
          <p:cNvPr id="27" name="TextBox 26"/>
          <p:cNvSpPr txBox="1"/>
          <p:nvPr/>
        </p:nvSpPr>
        <p:spPr>
          <a:xfrm>
            <a:off x="799877" y="4846320"/>
            <a:ext cx="10441863" cy="3693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spAutoFit/>
          </a:bodyPr>
          <a:lstStyle>
            <a:defPPr>
              <a:defRPr lang="en-US"/>
            </a:defPPr>
            <a:lvl1pPr>
              <a:defRPr sz="2400" b="1">
                <a:gradFill>
                  <a:gsLst>
                    <a:gs pos="0">
                      <a:schemeClr val="tx1"/>
                    </a:gs>
                    <a:gs pos="86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gradFill>
                  <a:gsLst>
                    <a:gs pos="0">
                      <a:srgbClr val="FFFFFF"/>
                    </a:gs>
                    <a:gs pos="86000">
                      <a:srgbClr val="FFFFFF"/>
                    </a:gs>
                  </a:gsLst>
                  <a:lin ang="5400000" scaled="0"/>
                </a:gradFill>
              </a:rPr>
              <a:t>Other Related </a:t>
            </a:r>
            <a:r>
              <a:rPr lang="en-US" dirty="0">
                <a:gradFill>
                  <a:gsLst>
                    <a:gs pos="0">
                      <a:srgbClr val="FFFFFF"/>
                    </a:gs>
                    <a:gs pos="86000">
                      <a:srgbClr val="FFFFFF"/>
                    </a:gs>
                  </a:gsLst>
                  <a:lin ang="5400000" scaled="0"/>
                </a:gradFill>
              </a:rPr>
              <a:t>Windows Server 8 Talks</a:t>
            </a:r>
          </a:p>
        </p:txBody>
      </p:sp>
      <p:sp>
        <p:nvSpPr>
          <p:cNvPr id="14" name="TextBox 13"/>
          <p:cNvSpPr txBox="1"/>
          <p:nvPr/>
        </p:nvSpPr>
        <p:spPr>
          <a:xfrm>
            <a:off x="799877" y="3474720"/>
            <a:ext cx="10441863" cy="3693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spAutoFit/>
          </a:bodyPr>
          <a:lstStyle>
            <a:defPPr>
              <a:defRPr lang="en-US"/>
            </a:defPPr>
            <a:lvl1pPr>
              <a:defRPr sz="2400" b="1">
                <a:gradFill>
                  <a:gsLst>
                    <a:gs pos="0">
                      <a:schemeClr val="tx1"/>
                    </a:gs>
                    <a:gs pos="86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gradFill>
                  <a:gsLst>
                    <a:gs pos="0">
                      <a:srgbClr val="FFFFFF"/>
                    </a:gs>
                    <a:gs pos="86000">
                      <a:srgbClr val="FFFFFF"/>
                    </a:gs>
                  </a:gsLst>
                  <a:lin ang="5400000" scaled="0"/>
                </a:gradFill>
              </a:rPr>
              <a:t>File Classification /Dynamic Access Control </a:t>
            </a:r>
            <a:r>
              <a:rPr lang="en-US" dirty="0">
                <a:gradFill>
                  <a:gsLst>
                    <a:gs pos="0">
                      <a:srgbClr val="FFFFFF"/>
                    </a:gs>
                    <a:gs pos="86000">
                      <a:srgbClr val="FFFFFF"/>
                    </a:gs>
                  </a:gsLst>
                  <a:lin ang="5400000" scaled="0"/>
                </a:gradFill>
              </a:rPr>
              <a:t>Talks</a:t>
            </a:r>
          </a:p>
        </p:txBody>
      </p:sp>
    </p:spTree>
    <p:extLst>
      <p:ext uri="{BB962C8B-B14F-4D97-AF65-F5344CB8AC3E}">
        <p14:creationId xmlns:p14="http://schemas.microsoft.com/office/powerpoint/2010/main" val="16985040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6020804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653541046"/>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Covered So Far …</a:t>
            </a:r>
            <a:endParaRPr lang="en-US" dirty="0"/>
          </a:p>
        </p:txBody>
      </p:sp>
      <p:sp>
        <p:nvSpPr>
          <p:cNvPr id="16" name="Rectangle 15"/>
          <p:cNvSpPr/>
          <p:nvPr/>
        </p:nvSpPr>
        <p:spPr>
          <a:xfrm>
            <a:off x="334902" y="1018174"/>
            <a:ext cx="11561352"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Business and </a:t>
            </a:r>
            <a:r>
              <a:rPr lang="en-US" sz="2800" b="1" dirty="0" smtClean="0">
                <a:solidFill>
                  <a:schemeClr val="tx1"/>
                </a:solidFill>
                <a:latin typeface="Segoe UI Light" pitchFamily="34" charset="0"/>
              </a:rPr>
              <a:t>Partnering Opportunities</a:t>
            </a:r>
            <a:r>
              <a:rPr lang="en-US" sz="2800" b="1" dirty="0">
                <a:solidFill>
                  <a:schemeClr val="tx1"/>
                </a:solidFill>
                <a:latin typeface="Segoe UI Light" pitchFamily="34" charset="0"/>
              </a:rPr>
              <a:t>:  </a:t>
            </a:r>
            <a:r>
              <a:rPr lang="en-US" sz="2800" b="1" dirty="0" smtClean="0">
                <a:solidFill>
                  <a:schemeClr val="tx1"/>
                </a:solidFill>
                <a:latin typeface="Segoe UI Light" pitchFamily="34" charset="0"/>
              </a:rPr>
              <a:t/>
            </a:r>
            <a:br>
              <a:rPr lang="en-US" sz="2800" b="1" dirty="0" smtClean="0">
                <a:solidFill>
                  <a:schemeClr val="tx1"/>
                </a:solidFill>
                <a:latin typeface="Segoe UI Light" pitchFamily="34" charset="0"/>
              </a:rPr>
            </a:br>
            <a:r>
              <a:rPr lang="en-US" sz="2800" b="1" dirty="0" smtClean="0">
                <a:solidFill>
                  <a:schemeClr val="tx1"/>
                </a:solidFill>
                <a:latin typeface="Segoe UI Light" pitchFamily="34" charset="0"/>
              </a:rPr>
              <a:t>“</a:t>
            </a:r>
            <a:r>
              <a:rPr lang="en-US" sz="2800" b="1" dirty="0">
                <a:solidFill>
                  <a:schemeClr val="tx1"/>
                </a:solidFill>
                <a:latin typeface="Segoe UI Light" pitchFamily="34" charset="0"/>
              </a:rPr>
              <a:t>Windows Server 8” Continuous </a:t>
            </a:r>
            <a:r>
              <a:rPr lang="en-US" sz="2800" b="1" dirty="0" smtClean="0">
                <a:solidFill>
                  <a:schemeClr val="tx1"/>
                </a:solidFill>
                <a:latin typeface="Segoe UI Light" pitchFamily="34" charset="0"/>
              </a:rPr>
              <a:t>Availability</a:t>
            </a:r>
            <a:r>
              <a:rPr lang="en-US" sz="2800" b="1" dirty="0">
                <a:solidFill>
                  <a:schemeClr val="bg1"/>
                </a:solidFill>
                <a:sym typeface="Wingdings"/>
              </a:rPr>
              <a:t> </a:t>
            </a:r>
            <a:endParaRPr lang="en-US" sz="2800" b="1" dirty="0">
              <a:gradFill>
                <a:gsLst>
                  <a:gs pos="0">
                    <a:schemeClr val="tx1"/>
                  </a:gs>
                  <a:gs pos="100000">
                    <a:schemeClr val="tx1"/>
                  </a:gs>
                </a:gsLst>
                <a:lin ang="5400000" scaled="0"/>
              </a:gradFill>
              <a:latin typeface="Segoe UI Light" pitchFamily="34" charset="0"/>
            </a:endParaRPr>
          </a:p>
        </p:txBody>
      </p:sp>
      <p:grpSp>
        <p:nvGrpSpPr>
          <p:cNvPr id="4" name="Group 3"/>
          <p:cNvGrpSpPr/>
          <p:nvPr/>
        </p:nvGrpSpPr>
        <p:grpSpPr>
          <a:xfrm>
            <a:off x="334902" y="4343400"/>
            <a:ext cx="3657600" cy="2057400"/>
            <a:chOff x="334902" y="4343400"/>
            <a:chExt cx="3657600" cy="2057400"/>
          </a:xfrm>
        </p:grpSpPr>
        <p:sp>
          <p:nvSpPr>
            <p:cNvPr id="13" name="Rectangle 12"/>
            <p:cNvSpPr/>
            <p:nvPr/>
          </p:nvSpPr>
          <p:spPr>
            <a:xfrm>
              <a:off x="334902" y="434340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800" b="1" dirty="0" smtClean="0">
                  <a:solidFill>
                    <a:srgbClr val="FFFFFF"/>
                  </a:solidFill>
                  <a:latin typeface="Segoe UI Light" pitchFamily="34" charset="0"/>
                </a:rPr>
                <a:t>Designing </a:t>
              </a:r>
              <a:r>
                <a:rPr lang="en-US" sz="2800" b="1" dirty="0">
                  <a:solidFill>
                    <a:srgbClr val="FFFFFF"/>
                  </a:solidFill>
                  <a:latin typeface="Segoe UI Light" pitchFamily="34" charset="0"/>
                </a:rPr>
                <a:t>Systems for Continuous Availability and </a:t>
              </a:r>
              <a:r>
                <a:rPr lang="en-US" sz="2800" b="1" dirty="0" smtClean="0">
                  <a:solidFill>
                    <a:srgbClr val="FFFFFF"/>
                  </a:solidFill>
                  <a:latin typeface="Segoe UI Light" pitchFamily="34" charset="0"/>
                </a:rPr>
                <a:t>Scalability</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18" name="Rectangle 17"/>
            <p:cNvSpPr/>
            <p:nvPr/>
          </p:nvSpPr>
          <p:spPr bwMode="auto">
            <a:xfrm>
              <a:off x="334902"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446</a:t>
              </a:r>
              <a:endParaRPr lang="en-US" sz="2000" b="1" dirty="0">
                <a:solidFill>
                  <a:schemeClr val="bg1"/>
                </a:solidFill>
              </a:endParaRPr>
            </a:p>
          </p:txBody>
        </p:sp>
      </p:grpSp>
      <p:grpSp>
        <p:nvGrpSpPr>
          <p:cNvPr id="9" name="Group 8"/>
          <p:cNvGrpSpPr/>
          <p:nvPr/>
        </p:nvGrpSpPr>
        <p:grpSpPr>
          <a:xfrm>
            <a:off x="4288747" y="4343400"/>
            <a:ext cx="3657600" cy="2057400"/>
            <a:chOff x="4288747" y="4343400"/>
            <a:chExt cx="3657600" cy="2057400"/>
          </a:xfrm>
        </p:grpSpPr>
        <p:sp>
          <p:nvSpPr>
            <p:cNvPr id="14" name="Rectangle 13"/>
            <p:cNvSpPr/>
            <p:nvPr/>
          </p:nvSpPr>
          <p:spPr>
            <a:xfrm>
              <a:off x="4288747" y="434340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Designing systems for Continuous Availability – Multi-node with Remote File </a:t>
              </a:r>
              <a:r>
                <a:rPr lang="en-US" sz="2800" b="1" dirty="0" smtClean="0">
                  <a:solidFill>
                    <a:srgbClr val="FFFFFF"/>
                  </a:solidFill>
                  <a:latin typeface="Segoe UI Light" pitchFamily="34" charset="0"/>
                </a:rPr>
                <a:t>Storage</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20" name="Rectangle 19"/>
            <p:cNvSpPr/>
            <p:nvPr/>
          </p:nvSpPr>
          <p:spPr bwMode="auto">
            <a:xfrm>
              <a:off x="4288747"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444</a:t>
              </a:r>
              <a:endParaRPr lang="en-US" sz="2000" b="1" dirty="0">
                <a:solidFill>
                  <a:schemeClr val="bg1"/>
                </a:solidFill>
              </a:endParaRPr>
            </a:p>
          </p:txBody>
        </p:sp>
      </p:grpSp>
      <p:grpSp>
        <p:nvGrpSpPr>
          <p:cNvPr id="8" name="Group 7"/>
          <p:cNvGrpSpPr/>
          <p:nvPr/>
        </p:nvGrpSpPr>
        <p:grpSpPr>
          <a:xfrm>
            <a:off x="8244750" y="4343401"/>
            <a:ext cx="3657600" cy="2057399"/>
            <a:chOff x="8244750" y="4343401"/>
            <a:chExt cx="3657600" cy="2057399"/>
          </a:xfrm>
        </p:grpSpPr>
        <p:sp>
          <p:nvSpPr>
            <p:cNvPr id="15" name="Rectangle 14"/>
            <p:cNvSpPr/>
            <p:nvPr/>
          </p:nvSpPr>
          <p:spPr>
            <a:xfrm>
              <a:off x="8244750" y="4343401"/>
              <a:ext cx="3657600" cy="173736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Building Continuously Available </a:t>
              </a:r>
              <a:r>
                <a:rPr lang="en-US" sz="2800" b="1" dirty="0" smtClean="0">
                  <a:solidFill>
                    <a:srgbClr val="FFFFFF"/>
                  </a:solidFill>
                  <a:latin typeface="Segoe UI Light" pitchFamily="34" charset="0"/>
                </a:rPr>
                <a:t>File </a:t>
              </a:r>
              <a:r>
                <a:rPr lang="en-US" sz="2800" b="1" dirty="0">
                  <a:solidFill>
                    <a:srgbClr val="FFFFFF"/>
                  </a:solidFill>
                  <a:latin typeface="Segoe UI Light" pitchFamily="34" charset="0"/>
                </a:rPr>
                <a:t>Server NAS Appliances</a:t>
              </a:r>
            </a:p>
          </p:txBody>
        </p:sp>
        <p:sp>
          <p:nvSpPr>
            <p:cNvPr id="22" name="Rectangle 21"/>
            <p:cNvSpPr/>
            <p:nvPr/>
          </p:nvSpPr>
          <p:spPr bwMode="auto">
            <a:xfrm>
              <a:off x="8244750"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449</a:t>
              </a:r>
              <a:endParaRPr lang="en-US" sz="2000" b="1" dirty="0">
                <a:solidFill>
                  <a:schemeClr val="bg1"/>
                </a:solidFill>
              </a:endParaRPr>
            </a:p>
          </p:txBody>
        </p:sp>
      </p:grpSp>
      <p:grpSp>
        <p:nvGrpSpPr>
          <p:cNvPr id="5" name="Group 4"/>
          <p:cNvGrpSpPr/>
          <p:nvPr/>
        </p:nvGrpSpPr>
        <p:grpSpPr>
          <a:xfrm>
            <a:off x="328806" y="2103120"/>
            <a:ext cx="3657600" cy="2057711"/>
            <a:chOff x="328806" y="2103120"/>
            <a:chExt cx="3657600" cy="2057711"/>
          </a:xfrm>
        </p:grpSpPr>
        <p:sp>
          <p:nvSpPr>
            <p:cNvPr id="21" name="Rectangle 20"/>
            <p:cNvSpPr/>
            <p:nvPr/>
          </p:nvSpPr>
          <p:spPr>
            <a:xfrm>
              <a:off x="328806"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Platform Storage </a:t>
              </a:r>
              <a:r>
                <a:rPr lang="en-US" sz="2800" b="1" dirty="0" smtClean="0">
                  <a:solidFill>
                    <a:srgbClr val="FFFFFF"/>
                  </a:solidFill>
                  <a:latin typeface="Segoe UI Light" pitchFamily="34" charset="0"/>
                </a:rPr>
                <a:t>Evolved</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23" name="Rectangle 22"/>
            <p:cNvSpPr/>
            <p:nvPr/>
          </p:nvSpPr>
          <p:spPr bwMode="auto">
            <a:xfrm>
              <a:off x="328806"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474</a:t>
              </a:r>
              <a:endParaRPr lang="en-US" sz="2000" b="1" dirty="0">
                <a:solidFill>
                  <a:schemeClr val="bg1"/>
                </a:solidFill>
              </a:endParaRPr>
            </a:p>
          </p:txBody>
        </p:sp>
      </p:grpSp>
      <p:grpSp>
        <p:nvGrpSpPr>
          <p:cNvPr id="6" name="Group 5"/>
          <p:cNvGrpSpPr/>
          <p:nvPr/>
        </p:nvGrpSpPr>
        <p:grpSpPr>
          <a:xfrm>
            <a:off x="4282651" y="2103120"/>
            <a:ext cx="3657600" cy="2057711"/>
            <a:chOff x="4282651" y="2103120"/>
            <a:chExt cx="3657600" cy="2057711"/>
          </a:xfrm>
        </p:grpSpPr>
        <p:sp>
          <p:nvSpPr>
            <p:cNvPr id="32" name="Rectangle 31"/>
            <p:cNvSpPr/>
            <p:nvPr/>
          </p:nvSpPr>
          <p:spPr>
            <a:xfrm>
              <a:off x="4282651"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Designing </a:t>
              </a:r>
              <a:r>
                <a:rPr lang="en-US" sz="2800" b="1" dirty="0" smtClean="0">
                  <a:solidFill>
                    <a:schemeClr val="tx1"/>
                  </a:solidFill>
                  <a:latin typeface="Segoe UI Light" pitchFamily="34" charset="0"/>
                </a:rPr>
                <a:t>Systems </a:t>
              </a:r>
              <a:r>
                <a:rPr lang="en-US" sz="2800" b="1" dirty="0">
                  <a:solidFill>
                    <a:schemeClr val="tx1"/>
                  </a:solidFill>
                  <a:latin typeface="Segoe UI Light" pitchFamily="34" charset="0"/>
                </a:rPr>
                <a:t>for </a:t>
              </a:r>
              <a:r>
                <a:rPr lang="en-US" sz="2800" b="1" dirty="0">
                  <a:solidFill>
                    <a:srgbClr val="FFFFFF"/>
                  </a:solidFill>
                  <a:latin typeface="Segoe UI Light" pitchFamily="34" charset="0"/>
                </a:rPr>
                <a:t>Continuous Availability</a:t>
              </a:r>
              <a:r>
                <a:rPr lang="en-US" sz="2800" b="1" dirty="0" smtClean="0">
                  <a:solidFill>
                    <a:schemeClr val="tx1"/>
                  </a:solidFill>
                  <a:latin typeface="Segoe UI Light" pitchFamily="34" charset="0"/>
                </a:rPr>
                <a:t> </a:t>
              </a:r>
              <a:r>
                <a:rPr lang="en-US" sz="2800" b="1" dirty="0">
                  <a:solidFill>
                    <a:schemeClr val="tx1"/>
                  </a:solidFill>
                  <a:latin typeface="Segoe UI Light" pitchFamily="34" charset="0"/>
                </a:rPr>
                <a:t>– Multi-node with Block </a:t>
              </a:r>
              <a:r>
                <a:rPr lang="en-US" sz="2800" b="1" dirty="0" smtClean="0">
                  <a:solidFill>
                    <a:schemeClr val="tx1"/>
                  </a:solidFill>
                  <a:latin typeface="Segoe UI Light" pitchFamily="34" charset="0"/>
                </a:rPr>
                <a:t>Storage</a:t>
              </a:r>
              <a:r>
                <a:rPr lang="en-US" sz="2800" b="1" dirty="0">
                  <a:solidFill>
                    <a:schemeClr val="bg1"/>
                  </a:solidFill>
                  <a:sym typeface="Wingdings"/>
                </a:rPr>
                <a:t> </a:t>
              </a:r>
              <a:endParaRPr lang="en-US" sz="2800" b="1" dirty="0">
                <a:solidFill>
                  <a:schemeClr val="tx1"/>
                </a:solidFill>
                <a:latin typeface="Segoe UI Light" pitchFamily="34" charset="0"/>
              </a:endParaRPr>
            </a:p>
          </p:txBody>
        </p:sp>
        <p:sp>
          <p:nvSpPr>
            <p:cNvPr id="24" name="Rectangle 23"/>
            <p:cNvSpPr/>
            <p:nvPr/>
          </p:nvSpPr>
          <p:spPr bwMode="auto">
            <a:xfrm>
              <a:off x="4282651"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450</a:t>
              </a:r>
              <a:endParaRPr lang="en-US" sz="2000" b="1" dirty="0">
                <a:solidFill>
                  <a:schemeClr val="bg1"/>
                </a:solidFill>
              </a:endParaRPr>
            </a:p>
          </p:txBody>
        </p:sp>
      </p:grpSp>
      <p:grpSp>
        <p:nvGrpSpPr>
          <p:cNvPr id="7" name="Group 6"/>
          <p:cNvGrpSpPr/>
          <p:nvPr/>
        </p:nvGrpSpPr>
        <p:grpSpPr>
          <a:xfrm>
            <a:off x="8238654" y="2103120"/>
            <a:ext cx="3657600" cy="2057400"/>
            <a:chOff x="8238654" y="2103120"/>
            <a:chExt cx="3657600" cy="2057400"/>
          </a:xfrm>
        </p:grpSpPr>
        <p:sp>
          <p:nvSpPr>
            <p:cNvPr id="34" name="Rectangle 33"/>
            <p:cNvSpPr/>
            <p:nvPr/>
          </p:nvSpPr>
          <p:spPr>
            <a:xfrm>
              <a:off x="8238654"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Building Continuously Available </a:t>
              </a:r>
              <a:r>
                <a:rPr lang="en-US" sz="2800" b="1" dirty="0" smtClean="0">
                  <a:solidFill>
                    <a:schemeClr val="tx1"/>
                  </a:solidFill>
                  <a:latin typeface="Segoe UI Light" pitchFamily="34" charset="0"/>
                </a:rPr>
                <a:t>Systems </a:t>
              </a:r>
              <a:br>
                <a:rPr lang="en-US" sz="2800" b="1" dirty="0" smtClean="0">
                  <a:solidFill>
                    <a:schemeClr val="tx1"/>
                  </a:solidFill>
                  <a:latin typeface="Segoe UI Light" pitchFamily="34" charset="0"/>
                </a:rPr>
              </a:br>
              <a:r>
                <a:rPr lang="en-US" sz="2800" b="1" dirty="0" smtClean="0">
                  <a:solidFill>
                    <a:schemeClr val="tx1"/>
                  </a:solidFill>
                  <a:latin typeface="Segoe UI Light" pitchFamily="34" charset="0"/>
                </a:rPr>
                <a:t>with </a:t>
              </a:r>
              <a:r>
                <a:rPr lang="en-US" sz="2800" b="1" dirty="0">
                  <a:solidFill>
                    <a:schemeClr val="tx1"/>
                  </a:solidFill>
                  <a:latin typeface="Segoe UI Light" pitchFamily="34" charset="0"/>
                </a:rPr>
                <a:t>Hyper-V </a:t>
              </a:r>
              <a:r>
                <a:rPr lang="en-US" sz="2800" b="1" dirty="0">
                  <a:solidFill>
                    <a:schemeClr val="bg1"/>
                  </a:solidFill>
                  <a:sym typeface="Wingdings"/>
                </a:rPr>
                <a:t></a:t>
              </a:r>
              <a:endParaRPr lang="en-US" sz="2800" b="1" dirty="0">
                <a:solidFill>
                  <a:schemeClr val="tx1"/>
                </a:solidFill>
                <a:latin typeface="Segoe UI Light" pitchFamily="34" charset="0"/>
              </a:endParaRPr>
            </a:p>
          </p:txBody>
        </p:sp>
        <p:sp>
          <p:nvSpPr>
            <p:cNvPr id="26" name="Rectangle 25"/>
            <p:cNvSpPr/>
            <p:nvPr/>
          </p:nvSpPr>
          <p:spPr bwMode="auto">
            <a:xfrm>
              <a:off x="8238654" y="384048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451</a:t>
              </a:r>
              <a:endParaRPr lang="en-US" sz="2000" b="1" dirty="0">
                <a:solidFill>
                  <a:schemeClr val="bg1"/>
                </a:solidFill>
              </a:endParaRPr>
            </a:p>
          </p:txBody>
        </p:sp>
      </p:grpSp>
      <p:sp>
        <p:nvSpPr>
          <p:cNvPr id="30" name="Rectangle 29"/>
          <p:cNvSpPr/>
          <p:nvPr/>
        </p:nvSpPr>
        <p:spPr bwMode="auto">
          <a:xfrm>
            <a:off x="10073550" y="1612534"/>
            <a:ext cx="18288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443</a:t>
            </a:r>
            <a:endParaRPr lang="en-US" sz="2000" b="1" dirty="0">
              <a:solidFill>
                <a:schemeClr val="bg1"/>
              </a:solidFill>
            </a:endParaRPr>
          </a:p>
        </p:txBody>
      </p:sp>
    </p:spTree>
    <p:extLst>
      <p:ext uri="{BB962C8B-B14F-4D97-AF65-F5344CB8AC3E}">
        <p14:creationId xmlns:p14="http://schemas.microsoft.com/office/powerpoint/2010/main" val="18895037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107996"/>
          </a:xfrm>
        </p:spPr>
        <p:txBody>
          <a:bodyPr/>
          <a:lstStyle/>
          <a:p>
            <a:r>
              <a:rPr lang="en-US" dirty="0" smtClean="0">
                <a:gradFill flip="none" rotWithShape="1">
                  <a:gsLst>
                    <a:gs pos="0">
                      <a:srgbClr val="FFFFFF"/>
                    </a:gs>
                    <a:gs pos="86000">
                      <a:srgbClr val="FFFFFF"/>
                    </a:gs>
                  </a:gsLst>
                  <a:lin ang="5400000" scaled="0"/>
                  <a:tileRect/>
                </a:gradFill>
              </a:rPr>
              <a:t>Recap of What’s New </a:t>
            </a:r>
            <a:r>
              <a:rPr lang="en-US" dirty="0">
                <a:gradFill flip="none" rotWithShape="1">
                  <a:gsLst>
                    <a:gs pos="0">
                      <a:srgbClr val="FFFFFF"/>
                    </a:gs>
                    <a:gs pos="86000">
                      <a:srgbClr val="FFFFFF"/>
                    </a:gs>
                  </a:gsLst>
                  <a:lin ang="5400000" scaled="0"/>
                  <a:tileRect/>
                </a:gradFill>
              </a:rPr>
              <a:t>in Windows File Server</a:t>
            </a:r>
            <a:br>
              <a:rPr lang="en-US" dirty="0">
                <a:gradFill flip="none" rotWithShape="1">
                  <a:gsLst>
                    <a:gs pos="0">
                      <a:srgbClr val="FFFFFF"/>
                    </a:gs>
                    <a:gs pos="86000">
                      <a:srgbClr val="FFFFFF"/>
                    </a:gs>
                  </a:gsLst>
                  <a:lin ang="5400000" scaled="0"/>
                  <a:tileRect/>
                </a:gradFill>
              </a:rPr>
            </a:br>
            <a:r>
              <a:rPr lang="en-US" sz="3600" dirty="0">
                <a:solidFill>
                  <a:schemeClr val="accent1"/>
                </a:solidFill>
                <a:latin typeface="Segoe UI Light"/>
              </a:rPr>
              <a:t>Reliable, efficient storage for clients </a:t>
            </a:r>
            <a:r>
              <a:rPr lang="en-US" sz="3600" u="sng" dirty="0">
                <a:solidFill>
                  <a:schemeClr val="accent1"/>
                </a:solidFill>
                <a:latin typeface="Segoe UI Light"/>
              </a:rPr>
              <a:t>and</a:t>
            </a:r>
            <a:r>
              <a:rPr lang="en-US" sz="3600" dirty="0">
                <a:solidFill>
                  <a:schemeClr val="accent1"/>
                </a:solidFill>
                <a:latin typeface="Segoe UI Light"/>
              </a:rPr>
              <a:t> server applications</a:t>
            </a:r>
            <a:endParaRPr lang="en-US" dirty="0">
              <a:solidFill>
                <a:schemeClr val="accent1"/>
              </a:solidFill>
            </a:endParaRPr>
          </a:p>
        </p:txBody>
      </p:sp>
      <p:sp>
        <p:nvSpPr>
          <p:cNvPr id="5" name="Content Placeholder 4"/>
          <p:cNvSpPr>
            <a:spLocks noGrp="1"/>
          </p:cNvSpPr>
          <p:nvPr>
            <p:ph sz="half" idx="1"/>
          </p:nvPr>
        </p:nvSpPr>
        <p:spPr>
          <a:xfrm>
            <a:off x="519113" y="1737360"/>
            <a:ext cx="5486400" cy="4572000"/>
          </a:xfrm>
        </p:spPr>
        <p:txBody>
          <a:bodyPr>
            <a:normAutofit fontScale="92500" lnSpcReduction="20000"/>
          </a:bodyPr>
          <a:lstStyle/>
          <a:p>
            <a:r>
              <a:rPr lang="en-US" dirty="0" smtClean="0">
                <a:solidFill>
                  <a:schemeClr val="tx1"/>
                </a:solidFill>
              </a:rPr>
              <a:t>Platform storage </a:t>
            </a:r>
          </a:p>
          <a:p>
            <a:pPr lvl="1"/>
            <a:r>
              <a:rPr lang="en-US" dirty="0">
                <a:solidFill>
                  <a:schemeClr val="tx1"/>
                </a:solidFill>
              </a:rPr>
              <a:t>Improved NTFS integrity on SATA</a:t>
            </a:r>
          </a:p>
          <a:p>
            <a:pPr lvl="1"/>
            <a:r>
              <a:rPr lang="en-US" dirty="0">
                <a:solidFill>
                  <a:schemeClr val="tx1"/>
                </a:solidFill>
              </a:rPr>
              <a:t>NTFS online scan and repair – 64TB volumes</a:t>
            </a:r>
          </a:p>
          <a:p>
            <a:pPr lvl="1"/>
            <a:r>
              <a:rPr lang="en-US" dirty="0">
                <a:solidFill>
                  <a:schemeClr val="tx1"/>
                </a:solidFill>
              </a:rPr>
              <a:t>Windows virtualized storage (Storage Spaces)</a:t>
            </a:r>
          </a:p>
          <a:p>
            <a:pPr lvl="1"/>
            <a:r>
              <a:rPr lang="en-US" dirty="0">
                <a:solidFill>
                  <a:schemeClr val="tx1"/>
                </a:solidFill>
              </a:rPr>
              <a:t>Storage management with SMI-S support</a:t>
            </a:r>
          </a:p>
          <a:p>
            <a:pPr lvl="1"/>
            <a:r>
              <a:rPr lang="en-US" dirty="0">
                <a:solidFill>
                  <a:schemeClr val="tx1"/>
                </a:solidFill>
              </a:rPr>
              <a:t>Thin provisioning </a:t>
            </a:r>
            <a:r>
              <a:rPr lang="en-US" dirty="0" smtClean="0">
                <a:solidFill>
                  <a:schemeClr val="tx1"/>
                </a:solidFill>
              </a:rPr>
              <a:t>notifications</a:t>
            </a:r>
            <a:endParaRPr lang="en-US" dirty="0">
              <a:solidFill>
                <a:schemeClr val="tx1"/>
              </a:solidFill>
            </a:endParaRPr>
          </a:p>
          <a:p>
            <a:pPr lvl="1"/>
            <a:r>
              <a:rPr lang="en-US" dirty="0">
                <a:solidFill>
                  <a:schemeClr val="tx1"/>
                </a:solidFill>
              </a:rPr>
              <a:t>Data </a:t>
            </a:r>
            <a:r>
              <a:rPr lang="en-US" dirty="0" err="1" smtClean="0">
                <a:solidFill>
                  <a:schemeClr val="tx1"/>
                </a:solidFill>
              </a:rPr>
              <a:t>deduplication</a:t>
            </a:r>
            <a:endParaRPr lang="en-US" dirty="0" smtClean="0">
              <a:solidFill>
                <a:schemeClr val="tx1"/>
              </a:solidFill>
            </a:endParaRPr>
          </a:p>
          <a:p>
            <a:r>
              <a:rPr lang="en-US" dirty="0" smtClean="0">
                <a:solidFill>
                  <a:schemeClr val="tx1"/>
                </a:solidFill>
              </a:rPr>
              <a:t>Continuously available file server</a:t>
            </a:r>
          </a:p>
          <a:p>
            <a:pPr lvl="1"/>
            <a:r>
              <a:rPr lang="en-US" dirty="0">
                <a:solidFill>
                  <a:schemeClr val="tx1"/>
                </a:solidFill>
              </a:rPr>
              <a:t>Fast, transparent failover</a:t>
            </a:r>
          </a:p>
          <a:p>
            <a:pPr lvl="1"/>
            <a:r>
              <a:rPr lang="en-US" dirty="0">
                <a:solidFill>
                  <a:schemeClr val="tx1"/>
                </a:solidFill>
              </a:rPr>
              <a:t>SMB multichannel network teaming</a:t>
            </a:r>
          </a:p>
          <a:p>
            <a:pPr lvl="1"/>
            <a:r>
              <a:rPr lang="en-US" dirty="0" err="1">
                <a:solidFill>
                  <a:schemeClr val="tx1"/>
                </a:solidFill>
              </a:rPr>
              <a:t>SMBDirect</a:t>
            </a:r>
            <a:r>
              <a:rPr lang="en-US" dirty="0">
                <a:solidFill>
                  <a:schemeClr val="tx1"/>
                </a:solidFill>
              </a:rPr>
              <a:t> (RDMA)</a:t>
            </a:r>
          </a:p>
          <a:p>
            <a:r>
              <a:rPr lang="en-US" dirty="0" smtClean="0">
                <a:solidFill>
                  <a:schemeClr val="tx1"/>
                </a:solidFill>
              </a:rPr>
              <a:t>Directory </a:t>
            </a:r>
            <a:r>
              <a:rPr lang="en-US" dirty="0" err="1" smtClean="0">
                <a:solidFill>
                  <a:schemeClr val="tx1"/>
                </a:solidFill>
              </a:rPr>
              <a:t>oplocks</a:t>
            </a:r>
            <a:endParaRPr lang="en-US" dirty="0" smtClean="0">
              <a:solidFill>
                <a:schemeClr val="tx1"/>
              </a:solidFill>
            </a:endParaRPr>
          </a:p>
          <a:p>
            <a:pPr lvl="1"/>
            <a:endParaRPr lang="en-US" dirty="0">
              <a:solidFill>
                <a:schemeClr val="tx1"/>
              </a:solidFill>
            </a:endParaRPr>
          </a:p>
        </p:txBody>
      </p:sp>
      <p:sp>
        <p:nvSpPr>
          <p:cNvPr id="6" name="Content Placeholder 5"/>
          <p:cNvSpPr>
            <a:spLocks noGrp="1"/>
          </p:cNvSpPr>
          <p:nvPr>
            <p:ph sz="half" idx="2"/>
          </p:nvPr>
        </p:nvSpPr>
        <p:spPr>
          <a:xfrm>
            <a:off x="6181725" y="1737360"/>
            <a:ext cx="5486400" cy="4572000"/>
          </a:xfrm>
        </p:spPr>
        <p:txBody>
          <a:bodyPr>
            <a:normAutofit fontScale="92500" lnSpcReduction="20000"/>
          </a:bodyPr>
          <a:lstStyle/>
          <a:p>
            <a:r>
              <a:rPr lang="en-US" dirty="0" smtClean="0">
                <a:solidFill>
                  <a:schemeClr val="tx1"/>
                </a:solidFill>
              </a:rPr>
              <a:t>Remote VSS backup</a:t>
            </a:r>
          </a:p>
          <a:p>
            <a:r>
              <a:rPr lang="en-US" dirty="0" smtClean="0">
                <a:solidFill>
                  <a:schemeClr val="tx1"/>
                </a:solidFill>
              </a:rPr>
              <a:t>Advanced </a:t>
            </a:r>
            <a:r>
              <a:rPr lang="en-US" dirty="0">
                <a:solidFill>
                  <a:schemeClr val="tx1"/>
                </a:solidFill>
              </a:rPr>
              <a:t>networking</a:t>
            </a:r>
          </a:p>
          <a:p>
            <a:pPr lvl="1"/>
            <a:r>
              <a:rPr lang="en-US" dirty="0">
                <a:solidFill>
                  <a:schemeClr val="tx1"/>
                </a:solidFill>
              </a:rPr>
              <a:t>Load balancing and failover</a:t>
            </a:r>
          </a:p>
          <a:p>
            <a:pPr lvl="1"/>
            <a:r>
              <a:rPr lang="en-US" dirty="0">
                <a:solidFill>
                  <a:schemeClr val="tx1"/>
                </a:solidFill>
              </a:rPr>
              <a:t>Datacenter bridging (DCB)</a:t>
            </a:r>
          </a:p>
          <a:p>
            <a:r>
              <a:rPr lang="en-US" dirty="0" smtClean="0">
                <a:solidFill>
                  <a:schemeClr val="tx1"/>
                </a:solidFill>
              </a:rPr>
              <a:t>Flexible </a:t>
            </a:r>
            <a:r>
              <a:rPr lang="en-US" dirty="0">
                <a:solidFill>
                  <a:schemeClr val="tx1"/>
                </a:solidFill>
              </a:rPr>
              <a:t>file access control</a:t>
            </a:r>
          </a:p>
          <a:p>
            <a:pPr lvl="1" indent="-325424"/>
            <a:r>
              <a:rPr lang="en-US" dirty="0">
                <a:solidFill>
                  <a:schemeClr val="tx1"/>
                </a:solidFill>
              </a:rPr>
              <a:t>Claims-based authorization</a:t>
            </a:r>
          </a:p>
          <a:p>
            <a:pPr lvl="1" indent="-325424"/>
            <a:r>
              <a:rPr lang="en-US" dirty="0">
                <a:solidFill>
                  <a:schemeClr val="tx1"/>
                </a:solidFill>
              </a:rPr>
              <a:t>Access-denied remediation</a:t>
            </a:r>
          </a:p>
          <a:p>
            <a:pPr lvl="1" indent="-325424"/>
            <a:r>
              <a:rPr lang="en-US" dirty="0">
                <a:solidFill>
                  <a:schemeClr val="tx1"/>
                </a:solidFill>
              </a:rPr>
              <a:t>Integrated reporting and auditing</a:t>
            </a:r>
          </a:p>
          <a:p>
            <a:r>
              <a:rPr lang="en-US" dirty="0" smtClean="0">
                <a:solidFill>
                  <a:schemeClr val="tx1"/>
                </a:solidFill>
              </a:rPr>
              <a:t>File server management</a:t>
            </a:r>
          </a:p>
          <a:p>
            <a:pPr lvl="1"/>
            <a:r>
              <a:rPr lang="en-US" dirty="0" smtClean="0">
                <a:solidFill>
                  <a:schemeClr val="tx1"/>
                </a:solidFill>
              </a:rPr>
              <a:t>Full PowerShell manageability</a:t>
            </a:r>
          </a:p>
          <a:p>
            <a:pPr lvl="1"/>
            <a:r>
              <a:rPr lang="en-US" dirty="0" smtClean="0">
                <a:solidFill>
                  <a:schemeClr val="tx1"/>
                </a:solidFill>
              </a:rPr>
              <a:t>Consolidated </a:t>
            </a:r>
            <a:r>
              <a:rPr lang="en-US" dirty="0">
                <a:solidFill>
                  <a:schemeClr val="tx1"/>
                </a:solidFill>
              </a:rPr>
              <a:t>multi-server </a:t>
            </a:r>
            <a:r>
              <a:rPr lang="en-US" dirty="0" smtClean="0">
                <a:solidFill>
                  <a:schemeClr val="tx1"/>
                </a:solidFill>
              </a:rPr>
              <a:t>file server admin UI</a:t>
            </a:r>
          </a:p>
          <a:p>
            <a:pPr lvl="1"/>
            <a:r>
              <a:rPr lang="en-US" dirty="0" smtClean="0">
                <a:solidFill>
                  <a:schemeClr val="tx1"/>
                </a:solidFill>
              </a:rPr>
              <a:t>Cluster-aware updating </a:t>
            </a:r>
            <a:endParaRPr lang="en-US" dirty="0">
              <a:solidFill>
                <a:schemeClr val="tx1"/>
              </a:solidFill>
            </a:endParaRPr>
          </a:p>
          <a:p>
            <a:endParaRPr lang="en-US" dirty="0">
              <a:solidFill>
                <a:schemeClr val="tx1"/>
              </a:solidFill>
            </a:endParaRPr>
          </a:p>
        </p:txBody>
      </p:sp>
      <p:grpSp>
        <p:nvGrpSpPr>
          <p:cNvPr id="7" name="Group 6"/>
          <p:cNvGrpSpPr/>
          <p:nvPr/>
        </p:nvGrpSpPr>
        <p:grpSpPr>
          <a:xfrm>
            <a:off x="6974006" y="6296309"/>
            <a:ext cx="5156927" cy="512064"/>
            <a:chOff x="6974006" y="6296309"/>
            <a:chExt cx="5156927" cy="512064"/>
          </a:xfrm>
        </p:grpSpPr>
        <p:sp>
          <p:nvSpPr>
            <p:cNvPr id="8" name="Rectangle 7"/>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tx1"/>
                  </a:solidFill>
                  <a:latin typeface="+mj-lt"/>
                </a:rPr>
                <a:t>See related sessions listed at end</a:t>
              </a:r>
              <a:endParaRPr lang="en-US" sz="1600" b="1" dirty="0">
                <a:solidFill>
                  <a:schemeClr val="tx1"/>
                </a:solidFill>
                <a:latin typeface="+mj-lt"/>
              </a:endParaRPr>
            </a:p>
          </p:txBody>
        </p:sp>
        <p:sp>
          <p:nvSpPr>
            <p:cNvPr id="9" name="Rectangle 8"/>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grpSp>
    </p:spTree>
    <p:extLst>
      <p:ext uri="{BB962C8B-B14F-4D97-AF65-F5344CB8AC3E}">
        <p14:creationId xmlns:p14="http://schemas.microsoft.com/office/powerpoint/2010/main" val="607000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1000"/>
                                        <p:tgtEl>
                                          <p:spTgt spid="5">
                                            <p:txEl>
                                              <p:pRg st="7" end="7"/>
                                            </p:txEl>
                                          </p:spTgt>
                                        </p:tgtEl>
                                      </p:cBhvr>
                                    </p:animEffect>
                                    <p:anim calcmode="lin" valueType="num">
                                      <p:cBhvr>
                                        <p:cTn id="4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1000"/>
                                        <p:tgtEl>
                                          <p:spTgt spid="5">
                                            <p:txEl>
                                              <p:pRg st="8" end="8"/>
                                            </p:txEl>
                                          </p:spTgt>
                                        </p:tgtEl>
                                      </p:cBhvr>
                                    </p:animEffect>
                                    <p:anim calcmode="lin" valueType="num">
                                      <p:cBhvr>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1000"/>
                                        <p:tgtEl>
                                          <p:spTgt spid="5">
                                            <p:txEl>
                                              <p:pRg st="9" end="9"/>
                                            </p:txEl>
                                          </p:spTgt>
                                        </p:tgtEl>
                                      </p:cBhvr>
                                    </p:animEffect>
                                    <p:anim calcmode="lin" valueType="num">
                                      <p:cBhvr>
                                        <p:cTn id="5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1000"/>
                                        <p:tgtEl>
                                          <p:spTgt spid="5">
                                            <p:txEl>
                                              <p:pRg st="10" end="10"/>
                                            </p:txEl>
                                          </p:spTgt>
                                        </p:tgtEl>
                                      </p:cBhvr>
                                    </p:animEffect>
                                    <p:anim calcmode="lin" valueType="num">
                                      <p:cBhvr>
                                        <p:cTn id="5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fade">
                                      <p:cBhvr>
                                        <p:cTn id="64" dur="1000"/>
                                        <p:tgtEl>
                                          <p:spTgt spid="5">
                                            <p:txEl>
                                              <p:pRg st="11" end="11"/>
                                            </p:txEl>
                                          </p:spTgt>
                                        </p:tgtEl>
                                      </p:cBhvr>
                                    </p:animEffect>
                                    <p:anim calcmode="lin" valueType="num">
                                      <p:cBhvr>
                                        <p:cTn id="6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fade">
                                      <p:cBhvr>
                                        <p:cTn id="70" dur="1000"/>
                                        <p:tgtEl>
                                          <p:spTgt spid="6">
                                            <p:txEl>
                                              <p:pRg st="0" end="0"/>
                                            </p:txEl>
                                          </p:spTgt>
                                        </p:tgtEl>
                                      </p:cBhvr>
                                    </p:animEffect>
                                    <p:anim calcmode="lin" valueType="num">
                                      <p:cBhvr>
                                        <p:cTn id="7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6">
                                            <p:txEl>
                                              <p:pRg st="1" end="1"/>
                                            </p:txEl>
                                          </p:spTgt>
                                        </p:tgtEl>
                                        <p:attrNameLst>
                                          <p:attrName>style.visibility</p:attrName>
                                        </p:attrNameLst>
                                      </p:cBhvr>
                                      <p:to>
                                        <p:strVal val="visible"/>
                                      </p:to>
                                    </p:set>
                                    <p:animEffect transition="in" filter="fade">
                                      <p:cBhvr>
                                        <p:cTn id="76" dur="1000"/>
                                        <p:tgtEl>
                                          <p:spTgt spid="6">
                                            <p:txEl>
                                              <p:pRg st="1" end="1"/>
                                            </p:txEl>
                                          </p:spTgt>
                                        </p:tgtEl>
                                      </p:cBhvr>
                                    </p:animEffect>
                                    <p:anim calcmode="lin" valueType="num">
                                      <p:cBhvr>
                                        <p:cTn id="7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1" end="1"/>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
                                            <p:txEl>
                                              <p:pRg st="2" end="2"/>
                                            </p:txEl>
                                          </p:spTgt>
                                        </p:tgtEl>
                                        <p:attrNameLst>
                                          <p:attrName>style.visibility</p:attrName>
                                        </p:attrNameLst>
                                      </p:cBhvr>
                                      <p:to>
                                        <p:strVal val="visible"/>
                                      </p:to>
                                    </p:set>
                                    <p:animEffect transition="in" filter="fade">
                                      <p:cBhvr>
                                        <p:cTn id="81" dur="1000"/>
                                        <p:tgtEl>
                                          <p:spTgt spid="6">
                                            <p:txEl>
                                              <p:pRg st="2" end="2"/>
                                            </p:txEl>
                                          </p:spTgt>
                                        </p:tgtEl>
                                      </p:cBhvr>
                                    </p:animEffect>
                                    <p:anim calcmode="lin" valueType="num">
                                      <p:cBhvr>
                                        <p:cTn id="8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Effect transition="in" filter="fade">
                                      <p:cBhvr>
                                        <p:cTn id="86" dur="1000"/>
                                        <p:tgtEl>
                                          <p:spTgt spid="6">
                                            <p:txEl>
                                              <p:pRg st="3" end="3"/>
                                            </p:txEl>
                                          </p:spTgt>
                                        </p:tgtEl>
                                      </p:cBhvr>
                                    </p:animEffect>
                                    <p:anim calcmode="lin" valueType="num">
                                      <p:cBhvr>
                                        <p:cTn id="8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6">
                                            <p:txEl>
                                              <p:pRg st="4" end="4"/>
                                            </p:txEl>
                                          </p:spTgt>
                                        </p:tgtEl>
                                        <p:attrNameLst>
                                          <p:attrName>style.visibility</p:attrName>
                                        </p:attrNameLst>
                                      </p:cBhvr>
                                      <p:to>
                                        <p:strVal val="visible"/>
                                      </p:to>
                                    </p:set>
                                    <p:animEffect transition="in" filter="fade">
                                      <p:cBhvr>
                                        <p:cTn id="92" dur="1000"/>
                                        <p:tgtEl>
                                          <p:spTgt spid="6">
                                            <p:txEl>
                                              <p:pRg st="4" end="4"/>
                                            </p:txEl>
                                          </p:spTgt>
                                        </p:tgtEl>
                                      </p:cBhvr>
                                    </p:animEffect>
                                    <p:anim calcmode="lin" valueType="num">
                                      <p:cBhvr>
                                        <p:cTn id="9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Effect transition="in" filter="fade">
                                      <p:cBhvr>
                                        <p:cTn id="97" dur="1000"/>
                                        <p:tgtEl>
                                          <p:spTgt spid="6">
                                            <p:txEl>
                                              <p:pRg st="5" end="5"/>
                                            </p:txEl>
                                          </p:spTgt>
                                        </p:tgtEl>
                                      </p:cBhvr>
                                    </p:animEffect>
                                    <p:anim calcmode="lin" valueType="num">
                                      <p:cBhvr>
                                        <p:cTn id="9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
                                            <p:txEl>
                                              <p:pRg st="6" end="6"/>
                                            </p:txEl>
                                          </p:spTgt>
                                        </p:tgtEl>
                                        <p:attrNameLst>
                                          <p:attrName>style.visibility</p:attrName>
                                        </p:attrNameLst>
                                      </p:cBhvr>
                                      <p:to>
                                        <p:strVal val="visible"/>
                                      </p:to>
                                    </p:set>
                                    <p:animEffect transition="in" filter="fade">
                                      <p:cBhvr>
                                        <p:cTn id="102" dur="1000"/>
                                        <p:tgtEl>
                                          <p:spTgt spid="6">
                                            <p:txEl>
                                              <p:pRg st="6" end="6"/>
                                            </p:txEl>
                                          </p:spTgt>
                                        </p:tgtEl>
                                      </p:cBhvr>
                                    </p:animEffect>
                                    <p:anim calcmode="lin" valueType="num">
                                      <p:cBhvr>
                                        <p:cTn id="10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0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
                                            <p:txEl>
                                              <p:pRg st="7" end="7"/>
                                            </p:txEl>
                                          </p:spTgt>
                                        </p:tgtEl>
                                        <p:attrNameLst>
                                          <p:attrName>style.visibility</p:attrName>
                                        </p:attrNameLst>
                                      </p:cBhvr>
                                      <p:to>
                                        <p:strVal val="visible"/>
                                      </p:to>
                                    </p:set>
                                    <p:animEffect transition="in" filter="fade">
                                      <p:cBhvr>
                                        <p:cTn id="107" dur="1000"/>
                                        <p:tgtEl>
                                          <p:spTgt spid="6">
                                            <p:txEl>
                                              <p:pRg st="7" end="7"/>
                                            </p:txEl>
                                          </p:spTgt>
                                        </p:tgtEl>
                                      </p:cBhvr>
                                    </p:animEffect>
                                    <p:anim calcmode="lin" valueType="num">
                                      <p:cBhvr>
                                        <p:cTn id="10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0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110" fill="hold">
                            <p:stCondLst>
                              <p:cond delay="6000"/>
                            </p:stCondLst>
                            <p:childTnLst>
                              <p:par>
                                <p:cTn id="111" presetID="42" presetClass="entr" presetSubtype="0" fill="hold" grpId="0" nodeType="afterEffect">
                                  <p:stCondLst>
                                    <p:cond delay="0"/>
                                  </p:stCondLst>
                                  <p:childTnLst>
                                    <p:set>
                                      <p:cBhvr>
                                        <p:cTn id="112" dur="1" fill="hold">
                                          <p:stCondLst>
                                            <p:cond delay="0"/>
                                          </p:stCondLst>
                                        </p:cTn>
                                        <p:tgtEl>
                                          <p:spTgt spid="6">
                                            <p:txEl>
                                              <p:pRg st="8" end="8"/>
                                            </p:txEl>
                                          </p:spTgt>
                                        </p:tgtEl>
                                        <p:attrNameLst>
                                          <p:attrName>style.visibility</p:attrName>
                                        </p:attrNameLst>
                                      </p:cBhvr>
                                      <p:to>
                                        <p:strVal val="visible"/>
                                      </p:to>
                                    </p:set>
                                    <p:animEffect transition="in" filter="fade">
                                      <p:cBhvr>
                                        <p:cTn id="113" dur="1000"/>
                                        <p:tgtEl>
                                          <p:spTgt spid="6">
                                            <p:txEl>
                                              <p:pRg st="8" end="8"/>
                                            </p:txEl>
                                          </p:spTgt>
                                        </p:tgtEl>
                                      </p:cBhvr>
                                    </p:animEffect>
                                    <p:anim calcmode="lin" valueType="num">
                                      <p:cBhvr>
                                        <p:cTn id="11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15" dur="1000" fill="hold"/>
                                        <p:tgtEl>
                                          <p:spTgt spid="6">
                                            <p:txEl>
                                              <p:pRg st="8" end="8"/>
                                            </p:txEl>
                                          </p:spTgt>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
                                            <p:txEl>
                                              <p:pRg st="9" end="9"/>
                                            </p:txEl>
                                          </p:spTgt>
                                        </p:tgtEl>
                                        <p:attrNameLst>
                                          <p:attrName>style.visibility</p:attrName>
                                        </p:attrNameLst>
                                      </p:cBhvr>
                                      <p:to>
                                        <p:strVal val="visible"/>
                                      </p:to>
                                    </p:set>
                                    <p:animEffect transition="in" filter="fade">
                                      <p:cBhvr>
                                        <p:cTn id="118" dur="1000"/>
                                        <p:tgtEl>
                                          <p:spTgt spid="6">
                                            <p:txEl>
                                              <p:pRg st="9" end="9"/>
                                            </p:txEl>
                                          </p:spTgt>
                                        </p:tgtEl>
                                      </p:cBhvr>
                                    </p:animEffect>
                                    <p:anim calcmode="lin" valueType="num">
                                      <p:cBhvr>
                                        <p:cTn id="11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20" dur="1000" fill="hold"/>
                                        <p:tgtEl>
                                          <p:spTgt spid="6">
                                            <p:txEl>
                                              <p:pRg st="9" end="9"/>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
                                            <p:txEl>
                                              <p:pRg st="10" end="10"/>
                                            </p:txEl>
                                          </p:spTgt>
                                        </p:tgtEl>
                                        <p:attrNameLst>
                                          <p:attrName>style.visibility</p:attrName>
                                        </p:attrNameLst>
                                      </p:cBhvr>
                                      <p:to>
                                        <p:strVal val="visible"/>
                                      </p:to>
                                    </p:set>
                                    <p:animEffect transition="in" filter="fade">
                                      <p:cBhvr>
                                        <p:cTn id="123" dur="1000"/>
                                        <p:tgtEl>
                                          <p:spTgt spid="6">
                                            <p:txEl>
                                              <p:pRg st="10" end="10"/>
                                            </p:txEl>
                                          </p:spTgt>
                                        </p:tgtEl>
                                      </p:cBhvr>
                                    </p:animEffect>
                                    <p:anim calcmode="lin" valueType="num">
                                      <p:cBhvr>
                                        <p:cTn id="12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25"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6">
                                            <p:txEl>
                                              <p:pRg st="11" end="11"/>
                                            </p:txEl>
                                          </p:spTgt>
                                        </p:tgtEl>
                                        <p:attrNameLst>
                                          <p:attrName>style.visibility</p:attrName>
                                        </p:attrNameLst>
                                      </p:cBhvr>
                                      <p:to>
                                        <p:strVal val="visible"/>
                                      </p:to>
                                    </p:set>
                                    <p:animEffect transition="in" filter="fade">
                                      <p:cBhvr>
                                        <p:cTn id="128" dur="1000"/>
                                        <p:tgtEl>
                                          <p:spTgt spid="6">
                                            <p:txEl>
                                              <p:pRg st="11" end="11"/>
                                            </p:txEl>
                                          </p:spTgt>
                                        </p:tgtEl>
                                      </p:cBhvr>
                                    </p:animEffect>
                                    <p:anim calcmode="lin" valueType="num">
                                      <p:cBhvr>
                                        <p:cTn id="129"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30"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7000"/>
                            </p:stCondLst>
                            <p:childTnLst>
                              <p:par>
                                <p:cTn id="132" presetID="10" presetClass="entr" presetSubtype="0" fill="hold" nodeType="afterEffect">
                                  <p:stCondLst>
                                    <p:cond delay="50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data source"/>
          <p:cNvSpPr txBox="1"/>
          <p:nvPr/>
        </p:nvSpPr>
        <p:spPr>
          <a:xfrm>
            <a:off x="7556030" y="6124694"/>
            <a:ext cx="3837904" cy="184666"/>
          </a:xfrm>
          <a:prstGeom prst="rect">
            <a:avLst/>
          </a:prstGeom>
          <a:noFill/>
        </p:spPr>
        <p:txBody>
          <a:bodyPr wrap="square" lIns="0" tIns="0" rIns="0" bIns="0" rtlCol="0">
            <a:spAutoFit/>
          </a:bodyPr>
          <a:lstStyle/>
          <a:p>
            <a:pPr algn="r"/>
            <a:r>
              <a:rPr lang="en-US" sz="1200" dirty="0">
                <a:gradFill>
                  <a:gsLst>
                    <a:gs pos="0">
                      <a:schemeClr val="tx1"/>
                    </a:gs>
                    <a:gs pos="86000">
                      <a:schemeClr val="tx1"/>
                    </a:gs>
                  </a:gsLst>
                  <a:lin ang="5400000" scaled="0"/>
                </a:gradFill>
              </a:rPr>
              <a:t>Sources: </a:t>
            </a:r>
            <a:r>
              <a:rPr lang="en-US" sz="1200" dirty="0" smtClean="0">
                <a:gradFill>
                  <a:gsLst>
                    <a:gs pos="0">
                      <a:schemeClr val="tx1"/>
                    </a:gs>
                    <a:gs pos="86000">
                      <a:schemeClr val="tx1"/>
                    </a:gs>
                  </a:gsLst>
                  <a:lin ang="5400000" scaled="0"/>
                </a:gradFill>
              </a:rPr>
              <a:t>Gartner, IDC and Microsoft marketing research</a:t>
            </a:r>
          </a:p>
        </p:txBody>
      </p:sp>
      <p:sp>
        <p:nvSpPr>
          <p:cNvPr id="5" name="Content Placeholder 4"/>
          <p:cNvSpPr>
            <a:spLocks noGrp="1"/>
          </p:cNvSpPr>
          <p:nvPr>
            <p:ph sz="half" idx="1"/>
          </p:nvPr>
        </p:nvSpPr>
        <p:spPr>
          <a:xfrm>
            <a:off x="789751" y="1156077"/>
            <a:ext cx="4846319" cy="4614803"/>
          </a:xfrm>
        </p:spPr>
        <p:txBody>
          <a:bodyPr>
            <a:normAutofit/>
          </a:bodyPr>
          <a:lstStyle/>
          <a:p>
            <a:endParaRPr lang="en-US" b="1" dirty="0" smtClean="0">
              <a:solidFill>
                <a:schemeClr val="tx1"/>
              </a:solidFill>
            </a:endParaRPr>
          </a:p>
          <a:p>
            <a:r>
              <a:rPr lang="en-US" b="1" dirty="0" smtClean="0">
                <a:solidFill>
                  <a:schemeClr val="tx1"/>
                </a:solidFill>
              </a:rPr>
              <a:t>Customer preference</a:t>
            </a:r>
            <a:endParaRPr lang="en-US" b="1" dirty="0">
              <a:solidFill>
                <a:schemeClr val="tx1"/>
              </a:solidFill>
            </a:endParaRPr>
          </a:p>
          <a:p>
            <a:endParaRPr lang="en-US" b="1" dirty="0">
              <a:solidFill>
                <a:schemeClr val="tx1"/>
              </a:solidFill>
            </a:endParaRPr>
          </a:p>
          <a:p>
            <a:r>
              <a:rPr lang="en-US" b="1" dirty="0" smtClean="0">
                <a:solidFill>
                  <a:schemeClr val="tx1"/>
                </a:solidFill>
              </a:rPr>
              <a:t>Simplified deployment</a:t>
            </a:r>
          </a:p>
          <a:p>
            <a:endParaRPr lang="en-US" b="1" dirty="0" smtClean="0">
              <a:solidFill>
                <a:schemeClr val="tx1"/>
              </a:solidFill>
            </a:endParaRPr>
          </a:p>
          <a:p>
            <a:r>
              <a:rPr lang="en-US" b="1" dirty="0" smtClean="0">
                <a:solidFill>
                  <a:schemeClr val="tx1"/>
                </a:solidFill>
              </a:rPr>
              <a:t>Supports </a:t>
            </a:r>
            <a:r>
              <a:rPr lang="en-US" b="1" dirty="0">
                <a:solidFill>
                  <a:schemeClr val="tx1"/>
                </a:solidFill>
              </a:rPr>
              <a:t>virtualization </a:t>
            </a:r>
            <a:r>
              <a:rPr lang="en-US" b="1" dirty="0" smtClean="0">
                <a:solidFill>
                  <a:schemeClr val="tx1"/>
                </a:solidFill>
              </a:rPr>
              <a:t/>
            </a:r>
            <a:br>
              <a:rPr lang="en-US" b="1" dirty="0" smtClean="0">
                <a:solidFill>
                  <a:schemeClr val="tx1"/>
                </a:solidFill>
              </a:rPr>
            </a:br>
            <a:r>
              <a:rPr lang="en-US" b="1" dirty="0" smtClean="0">
                <a:solidFill>
                  <a:schemeClr val="tx1"/>
                </a:solidFill>
              </a:rPr>
              <a:t>and </a:t>
            </a:r>
            <a:r>
              <a:rPr lang="en-US" b="1" dirty="0">
                <a:solidFill>
                  <a:schemeClr val="tx1"/>
                </a:solidFill>
              </a:rPr>
              <a:t>private cloud</a:t>
            </a:r>
          </a:p>
          <a:p>
            <a:endParaRPr lang="en-US" b="1" dirty="0" smtClean="0">
              <a:solidFill>
                <a:schemeClr val="tx1"/>
              </a:solidFill>
            </a:endParaRPr>
          </a:p>
          <a:p>
            <a:r>
              <a:rPr lang="en-US" b="1" dirty="0" smtClean="0">
                <a:solidFill>
                  <a:schemeClr val="tx1"/>
                </a:solidFill>
              </a:rPr>
              <a:t>Storage-optimized </a:t>
            </a:r>
            <a:r>
              <a:rPr lang="en-US" b="1" dirty="0">
                <a:solidFill>
                  <a:schemeClr val="tx1"/>
                </a:solidFill>
              </a:rPr>
              <a:t>hardware</a:t>
            </a:r>
          </a:p>
          <a:p>
            <a:endParaRPr lang="en-US" b="1" dirty="0" smtClean="0">
              <a:solidFill>
                <a:schemeClr val="tx1"/>
              </a:solidFill>
            </a:endParaRPr>
          </a:p>
          <a:p>
            <a:endParaRPr lang="en-US" b="1" dirty="0">
              <a:solidFill>
                <a:schemeClr val="tx1"/>
              </a:solidFill>
            </a:endParaRPr>
          </a:p>
        </p:txBody>
      </p:sp>
      <p:sp>
        <p:nvSpPr>
          <p:cNvPr id="6" name="Content Placeholder 5"/>
          <p:cNvSpPr>
            <a:spLocks noGrp="1"/>
          </p:cNvSpPr>
          <p:nvPr>
            <p:ph sz="half" idx="2"/>
          </p:nvPr>
        </p:nvSpPr>
        <p:spPr>
          <a:xfrm>
            <a:off x="6181725" y="1737360"/>
            <a:ext cx="5486400" cy="4572000"/>
          </a:xfrm>
        </p:spPr>
        <p:txBody>
          <a:bodyPr>
            <a:normAutofit/>
          </a:bodyPr>
          <a:lstStyle/>
          <a:p>
            <a:endParaRPr lang="en-US" dirty="0"/>
          </a:p>
          <a:p>
            <a:endParaRPr lang="en-US" dirty="0"/>
          </a:p>
          <a:p>
            <a:endParaRPr lang="en-US" dirty="0"/>
          </a:p>
        </p:txBody>
      </p:sp>
      <p:graphicFrame>
        <p:nvGraphicFramePr>
          <p:cNvPr id="11" name="Chart: FS vs NAS"/>
          <p:cNvGraphicFramePr>
            <a:graphicFrameLocks/>
          </p:cNvGraphicFramePr>
          <p:nvPr>
            <p:extLst>
              <p:ext uri="{D42A27DB-BD31-4B8C-83A1-F6EECF244321}">
                <p14:modId xmlns:p14="http://schemas.microsoft.com/office/powerpoint/2010/main" val="2162471148"/>
              </p:ext>
            </p:extLst>
          </p:nvPr>
        </p:nvGraphicFramePr>
        <p:xfrm>
          <a:off x="6547614" y="1156076"/>
          <a:ext cx="4846320"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519112" y="228600"/>
            <a:ext cx="11149013" cy="609398"/>
          </a:xfrm>
        </p:spPr>
        <p:txBody>
          <a:bodyPr/>
          <a:lstStyle/>
          <a:p>
            <a:r>
              <a:rPr lang="en-US" dirty="0"/>
              <a:t>Why NAS Appliances</a:t>
            </a:r>
            <a:r>
              <a:rPr lang="en-US" dirty="0" smtClean="0"/>
              <a:t>?</a:t>
            </a:r>
            <a:endParaRPr lang="en-US" dirty="0">
              <a:solidFill>
                <a:schemeClr val="tx1"/>
              </a:solidFill>
            </a:endParaRPr>
          </a:p>
        </p:txBody>
      </p:sp>
    </p:spTree>
    <p:extLst>
      <p:ext uri="{BB962C8B-B14F-4D97-AF65-F5344CB8AC3E}">
        <p14:creationId xmlns:p14="http://schemas.microsoft.com/office/powerpoint/2010/main" val="4205561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Graphic spid="11" grpId="0" uiExpan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b="1" dirty="0" smtClean="0">
                <a:solidFill>
                  <a:schemeClr val="accent3"/>
                </a:solidFill>
                <a:latin typeface="+mn-lt"/>
              </a:rPr>
              <a:t>Continuously available </a:t>
            </a:r>
            <a:r>
              <a:rPr lang="en-US" sz="5000" dirty="0" smtClean="0">
                <a:latin typeface="+mn-lt"/>
              </a:rPr>
              <a:t>software and hardware platforms are designed to support </a:t>
            </a:r>
            <a:r>
              <a:rPr lang="en-US" sz="5000" b="1" dirty="0" smtClean="0">
                <a:solidFill>
                  <a:schemeClr val="accent1"/>
                </a:solidFill>
                <a:latin typeface="+mn-lt"/>
              </a:rPr>
              <a:t>transparent</a:t>
            </a:r>
            <a:r>
              <a:rPr lang="en-US" sz="5000" b="1" dirty="0">
                <a:solidFill>
                  <a:schemeClr val="accent1"/>
                </a:solidFill>
                <a:latin typeface="+mn-lt"/>
              </a:rPr>
              <a:t> </a:t>
            </a:r>
            <a:r>
              <a:rPr lang="en-US" sz="5000" b="1" dirty="0" smtClean="0">
                <a:solidFill>
                  <a:schemeClr val="accent1"/>
                </a:solidFill>
                <a:latin typeface="+mn-lt"/>
              </a:rPr>
              <a:t>failover</a:t>
            </a:r>
            <a:r>
              <a:rPr lang="en-US" sz="5000" dirty="0" smtClean="0">
                <a:solidFill>
                  <a:schemeClr val="accent1"/>
                </a:solidFill>
                <a:latin typeface="+mn-lt"/>
              </a:rPr>
              <a:t> </a:t>
            </a:r>
            <a:r>
              <a:rPr lang="en-US" sz="5000" dirty="0" smtClean="0">
                <a:latin typeface="+mn-lt"/>
              </a:rPr>
              <a:t>without data loss.</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9552438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From File Server to NAS Appliance</a:t>
            </a:r>
            <a:br>
              <a:rPr lang="en-US" dirty="0" smtClean="0"/>
            </a:br>
            <a:r>
              <a:rPr lang="en-US" sz="3600" dirty="0" smtClean="0">
                <a:solidFill>
                  <a:schemeClr val="accent1"/>
                </a:solidFill>
                <a:latin typeface="Segoe UI Light"/>
              </a:rPr>
              <a:t>Key requirements</a:t>
            </a:r>
            <a:endParaRPr lang="en-US" dirty="0">
              <a:solidFill>
                <a:schemeClr val="accent1"/>
              </a:solidFill>
            </a:endParaRPr>
          </a:p>
        </p:txBody>
      </p:sp>
      <p:sp>
        <p:nvSpPr>
          <p:cNvPr id="3" name="Content Placeholder 2"/>
          <p:cNvSpPr>
            <a:spLocks noGrp="1"/>
          </p:cNvSpPr>
          <p:nvPr>
            <p:ph idx="1"/>
          </p:nvPr>
        </p:nvSpPr>
        <p:spPr>
          <a:xfrm>
            <a:off x="519112" y="1554480"/>
            <a:ext cx="11149013" cy="4846320"/>
          </a:xfrm>
        </p:spPr>
        <p:txBody>
          <a:bodyPr>
            <a:normAutofit/>
          </a:bodyPr>
          <a:lstStyle/>
          <a:p>
            <a:endParaRPr lang="en-US" dirty="0" smtClean="0">
              <a:solidFill>
                <a:schemeClr val="tx1"/>
              </a:solidFill>
            </a:endParaRPr>
          </a:p>
        </p:txBody>
      </p:sp>
      <p:sp>
        <p:nvSpPr>
          <p:cNvPr id="4" name="TextBox 3"/>
          <p:cNvSpPr txBox="1"/>
          <p:nvPr/>
        </p:nvSpPr>
        <p:spPr>
          <a:xfrm>
            <a:off x="519111" y="1554478"/>
            <a:ext cx="11160124" cy="1554480"/>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91440" rIns="0" bIns="0" rtlCol="0">
            <a:noAutofit/>
          </a:bodyPr>
          <a:lstStyle/>
          <a:p>
            <a:pPr marL="460375" lvl="0" indent="-346075">
              <a:lnSpc>
                <a:spcPct val="90000"/>
              </a:lnSpc>
              <a:spcBef>
                <a:spcPct val="20000"/>
              </a:spcBef>
              <a:buSzPct val="90000"/>
              <a:buFont typeface="Arial" pitchFamily="34" charset="0"/>
              <a:buChar char="•"/>
            </a:pPr>
            <a:r>
              <a:rPr lang="en-US" sz="3200" b="1" dirty="0">
                <a:solidFill>
                  <a:schemeClr val="bg1"/>
                </a:solidFill>
              </a:rPr>
              <a:t>Multi-protocol access (unified storage)</a:t>
            </a:r>
          </a:p>
          <a:p>
            <a:pPr marL="914400" lvl="1" indent="-454025">
              <a:lnSpc>
                <a:spcPct val="90000"/>
              </a:lnSpc>
              <a:spcBef>
                <a:spcPct val="20000"/>
              </a:spcBef>
              <a:buSzPct val="90000"/>
              <a:buFont typeface="Wingdings" pitchFamily="2" charset="2"/>
              <a:buChar char="ü"/>
            </a:pPr>
            <a:r>
              <a:rPr lang="en-US" sz="2800" dirty="0">
                <a:solidFill>
                  <a:srgbClr val="FFFFFF"/>
                </a:solidFill>
              </a:rPr>
              <a:t>Support heterogeneous environments (Windows, Unix </a:t>
            </a:r>
            <a:r>
              <a:rPr lang="en-US" sz="2800" i="1" dirty="0">
                <a:solidFill>
                  <a:srgbClr val="FFFFFF"/>
                </a:solidFill>
              </a:rPr>
              <a:t>and</a:t>
            </a:r>
            <a:r>
              <a:rPr lang="en-US" sz="2800" dirty="0">
                <a:solidFill>
                  <a:srgbClr val="FFFFFF"/>
                </a:solidFill>
              </a:rPr>
              <a:t> block)</a:t>
            </a:r>
          </a:p>
          <a:p>
            <a:pPr marL="914400" lvl="1" indent="-454025">
              <a:lnSpc>
                <a:spcPct val="90000"/>
              </a:lnSpc>
              <a:spcBef>
                <a:spcPct val="20000"/>
              </a:spcBef>
              <a:buSzPct val="90000"/>
              <a:buFont typeface="Wingdings" pitchFamily="2" charset="2"/>
              <a:buChar char="ü"/>
            </a:pPr>
            <a:r>
              <a:rPr lang="en-US" sz="2800" dirty="0">
                <a:solidFill>
                  <a:srgbClr val="FFFFFF"/>
                </a:solidFill>
              </a:rPr>
              <a:t>Support multiple workloads (client </a:t>
            </a:r>
            <a:r>
              <a:rPr lang="en-US" sz="2800" i="1" dirty="0">
                <a:solidFill>
                  <a:srgbClr val="FFFFFF"/>
                </a:solidFill>
              </a:rPr>
              <a:t>and</a:t>
            </a:r>
            <a:r>
              <a:rPr lang="en-US" sz="2800" dirty="0">
                <a:solidFill>
                  <a:srgbClr val="FFFFFF"/>
                </a:solidFill>
              </a:rPr>
              <a:t> server)</a:t>
            </a:r>
          </a:p>
          <a:p>
            <a:endParaRPr lang="en-US" sz="3200" dirty="0" err="1" smtClean="0">
              <a:gradFill>
                <a:gsLst>
                  <a:gs pos="0">
                    <a:schemeClr val="tx1"/>
                  </a:gs>
                  <a:gs pos="86000">
                    <a:schemeClr val="tx1"/>
                  </a:gs>
                </a:gsLst>
                <a:lin ang="5400000" scaled="0"/>
              </a:gradFill>
            </a:endParaRPr>
          </a:p>
        </p:txBody>
      </p:sp>
      <p:sp>
        <p:nvSpPr>
          <p:cNvPr id="6" name="TextBox 5"/>
          <p:cNvSpPr txBox="1"/>
          <p:nvPr/>
        </p:nvSpPr>
        <p:spPr>
          <a:xfrm>
            <a:off x="506410" y="3200399"/>
            <a:ext cx="11172825" cy="1554480"/>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91440" rIns="0" bIns="0" rtlCol="0">
            <a:noAutofit/>
          </a:bodyPr>
          <a:lstStyle/>
          <a:p>
            <a:pPr marL="460375" lvl="0" indent="-346075">
              <a:lnSpc>
                <a:spcPct val="90000"/>
              </a:lnSpc>
              <a:spcBef>
                <a:spcPct val="20000"/>
              </a:spcBef>
              <a:buSzPct val="90000"/>
              <a:buFont typeface="Arial" pitchFamily="34" charset="0"/>
              <a:buChar char="•"/>
            </a:pPr>
            <a:r>
              <a:rPr lang="en-US" sz="3200" b="1" dirty="0">
                <a:solidFill>
                  <a:schemeClr val="bg1"/>
                </a:solidFill>
              </a:rPr>
              <a:t>Hardware engineering</a:t>
            </a:r>
          </a:p>
          <a:p>
            <a:pPr marL="914400" lvl="1" indent="-454025">
              <a:lnSpc>
                <a:spcPct val="90000"/>
              </a:lnSpc>
              <a:spcBef>
                <a:spcPct val="20000"/>
              </a:spcBef>
              <a:buSzPct val="90000"/>
              <a:buFont typeface="Wingdings" pitchFamily="2" charset="2"/>
              <a:buChar char="ü"/>
            </a:pPr>
            <a:r>
              <a:rPr lang="en-US" sz="2800" dirty="0">
                <a:solidFill>
                  <a:srgbClr val="FFFFFF"/>
                </a:solidFill>
              </a:rPr>
              <a:t>Design for end-to-end storage performance</a:t>
            </a:r>
          </a:p>
          <a:p>
            <a:pPr marL="914400" lvl="1" indent="-454025">
              <a:lnSpc>
                <a:spcPct val="90000"/>
              </a:lnSpc>
              <a:spcBef>
                <a:spcPct val="20000"/>
              </a:spcBef>
              <a:buSzPct val="90000"/>
              <a:buFont typeface="Wingdings" pitchFamily="2" charset="2"/>
              <a:buChar char="ü"/>
            </a:pPr>
            <a:r>
              <a:rPr lang="en-US" sz="2800" dirty="0">
                <a:solidFill>
                  <a:srgbClr val="FFFFFF"/>
                </a:solidFill>
              </a:rPr>
              <a:t>Design for continuous availability</a:t>
            </a:r>
          </a:p>
        </p:txBody>
      </p:sp>
      <p:sp>
        <p:nvSpPr>
          <p:cNvPr id="7" name="TextBox 6"/>
          <p:cNvSpPr txBox="1"/>
          <p:nvPr/>
        </p:nvSpPr>
        <p:spPr>
          <a:xfrm>
            <a:off x="530222" y="4846320"/>
            <a:ext cx="11149013" cy="1586993"/>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91440" rIns="0" bIns="0" rtlCol="0">
            <a:noAutofit/>
          </a:bodyPr>
          <a:lstStyle/>
          <a:p>
            <a:pPr marL="460375" lvl="0" indent="-346075">
              <a:lnSpc>
                <a:spcPct val="90000"/>
              </a:lnSpc>
              <a:spcBef>
                <a:spcPct val="20000"/>
              </a:spcBef>
              <a:buSzPct val="90000"/>
              <a:buFont typeface="Arial" pitchFamily="34" charset="0"/>
              <a:buChar char="•"/>
            </a:pPr>
            <a:r>
              <a:rPr lang="en-US" sz="3200" b="1" dirty="0">
                <a:solidFill>
                  <a:schemeClr val="bg1"/>
                </a:solidFill>
              </a:rPr>
              <a:t>Appliance experience</a:t>
            </a:r>
          </a:p>
          <a:p>
            <a:pPr marL="914400" lvl="1" indent="-454025">
              <a:lnSpc>
                <a:spcPct val="90000"/>
              </a:lnSpc>
              <a:spcBef>
                <a:spcPct val="20000"/>
              </a:spcBef>
              <a:buSzPct val="90000"/>
              <a:buFont typeface="Wingdings" pitchFamily="2" charset="2"/>
              <a:buChar char="ü"/>
            </a:pPr>
            <a:r>
              <a:rPr lang="en-US" sz="2800" dirty="0">
                <a:solidFill>
                  <a:srgbClr val="FFFFFF"/>
                </a:solidFill>
              </a:rPr>
              <a:t>Integrated software, hardware, packaging</a:t>
            </a:r>
          </a:p>
          <a:p>
            <a:pPr marL="914400" lvl="1" indent="-454025">
              <a:lnSpc>
                <a:spcPct val="90000"/>
              </a:lnSpc>
              <a:spcBef>
                <a:spcPct val="20000"/>
              </a:spcBef>
              <a:buSzPct val="90000"/>
              <a:buFont typeface="Wingdings" pitchFamily="2" charset="2"/>
              <a:buChar char="ü"/>
            </a:pPr>
            <a:r>
              <a:rPr lang="en-US" sz="2800" dirty="0">
                <a:solidFill>
                  <a:srgbClr val="FFFFFF"/>
                </a:solidFill>
              </a:rPr>
              <a:t>Simplified setup, configuration and management</a:t>
            </a:r>
          </a:p>
        </p:txBody>
      </p:sp>
    </p:spTree>
    <p:extLst>
      <p:ext uri="{BB962C8B-B14F-4D97-AF65-F5344CB8AC3E}">
        <p14:creationId xmlns:p14="http://schemas.microsoft.com/office/powerpoint/2010/main" val="287719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
                            </p:stCondLst>
                            <p:childTnLst>
                              <p:par>
                                <p:cTn id="10" presetID="9" presetClass="entr" presetSubtype="0"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9964" y="5364503"/>
            <a:ext cx="7796665" cy="461665"/>
          </a:xfrm>
        </p:spPr>
        <p:txBody>
          <a:bodyPr/>
          <a:lstStyle/>
          <a:p>
            <a:r>
              <a:rPr lang="en-US" dirty="0"/>
              <a:t>New </a:t>
            </a:r>
            <a:r>
              <a:rPr lang="en-US" dirty="0" smtClean="0"/>
              <a:t>for unified storage on </a:t>
            </a:r>
            <a:r>
              <a:rPr lang="en-US" dirty="0"/>
              <a:t>Windows Server</a:t>
            </a:r>
          </a:p>
        </p:txBody>
      </p:sp>
      <p:sp>
        <p:nvSpPr>
          <p:cNvPr id="4" name="Text Placeholder 3"/>
          <p:cNvSpPr>
            <a:spLocks noGrp="1"/>
          </p:cNvSpPr>
          <p:nvPr>
            <p:ph type="body" sz="quarter" idx="10"/>
          </p:nvPr>
        </p:nvSpPr>
        <p:spPr/>
        <p:txBody>
          <a:bodyPr/>
          <a:lstStyle/>
          <a:p>
            <a:r>
              <a:rPr lang="en-US" dirty="0" smtClean="0"/>
              <a:t>heterogeneous</a:t>
            </a:r>
            <a:endParaRPr lang="en-US" dirty="0"/>
          </a:p>
        </p:txBody>
      </p:sp>
      <p:sp>
        <p:nvSpPr>
          <p:cNvPr id="6" name="TextBox 5"/>
          <p:cNvSpPr txBox="1"/>
          <p:nvPr/>
        </p:nvSpPr>
        <p:spPr>
          <a:xfrm>
            <a:off x="969964" y="3011995"/>
            <a:ext cx="9753454" cy="1846659"/>
          </a:xfrm>
          <a:prstGeom prst="rect">
            <a:avLst/>
          </a:prstGeom>
          <a:noFill/>
        </p:spPr>
        <p:txBody>
          <a:bodyPr wrap="square" lIns="0" tIns="0" rIns="0" bIns="0" rtlCol="0">
            <a:spAutoFit/>
          </a:bodyPr>
          <a:lstStyle/>
          <a:p>
            <a:pPr marL="457200" indent="-457200">
              <a:buFont typeface="Arial" pitchFamily="34" charset="0"/>
              <a:buChar char="•"/>
            </a:pPr>
            <a:r>
              <a:rPr lang="en-US" sz="4000" dirty="0" err="1"/>
              <a:t>iSCSI</a:t>
            </a:r>
            <a:r>
              <a:rPr lang="en-US" sz="4000" dirty="0"/>
              <a:t> target </a:t>
            </a:r>
            <a:r>
              <a:rPr lang="en-US" sz="4000" dirty="0" smtClean="0"/>
              <a:t>continuous availability</a:t>
            </a:r>
            <a:endParaRPr lang="en-US" sz="4000" dirty="0">
              <a:gradFill>
                <a:gsLst>
                  <a:gs pos="0">
                    <a:schemeClr val="tx1"/>
                  </a:gs>
                  <a:gs pos="86000">
                    <a:schemeClr val="tx1"/>
                  </a:gs>
                </a:gsLst>
                <a:lin ang="5400000" scaled="0"/>
              </a:gradFill>
            </a:endParaRPr>
          </a:p>
          <a:p>
            <a:pPr marL="457200" indent="-457200">
              <a:buFont typeface="Arial" pitchFamily="34" charset="0"/>
              <a:buChar char="•"/>
            </a:pPr>
            <a:r>
              <a:rPr lang="en-US" sz="4000" dirty="0"/>
              <a:t>NFS v3 server </a:t>
            </a:r>
            <a:r>
              <a:rPr lang="en-US" sz="4000" dirty="0" smtClean="0"/>
              <a:t>continuous availability</a:t>
            </a:r>
            <a:endParaRPr lang="en-US" sz="4000" dirty="0"/>
          </a:p>
          <a:p>
            <a:pPr marL="457200" indent="-457200">
              <a:buFont typeface="Arial" pitchFamily="34" charset="0"/>
              <a:buChar char="•"/>
            </a:pPr>
            <a:r>
              <a:rPr lang="en-US" sz="4000" dirty="0"/>
              <a:t>NFS 4.1 </a:t>
            </a:r>
            <a:r>
              <a:rPr lang="en-US" sz="4000" dirty="0" smtClean="0"/>
              <a:t>server</a:t>
            </a:r>
            <a:endParaRPr lang="en-US" sz="4000" dirty="0"/>
          </a:p>
        </p:txBody>
      </p:sp>
    </p:spTree>
    <p:extLst>
      <p:ext uri="{BB962C8B-B14F-4D97-AF65-F5344CB8AC3E}">
        <p14:creationId xmlns:p14="http://schemas.microsoft.com/office/powerpoint/2010/main" val="20864672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9930765" y="1673353"/>
            <a:ext cx="1737360" cy="283528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22" name="Rectangle 21"/>
          <p:cNvSpPr/>
          <p:nvPr/>
        </p:nvSpPr>
        <p:spPr bwMode="auto">
          <a:xfrm>
            <a:off x="8101965" y="1673353"/>
            <a:ext cx="1737360" cy="283528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21" name="Rectangle 20"/>
          <p:cNvSpPr/>
          <p:nvPr/>
        </p:nvSpPr>
        <p:spPr bwMode="auto">
          <a:xfrm>
            <a:off x="6273165" y="1673353"/>
            <a:ext cx="1737360" cy="283528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20" name="Rectangle 19"/>
          <p:cNvSpPr/>
          <p:nvPr/>
        </p:nvSpPr>
        <p:spPr bwMode="auto">
          <a:xfrm>
            <a:off x="4444365" y="1673353"/>
            <a:ext cx="1737360" cy="283528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19" name="Rectangle 18"/>
          <p:cNvSpPr/>
          <p:nvPr/>
        </p:nvSpPr>
        <p:spPr bwMode="auto">
          <a:xfrm>
            <a:off x="2615565" y="1673353"/>
            <a:ext cx="1737360" cy="283528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28600"/>
            <a:ext cx="11149013" cy="1107996"/>
          </a:xfrm>
        </p:spPr>
        <p:txBody>
          <a:bodyPr/>
          <a:lstStyle/>
          <a:p>
            <a:r>
              <a:rPr lang="en-US" dirty="0" smtClean="0"/>
              <a:t>Designing for E-to-E Storage Performance</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solidFill>
                  <a:srgbClr val="65BC46"/>
                </a:solidFill>
                <a:latin typeface="Segoe UI Light"/>
              </a:rPr>
              <a:t>Balancing performance end-to-end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518264"/>
              </p:ext>
            </p:extLst>
          </p:nvPr>
        </p:nvGraphicFramePr>
        <p:xfrm>
          <a:off x="519112" y="1673994"/>
          <a:ext cx="11194357" cy="2834640"/>
        </p:xfrm>
        <a:graphic>
          <a:graphicData uri="http://schemas.openxmlformats.org/drawingml/2006/table">
            <a:tbl>
              <a:tblPr firstRow="1" bandRow="1">
                <a:tableStyleId>{2D5ABB26-0587-4C30-8999-92F81FD0307C}</a:tableStyleId>
              </a:tblPr>
              <a:tblGrid>
                <a:gridCol w="2045857"/>
                <a:gridCol w="1829700"/>
                <a:gridCol w="1829700"/>
                <a:gridCol w="1829700"/>
                <a:gridCol w="1829700"/>
                <a:gridCol w="1829700"/>
              </a:tblGrid>
              <a:tr h="413940">
                <a:tc>
                  <a:txBody>
                    <a:bodyPr/>
                    <a:lstStyle/>
                    <a:p>
                      <a:endParaRPr lang="en-US" sz="20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bg1"/>
                          </a:solidFill>
                          <a:latin typeface="+mj-lt"/>
                        </a:rPr>
                        <a:t>NIC</a:t>
                      </a:r>
                      <a:endParaRPr lang="en-US" sz="2400" b="1" dirty="0">
                        <a:solidFill>
                          <a:schemeClr val="bg1"/>
                        </a:solidFill>
                        <a:latin typeface="+mj-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400" b="1" dirty="0" err="1" smtClean="0">
                          <a:solidFill>
                            <a:schemeClr val="bg1"/>
                          </a:solidFill>
                          <a:latin typeface="+mj-lt"/>
                        </a:rPr>
                        <a:t>PCIe</a:t>
                      </a:r>
                      <a:endParaRPr lang="en-US" sz="2400" b="1" dirty="0">
                        <a:solidFill>
                          <a:schemeClr val="bg1"/>
                        </a:solidFill>
                        <a:latin typeface="+mj-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bg1"/>
                          </a:solidFill>
                          <a:latin typeface="+mj-lt"/>
                        </a:rPr>
                        <a:t>SAS</a:t>
                      </a:r>
                      <a:endParaRPr lang="en-US" sz="2400" b="1" dirty="0">
                        <a:solidFill>
                          <a:schemeClr val="bg1"/>
                        </a:solidFill>
                        <a:latin typeface="+mj-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bg1"/>
                          </a:solidFill>
                          <a:latin typeface="+mj-lt"/>
                        </a:rPr>
                        <a:t>Disks</a:t>
                      </a:r>
                      <a:endParaRPr lang="en-US" sz="2400" b="1" dirty="0">
                        <a:solidFill>
                          <a:schemeClr val="bg1"/>
                        </a:solidFill>
                        <a:latin typeface="+mj-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bg1"/>
                          </a:solidFill>
                          <a:latin typeface="+mj-lt"/>
                        </a:rPr>
                        <a:t>RAM</a:t>
                      </a:r>
                      <a:endParaRPr lang="en-US" sz="2400" b="1" dirty="0">
                        <a:solidFill>
                          <a:schemeClr val="bg1"/>
                        </a:solidFill>
                        <a:latin typeface="+mj-lt"/>
                      </a:endParaRPr>
                    </a:p>
                  </a:txBody>
                  <a:tcPr anchor="ctr">
                    <a:lnB w="12700" cap="flat" cmpd="sng" algn="ctr">
                      <a:solidFill>
                        <a:schemeClr val="tx1"/>
                      </a:solidFill>
                      <a:prstDash val="solid"/>
                      <a:round/>
                      <a:headEnd type="none" w="med" len="med"/>
                      <a:tailEnd type="none" w="med" len="med"/>
                    </a:lnB>
                  </a:tcPr>
                </a:tc>
              </a:tr>
              <a:tr h="334201">
                <a:tc>
                  <a:txBody>
                    <a:bodyPr/>
                    <a:lstStyle/>
                    <a:p>
                      <a:r>
                        <a:rPr lang="en-US" sz="2000" b="1" dirty="0" smtClean="0"/>
                        <a:t>#1</a:t>
                      </a:r>
                      <a:r>
                        <a:rPr lang="en-US" sz="2000" dirty="0" smtClean="0"/>
                        <a:t>*</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2 x 1GbE</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x4</a:t>
                      </a:r>
                      <a:r>
                        <a:rPr lang="en-US" sz="2000" baseline="0" dirty="0" smtClean="0"/>
                        <a:t> </a:t>
                      </a:r>
                      <a:r>
                        <a:rPr lang="en-US" sz="2000" baseline="0" dirty="0" err="1" smtClean="0"/>
                        <a:t>PCIe</a:t>
                      </a:r>
                      <a:r>
                        <a:rPr lang="en-US" sz="2000" baseline="0" dirty="0" smtClean="0"/>
                        <a:t> 2.0</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4 x 6Gb</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12 x</a:t>
                      </a:r>
                      <a:r>
                        <a:rPr lang="en-US" sz="2000" baseline="0" dirty="0" smtClean="0"/>
                        <a:t> 7200k</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8-16 GB</a:t>
                      </a:r>
                      <a:endParaRPr lang="en-US" sz="2000" dirty="0"/>
                    </a:p>
                  </a:txBody>
                  <a:tcPr anchor="ctr">
                    <a:lnT w="12700" cap="flat" cmpd="sng" algn="ctr">
                      <a:solidFill>
                        <a:schemeClr val="tx1"/>
                      </a:solidFill>
                      <a:prstDash val="solid"/>
                      <a:round/>
                      <a:headEnd type="none" w="med" len="med"/>
                      <a:tailEnd type="none" w="med" len="med"/>
                    </a:lnT>
                  </a:tcPr>
                </a:tc>
              </a:tr>
              <a:tr h="334201">
                <a:tc>
                  <a:txBody>
                    <a:bodyPr/>
                    <a:lstStyle/>
                    <a:p>
                      <a:pPr algn="r"/>
                      <a:r>
                        <a:rPr lang="en-US" sz="2000" dirty="0" smtClean="0"/>
                        <a:t>GB/s:</a:t>
                      </a:r>
                      <a:endParaRPr lang="en-US" sz="2000" dirty="0"/>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0.23</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1.7</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2.3</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1.5</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r>
              <a:tr h="334201">
                <a:tc>
                  <a:txBody>
                    <a:bodyPr/>
                    <a:lstStyle/>
                    <a:p>
                      <a:r>
                        <a:rPr lang="en-US" sz="2000" b="1" dirty="0" smtClean="0"/>
                        <a:t>#2*</a:t>
                      </a:r>
                      <a:endParaRPr lang="en-US" sz="2000" b="1"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2 x 10GbE</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x4 </a:t>
                      </a:r>
                      <a:r>
                        <a:rPr lang="en-US" sz="2000" dirty="0" err="1" smtClean="0"/>
                        <a:t>PCIe</a:t>
                      </a:r>
                      <a:r>
                        <a:rPr lang="en-US" sz="2000" dirty="0" smtClean="0"/>
                        <a:t> 2.0</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8 x 6Gb</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24 x 7200k</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32-48 GB</a:t>
                      </a:r>
                      <a:endParaRPr lang="en-US" sz="2000" dirty="0"/>
                    </a:p>
                  </a:txBody>
                  <a:tcPr anchor="ctr">
                    <a:lnT w="12700" cap="flat" cmpd="sng" algn="ctr">
                      <a:solidFill>
                        <a:schemeClr val="tx1"/>
                      </a:solidFill>
                      <a:prstDash val="solid"/>
                      <a:round/>
                      <a:headEnd type="none" w="med" len="med"/>
                      <a:tailEnd type="none" w="med" len="med"/>
                    </a:lnT>
                  </a:tcPr>
                </a:tc>
              </a:tr>
              <a:tr h="334201">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2000" dirty="0" smtClean="0"/>
                        <a:t>GB/s:</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2.3</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1.7</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4.7</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accent4"/>
                          </a:solidFill>
                        </a:rPr>
                        <a:t>3.0</a:t>
                      </a: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1" dirty="0">
                        <a:solidFill>
                          <a:schemeClr val="accent4"/>
                        </a:solidFill>
                      </a:endParaRPr>
                    </a:p>
                  </a:txBody>
                  <a:tcPr anchor="ctr">
                    <a:lnB w="12700" cap="flat" cmpd="sng" algn="ctr">
                      <a:solidFill>
                        <a:schemeClr val="tx1"/>
                      </a:solidFill>
                      <a:prstDash val="solid"/>
                      <a:round/>
                      <a:headEnd type="none" w="med" len="med"/>
                      <a:tailEnd type="none" w="med" len="med"/>
                    </a:lnB>
                  </a:tcPr>
                </a:tc>
              </a:tr>
              <a:tr h="334201">
                <a:tc>
                  <a:txBody>
                    <a:bodyPr/>
                    <a:lstStyle/>
                    <a:p>
                      <a:r>
                        <a:rPr lang="en-US" sz="2000" b="1" dirty="0" smtClean="0"/>
                        <a:t>#3*</a:t>
                      </a:r>
                      <a:endParaRPr lang="en-US" sz="2000" b="1"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2 x 32Gb IB</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x8 </a:t>
                      </a:r>
                      <a:r>
                        <a:rPr lang="en-US" sz="2000" dirty="0" err="1" smtClean="0"/>
                        <a:t>PCIe</a:t>
                      </a:r>
                      <a:r>
                        <a:rPr lang="en-US" sz="2000" dirty="0" smtClean="0"/>
                        <a:t> 3.0</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16 x 6Gb</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24 x 6Gb SSD</a:t>
                      </a:r>
                      <a:endParaRPr lang="en-US" sz="2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t>48-96 GB</a:t>
                      </a:r>
                      <a:endParaRPr lang="en-US" sz="2000" dirty="0"/>
                    </a:p>
                  </a:txBody>
                  <a:tcPr anchor="ctr">
                    <a:lnT w="12700" cap="flat" cmpd="sng" algn="ctr">
                      <a:solidFill>
                        <a:schemeClr val="tx1"/>
                      </a:solidFill>
                      <a:prstDash val="solid"/>
                      <a:round/>
                      <a:headEnd type="none" w="med" len="med"/>
                      <a:tailEnd type="none" w="med" len="med"/>
                    </a:lnT>
                  </a:tcPr>
                </a:tc>
              </a:tr>
              <a:tr h="334201">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2000" dirty="0" smtClean="0"/>
                        <a:t>GB/s:</a:t>
                      </a:r>
                    </a:p>
                  </a:txBody>
                  <a:tcPr anchor="ctr"/>
                </a:tc>
                <a:tc>
                  <a:txBody>
                    <a:bodyPr/>
                    <a:lstStyle/>
                    <a:p>
                      <a:pPr algn="ctr"/>
                      <a:r>
                        <a:rPr lang="en-US" sz="2000" b="1" dirty="0" smtClean="0">
                          <a:solidFill>
                            <a:schemeClr val="accent4"/>
                          </a:solidFill>
                        </a:rPr>
                        <a:t>8.0</a:t>
                      </a:r>
                      <a:endParaRPr lang="en-US" sz="2000" b="1" dirty="0">
                        <a:solidFill>
                          <a:schemeClr val="accent4"/>
                        </a:solidFill>
                      </a:endParaRPr>
                    </a:p>
                  </a:txBody>
                  <a:tcPr anchor="ctr"/>
                </a:tc>
                <a:tc>
                  <a:txBody>
                    <a:bodyPr/>
                    <a:lstStyle/>
                    <a:p>
                      <a:pPr algn="ctr"/>
                      <a:r>
                        <a:rPr lang="en-US" sz="2000" b="1" dirty="0" smtClean="0">
                          <a:solidFill>
                            <a:schemeClr val="accent4"/>
                          </a:solidFill>
                        </a:rPr>
                        <a:t>6.8</a:t>
                      </a:r>
                      <a:endParaRPr lang="en-US" sz="2000" b="1" dirty="0">
                        <a:solidFill>
                          <a:schemeClr val="accent4"/>
                        </a:solidFill>
                      </a:endParaRPr>
                    </a:p>
                  </a:txBody>
                  <a:tcPr anchor="ctr"/>
                </a:tc>
                <a:tc>
                  <a:txBody>
                    <a:bodyPr/>
                    <a:lstStyle/>
                    <a:p>
                      <a:pPr algn="ctr"/>
                      <a:r>
                        <a:rPr lang="en-US" sz="2000" b="1" dirty="0" smtClean="0">
                          <a:solidFill>
                            <a:schemeClr val="accent4"/>
                          </a:solidFill>
                        </a:rPr>
                        <a:t>9.3</a:t>
                      </a:r>
                      <a:endParaRPr lang="en-US" sz="2000" b="1" dirty="0">
                        <a:solidFill>
                          <a:schemeClr val="accent4"/>
                        </a:solidFill>
                      </a:endParaRPr>
                    </a:p>
                  </a:txBody>
                  <a:tcPr anchor="ctr"/>
                </a:tc>
                <a:tc>
                  <a:txBody>
                    <a:bodyPr/>
                    <a:lstStyle/>
                    <a:p>
                      <a:pPr algn="ctr"/>
                      <a:r>
                        <a:rPr lang="en-US" sz="2000" b="1" dirty="0" smtClean="0">
                          <a:solidFill>
                            <a:schemeClr val="accent4"/>
                          </a:solidFill>
                        </a:rPr>
                        <a:t>12.0</a:t>
                      </a:r>
                      <a:endParaRPr lang="en-US" sz="2000" b="1" dirty="0">
                        <a:solidFill>
                          <a:schemeClr val="accent4"/>
                        </a:solidFill>
                      </a:endParaRPr>
                    </a:p>
                  </a:txBody>
                  <a:tcPr anchor="ctr"/>
                </a:tc>
                <a:tc>
                  <a:txBody>
                    <a:bodyPr/>
                    <a:lstStyle/>
                    <a:p>
                      <a:pPr algn="ctr"/>
                      <a:endParaRPr lang="en-US" sz="2000" b="1" dirty="0">
                        <a:solidFill>
                          <a:schemeClr val="accent4"/>
                        </a:solidFill>
                      </a:endParaRPr>
                    </a:p>
                  </a:txBody>
                  <a:tcPr anchor="ctr"/>
                </a:tc>
              </a:tr>
            </a:tbl>
          </a:graphicData>
        </a:graphic>
      </p:graphicFrame>
      <p:sp>
        <p:nvSpPr>
          <p:cNvPr id="6" name="Oval 5"/>
          <p:cNvSpPr/>
          <p:nvPr/>
        </p:nvSpPr>
        <p:spPr bwMode="auto">
          <a:xfrm>
            <a:off x="3027045" y="2533914"/>
            <a:ext cx="914400" cy="365760"/>
          </a:xfrm>
          <a:prstGeom prst="ellipse">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TextBox 12"/>
          <p:cNvSpPr txBox="1"/>
          <p:nvPr/>
        </p:nvSpPr>
        <p:spPr>
          <a:xfrm>
            <a:off x="8101965" y="4645295"/>
            <a:ext cx="3552836" cy="830997"/>
          </a:xfrm>
          <a:prstGeom prst="rect">
            <a:avLst/>
          </a:prstGeom>
          <a:noFill/>
        </p:spPr>
        <p:txBody>
          <a:bodyPr wrap="square" lIns="0" tIns="0" rIns="0" bIns="0" rtlCol="0">
            <a:spAutoFit/>
          </a:bodyPr>
          <a:lstStyle/>
          <a:p>
            <a:pPr algn="r"/>
            <a:r>
              <a:rPr lang="en-US" dirty="0" smtClean="0">
                <a:gradFill>
                  <a:gsLst>
                    <a:gs pos="0">
                      <a:srgbClr val="FFFFFF"/>
                    </a:gs>
                    <a:gs pos="86000">
                      <a:srgbClr val="FFFFFF"/>
                    </a:gs>
                  </a:gsLst>
                  <a:lin ang="5400000" scaled="0"/>
                </a:gradFill>
              </a:rPr>
              <a:t>*example components (per system);</a:t>
            </a:r>
            <a:br>
              <a:rPr lang="en-US" dirty="0" smtClean="0">
                <a:gradFill>
                  <a:gsLst>
                    <a:gs pos="0">
                      <a:srgbClr val="FFFFFF"/>
                    </a:gs>
                    <a:gs pos="86000">
                      <a:srgbClr val="FFFFFF"/>
                    </a:gs>
                  </a:gsLst>
                  <a:lin ang="5400000" scaled="0"/>
                </a:gradFill>
              </a:rPr>
            </a:br>
            <a:r>
              <a:rPr lang="en-US" dirty="0" smtClean="0">
                <a:gradFill>
                  <a:gsLst>
                    <a:gs pos="0">
                      <a:srgbClr val="FFFFFF"/>
                    </a:gs>
                    <a:gs pos="86000">
                      <a:srgbClr val="FFFFFF"/>
                    </a:gs>
                  </a:gsLst>
                  <a:lin ang="5400000" scaled="0"/>
                </a:gradFill>
              </a:rPr>
              <a:t>these are </a:t>
            </a:r>
            <a:r>
              <a:rPr lang="en-US" i="1" u="sng" dirty="0" smtClean="0">
                <a:gradFill>
                  <a:gsLst>
                    <a:gs pos="0">
                      <a:srgbClr val="FFFFFF"/>
                    </a:gs>
                    <a:gs pos="86000">
                      <a:srgbClr val="FFFFFF"/>
                    </a:gs>
                  </a:gsLst>
                  <a:lin ang="5400000" scaled="0"/>
                </a:gradFill>
              </a:rPr>
              <a:t>illustrations only</a:t>
            </a:r>
            <a:r>
              <a:rPr lang="en-US" dirty="0" smtClean="0">
                <a:gradFill>
                  <a:gsLst>
                    <a:gs pos="0">
                      <a:srgbClr val="FFFFFF"/>
                    </a:gs>
                    <a:gs pos="86000">
                      <a:srgbClr val="FFFFFF"/>
                    </a:gs>
                  </a:gsLst>
                  <a:lin ang="5400000" scaled="0"/>
                </a:gradFill>
              </a:rPr>
              <a:t>, </a:t>
            </a:r>
            <a:br>
              <a:rPr lang="en-US" dirty="0" smtClean="0">
                <a:gradFill>
                  <a:gsLst>
                    <a:gs pos="0">
                      <a:srgbClr val="FFFFFF"/>
                    </a:gs>
                    <a:gs pos="86000">
                      <a:srgbClr val="FFFFFF"/>
                    </a:gs>
                  </a:gsLst>
                  <a:lin ang="5400000" scaled="0"/>
                </a:gradFill>
              </a:rPr>
            </a:br>
            <a:r>
              <a:rPr lang="en-US" dirty="0" smtClean="0">
                <a:gradFill>
                  <a:gsLst>
                    <a:gs pos="0">
                      <a:srgbClr val="FFFFFF"/>
                    </a:gs>
                    <a:gs pos="86000">
                      <a:srgbClr val="FFFFFF"/>
                    </a:gs>
                  </a:gsLst>
                  <a:lin ang="5400000" scaled="0"/>
                </a:gradFill>
              </a:rPr>
              <a:t>not recommendations</a:t>
            </a:r>
            <a:endParaRPr lang="en-US" sz="3200" dirty="0" smtClean="0">
              <a:gradFill>
                <a:gsLst>
                  <a:gs pos="0">
                    <a:srgbClr val="FFFFFF"/>
                  </a:gs>
                  <a:gs pos="86000">
                    <a:srgbClr val="FFFFFF"/>
                  </a:gs>
                </a:gsLst>
                <a:lin ang="5400000" scaled="0"/>
              </a:gradFill>
            </a:endParaRPr>
          </a:p>
        </p:txBody>
      </p:sp>
      <p:sp>
        <p:nvSpPr>
          <p:cNvPr id="3" name="TextBox 2"/>
          <p:cNvSpPr txBox="1"/>
          <p:nvPr/>
        </p:nvSpPr>
        <p:spPr>
          <a:xfrm>
            <a:off x="519112" y="4995899"/>
            <a:ext cx="6622733" cy="1292662"/>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marL="339725" indent="-222250">
              <a:buFont typeface="Arial" pitchFamily="34" charset="0"/>
              <a:buChar char="•"/>
            </a:pPr>
            <a:r>
              <a:rPr lang="en-US" sz="2800" dirty="0" smtClean="0">
                <a:gradFill>
                  <a:gsLst>
                    <a:gs pos="0">
                      <a:srgbClr val="FFFFFF"/>
                    </a:gs>
                    <a:gs pos="86000">
                      <a:srgbClr val="FFFFFF"/>
                    </a:gs>
                  </a:gsLst>
                  <a:lin ang="5400000" scaled="0"/>
                </a:gradFill>
              </a:rPr>
              <a:t>Identify and avoid bottlenecks</a:t>
            </a:r>
          </a:p>
          <a:p>
            <a:pPr marL="339725" indent="-222250">
              <a:buFont typeface="Arial" pitchFamily="34" charset="0"/>
              <a:buChar char="•"/>
            </a:pPr>
            <a:r>
              <a:rPr lang="en-US" sz="2800" dirty="0" smtClean="0">
                <a:gradFill>
                  <a:gsLst>
                    <a:gs pos="0">
                      <a:srgbClr val="FFFFFF"/>
                    </a:gs>
                    <a:gs pos="86000">
                      <a:srgbClr val="FFFFFF"/>
                    </a:gs>
                  </a:gsLst>
                  <a:lin ang="5400000" scaled="0"/>
                </a:gradFill>
              </a:rPr>
              <a:t>Balance for IOPs as well as bandwidth</a:t>
            </a:r>
          </a:p>
          <a:p>
            <a:pPr marL="339725" indent="-222250">
              <a:buFont typeface="Arial" pitchFamily="34" charset="0"/>
              <a:buChar char="•"/>
            </a:pPr>
            <a:r>
              <a:rPr lang="en-US" sz="2800" dirty="0" smtClean="0">
                <a:gradFill>
                  <a:gsLst>
                    <a:gs pos="0">
                      <a:srgbClr val="FFFFFF"/>
                    </a:gs>
                    <a:gs pos="86000">
                      <a:srgbClr val="FFFFFF"/>
                    </a:gs>
                  </a:gsLst>
                  <a:lin ang="5400000" scaled="0"/>
                </a:gradFill>
              </a:rPr>
              <a:t>Requirements also vary by workload</a:t>
            </a:r>
          </a:p>
        </p:txBody>
      </p:sp>
      <p:sp>
        <p:nvSpPr>
          <p:cNvPr id="16" name="Oval 15"/>
          <p:cNvSpPr/>
          <p:nvPr/>
        </p:nvSpPr>
        <p:spPr bwMode="auto">
          <a:xfrm>
            <a:off x="4855845" y="3314008"/>
            <a:ext cx="914400" cy="365760"/>
          </a:xfrm>
          <a:prstGeom prst="ellipse">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99757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30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par>
                          <p:cTn id="34" fill="hold">
                            <p:stCondLst>
                              <p:cond delay="7500"/>
                            </p:stCondLst>
                            <p:childTnLst>
                              <p:par>
                                <p:cTn id="35" presetID="10" presetClass="entr" presetSubtype="0" fill="hold" grpId="0" nodeType="afterEffect">
                                  <p:stCondLst>
                                    <p:cond delay="3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P spid="19" grpId="0" animBg="1"/>
      <p:bldP spid="6" grpId="0" animBg="1"/>
      <p:bldP spid="13" grpId="0"/>
      <p:bldP spid="3" grpId="0" animBg="1"/>
      <p:bldP spid="16"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F02653E-DF05-44AC-8466-B0CBDCA4F252}"/>
</file>

<file path=customXml/itemProps2.xml><?xml version="1.0" encoding="utf-8"?>
<ds:datastoreItem xmlns:ds="http://schemas.openxmlformats.org/officeDocument/2006/customXml" ds:itemID="{49E6E714-DDF4-4E90-AF75-81827F49E107}"/>
</file>

<file path=customXml/itemProps3.xml><?xml version="1.0" encoding="utf-8"?>
<ds:datastoreItem xmlns:ds="http://schemas.openxmlformats.org/officeDocument/2006/customXml" ds:itemID="{234FC854-BEFD-4E47-ADB1-07674FE64EF0}"/>
</file>

<file path=docProps/app.xml><?xml version="1.0" encoding="utf-8"?>
<Properties xmlns="http://schemas.openxmlformats.org/officeDocument/2006/extended-properties" xmlns:vt="http://schemas.openxmlformats.org/officeDocument/2006/docPropsVTypes">
  <Template>BUILD_Breakout_Template _ SAMPLE for Scott 7.28</Template>
  <TotalTime>10269</TotalTime>
  <Words>2135</Words>
  <Application>Microsoft Office PowerPoint</Application>
  <PresentationFormat>Custom</PresentationFormat>
  <Paragraphs>390</Paragraphs>
  <Slides>25</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Wingdings</vt:lpstr>
      <vt:lpstr>Wingdings 2</vt:lpstr>
      <vt:lpstr>Segoe UI Semibold</vt:lpstr>
      <vt:lpstr>Segoe</vt:lpstr>
      <vt:lpstr>Segoe UI Light</vt:lpstr>
      <vt:lpstr>Segoe UI</vt:lpstr>
      <vt:lpstr>Tahoma</vt:lpstr>
      <vt:lpstr>Monotype Sorts</vt:lpstr>
      <vt:lpstr>Consolas</vt:lpstr>
      <vt:lpstr>BUILD_Breakout_Template _ SAMPLE for Scott 7.28</vt:lpstr>
      <vt:lpstr>White with Consolas font for code slides</vt:lpstr>
      <vt:lpstr>&lt;5-30000_BUILD_16x9&gt;</vt:lpstr>
      <vt:lpstr>Building continuously available file server NAS appliances</vt:lpstr>
      <vt:lpstr>Welcome</vt:lpstr>
      <vt:lpstr>What We’ve Covered So Far …</vt:lpstr>
      <vt:lpstr>Recap of What’s New in Windows File Server Reliable, efficient storage for clients and server applications</vt:lpstr>
      <vt:lpstr>Why NAS Appliances?</vt:lpstr>
      <vt:lpstr>Continuously available software and hardware platforms are designed to support transparent failover without data loss.</vt:lpstr>
      <vt:lpstr>From File Server to NAS Appliance Key requirements</vt:lpstr>
      <vt:lpstr>PowerPoint Presentation</vt:lpstr>
      <vt:lpstr>Designing for E-to-E Storage Performance Balancing performance end-to-end</vt:lpstr>
      <vt:lpstr>Transparent failover  is the ability to survive planned moves or unplanned failures –  without errors visible to the user,  without losing data, and while performing well at scale</vt:lpstr>
      <vt:lpstr>Designing Continuously Available Platforms Surviving a range of failures and downtime events </vt:lpstr>
      <vt:lpstr>Delivering the Appliance Experience The Importance of Packaging </vt:lpstr>
      <vt:lpstr>Cluster-in-a-Box Design Considerations   </vt:lpstr>
      <vt:lpstr>PowerPoint Presentation</vt:lpstr>
      <vt:lpstr>OOBE Vision</vt:lpstr>
      <vt:lpstr>Overview:  Factory  Customer</vt:lpstr>
      <vt:lpstr>Fast, simple setup of  clustered NAS appliance </vt:lpstr>
      <vt:lpstr>Preparing the NAS appliance image</vt:lpstr>
      <vt:lpstr>Customizing the ICT  (Initial Configuration Tasks)</vt:lpstr>
      <vt:lpstr>Customizing the ICT</vt:lpstr>
      <vt:lpstr>Building NAS with Windows File Server The Windows Advantage</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SAC-449T: Building continuously available file server NAS appliances</dc:title>
  <dc:subject>BUILD</dc:subject>
  <dc:creator>Gene Chellis; Cristian Teodorescu</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234</cp:revision>
  <cp:lastPrinted>2010-05-11T05:02:34Z</cp:lastPrinted>
  <dcterms:created xsi:type="dcterms:W3CDTF">2011-08-03T21:25:07Z</dcterms:created>
  <dcterms:modified xsi:type="dcterms:W3CDTF">2011-09-16T19:02:59Z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ies>
</file>