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58"/>
  </p:notesMasterIdLst>
  <p:handoutMasterIdLst>
    <p:handoutMasterId r:id="rId59"/>
  </p:handoutMasterIdLst>
  <p:sldIdLst>
    <p:sldId id="430" r:id="rId11"/>
    <p:sldId id="529" r:id="rId12"/>
    <p:sldId id="528" r:id="rId13"/>
    <p:sldId id="504" r:id="rId14"/>
    <p:sldId id="526" r:id="rId15"/>
    <p:sldId id="462" r:id="rId16"/>
    <p:sldId id="463" r:id="rId17"/>
    <p:sldId id="464" r:id="rId18"/>
    <p:sldId id="465" r:id="rId19"/>
    <p:sldId id="524" r:id="rId20"/>
    <p:sldId id="468" r:id="rId21"/>
    <p:sldId id="469" r:id="rId22"/>
    <p:sldId id="470" r:id="rId23"/>
    <p:sldId id="466" r:id="rId24"/>
    <p:sldId id="519" r:id="rId25"/>
    <p:sldId id="530" r:id="rId26"/>
    <p:sldId id="531" r:id="rId27"/>
    <p:sldId id="532" r:id="rId28"/>
    <p:sldId id="523" r:id="rId29"/>
    <p:sldId id="501" r:id="rId30"/>
    <p:sldId id="473" r:id="rId31"/>
    <p:sldId id="474" r:id="rId32"/>
    <p:sldId id="476" r:id="rId33"/>
    <p:sldId id="503" r:id="rId34"/>
    <p:sldId id="480" r:id="rId35"/>
    <p:sldId id="478" r:id="rId36"/>
    <p:sldId id="482" r:id="rId37"/>
    <p:sldId id="484" r:id="rId38"/>
    <p:sldId id="500" r:id="rId39"/>
    <p:sldId id="533" r:id="rId40"/>
    <p:sldId id="487" r:id="rId41"/>
    <p:sldId id="488" r:id="rId42"/>
    <p:sldId id="483" r:id="rId43"/>
    <p:sldId id="506" r:id="rId44"/>
    <p:sldId id="499" r:id="rId45"/>
    <p:sldId id="493" r:id="rId46"/>
    <p:sldId id="496" r:id="rId47"/>
    <p:sldId id="497" r:id="rId48"/>
    <p:sldId id="515" r:id="rId49"/>
    <p:sldId id="516" r:id="rId50"/>
    <p:sldId id="513" r:id="rId51"/>
    <p:sldId id="514" r:id="rId52"/>
    <p:sldId id="498" r:id="rId53"/>
    <p:sldId id="456" r:id="rId54"/>
    <p:sldId id="534" r:id="rId55"/>
    <p:sldId id="271" r:id="rId56"/>
    <p:sldId id="377" r:id="rId5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6980" autoAdjust="0"/>
  </p:normalViewPr>
  <p:slideViewPr>
    <p:cSldViewPr snapToGrid="0" snapToObjects="1">
      <p:cViewPr>
        <p:scale>
          <a:sx n="107" d="100"/>
          <a:sy n="107" d="100"/>
        </p:scale>
        <p:origin x="-858" y="-12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8" d="100"/>
        <a:sy n="28"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D0C1A-13CE-4972-86BA-B06D9051E6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6D7D4B6-3BB2-4496-A0D9-73E248C0FE14}">
      <dgm:prSet phldrT="[Text]"/>
      <dgm:spPr/>
      <dgm:t>
        <a:bodyPr/>
        <a:lstStyle/>
        <a:p>
          <a:r>
            <a:rPr lang="en-US" b="1" smtClean="0"/>
            <a:t>Draining a node</a:t>
          </a:r>
          <a:endParaRPr lang="en-US"/>
        </a:p>
      </dgm:t>
    </dgm:pt>
    <dgm:pt modelId="{9F4BC751-740F-45CC-A930-3DDDFDD07683}" type="parTrans" cxnId="{C7BE7E50-78F4-47A9-97FD-783D12B19C64}">
      <dgm:prSet/>
      <dgm:spPr/>
      <dgm:t>
        <a:bodyPr/>
        <a:lstStyle/>
        <a:p>
          <a:endParaRPr lang="en-US"/>
        </a:p>
      </dgm:t>
    </dgm:pt>
    <dgm:pt modelId="{B30D29CA-235D-4632-B85D-2288C3F62649}" type="sibTrans" cxnId="{C7BE7E50-78F4-47A9-97FD-783D12B19C64}">
      <dgm:prSet/>
      <dgm:spPr/>
      <dgm:t>
        <a:bodyPr/>
        <a:lstStyle/>
        <a:p>
          <a:endParaRPr lang="en-US"/>
        </a:p>
      </dgm:t>
    </dgm:pt>
    <dgm:pt modelId="{5A47256E-596C-4885-B85A-F6975AF04CF5}">
      <dgm:prSet/>
      <dgm:spPr/>
      <dgm:t>
        <a:bodyPr/>
        <a:lstStyle/>
        <a:p>
          <a:r>
            <a:rPr lang="en-US" dirty="0" smtClean="0"/>
            <a:t>Node is paused to prevent any new groups from moving to that node</a:t>
          </a:r>
        </a:p>
      </dgm:t>
    </dgm:pt>
    <dgm:pt modelId="{F3ED09FF-B7B4-41EF-9293-8C8C9FFFF83B}" type="parTrans" cxnId="{7A5D99B8-8A61-4678-88F9-3B372CC05CCD}">
      <dgm:prSet/>
      <dgm:spPr/>
      <dgm:t>
        <a:bodyPr/>
        <a:lstStyle/>
        <a:p>
          <a:endParaRPr lang="en-US"/>
        </a:p>
      </dgm:t>
    </dgm:pt>
    <dgm:pt modelId="{77B2AC35-19BF-4FC9-9DF1-5D2C70F94EA3}" type="sibTrans" cxnId="{7A5D99B8-8A61-4678-88F9-3B372CC05CCD}">
      <dgm:prSet/>
      <dgm:spPr/>
      <dgm:t>
        <a:bodyPr/>
        <a:lstStyle/>
        <a:p>
          <a:endParaRPr lang="en-US"/>
        </a:p>
      </dgm:t>
    </dgm:pt>
    <dgm:pt modelId="{899DBB4D-34F9-4AB4-B56E-1E232F8A8F51}">
      <dgm:prSet/>
      <dgm:spPr/>
      <dgm:t>
        <a:bodyPr/>
        <a:lstStyle/>
        <a:p>
          <a:r>
            <a:rPr lang="en-US" dirty="0" smtClean="0"/>
            <a:t>All groups are issued a move</a:t>
          </a:r>
        </a:p>
      </dgm:t>
    </dgm:pt>
    <dgm:pt modelId="{35936C2D-1367-4F59-9F62-49C7E8B8E154}" type="parTrans" cxnId="{8F4FFFDA-3C4C-4922-9EF1-B6DBAFD83662}">
      <dgm:prSet/>
      <dgm:spPr/>
      <dgm:t>
        <a:bodyPr/>
        <a:lstStyle/>
        <a:p>
          <a:endParaRPr lang="en-US"/>
        </a:p>
      </dgm:t>
    </dgm:pt>
    <dgm:pt modelId="{192745CE-AFCA-4622-9333-E5AC031FA224}" type="sibTrans" cxnId="{8F4FFFDA-3C4C-4922-9EF1-B6DBAFD83662}">
      <dgm:prSet/>
      <dgm:spPr/>
      <dgm:t>
        <a:bodyPr/>
        <a:lstStyle/>
        <a:p>
          <a:endParaRPr lang="en-US"/>
        </a:p>
      </dgm:t>
    </dgm:pt>
    <dgm:pt modelId="{323508DF-8067-4EF7-814B-BF09EBA1F494}">
      <dgm:prSet/>
      <dgm:spPr/>
      <dgm:t>
        <a:bodyPr/>
        <a:lstStyle/>
        <a:p>
          <a:r>
            <a:rPr lang="en-US" dirty="0" smtClean="0"/>
            <a:t>VMs are queued up and live migrated off based on priority</a:t>
          </a:r>
        </a:p>
      </dgm:t>
    </dgm:pt>
    <dgm:pt modelId="{44B71E8D-915E-4C4A-A92A-7E0B110C9EEA}" type="parTrans" cxnId="{AE0EBEEF-29E4-4DA5-BC00-4A892C28F2A0}">
      <dgm:prSet/>
      <dgm:spPr/>
      <dgm:t>
        <a:bodyPr/>
        <a:lstStyle/>
        <a:p>
          <a:endParaRPr lang="en-US"/>
        </a:p>
      </dgm:t>
    </dgm:pt>
    <dgm:pt modelId="{BA42E97A-8DD4-479D-8E60-03A6B67F7782}" type="sibTrans" cxnId="{AE0EBEEF-29E4-4DA5-BC00-4A892C28F2A0}">
      <dgm:prSet/>
      <dgm:spPr/>
      <dgm:t>
        <a:bodyPr/>
        <a:lstStyle/>
        <a:p>
          <a:endParaRPr lang="en-US"/>
        </a:p>
      </dgm:t>
    </dgm:pt>
    <dgm:pt modelId="{F8BB0F70-B771-4E52-817B-B2118BFDFC5C}">
      <dgm:prSet/>
      <dgm:spPr/>
      <dgm:t>
        <a:bodyPr/>
        <a:lstStyle/>
        <a:p>
          <a:r>
            <a:rPr lang="en-US" b="1" smtClean="0"/>
            <a:t>Resuming a node</a:t>
          </a:r>
          <a:endParaRPr lang="en-US" b="1" dirty="0" smtClean="0">
            <a:latin typeface="Courier New" pitchFamily="49" charset="0"/>
            <a:cs typeface="Courier New" pitchFamily="49" charset="0"/>
          </a:endParaRPr>
        </a:p>
      </dgm:t>
    </dgm:pt>
    <dgm:pt modelId="{3619CE34-6EAA-4F8A-825E-6E27BAF25411}" type="parTrans" cxnId="{3EBE2571-A6C0-45BC-B326-BCDD782E51F0}">
      <dgm:prSet/>
      <dgm:spPr/>
      <dgm:t>
        <a:bodyPr/>
        <a:lstStyle/>
        <a:p>
          <a:endParaRPr lang="en-US"/>
        </a:p>
      </dgm:t>
    </dgm:pt>
    <dgm:pt modelId="{2A568DCB-227C-4958-A6E2-FB33BDCEC32A}" type="sibTrans" cxnId="{3EBE2571-A6C0-45BC-B326-BCDD782E51F0}">
      <dgm:prSet/>
      <dgm:spPr/>
      <dgm:t>
        <a:bodyPr/>
        <a:lstStyle/>
        <a:p>
          <a:endParaRPr lang="en-US"/>
        </a:p>
      </dgm:t>
    </dgm:pt>
    <dgm:pt modelId="{CD4E9745-3910-41EC-93B5-10E730FE9E7F}">
      <dgm:prSet/>
      <dgm:spPr/>
      <dgm:t>
        <a:bodyPr/>
        <a:lstStyle/>
        <a:p>
          <a:r>
            <a:rPr lang="en-US" smtClean="0">
              <a:latin typeface="Courier New" pitchFamily="49" charset="0"/>
              <a:cs typeface="Courier New" pitchFamily="49" charset="0"/>
            </a:rPr>
            <a:t>Resume-ClusterNode –Failback </a:t>
          </a:r>
          <a:r>
            <a:rPr lang="en-US" smtClean="0"/>
            <a:t>invokes failback policies to return groups to that node when it is brought out of Maintenance Mode</a:t>
          </a:r>
          <a:endParaRPr lang="en-US" dirty="0" smtClean="0"/>
        </a:p>
      </dgm:t>
    </dgm:pt>
    <dgm:pt modelId="{598A8A73-4A27-4CF4-AF4E-CB9F8E0DD69E}" type="parTrans" cxnId="{117058AC-02AD-4DB1-97D3-167BE2C530A8}">
      <dgm:prSet/>
      <dgm:spPr/>
      <dgm:t>
        <a:bodyPr/>
        <a:lstStyle/>
        <a:p>
          <a:endParaRPr lang="en-US"/>
        </a:p>
      </dgm:t>
    </dgm:pt>
    <dgm:pt modelId="{17A1F935-63F8-4419-A674-241135B55012}" type="sibTrans" cxnId="{117058AC-02AD-4DB1-97D3-167BE2C530A8}">
      <dgm:prSet/>
      <dgm:spPr/>
      <dgm:t>
        <a:bodyPr/>
        <a:lstStyle/>
        <a:p>
          <a:endParaRPr lang="en-US"/>
        </a:p>
      </dgm:t>
    </dgm:pt>
    <dgm:pt modelId="{9F8C5EBE-C794-4FE4-B4EE-7514EDFE2E19}" type="pres">
      <dgm:prSet presAssocID="{98FD0C1A-13CE-4972-86BA-B06D9051E6C4}" presName="Name0" presStyleCnt="0">
        <dgm:presLayoutVars>
          <dgm:dir/>
          <dgm:animLvl val="lvl"/>
          <dgm:resizeHandles val="exact"/>
        </dgm:presLayoutVars>
      </dgm:prSet>
      <dgm:spPr/>
      <dgm:t>
        <a:bodyPr/>
        <a:lstStyle/>
        <a:p>
          <a:endParaRPr lang="en-US"/>
        </a:p>
      </dgm:t>
    </dgm:pt>
    <dgm:pt modelId="{BB78E53F-47D8-4661-ADF5-7F74637179DD}" type="pres">
      <dgm:prSet presAssocID="{26D7D4B6-3BB2-4496-A0D9-73E248C0FE14}" presName="composite" presStyleCnt="0"/>
      <dgm:spPr/>
    </dgm:pt>
    <dgm:pt modelId="{5666A097-AE2F-40A2-89DA-19F695E6EA16}" type="pres">
      <dgm:prSet presAssocID="{26D7D4B6-3BB2-4496-A0D9-73E248C0FE14}" presName="parTx" presStyleLbl="alignNode1" presStyleIdx="0" presStyleCnt="2">
        <dgm:presLayoutVars>
          <dgm:chMax val="0"/>
          <dgm:chPref val="0"/>
          <dgm:bulletEnabled val="1"/>
        </dgm:presLayoutVars>
      </dgm:prSet>
      <dgm:spPr/>
      <dgm:t>
        <a:bodyPr/>
        <a:lstStyle/>
        <a:p>
          <a:endParaRPr lang="en-US"/>
        </a:p>
      </dgm:t>
    </dgm:pt>
    <dgm:pt modelId="{AE01175A-6A7C-4619-B074-0EE81ADE7378}" type="pres">
      <dgm:prSet presAssocID="{26D7D4B6-3BB2-4496-A0D9-73E248C0FE14}" presName="desTx" presStyleLbl="alignAccFollowNode1" presStyleIdx="0" presStyleCnt="2">
        <dgm:presLayoutVars>
          <dgm:bulletEnabled val="1"/>
        </dgm:presLayoutVars>
      </dgm:prSet>
      <dgm:spPr/>
      <dgm:t>
        <a:bodyPr/>
        <a:lstStyle/>
        <a:p>
          <a:endParaRPr lang="en-US"/>
        </a:p>
      </dgm:t>
    </dgm:pt>
    <dgm:pt modelId="{28E0D60F-BFF8-4EA4-AFFB-DC0C261CBFEA}" type="pres">
      <dgm:prSet presAssocID="{B30D29CA-235D-4632-B85D-2288C3F62649}" presName="space" presStyleCnt="0"/>
      <dgm:spPr/>
    </dgm:pt>
    <dgm:pt modelId="{B47F2826-0758-4FB8-B854-62E398A111EE}" type="pres">
      <dgm:prSet presAssocID="{F8BB0F70-B771-4E52-817B-B2118BFDFC5C}" presName="composite" presStyleCnt="0"/>
      <dgm:spPr/>
    </dgm:pt>
    <dgm:pt modelId="{8BB2E06B-3E04-4D00-B572-D42A3A3C28B3}" type="pres">
      <dgm:prSet presAssocID="{F8BB0F70-B771-4E52-817B-B2118BFDFC5C}" presName="parTx" presStyleLbl="alignNode1" presStyleIdx="1" presStyleCnt="2">
        <dgm:presLayoutVars>
          <dgm:chMax val="0"/>
          <dgm:chPref val="0"/>
          <dgm:bulletEnabled val="1"/>
        </dgm:presLayoutVars>
      </dgm:prSet>
      <dgm:spPr/>
      <dgm:t>
        <a:bodyPr/>
        <a:lstStyle/>
        <a:p>
          <a:endParaRPr lang="en-US"/>
        </a:p>
      </dgm:t>
    </dgm:pt>
    <dgm:pt modelId="{0049396C-430A-4428-957D-A4C16E73239B}" type="pres">
      <dgm:prSet presAssocID="{F8BB0F70-B771-4E52-817B-B2118BFDFC5C}" presName="desTx" presStyleLbl="alignAccFollowNode1" presStyleIdx="1" presStyleCnt="2">
        <dgm:presLayoutVars>
          <dgm:bulletEnabled val="1"/>
        </dgm:presLayoutVars>
      </dgm:prSet>
      <dgm:spPr/>
      <dgm:t>
        <a:bodyPr/>
        <a:lstStyle/>
        <a:p>
          <a:endParaRPr lang="en-US"/>
        </a:p>
      </dgm:t>
    </dgm:pt>
  </dgm:ptLst>
  <dgm:cxnLst>
    <dgm:cxn modelId="{420F7A99-D7EF-412C-917D-46B71BF8678C}" type="presOf" srcId="{26D7D4B6-3BB2-4496-A0D9-73E248C0FE14}" destId="{5666A097-AE2F-40A2-89DA-19F695E6EA16}" srcOrd="0" destOrd="0" presId="urn:microsoft.com/office/officeart/2005/8/layout/hList1"/>
    <dgm:cxn modelId="{93DB17AF-E2DF-47FF-BFE8-99FAB5B43453}" type="presOf" srcId="{5A47256E-596C-4885-B85A-F6975AF04CF5}" destId="{AE01175A-6A7C-4619-B074-0EE81ADE7378}" srcOrd="0" destOrd="0" presId="urn:microsoft.com/office/officeart/2005/8/layout/hList1"/>
    <dgm:cxn modelId="{3EBE2571-A6C0-45BC-B326-BCDD782E51F0}" srcId="{98FD0C1A-13CE-4972-86BA-B06D9051E6C4}" destId="{F8BB0F70-B771-4E52-817B-B2118BFDFC5C}" srcOrd="1" destOrd="0" parTransId="{3619CE34-6EAA-4F8A-825E-6E27BAF25411}" sibTransId="{2A568DCB-227C-4958-A6E2-FB33BDCEC32A}"/>
    <dgm:cxn modelId="{7A5D99B8-8A61-4678-88F9-3B372CC05CCD}" srcId="{26D7D4B6-3BB2-4496-A0D9-73E248C0FE14}" destId="{5A47256E-596C-4885-B85A-F6975AF04CF5}" srcOrd="0" destOrd="0" parTransId="{F3ED09FF-B7B4-41EF-9293-8C8C9FFFF83B}" sibTransId="{77B2AC35-19BF-4FC9-9DF1-5D2C70F94EA3}"/>
    <dgm:cxn modelId="{42C2AF97-DA3D-4157-B9CA-AD8ABC1356A6}" type="presOf" srcId="{98FD0C1A-13CE-4972-86BA-B06D9051E6C4}" destId="{9F8C5EBE-C794-4FE4-B4EE-7514EDFE2E19}" srcOrd="0" destOrd="0" presId="urn:microsoft.com/office/officeart/2005/8/layout/hList1"/>
    <dgm:cxn modelId="{117058AC-02AD-4DB1-97D3-167BE2C530A8}" srcId="{F8BB0F70-B771-4E52-817B-B2118BFDFC5C}" destId="{CD4E9745-3910-41EC-93B5-10E730FE9E7F}" srcOrd="0" destOrd="0" parTransId="{598A8A73-4A27-4CF4-AF4E-CB9F8E0DD69E}" sibTransId="{17A1F935-63F8-4419-A674-241135B55012}"/>
    <dgm:cxn modelId="{255C89D1-0CE8-484D-9BF2-358C9CCA4437}" type="presOf" srcId="{CD4E9745-3910-41EC-93B5-10E730FE9E7F}" destId="{0049396C-430A-4428-957D-A4C16E73239B}" srcOrd="0" destOrd="0" presId="urn:microsoft.com/office/officeart/2005/8/layout/hList1"/>
    <dgm:cxn modelId="{18F591A2-3DD5-420A-8AAB-F37A5F496B12}" type="presOf" srcId="{F8BB0F70-B771-4E52-817B-B2118BFDFC5C}" destId="{8BB2E06B-3E04-4D00-B572-D42A3A3C28B3}" srcOrd="0" destOrd="0" presId="urn:microsoft.com/office/officeart/2005/8/layout/hList1"/>
    <dgm:cxn modelId="{D8C7C8E5-D362-4681-9117-3D44BCF8EFEC}" type="presOf" srcId="{899DBB4D-34F9-4AB4-B56E-1E232F8A8F51}" destId="{AE01175A-6A7C-4619-B074-0EE81ADE7378}" srcOrd="0" destOrd="1" presId="urn:microsoft.com/office/officeart/2005/8/layout/hList1"/>
    <dgm:cxn modelId="{C7BE7E50-78F4-47A9-97FD-783D12B19C64}" srcId="{98FD0C1A-13CE-4972-86BA-B06D9051E6C4}" destId="{26D7D4B6-3BB2-4496-A0D9-73E248C0FE14}" srcOrd="0" destOrd="0" parTransId="{9F4BC751-740F-45CC-A930-3DDDFDD07683}" sibTransId="{B30D29CA-235D-4632-B85D-2288C3F62649}"/>
    <dgm:cxn modelId="{AE0EBEEF-29E4-4DA5-BC00-4A892C28F2A0}" srcId="{26D7D4B6-3BB2-4496-A0D9-73E248C0FE14}" destId="{323508DF-8067-4EF7-814B-BF09EBA1F494}" srcOrd="2" destOrd="0" parTransId="{44B71E8D-915E-4C4A-A92A-7E0B110C9EEA}" sibTransId="{BA42E97A-8DD4-479D-8E60-03A6B67F7782}"/>
    <dgm:cxn modelId="{D9C99FFB-B788-4279-ADC7-D1AB8ED78F63}" type="presOf" srcId="{323508DF-8067-4EF7-814B-BF09EBA1F494}" destId="{AE01175A-6A7C-4619-B074-0EE81ADE7378}" srcOrd="0" destOrd="2" presId="urn:microsoft.com/office/officeart/2005/8/layout/hList1"/>
    <dgm:cxn modelId="{8F4FFFDA-3C4C-4922-9EF1-B6DBAFD83662}" srcId="{26D7D4B6-3BB2-4496-A0D9-73E248C0FE14}" destId="{899DBB4D-34F9-4AB4-B56E-1E232F8A8F51}" srcOrd="1" destOrd="0" parTransId="{35936C2D-1367-4F59-9F62-49C7E8B8E154}" sibTransId="{192745CE-AFCA-4622-9333-E5AC031FA224}"/>
    <dgm:cxn modelId="{4B4FF4BA-3892-4F0B-8167-532F96C4FBEA}" type="presParOf" srcId="{9F8C5EBE-C794-4FE4-B4EE-7514EDFE2E19}" destId="{BB78E53F-47D8-4661-ADF5-7F74637179DD}" srcOrd="0" destOrd="0" presId="urn:microsoft.com/office/officeart/2005/8/layout/hList1"/>
    <dgm:cxn modelId="{525BD277-743B-42F8-9831-FA8C67339FF2}" type="presParOf" srcId="{BB78E53F-47D8-4661-ADF5-7F74637179DD}" destId="{5666A097-AE2F-40A2-89DA-19F695E6EA16}" srcOrd="0" destOrd="0" presId="urn:microsoft.com/office/officeart/2005/8/layout/hList1"/>
    <dgm:cxn modelId="{D62F74D7-A292-4F26-BAD8-94ED4C997C9E}" type="presParOf" srcId="{BB78E53F-47D8-4661-ADF5-7F74637179DD}" destId="{AE01175A-6A7C-4619-B074-0EE81ADE7378}" srcOrd="1" destOrd="0" presId="urn:microsoft.com/office/officeart/2005/8/layout/hList1"/>
    <dgm:cxn modelId="{1E98A736-A561-4654-A6C4-4F8992A8AB7E}" type="presParOf" srcId="{9F8C5EBE-C794-4FE4-B4EE-7514EDFE2E19}" destId="{28E0D60F-BFF8-4EA4-AFFB-DC0C261CBFEA}" srcOrd="1" destOrd="0" presId="urn:microsoft.com/office/officeart/2005/8/layout/hList1"/>
    <dgm:cxn modelId="{EEBEB976-93C4-455D-83C9-C77C0BB68840}" type="presParOf" srcId="{9F8C5EBE-C794-4FE4-B4EE-7514EDFE2E19}" destId="{B47F2826-0758-4FB8-B854-62E398A111EE}" srcOrd="2" destOrd="0" presId="urn:microsoft.com/office/officeart/2005/8/layout/hList1"/>
    <dgm:cxn modelId="{EE7C96D1-8575-4272-B341-BBB372198C4C}" type="presParOf" srcId="{B47F2826-0758-4FB8-B854-62E398A111EE}" destId="{8BB2E06B-3E04-4D00-B572-D42A3A3C28B3}" srcOrd="0" destOrd="0" presId="urn:microsoft.com/office/officeart/2005/8/layout/hList1"/>
    <dgm:cxn modelId="{753C9971-3452-4606-8638-3C60CF3E4D05}" type="presParOf" srcId="{B47F2826-0758-4FB8-B854-62E398A111EE}" destId="{0049396C-430A-4428-957D-A4C16E7323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520374-22D8-45B1-A3CB-7A3BB3B31429}"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F5E112AC-4158-4552-B02F-9895306CB704}">
      <dgm:prSet phldrT="[Text]"/>
      <dgm:spPr/>
      <dgm:t>
        <a:bodyPr/>
        <a:lstStyle/>
        <a:p>
          <a:r>
            <a:rPr lang="en-US" dirty="0" err="1" smtClean="0">
              <a:effectLst>
                <a:outerShdw blurRad="38100" dist="38100" dir="2700000" algn="tl">
                  <a:srgbClr val="000000">
                    <a:alpha val="43137"/>
                  </a:srgbClr>
                </a:outerShdw>
              </a:effectLst>
              <a:latin typeface="+mj-lt"/>
            </a:rPr>
            <a:t>iSCSI</a:t>
          </a:r>
          <a:endParaRPr lang="en-US" dirty="0">
            <a:effectLst>
              <a:outerShdw blurRad="38100" dist="38100" dir="2700000" algn="tl">
                <a:srgbClr val="000000">
                  <a:alpha val="43137"/>
                </a:srgbClr>
              </a:outerShdw>
            </a:effectLst>
            <a:latin typeface="+mj-lt"/>
          </a:endParaRPr>
        </a:p>
      </dgm:t>
    </dgm:pt>
    <dgm:pt modelId="{CF01E886-DACD-4AB4-AAFA-418036D49494}" type="parTrans" cxnId="{B20E8098-7E5C-4190-ACCC-FBE4E44C50C8}">
      <dgm:prSet/>
      <dgm:spPr/>
      <dgm:t>
        <a:bodyPr/>
        <a:lstStyle/>
        <a:p>
          <a:endParaRPr lang="en-US"/>
        </a:p>
      </dgm:t>
    </dgm:pt>
    <dgm:pt modelId="{592D6488-FFDA-432F-8911-3B2D8C76CF7B}" type="sibTrans" cxnId="{B20E8098-7E5C-4190-ACCC-FBE4E44C50C8}">
      <dgm:prSet/>
      <dgm:spPr/>
      <dgm:t>
        <a:bodyPr/>
        <a:lstStyle/>
        <a:p>
          <a:endParaRPr lang="en-US"/>
        </a:p>
      </dgm:t>
    </dgm:pt>
    <dgm:pt modelId="{3C42F501-CD93-4307-B313-C9F353A5C9B2}">
      <dgm:prSet phldrT="[Text]" custT="1"/>
      <dgm:spPr/>
      <dgm:t>
        <a:bodyPr/>
        <a:lstStyle/>
        <a:p>
          <a:r>
            <a:rPr lang="en-US" sz="4400" dirty="0" smtClean="0">
              <a:effectLst>
                <a:outerShdw blurRad="38100" dist="38100" dir="2700000" algn="tl">
                  <a:srgbClr val="000000">
                    <a:alpha val="43137"/>
                  </a:srgbClr>
                </a:outerShdw>
              </a:effectLst>
              <a:latin typeface="+mj-lt"/>
            </a:rPr>
            <a:t>SAS</a:t>
          </a:r>
        </a:p>
        <a:p>
          <a:r>
            <a:rPr lang="en-US" sz="1600" dirty="0" smtClean="0">
              <a:effectLst>
                <a:outerShdw blurRad="38100" dist="38100" dir="2700000" algn="tl">
                  <a:srgbClr val="000000">
                    <a:alpha val="43137"/>
                  </a:srgbClr>
                </a:outerShdw>
              </a:effectLst>
              <a:latin typeface="+mj-lt"/>
            </a:rPr>
            <a:t>Serial Attached SCSI</a:t>
          </a:r>
          <a:endParaRPr lang="en-US" sz="1600" dirty="0">
            <a:effectLst>
              <a:outerShdw blurRad="38100" dist="38100" dir="2700000" algn="tl">
                <a:srgbClr val="000000">
                  <a:alpha val="43137"/>
                </a:srgbClr>
              </a:outerShdw>
            </a:effectLst>
            <a:latin typeface="+mj-lt"/>
          </a:endParaRPr>
        </a:p>
      </dgm:t>
    </dgm:pt>
    <dgm:pt modelId="{04882400-C6E4-4EA8-A18D-CD080081594D}" type="parTrans" cxnId="{DBA54D37-71B6-4280-BDB6-618B2ED3DF45}">
      <dgm:prSet/>
      <dgm:spPr/>
      <dgm:t>
        <a:bodyPr/>
        <a:lstStyle/>
        <a:p>
          <a:endParaRPr lang="en-US"/>
        </a:p>
      </dgm:t>
    </dgm:pt>
    <dgm:pt modelId="{E02898DF-953A-4562-BF7B-5E3F52C5F083}" type="sibTrans" cxnId="{DBA54D37-71B6-4280-BDB6-618B2ED3DF45}">
      <dgm:prSet/>
      <dgm:spPr/>
      <dgm:t>
        <a:bodyPr/>
        <a:lstStyle/>
        <a:p>
          <a:endParaRPr lang="en-US"/>
        </a:p>
      </dgm:t>
    </dgm:pt>
    <dgm:pt modelId="{C15E3214-36D8-4E01-A662-61EE32B5A082}">
      <dgm:prSet phldrT="[Text]"/>
      <dgm:spPr/>
      <dgm:t>
        <a:bodyPr/>
        <a:lstStyle/>
        <a:p>
          <a:r>
            <a:rPr lang="en-US" dirty="0" err="1" smtClean="0">
              <a:effectLst>
                <a:outerShdw blurRad="38100" dist="38100" dir="2700000" algn="tl">
                  <a:srgbClr val="000000">
                    <a:alpha val="43137"/>
                  </a:srgbClr>
                </a:outerShdw>
              </a:effectLst>
              <a:latin typeface="+mj-lt"/>
            </a:rPr>
            <a:t>Fibre</a:t>
          </a:r>
          <a:r>
            <a:rPr lang="en-US" dirty="0" smtClean="0">
              <a:effectLst>
                <a:outerShdw blurRad="38100" dist="38100" dir="2700000" algn="tl">
                  <a:srgbClr val="000000">
                    <a:alpha val="43137"/>
                  </a:srgbClr>
                </a:outerShdw>
              </a:effectLst>
              <a:latin typeface="+mj-lt"/>
            </a:rPr>
            <a:t> Channel</a:t>
          </a:r>
          <a:endParaRPr lang="en-US" dirty="0">
            <a:effectLst>
              <a:outerShdw blurRad="38100" dist="38100" dir="2700000" algn="tl">
                <a:srgbClr val="000000">
                  <a:alpha val="43137"/>
                </a:srgbClr>
              </a:outerShdw>
            </a:effectLst>
            <a:latin typeface="+mj-lt"/>
          </a:endParaRPr>
        </a:p>
      </dgm:t>
    </dgm:pt>
    <dgm:pt modelId="{634D3CCC-7FAA-497F-BA33-7B90A5A9FB37}" type="parTrans" cxnId="{CEF50438-FFD9-4729-BCBB-0264BA632E95}">
      <dgm:prSet/>
      <dgm:spPr/>
      <dgm:t>
        <a:bodyPr/>
        <a:lstStyle/>
        <a:p>
          <a:endParaRPr lang="en-US"/>
        </a:p>
      </dgm:t>
    </dgm:pt>
    <dgm:pt modelId="{8B319735-68DD-4514-87B7-2EC951120812}" type="sibTrans" cxnId="{CEF50438-FFD9-4729-BCBB-0264BA632E95}">
      <dgm:prSet/>
      <dgm:spPr/>
      <dgm:t>
        <a:bodyPr/>
        <a:lstStyle/>
        <a:p>
          <a:endParaRPr lang="en-US"/>
        </a:p>
      </dgm:t>
    </dgm:pt>
    <dgm:pt modelId="{425EEFD2-A8A4-4E24-B71D-91CAC63DBDE1}">
      <dgm:prSet phldrT="[Text]" custT="1"/>
      <dgm:spPr/>
      <dgm:t>
        <a:bodyPr/>
        <a:lstStyle/>
        <a:p>
          <a:r>
            <a:rPr lang="en-US" sz="4400" dirty="0" err="1" smtClean="0">
              <a:solidFill>
                <a:schemeClr val="tx1"/>
              </a:solidFill>
              <a:effectLst>
                <a:outerShdw blurRad="38100" dist="38100" dir="2700000" algn="tl">
                  <a:srgbClr val="000000">
                    <a:alpha val="43137"/>
                  </a:srgbClr>
                </a:outerShdw>
              </a:effectLst>
              <a:latin typeface="+mj-lt"/>
            </a:rPr>
            <a:t>FCoE</a:t>
          </a:r>
          <a:endParaRPr lang="en-US" sz="4400" dirty="0" smtClean="0">
            <a:solidFill>
              <a:schemeClr val="tx1"/>
            </a:solidFill>
            <a:effectLst>
              <a:outerShdw blurRad="38100" dist="38100" dir="2700000" algn="tl">
                <a:srgbClr val="000000">
                  <a:alpha val="43137"/>
                </a:srgbClr>
              </a:outerShdw>
            </a:effectLst>
            <a:latin typeface="+mj-lt"/>
          </a:endParaRPr>
        </a:p>
        <a:p>
          <a:r>
            <a:rPr lang="en-US" sz="1600" dirty="0" smtClean="0">
              <a:solidFill>
                <a:schemeClr val="tx1"/>
              </a:solidFill>
              <a:effectLst/>
              <a:latin typeface="+mj-lt"/>
            </a:rPr>
            <a:t>Fiber Channel over Ethernet</a:t>
          </a:r>
          <a:endParaRPr lang="en-US" sz="1600" dirty="0">
            <a:solidFill>
              <a:schemeClr val="tx1"/>
            </a:solidFill>
            <a:effectLst/>
            <a:latin typeface="+mj-lt"/>
          </a:endParaRPr>
        </a:p>
      </dgm:t>
    </dgm:pt>
    <dgm:pt modelId="{5E80E927-B700-4997-82CB-7FD430B64F20}" type="parTrans" cxnId="{DA7F7F5A-C85A-4664-B4E0-4A16EC675A6F}">
      <dgm:prSet/>
      <dgm:spPr/>
      <dgm:t>
        <a:bodyPr/>
        <a:lstStyle/>
        <a:p>
          <a:endParaRPr lang="en-US"/>
        </a:p>
      </dgm:t>
    </dgm:pt>
    <dgm:pt modelId="{8051CC0F-584C-4833-84B6-15A95F9EAE26}" type="sibTrans" cxnId="{DA7F7F5A-C85A-4664-B4E0-4A16EC675A6F}">
      <dgm:prSet/>
      <dgm:spPr/>
      <dgm:t>
        <a:bodyPr/>
        <a:lstStyle/>
        <a:p>
          <a:endParaRPr lang="en-US"/>
        </a:p>
      </dgm:t>
    </dgm:pt>
    <dgm:pt modelId="{D3E3DF87-22E7-4A80-99C1-20E0622ECD82}" type="pres">
      <dgm:prSet presAssocID="{FF520374-22D8-45B1-A3CB-7A3BB3B31429}" presName="diagram" presStyleCnt="0">
        <dgm:presLayoutVars>
          <dgm:dir/>
          <dgm:resizeHandles val="exact"/>
        </dgm:presLayoutVars>
      </dgm:prSet>
      <dgm:spPr/>
      <dgm:t>
        <a:bodyPr/>
        <a:lstStyle/>
        <a:p>
          <a:endParaRPr lang="en-US"/>
        </a:p>
      </dgm:t>
    </dgm:pt>
    <dgm:pt modelId="{60313813-60DC-42C0-A52B-811963B722B3}" type="pres">
      <dgm:prSet presAssocID="{F5E112AC-4158-4552-B02F-9895306CB704}" presName="node" presStyleLbl="node1" presStyleIdx="0" presStyleCnt="4">
        <dgm:presLayoutVars>
          <dgm:bulletEnabled val="1"/>
        </dgm:presLayoutVars>
      </dgm:prSet>
      <dgm:spPr/>
      <dgm:t>
        <a:bodyPr/>
        <a:lstStyle/>
        <a:p>
          <a:endParaRPr lang="en-US"/>
        </a:p>
      </dgm:t>
    </dgm:pt>
    <dgm:pt modelId="{B283665F-3BED-497C-A18A-F95DC906A9CD}" type="pres">
      <dgm:prSet presAssocID="{592D6488-FFDA-432F-8911-3B2D8C76CF7B}" presName="sibTrans" presStyleCnt="0"/>
      <dgm:spPr/>
      <dgm:t>
        <a:bodyPr/>
        <a:lstStyle/>
        <a:p>
          <a:endParaRPr lang="en-US"/>
        </a:p>
      </dgm:t>
    </dgm:pt>
    <dgm:pt modelId="{12E7F587-DACB-4C45-BE27-F3A10DD12466}" type="pres">
      <dgm:prSet presAssocID="{3C42F501-CD93-4307-B313-C9F353A5C9B2}" presName="node" presStyleLbl="node1" presStyleIdx="1" presStyleCnt="4">
        <dgm:presLayoutVars>
          <dgm:bulletEnabled val="1"/>
        </dgm:presLayoutVars>
      </dgm:prSet>
      <dgm:spPr/>
      <dgm:t>
        <a:bodyPr/>
        <a:lstStyle/>
        <a:p>
          <a:endParaRPr lang="en-US"/>
        </a:p>
      </dgm:t>
    </dgm:pt>
    <dgm:pt modelId="{85CAFAB2-E3C2-4CCA-9091-F270BAAEA852}" type="pres">
      <dgm:prSet presAssocID="{E02898DF-953A-4562-BF7B-5E3F52C5F083}" presName="sibTrans" presStyleCnt="0"/>
      <dgm:spPr/>
      <dgm:t>
        <a:bodyPr/>
        <a:lstStyle/>
        <a:p>
          <a:endParaRPr lang="en-US"/>
        </a:p>
      </dgm:t>
    </dgm:pt>
    <dgm:pt modelId="{B6B68AB9-5EAB-43BB-BF15-A6FE66501BF9}" type="pres">
      <dgm:prSet presAssocID="{C15E3214-36D8-4E01-A662-61EE32B5A082}" presName="node" presStyleLbl="node1" presStyleIdx="2" presStyleCnt="4">
        <dgm:presLayoutVars>
          <dgm:bulletEnabled val="1"/>
        </dgm:presLayoutVars>
      </dgm:prSet>
      <dgm:spPr/>
      <dgm:t>
        <a:bodyPr/>
        <a:lstStyle/>
        <a:p>
          <a:endParaRPr lang="en-US"/>
        </a:p>
      </dgm:t>
    </dgm:pt>
    <dgm:pt modelId="{7C629CDB-8476-44F5-8B0D-BA4979290FEB}" type="pres">
      <dgm:prSet presAssocID="{8B319735-68DD-4514-87B7-2EC951120812}" presName="sibTrans" presStyleCnt="0"/>
      <dgm:spPr/>
      <dgm:t>
        <a:bodyPr/>
        <a:lstStyle/>
        <a:p>
          <a:endParaRPr lang="en-US"/>
        </a:p>
      </dgm:t>
    </dgm:pt>
    <dgm:pt modelId="{CB8B3AAD-7013-468B-BCD0-39CBB10BB23D}" type="pres">
      <dgm:prSet presAssocID="{425EEFD2-A8A4-4E24-B71D-91CAC63DBDE1}" presName="node" presStyleLbl="node1" presStyleIdx="3" presStyleCnt="4">
        <dgm:presLayoutVars>
          <dgm:bulletEnabled val="1"/>
        </dgm:presLayoutVars>
      </dgm:prSet>
      <dgm:spPr/>
      <dgm:t>
        <a:bodyPr/>
        <a:lstStyle/>
        <a:p>
          <a:endParaRPr lang="en-US"/>
        </a:p>
      </dgm:t>
    </dgm:pt>
  </dgm:ptLst>
  <dgm:cxnLst>
    <dgm:cxn modelId="{B20E8098-7E5C-4190-ACCC-FBE4E44C50C8}" srcId="{FF520374-22D8-45B1-A3CB-7A3BB3B31429}" destId="{F5E112AC-4158-4552-B02F-9895306CB704}" srcOrd="0" destOrd="0" parTransId="{CF01E886-DACD-4AB4-AAFA-418036D49494}" sibTransId="{592D6488-FFDA-432F-8911-3B2D8C76CF7B}"/>
    <dgm:cxn modelId="{B2F7E39F-7D6E-4F19-AD87-A094D68BD59B}" type="presOf" srcId="{C15E3214-36D8-4E01-A662-61EE32B5A082}" destId="{B6B68AB9-5EAB-43BB-BF15-A6FE66501BF9}" srcOrd="0" destOrd="0" presId="urn:microsoft.com/office/officeart/2005/8/layout/default"/>
    <dgm:cxn modelId="{DA7F7F5A-C85A-4664-B4E0-4A16EC675A6F}" srcId="{FF520374-22D8-45B1-A3CB-7A3BB3B31429}" destId="{425EEFD2-A8A4-4E24-B71D-91CAC63DBDE1}" srcOrd="3" destOrd="0" parTransId="{5E80E927-B700-4997-82CB-7FD430B64F20}" sibTransId="{8051CC0F-584C-4833-84B6-15A95F9EAE26}"/>
    <dgm:cxn modelId="{C482A217-8651-45D9-A9E6-315562BE72EF}" type="presOf" srcId="{425EEFD2-A8A4-4E24-B71D-91CAC63DBDE1}" destId="{CB8B3AAD-7013-468B-BCD0-39CBB10BB23D}" srcOrd="0" destOrd="0" presId="urn:microsoft.com/office/officeart/2005/8/layout/default"/>
    <dgm:cxn modelId="{F005AC3B-E81E-486E-B097-BF67136A8E97}" type="presOf" srcId="{FF520374-22D8-45B1-A3CB-7A3BB3B31429}" destId="{D3E3DF87-22E7-4A80-99C1-20E0622ECD82}" srcOrd="0" destOrd="0" presId="urn:microsoft.com/office/officeart/2005/8/layout/default"/>
    <dgm:cxn modelId="{044758F9-97EA-4AC9-9AE2-EE37140A4064}" type="presOf" srcId="{3C42F501-CD93-4307-B313-C9F353A5C9B2}" destId="{12E7F587-DACB-4C45-BE27-F3A10DD12466}" srcOrd="0" destOrd="0" presId="urn:microsoft.com/office/officeart/2005/8/layout/default"/>
    <dgm:cxn modelId="{462BB8C8-05BC-476D-903F-54664D8842D1}" type="presOf" srcId="{F5E112AC-4158-4552-B02F-9895306CB704}" destId="{60313813-60DC-42C0-A52B-811963B722B3}" srcOrd="0" destOrd="0" presId="urn:microsoft.com/office/officeart/2005/8/layout/default"/>
    <dgm:cxn modelId="{CEF50438-FFD9-4729-BCBB-0264BA632E95}" srcId="{FF520374-22D8-45B1-A3CB-7A3BB3B31429}" destId="{C15E3214-36D8-4E01-A662-61EE32B5A082}" srcOrd="2" destOrd="0" parTransId="{634D3CCC-7FAA-497F-BA33-7B90A5A9FB37}" sibTransId="{8B319735-68DD-4514-87B7-2EC951120812}"/>
    <dgm:cxn modelId="{DBA54D37-71B6-4280-BDB6-618B2ED3DF45}" srcId="{FF520374-22D8-45B1-A3CB-7A3BB3B31429}" destId="{3C42F501-CD93-4307-B313-C9F353A5C9B2}" srcOrd="1" destOrd="0" parTransId="{04882400-C6E4-4EA8-A18D-CD080081594D}" sibTransId="{E02898DF-953A-4562-BF7B-5E3F52C5F083}"/>
    <dgm:cxn modelId="{61AF73C4-F704-4BEF-9A25-96DA7D34C8BE}" type="presParOf" srcId="{D3E3DF87-22E7-4A80-99C1-20E0622ECD82}" destId="{60313813-60DC-42C0-A52B-811963B722B3}" srcOrd="0" destOrd="0" presId="urn:microsoft.com/office/officeart/2005/8/layout/default"/>
    <dgm:cxn modelId="{04FCA907-0513-47F9-8652-8E5227BE04A5}" type="presParOf" srcId="{D3E3DF87-22E7-4A80-99C1-20E0622ECD82}" destId="{B283665F-3BED-497C-A18A-F95DC906A9CD}" srcOrd="1" destOrd="0" presId="urn:microsoft.com/office/officeart/2005/8/layout/default"/>
    <dgm:cxn modelId="{D8713CA0-EF82-4C6E-BCC2-FAE662A17C2A}" type="presParOf" srcId="{D3E3DF87-22E7-4A80-99C1-20E0622ECD82}" destId="{12E7F587-DACB-4C45-BE27-F3A10DD12466}" srcOrd="2" destOrd="0" presId="urn:microsoft.com/office/officeart/2005/8/layout/default"/>
    <dgm:cxn modelId="{3A673134-9E74-4FDF-8AD5-0EBADFA85F76}" type="presParOf" srcId="{D3E3DF87-22E7-4A80-99C1-20E0622ECD82}" destId="{85CAFAB2-E3C2-4CCA-9091-F270BAAEA852}" srcOrd="3" destOrd="0" presId="urn:microsoft.com/office/officeart/2005/8/layout/default"/>
    <dgm:cxn modelId="{49C7ABDB-AF64-49B0-8683-97FC7551B662}" type="presParOf" srcId="{D3E3DF87-22E7-4A80-99C1-20E0622ECD82}" destId="{B6B68AB9-5EAB-43BB-BF15-A6FE66501BF9}" srcOrd="4" destOrd="0" presId="urn:microsoft.com/office/officeart/2005/8/layout/default"/>
    <dgm:cxn modelId="{5D2203BF-D9F7-48F6-B716-E98AE7A66181}" type="presParOf" srcId="{D3E3DF87-22E7-4A80-99C1-20E0622ECD82}" destId="{7C629CDB-8476-44F5-8B0D-BA4979290FEB}" srcOrd="5" destOrd="0" presId="urn:microsoft.com/office/officeart/2005/8/layout/default"/>
    <dgm:cxn modelId="{F1998D02-938F-4858-93B1-EB91D101D4BC}" type="presParOf" srcId="{D3E3DF87-22E7-4A80-99C1-20E0622ECD82}" destId="{CB8B3AAD-7013-468B-BCD0-39CBB10BB23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A097-AE2F-40A2-89DA-19F695E6EA16}">
      <dsp:nvSpPr>
        <dsp:cNvPr id="0" name=""/>
        <dsp:cNvSpPr/>
      </dsp:nvSpPr>
      <dsp:spPr>
        <a:xfrm>
          <a:off x="48" y="129134"/>
          <a:ext cx="467380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smtClean="0"/>
            <a:t>Draining a node</a:t>
          </a:r>
          <a:endParaRPr lang="en-US" sz="1400" kern="1200"/>
        </a:p>
      </dsp:txBody>
      <dsp:txXfrm>
        <a:off x="48" y="129134"/>
        <a:ext cx="4673801" cy="403200"/>
      </dsp:txXfrm>
    </dsp:sp>
    <dsp:sp modelId="{AE01175A-6A7C-4619-B074-0EE81ADE7378}">
      <dsp:nvSpPr>
        <dsp:cNvPr id="0" name=""/>
        <dsp:cNvSpPr/>
      </dsp:nvSpPr>
      <dsp:spPr>
        <a:xfrm>
          <a:off x="48" y="532335"/>
          <a:ext cx="4673801" cy="11144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Node is paused to prevent any new groups from moving to that node</a:t>
          </a:r>
        </a:p>
        <a:p>
          <a:pPr marL="114300" lvl="1" indent="-114300" algn="l" defTabSz="622300">
            <a:lnSpc>
              <a:spcPct val="90000"/>
            </a:lnSpc>
            <a:spcBef>
              <a:spcPct val="0"/>
            </a:spcBef>
            <a:spcAft>
              <a:spcPct val="15000"/>
            </a:spcAft>
            <a:buChar char="••"/>
          </a:pPr>
          <a:r>
            <a:rPr lang="en-US" sz="1400" kern="1200" dirty="0" smtClean="0"/>
            <a:t>All groups are issued a move</a:t>
          </a:r>
        </a:p>
        <a:p>
          <a:pPr marL="114300" lvl="1" indent="-114300" algn="l" defTabSz="622300">
            <a:lnSpc>
              <a:spcPct val="90000"/>
            </a:lnSpc>
            <a:spcBef>
              <a:spcPct val="0"/>
            </a:spcBef>
            <a:spcAft>
              <a:spcPct val="15000"/>
            </a:spcAft>
            <a:buChar char="••"/>
          </a:pPr>
          <a:r>
            <a:rPr lang="en-US" sz="1400" kern="1200" dirty="0" smtClean="0"/>
            <a:t>VMs are queued up and live migrated off based on priority</a:t>
          </a:r>
        </a:p>
      </dsp:txBody>
      <dsp:txXfrm>
        <a:off x="48" y="532335"/>
        <a:ext cx="4673801" cy="1114470"/>
      </dsp:txXfrm>
    </dsp:sp>
    <dsp:sp modelId="{8BB2E06B-3E04-4D00-B572-D42A3A3C28B3}">
      <dsp:nvSpPr>
        <dsp:cNvPr id="0" name=""/>
        <dsp:cNvSpPr/>
      </dsp:nvSpPr>
      <dsp:spPr>
        <a:xfrm>
          <a:off x="5328182" y="129134"/>
          <a:ext cx="467380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smtClean="0"/>
            <a:t>Resuming a node</a:t>
          </a:r>
          <a:endParaRPr lang="en-US" sz="1400" b="1" kern="1200" dirty="0" smtClean="0">
            <a:latin typeface="Courier New" pitchFamily="49" charset="0"/>
            <a:cs typeface="Courier New" pitchFamily="49" charset="0"/>
          </a:endParaRPr>
        </a:p>
      </dsp:txBody>
      <dsp:txXfrm>
        <a:off x="5328182" y="129134"/>
        <a:ext cx="4673801" cy="403200"/>
      </dsp:txXfrm>
    </dsp:sp>
    <dsp:sp modelId="{0049396C-430A-4428-957D-A4C16E73239B}">
      <dsp:nvSpPr>
        <dsp:cNvPr id="0" name=""/>
        <dsp:cNvSpPr/>
      </dsp:nvSpPr>
      <dsp:spPr>
        <a:xfrm>
          <a:off x="5328182" y="532335"/>
          <a:ext cx="4673801" cy="11144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latin typeface="Courier New" pitchFamily="49" charset="0"/>
              <a:cs typeface="Courier New" pitchFamily="49" charset="0"/>
            </a:rPr>
            <a:t>Resume-ClusterNode –Failback </a:t>
          </a:r>
          <a:r>
            <a:rPr lang="en-US" sz="1400" kern="1200" smtClean="0"/>
            <a:t>invokes failback policies to return groups to that node when it is brought out of Maintenance Mode</a:t>
          </a:r>
          <a:endParaRPr lang="en-US" sz="1400" kern="1200" dirty="0" smtClean="0"/>
        </a:p>
      </dsp:txBody>
      <dsp:txXfrm>
        <a:off x="5328182" y="532335"/>
        <a:ext cx="4673801" cy="1114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13813-60DC-42C0-A52B-811963B722B3}">
      <dsp:nvSpPr>
        <dsp:cNvPr id="0" name=""/>
        <dsp:cNvSpPr/>
      </dsp:nvSpPr>
      <dsp:spPr>
        <a:xfrm>
          <a:off x="525419" y="616"/>
          <a:ext cx="2349485" cy="14096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err="1" smtClean="0">
              <a:effectLst>
                <a:outerShdw blurRad="38100" dist="38100" dir="2700000" algn="tl">
                  <a:srgbClr val="000000">
                    <a:alpha val="43137"/>
                  </a:srgbClr>
                </a:outerShdw>
              </a:effectLst>
              <a:latin typeface="+mj-lt"/>
            </a:rPr>
            <a:t>iSCSI</a:t>
          </a:r>
          <a:endParaRPr lang="en-US" sz="3700" kern="1200" dirty="0">
            <a:effectLst>
              <a:outerShdw blurRad="38100" dist="38100" dir="2700000" algn="tl">
                <a:srgbClr val="000000">
                  <a:alpha val="43137"/>
                </a:srgbClr>
              </a:outerShdw>
            </a:effectLst>
            <a:latin typeface="+mj-lt"/>
          </a:endParaRPr>
        </a:p>
      </dsp:txBody>
      <dsp:txXfrm>
        <a:off x="525419" y="616"/>
        <a:ext cx="2349485" cy="1409691"/>
      </dsp:txXfrm>
    </dsp:sp>
    <dsp:sp modelId="{12E7F587-DACB-4C45-BE27-F3A10DD12466}">
      <dsp:nvSpPr>
        <dsp:cNvPr id="0" name=""/>
        <dsp:cNvSpPr/>
      </dsp:nvSpPr>
      <dsp:spPr>
        <a:xfrm>
          <a:off x="3109854" y="616"/>
          <a:ext cx="2349485" cy="140969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latin typeface="+mj-lt"/>
            </a:rPr>
            <a:t>SAS</a:t>
          </a:r>
        </a:p>
        <a:p>
          <a:pPr lvl="0" algn="ctr" defTabSz="19558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latin typeface="+mj-lt"/>
            </a:rPr>
            <a:t>Serial Attached SCSI</a:t>
          </a:r>
          <a:endParaRPr lang="en-US" sz="1600" kern="1200" dirty="0">
            <a:effectLst>
              <a:outerShdw blurRad="38100" dist="38100" dir="2700000" algn="tl">
                <a:srgbClr val="000000">
                  <a:alpha val="43137"/>
                </a:srgbClr>
              </a:outerShdw>
            </a:effectLst>
            <a:latin typeface="+mj-lt"/>
          </a:endParaRPr>
        </a:p>
      </dsp:txBody>
      <dsp:txXfrm>
        <a:off x="3109854" y="616"/>
        <a:ext cx="2349485" cy="1409691"/>
      </dsp:txXfrm>
    </dsp:sp>
    <dsp:sp modelId="{B6B68AB9-5EAB-43BB-BF15-A6FE66501BF9}">
      <dsp:nvSpPr>
        <dsp:cNvPr id="0" name=""/>
        <dsp:cNvSpPr/>
      </dsp:nvSpPr>
      <dsp:spPr>
        <a:xfrm>
          <a:off x="525419" y="1645256"/>
          <a:ext cx="2349485" cy="140969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err="1" smtClean="0">
              <a:effectLst>
                <a:outerShdw blurRad="38100" dist="38100" dir="2700000" algn="tl">
                  <a:srgbClr val="000000">
                    <a:alpha val="43137"/>
                  </a:srgbClr>
                </a:outerShdw>
              </a:effectLst>
              <a:latin typeface="+mj-lt"/>
            </a:rPr>
            <a:t>Fibre</a:t>
          </a:r>
          <a:r>
            <a:rPr lang="en-US" sz="3700" kern="1200" dirty="0" smtClean="0">
              <a:effectLst>
                <a:outerShdw blurRad="38100" dist="38100" dir="2700000" algn="tl">
                  <a:srgbClr val="000000">
                    <a:alpha val="43137"/>
                  </a:srgbClr>
                </a:outerShdw>
              </a:effectLst>
              <a:latin typeface="+mj-lt"/>
            </a:rPr>
            <a:t> Channel</a:t>
          </a:r>
          <a:endParaRPr lang="en-US" sz="3700" kern="1200" dirty="0">
            <a:effectLst>
              <a:outerShdw blurRad="38100" dist="38100" dir="2700000" algn="tl">
                <a:srgbClr val="000000">
                  <a:alpha val="43137"/>
                </a:srgbClr>
              </a:outerShdw>
            </a:effectLst>
            <a:latin typeface="+mj-lt"/>
          </a:endParaRPr>
        </a:p>
      </dsp:txBody>
      <dsp:txXfrm>
        <a:off x="525419" y="1645256"/>
        <a:ext cx="2349485" cy="1409691"/>
      </dsp:txXfrm>
    </dsp:sp>
    <dsp:sp modelId="{CB8B3AAD-7013-468B-BCD0-39CBB10BB23D}">
      <dsp:nvSpPr>
        <dsp:cNvPr id="0" name=""/>
        <dsp:cNvSpPr/>
      </dsp:nvSpPr>
      <dsp:spPr>
        <a:xfrm>
          <a:off x="3109854" y="1645256"/>
          <a:ext cx="2349485" cy="140969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solidFill>
                <a:schemeClr val="tx1"/>
              </a:solidFill>
              <a:effectLst>
                <a:outerShdw blurRad="38100" dist="38100" dir="2700000" algn="tl">
                  <a:srgbClr val="000000">
                    <a:alpha val="43137"/>
                  </a:srgbClr>
                </a:outerShdw>
              </a:effectLst>
              <a:latin typeface="+mj-lt"/>
            </a:rPr>
            <a:t>FCoE</a:t>
          </a:r>
          <a:endParaRPr lang="en-US" sz="4400" kern="1200" dirty="0" smtClean="0">
            <a:solidFill>
              <a:schemeClr val="tx1"/>
            </a:solidFill>
            <a:effectLst>
              <a:outerShdw blurRad="38100" dist="38100" dir="2700000" algn="tl">
                <a:srgbClr val="000000">
                  <a:alpha val="43137"/>
                </a:srgbClr>
              </a:outerShdw>
            </a:effectLst>
            <a:latin typeface="+mj-lt"/>
          </a:endParaRPr>
        </a:p>
        <a:p>
          <a:pPr lvl="0" algn="ctr" defTabSz="1955800">
            <a:lnSpc>
              <a:spcPct val="90000"/>
            </a:lnSpc>
            <a:spcBef>
              <a:spcPct val="0"/>
            </a:spcBef>
            <a:spcAft>
              <a:spcPct val="35000"/>
            </a:spcAft>
          </a:pPr>
          <a:r>
            <a:rPr lang="en-US" sz="1600" kern="1200" dirty="0" smtClean="0">
              <a:solidFill>
                <a:schemeClr val="tx1"/>
              </a:solidFill>
              <a:effectLst/>
              <a:latin typeface="+mj-lt"/>
            </a:rPr>
            <a:t>Fiber Channel over Ethernet</a:t>
          </a:r>
          <a:endParaRPr lang="en-US" sz="1600" kern="1200" dirty="0">
            <a:solidFill>
              <a:schemeClr val="tx1"/>
            </a:solidFill>
            <a:effectLst/>
            <a:latin typeface="+mj-lt"/>
          </a:endParaRPr>
        </a:p>
      </dsp:txBody>
      <dsp:txXfrm>
        <a:off x="3109854" y="1645256"/>
        <a:ext cx="2349485" cy="14096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3:55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63724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a:solidFill>
                  <a:prstClr val="black"/>
                </a:solidFill>
              </a:rPr>
              <a:t>&lt;Conference/Group Name&gt;</a:t>
            </a: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A4ABD-046D-4B62-9F3A-DA4F74D4CE05}" type="slidenum">
              <a:rPr lang="en-US" smtClean="0"/>
              <a:pPr/>
              <a:t>13</a:t>
            </a:fld>
            <a:endParaRPr lang="en-US"/>
          </a:p>
        </p:txBody>
      </p:sp>
    </p:spTree>
    <p:extLst>
      <p:ext uri="{BB962C8B-B14F-4D97-AF65-F5344CB8AC3E}">
        <p14:creationId xmlns:p14="http://schemas.microsoft.com/office/powerpoint/2010/main" val="127884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A0EA819-DEBB-46C0-8273-8A154DD891CD}" type="slidenum">
              <a:rPr lang="en-US" smtClean="0"/>
              <a:pPr/>
              <a:t>32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smtClean="0"/>
          </a:p>
        </p:txBody>
      </p:sp>
      <p:sp>
        <p:nvSpPr>
          <p:cNvPr id="4" name="Slide Number Placeholder 3"/>
          <p:cNvSpPr>
            <a:spLocks noGrp="1"/>
          </p:cNvSpPr>
          <p:nvPr>
            <p:ph type="sldNum" sz="quarter" idx="10"/>
          </p:nvPr>
        </p:nvSpPr>
        <p:spPr/>
        <p:txBody>
          <a:bodyPr/>
          <a:lstStyle/>
          <a:p>
            <a:fld id="{6376E054-FF1D-476B-B6D6-5C9306275679}"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8" name="Date Placeholder 7"/>
          <p:cNvSpPr>
            <a:spLocks noGrp="1"/>
          </p:cNvSpPr>
          <p:nvPr>
            <p:ph type="dt" sz="half" idx="14"/>
          </p:nvPr>
        </p:nvSpPr>
        <p:spPr>
          <a:xfrm>
            <a:off x="1206791" y="6324600"/>
            <a:ext cx="1221110" cy="152400"/>
          </a:xfrm>
          <a:prstGeom prst="rect">
            <a:avLst/>
          </a:prstGeom>
        </p:spPr>
        <p:txBody>
          <a:bodyPr/>
          <a:lstStyle/>
          <a:p>
            <a:fld id="{623251F9-626C-4247-AE43-EBDBA87B90B0}" type="datetime1">
              <a:rPr lang="en-US" smtClean="0"/>
              <a:pPr/>
              <a:t>9/15/2011</a:t>
            </a:fld>
            <a:endParaRPr lang="en-US" dirty="0"/>
          </a:p>
        </p:txBody>
      </p:sp>
      <p:sp>
        <p:nvSpPr>
          <p:cNvPr id="9" name="Slide Number Placeholder 8"/>
          <p:cNvSpPr>
            <a:spLocks noGrp="1"/>
          </p:cNvSpPr>
          <p:nvPr>
            <p:ph type="sldNum" sz="quarter" idx="15"/>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Tree>
    <p:extLst>
      <p:ext uri="{BB962C8B-B14F-4D97-AF65-F5344CB8AC3E}">
        <p14:creationId xmlns:p14="http://schemas.microsoft.com/office/powerpoint/2010/main" val="4142118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8" name="Date Placeholder 7"/>
          <p:cNvSpPr>
            <a:spLocks noGrp="1"/>
          </p:cNvSpPr>
          <p:nvPr>
            <p:ph type="dt" sz="half" idx="14"/>
          </p:nvPr>
        </p:nvSpPr>
        <p:spPr>
          <a:xfrm>
            <a:off x="1206791" y="6324600"/>
            <a:ext cx="1221110" cy="152400"/>
          </a:xfrm>
          <a:prstGeom prst="rect">
            <a:avLst/>
          </a:prstGeom>
        </p:spPr>
        <p:txBody>
          <a:bodyPr/>
          <a:lstStyle/>
          <a:p>
            <a:fld id="{623251F9-626C-4247-AE43-EBDBA87B90B0}" type="datetime1">
              <a:rPr lang="en-US" smtClean="0"/>
              <a:pPr/>
              <a:t>9/15/2011</a:t>
            </a:fld>
            <a:endParaRPr lang="en-US" dirty="0"/>
          </a:p>
        </p:txBody>
      </p:sp>
      <p:sp>
        <p:nvSpPr>
          <p:cNvPr id="9" name="Slide Number Placeholder 8"/>
          <p:cNvSpPr>
            <a:spLocks noGrp="1"/>
          </p:cNvSpPr>
          <p:nvPr>
            <p:ph type="sldNum" sz="quarter" idx="15"/>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Tree>
    <p:extLst>
      <p:ext uri="{BB962C8B-B14F-4D97-AF65-F5344CB8AC3E}">
        <p14:creationId xmlns:p14="http://schemas.microsoft.com/office/powerpoint/2010/main" val="41421187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7143496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408550"/>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6855923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1" y="6324600"/>
            <a:ext cx="1221110" cy="152400"/>
          </a:xfrm>
          <a:prstGeom prst="rect">
            <a:avLst/>
          </a:prstGeom>
        </p:spPr>
        <p:txBody>
          <a:bodyPr/>
          <a:lstStyle/>
          <a:p>
            <a:fld id="{3C9C346A-FBB9-48A2-A5FC-E943782401F9}"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685592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1.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image" Target="../media/image1.png"/><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heme" Target="../theme/theme4.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6.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theme" Target="../theme/theme7.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5" r:id="rId18"/>
    <p:sldLayoutId id="2147483817" r:id="rId19"/>
    <p:sldLayoutId id="2147483818" r:id="rId20"/>
    <p:sldLayoutId id="2147483819" r:id="rId21"/>
    <p:sldLayoutId id="2147483821" r:id="rId22"/>
    <p:sldLayoutId id="2147483822" r:id="rId23"/>
    <p:sldLayoutId id="2147483823" r:id="rId24"/>
    <p:sldLayoutId id="2147483824" r:id="rId25"/>
    <p:sldLayoutId id="2147483825"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 id="2147483836" r:id="rId35"/>
    <p:sldLayoutId id="2147483837" r:id="rId36"/>
    <p:sldLayoutId id="2147483838" r:id="rId37"/>
    <p:sldLayoutId id="2147483840" r:id="rId38"/>
    <p:sldLayoutId id="2147483841" r:id="rId3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39.wmf"/><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4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27.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10148610" cy="1523497"/>
          </a:xfrm>
        </p:spPr>
        <p:txBody>
          <a:bodyPr/>
          <a:lstStyle/>
          <a:p>
            <a:r>
              <a:rPr lang="en-US" sz="4800" dirty="0"/>
              <a:t>Designing systems for continuous availability - multi-node with </a:t>
            </a:r>
            <a:r>
              <a:rPr lang="en-US" sz="4800" dirty="0" smtClean="0"/>
              <a:t/>
            </a:r>
            <a:br>
              <a:rPr lang="en-US" sz="4800" dirty="0" smtClean="0"/>
            </a:br>
            <a:r>
              <a:rPr lang="en-US" sz="4800" dirty="0" smtClean="0"/>
              <a:t>block </a:t>
            </a:r>
            <a:r>
              <a:rPr lang="en-US" sz="4800" dirty="0"/>
              <a:t>storage</a:t>
            </a:r>
          </a:p>
        </p:txBody>
      </p:sp>
      <p:sp>
        <p:nvSpPr>
          <p:cNvPr id="3" name="Subtitle 2"/>
          <p:cNvSpPr>
            <a:spLocks noGrp="1"/>
          </p:cNvSpPr>
          <p:nvPr>
            <p:ph type="subTitle" idx="1"/>
          </p:nvPr>
        </p:nvSpPr>
        <p:spPr>
          <a:xfrm>
            <a:off x="969964" y="3973002"/>
            <a:ext cx="6840536" cy="463255"/>
          </a:xfrm>
        </p:spPr>
        <p:txBody>
          <a:bodyPr/>
          <a:lstStyle/>
          <a:p>
            <a:r>
              <a:rPr lang="en-US" dirty="0" smtClean="0">
                <a:latin typeface="+mj-lt"/>
              </a:rPr>
              <a:t>Elden Christensen</a:t>
            </a:r>
          </a:p>
          <a:p>
            <a:r>
              <a:rPr lang="en-US" dirty="0" smtClean="0"/>
              <a:t>Principal Program Manager Lead</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SAC-450T</a:t>
            </a:r>
            <a:endParaRPr lang="en-US" dirty="0"/>
          </a:p>
        </p:txBody>
      </p:sp>
      <p:sp>
        <p:nvSpPr>
          <p:cNvPr id="5" name="Subtitle 2"/>
          <p:cNvSpPr txBox="1">
            <a:spLocks/>
          </p:cNvSpPr>
          <p:nvPr/>
        </p:nvSpPr>
        <p:spPr>
          <a:xfrm>
            <a:off x="969964" y="5431579"/>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latin typeface="+mj-lt"/>
              </a:rPr>
              <a:t>Mallikarjun Chadalapaka</a:t>
            </a:r>
          </a:p>
          <a:p>
            <a:r>
              <a:rPr lang="en-US" dirty="0"/>
              <a:t>Senior Program Manager</a:t>
            </a:r>
          </a:p>
          <a:p>
            <a:r>
              <a:rPr lang="en-US" dirty="0" smtClean="0"/>
              <a:t>Microsoft Corporation</a:t>
            </a:r>
            <a:endParaRPr lang="en-US" dirty="0"/>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Cluster Management</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299253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9444270" y="1966608"/>
            <a:ext cx="2117136" cy="518435"/>
          </a:xfrm>
          <a:prstGeom prst="roundRect">
            <a:avLst/>
          </a:prstGeom>
          <a:solidFill>
            <a:schemeClr val="bg1">
              <a:lumMod val="50000"/>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7" name="Title 6"/>
          <p:cNvSpPr>
            <a:spLocks noGrp="1"/>
          </p:cNvSpPr>
          <p:nvPr>
            <p:ph type="title"/>
          </p:nvPr>
        </p:nvSpPr>
        <p:spPr/>
        <p:txBody>
          <a:bodyPr>
            <a:normAutofit fontScale="90000"/>
          </a:bodyPr>
          <a:lstStyle/>
          <a:p>
            <a:r>
              <a:rPr lang="en-US" dirty="0" smtClean="0"/>
              <a:t>Guest Clustering – Increased Storage </a:t>
            </a:r>
            <a:r>
              <a:rPr lang="en-US" dirty="0"/>
              <a:t>Support</a:t>
            </a:r>
            <a:br>
              <a:rPr lang="en-US" dirty="0"/>
            </a:br>
            <a:r>
              <a:rPr lang="en-US" sz="4000" dirty="0" err="1">
                <a:latin typeface="+mn-lt"/>
              </a:rPr>
              <a:t>Fibre</a:t>
            </a:r>
            <a:r>
              <a:rPr lang="en-US" sz="4000" dirty="0">
                <a:latin typeface="+mn-lt"/>
              </a:rPr>
              <a:t> C</a:t>
            </a:r>
            <a:r>
              <a:rPr lang="en-US" sz="4000" dirty="0" smtClean="0">
                <a:latin typeface="+mn-lt"/>
              </a:rPr>
              <a:t>hannel </a:t>
            </a:r>
            <a:r>
              <a:rPr lang="en-US" sz="4000" dirty="0">
                <a:latin typeface="+mn-lt"/>
              </a:rPr>
              <a:t>from the g</a:t>
            </a:r>
            <a:r>
              <a:rPr lang="en-US" sz="4000" dirty="0" smtClean="0">
                <a:latin typeface="+mn-lt"/>
              </a:rPr>
              <a:t>uest</a:t>
            </a:r>
            <a:endParaRPr lang="en-US" sz="4000" dirty="0">
              <a:latin typeface="+mn-lt"/>
            </a:endParaRPr>
          </a:p>
        </p:txBody>
      </p:sp>
      <p:sp>
        <p:nvSpPr>
          <p:cNvPr id="9" name="Content Placeholder 8"/>
          <p:cNvSpPr>
            <a:spLocks noGrp="1"/>
          </p:cNvSpPr>
          <p:nvPr>
            <p:ph type="body" sz="quarter" idx="10"/>
          </p:nvPr>
        </p:nvSpPr>
        <p:spPr>
          <a:xfrm>
            <a:off x="519114" y="1447800"/>
            <a:ext cx="6356420" cy="3705630"/>
          </a:xfrm>
        </p:spPr>
        <p:txBody>
          <a:bodyPr/>
          <a:lstStyle/>
          <a:p>
            <a:r>
              <a:rPr lang="en-US" sz="2800" dirty="0" smtClean="0"/>
              <a:t>Guest Clustering</a:t>
            </a:r>
          </a:p>
          <a:p>
            <a:pPr lvl="1"/>
            <a:r>
              <a:rPr lang="en-US" sz="2400" dirty="0" smtClean="0"/>
              <a:t>Cluster </a:t>
            </a:r>
            <a:r>
              <a:rPr lang="en-US" sz="2400" dirty="0"/>
              <a:t>service runs inside a VM</a:t>
            </a:r>
          </a:p>
          <a:p>
            <a:pPr lvl="1"/>
            <a:r>
              <a:rPr lang="en-US" sz="2400" dirty="0"/>
              <a:t>Apps and services inside the VM are managed by the cluster</a:t>
            </a:r>
          </a:p>
          <a:p>
            <a:pPr lvl="1"/>
            <a:r>
              <a:rPr lang="en-US" sz="2400" dirty="0"/>
              <a:t>Apps move between clustered </a:t>
            </a:r>
            <a:r>
              <a:rPr lang="en-US" sz="2400" dirty="0" smtClean="0"/>
              <a:t>VMs</a:t>
            </a:r>
          </a:p>
          <a:p>
            <a:pPr lvl="1"/>
            <a:r>
              <a:rPr lang="en-US" sz="2400" dirty="0" smtClean="0"/>
              <a:t>Historically required </a:t>
            </a:r>
            <a:r>
              <a:rPr lang="en-US" sz="2400" dirty="0" err="1" smtClean="0"/>
              <a:t>iSCSI</a:t>
            </a:r>
            <a:r>
              <a:rPr lang="en-US" sz="2400" dirty="0" smtClean="0"/>
              <a:t> shared storage</a:t>
            </a:r>
          </a:p>
          <a:p>
            <a:r>
              <a:rPr lang="en-US" sz="2800" dirty="0" smtClean="0"/>
              <a:t>New virtual “Fiber Channel Adapter”</a:t>
            </a:r>
          </a:p>
          <a:p>
            <a:pPr lvl="1"/>
            <a:r>
              <a:rPr lang="en-US" sz="2400" dirty="0"/>
              <a:t>Up to four virtual HBAs assigned to each guest</a:t>
            </a:r>
          </a:p>
          <a:p>
            <a:pPr lvl="1"/>
            <a:r>
              <a:rPr lang="en-US" sz="2400" dirty="0"/>
              <a:t>WWNs assigned to each virtual HBA</a:t>
            </a:r>
          </a:p>
          <a:p>
            <a:pPr lvl="1"/>
            <a:r>
              <a:rPr lang="en-US" sz="2400" dirty="0"/>
              <a:t>NPIV utilized to surface guest </a:t>
            </a:r>
            <a:r>
              <a:rPr lang="en-US" sz="2400" dirty="0" smtClean="0"/>
              <a:t>ports on </a:t>
            </a:r>
            <a:r>
              <a:rPr lang="en-US" sz="2400" dirty="0"/>
              <a:t>the </a:t>
            </a:r>
            <a:r>
              <a:rPr lang="en-US" sz="2400" dirty="0" smtClean="0"/>
              <a:t>host</a:t>
            </a:r>
            <a:endParaRPr lang="en-US" sz="2400" dirty="0"/>
          </a:p>
        </p:txBody>
      </p:sp>
      <p:sp>
        <p:nvSpPr>
          <p:cNvPr id="12" name="Line 5"/>
          <p:cNvSpPr>
            <a:spLocks noChangeShapeType="1"/>
          </p:cNvSpPr>
          <p:nvPr/>
        </p:nvSpPr>
        <p:spPr bwMode="auto">
          <a:xfrm flipH="1">
            <a:off x="10415868" y="3418924"/>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13" name="Line 5"/>
          <p:cNvSpPr>
            <a:spLocks noChangeShapeType="1"/>
          </p:cNvSpPr>
          <p:nvPr/>
        </p:nvSpPr>
        <p:spPr bwMode="auto">
          <a:xfrm flipH="1">
            <a:off x="10568606" y="2337124"/>
            <a:ext cx="305476"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14" name="Line 5"/>
          <p:cNvSpPr>
            <a:spLocks noChangeShapeType="1"/>
          </p:cNvSpPr>
          <p:nvPr/>
        </p:nvSpPr>
        <p:spPr bwMode="auto">
          <a:xfrm>
            <a:off x="10186760" y="2260924"/>
            <a:ext cx="152738" cy="8382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15" name="Server R2 Col1" descr="black-rack-server.png"/>
          <p:cNvPicPr>
            <a:picLocks noChangeAspect="1"/>
          </p:cNvPicPr>
          <p:nvPr/>
        </p:nvPicPr>
        <p:blipFill>
          <a:blip r:embed="rId2" cstate="print"/>
          <a:stretch>
            <a:fillRect/>
          </a:stretch>
        </p:blipFill>
        <p:spPr>
          <a:xfrm>
            <a:off x="9576907" y="2517712"/>
            <a:ext cx="760611" cy="384680"/>
          </a:xfrm>
          <a:prstGeom prst="rect">
            <a:avLst/>
          </a:prstGeom>
        </p:spPr>
      </p:pic>
      <p:pic>
        <p:nvPicPr>
          <p:cNvPr id="16" name="VM R2 Col1" descr="cyan-virtual-rack-server.png"/>
          <p:cNvPicPr>
            <a:picLocks noChangeAspect="1"/>
          </p:cNvPicPr>
          <p:nvPr/>
        </p:nvPicPr>
        <p:blipFill>
          <a:blip r:embed="rId3" cstate="print"/>
          <a:stretch>
            <a:fillRect/>
          </a:stretch>
        </p:blipFill>
        <p:spPr>
          <a:xfrm>
            <a:off x="9576907" y="2064192"/>
            <a:ext cx="760611" cy="344256"/>
          </a:xfrm>
          <a:prstGeom prst="rect">
            <a:avLst/>
          </a:prstGeom>
        </p:spPr>
      </p:pic>
      <p:pic>
        <p:nvPicPr>
          <p:cNvPr id="17" name="Server R2 Col1" descr="black-rack-server.png"/>
          <p:cNvPicPr>
            <a:picLocks noChangeAspect="1"/>
          </p:cNvPicPr>
          <p:nvPr/>
        </p:nvPicPr>
        <p:blipFill>
          <a:blip r:embed="rId2" cstate="print"/>
          <a:stretch>
            <a:fillRect/>
          </a:stretch>
        </p:blipFill>
        <p:spPr>
          <a:xfrm>
            <a:off x="10644975" y="2517712"/>
            <a:ext cx="760611" cy="384680"/>
          </a:xfrm>
          <a:prstGeom prst="rect">
            <a:avLst/>
          </a:prstGeom>
        </p:spPr>
      </p:pic>
      <p:pic>
        <p:nvPicPr>
          <p:cNvPr id="18"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9346701" y="3054792"/>
            <a:ext cx="2214704" cy="414010"/>
          </a:xfrm>
          <a:prstGeom prst="rect">
            <a:avLst/>
          </a:prstGeom>
          <a:noFill/>
        </p:spPr>
      </p:pic>
      <p:sp>
        <p:nvSpPr>
          <p:cNvPr id="19" name="TextBox 18"/>
          <p:cNvSpPr txBox="1"/>
          <p:nvPr/>
        </p:nvSpPr>
        <p:spPr>
          <a:xfrm>
            <a:off x="9899244" y="3130992"/>
            <a:ext cx="997389" cy="261610"/>
          </a:xfrm>
          <a:prstGeom prst="rect">
            <a:avLst/>
          </a:prstGeom>
          <a:noFill/>
        </p:spPr>
        <p:txBody>
          <a:bodyPr wrap="none" rtlCol="0">
            <a:spAutoFit/>
          </a:bodyPr>
          <a:lstStyle/>
          <a:p>
            <a:r>
              <a:rPr lang="en-US" sz="1100" b="1" dirty="0" smtClean="0">
                <a:solidFill>
                  <a:schemeClr val="bg1"/>
                </a:solidFill>
              </a:rPr>
              <a:t>Fiber Channel</a:t>
            </a:r>
            <a:endParaRPr lang="en-US" sz="1100" b="1" dirty="0">
              <a:solidFill>
                <a:schemeClr val="bg1"/>
              </a:solidFill>
            </a:endParaRPr>
          </a:p>
        </p:txBody>
      </p:sp>
      <p:pic>
        <p:nvPicPr>
          <p:cNvPr id="20" name="VM R2 Col1" descr="cyan-virtual-rack-server.png"/>
          <p:cNvPicPr>
            <a:picLocks noChangeAspect="1"/>
          </p:cNvPicPr>
          <p:nvPr/>
        </p:nvPicPr>
        <p:blipFill>
          <a:blip r:embed="rId3" cstate="print"/>
          <a:stretch>
            <a:fillRect/>
          </a:stretch>
        </p:blipFill>
        <p:spPr>
          <a:xfrm>
            <a:off x="10644975" y="2064192"/>
            <a:ext cx="760611" cy="344256"/>
          </a:xfrm>
          <a:prstGeom prst="rect">
            <a:avLst/>
          </a:prstGeom>
        </p:spPr>
      </p:pic>
      <p:pic>
        <p:nvPicPr>
          <p:cNvPr id="21" name="Picture 18" descr="Database blue"/>
          <p:cNvPicPr>
            <a:picLocks noChangeAspect="1" noChangeArrowheads="1"/>
          </p:cNvPicPr>
          <p:nvPr/>
        </p:nvPicPr>
        <p:blipFill>
          <a:blip r:embed="rId5" cstate="print"/>
          <a:srcRect/>
          <a:stretch>
            <a:fillRect/>
          </a:stretch>
        </p:blipFill>
        <p:spPr bwMode="auto">
          <a:xfrm>
            <a:off x="10228418" y="3556323"/>
            <a:ext cx="381845" cy="488114"/>
          </a:xfrm>
          <a:prstGeom prst="rect">
            <a:avLst/>
          </a:prstGeom>
          <a:noFill/>
        </p:spPr>
      </p:pic>
      <p:pic>
        <p:nvPicPr>
          <p:cNvPr id="22" name="Picture 37" descr="large-arrow"/>
          <p:cNvPicPr>
            <a:picLocks noChangeAspect="1" noChangeArrowheads="1"/>
          </p:cNvPicPr>
          <p:nvPr/>
        </p:nvPicPr>
        <p:blipFill>
          <a:blip r:embed="rId6"/>
          <a:srcRect/>
          <a:stretch>
            <a:fillRect/>
          </a:stretch>
        </p:blipFill>
        <p:spPr bwMode="auto">
          <a:xfrm>
            <a:off x="9804915" y="1498923"/>
            <a:ext cx="1515391" cy="627310"/>
          </a:xfrm>
          <a:prstGeom prst="rect">
            <a:avLst/>
          </a:prstGeom>
          <a:noFill/>
        </p:spPr>
      </p:pic>
      <p:pic>
        <p:nvPicPr>
          <p:cNvPr id="23"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9804915" y="1803723"/>
            <a:ext cx="407602" cy="449774"/>
          </a:xfrm>
          <a:prstGeom prst="rect">
            <a:avLst/>
          </a:prstGeom>
          <a:noFill/>
        </p:spPr>
      </p:pic>
      <p:sp>
        <p:nvSpPr>
          <p:cNvPr id="24" name="TextBox 23"/>
          <p:cNvSpPr txBox="1"/>
          <p:nvPr/>
        </p:nvSpPr>
        <p:spPr>
          <a:xfrm>
            <a:off x="10184997" y="2227913"/>
            <a:ext cx="590226" cy="261610"/>
          </a:xfrm>
          <a:prstGeom prst="rect">
            <a:avLst/>
          </a:prstGeom>
          <a:noFill/>
        </p:spPr>
        <p:txBody>
          <a:bodyPr wrap="none" rtlCol="0">
            <a:spAutoFit/>
          </a:bodyPr>
          <a:lstStyle/>
          <a:p>
            <a:r>
              <a:rPr lang="en-US" sz="1100" b="1" dirty="0" smtClean="0"/>
              <a:t>Cluster</a:t>
            </a:r>
            <a:endParaRPr lang="en-US" sz="1100" b="1"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534" y="3392602"/>
            <a:ext cx="2405626" cy="3362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723825" y="5991406"/>
            <a:ext cx="2461781" cy="5558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2559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63" presetClass="path" presetSubtype="0" accel="50000" decel="50000" fill="hold" nodeType="afterEffect">
                                  <p:stCondLst>
                                    <p:cond delay="0"/>
                                  </p:stCondLst>
                                  <p:childTnLst>
                                    <p:animMotion origin="layout" path="M -2.22222E-6 -3.33333E-6 L 0.11945 0.0007 " pathEditMode="relative" rAng="0" ptsTypes="AA">
                                      <p:cBhvr>
                                        <p:cTn id="10" dur="2000" fill="hold"/>
                                        <p:tgtEl>
                                          <p:spTgt spid="23"/>
                                        </p:tgtEl>
                                        <p:attrNameLst>
                                          <p:attrName>ppt_x</p:attrName>
                                          <p:attrName>ppt_y</p:attrName>
                                        </p:attrNameLst>
                                      </p:cBhvr>
                                      <p:rCtr x="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VM Monitoring</a:t>
            </a:r>
            <a:endParaRPr lang="en-US" dirty="0"/>
          </a:p>
        </p:txBody>
      </p:sp>
      <p:sp>
        <p:nvSpPr>
          <p:cNvPr id="3" name="Content Placeholder 2"/>
          <p:cNvSpPr>
            <a:spLocks noGrp="1"/>
          </p:cNvSpPr>
          <p:nvPr>
            <p:ph type="body" sz="quarter" idx="10"/>
          </p:nvPr>
        </p:nvSpPr>
        <p:spPr>
          <a:xfrm>
            <a:off x="519114" y="1383148"/>
            <a:ext cx="11149012" cy="5367623"/>
          </a:xfrm>
        </p:spPr>
        <p:txBody>
          <a:bodyPr/>
          <a:lstStyle/>
          <a:p>
            <a:r>
              <a:rPr lang="en-US" sz="2800" dirty="0"/>
              <a:t>Application Health detection inside virtual machine</a:t>
            </a:r>
          </a:p>
          <a:p>
            <a:r>
              <a:rPr lang="en-US" sz="2800" dirty="0" smtClean="0"/>
              <a:t>Clustering </a:t>
            </a:r>
            <a:r>
              <a:rPr lang="en-US" sz="2800" dirty="0"/>
              <a:t>in the host identifies app failures and takes recovery action</a:t>
            </a:r>
          </a:p>
          <a:p>
            <a:pPr marL="971550" lvl="1" indent="-514350">
              <a:buFont typeface="+mj-lt"/>
              <a:buAutoNum type="arabicPeriod"/>
            </a:pPr>
            <a:r>
              <a:rPr lang="en-US" sz="2400" dirty="0" smtClean="0"/>
              <a:t>Application </a:t>
            </a:r>
            <a:r>
              <a:rPr lang="en-US" sz="2400" dirty="0"/>
              <a:t>level recovery</a:t>
            </a:r>
          </a:p>
          <a:p>
            <a:pPr marL="1371600" lvl="2" indent="-514350"/>
            <a:r>
              <a:rPr lang="en-US" sz="2000" dirty="0"/>
              <a:t>Service Control Manager (</a:t>
            </a:r>
            <a:r>
              <a:rPr lang="en-US" sz="2000" dirty="0" smtClean="0"/>
              <a:t>SCM) or event triggered</a:t>
            </a:r>
          </a:p>
          <a:p>
            <a:pPr marL="971550" lvl="1" indent="-514350">
              <a:buFont typeface="+mj-lt"/>
              <a:buAutoNum type="arabicPeriod"/>
            </a:pPr>
            <a:r>
              <a:rPr lang="en-US" sz="2400" dirty="0" smtClean="0"/>
              <a:t>Guest level HA recovery </a:t>
            </a:r>
          </a:p>
          <a:p>
            <a:pPr marL="1371600" lvl="2" indent="-514350"/>
            <a:r>
              <a:rPr lang="en-US" sz="2000" dirty="0" smtClean="0"/>
              <a:t>Failover </a:t>
            </a:r>
            <a:r>
              <a:rPr lang="en-US" sz="2000" dirty="0"/>
              <a:t>Clustering Reboots VM </a:t>
            </a:r>
          </a:p>
          <a:p>
            <a:pPr marL="971550" lvl="1" indent="-514350">
              <a:buFont typeface="+mj-lt"/>
              <a:buAutoNum type="arabicPeriod"/>
            </a:pPr>
            <a:r>
              <a:rPr lang="en-US" sz="2400" dirty="0"/>
              <a:t>Host level HA recovery </a:t>
            </a:r>
          </a:p>
          <a:p>
            <a:pPr marL="1371600" lvl="2" indent="-514350"/>
            <a:r>
              <a:rPr lang="en-US" sz="2000" dirty="0"/>
              <a:t>Failover Clustering fails over VM to another </a:t>
            </a:r>
            <a:r>
              <a:rPr lang="en-US" sz="2000" dirty="0" smtClean="0"/>
              <a:t>node</a:t>
            </a:r>
            <a:endParaRPr lang="en-US" sz="2000" dirty="0"/>
          </a:p>
          <a:p>
            <a:r>
              <a:rPr lang="en-US" sz="2800" dirty="0" smtClean="0"/>
              <a:t>Generic health monitoring for any application</a:t>
            </a:r>
          </a:p>
          <a:p>
            <a:pPr lvl="1"/>
            <a:r>
              <a:rPr lang="en-US" sz="2400" dirty="0" smtClean="0"/>
              <a:t>Monitor services through Service Control Manager</a:t>
            </a:r>
          </a:p>
          <a:p>
            <a:pPr lvl="1"/>
            <a:r>
              <a:rPr lang="en-US" sz="2400" dirty="0" smtClean="0"/>
              <a:t>Generation of specific Event ID’s</a:t>
            </a:r>
          </a:p>
          <a:p>
            <a:r>
              <a:rPr lang="en-US" sz="2800" dirty="0" smtClean="0"/>
              <a:t>ISV opportunity </a:t>
            </a:r>
            <a:r>
              <a:rPr lang="en-US" sz="2800" dirty="0"/>
              <a:t>to leverage </a:t>
            </a:r>
            <a:r>
              <a:rPr lang="en-US" sz="2800" dirty="0" err="1"/>
              <a:t>GuestSetCriticalState</a:t>
            </a:r>
            <a:r>
              <a:rPr lang="en-US" sz="2800" dirty="0"/>
              <a:t>() </a:t>
            </a:r>
            <a:r>
              <a:rPr lang="en-US" sz="2800" dirty="0" smtClean="0"/>
              <a:t>with to integrate </a:t>
            </a:r>
            <a:br>
              <a:rPr lang="en-US" sz="2800" dirty="0" smtClean="0"/>
            </a:br>
            <a:r>
              <a:rPr lang="en-US" sz="2800" dirty="0" smtClean="0"/>
              <a:t>3</a:t>
            </a:r>
            <a:r>
              <a:rPr lang="en-US" sz="2800" baseline="30000" dirty="0" smtClean="0"/>
              <a:t>rd</a:t>
            </a:r>
            <a:r>
              <a:rPr lang="en-US" sz="2800" dirty="0" smtClean="0"/>
              <a:t> party application monitoring solutions in the VM</a:t>
            </a:r>
          </a:p>
        </p:txBody>
      </p:sp>
      <p:pic>
        <p:nvPicPr>
          <p:cNvPr id="12"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9636655" y="2776485"/>
            <a:ext cx="1984923" cy="2710198"/>
          </a:xfrm>
          <a:prstGeom prst="rect">
            <a:avLst/>
          </a:prstGeom>
          <a:noFill/>
        </p:spPr>
      </p:pic>
      <p:pic>
        <p:nvPicPr>
          <p:cNvPr id="13" name="Picture 3" descr="C:\Users\shonsh\Desktop\images\VM.png"/>
          <p:cNvPicPr>
            <a:picLocks noChangeAspect="1" noChangeArrowheads="1"/>
          </p:cNvPicPr>
          <p:nvPr/>
        </p:nvPicPr>
        <p:blipFill>
          <a:blip r:embed="rId3" cstate="print"/>
          <a:srcRect/>
          <a:stretch>
            <a:fillRect/>
          </a:stretch>
        </p:blipFill>
        <p:spPr bwMode="auto">
          <a:xfrm>
            <a:off x="10389117" y="2915370"/>
            <a:ext cx="850760" cy="1375313"/>
          </a:xfrm>
          <a:prstGeom prst="rect">
            <a:avLst/>
          </a:prstGeom>
          <a:noFill/>
        </p:spPr>
      </p:pic>
      <p:pic>
        <p:nvPicPr>
          <p:cNvPr id="14" name="Picture 5" descr="\\imself-ssdw7fs4\ssd_userdata_ntdev\matd\Pictures\PPT\Icons - Illustrations\_VIRTUALIZATION ICONS\Application Virtual SQL Server.png"/>
          <p:cNvPicPr>
            <a:picLocks noChangeAspect="1" noChangeArrowheads="1"/>
          </p:cNvPicPr>
          <p:nvPr/>
        </p:nvPicPr>
        <p:blipFill>
          <a:blip r:embed="rId4" cstate="print"/>
          <a:srcRect/>
          <a:stretch>
            <a:fillRect/>
          </a:stretch>
        </p:blipFill>
        <p:spPr bwMode="auto">
          <a:xfrm>
            <a:off x="10785641" y="3140256"/>
            <a:ext cx="407602" cy="449774"/>
          </a:xfrm>
          <a:prstGeom prst="rect">
            <a:avLst/>
          </a:prstGeom>
          <a:noFill/>
        </p:spPr>
      </p:pic>
      <p:sp>
        <p:nvSpPr>
          <p:cNvPr id="15" name="Down Arrow 14"/>
          <p:cNvSpPr/>
          <p:nvPr/>
        </p:nvSpPr>
        <p:spPr>
          <a:xfrm>
            <a:off x="10934930" y="3603026"/>
            <a:ext cx="98225" cy="687657"/>
          </a:xfrm>
          <a:prstGeom prst="downArrow">
            <a:avLst/>
          </a:prstGeom>
          <a:solidFill>
            <a:srgbClr val="FF0000"/>
          </a:solid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Users\stevenek\AppData\Local\Microsoft\Windows\Temporary Internet Files\Content.IE5\3OB6K4B0\MCj03666180000[1].wmf"/>
          <p:cNvPicPr>
            <a:picLocks noChangeAspect="1" noChangeArrowheads="1"/>
          </p:cNvPicPr>
          <p:nvPr/>
        </p:nvPicPr>
        <p:blipFill>
          <a:blip r:embed="rId5" cstate="print"/>
          <a:srcRect/>
          <a:stretch>
            <a:fillRect/>
          </a:stretch>
        </p:blipFill>
        <p:spPr bwMode="auto">
          <a:xfrm>
            <a:off x="10581294" y="4343684"/>
            <a:ext cx="611950" cy="633747"/>
          </a:xfrm>
          <a:prstGeom prst="rect">
            <a:avLst/>
          </a:prstGeom>
          <a:noFill/>
        </p:spPr>
      </p:pic>
    </p:spTree>
    <p:extLst>
      <p:ext uri="{BB962C8B-B14F-4D97-AF65-F5344CB8AC3E}">
        <p14:creationId xmlns:p14="http://schemas.microsoft.com/office/powerpoint/2010/main" val="25157760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VM Monitoring vs. Guest </a:t>
            </a:r>
            <a:r>
              <a:rPr lang="en-US" dirty="0"/>
              <a:t>Clustering</a:t>
            </a:r>
            <a:br>
              <a:rPr lang="en-US" dirty="0"/>
            </a:br>
            <a:r>
              <a:rPr lang="en-US" sz="4000" dirty="0">
                <a:latin typeface="+mn-lt"/>
              </a:rPr>
              <a:t>Evaluating </a:t>
            </a:r>
            <a:r>
              <a:rPr lang="en-US" sz="4000" dirty="0" smtClean="0">
                <a:latin typeface="+mn-lt"/>
              </a:rPr>
              <a:t>which is </a:t>
            </a:r>
            <a:r>
              <a:rPr lang="en-US" sz="4000" dirty="0">
                <a:latin typeface="+mn-lt"/>
              </a:rPr>
              <a:t>right for </a:t>
            </a:r>
            <a:r>
              <a:rPr lang="en-US" sz="4000" dirty="0" smtClean="0">
                <a:latin typeface="+mn-lt"/>
              </a:rPr>
              <a:t>you</a:t>
            </a:r>
            <a:endParaRPr lang="en-US" sz="4000" dirty="0">
              <a:latin typeface="+mn-lt"/>
            </a:endParaRPr>
          </a:p>
        </p:txBody>
      </p:sp>
      <p:sp>
        <p:nvSpPr>
          <p:cNvPr id="3" name="Content Placeholder 2"/>
          <p:cNvSpPr>
            <a:spLocks noGrp="1"/>
          </p:cNvSpPr>
          <p:nvPr>
            <p:ph idx="1"/>
          </p:nvPr>
        </p:nvSpPr>
        <p:spPr>
          <a:xfrm>
            <a:off x="519112" y="1447800"/>
            <a:ext cx="11149013" cy="2412968"/>
          </a:xfrm>
        </p:spPr>
        <p:txBody>
          <a:bodyPr/>
          <a:lstStyle/>
          <a:p>
            <a:r>
              <a:rPr lang="en-US" dirty="0" smtClean="0"/>
              <a:t>VM Monitoring is designed to be a light-weight solution to monitor applications running in VMs and integrated with the host</a:t>
            </a:r>
          </a:p>
          <a:p>
            <a:r>
              <a:rPr lang="en-US" dirty="0" smtClean="0"/>
              <a:t>VM Monitoring is not a replacement for Guest Clustering</a:t>
            </a:r>
          </a:p>
          <a:p>
            <a:pPr lvl="1"/>
            <a:r>
              <a:rPr lang="en-US" dirty="0" smtClean="0"/>
              <a:t>Each has value for different scenarios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290230"/>
              </p:ext>
            </p:extLst>
          </p:nvPr>
        </p:nvGraphicFramePr>
        <p:xfrm>
          <a:off x="1409568" y="4246748"/>
          <a:ext cx="9156119" cy="1878419"/>
        </p:xfrm>
        <a:graphic>
          <a:graphicData uri="http://schemas.openxmlformats.org/drawingml/2006/table">
            <a:tbl>
              <a:tblPr firstRow="1" bandRow="1">
                <a:tableStyleId>{21E4AEA4-8DFA-4A89-87EB-49C32662AFE0}</a:tableStyleId>
              </a:tblPr>
              <a:tblGrid>
                <a:gridCol w="3980177"/>
                <a:gridCol w="2467314"/>
                <a:gridCol w="2708628"/>
              </a:tblGrid>
              <a:tr h="370840">
                <a:tc>
                  <a:txBody>
                    <a:bodyPr/>
                    <a:lstStyle/>
                    <a:p>
                      <a:endParaRPr lang="en-US" dirty="0"/>
                    </a:p>
                  </a:txBody>
                  <a:tcPr marL="91643" marR="91643"/>
                </a:tc>
                <a:tc>
                  <a:txBody>
                    <a:bodyPr/>
                    <a:lstStyle/>
                    <a:p>
                      <a:pPr algn="ctr"/>
                      <a:r>
                        <a:rPr lang="en-US" dirty="0" smtClean="0"/>
                        <a:t>VM Monitoring</a:t>
                      </a:r>
                      <a:endParaRPr lang="en-US" dirty="0"/>
                    </a:p>
                  </a:txBody>
                  <a:tcPr marL="91643" marR="91643"/>
                </a:tc>
                <a:tc>
                  <a:txBody>
                    <a:bodyPr/>
                    <a:lstStyle/>
                    <a:p>
                      <a:pPr algn="ctr"/>
                      <a:r>
                        <a:rPr lang="en-US" dirty="0" smtClean="0"/>
                        <a:t>Guest</a:t>
                      </a:r>
                      <a:r>
                        <a:rPr lang="en-US" baseline="0" dirty="0" smtClean="0"/>
                        <a:t> Clustering</a:t>
                      </a:r>
                      <a:endParaRPr lang="en-US" dirty="0"/>
                    </a:p>
                  </a:txBody>
                  <a:tcPr marL="91643" marR="91643"/>
                </a:tc>
              </a:tr>
              <a:tr h="370840">
                <a:tc>
                  <a:txBody>
                    <a:bodyPr/>
                    <a:lstStyle/>
                    <a:p>
                      <a:r>
                        <a:rPr lang="en-US" dirty="0" smtClean="0"/>
                        <a:t>Application Health Monitoring</a:t>
                      </a:r>
                      <a:endParaRPr lang="en-US" dirty="0"/>
                    </a:p>
                  </a:txBody>
                  <a:tcPr marL="91643" marR="916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smtClean="0"/>
                    </a:p>
                  </a:txBody>
                  <a:tcPr marL="91643" marR="91643"/>
                </a:tc>
                <a:tc>
                  <a:txBody>
                    <a:bodyPr/>
                    <a:lstStyle/>
                    <a:p>
                      <a:pPr algn="ctr"/>
                      <a:r>
                        <a:rPr lang="en-US" dirty="0" smtClean="0">
                          <a:sym typeface="Wingdings 2"/>
                        </a:rPr>
                        <a:t></a:t>
                      </a:r>
                      <a:endParaRPr lang="en-US" dirty="0" smtClean="0"/>
                    </a:p>
                  </a:txBody>
                  <a:tcPr marL="91643" marR="91643"/>
                </a:tc>
              </a:tr>
              <a:tr h="370840">
                <a:tc>
                  <a:txBody>
                    <a:bodyPr/>
                    <a:lstStyle/>
                    <a:p>
                      <a:r>
                        <a:rPr lang="en-US" dirty="0" smtClean="0"/>
                        <a:t>Application Mobility</a:t>
                      </a:r>
                      <a:endParaRPr lang="en-US" dirty="0"/>
                    </a:p>
                  </a:txBody>
                  <a:tcPr marL="91643" marR="91643"/>
                </a:tc>
                <a:tc>
                  <a:txBody>
                    <a:bodyPr/>
                    <a:lstStyle/>
                    <a:p>
                      <a:pPr algn="ctr"/>
                      <a:endParaRPr lang="en-US" dirty="0"/>
                    </a:p>
                  </a:txBody>
                  <a:tcPr marL="91643" marR="916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smtClean="0"/>
                    </a:p>
                  </a:txBody>
                  <a:tcPr marL="91643" marR="91643"/>
                </a:tc>
              </a:tr>
              <a:tr h="370840">
                <a:tc>
                  <a:txBody>
                    <a:bodyPr/>
                    <a:lstStyle/>
                    <a:p>
                      <a:r>
                        <a:rPr lang="en-US" dirty="0" smtClean="0"/>
                        <a:t>Simplified Configuration</a:t>
                      </a:r>
                      <a:endParaRPr lang="en-US" dirty="0"/>
                    </a:p>
                  </a:txBody>
                  <a:tcPr marL="91643" marR="91643"/>
                </a:tc>
                <a:tc>
                  <a:txBody>
                    <a:bodyPr/>
                    <a:lstStyle/>
                    <a:p>
                      <a:pPr algn="ctr"/>
                      <a:r>
                        <a:rPr lang="en-US" dirty="0" smtClean="0">
                          <a:sym typeface="Wingdings 2"/>
                        </a:rPr>
                        <a:t></a:t>
                      </a:r>
                      <a:endParaRPr lang="en-US" dirty="0"/>
                    </a:p>
                  </a:txBody>
                  <a:tcPr marL="91643" marR="91643"/>
                </a:tc>
                <a:tc>
                  <a:txBody>
                    <a:bodyPr/>
                    <a:lstStyle/>
                    <a:p>
                      <a:pPr algn="ctr"/>
                      <a:endParaRPr lang="en-US" dirty="0"/>
                    </a:p>
                  </a:txBody>
                  <a:tcPr marL="91643" marR="91643"/>
                </a:tc>
              </a:tr>
              <a:tr h="395059">
                <a:tc>
                  <a:txBody>
                    <a:bodyPr/>
                    <a:lstStyle/>
                    <a:p>
                      <a:r>
                        <a:rPr lang="en-US" baseline="0" dirty="0" smtClean="0"/>
                        <a:t>Event Monitoring</a:t>
                      </a:r>
                      <a:endParaRPr lang="en-US" dirty="0"/>
                    </a:p>
                  </a:txBody>
                  <a:tcPr marL="91643" marR="916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2"/>
                        </a:rPr>
                        <a:t></a:t>
                      </a:r>
                      <a:endParaRPr lang="en-US" dirty="0" smtClean="0"/>
                    </a:p>
                  </a:txBody>
                  <a:tcPr marL="91643" marR="91643"/>
                </a:tc>
                <a:tc>
                  <a:txBody>
                    <a:bodyPr/>
                    <a:lstStyle/>
                    <a:p>
                      <a:pPr algn="ctr"/>
                      <a:endParaRPr lang="en-US" dirty="0"/>
                    </a:p>
                  </a:txBody>
                  <a:tcPr marL="91643" marR="91643"/>
                </a:tc>
              </a:tr>
            </a:tbl>
          </a:graphicData>
        </a:graphic>
      </p:graphicFrame>
    </p:spTree>
    <p:extLst>
      <p:ext uri="{BB962C8B-B14F-4D97-AF65-F5344CB8AC3E}">
        <p14:creationId xmlns:p14="http://schemas.microsoft.com/office/powerpoint/2010/main" val="35980863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2" y="228600"/>
            <a:ext cx="11149013" cy="1107996"/>
          </a:xfrm>
        </p:spPr>
        <p:txBody>
          <a:bodyPr/>
          <a:lstStyle/>
          <a:p>
            <a:r>
              <a:rPr lang="en-US" dirty="0" smtClean="0"/>
              <a:t>Automated Node Draining</a:t>
            </a:r>
            <a:br>
              <a:rPr lang="en-US" dirty="0" smtClean="0"/>
            </a:br>
            <a:r>
              <a:rPr lang="en-US" sz="3600" dirty="0" smtClean="0">
                <a:latin typeface="+mn-lt"/>
              </a:rPr>
              <a:t>Node Maintenance Mode</a:t>
            </a:r>
            <a:endParaRPr lang="en-US" sz="3600" dirty="0">
              <a:latin typeface="+mn-lt"/>
            </a:endParaRPr>
          </a:p>
        </p:txBody>
      </p:sp>
      <p:sp>
        <p:nvSpPr>
          <p:cNvPr id="8" name="Content Placeholder 7"/>
          <p:cNvSpPr>
            <a:spLocks noGrp="1"/>
          </p:cNvSpPr>
          <p:nvPr>
            <p:ph type="body" sz="quarter" idx="10"/>
          </p:nvPr>
        </p:nvSpPr>
        <p:spPr>
          <a:xfrm>
            <a:off x="519114" y="1447800"/>
            <a:ext cx="11149012" cy="3290131"/>
          </a:xfrm>
        </p:spPr>
        <p:txBody>
          <a:bodyPr/>
          <a:lstStyle/>
          <a:p>
            <a:r>
              <a:rPr lang="en-US" sz="2400" dirty="0" smtClean="0"/>
              <a:t>Simple single-click operation to drain all roles off a node</a:t>
            </a:r>
          </a:p>
          <a:p>
            <a:pPr lvl="1"/>
            <a:r>
              <a:rPr lang="en-US" sz="2000" dirty="0" smtClean="0"/>
              <a:t>Generic in-box infrastructure which was previously only available through SCVMM</a:t>
            </a:r>
          </a:p>
          <a:p>
            <a:pPr lvl="1"/>
            <a:r>
              <a:rPr lang="en-US" sz="2000" dirty="0" smtClean="0"/>
              <a:t>Simplifies maintenance and patching of cluster nodes</a:t>
            </a:r>
          </a:p>
          <a:p>
            <a:pPr lvl="1"/>
            <a:r>
              <a:rPr lang="en-US" sz="2000" dirty="0" smtClean="0"/>
              <a:t>Scriptable with PowerShell Suspend-</a:t>
            </a:r>
            <a:r>
              <a:rPr lang="en-US" sz="2000" dirty="0" err="1" smtClean="0"/>
              <a:t>ClusterNode</a:t>
            </a:r>
            <a:r>
              <a:rPr lang="en-US" sz="2000" dirty="0" smtClean="0"/>
              <a:t> -Drain</a:t>
            </a:r>
          </a:p>
          <a:p>
            <a:r>
              <a:rPr lang="en-US" sz="2400" dirty="0" smtClean="0"/>
              <a:t>Supports all cluster roles and intelligent to the type of move supported</a:t>
            </a:r>
          </a:p>
          <a:p>
            <a:pPr lvl="1"/>
            <a:r>
              <a:rPr lang="en-US" sz="2000" dirty="0" smtClean="0"/>
              <a:t>Leverages live migration for VMs</a:t>
            </a:r>
          </a:p>
          <a:p>
            <a:pPr lvl="2"/>
            <a:r>
              <a:rPr lang="en-US" sz="1800" dirty="0" smtClean="0"/>
              <a:t>VMs can be configured to use Quick or Live migration based on priority</a:t>
            </a:r>
          </a:p>
          <a:p>
            <a:pPr lvl="2"/>
            <a:r>
              <a:rPr lang="en-US" sz="1800" dirty="0" smtClean="0"/>
              <a:t>Configured via </a:t>
            </a:r>
            <a:r>
              <a:rPr lang="en-US" sz="1800" dirty="0" err="1" smtClean="0">
                <a:latin typeface="Courier New" pitchFamily="49" charset="0"/>
                <a:cs typeface="Courier New" pitchFamily="49" charset="0"/>
              </a:rPr>
              <a:t>NodeEvacuationMoveTypeThreshold</a:t>
            </a:r>
            <a:r>
              <a:rPr lang="en-US" sz="1800" dirty="0" smtClean="0"/>
              <a:t> private property of the Virtual Machine resource type</a:t>
            </a:r>
          </a:p>
          <a:p>
            <a:pPr lvl="1"/>
            <a:r>
              <a:rPr lang="en-US" sz="2000" dirty="0" smtClean="0"/>
              <a:t>Traditional move group for workloads like SQL or File Server</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310" y="542925"/>
            <a:ext cx="3990285" cy="904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377136519"/>
              </p:ext>
            </p:extLst>
          </p:nvPr>
        </p:nvGraphicFramePr>
        <p:xfrm>
          <a:off x="1217655" y="4910328"/>
          <a:ext cx="10002033" cy="1775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09013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8228113" cy="769441"/>
          </a:xfrm>
          <a:prstGeom prst="rect">
            <a:avLst/>
          </a:prstGeom>
          <a:noFill/>
        </p:spPr>
        <p:txBody>
          <a:bodyPr wrap="square" rtlCol="0">
            <a:spAutoFit/>
          </a:bodyPr>
          <a:lstStyle/>
          <a:p>
            <a:r>
              <a:rPr lang="en-US" sz="4400" dirty="0" smtClean="0">
                <a:solidFill>
                  <a:srgbClr val="FFFFFF"/>
                </a:solidFill>
                <a:latin typeface="+mj-lt"/>
              </a:rPr>
              <a:t>Cluster-Aware updating (CAU)</a:t>
            </a:r>
            <a:endParaRPr lang="en-US" sz="4400" dirty="0">
              <a:solidFill>
                <a:srgbClr val="FFFFFF"/>
              </a:solidFill>
              <a:latin typeface="+mj-lt"/>
            </a:endParaRPr>
          </a:p>
        </p:txBody>
      </p:sp>
      <p:sp>
        <p:nvSpPr>
          <p:cNvPr id="3" name="Subtitle 2"/>
          <p:cNvSpPr>
            <a:spLocks noGrp="1"/>
          </p:cNvSpPr>
          <p:nvPr>
            <p:ph type="subTitle" idx="1"/>
          </p:nvPr>
        </p:nvSpPr>
        <p:spPr>
          <a:xfrm>
            <a:off x="969965" y="4787310"/>
            <a:ext cx="7041922" cy="461665"/>
          </a:xfrm>
        </p:spPr>
        <p:txBody>
          <a:bodyPr/>
          <a:lstStyle/>
          <a:p>
            <a:r>
              <a:rPr lang="en-US" sz="3200" dirty="0" smtClean="0">
                <a:latin typeface="+mj-lt"/>
              </a:rPr>
              <a:t>Mallikarjun </a:t>
            </a:r>
            <a:r>
              <a:rPr lang="en-US" sz="3200" dirty="0">
                <a:latin typeface="+mj-lt"/>
              </a:rPr>
              <a:t>Chadalapaka</a:t>
            </a:r>
            <a:endParaRPr lang="en-US" sz="3200" dirty="0" smtClean="0">
              <a:latin typeface="+mj-lt"/>
            </a:endParaRPr>
          </a:p>
          <a:p>
            <a:r>
              <a:rPr lang="en-US" sz="3200" dirty="0" smtClean="0">
                <a:latin typeface="+mn-lt"/>
              </a:rPr>
              <a:t>Senior Program Manager</a:t>
            </a:r>
          </a:p>
          <a:p>
            <a:endParaRPr lang="en-US" dirty="0"/>
          </a:p>
        </p:txBody>
      </p:sp>
    </p:spTree>
    <p:extLst>
      <p:ext uri="{BB962C8B-B14F-4D97-AF65-F5344CB8AC3E}">
        <p14:creationId xmlns:p14="http://schemas.microsoft.com/office/powerpoint/2010/main" val="31443223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07996"/>
          </a:xfrm>
        </p:spPr>
        <p:txBody>
          <a:bodyPr/>
          <a:lstStyle/>
          <a:p>
            <a:r>
              <a:rPr lang="en-US" dirty="0" smtClean="0"/>
              <a:t>Cluster-Aware Updating (CAU)</a:t>
            </a:r>
            <a:br>
              <a:rPr lang="en-US" dirty="0" smtClean="0"/>
            </a:br>
            <a:r>
              <a:rPr lang="en-US" sz="3600" dirty="0" smtClean="0">
                <a:latin typeface="+mn-lt"/>
              </a:rPr>
              <a:t>What is it?</a:t>
            </a:r>
            <a:endParaRPr lang="en-US" sz="3600" dirty="0">
              <a:latin typeface="+mn-lt"/>
            </a:endParaRPr>
          </a:p>
        </p:txBody>
      </p:sp>
      <p:sp>
        <p:nvSpPr>
          <p:cNvPr id="5" name="Content Placeholder 4"/>
          <p:cNvSpPr>
            <a:spLocks noGrp="1"/>
          </p:cNvSpPr>
          <p:nvPr>
            <p:ph type="body" sz="quarter" idx="10"/>
          </p:nvPr>
        </p:nvSpPr>
        <p:spPr>
          <a:xfrm>
            <a:off x="519114" y="1447800"/>
            <a:ext cx="11149012" cy="4648200"/>
          </a:xfrm>
        </p:spPr>
        <p:txBody>
          <a:bodyPr>
            <a:normAutofit/>
          </a:bodyPr>
          <a:lstStyle/>
          <a:p>
            <a:r>
              <a:rPr lang="en-US" sz="2800" dirty="0"/>
              <a:t>Prior to “Windows Server 8” server updating tools didn’t have cluster-awareness  </a:t>
            </a:r>
          </a:p>
          <a:p>
            <a:pPr lvl="1"/>
            <a:r>
              <a:rPr lang="en-US" sz="2400" dirty="0"/>
              <a:t>#1 customer ask  </a:t>
            </a:r>
          </a:p>
          <a:p>
            <a:endParaRPr lang="en-US" sz="2800" dirty="0"/>
          </a:p>
          <a:p>
            <a:r>
              <a:rPr lang="en-US" sz="2800" dirty="0"/>
              <a:t>CAU updates all cluster nodes in an automated fashion without </a:t>
            </a:r>
            <a:r>
              <a:rPr lang="en-US" sz="2800" dirty="0" smtClean="0"/>
              <a:t>impacting service availability</a:t>
            </a:r>
            <a:endParaRPr lang="en-US" sz="2800" dirty="0"/>
          </a:p>
          <a:p>
            <a:endParaRPr lang="en-US" sz="2800" dirty="0"/>
          </a:p>
          <a:p>
            <a:r>
              <a:rPr lang="en-US" sz="2800" dirty="0"/>
              <a:t>CAU + Continuously Available workload features = Zero service impact while cluster is updated, e.g.,</a:t>
            </a:r>
          </a:p>
          <a:p>
            <a:pPr lvl="1"/>
            <a:r>
              <a:rPr lang="en-US" sz="2400" dirty="0"/>
              <a:t>Hyper-V host cluster with Live Migration</a:t>
            </a:r>
          </a:p>
          <a:p>
            <a:pPr lvl="1"/>
            <a:r>
              <a:rPr lang="en-US" sz="2400" dirty="0"/>
              <a:t>File Server cluster with SMB Continuous Availability</a:t>
            </a:r>
          </a:p>
        </p:txBody>
      </p:sp>
    </p:spTree>
    <p:extLst>
      <p:ext uri="{BB962C8B-B14F-4D97-AF65-F5344CB8AC3E}">
        <p14:creationId xmlns:p14="http://schemas.microsoft.com/office/powerpoint/2010/main" val="37076893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8311312" y="5260656"/>
            <a:ext cx="3162020" cy="518435"/>
          </a:xfrm>
          <a:prstGeom prst="roundRect">
            <a:avLst/>
          </a:prstGeom>
          <a:solidFill>
            <a:schemeClr val="bg1">
              <a:lumMod val="50000"/>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 name="Rounded Rectangle 2"/>
          <p:cNvSpPr/>
          <p:nvPr/>
        </p:nvSpPr>
        <p:spPr>
          <a:xfrm>
            <a:off x="10857244" y="3257609"/>
            <a:ext cx="1131163" cy="6450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Windows Update</a:t>
            </a:r>
            <a:endParaRPr lang="en-US" sz="1400" dirty="0">
              <a:solidFill>
                <a:schemeClr val="tx1"/>
              </a:solidFill>
            </a:endParaRPr>
          </a:p>
        </p:txBody>
      </p:sp>
      <p:sp>
        <p:nvSpPr>
          <p:cNvPr id="6" name="Title 5"/>
          <p:cNvSpPr>
            <a:spLocks noGrp="1"/>
          </p:cNvSpPr>
          <p:nvPr>
            <p:ph type="title"/>
          </p:nvPr>
        </p:nvSpPr>
        <p:spPr/>
        <p:txBody>
          <a:bodyPr>
            <a:normAutofit fontScale="90000"/>
          </a:bodyPr>
          <a:lstStyle/>
          <a:p>
            <a:r>
              <a:rPr lang="en-US" dirty="0" smtClean="0"/>
              <a:t>Cluster-Aware </a:t>
            </a:r>
            <a:r>
              <a:rPr lang="en-US" dirty="0"/>
              <a:t>Updating</a:t>
            </a:r>
            <a:br>
              <a:rPr lang="en-US" dirty="0"/>
            </a:br>
            <a:r>
              <a:rPr lang="en-US" sz="4000" dirty="0">
                <a:latin typeface="+mn-lt"/>
              </a:rPr>
              <a:t>Orchestrated </a:t>
            </a:r>
            <a:r>
              <a:rPr lang="en-US" sz="4000" dirty="0" smtClean="0">
                <a:latin typeface="+mn-lt"/>
              </a:rPr>
              <a:t>updating </a:t>
            </a:r>
            <a:r>
              <a:rPr lang="en-US" sz="4000" dirty="0">
                <a:latin typeface="+mn-lt"/>
              </a:rPr>
              <a:t>of c</a:t>
            </a:r>
            <a:r>
              <a:rPr lang="en-US" sz="4000" dirty="0" smtClean="0">
                <a:latin typeface="+mn-lt"/>
              </a:rPr>
              <a:t>lusters</a:t>
            </a:r>
            <a:endParaRPr lang="en-US" sz="4000" dirty="0">
              <a:latin typeface="+mn-lt"/>
            </a:endParaRPr>
          </a:p>
        </p:txBody>
      </p:sp>
      <p:sp>
        <p:nvSpPr>
          <p:cNvPr id="8" name="Content Placeholder 7"/>
          <p:cNvSpPr>
            <a:spLocks noGrp="1"/>
          </p:cNvSpPr>
          <p:nvPr>
            <p:ph type="body" sz="quarter" idx="10"/>
          </p:nvPr>
        </p:nvSpPr>
        <p:spPr>
          <a:xfrm>
            <a:off x="519114" y="1447800"/>
            <a:ext cx="7597061" cy="4761303"/>
          </a:xfrm>
        </p:spPr>
        <p:txBody>
          <a:bodyPr/>
          <a:lstStyle/>
          <a:p>
            <a:r>
              <a:rPr lang="en-US" sz="2400" dirty="0"/>
              <a:t>Simple automated updating of clusters</a:t>
            </a:r>
          </a:p>
          <a:p>
            <a:pPr>
              <a:lnSpc>
                <a:spcPct val="70000"/>
              </a:lnSpc>
            </a:pPr>
            <a:endParaRPr lang="en-US" sz="2400" dirty="0"/>
          </a:p>
          <a:p>
            <a:r>
              <a:rPr lang="en-US" sz="2400" dirty="0"/>
              <a:t>Orchestrator updates nodes in the cluster</a:t>
            </a:r>
          </a:p>
          <a:p>
            <a:pPr lvl="1"/>
            <a:r>
              <a:rPr lang="en-US" sz="2000" dirty="0"/>
              <a:t>Builds atop Windows Update Agent (WUA)</a:t>
            </a:r>
          </a:p>
          <a:p>
            <a:pPr lvl="2"/>
            <a:r>
              <a:rPr lang="en-US" sz="1800" dirty="0"/>
              <a:t>3rd party plug-in extensibility   </a:t>
            </a:r>
          </a:p>
          <a:p>
            <a:pPr lvl="1"/>
            <a:r>
              <a:rPr lang="en-US" sz="2000" dirty="0"/>
              <a:t>Updates nodes without impacting cluster quorum</a:t>
            </a:r>
          </a:p>
          <a:p>
            <a:pPr>
              <a:lnSpc>
                <a:spcPct val="70000"/>
              </a:lnSpc>
            </a:pPr>
            <a:endParaRPr lang="en-US" sz="2400" dirty="0"/>
          </a:p>
          <a:p>
            <a:r>
              <a:rPr lang="en-US" sz="2400" dirty="0"/>
              <a:t>Workflow</a:t>
            </a:r>
          </a:p>
          <a:p>
            <a:pPr lvl="1"/>
            <a:r>
              <a:rPr lang="en-US" sz="2000" dirty="0"/>
              <a:t>Scan nodes to identify appropriate updates needed</a:t>
            </a:r>
          </a:p>
          <a:p>
            <a:pPr lvl="1"/>
            <a:r>
              <a:rPr lang="en-US" sz="2000" dirty="0"/>
              <a:t>Identify node with fewest workloads</a:t>
            </a:r>
          </a:p>
          <a:p>
            <a:pPr lvl="1"/>
            <a:r>
              <a:rPr lang="en-US" sz="2000" dirty="0"/>
              <a:t>Place the node in Maintenance Mode to drain</a:t>
            </a:r>
          </a:p>
          <a:p>
            <a:pPr lvl="1"/>
            <a:r>
              <a:rPr lang="en-US" sz="2000" dirty="0"/>
              <a:t>Call to WUA to update (which contacts WSUS or Windows Update)</a:t>
            </a:r>
          </a:p>
          <a:p>
            <a:pPr lvl="1"/>
            <a:r>
              <a:rPr lang="en-US" sz="2000" dirty="0"/>
              <a:t>Verify success &amp; move to the next node</a:t>
            </a:r>
          </a:p>
        </p:txBody>
      </p:sp>
      <p:pic>
        <p:nvPicPr>
          <p:cNvPr id="13" name="Server R2 Col1" descr="black-rack-server.png"/>
          <p:cNvPicPr>
            <a:picLocks noChangeAspect="1"/>
          </p:cNvPicPr>
          <p:nvPr/>
        </p:nvPicPr>
        <p:blipFill>
          <a:blip r:embed="rId2" cstate="print"/>
          <a:stretch>
            <a:fillRect/>
          </a:stretch>
        </p:blipFill>
        <p:spPr>
          <a:xfrm>
            <a:off x="8465163" y="5372685"/>
            <a:ext cx="760611" cy="384680"/>
          </a:xfrm>
          <a:prstGeom prst="rect">
            <a:avLst/>
          </a:prstGeom>
        </p:spPr>
      </p:pic>
      <p:pic>
        <p:nvPicPr>
          <p:cNvPr id="14" name="VM R2 Col1" descr="cyan-virtual-rack-server.png"/>
          <p:cNvPicPr>
            <a:picLocks noChangeAspect="1"/>
          </p:cNvPicPr>
          <p:nvPr/>
        </p:nvPicPr>
        <p:blipFill>
          <a:blip r:embed="rId3" cstate="print"/>
          <a:stretch>
            <a:fillRect/>
          </a:stretch>
        </p:blipFill>
        <p:spPr>
          <a:xfrm>
            <a:off x="8465163" y="5032055"/>
            <a:ext cx="760611" cy="344256"/>
          </a:xfrm>
          <a:prstGeom prst="rect">
            <a:avLst/>
          </a:prstGeom>
        </p:spPr>
      </p:pic>
      <p:pic>
        <p:nvPicPr>
          <p:cNvPr id="15" name="New Vm-2nd row" descr="NEW-cyan-virtual-rack-server.png"/>
          <p:cNvPicPr>
            <a:picLocks noChangeAspect="1"/>
          </p:cNvPicPr>
          <p:nvPr/>
        </p:nvPicPr>
        <p:blipFill>
          <a:blip r:embed="rId4" cstate="print"/>
          <a:stretch>
            <a:fillRect/>
          </a:stretch>
        </p:blipFill>
        <p:spPr>
          <a:xfrm>
            <a:off x="8465163" y="4915503"/>
            <a:ext cx="762592" cy="345152"/>
          </a:xfrm>
          <a:prstGeom prst="rect">
            <a:avLst/>
          </a:prstGeom>
        </p:spPr>
      </p:pic>
      <p:pic>
        <p:nvPicPr>
          <p:cNvPr id="16" name="New Vm-2nd row" descr="NEW-cyan-virtual-rack-server.png"/>
          <p:cNvPicPr>
            <a:picLocks noChangeAspect="1"/>
          </p:cNvPicPr>
          <p:nvPr/>
        </p:nvPicPr>
        <p:blipFill>
          <a:blip r:embed="rId4" cstate="print"/>
          <a:stretch>
            <a:fillRect/>
          </a:stretch>
        </p:blipFill>
        <p:spPr>
          <a:xfrm>
            <a:off x="8465163" y="4803455"/>
            <a:ext cx="762592" cy="345152"/>
          </a:xfrm>
          <a:prstGeom prst="rect">
            <a:avLst/>
          </a:prstGeom>
        </p:spPr>
      </p:pic>
      <p:pic>
        <p:nvPicPr>
          <p:cNvPr id="17" name="Server R2 Col1" descr="black-rack-server.png"/>
          <p:cNvPicPr>
            <a:picLocks noChangeAspect="1"/>
          </p:cNvPicPr>
          <p:nvPr/>
        </p:nvPicPr>
        <p:blipFill>
          <a:blip r:embed="rId2" cstate="print"/>
          <a:stretch>
            <a:fillRect/>
          </a:stretch>
        </p:blipFill>
        <p:spPr>
          <a:xfrm>
            <a:off x="9533232" y="5372685"/>
            <a:ext cx="760611" cy="384680"/>
          </a:xfrm>
          <a:prstGeom prst="rect">
            <a:avLst/>
          </a:prstGeom>
        </p:spPr>
      </p:pic>
      <p:pic>
        <p:nvPicPr>
          <p:cNvPr id="26" name="Server R2 Col1" descr="black-rack-server.png"/>
          <p:cNvPicPr>
            <a:picLocks noChangeAspect="1"/>
          </p:cNvPicPr>
          <p:nvPr/>
        </p:nvPicPr>
        <p:blipFill>
          <a:blip r:embed="rId2" cstate="print"/>
          <a:stretch>
            <a:fillRect/>
          </a:stretch>
        </p:blipFill>
        <p:spPr>
          <a:xfrm>
            <a:off x="10529976" y="5367039"/>
            <a:ext cx="760611" cy="384680"/>
          </a:xfrm>
          <a:prstGeom prst="rect">
            <a:avLst/>
          </a:prstGeom>
        </p:spPr>
      </p:pic>
      <p:pic>
        <p:nvPicPr>
          <p:cNvPr id="27" name="VM R2 Col1" descr="cyan-virtual-rack-server.png"/>
          <p:cNvPicPr>
            <a:picLocks noChangeAspect="1"/>
          </p:cNvPicPr>
          <p:nvPr/>
        </p:nvPicPr>
        <p:blipFill>
          <a:blip r:embed="rId3" cstate="print"/>
          <a:stretch>
            <a:fillRect/>
          </a:stretch>
        </p:blipFill>
        <p:spPr>
          <a:xfrm>
            <a:off x="10529976" y="5003831"/>
            <a:ext cx="760611" cy="344256"/>
          </a:xfrm>
          <a:prstGeom prst="rect">
            <a:avLst/>
          </a:prstGeom>
        </p:spPr>
      </p:pic>
      <p:pic>
        <p:nvPicPr>
          <p:cNvPr id="28" name="New Vm-2nd row" descr="NEW-cyan-virtual-rack-server.png"/>
          <p:cNvPicPr>
            <a:picLocks noChangeAspect="1"/>
          </p:cNvPicPr>
          <p:nvPr/>
        </p:nvPicPr>
        <p:blipFill>
          <a:blip r:embed="rId4" cstate="print"/>
          <a:stretch>
            <a:fillRect/>
          </a:stretch>
        </p:blipFill>
        <p:spPr>
          <a:xfrm>
            <a:off x="10529975" y="4887279"/>
            <a:ext cx="762592" cy="345152"/>
          </a:xfrm>
          <a:prstGeom prst="rect">
            <a:avLst/>
          </a:prstGeom>
        </p:spPr>
      </p:pic>
      <p:pic>
        <p:nvPicPr>
          <p:cNvPr id="29" name="New Vm-2nd row" descr="NEW-cyan-virtual-rack-server.png"/>
          <p:cNvPicPr>
            <a:picLocks noChangeAspect="1"/>
          </p:cNvPicPr>
          <p:nvPr/>
        </p:nvPicPr>
        <p:blipFill>
          <a:blip r:embed="rId4" cstate="print"/>
          <a:stretch>
            <a:fillRect/>
          </a:stretch>
        </p:blipFill>
        <p:spPr>
          <a:xfrm>
            <a:off x="10529975" y="4775231"/>
            <a:ext cx="762592" cy="345152"/>
          </a:xfrm>
          <a:prstGeom prst="rect">
            <a:avLst/>
          </a:prstGeom>
        </p:spPr>
      </p:pic>
      <p:pic>
        <p:nvPicPr>
          <p:cNvPr id="31" name="Rectangle 24598" descr="Server"/>
          <p:cNvPicPr>
            <a:picLocks noChangeAspect="1" noChangeArrowheads="1"/>
          </p:cNvPicPr>
          <p:nvPr/>
        </p:nvPicPr>
        <p:blipFill>
          <a:blip r:embed="rId5" cstate="print"/>
          <a:srcRect/>
          <a:stretch>
            <a:fillRect/>
          </a:stretch>
        </p:blipFill>
        <p:spPr bwMode="auto">
          <a:xfrm>
            <a:off x="8623996" y="2767136"/>
            <a:ext cx="713778" cy="97325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 name="TextBox 34"/>
          <p:cNvSpPr txBox="1"/>
          <p:nvPr/>
        </p:nvSpPr>
        <p:spPr>
          <a:xfrm>
            <a:off x="8399278" y="2219345"/>
            <a:ext cx="1303563" cy="523220"/>
          </a:xfrm>
          <a:prstGeom prst="rect">
            <a:avLst/>
          </a:prstGeom>
          <a:noFill/>
        </p:spPr>
        <p:txBody>
          <a:bodyPr wrap="none" rtlCol="0">
            <a:spAutoFit/>
          </a:bodyPr>
          <a:lstStyle/>
          <a:p>
            <a:pPr algn="ctr"/>
            <a:r>
              <a:rPr lang="en-US" sz="1400" dirty="0" smtClean="0"/>
              <a:t>Update Cluster</a:t>
            </a:r>
            <a:br>
              <a:rPr lang="en-US" sz="1400" dirty="0" smtClean="0"/>
            </a:br>
            <a:r>
              <a:rPr lang="en-US" sz="1400" dirty="0" smtClean="0"/>
              <a:t>(Orchestrator)</a:t>
            </a:r>
            <a:endParaRPr lang="en-US" sz="1400" dirty="0"/>
          </a:p>
        </p:txBody>
      </p:sp>
      <p:sp>
        <p:nvSpPr>
          <p:cNvPr id="21" name="Right Arrow 20"/>
          <p:cNvSpPr/>
          <p:nvPr/>
        </p:nvSpPr>
        <p:spPr>
          <a:xfrm rot="5400000">
            <a:off x="8422730" y="4015229"/>
            <a:ext cx="824323" cy="23894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ight Arrow 21"/>
          <p:cNvSpPr/>
          <p:nvPr/>
        </p:nvSpPr>
        <p:spPr>
          <a:xfrm rot="8297882">
            <a:off x="9509760" y="3946673"/>
            <a:ext cx="1437224" cy="2776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26" name="Picture 2" descr="\\eventsql\dvd\Online_ART\DVD_Art_Sept-2-2010\Artwork_Imagery\Icons - Illustrations\_ WINDOWS SERVER ICONS\Tools\Toolbox tools repair fix 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3809" y="3245650"/>
            <a:ext cx="703171" cy="414169"/>
          </a:xfrm>
          <a:prstGeom prst="rect">
            <a:avLst/>
          </a:prstGeom>
          <a:noFill/>
          <a:extLst>
            <a:ext uri="{909E8E84-426E-40DD-AFC4-6F175D3DCCD1}">
              <a14:hiddenFill xmlns:a14="http://schemas.microsoft.com/office/drawing/2010/main">
                <a:solidFill>
                  <a:srgbClr val="FFFFFF"/>
                </a:solidFill>
              </a14:hiddenFill>
            </a:ext>
          </a:extLst>
        </p:spPr>
      </p:pic>
      <p:sp>
        <p:nvSpPr>
          <p:cNvPr id="24" name="Line Callout 1 (Border and Accent Bar) 23"/>
          <p:cNvSpPr/>
          <p:nvPr/>
        </p:nvSpPr>
        <p:spPr bwMode="auto">
          <a:xfrm>
            <a:off x="9355606" y="6027787"/>
            <a:ext cx="1400709" cy="398579"/>
          </a:xfrm>
          <a:prstGeom prst="accentBorderCallout1">
            <a:avLst>
              <a:gd name="adj1" fmla="val 30412"/>
              <a:gd name="adj2" fmla="val -3414"/>
              <a:gd name="adj3" fmla="val -61007"/>
              <a:gd name="adj4" fmla="val -25194"/>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dirty="0" smtClean="0">
                <a:solidFill>
                  <a:schemeClr val="bg1"/>
                </a:solidFill>
                <a:effectLst/>
              </a:rPr>
              <a:t>Node Drained</a:t>
            </a:r>
          </a:p>
        </p:txBody>
      </p:sp>
      <p:pic>
        <p:nvPicPr>
          <p:cNvPr id="1027" name="Picture 3" descr="\\eventsql\dvd\Online_ART\DVD_Art_Sept-2-2010\Artwork_Imagery\Icons - Illustrations\_ REAL VISTA STYLE\monkey wrench to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3664" y="5335956"/>
            <a:ext cx="515723" cy="5145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self-ssdw7fs4\ssd_userdata_ntdev\matd\Pictures\PPT\Icons - Illustrations\_WINDOWS SERVER ICONS\People\User Androgynous people person.png"/>
          <p:cNvPicPr>
            <a:picLocks noChangeAspect="1" noChangeArrowheads="1"/>
          </p:cNvPicPr>
          <p:nvPr/>
        </p:nvPicPr>
        <p:blipFill>
          <a:blip r:embed="rId8" cstate="print"/>
          <a:srcRect/>
          <a:stretch>
            <a:fillRect/>
          </a:stretch>
        </p:blipFill>
        <p:spPr bwMode="auto">
          <a:xfrm flipH="1">
            <a:off x="8116175" y="2034826"/>
            <a:ext cx="315993" cy="377757"/>
          </a:xfrm>
          <a:prstGeom prst="rect">
            <a:avLst/>
          </a:prstGeom>
          <a:noFill/>
        </p:spPr>
      </p:pic>
      <p:sp>
        <p:nvSpPr>
          <p:cNvPr id="32" name="TextBox 31"/>
          <p:cNvSpPr txBox="1"/>
          <p:nvPr/>
        </p:nvSpPr>
        <p:spPr>
          <a:xfrm>
            <a:off x="8039224" y="1819227"/>
            <a:ext cx="570989" cy="261610"/>
          </a:xfrm>
          <a:prstGeom prst="rect">
            <a:avLst/>
          </a:prstGeom>
          <a:noFill/>
        </p:spPr>
        <p:txBody>
          <a:bodyPr wrap="none" rtlCol="0">
            <a:spAutoFit/>
          </a:bodyPr>
          <a:lstStyle/>
          <a:p>
            <a:pPr algn="ctr"/>
            <a:r>
              <a:rPr lang="en-US" sz="1100" dirty="0" smtClean="0"/>
              <a:t>Admin</a:t>
            </a:r>
            <a:endParaRPr lang="en-US" sz="1400" dirty="0"/>
          </a:p>
        </p:txBody>
      </p:sp>
      <p:pic>
        <p:nvPicPr>
          <p:cNvPr id="1030" name="Picture 6" descr="\\eventsql\dvd\Online_ART\DVD_Art_Sept-2-2010\Artwork_Imagery\Icons - Illustrations\_ REAL VISTA STYLE\screw driver too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6329" y="5270413"/>
            <a:ext cx="590532" cy="589225"/>
          </a:xfrm>
          <a:prstGeom prst="rect">
            <a:avLst/>
          </a:prstGeom>
          <a:noFill/>
          <a:extLst>
            <a:ext uri="{909E8E84-426E-40DD-AFC4-6F175D3DCCD1}">
              <a14:hiddenFill xmlns:a14="http://schemas.microsoft.com/office/drawing/2010/main">
                <a:solidFill>
                  <a:srgbClr val="FFFFFF"/>
                </a:solidFill>
              </a14:hiddenFill>
            </a:ext>
          </a:extLst>
        </p:spPr>
      </p:pic>
      <p:sp>
        <p:nvSpPr>
          <p:cNvPr id="36" name="Line Callout 1 (Border and Accent Bar) 35"/>
          <p:cNvSpPr/>
          <p:nvPr/>
        </p:nvSpPr>
        <p:spPr bwMode="auto">
          <a:xfrm>
            <a:off x="8939780" y="1324212"/>
            <a:ext cx="1555666" cy="398579"/>
          </a:xfrm>
          <a:prstGeom prst="accentBorderCallout1">
            <a:avLst>
              <a:gd name="adj1" fmla="val 75729"/>
              <a:gd name="adj2" fmla="val -3414"/>
              <a:gd name="adj3" fmla="val 196731"/>
              <a:gd name="adj4" fmla="val -26649"/>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dirty="0" smtClean="0">
                <a:solidFill>
                  <a:schemeClr val="bg1"/>
                </a:solidFill>
              </a:rPr>
              <a:t>Initiates </a:t>
            </a:r>
            <a:br>
              <a:rPr lang="en-US" sz="1400" dirty="0" smtClean="0">
                <a:solidFill>
                  <a:schemeClr val="bg1"/>
                </a:solidFill>
              </a:rPr>
            </a:br>
            <a:r>
              <a:rPr lang="en-US" sz="1400" dirty="0" smtClean="0">
                <a:solidFill>
                  <a:schemeClr val="bg1"/>
                </a:solidFill>
              </a:rPr>
              <a:t>Check &amp; Update</a:t>
            </a:r>
            <a:endParaRPr lang="en-US" sz="1400" dirty="0" smtClean="0">
              <a:solidFill>
                <a:schemeClr val="bg1"/>
              </a:solidFill>
              <a:effectLst/>
            </a:endParaRPr>
          </a:p>
        </p:txBody>
      </p:sp>
      <p:pic>
        <p:nvPicPr>
          <p:cNvPr id="4" name="Picture 3" descr="\\eventsql\dvd\Online_ART\DVD_Art_Sept-2-2010\Artwork_Imagery\Icons - Illustrations\_ WINDOWS SERVER ICONS\Misc\Boxed Update retail softwar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39291" y="3730220"/>
            <a:ext cx="535559" cy="49918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1122113" y="5754431"/>
            <a:ext cx="702436" cy="307777"/>
          </a:xfrm>
          <a:prstGeom prst="rect">
            <a:avLst/>
          </a:prstGeom>
          <a:noFill/>
        </p:spPr>
        <p:txBody>
          <a:bodyPr wrap="none" rtlCol="0">
            <a:spAutoFit/>
          </a:bodyPr>
          <a:lstStyle/>
          <a:p>
            <a:pPr algn="ctr"/>
            <a:r>
              <a:rPr lang="en-US" sz="1400" dirty="0" smtClean="0"/>
              <a:t>Cluster</a:t>
            </a:r>
            <a:endParaRPr lang="en-US" sz="1400" dirty="0"/>
          </a:p>
        </p:txBody>
      </p:sp>
      <p:pic>
        <p:nvPicPr>
          <p:cNvPr id="23" name="Picture 37" descr="large-arrow"/>
          <p:cNvPicPr>
            <a:picLocks noChangeAspect="1" noChangeArrowheads="1"/>
          </p:cNvPicPr>
          <p:nvPr/>
        </p:nvPicPr>
        <p:blipFill>
          <a:blip r:embed="rId11"/>
          <a:srcRect/>
          <a:stretch>
            <a:fillRect/>
          </a:stretch>
        </p:blipFill>
        <p:spPr bwMode="auto">
          <a:xfrm>
            <a:off x="8370495" y="4525729"/>
            <a:ext cx="1773689" cy="627310"/>
          </a:xfrm>
          <a:prstGeom prst="rect">
            <a:avLst/>
          </a:prstGeom>
          <a:noFill/>
        </p:spPr>
      </p:pic>
    </p:spTree>
    <p:extLst>
      <p:ext uri="{BB962C8B-B14F-4D97-AF65-F5344CB8AC3E}">
        <p14:creationId xmlns:p14="http://schemas.microsoft.com/office/powerpoint/2010/main" val="10923208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rot="5400000">
            <a:off x="3041520" y="4264841"/>
            <a:ext cx="1045887" cy="545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3" name="Right Arrow 12"/>
          <p:cNvSpPr/>
          <p:nvPr/>
        </p:nvSpPr>
        <p:spPr>
          <a:xfrm rot="19237374">
            <a:off x="3945430" y="3049016"/>
            <a:ext cx="1045614" cy="546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2" name="Right Arrow 11"/>
          <p:cNvSpPr/>
          <p:nvPr/>
        </p:nvSpPr>
        <p:spPr>
          <a:xfrm rot="13178120">
            <a:off x="2137884" y="3038856"/>
            <a:ext cx="1045614" cy="546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 name="Title 2"/>
          <p:cNvSpPr>
            <a:spLocks noGrp="1"/>
          </p:cNvSpPr>
          <p:nvPr>
            <p:ph type="title"/>
          </p:nvPr>
        </p:nvSpPr>
        <p:spPr>
          <a:xfrm>
            <a:off x="519112" y="228600"/>
            <a:ext cx="11149013" cy="1107996"/>
          </a:xfrm>
        </p:spPr>
        <p:txBody>
          <a:bodyPr/>
          <a:lstStyle/>
          <a:p>
            <a:r>
              <a:rPr lang="en-US" dirty="0" smtClean="0"/>
              <a:t>CAU Developer </a:t>
            </a:r>
            <a:r>
              <a:rPr lang="en-US" dirty="0"/>
              <a:t>Opportunities</a:t>
            </a:r>
            <a:br>
              <a:rPr lang="en-US" dirty="0"/>
            </a:br>
            <a:r>
              <a:rPr lang="en-US" sz="3600" dirty="0" smtClean="0">
                <a:latin typeface="+mn-lt"/>
              </a:rPr>
              <a:t>Enhancing and improving the feature</a:t>
            </a:r>
            <a:endParaRPr lang="en-US" sz="3600" dirty="0">
              <a:latin typeface="+mn-lt"/>
            </a:endParaRPr>
          </a:p>
        </p:txBody>
      </p:sp>
      <p:sp>
        <p:nvSpPr>
          <p:cNvPr id="5" name="TextBox 4"/>
          <p:cNvSpPr txBox="1"/>
          <p:nvPr/>
        </p:nvSpPr>
        <p:spPr>
          <a:xfrm>
            <a:off x="2182296" y="3545840"/>
            <a:ext cx="2764336" cy="707864"/>
          </a:xfrm>
          <a:prstGeom prst="rect">
            <a:avLst/>
          </a:prstGeom>
        </p:spPr>
        <p:style>
          <a:lnRef idx="0">
            <a:schemeClr val="accent1"/>
          </a:lnRef>
          <a:fillRef idx="3">
            <a:schemeClr val="accent1"/>
          </a:fillRef>
          <a:effectRef idx="3">
            <a:schemeClr val="accent1"/>
          </a:effectRef>
          <a:fontRef idx="minor">
            <a:schemeClr val="lt1"/>
          </a:fontRef>
        </p:style>
        <p:txBody>
          <a:bodyPr wrap="square" lIns="121899" tIns="60949" rIns="121899" bIns="60949" rtlCol="0">
            <a:spAutoFit/>
          </a:bodyPr>
          <a:lstStyle/>
          <a:p>
            <a:r>
              <a:rPr lang="en-US" sz="1900" dirty="0"/>
              <a:t>Cluster-Aware Updating (CAU) PS cmdlets</a:t>
            </a:r>
          </a:p>
        </p:txBody>
      </p:sp>
      <p:sp>
        <p:nvSpPr>
          <p:cNvPr id="7" name="TextBox 6"/>
          <p:cNvSpPr txBox="1"/>
          <p:nvPr/>
        </p:nvSpPr>
        <p:spPr>
          <a:xfrm>
            <a:off x="810755" y="2290048"/>
            <a:ext cx="2426734" cy="553976"/>
          </a:xfrm>
          <a:prstGeom prst="rect">
            <a:avLst/>
          </a:prstGeom>
          <a:ln/>
        </p:spPr>
        <p:style>
          <a:lnRef idx="1">
            <a:schemeClr val="accent1"/>
          </a:lnRef>
          <a:fillRef idx="2">
            <a:schemeClr val="accent1"/>
          </a:fillRef>
          <a:effectRef idx="1">
            <a:schemeClr val="accent1"/>
          </a:effectRef>
          <a:fontRef idx="minor">
            <a:schemeClr val="dk1"/>
          </a:fontRef>
        </p:style>
        <p:txBody>
          <a:bodyPr wrap="square" lIns="121899" tIns="60949" rIns="121899" bIns="60949" rtlCol="0">
            <a:spAutoFit/>
          </a:bodyPr>
          <a:lstStyle/>
          <a:p>
            <a:r>
              <a:rPr lang="en-US" sz="1400" dirty="0"/>
              <a:t>Multi-cluster “Patch Tuesday” workflows</a:t>
            </a:r>
          </a:p>
        </p:txBody>
      </p:sp>
      <p:sp>
        <p:nvSpPr>
          <p:cNvPr id="8" name="TextBox 7"/>
          <p:cNvSpPr txBox="1"/>
          <p:nvPr/>
        </p:nvSpPr>
        <p:spPr>
          <a:xfrm>
            <a:off x="3961368" y="2278854"/>
            <a:ext cx="2011720" cy="553976"/>
          </a:xfrm>
          <a:prstGeom prst="rect">
            <a:avLst/>
          </a:prstGeom>
          <a:ln/>
        </p:spPr>
        <p:style>
          <a:lnRef idx="1">
            <a:schemeClr val="accent1"/>
          </a:lnRef>
          <a:fillRef idx="2">
            <a:schemeClr val="accent1"/>
          </a:fillRef>
          <a:effectRef idx="1">
            <a:schemeClr val="accent1"/>
          </a:effectRef>
          <a:fontRef idx="minor">
            <a:schemeClr val="dk1"/>
          </a:fontRef>
        </p:style>
        <p:txBody>
          <a:bodyPr wrap="square" lIns="121899" tIns="60949" rIns="121899" bIns="60949" rtlCol="0">
            <a:spAutoFit/>
          </a:bodyPr>
          <a:lstStyle>
            <a:defPPr>
              <a:defRPr lang="en-US"/>
            </a:defPPr>
            <a:lvl1pPr>
              <a:defRPr sz="1200" b="0"/>
            </a:lvl1pPr>
          </a:lstStyle>
          <a:p>
            <a:r>
              <a:rPr lang="en-US" sz="1400" dirty="0"/>
              <a:t>End-to-end data center </a:t>
            </a:r>
            <a:r>
              <a:rPr lang="en-US" sz="1400" dirty="0" smtClean="0"/>
              <a:t>provisioning workflows</a:t>
            </a:r>
            <a:endParaRPr lang="en-US" sz="1400" dirty="0"/>
          </a:p>
        </p:txBody>
      </p:sp>
      <p:sp>
        <p:nvSpPr>
          <p:cNvPr id="9" name="TextBox 8"/>
          <p:cNvSpPr txBox="1"/>
          <p:nvPr/>
        </p:nvSpPr>
        <p:spPr>
          <a:xfrm>
            <a:off x="2402215" y="5086033"/>
            <a:ext cx="2320598" cy="553976"/>
          </a:xfrm>
          <a:prstGeom prst="rect">
            <a:avLst/>
          </a:prstGeom>
          <a:ln/>
        </p:spPr>
        <p:style>
          <a:lnRef idx="1">
            <a:schemeClr val="accent1"/>
          </a:lnRef>
          <a:fillRef idx="2">
            <a:schemeClr val="accent1"/>
          </a:fillRef>
          <a:effectRef idx="1">
            <a:schemeClr val="accent1"/>
          </a:effectRef>
          <a:fontRef idx="minor">
            <a:schemeClr val="dk1"/>
          </a:fontRef>
        </p:style>
        <p:txBody>
          <a:bodyPr wrap="square" lIns="121899" tIns="60949" rIns="121899" bIns="60949" rtlCol="0">
            <a:spAutoFit/>
          </a:bodyPr>
          <a:lstStyle>
            <a:defPPr>
              <a:defRPr lang="en-US"/>
            </a:defPPr>
            <a:lvl1pPr>
              <a:defRPr sz="1200" b="0"/>
            </a:lvl1pPr>
          </a:lstStyle>
          <a:p>
            <a:r>
              <a:rPr lang="en-US" sz="1400" dirty="0" smtClean="0"/>
              <a:t>Service Desk and other ITIL automation workflows</a:t>
            </a:r>
            <a:endParaRPr lang="en-US" sz="1400" dirty="0"/>
          </a:p>
        </p:txBody>
      </p:sp>
      <p:sp>
        <p:nvSpPr>
          <p:cNvPr id="74" name="Rectangle 73"/>
          <p:cNvSpPr/>
          <p:nvPr/>
        </p:nvSpPr>
        <p:spPr>
          <a:xfrm>
            <a:off x="7001027" y="1792490"/>
            <a:ext cx="3847027" cy="2249245"/>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78" name="Rectangle 77"/>
          <p:cNvSpPr/>
          <p:nvPr/>
        </p:nvSpPr>
        <p:spPr>
          <a:xfrm>
            <a:off x="6940885" y="1792491"/>
            <a:ext cx="1269650" cy="615281"/>
          </a:xfrm>
          <a:prstGeom prst="rect">
            <a:avLst/>
          </a:prstGeom>
        </p:spPr>
        <p:txBody>
          <a:bodyPr wrap="square" lIns="121899" tIns="60949" rIns="121899" bIns="60949">
            <a:noAutofit/>
          </a:bodyPr>
          <a:lstStyle/>
          <a:p>
            <a:r>
              <a:rPr lang="en-US" sz="1500" dirty="0"/>
              <a:t>Windows 8 computer</a:t>
            </a:r>
            <a:endParaRPr lang="en-US" sz="2100" dirty="0"/>
          </a:p>
        </p:txBody>
      </p:sp>
      <p:sp>
        <p:nvSpPr>
          <p:cNvPr id="79" name="TextBox 78"/>
          <p:cNvSpPr txBox="1"/>
          <p:nvPr/>
        </p:nvSpPr>
        <p:spPr>
          <a:xfrm>
            <a:off x="7950103" y="2533886"/>
            <a:ext cx="2246590" cy="310927"/>
          </a:xfrm>
          <a:prstGeom prst="rect">
            <a:avLst/>
          </a:prstGeom>
          <a:ln/>
        </p:spPr>
        <p:style>
          <a:lnRef idx="0">
            <a:schemeClr val="accent1"/>
          </a:lnRef>
          <a:fillRef idx="3">
            <a:schemeClr val="accent1"/>
          </a:fillRef>
          <a:effectRef idx="3">
            <a:schemeClr val="accent1"/>
          </a:effectRef>
          <a:fontRef idx="minor">
            <a:schemeClr val="lt1"/>
          </a:fontRef>
        </p:style>
        <p:txBody>
          <a:bodyPr wrap="square" lIns="121899" tIns="60949" rIns="121899" bIns="60949" rtlCol="0">
            <a:noAutofit/>
          </a:bodyPr>
          <a:lstStyle>
            <a:defPPr>
              <a:defRPr lang="en-US"/>
            </a:defPPr>
            <a:lvl1pPr algn="ctr">
              <a:defRPr sz="1500" b="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CAU Core</a:t>
            </a:r>
          </a:p>
        </p:txBody>
      </p:sp>
      <p:sp>
        <p:nvSpPr>
          <p:cNvPr id="81" name="Rectangle 80"/>
          <p:cNvSpPr/>
          <p:nvPr/>
        </p:nvSpPr>
        <p:spPr>
          <a:xfrm>
            <a:off x="9217660" y="1960609"/>
            <a:ext cx="1512822" cy="279044"/>
          </a:xfrm>
          <a:prstGeom prst="rect">
            <a:avLst/>
          </a:prstGeom>
        </p:spPr>
        <p:txBody>
          <a:bodyPr wrap="square" lIns="121899" tIns="60949" rIns="121899" bIns="60949">
            <a:noAutofit/>
          </a:bodyPr>
          <a:lstStyle/>
          <a:p>
            <a:r>
              <a:rPr lang="en-US" sz="1500" dirty="0"/>
              <a:t>“</a:t>
            </a:r>
            <a:r>
              <a:rPr lang="en-US" sz="1500" b="1" dirty="0"/>
              <a:t>Orchestrator</a:t>
            </a:r>
            <a:r>
              <a:rPr lang="en-US" sz="1500" dirty="0"/>
              <a:t>”</a:t>
            </a:r>
            <a:endParaRPr lang="en-US" sz="2100" dirty="0"/>
          </a:p>
        </p:txBody>
      </p:sp>
      <p:cxnSp>
        <p:nvCxnSpPr>
          <p:cNvPr id="85" name="Straight Connector 84"/>
          <p:cNvCxnSpPr/>
          <p:nvPr/>
        </p:nvCxnSpPr>
        <p:spPr>
          <a:xfrm flipV="1">
            <a:off x="6886686" y="2831505"/>
            <a:ext cx="4560652" cy="1330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033003" y="2267145"/>
            <a:ext cx="1155823" cy="533480"/>
          </a:xfrm>
          <a:prstGeom prst="rect">
            <a:avLst/>
          </a:prstGeom>
          <a:noFill/>
        </p:spPr>
        <p:txBody>
          <a:bodyPr wrap="square" lIns="121899" tIns="60949" rIns="121899" bIns="60949" rtlCol="0">
            <a:spAutoFit/>
          </a:bodyPr>
          <a:lstStyle/>
          <a:p>
            <a:r>
              <a:rPr lang="en-US" sz="1300" dirty="0"/>
              <a:t>Public plug-in API</a:t>
            </a:r>
          </a:p>
        </p:txBody>
      </p:sp>
      <p:sp>
        <p:nvSpPr>
          <p:cNvPr id="87" name="Up-Down Arrow 86"/>
          <p:cNvSpPr/>
          <p:nvPr/>
        </p:nvSpPr>
        <p:spPr>
          <a:xfrm>
            <a:off x="8003995" y="2844812"/>
            <a:ext cx="457081" cy="6408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8" name="TextBox 87"/>
          <p:cNvSpPr txBox="1"/>
          <p:nvPr/>
        </p:nvSpPr>
        <p:spPr>
          <a:xfrm>
            <a:off x="7935437" y="2237746"/>
            <a:ext cx="2248413" cy="296139"/>
          </a:xfrm>
          <a:prstGeom prst="rect">
            <a:avLst/>
          </a:prstGeom>
          <a:ln/>
        </p:spPr>
        <p:style>
          <a:lnRef idx="0">
            <a:schemeClr val="accent1"/>
          </a:lnRef>
          <a:fillRef idx="3">
            <a:schemeClr val="accent1"/>
          </a:fillRef>
          <a:effectRef idx="3">
            <a:schemeClr val="accent1"/>
          </a:effectRef>
          <a:fontRef idx="minor">
            <a:schemeClr val="lt1"/>
          </a:fontRef>
        </p:style>
        <p:txBody>
          <a:bodyPr wrap="square" lIns="121899" tIns="60949" rIns="121899" bIns="60949" rtlCol="0">
            <a:noAutofit/>
          </a:bodyPr>
          <a:lstStyle>
            <a:defPPr>
              <a:defRPr lang="en-US"/>
            </a:defPPr>
            <a:lvl1pPr algn="ctr">
              <a:defRPr sz="1200" b="1"/>
            </a:lvl1pPr>
          </a:lstStyle>
          <a:p>
            <a:r>
              <a:rPr lang="en-US" sz="1500" b="0" dirty="0"/>
              <a:t>CAU </a:t>
            </a:r>
            <a:r>
              <a:rPr lang="en-US" sz="1500" b="0" dirty="0" smtClean="0"/>
              <a:t>GUI &amp; PS </a:t>
            </a:r>
            <a:r>
              <a:rPr lang="en-US" sz="1500" b="0" dirty="0"/>
              <a:t>cmdlets</a:t>
            </a:r>
          </a:p>
        </p:txBody>
      </p:sp>
      <p:sp>
        <p:nvSpPr>
          <p:cNvPr id="89" name="Up-Down Arrow 88"/>
          <p:cNvSpPr/>
          <p:nvPr/>
        </p:nvSpPr>
        <p:spPr>
          <a:xfrm>
            <a:off x="9424562" y="2852240"/>
            <a:ext cx="457081" cy="640856"/>
          </a:xfrm>
          <a:prstGeom prst="upDownArrow">
            <a:avLst/>
          </a:prstGeom>
          <a:solidFill>
            <a:schemeClr val="accent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90" name="TextBox 89"/>
          <p:cNvSpPr txBox="1"/>
          <p:nvPr/>
        </p:nvSpPr>
        <p:spPr>
          <a:xfrm>
            <a:off x="8924541" y="3493097"/>
            <a:ext cx="1821940" cy="473348"/>
          </a:xfrm>
          <a:prstGeom prst="rect">
            <a:avLst/>
          </a:prstGeom>
          <a:ln/>
        </p:spPr>
        <p:style>
          <a:lnRef idx="1">
            <a:schemeClr val="accent6"/>
          </a:lnRef>
          <a:fillRef idx="3">
            <a:schemeClr val="accent6"/>
          </a:fillRef>
          <a:effectRef idx="2">
            <a:schemeClr val="accent6"/>
          </a:effectRef>
          <a:fontRef idx="minor">
            <a:schemeClr val="lt1"/>
          </a:fontRef>
        </p:style>
        <p:txBody>
          <a:bodyPr wrap="square" lIns="121899" tIns="60949" rIns="121899" bIns="60949" rtlCol="0">
            <a:noAutofit/>
          </a:bodyPr>
          <a:lstStyle>
            <a:defPPr>
              <a:defRPr lang="en-US"/>
            </a:defPPr>
            <a:lvl1pPr algn="ctr">
              <a:defRPr sz="1200" b="1"/>
            </a:lvl1pPr>
          </a:lstStyle>
          <a:p>
            <a:r>
              <a:rPr lang="en-US" sz="1300" dirty="0">
                <a:solidFill>
                  <a:schemeClr val="accent1"/>
                </a:solidFill>
              </a:rPr>
              <a:t>Custom Node Update Tool Plug-in</a:t>
            </a:r>
          </a:p>
        </p:txBody>
      </p:sp>
      <p:sp>
        <p:nvSpPr>
          <p:cNvPr id="91" name="Rectangle 90"/>
          <p:cNvSpPr/>
          <p:nvPr/>
        </p:nvSpPr>
        <p:spPr>
          <a:xfrm>
            <a:off x="6928191" y="4326217"/>
            <a:ext cx="4477643" cy="2379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8" name="TextBox 107"/>
          <p:cNvSpPr txBox="1"/>
          <p:nvPr/>
        </p:nvSpPr>
        <p:spPr>
          <a:xfrm>
            <a:off x="10319872" y="5154428"/>
            <a:ext cx="1198568" cy="815586"/>
          </a:xfrm>
          <a:prstGeom prst="rect">
            <a:avLst/>
          </a:prstGeom>
          <a:noFill/>
        </p:spPr>
        <p:txBody>
          <a:bodyPr wrap="square" lIns="121899" tIns="60949" rIns="121899" bIns="60949" rtlCol="0">
            <a:spAutoFit/>
          </a:bodyPr>
          <a:lstStyle/>
          <a:p>
            <a:r>
              <a:rPr lang="en-US" sz="1500" dirty="0">
                <a:solidFill>
                  <a:schemeClr val="accent4"/>
                </a:solidFill>
              </a:rPr>
              <a:t>Windows Server "8" Cluster</a:t>
            </a:r>
          </a:p>
        </p:txBody>
      </p:sp>
      <p:sp>
        <p:nvSpPr>
          <p:cNvPr id="123" name="TextBox 122"/>
          <p:cNvSpPr txBox="1"/>
          <p:nvPr/>
        </p:nvSpPr>
        <p:spPr>
          <a:xfrm>
            <a:off x="7437545" y="3485669"/>
            <a:ext cx="1366581" cy="473348"/>
          </a:xfrm>
          <a:prstGeom prst="rect">
            <a:avLst/>
          </a:prstGeom>
          <a:ln/>
        </p:spPr>
        <p:style>
          <a:lnRef idx="0">
            <a:schemeClr val="accent1"/>
          </a:lnRef>
          <a:fillRef idx="3">
            <a:schemeClr val="accent1"/>
          </a:fillRef>
          <a:effectRef idx="3">
            <a:schemeClr val="accent1"/>
          </a:effectRef>
          <a:fontRef idx="minor">
            <a:schemeClr val="lt1"/>
          </a:fontRef>
        </p:style>
        <p:txBody>
          <a:bodyPr wrap="square" lIns="121899" tIns="60949" rIns="121899" bIns="60949" rtlCol="0">
            <a:noAutofit/>
          </a:bodyPr>
          <a:lstStyle>
            <a:defPPr>
              <a:defRPr lang="en-US"/>
            </a:defPPr>
            <a:lvl1pPr algn="ctr">
              <a:defRPr sz="1500" b="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Default WUA Plug-in</a:t>
            </a:r>
          </a:p>
        </p:txBody>
      </p:sp>
      <p:sp>
        <p:nvSpPr>
          <p:cNvPr id="129" name="TextBox 128"/>
          <p:cNvSpPr txBox="1"/>
          <p:nvPr/>
        </p:nvSpPr>
        <p:spPr>
          <a:xfrm>
            <a:off x="8508589" y="6033567"/>
            <a:ext cx="1418143" cy="533480"/>
          </a:xfrm>
          <a:prstGeom prst="rect">
            <a:avLst/>
          </a:prstGeom>
          <a:noFill/>
          <a:ln>
            <a:solidFill>
              <a:schemeClr val="accent1"/>
            </a:solidFill>
            <a:prstDash val="lgDash"/>
          </a:ln>
        </p:spPr>
        <p:txBody>
          <a:bodyPr wrap="square" lIns="121899" tIns="60949" rIns="121899" bIns="60949" rtlCol="0">
            <a:spAutoFit/>
          </a:bodyPr>
          <a:lstStyle/>
          <a:p>
            <a:r>
              <a:rPr lang="en-US" sz="1300" dirty="0">
                <a:solidFill>
                  <a:schemeClr val="accent1"/>
                </a:solidFill>
              </a:rPr>
              <a:t>Custom Node Update Tool</a:t>
            </a:r>
          </a:p>
        </p:txBody>
      </p:sp>
      <p:grpSp>
        <p:nvGrpSpPr>
          <p:cNvPr id="19" name="Group 18"/>
          <p:cNvGrpSpPr/>
          <p:nvPr/>
        </p:nvGrpSpPr>
        <p:grpSpPr>
          <a:xfrm>
            <a:off x="7295335" y="4566577"/>
            <a:ext cx="2901358" cy="2098044"/>
            <a:chOff x="5472926" y="3418770"/>
            <a:chExt cx="2176585" cy="1573533"/>
          </a:xfrm>
          <a:solidFill>
            <a:schemeClr val="bg2"/>
          </a:solidFill>
        </p:grpSpPr>
        <p:sp>
          <p:nvSpPr>
            <p:cNvPr id="124" name="TextBox 123"/>
            <p:cNvSpPr txBox="1"/>
            <p:nvPr/>
          </p:nvSpPr>
          <p:spPr>
            <a:xfrm>
              <a:off x="5472926" y="3418770"/>
              <a:ext cx="2176585" cy="1573533"/>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Cluster Node</a:t>
              </a:r>
            </a:p>
          </p:txBody>
        </p:sp>
        <p:sp>
          <p:nvSpPr>
            <p:cNvPr id="125" name="TextBox 124"/>
            <p:cNvSpPr txBox="1"/>
            <p:nvPr/>
          </p:nvSpPr>
          <p:spPr>
            <a:xfrm>
              <a:off x="5707295" y="4506758"/>
              <a:ext cx="491665" cy="219291"/>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WUA</a:t>
              </a:r>
            </a:p>
          </p:txBody>
        </p:sp>
        <p:sp>
          <p:nvSpPr>
            <p:cNvPr id="127" name="TextBox 126"/>
            <p:cNvSpPr txBox="1"/>
            <p:nvPr/>
          </p:nvSpPr>
          <p:spPr>
            <a:xfrm>
              <a:off x="5594936" y="3810957"/>
              <a:ext cx="1485366" cy="245993"/>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Clustered Workload</a:t>
              </a:r>
            </a:p>
          </p:txBody>
        </p:sp>
        <p:sp>
          <p:nvSpPr>
            <p:cNvPr id="126" name="TextBox 125"/>
            <p:cNvSpPr txBox="1"/>
            <p:nvPr/>
          </p:nvSpPr>
          <p:spPr>
            <a:xfrm>
              <a:off x="5991022" y="4138990"/>
              <a:ext cx="987869" cy="245993"/>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Clustering</a:t>
              </a:r>
            </a:p>
          </p:txBody>
        </p:sp>
        <p:cxnSp>
          <p:nvCxnSpPr>
            <p:cNvPr id="128" name="Elbow Connector 127"/>
            <p:cNvCxnSpPr>
              <a:stCxn id="126" idx="3"/>
              <a:endCxn id="127" idx="3"/>
            </p:cNvCxnSpPr>
            <p:nvPr/>
          </p:nvCxnSpPr>
          <p:spPr>
            <a:xfrm flipV="1">
              <a:off x="6978891" y="3933954"/>
              <a:ext cx="101411" cy="328033"/>
            </a:xfrm>
            <a:prstGeom prst="bentConnector3">
              <a:avLst>
                <a:gd name="adj1" fmla="val 325419"/>
              </a:avLst>
            </a:prstGeom>
            <a:ln/>
          </p:spPr>
          <p:style>
            <a:lnRef idx="3">
              <a:schemeClr val="lt1"/>
            </a:lnRef>
            <a:fillRef idx="1">
              <a:schemeClr val="accent2"/>
            </a:fillRef>
            <a:effectRef idx="1">
              <a:schemeClr val="accent2"/>
            </a:effectRef>
            <a:fontRef idx="minor">
              <a:schemeClr val="lt1"/>
            </a:fontRef>
          </p:style>
        </p:cxnSp>
      </p:grpSp>
      <p:grpSp>
        <p:nvGrpSpPr>
          <p:cNvPr id="6" name="Group 5"/>
          <p:cNvGrpSpPr/>
          <p:nvPr/>
        </p:nvGrpSpPr>
        <p:grpSpPr>
          <a:xfrm>
            <a:off x="7057910" y="4416786"/>
            <a:ext cx="2901358" cy="2098044"/>
            <a:chOff x="7057910" y="4416786"/>
            <a:chExt cx="2901358" cy="2098044"/>
          </a:xfrm>
        </p:grpSpPr>
        <p:sp>
          <p:nvSpPr>
            <p:cNvPr id="101" name="TextBox 100"/>
            <p:cNvSpPr txBox="1"/>
            <p:nvPr/>
          </p:nvSpPr>
          <p:spPr>
            <a:xfrm>
              <a:off x="7057910" y="4416786"/>
              <a:ext cx="2901358" cy="2098044"/>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oAutofit/>
            </a:bodyPr>
            <a:lstStyle/>
            <a:p>
              <a:pPr algn="ctr"/>
              <a:r>
                <a:rPr lang="en-US" sz="1600" b="1" dirty="0"/>
                <a:t>Cluster Node</a:t>
              </a:r>
            </a:p>
          </p:txBody>
        </p:sp>
        <p:sp>
          <p:nvSpPr>
            <p:cNvPr id="102" name="TextBox 101"/>
            <p:cNvSpPr txBox="1"/>
            <p:nvPr/>
          </p:nvSpPr>
          <p:spPr>
            <a:xfrm>
              <a:off x="7370321" y="5867437"/>
              <a:ext cx="655383" cy="323165"/>
            </a:xfrm>
            <a:prstGeom prst="rect">
              <a:avLst/>
            </a:prstGeom>
            <a:ln/>
          </p:spPr>
          <p:style>
            <a:lnRef idx="0">
              <a:schemeClr val="accent1"/>
            </a:lnRef>
            <a:fillRef idx="3">
              <a:schemeClr val="accent1"/>
            </a:fillRef>
            <a:effectRef idx="3">
              <a:schemeClr val="accent1"/>
            </a:effectRef>
            <a:fontRef idx="minor">
              <a:schemeClr val="lt1"/>
            </a:fontRef>
          </p:style>
          <p:txBody>
            <a:bodyPr wrap="square" lIns="121899" tIns="60949" rIns="121899" bIns="60949" rtlCol="0">
              <a:noAutofit/>
            </a:bodyPr>
            <a:lstStyle>
              <a:defPPr>
                <a:defRPr lang="en-US"/>
              </a:defPPr>
              <a:lvl1pPr algn="ctr">
                <a:defRPr sz="1500" b="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WUA</a:t>
              </a:r>
            </a:p>
          </p:txBody>
        </p:sp>
        <p:sp>
          <p:nvSpPr>
            <p:cNvPr id="104" name="TextBox 103"/>
            <p:cNvSpPr txBox="1"/>
            <p:nvPr/>
          </p:nvSpPr>
          <p:spPr>
            <a:xfrm>
              <a:off x="7220548" y="4939702"/>
              <a:ext cx="1979973" cy="327991"/>
            </a:xfrm>
            <a:prstGeom prst="rect">
              <a:avLst/>
            </a:prstGeom>
            <a:ln/>
          </p:spPr>
          <p:style>
            <a:lnRef idx="0">
              <a:schemeClr val="accent1"/>
            </a:lnRef>
            <a:fillRef idx="3">
              <a:schemeClr val="accent1"/>
            </a:fillRef>
            <a:effectRef idx="3">
              <a:schemeClr val="accent1"/>
            </a:effectRef>
            <a:fontRef idx="minor">
              <a:schemeClr val="lt1"/>
            </a:fontRef>
          </p:style>
          <p:txBody>
            <a:bodyPr wrap="square" lIns="121899" tIns="60949" rIns="121899" bIns="60949" rtlCol="0">
              <a:noAutofit/>
            </a:bodyPr>
            <a:lstStyle>
              <a:defPPr>
                <a:defRPr lang="en-US"/>
              </a:defPPr>
              <a:lvl1pPr algn="ctr">
                <a:defRPr sz="1500" b="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Clustered Workload</a:t>
              </a:r>
            </a:p>
          </p:txBody>
        </p:sp>
        <p:cxnSp>
          <p:nvCxnSpPr>
            <p:cNvPr id="107" name="Elbow Connector 106"/>
            <p:cNvCxnSpPr>
              <a:stCxn id="103" idx="3"/>
              <a:endCxn id="104" idx="3"/>
            </p:cNvCxnSpPr>
            <p:nvPr/>
          </p:nvCxnSpPr>
          <p:spPr>
            <a:xfrm flipV="1">
              <a:off x="9065341" y="5103698"/>
              <a:ext cx="135179" cy="437377"/>
            </a:xfrm>
            <a:prstGeom prst="bentConnector3">
              <a:avLst>
                <a:gd name="adj1" fmla="val 325419"/>
              </a:avLst>
            </a:prstGeom>
            <a:solidFill>
              <a:schemeClr val="bg2"/>
            </a:solidFill>
            <a:ln>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748525" y="5377079"/>
              <a:ext cx="1316816" cy="327991"/>
            </a:xfrm>
            <a:prstGeom prst="rect">
              <a:avLst/>
            </a:prstGeom>
            <a:ln/>
          </p:spPr>
          <p:style>
            <a:lnRef idx="0">
              <a:schemeClr val="accent1"/>
            </a:lnRef>
            <a:fillRef idx="3">
              <a:schemeClr val="accent1"/>
            </a:fillRef>
            <a:effectRef idx="3">
              <a:schemeClr val="accent1"/>
            </a:effectRef>
            <a:fontRef idx="minor">
              <a:schemeClr val="lt1"/>
            </a:fontRef>
          </p:style>
          <p:txBody>
            <a:bodyPr wrap="square" lIns="121899" tIns="60949" rIns="121899" bIns="60949" rtlCol="0">
              <a:noAutofit/>
            </a:bodyPr>
            <a:lstStyle>
              <a:defPPr>
                <a:defRPr lang="en-US"/>
              </a:defPPr>
              <a:lvl1pPr algn="ctr">
                <a:defRPr sz="1500" b="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Clustering</a:t>
              </a:r>
            </a:p>
          </p:txBody>
        </p:sp>
      </p:grpSp>
      <p:cxnSp>
        <p:nvCxnSpPr>
          <p:cNvPr id="134" name="Elbow Connector 133"/>
          <p:cNvCxnSpPr>
            <a:stCxn id="90" idx="3"/>
            <a:endCxn id="120" idx="3"/>
          </p:cNvCxnSpPr>
          <p:nvPr/>
        </p:nvCxnSpPr>
        <p:spPr>
          <a:xfrm flipH="1">
            <a:off x="9723585" y="3729771"/>
            <a:ext cx="1022896" cy="2367336"/>
          </a:xfrm>
          <a:prstGeom prst="bentConnector3">
            <a:avLst>
              <a:gd name="adj1" fmla="val -115188"/>
            </a:avLst>
          </a:prstGeom>
          <a:ln w="19050">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8305442" y="5830367"/>
            <a:ext cx="1418143" cy="533480"/>
          </a:xfrm>
          <a:prstGeom prst="rect">
            <a:avLst/>
          </a:prstGeom>
          <a:ln/>
        </p:spPr>
        <p:style>
          <a:lnRef idx="1">
            <a:schemeClr val="accent6"/>
          </a:lnRef>
          <a:fillRef idx="3">
            <a:schemeClr val="accent6"/>
          </a:fillRef>
          <a:effectRef idx="2">
            <a:schemeClr val="accent6"/>
          </a:effectRef>
          <a:fontRef idx="minor">
            <a:schemeClr val="lt1"/>
          </a:fontRef>
        </p:style>
        <p:txBody>
          <a:bodyPr wrap="square" lIns="121899" tIns="60949" rIns="121899" bIns="60949" rtlCol="0">
            <a:noAutofit/>
          </a:bodyPr>
          <a:lstStyle>
            <a:defPPr>
              <a:defRPr lang="en-US"/>
            </a:defPPr>
            <a:lvl1pPr algn="ctr">
              <a:defRPr sz="1300" b="1">
                <a:solidFill>
                  <a:schemeClr val="accen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Custom Node Update Tool</a:t>
            </a:r>
          </a:p>
        </p:txBody>
      </p:sp>
      <p:cxnSp>
        <p:nvCxnSpPr>
          <p:cNvPr id="131" name="Elbow Connector 130"/>
          <p:cNvCxnSpPr>
            <a:stCxn id="123" idx="1"/>
            <a:endCxn id="102" idx="1"/>
          </p:cNvCxnSpPr>
          <p:nvPr/>
        </p:nvCxnSpPr>
        <p:spPr>
          <a:xfrm rot="10800000" flipV="1">
            <a:off x="7370321" y="3722342"/>
            <a:ext cx="67224" cy="2306677"/>
          </a:xfrm>
          <a:prstGeom prst="bentConnector3">
            <a:avLst>
              <a:gd name="adj1" fmla="val 440057"/>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5154857" y="3276600"/>
            <a:ext cx="1636462" cy="1447800"/>
          </a:xfrm>
          <a:prstGeom prst="wedgeRoundRectCallout">
            <a:avLst>
              <a:gd name="adj1" fmla="val 188890"/>
              <a:gd name="adj2" fmla="val -3706"/>
              <a:gd name="adj3" fmla="val 16667"/>
            </a:avLst>
          </a:prstGeom>
          <a:solidFill>
            <a:schemeClr val="accent1">
              <a:alpha val="6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solidFill>
                  <a:schemeClr val="tx1"/>
                </a:solidFill>
              </a:rPr>
              <a:t>New custom plug-ins, e.g. Cluster NIC firmware updates, Cluster BIOS updates</a:t>
            </a:r>
          </a:p>
        </p:txBody>
      </p:sp>
      <p:sp>
        <p:nvSpPr>
          <p:cNvPr id="42" name="Rounded Rectangular Callout 41"/>
          <p:cNvSpPr/>
          <p:nvPr/>
        </p:nvSpPr>
        <p:spPr>
          <a:xfrm>
            <a:off x="227012" y="3950801"/>
            <a:ext cx="1670861" cy="849799"/>
          </a:xfrm>
          <a:prstGeom prst="wedgeRoundRectCallout">
            <a:avLst>
              <a:gd name="adj1" fmla="val 68978"/>
              <a:gd name="adj2" fmla="val -60515"/>
              <a:gd name="adj3" fmla="val 16667"/>
            </a:avLst>
          </a:prstGeom>
          <a:solidFill>
            <a:schemeClr val="accent1">
              <a:alpha val="6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smtClean="0">
                <a:solidFill>
                  <a:schemeClr val="tx1"/>
                </a:solidFill>
              </a:rPr>
              <a:t>New </a:t>
            </a:r>
            <a:r>
              <a:rPr lang="en-US" sz="1300" dirty="0">
                <a:solidFill>
                  <a:schemeClr val="tx1"/>
                </a:solidFill>
              </a:rPr>
              <a:t>automation </a:t>
            </a:r>
            <a:r>
              <a:rPr lang="en-US" sz="1300" dirty="0" smtClean="0">
                <a:solidFill>
                  <a:schemeClr val="tx1"/>
                </a:solidFill>
              </a:rPr>
              <a:t>solutions with CAU cmdlets</a:t>
            </a:r>
            <a:endParaRPr lang="en-US" sz="1300" dirty="0">
              <a:solidFill>
                <a:schemeClr val="tx1"/>
              </a:solidFill>
            </a:endParaRPr>
          </a:p>
        </p:txBody>
      </p:sp>
      <p:sp>
        <p:nvSpPr>
          <p:cNvPr id="2" name="TextBox 1"/>
          <p:cNvSpPr txBox="1"/>
          <p:nvPr/>
        </p:nvSpPr>
        <p:spPr>
          <a:xfrm>
            <a:off x="918624" y="1371600"/>
            <a:ext cx="4947188" cy="307777"/>
          </a:xfrm>
          <a:prstGeom prst="rect">
            <a:avLst/>
          </a:prstGeom>
          <a:solidFill>
            <a:schemeClr val="accent3"/>
          </a:solidFill>
        </p:spPr>
        <p:txBody>
          <a:bodyPr wrap="none" lIns="0" tIns="0" rIns="0" bIns="0" rtlCol="0">
            <a:spAutoFit/>
          </a:bodyPr>
          <a:lstStyle/>
          <a:p>
            <a:r>
              <a:rPr lang="en-US" sz="2000" b="1" dirty="0" smtClean="0">
                <a:gradFill>
                  <a:gsLst>
                    <a:gs pos="0">
                      <a:schemeClr val="tx1"/>
                    </a:gs>
                    <a:gs pos="86000">
                      <a:schemeClr val="tx1"/>
                    </a:gs>
                  </a:gsLst>
                  <a:lin ang="5400000" scaled="0"/>
                </a:gradFill>
              </a:rPr>
              <a:t>System Management &amp; Automation tools ISVs</a:t>
            </a:r>
          </a:p>
        </p:txBody>
      </p:sp>
      <p:sp>
        <p:nvSpPr>
          <p:cNvPr id="43" name="TextBox 42"/>
          <p:cNvSpPr txBox="1"/>
          <p:nvPr/>
        </p:nvSpPr>
        <p:spPr>
          <a:xfrm>
            <a:off x="8151812" y="1371599"/>
            <a:ext cx="1430200" cy="307777"/>
          </a:xfrm>
          <a:prstGeom prst="rect">
            <a:avLst/>
          </a:prstGeom>
          <a:solidFill>
            <a:schemeClr val="accent3"/>
          </a:solidFill>
        </p:spPr>
        <p:txBody>
          <a:bodyPr wrap="none" lIns="0" tIns="0" rIns="0" bIns="0" rtlCol="0">
            <a:spAutoFit/>
          </a:bodyPr>
          <a:lstStyle/>
          <a:p>
            <a:r>
              <a:rPr lang="en-US" sz="2000" b="1" dirty="0" smtClean="0">
                <a:gradFill>
                  <a:gsLst>
                    <a:gs pos="0">
                      <a:schemeClr val="tx1"/>
                    </a:gs>
                    <a:gs pos="86000">
                      <a:schemeClr val="tx1"/>
                    </a:gs>
                  </a:gsLst>
                  <a:lin ang="5400000" scaled="0"/>
                </a:gradFill>
              </a:rPr>
              <a:t>IHVs &amp; OEMs</a:t>
            </a:r>
          </a:p>
        </p:txBody>
      </p:sp>
    </p:spTree>
    <p:extLst>
      <p:ext uri="{BB962C8B-B14F-4D97-AF65-F5344CB8AC3E}">
        <p14:creationId xmlns:p14="http://schemas.microsoft.com/office/powerpoint/2010/main" val="3015014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9"/>
                                          </p:stCondLst>
                                        </p:cTn>
                                        <p:tgtEl>
                                          <p:spTgt spid="74"/>
                                        </p:tgtEl>
                                        <p:attrNameLst>
                                          <p:attrName>style.visibility</p:attrName>
                                        </p:attrNameLst>
                                      </p:cBhvr>
                                      <p:to>
                                        <p:strVal val="visible"/>
                                      </p:to>
                                    </p:set>
                                  </p:childTnLst>
                                </p:cTn>
                              </p:par>
                            </p:childTnLst>
                          </p:cTn>
                        </p:par>
                        <p:par>
                          <p:cTn id="31" fill="hold">
                            <p:stCondLst>
                              <p:cond delay="10"/>
                            </p:stCondLst>
                            <p:childTnLst>
                              <p:par>
                                <p:cTn id="32" presetID="1" presetClass="entr" presetSubtype="0" fill="hold" grpId="0" nodeType="afterEffect">
                                  <p:stCondLst>
                                    <p:cond delay="0"/>
                                  </p:stCondLst>
                                  <p:childTnLst>
                                    <p:set>
                                      <p:cBhvr>
                                        <p:cTn id="33" dur="1" fill="hold">
                                          <p:stCondLst>
                                            <p:cond delay="9"/>
                                          </p:stCondLst>
                                        </p:cTn>
                                        <p:tgtEl>
                                          <p:spTgt spid="78"/>
                                        </p:tgtEl>
                                        <p:attrNameLst>
                                          <p:attrName>style.visibility</p:attrName>
                                        </p:attrNameLst>
                                      </p:cBhvr>
                                      <p:to>
                                        <p:strVal val="visible"/>
                                      </p:to>
                                    </p:set>
                                  </p:childTnLst>
                                </p:cTn>
                              </p:par>
                            </p:childTnLst>
                          </p:cTn>
                        </p:par>
                        <p:par>
                          <p:cTn id="34" fill="hold">
                            <p:stCondLst>
                              <p:cond delay="20"/>
                            </p:stCondLst>
                            <p:childTnLst>
                              <p:par>
                                <p:cTn id="35" presetID="1" presetClass="entr" presetSubtype="0" fill="hold" grpId="0" nodeType="afterEffect">
                                  <p:stCondLst>
                                    <p:cond delay="0"/>
                                  </p:stCondLst>
                                  <p:childTnLst>
                                    <p:set>
                                      <p:cBhvr>
                                        <p:cTn id="36" dur="1" fill="hold">
                                          <p:stCondLst>
                                            <p:cond delay="9"/>
                                          </p:stCondLst>
                                        </p:cTn>
                                        <p:tgtEl>
                                          <p:spTgt spid="79"/>
                                        </p:tgtEl>
                                        <p:attrNameLst>
                                          <p:attrName>style.visibility</p:attrName>
                                        </p:attrNameLst>
                                      </p:cBhvr>
                                      <p:to>
                                        <p:strVal val="visible"/>
                                      </p:to>
                                    </p:set>
                                  </p:childTnLst>
                                </p:cTn>
                              </p:par>
                            </p:childTnLst>
                          </p:cTn>
                        </p:par>
                        <p:par>
                          <p:cTn id="37" fill="hold">
                            <p:stCondLst>
                              <p:cond delay="30"/>
                            </p:stCondLst>
                            <p:childTnLst>
                              <p:par>
                                <p:cTn id="38" presetID="1" presetClass="entr" presetSubtype="0" fill="hold" grpId="0" nodeType="afterEffect">
                                  <p:stCondLst>
                                    <p:cond delay="0"/>
                                  </p:stCondLst>
                                  <p:childTnLst>
                                    <p:set>
                                      <p:cBhvr>
                                        <p:cTn id="39" dur="1" fill="hold">
                                          <p:stCondLst>
                                            <p:cond delay="9"/>
                                          </p:stCondLst>
                                        </p:cTn>
                                        <p:tgtEl>
                                          <p:spTgt spid="81"/>
                                        </p:tgtEl>
                                        <p:attrNameLst>
                                          <p:attrName>style.visibility</p:attrName>
                                        </p:attrNameLst>
                                      </p:cBhvr>
                                      <p:to>
                                        <p:strVal val="visible"/>
                                      </p:to>
                                    </p:set>
                                  </p:childTnLst>
                                </p:cTn>
                              </p:par>
                            </p:childTnLst>
                          </p:cTn>
                        </p:par>
                        <p:par>
                          <p:cTn id="40" fill="hold">
                            <p:stCondLst>
                              <p:cond delay="40"/>
                            </p:stCondLst>
                            <p:childTnLst>
                              <p:par>
                                <p:cTn id="41" presetID="1" presetClass="entr" presetSubtype="0" fill="hold" nodeType="afterEffect">
                                  <p:stCondLst>
                                    <p:cond delay="0"/>
                                  </p:stCondLst>
                                  <p:childTnLst>
                                    <p:set>
                                      <p:cBhvr>
                                        <p:cTn id="42" dur="1" fill="hold">
                                          <p:stCondLst>
                                            <p:cond delay="9"/>
                                          </p:stCondLst>
                                        </p:cTn>
                                        <p:tgtEl>
                                          <p:spTgt spid="85"/>
                                        </p:tgtEl>
                                        <p:attrNameLst>
                                          <p:attrName>style.visibility</p:attrName>
                                        </p:attrNameLst>
                                      </p:cBhvr>
                                      <p:to>
                                        <p:strVal val="visible"/>
                                      </p:to>
                                    </p:set>
                                  </p:childTnLst>
                                </p:cTn>
                              </p:par>
                            </p:childTnLst>
                          </p:cTn>
                        </p:par>
                        <p:par>
                          <p:cTn id="43" fill="hold">
                            <p:stCondLst>
                              <p:cond delay="50"/>
                            </p:stCondLst>
                            <p:childTnLst>
                              <p:par>
                                <p:cTn id="44" presetID="1" presetClass="entr" presetSubtype="0" fill="hold" grpId="0" nodeType="afterEffect">
                                  <p:stCondLst>
                                    <p:cond delay="0"/>
                                  </p:stCondLst>
                                  <p:childTnLst>
                                    <p:set>
                                      <p:cBhvr>
                                        <p:cTn id="45" dur="1" fill="hold">
                                          <p:stCondLst>
                                            <p:cond delay="9"/>
                                          </p:stCondLst>
                                        </p:cTn>
                                        <p:tgtEl>
                                          <p:spTgt spid="87"/>
                                        </p:tgtEl>
                                        <p:attrNameLst>
                                          <p:attrName>style.visibility</p:attrName>
                                        </p:attrNameLst>
                                      </p:cBhvr>
                                      <p:to>
                                        <p:strVal val="visible"/>
                                      </p:to>
                                    </p:set>
                                  </p:childTnLst>
                                </p:cTn>
                              </p:par>
                            </p:childTnLst>
                          </p:cTn>
                        </p:par>
                        <p:par>
                          <p:cTn id="46" fill="hold">
                            <p:stCondLst>
                              <p:cond delay="60"/>
                            </p:stCondLst>
                            <p:childTnLst>
                              <p:par>
                                <p:cTn id="47" presetID="1" presetClass="entr" presetSubtype="0" fill="hold" grpId="0" nodeType="afterEffect">
                                  <p:stCondLst>
                                    <p:cond delay="0"/>
                                  </p:stCondLst>
                                  <p:childTnLst>
                                    <p:set>
                                      <p:cBhvr>
                                        <p:cTn id="48" dur="1" fill="hold">
                                          <p:stCondLst>
                                            <p:cond delay="9"/>
                                          </p:stCondLst>
                                        </p:cTn>
                                        <p:tgtEl>
                                          <p:spTgt spid="88"/>
                                        </p:tgtEl>
                                        <p:attrNameLst>
                                          <p:attrName>style.visibility</p:attrName>
                                        </p:attrNameLst>
                                      </p:cBhvr>
                                      <p:to>
                                        <p:strVal val="visible"/>
                                      </p:to>
                                    </p:set>
                                  </p:childTnLst>
                                </p:cTn>
                              </p:par>
                            </p:childTnLst>
                          </p:cTn>
                        </p:par>
                        <p:par>
                          <p:cTn id="49" fill="hold">
                            <p:stCondLst>
                              <p:cond delay="70"/>
                            </p:stCondLst>
                            <p:childTnLst>
                              <p:par>
                                <p:cTn id="50" presetID="1" presetClass="entr" presetSubtype="0" fill="hold" grpId="0" nodeType="afterEffect">
                                  <p:stCondLst>
                                    <p:cond delay="0"/>
                                  </p:stCondLst>
                                  <p:childTnLst>
                                    <p:set>
                                      <p:cBhvr>
                                        <p:cTn id="51" dur="1" fill="hold">
                                          <p:stCondLst>
                                            <p:cond delay="9"/>
                                          </p:stCondLst>
                                        </p:cTn>
                                        <p:tgtEl>
                                          <p:spTgt spid="91"/>
                                        </p:tgtEl>
                                        <p:attrNameLst>
                                          <p:attrName>style.visibility</p:attrName>
                                        </p:attrNameLst>
                                      </p:cBhvr>
                                      <p:to>
                                        <p:strVal val="visible"/>
                                      </p:to>
                                    </p:set>
                                  </p:childTnLst>
                                </p:cTn>
                              </p:par>
                            </p:childTnLst>
                          </p:cTn>
                        </p:par>
                        <p:par>
                          <p:cTn id="52" fill="hold">
                            <p:stCondLst>
                              <p:cond delay="80"/>
                            </p:stCondLst>
                            <p:childTnLst>
                              <p:par>
                                <p:cTn id="53" presetID="1" presetClass="entr" presetSubtype="0" fill="hold" grpId="0" nodeType="afterEffect">
                                  <p:stCondLst>
                                    <p:cond delay="0"/>
                                  </p:stCondLst>
                                  <p:childTnLst>
                                    <p:set>
                                      <p:cBhvr>
                                        <p:cTn id="54" dur="1" fill="hold">
                                          <p:stCondLst>
                                            <p:cond delay="9"/>
                                          </p:stCondLst>
                                        </p:cTn>
                                        <p:tgtEl>
                                          <p:spTgt spid="108"/>
                                        </p:tgtEl>
                                        <p:attrNameLst>
                                          <p:attrName>style.visibility</p:attrName>
                                        </p:attrNameLst>
                                      </p:cBhvr>
                                      <p:to>
                                        <p:strVal val="visible"/>
                                      </p:to>
                                    </p:set>
                                  </p:childTnLst>
                                </p:cTn>
                              </p:par>
                            </p:childTnLst>
                          </p:cTn>
                        </p:par>
                        <p:par>
                          <p:cTn id="55" fill="hold">
                            <p:stCondLst>
                              <p:cond delay="90"/>
                            </p:stCondLst>
                            <p:childTnLst>
                              <p:par>
                                <p:cTn id="56" presetID="1" presetClass="entr" presetSubtype="0" fill="hold" grpId="0" nodeType="afterEffect">
                                  <p:stCondLst>
                                    <p:cond delay="0"/>
                                  </p:stCondLst>
                                  <p:childTnLst>
                                    <p:set>
                                      <p:cBhvr>
                                        <p:cTn id="57" dur="1" fill="hold">
                                          <p:stCondLst>
                                            <p:cond delay="9"/>
                                          </p:stCondLst>
                                        </p:cTn>
                                        <p:tgtEl>
                                          <p:spTgt spid="123"/>
                                        </p:tgtEl>
                                        <p:attrNameLst>
                                          <p:attrName>style.visibility</p:attrName>
                                        </p:attrNameLst>
                                      </p:cBhvr>
                                      <p:to>
                                        <p:strVal val="visible"/>
                                      </p:to>
                                    </p:set>
                                  </p:childTnLst>
                                </p:cTn>
                              </p:par>
                            </p:childTnLst>
                          </p:cTn>
                        </p:par>
                        <p:par>
                          <p:cTn id="58" fill="hold">
                            <p:stCondLst>
                              <p:cond delay="100"/>
                            </p:stCondLst>
                            <p:childTnLst>
                              <p:par>
                                <p:cTn id="59" presetID="1"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par>
                          <p:cTn id="61" fill="hold">
                            <p:stCondLst>
                              <p:cond delay="100"/>
                            </p:stCondLst>
                            <p:childTnLst>
                              <p:par>
                                <p:cTn id="62" presetID="1"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par>
                          <p:cTn id="64" fill="hold">
                            <p:stCondLst>
                              <p:cond delay="100"/>
                            </p:stCondLst>
                            <p:childTnLst>
                              <p:par>
                                <p:cTn id="65" presetID="1" presetClass="entr" presetSubtype="0" fill="hold" grpId="0" nodeType="afterEffect">
                                  <p:stCondLst>
                                    <p:cond delay="0"/>
                                  </p:stCondLst>
                                  <p:childTnLst>
                                    <p:set>
                                      <p:cBhvr>
                                        <p:cTn id="66" dur="1" fill="hold">
                                          <p:stCondLst>
                                            <p:cond delay="9"/>
                                          </p:stCondLst>
                                        </p:cTn>
                                        <p:tgtEl>
                                          <p:spTgt spid="129"/>
                                        </p:tgtEl>
                                        <p:attrNameLst>
                                          <p:attrName>style.visibility</p:attrName>
                                        </p:attrNameLst>
                                      </p:cBhvr>
                                      <p:to>
                                        <p:strVal val="visible"/>
                                      </p:to>
                                    </p:set>
                                  </p:childTnLst>
                                </p:cTn>
                              </p:par>
                            </p:childTnLst>
                          </p:cTn>
                        </p:par>
                        <p:par>
                          <p:cTn id="67" fill="hold">
                            <p:stCondLst>
                              <p:cond delay="110"/>
                            </p:stCondLst>
                            <p:childTnLst>
                              <p:par>
                                <p:cTn id="68" presetID="1" presetClass="entr" presetSubtype="0" fill="hold" nodeType="afterEffect">
                                  <p:stCondLst>
                                    <p:cond delay="0"/>
                                  </p:stCondLst>
                                  <p:childTnLst>
                                    <p:set>
                                      <p:cBhvr>
                                        <p:cTn id="69" dur="1" fill="hold">
                                          <p:stCondLst>
                                            <p:cond delay="9"/>
                                          </p:stCondLst>
                                        </p:cTn>
                                        <p:tgtEl>
                                          <p:spTgt spid="131"/>
                                        </p:tgtEl>
                                        <p:attrNameLst>
                                          <p:attrName>style.visibility</p:attrName>
                                        </p:attrNameLst>
                                      </p:cBhvr>
                                      <p:to>
                                        <p:strVal val="visible"/>
                                      </p:to>
                                    </p:set>
                                  </p:childTnLst>
                                </p:cTn>
                              </p:par>
                            </p:childTnLst>
                          </p:cTn>
                        </p:par>
                        <p:par>
                          <p:cTn id="70" fill="hold">
                            <p:stCondLst>
                              <p:cond delay="120"/>
                            </p:stCondLst>
                            <p:childTnLst>
                              <p:par>
                                <p:cTn id="71" presetID="1" presetClass="entr" presetSubtype="0" fill="hold" grpId="0" nodeType="afterEffect">
                                  <p:stCondLst>
                                    <p:cond delay="0"/>
                                  </p:stCondLst>
                                  <p:childTnLst>
                                    <p:set>
                                      <p:cBhvr>
                                        <p:cTn id="72" dur="1" fill="hold">
                                          <p:stCondLst>
                                            <p:cond delay="9"/>
                                          </p:stCondLst>
                                        </p:cTn>
                                        <p:tgtEl>
                                          <p:spTgt spid="86"/>
                                        </p:tgtEl>
                                        <p:attrNameLst>
                                          <p:attrName>style.visibility</p:attrName>
                                        </p:attrNameLst>
                                      </p:cBhvr>
                                      <p:to>
                                        <p:strVal val="visible"/>
                                      </p:to>
                                    </p:set>
                                  </p:childTnLst>
                                </p:cTn>
                              </p:par>
                            </p:childTnLst>
                          </p:cTn>
                        </p:par>
                        <p:par>
                          <p:cTn id="73" fill="hold">
                            <p:stCondLst>
                              <p:cond delay="130"/>
                            </p:stCondLst>
                            <p:childTnLst>
                              <p:par>
                                <p:cTn id="74" presetID="1" presetClass="entr" presetSubtype="0" fill="hold" grpId="0" nodeType="afterEffect">
                                  <p:stCondLst>
                                    <p:cond delay="0"/>
                                  </p:stCondLst>
                                  <p:childTnLst>
                                    <p:set>
                                      <p:cBhvr>
                                        <p:cTn id="75" dur="1" fill="hold">
                                          <p:stCondLst>
                                            <p:cond delay="249"/>
                                          </p:stCondLst>
                                        </p:cTn>
                                        <p:tgtEl>
                                          <p:spTgt spid="89"/>
                                        </p:tgtEl>
                                        <p:attrNameLst>
                                          <p:attrName>style.visibility</p:attrName>
                                        </p:attrNameLst>
                                      </p:cBhvr>
                                      <p:to>
                                        <p:strVal val="visible"/>
                                      </p:to>
                                    </p:set>
                                  </p:childTnLst>
                                </p:cTn>
                              </p:par>
                            </p:childTnLst>
                          </p:cTn>
                        </p:par>
                        <p:par>
                          <p:cTn id="76" fill="hold">
                            <p:stCondLst>
                              <p:cond delay="380"/>
                            </p:stCondLst>
                            <p:childTnLst>
                              <p:par>
                                <p:cTn id="77" presetID="1" presetClass="entr" presetSubtype="0" fill="hold" grpId="0" nodeType="afterEffect">
                                  <p:stCondLst>
                                    <p:cond delay="0"/>
                                  </p:stCondLst>
                                  <p:childTnLst>
                                    <p:set>
                                      <p:cBhvr>
                                        <p:cTn id="78" dur="1" fill="hold">
                                          <p:stCondLst>
                                            <p:cond delay="249"/>
                                          </p:stCondLst>
                                        </p:cTn>
                                        <p:tgtEl>
                                          <p:spTgt spid="90"/>
                                        </p:tgtEl>
                                        <p:attrNameLst>
                                          <p:attrName>style.visibility</p:attrName>
                                        </p:attrNameLst>
                                      </p:cBhvr>
                                      <p:to>
                                        <p:strVal val="visible"/>
                                      </p:to>
                                    </p:set>
                                  </p:childTnLst>
                                </p:cTn>
                              </p:par>
                            </p:childTnLst>
                          </p:cTn>
                        </p:par>
                        <p:par>
                          <p:cTn id="79" fill="hold">
                            <p:stCondLst>
                              <p:cond delay="630"/>
                            </p:stCondLst>
                            <p:childTnLst>
                              <p:par>
                                <p:cTn id="80" presetID="1" presetClass="entr" presetSubtype="0" fill="hold" nodeType="afterEffect">
                                  <p:stCondLst>
                                    <p:cond delay="0"/>
                                  </p:stCondLst>
                                  <p:childTnLst>
                                    <p:set>
                                      <p:cBhvr>
                                        <p:cTn id="81" dur="1" fill="hold">
                                          <p:stCondLst>
                                            <p:cond delay="249"/>
                                          </p:stCondLst>
                                        </p:cTn>
                                        <p:tgtEl>
                                          <p:spTgt spid="134"/>
                                        </p:tgtEl>
                                        <p:attrNameLst>
                                          <p:attrName>style.visibility</p:attrName>
                                        </p:attrNameLst>
                                      </p:cBhvr>
                                      <p:to>
                                        <p:strVal val="visible"/>
                                      </p:to>
                                    </p:set>
                                  </p:childTnLst>
                                </p:cTn>
                              </p:par>
                            </p:childTnLst>
                          </p:cTn>
                        </p:par>
                        <p:par>
                          <p:cTn id="82" fill="hold">
                            <p:stCondLst>
                              <p:cond delay="880"/>
                            </p:stCondLst>
                            <p:childTnLst>
                              <p:par>
                                <p:cTn id="83" presetID="1" presetClass="entr" presetSubtype="0"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childTnLst>
                                </p:cTn>
                              </p:par>
                            </p:childTnLst>
                          </p:cTn>
                        </p:par>
                        <p:par>
                          <p:cTn id="85" fill="hold">
                            <p:stCondLst>
                              <p:cond delay="880"/>
                            </p:stCondLst>
                            <p:childTnLst>
                              <p:par>
                                <p:cTn id="86" presetID="1" presetClass="entr" presetSubtype="0"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5" grpId="0" animBg="1"/>
      <p:bldP spid="7" grpId="0" animBg="1"/>
      <p:bldP spid="8" grpId="0" animBg="1"/>
      <p:bldP spid="9" grpId="0" animBg="1"/>
      <p:bldP spid="74" grpId="0" animBg="1"/>
      <p:bldP spid="78" grpId="0"/>
      <p:bldP spid="79" grpId="0" animBg="1"/>
      <p:bldP spid="81" grpId="0"/>
      <p:bldP spid="86" grpId="0"/>
      <p:bldP spid="87" grpId="0" animBg="1"/>
      <p:bldP spid="88" grpId="0" animBg="1"/>
      <p:bldP spid="89" grpId="0" animBg="1"/>
      <p:bldP spid="90" grpId="0" animBg="1"/>
      <p:bldP spid="91" grpId="0" animBg="1"/>
      <p:bldP spid="108" grpId="0"/>
      <p:bldP spid="123" grpId="0" animBg="1"/>
      <p:bldP spid="129" grpId="0" animBg="1"/>
      <p:bldP spid="120" grpId="0" animBg="1"/>
      <p:bldP spid="4" grpId="0" animBg="1"/>
      <p:bldP spid="42" grpId="0" animBg="1"/>
      <p:bldP spid="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Cluster-Aware updating</a:t>
            </a:r>
            <a:endParaRPr lang="en-US" dirty="0"/>
          </a:p>
        </p:txBody>
      </p:sp>
      <p:sp>
        <p:nvSpPr>
          <p:cNvPr id="3" name="Subtitle 2"/>
          <p:cNvSpPr>
            <a:spLocks noGrp="1"/>
          </p:cNvSpPr>
          <p:nvPr>
            <p:ph type="subTitle" idx="1"/>
          </p:nvPr>
        </p:nvSpPr>
        <p:spPr/>
        <p:txBody>
          <a:bodyPr/>
          <a:lstStyle/>
          <a:p>
            <a:r>
              <a:rPr lang="en-US" dirty="0">
                <a:latin typeface="+mj-lt"/>
              </a:rPr>
              <a:t>Mallikarjun Chadalapaka</a:t>
            </a:r>
            <a:endParaRPr lang="en-US" dirty="0" smtClean="0">
              <a:latin typeface="+mj-lt"/>
            </a:endParaRPr>
          </a:p>
          <a:p>
            <a:r>
              <a:rPr lang="en-US" dirty="0" smtClean="0"/>
              <a:t>Senior Program Manager</a:t>
            </a:r>
          </a:p>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1927272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Covered So Far …</a:t>
            </a:r>
          </a:p>
        </p:txBody>
      </p:sp>
      <p:sp>
        <p:nvSpPr>
          <p:cNvPr id="16" name="Rectangle 15"/>
          <p:cNvSpPr/>
          <p:nvPr/>
        </p:nvSpPr>
        <p:spPr>
          <a:xfrm>
            <a:off x="334902" y="1018174"/>
            <a:ext cx="11561352"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Business and Partnering Opportunities:    </a:t>
            </a:r>
            <a:br>
              <a:rPr lang="en-US" sz="2800" b="1" dirty="0">
                <a:solidFill>
                  <a:schemeClr val="tx1"/>
                </a:solidFill>
                <a:latin typeface="Segoe UI Light" pitchFamily="34" charset="0"/>
              </a:rPr>
            </a:br>
            <a:r>
              <a:rPr lang="en-US" sz="2800" b="1" dirty="0">
                <a:solidFill>
                  <a:schemeClr val="tx1"/>
                </a:solidFill>
                <a:latin typeface="Segoe UI Light" pitchFamily="34" charset="0"/>
              </a:rPr>
              <a:t>“Windows Server 8” Continuous </a:t>
            </a:r>
            <a:r>
              <a:rPr lang="en-US" sz="2800" b="1" dirty="0" smtClean="0">
                <a:solidFill>
                  <a:schemeClr val="tx1"/>
                </a:solidFill>
                <a:latin typeface="Segoe UI Light" pitchFamily="34" charset="0"/>
              </a:rPr>
              <a:t>Availability</a:t>
            </a:r>
            <a:r>
              <a:rPr lang="en-US" sz="2800" b="1" dirty="0">
                <a:solidFill>
                  <a:schemeClr val="bg1"/>
                </a:solidFill>
                <a:sym typeface="Wingdings"/>
              </a:rPr>
              <a:t> </a:t>
            </a:r>
            <a:endParaRPr lang="en-US" sz="2800" b="1" dirty="0">
              <a:gradFill>
                <a:gsLst>
                  <a:gs pos="0">
                    <a:schemeClr val="tx1"/>
                  </a:gs>
                  <a:gs pos="100000">
                    <a:schemeClr val="tx1"/>
                  </a:gs>
                </a:gsLst>
                <a:lin ang="5400000" scaled="0"/>
              </a:gradFill>
              <a:latin typeface="Segoe UI Light" pitchFamily="34" charset="0"/>
            </a:endParaRPr>
          </a:p>
        </p:txBody>
      </p:sp>
      <p:grpSp>
        <p:nvGrpSpPr>
          <p:cNvPr id="4" name="Group 3"/>
          <p:cNvGrpSpPr/>
          <p:nvPr/>
        </p:nvGrpSpPr>
        <p:grpSpPr>
          <a:xfrm>
            <a:off x="334902" y="4343400"/>
            <a:ext cx="3657600" cy="2057400"/>
            <a:chOff x="334902" y="4343400"/>
            <a:chExt cx="3657600" cy="2057400"/>
          </a:xfrm>
        </p:grpSpPr>
        <p:sp>
          <p:nvSpPr>
            <p:cNvPr id="13" name="Rectangle 12"/>
            <p:cNvSpPr/>
            <p:nvPr/>
          </p:nvSpPr>
          <p:spPr>
            <a:xfrm>
              <a:off x="334902" y="434340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800" b="1" dirty="0" smtClean="0">
                  <a:solidFill>
                    <a:srgbClr val="FFFFFF"/>
                  </a:solidFill>
                  <a:latin typeface="Segoe UI Light" pitchFamily="34" charset="0"/>
                </a:rPr>
                <a:t>Designing </a:t>
              </a:r>
              <a:r>
                <a:rPr lang="en-US" sz="2800" b="1" dirty="0">
                  <a:solidFill>
                    <a:srgbClr val="FFFFFF"/>
                  </a:solidFill>
                  <a:latin typeface="Segoe UI Light" pitchFamily="34" charset="0"/>
                </a:rPr>
                <a:t>Systems for Continuous Availability and </a:t>
              </a:r>
              <a:r>
                <a:rPr lang="en-US" sz="2800" b="1" dirty="0" smtClean="0">
                  <a:solidFill>
                    <a:srgbClr val="FFFFFF"/>
                  </a:solidFill>
                  <a:latin typeface="Segoe UI Light" pitchFamily="34" charset="0"/>
                </a:rPr>
                <a:t>Scalability</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18" name="Rectangle 17"/>
            <p:cNvSpPr/>
            <p:nvPr/>
          </p:nvSpPr>
          <p:spPr bwMode="auto">
            <a:xfrm>
              <a:off x="334902"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446</a:t>
              </a:r>
              <a:endParaRPr lang="en-US" sz="2000" b="1" dirty="0">
                <a:solidFill>
                  <a:schemeClr val="bg1"/>
                </a:solidFill>
              </a:endParaRPr>
            </a:p>
          </p:txBody>
        </p:sp>
      </p:grpSp>
      <p:grpSp>
        <p:nvGrpSpPr>
          <p:cNvPr id="9" name="Group 8"/>
          <p:cNvGrpSpPr/>
          <p:nvPr/>
        </p:nvGrpSpPr>
        <p:grpSpPr>
          <a:xfrm>
            <a:off x="4288747" y="4343400"/>
            <a:ext cx="3657600" cy="2057400"/>
            <a:chOff x="4288747" y="4343400"/>
            <a:chExt cx="3657600" cy="2057400"/>
          </a:xfrm>
        </p:grpSpPr>
        <p:sp>
          <p:nvSpPr>
            <p:cNvPr id="14" name="Rectangle 13"/>
            <p:cNvSpPr/>
            <p:nvPr/>
          </p:nvSpPr>
          <p:spPr>
            <a:xfrm>
              <a:off x="4288747" y="4343400"/>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Designing Systems for </a:t>
              </a:r>
              <a:r>
                <a:rPr lang="en-US" sz="2800" b="1" dirty="0">
                  <a:solidFill>
                    <a:srgbClr val="FFFFFF"/>
                  </a:solidFill>
                  <a:latin typeface="Segoe UI Light" pitchFamily="34" charset="0"/>
                </a:rPr>
                <a:t>Continuous </a:t>
              </a:r>
              <a:r>
                <a:rPr lang="en-US" sz="2800" b="1" dirty="0" smtClean="0">
                  <a:solidFill>
                    <a:srgbClr val="FFFFFF"/>
                  </a:solidFill>
                  <a:latin typeface="Segoe UI Light" pitchFamily="34" charset="0"/>
                </a:rPr>
                <a:t>Availability – </a:t>
              </a:r>
              <a:r>
                <a:rPr lang="en-US" sz="2800" b="1" dirty="0">
                  <a:solidFill>
                    <a:srgbClr val="FFFFFF"/>
                  </a:solidFill>
                  <a:latin typeface="Segoe UI Light" pitchFamily="34" charset="0"/>
                </a:rPr>
                <a:t>Multi-node with Remote File Storage</a:t>
              </a:r>
            </a:p>
          </p:txBody>
        </p:sp>
        <p:sp>
          <p:nvSpPr>
            <p:cNvPr id="20" name="Rectangle 19"/>
            <p:cNvSpPr/>
            <p:nvPr/>
          </p:nvSpPr>
          <p:spPr bwMode="auto">
            <a:xfrm>
              <a:off x="4288747"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444</a:t>
              </a:r>
              <a:endParaRPr lang="en-US" sz="2000" b="1" dirty="0">
                <a:solidFill>
                  <a:schemeClr val="bg1"/>
                </a:solidFill>
              </a:endParaRPr>
            </a:p>
          </p:txBody>
        </p:sp>
      </p:grpSp>
      <p:grpSp>
        <p:nvGrpSpPr>
          <p:cNvPr id="8" name="Group 7"/>
          <p:cNvGrpSpPr/>
          <p:nvPr/>
        </p:nvGrpSpPr>
        <p:grpSpPr>
          <a:xfrm>
            <a:off x="8244750" y="4343401"/>
            <a:ext cx="3657600" cy="2057399"/>
            <a:chOff x="8244750" y="4343401"/>
            <a:chExt cx="3657600" cy="2057399"/>
          </a:xfrm>
        </p:grpSpPr>
        <p:sp>
          <p:nvSpPr>
            <p:cNvPr id="15" name="Rectangle 14"/>
            <p:cNvSpPr/>
            <p:nvPr/>
          </p:nvSpPr>
          <p:spPr>
            <a:xfrm>
              <a:off x="8244750" y="4343401"/>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Building </a:t>
              </a:r>
              <a:r>
                <a:rPr lang="en-US" sz="2800" b="1" dirty="0">
                  <a:solidFill>
                    <a:schemeClr val="tx1"/>
                  </a:solidFill>
                  <a:latin typeface="Segoe UI Light" pitchFamily="34" charset="0"/>
                </a:rPr>
                <a:t>Continuously Available </a:t>
              </a:r>
              <a:r>
                <a:rPr lang="en-US" sz="2800" b="1" dirty="0" smtClean="0">
                  <a:solidFill>
                    <a:srgbClr val="FFFFFF"/>
                  </a:solidFill>
                  <a:latin typeface="Segoe UI Light" pitchFamily="34" charset="0"/>
                </a:rPr>
                <a:t>File </a:t>
              </a:r>
              <a:r>
                <a:rPr lang="en-US" sz="2800" b="1" dirty="0">
                  <a:solidFill>
                    <a:srgbClr val="FFFFFF"/>
                  </a:solidFill>
                  <a:latin typeface="Segoe UI Light" pitchFamily="34" charset="0"/>
                </a:rPr>
                <a:t>Server NAS Appliances</a:t>
              </a:r>
            </a:p>
          </p:txBody>
        </p:sp>
        <p:sp>
          <p:nvSpPr>
            <p:cNvPr id="22" name="Rectangle 21"/>
            <p:cNvSpPr/>
            <p:nvPr/>
          </p:nvSpPr>
          <p:spPr bwMode="auto">
            <a:xfrm>
              <a:off x="8244750"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449</a:t>
              </a:r>
              <a:endParaRPr lang="en-US" sz="2000" b="1" dirty="0">
                <a:solidFill>
                  <a:schemeClr val="bg1"/>
                </a:solidFill>
              </a:endParaRPr>
            </a:p>
          </p:txBody>
        </p:sp>
      </p:grpSp>
      <p:grpSp>
        <p:nvGrpSpPr>
          <p:cNvPr id="5" name="Group 4"/>
          <p:cNvGrpSpPr/>
          <p:nvPr/>
        </p:nvGrpSpPr>
        <p:grpSpPr>
          <a:xfrm>
            <a:off x="328806" y="2103120"/>
            <a:ext cx="3657600" cy="2057711"/>
            <a:chOff x="328806" y="2103120"/>
            <a:chExt cx="3657600" cy="2057711"/>
          </a:xfrm>
        </p:grpSpPr>
        <p:sp>
          <p:nvSpPr>
            <p:cNvPr id="21" name="Rectangle 20"/>
            <p:cNvSpPr/>
            <p:nvPr/>
          </p:nvSpPr>
          <p:spPr>
            <a:xfrm>
              <a:off x="328806"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Platform Storage </a:t>
              </a:r>
              <a:r>
                <a:rPr lang="en-US" sz="2800" b="1" dirty="0" smtClean="0">
                  <a:solidFill>
                    <a:srgbClr val="FFFFFF"/>
                  </a:solidFill>
                  <a:latin typeface="Segoe UI Light" pitchFamily="34" charset="0"/>
                </a:rPr>
                <a:t>Evolved</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23" name="Rectangle 22"/>
            <p:cNvSpPr/>
            <p:nvPr/>
          </p:nvSpPr>
          <p:spPr bwMode="auto">
            <a:xfrm>
              <a:off x="328806"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474</a:t>
              </a:r>
              <a:endParaRPr lang="en-US" sz="2000" b="1" dirty="0">
                <a:solidFill>
                  <a:schemeClr val="bg1"/>
                </a:solidFill>
              </a:endParaRPr>
            </a:p>
          </p:txBody>
        </p:sp>
      </p:grpSp>
      <p:grpSp>
        <p:nvGrpSpPr>
          <p:cNvPr id="6" name="Group 5"/>
          <p:cNvGrpSpPr/>
          <p:nvPr/>
        </p:nvGrpSpPr>
        <p:grpSpPr>
          <a:xfrm>
            <a:off x="4282651" y="2103120"/>
            <a:ext cx="3657600" cy="2057711"/>
            <a:chOff x="4282651" y="2103120"/>
            <a:chExt cx="3657600" cy="2057711"/>
          </a:xfrm>
        </p:grpSpPr>
        <p:sp>
          <p:nvSpPr>
            <p:cNvPr id="32" name="Rectangle 31"/>
            <p:cNvSpPr/>
            <p:nvPr/>
          </p:nvSpPr>
          <p:spPr>
            <a:xfrm>
              <a:off x="4282651" y="2103120"/>
              <a:ext cx="3657600" cy="173736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Designing Systems for </a:t>
              </a:r>
              <a:r>
                <a:rPr lang="en-US" sz="2800" b="1" dirty="0">
                  <a:solidFill>
                    <a:srgbClr val="FFFFFF"/>
                  </a:solidFill>
                  <a:latin typeface="Segoe UI Light" pitchFamily="34" charset="0"/>
                </a:rPr>
                <a:t>Continuous </a:t>
              </a:r>
              <a:r>
                <a:rPr lang="en-US" sz="2800" b="1" dirty="0" smtClean="0">
                  <a:solidFill>
                    <a:srgbClr val="FFFFFF"/>
                  </a:solidFill>
                  <a:latin typeface="Segoe UI Light" pitchFamily="34" charset="0"/>
                </a:rPr>
                <a:t>Availability </a:t>
              </a:r>
              <a:r>
                <a:rPr lang="en-US" sz="2800" b="1" dirty="0" smtClean="0">
                  <a:solidFill>
                    <a:schemeClr val="tx1"/>
                  </a:solidFill>
                  <a:latin typeface="Segoe UI Light" pitchFamily="34" charset="0"/>
                </a:rPr>
                <a:t>– </a:t>
              </a:r>
              <a:r>
                <a:rPr lang="en-US" sz="2800" b="1" dirty="0">
                  <a:solidFill>
                    <a:schemeClr val="tx1"/>
                  </a:solidFill>
                  <a:latin typeface="Segoe UI Light" pitchFamily="34" charset="0"/>
                </a:rPr>
                <a:t>Multi-node with Block Storage</a:t>
              </a:r>
            </a:p>
          </p:txBody>
        </p:sp>
        <p:sp>
          <p:nvSpPr>
            <p:cNvPr id="24" name="Rectangle 23"/>
            <p:cNvSpPr/>
            <p:nvPr/>
          </p:nvSpPr>
          <p:spPr bwMode="auto">
            <a:xfrm>
              <a:off x="4282651"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450</a:t>
              </a:r>
              <a:endParaRPr lang="en-US" sz="2000" b="1" dirty="0">
                <a:solidFill>
                  <a:schemeClr val="bg1"/>
                </a:solidFill>
              </a:endParaRPr>
            </a:p>
          </p:txBody>
        </p:sp>
      </p:grpSp>
      <p:grpSp>
        <p:nvGrpSpPr>
          <p:cNvPr id="7" name="Group 6"/>
          <p:cNvGrpSpPr/>
          <p:nvPr/>
        </p:nvGrpSpPr>
        <p:grpSpPr>
          <a:xfrm>
            <a:off x="8238654" y="2103120"/>
            <a:ext cx="3657600" cy="2057400"/>
            <a:chOff x="8238654" y="2103120"/>
            <a:chExt cx="3657600" cy="2057400"/>
          </a:xfrm>
        </p:grpSpPr>
        <p:sp>
          <p:nvSpPr>
            <p:cNvPr id="34" name="Rectangle 33"/>
            <p:cNvSpPr/>
            <p:nvPr/>
          </p:nvSpPr>
          <p:spPr>
            <a:xfrm>
              <a:off x="8238654" y="2103120"/>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Building Continuously Available </a:t>
              </a:r>
              <a:r>
                <a:rPr lang="en-US" sz="2800" b="1" dirty="0" smtClean="0">
                  <a:solidFill>
                    <a:schemeClr val="tx1"/>
                  </a:solidFill>
                  <a:latin typeface="Segoe UI Light" pitchFamily="34" charset="0"/>
                </a:rPr>
                <a:t>Systems </a:t>
              </a:r>
              <a:br>
                <a:rPr lang="en-US" sz="2800" b="1" dirty="0" smtClean="0">
                  <a:solidFill>
                    <a:schemeClr val="tx1"/>
                  </a:solidFill>
                  <a:latin typeface="Segoe UI Light" pitchFamily="34" charset="0"/>
                </a:rPr>
              </a:br>
              <a:r>
                <a:rPr lang="en-US" sz="2800" b="1" dirty="0" smtClean="0">
                  <a:solidFill>
                    <a:schemeClr val="tx1"/>
                  </a:solidFill>
                  <a:latin typeface="Segoe UI Light" pitchFamily="34" charset="0"/>
                </a:rPr>
                <a:t>with </a:t>
              </a:r>
              <a:r>
                <a:rPr lang="en-US" sz="2800" b="1" dirty="0">
                  <a:solidFill>
                    <a:schemeClr val="tx1"/>
                  </a:solidFill>
                  <a:latin typeface="Segoe UI Light" pitchFamily="34" charset="0"/>
                </a:rPr>
                <a:t>Hyper-V </a:t>
              </a:r>
            </a:p>
          </p:txBody>
        </p:sp>
        <p:sp>
          <p:nvSpPr>
            <p:cNvPr id="26" name="Rectangle 25"/>
            <p:cNvSpPr/>
            <p:nvPr/>
          </p:nvSpPr>
          <p:spPr bwMode="auto">
            <a:xfrm>
              <a:off x="8238654" y="384048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451</a:t>
              </a:r>
              <a:endParaRPr lang="en-US" sz="2000" b="1" dirty="0">
                <a:solidFill>
                  <a:schemeClr val="bg1"/>
                </a:solidFill>
              </a:endParaRPr>
            </a:p>
          </p:txBody>
        </p:sp>
      </p:grpSp>
      <p:sp>
        <p:nvSpPr>
          <p:cNvPr id="30" name="Rectangle 29"/>
          <p:cNvSpPr/>
          <p:nvPr/>
        </p:nvSpPr>
        <p:spPr bwMode="auto">
          <a:xfrm>
            <a:off x="10073550" y="1612534"/>
            <a:ext cx="18288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443</a:t>
            </a:r>
            <a:endParaRPr lang="en-US" sz="2000" b="1" dirty="0">
              <a:solidFill>
                <a:schemeClr val="bg1"/>
              </a:solidFill>
            </a:endParaRPr>
          </a:p>
        </p:txBody>
      </p:sp>
    </p:spTree>
    <p:extLst>
      <p:ext uri="{BB962C8B-B14F-4D97-AF65-F5344CB8AC3E}">
        <p14:creationId xmlns:p14="http://schemas.microsoft.com/office/powerpoint/2010/main" val="16553712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Cluster Shared Volumes (CSV)</a:t>
            </a:r>
            <a:endParaRPr lang="en-US" sz="4400" dirty="0">
              <a:solidFill>
                <a:srgbClr val="FFFFFF"/>
              </a:solidFill>
              <a:latin typeface="+mj-lt"/>
            </a:endParaRPr>
          </a:p>
        </p:txBody>
      </p:sp>
    </p:spTree>
    <p:extLst>
      <p:ext uri="{BB962C8B-B14F-4D97-AF65-F5344CB8AC3E}">
        <p14:creationId xmlns:p14="http://schemas.microsoft.com/office/powerpoint/2010/main" val="15296577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Cluster Shared Volumes  (CSV) Overview</a:t>
            </a:r>
            <a:endParaRPr lang="en-US" dirty="0"/>
          </a:p>
        </p:txBody>
      </p:sp>
      <p:sp>
        <p:nvSpPr>
          <p:cNvPr id="4" name="Content Placeholder 3"/>
          <p:cNvSpPr>
            <a:spLocks noGrp="1"/>
          </p:cNvSpPr>
          <p:nvPr>
            <p:ph type="body" sz="quarter" idx="10"/>
          </p:nvPr>
        </p:nvSpPr>
        <p:spPr>
          <a:xfrm>
            <a:off x="519114" y="1447800"/>
            <a:ext cx="5058726" cy="2000548"/>
          </a:xfrm>
        </p:spPr>
        <p:txBody>
          <a:bodyPr/>
          <a:lstStyle/>
          <a:p>
            <a:r>
              <a:rPr lang="en-US" dirty="0" smtClean="0"/>
              <a:t>All nodes in the cluster have simultaneous access to the same file system</a:t>
            </a:r>
          </a:p>
          <a:p>
            <a:r>
              <a:rPr lang="en-US" dirty="0" smtClean="0"/>
              <a:t>Metadata updates are orchestrated between servers to avoid I/O interruptions</a:t>
            </a:r>
            <a:endParaRPr lang="en-US" dirty="0"/>
          </a:p>
        </p:txBody>
      </p:sp>
      <p:sp>
        <p:nvSpPr>
          <p:cNvPr id="6" name="Rounded Rectangle 5"/>
          <p:cNvSpPr/>
          <p:nvPr/>
        </p:nvSpPr>
        <p:spPr bwMode="auto">
          <a:xfrm>
            <a:off x="5653685" y="1930060"/>
            <a:ext cx="5597997" cy="2321943"/>
          </a:xfrm>
          <a:prstGeom prst="roundRect">
            <a:avLst/>
          </a:prstGeom>
          <a:solidFill>
            <a:schemeClr val="tx1">
              <a:alpha val="6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9" name="Rectangle 17"/>
          <p:cNvSpPr>
            <a:spLocks noChangeArrowheads="1"/>
          </p:cNvSpPr>
          <p:nvPr/>
        </p:nvSpPr>
        <p:spPr bwMode="auto">
          <a:xfrm>
            <a:off x="6237501" y="5335560"/>
            <a:ext cx="4498223" cy="1041843"/>
          </a:xfrm>
          <a:prstGeom prst="roundRect">
            <a:avLst/>
          </a:prstGeom>
          <a:ln>
            <a:headEnd/>
            <a:tailEnd/>
          </a:ln>
        </p:spPr>
        <p:style>
          <a:lnRef idx="3">
            <a:schemeClr val="lt1"/>
          </a:lnRef>
          <a:fillRef idx="1">
            <a:schemeClr val="dk1"/>
          </a:fillRef>
          <a:effectRef idx="1">
            <a:schemeClr val="dk1"/>
          </a:effectRef>
          <a:fontRef idx="minor">
            <a:schemeClr val="lt1"/>
          </a:fontRef>
        </p:style>
        <p:txBody>
          <a:bodyPr wrap="none" lIns="91420" tIns="45711" rIns="91420" bIns="45711" anchor="ctr"/>
          <a:lstStyle/>
          <a:p>
            <a:endParaRPr lang="en-US" dirty="0"/>
          </a:p>
        </p:txBody>
      </p:sp>
      <p:sp>
        <p:nvSpPr>
          <p:cNvPr id="10" name="Text Box 20"/>
          <p:cNvSpPr txBox="1">
            <a:spLocks noChangeArrowheads="1"/>
          </p:cNvSpPr>
          <p:nvPr/>
        </p:nvSpPr>
        <p:spPr bwMode="auto">
          <a:xfrm>
            <a:off x="9698320" y="5648975"/>
            <a:ext cx="1074200" cy="584905"/>
          </a:xfrm>
          <a:prstGeom prst="rect">
            <a:avLst/>
          </a:prstGeom>
          <a:noFill/>
          <a:ln w="9525">
            <a:noFill/>
            <a:miter lim="800000"/>
            <a:headEnd/>
            <a:tailEnd/>
          </a:ln>
          <a:effectLst/>
        </p:spPr>
        <p:txBody>
          <a:bodyPr wrap="square" lIns="91420" tIns="45711" rIns="91420" bIns="45711">
            <a:spAutoFit/>
          </a:bodyPr>
          <a:lstStyle/>
          <a:p>
            <a:pPr>
              <a:lnSpc>
                <a:spcPct val="100000"/>
              </a:lnSpc>
              <a:spcBef>
                <a:spcPct val="0"/>
              </a:spcBef>
            </a:pPr>
            <a:r>
              <a:rPr lang="en-US" sz="1600" dirty="0"/>
              <a:t>Shared Storage</a:t>
            </a:r>
          </a:p>
        </p:txBody>
      </p:sp>
      <p:pic>
        <p:nvPicPr>
          <p:cNvPr id="11" name="Picture 2" descr="C:\Users\shonsh\Desktop\images\host.png"/>
          <p:cNvPicPr>
            <a:picLocks noChangeAspect="1" noChangeArrowheads="1"/>
          </p:cNvPicPr>
          <p:nvPr/>
        </p:nvPicPr>
        <p:blipFill>
          <a:blip r:embed="rId2" cstate="print"/>
          <a:srcRect/>
          <a:stretch>
            <a:fillRect/>
          </a:stretch>
        </p:blipFill>
        <p:spPr bwMode="auto">
          <a:xfrm>
            <a:off x="5994255" y="2154846"/>
            <a:ext cx="1187584" cy="1919811"/>
          </a:xfrm>
          <a:prstGeom prst="rect">
            <a:avLst/>
          </a:prstGeom>
          <a:noFill/>
        </p:spPr>
      </p:pic>
      <p:pic>
        <p:nvPicPr>
          <p:cNvPr id="12" name="Picture 3" descr="C:\Users\shonsh\Desktop\images\VM.png"/>
          <p:cNvPicPr>
            <a:picLocks noChangeAspect="1" noChangeArrowheads="1"/>
          </p:cNvPicPr>
          <p:nvPr/>
        </p:nvPicPr>
        <p:blipFill>
          <a:blip r:embed="rId3" cstate="print"/>
          <a:srcRect/>
          <a:stretch>
            <a:fillRect/>
          </a:stretch>
        </p:blipFill>
        <p:spPr bwMode="auto">
          <a:xfrm>
            <a:off x="6600734" y="2442059"/>
            <a:ext cx="466027" cy="753364"/>
          </a:xfrm>
          <a:prstGeom prst="rect">
            <a:avLst/>
          </a:prstGeom>
          <a:noFill/>
        </p:spPr>
      </p:pic>
      <p:pic>
        <p:nvPicPr>
          <p:cNvPr id="13" name="Picture 2" descr="C:\Users\shonsh\Desktop\images\host.png"/>
          <p:cNvPicPr>
            <a:picLocks noChangeAspect="1" noChangeArrowheads="1"/>
          </p:cNvPicPr>
          <p:nvPr/>
        </p:nvPicPr>
        <p:blipFill>
          <a:blip r:embed="rId2" cstate="print"/>
          <a:srcRect/>
          <a:stretch>
            <a:fillRect/>
          </a:stretch>
        </p:blipFill>
        <p:spPr bwMode="auto">
          <a:xfrm>
            <a:off x="7900675" y="2172988"/>
            <a:ext cx="1187584" cy="1919811"/>
          </a:xfrm>
          <a:prstGeom prst="rect">
            <a:avLst/>
          </a:prstGeom>
          <a:noFill/>
        </p:spPr>
      </p:pic>
      <p:pic>
        <p:nvPicPr>
          <p:cNvPr id="14" name="Picture 3" descr="C:\Users\shonsh\Desktop\images\VM.png"/>
          <p:cNvPicPr>
            <a:picLocks noChangeAspect="1" noChangeArrowheads="1"/>
          </p:cNvPicPr>
          <p:nvPr/>
        </p:nvPicPr>
        <p:blipFill>
          <a:blip r:embed="rId3" cstate="print"/>
          <a:srcRect/>
          <a:stretch>
            <a:fillRect/>
          </a:stretch>
        </p:blipFill>
        <p:spPr bwMode="auto">
          <a:xfrm>
            <a:off x="8507154" y="2460203"/>
            <a:ext cx="466027" cy="753364"/>
          </a:xfrm>
          <a:prstGeom prst="rect">
            <a:avLst/>
          </a:prstGeom>
          <a:noFill/>
        </p:spPr>
      </p:pic>
      <p:pic>
        <p:nvPicPr>
          <p:cNvPr id="15" name="Picture 2" descr="C:\Users\shonsh\Desktop\images\host.png"/>
          <p:cNvPicPr>
            <a:picLocks noChangeAspect="1" noChangeArrowheads="1"/>
          </p:cNvPicPr>
          <p:nvPr/>
        </p:nvPicPr>
        <p:blipFill>
          <a:blip r:embed="rId2" cstate="print"/>
          <a:srcRect/>
          <a:stretch>
            <a:fillRect/>
          </a:stretch>
        </p:blipFill>
        <p:spPr bwMode="auto">
          <a:xfrm>
            <a:off x="9781930" y="2191130"/>
            <a:ext cx="1187584" cy="1919811"/>
          </a:xfrm>
          <a:prstGeom prst="rect">
            <a:avLst/>
          </a:prstGeom>
          <a:noFill/>
        </p:spPr>
      </p:pic>
      <p:pic>
        <p:nvPicPr>
          <p:cNvPr id="16" name="Picture 3" descr="C:\Users\shonsh\Desktop\images\VM.png"/>
          <p:cNvPicPr>
            <a:picLocks noChangeAspect="1" noChangeArrowheads="1"/>
          </p:cNvPicPr>
          <p:nvPr/>
        </p:nvPicPr>
        <p:blipFill>
          <a:blip r:embed="rId3" cstate="print"/>
          <a:srcRect/>
          <a:stretch>
            <a:fillRect/>
          </a:stretch>
        </p:blipFill>
        <p:spPr bwMode="auto">
          <a:xfrm>
            <a:off x="10388407" y="2478345"/>
            <a:ext cx="466027" cy="753364"/>
          </a:xfrm>
          <a:prstGeom prst="rect">
            <a:avLst/>
          </a:prstGeom>
          <a:noFill/>
        </p:spPr>
      </p:pic>
      <p:sp>
        <p:nvSpPr>
          <p:cNvPr id="17" name="Can 16"/>
          <p:cNvSpPr/>
          <p:nvPr/>
        </p:nvSpPr>
        <p:spPr>
          <a:xfrm>
            <a:off x="7370456" y="5456309"/>
            <a:ext cx="2181992" cy="812240"/>
          </a:xfrm>
          <a:prstGeom prst="can">
            <a:avLst>
              <a:gd name="adj" fmla="val 2959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6183" tIns="38092" rIns="76183" bIns="38092" numCol="1" rtlCol="0" anchor="ctr" anchorCtr="0" compatLnSpc="1">
            <a:prstTxWarp prst="textNoShape">
              <a:avLst/>
            </a:prstTxWarp>
          </a:bodyPr>
          <a:lstStyle/>
          <a:p>
            <a:pPr algn="ctr" defTabSz="761615"/>
            <a:endParaRPr lang="en-US" dirty="0" smtClean="0">
              <a:solidFill>
                <a:schemeClr val="tx1"/>
              </a:solidFill>
              <a:latin typeface="Segoe" pitchFamily="34" charset="0"/>
            </a:endParaRPr>
          </a:p>
        </p:txBody>
      </p:sp>
      <p:grpSp>
        <p:nvGrpSpPr>
          <p:cNvPr id="18" name="Group 50"/>
          <p:cNvGrpSpPr/>
          <p:nvPr/>
        </p:nvGrpSpPr>
        <p:grpSpPr>
          <a:xfrm>
            <a:off x="7647683" y="5655681"/>
            <a:ext cx="419633" cy="524427"/>
            <a:chOff x="1145867" y="6690311"/>
            <a:chExt cx="502446" cy="629314"/>
          </a:xfrm>
        </p:grpSpPr>
        <p:sp>
          <p:nvSpPr>
            <p:cNvPr id="19" name="Rounded Rectangle 1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15">
                <a:defRPr/>
              </a:pPr>
              <a:endParaRPr lang="en-US" dirty="0">
                <a:solidFill>
                  <a:schemeClr val="tx1"/>
                </a:solidFill>
                <a:latin typeface="Segoe" pitchFamily="34" charset="0"/>
              </a:endParaRPr>
            </a:p>
          </p:txBody>
        </p:sp>
        <p:pic>
          <p:nvPicPr>
            <p:cNvPr id="20"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1261164" y="6690311"/>
              <a:ext cx="304800" cy="304800"/>
            </a:xfrm>
            <a:prstGeom prst="rect">
              <a:avLst/>
            </a:prstGeom>
            <a:ln>
              <a:headEnd type="none" w="med" len="med"/>
              <a:tailEnd type="none" w="med" len="med"/>
            </a:ln>
          </p:spPr>
        </p:pic>
        <p:sp>
          <p:nvSpPr>
            <p:cNvPr id="21" name="TextBox 20"/>
            <p:cNvSpPr txBox="1"/>
            <p:nvPr/>
          </p:nvSpPr>
          <p:spPr>
            <a:xfrm>
              <a:off x="1145867" y="7042626"/>
              <a:ext cx="502446" cy="276999"/>
            </a:xfrm>
            <a:prstGeom prst="rect">
              <a:avLst/>
            </a:prstGeom>
          </p:spPr>
          <p:txBody>
            <a:bodyPr wrap="none" rtlCol="0">
              <a:spAutoFit/>
            </a:bodyPr>
            <a:lstStyle/>
            <a:p>
              <a:r>
                <a:rPr lang="en-US" sz="900" dirty="0">
                  <a:solidFill>
                    <a:schemeClr val="bg1"/>
                  </a:solidFill>
                </a:rPr>
                <a:t>VHD</a:t>
              </a:r>
              <a:endParaRPr lang="en-US" sz="2000" dirty="0">
                <a:solidFill>
                  <a:schemeClr val="bg1"/>
                </a:solidFill>
              </a:endParaRPr>
            </a:p>
          </p:txBody>
        </p:sp>
      </p:grpSp>
      <p:grpSp>
        <p:nvGrpSpPr>
          <p:cNvPr id="22" name="Group 51"/>
          <p:cNvGrpSpPr/>
          <p:nvPr/>
        </p:nvGrpSpPr>
        <p:grpSpPr>
          <a:xfrm>
            <a:off x="8186182" y="5657076"/>
            <a:ext cx="419633" cy="524427"/>
            <a:chOff x="1145867" y="6690311"/>
            <a:chExt cx="502446" cy="629314"/>
          </a:xfrm>
        </p:grpSpPr>
        <p:sp>
          <p:nvSpPr>
            <p:cNvPr id="23" name="Rounded Rectangle 2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15">
                <a:defRPr/>
              </a:pPr>
              <a:endParaRPr lang="en-US" dirty="0">
                <a:solidFill>
                  <a:schemeClr val="tx1"/>
                </a:solidFill>
                <a:latin typeface="Segoe" pitchFamily="34" charset="0"/>
              </a:endParaRPr>
            </a:p>
          </p:txBody>
        </p:sp>
        <p:pic>
          <p:nvPicPr>
            <p:cNvPr id="24"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1261164" y="6690311"/>
              <a:ext cx="304800" cy="304800"/>
            </a:xfrm>
            <a:prstGeom prst="rect">
              <a:avLst/>
            </a:prstGeom>
            <a:ln>
              <a:headEnd type="none" w="med" len="med"/>
              <a:tailEnd type="none" w="med" len="med"/>
            </a:ln>
          </p:spPr>
        </p:pic>
        <p:sp>
          <p:nvSpPr>
            <p:cNvPr id="25" name="TextBox 24"/>
            <p:cNvSpPr txBox="1"/>
            <p:nvPr/>
          </p:nvSpPr>
          <p:spPr>
            <a:xfrm>
              <a:off x="1145867" y="7042626"/>
              <a:ext cx="502446" cy="276999"/>
            </a:xfrm>
            <a:prstGeom prst="rect">
              <a:avLst/>
            </a:prstGeom>
          </p:spPr>
          <p:txBody>
            <a:bodyPr wrap="none" rtlCol="0">
              <a:spAutoFit/>
            </a:bodyPr>
            <a:lstStyle/>
            <a:p>
              <a:r>
                <a:rPr lang="en-US" sz="900" dirty="0">
                  <a:solidFill>
                    <a:schemeClr val="bg1"/>
                  </a:solidFill>
                </a:rPr>
                <a:t>VHD</a:t>
              </a:r>
              <a:endParaRPr lang="en-US" sz="2000" dirty="0">
                <a:solidFill>
                  <a:schemeClr val="bg1"/>
                </a:solidFill>
              </a:endParaRPr>
            </a:p>
          </p:txBody>
        </p:sp>
      </p:grpSp>
      <p:grpSp>
        <p:nvGrpSpPr>
          <p:cNvPr id="26" name="Group 55"/>
          <p:cNvGrpSpPr/>
          <p:nvPr/>
        </p:nvGrpSpPr>
        <p:grpSpPr>
          <a:xfrm>
            <a:off x="8681322" y="5657077"/>
            <a:ext cx="419633" cy="524427"/>
            <a:chOff x="1145867" y="6690311"/>
            <a:chExt cx="502446" cy="629314"/>
          </a:xfrm>
        </p:grpSpPr>
        <p:sp>
          <p:nvSpPr>
            <p:cNvPr id="27" name="Rounded Rectangle 2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615">
                <a:defRPr/>
              </a:pPr>
              <a:endParaRPr lang="en-US" dirty="0">
                <a:solidFill>
                  <a:schemeClr val="tx1"/>
                </a:solidFill>
                <a:latin typeface="Segoe" pitchFamily="34" charset="0"/>
              </a:endParaRPr>
            </a:p>
          </p:txBody>
        </p:sp>
        <p:pic>
          <p:nvPicPr>
            <p:cNvPr id="28"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1261164" y="6690311"/>
              <a:ext cx="304800" cy="304800"/>
            </a:xfrm>
            <a:prstGeom prst="rect">
              <a:avLst/>
            </a:prstGeom>
            <a:ln>
              <a:headEnd type="none" w="med" len="med"/>
              <a:tailEnd type="none" w="med" len="med"/>
            </a:ln>
          </p:spPr>
        </p:pic>
        <p:sp>
          <p:nvSpPr>
            <p:cNvPr id="29" name="TextBox 28"/>
            <p:cNvSpPr txBox="1"/>
            <p:nvPr/>
          </p:nvSpPr>
          <p:spPr>
            <a:xfrm>
              <a:off x="1145867" y="7042626"/>
              <a:ext cx="502446" cy="276999"/>
            </a:xfrm>
            <a:prstGeom prst="rect">
              <a:avLst/>
            </a:prstGeom>
          </p:spPr>
          <p:txBody>
            <a:bodyPr wrap="none" rtlCol="0">
              <a:spAutoFit/>
            </a:bodyPr>
            <a:lstStyle/>
            <a:p>
              <a:r>
                <a:rPr lang="en-US" sz="900" dirty="0">
                  <a:solidFill>
                    <a:schemeClr val="bg1"/>
                  </a:solidFill>
                </a:rPr>
                <a:t>VHD</a:t>
              </a:r>
              <a:endParaRPr lang="en-US" sz="2000" dirty="0">
                <a:solidFill>
                  <a:schemeClr val="bg1"/>
                </a:solidFill>
              </a:endParaRPr>
            </a:p>
          </p:txBody>
        </p:sp>
      </p:grpSp>
      <p:sp>
        <p:nvSpPr>
          <p:cNvPr id="30" name="Right Arrow 29"/>
          <p:cNvSpPr/>
          <p:nvPr/>
        </p:nvSpPr>
        <p:spPr bwMode="auto">
          <a:xfrm rot="4298736">
            <a:off x="6137847" y="4342792"/>
            <a:ext cx="2483119" cy="146259"/>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31" name="Right Arrow 30"/>
          <p:cNvSpPr/>
          <p:nvPr/>
        </p:nvSpPr>
        <p:spPr bwMode="auto">
          <a:xfrm rot="5773966">
            <a:off x="7376177" y="4383850"/>
            <a:ext cx="2401093" cy="12995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32" name="Right Arrow 31"/>
          <p:cNvSpPr/>
          <p:nvPr/>
        </p:nvSpPr>
        <p:spPr bwMode="auto">
          <a:xfrm rot="7367473">
            <a:off x="8399054" y="4372812"/>
            <a:ext cx="2727833" cy="140782"/>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34" name="Curved Up Arrow 33"/>
          <p:cNvSpPr/>
          <p:nvPr/>
        </p:nvSpPr>
        <p:spPr bwMode="auto">
          <a:xfrm rot="10800000">
            <a:off x="6925658" y="1679798"/>
            <a:ext cx="1527382" cy="527539"/>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35" name="Curved Up Arrow 34"/>
          <p:cNvSpPr/>
          <p:nvPr/>
        </p:nvSpPr>
        <p:spPr bwMode="auto">
          <a:xfrm rot="10800000">
            <a:off x="6541013" y="1328105"/>
            <a:ext cx="3632429" cy="822008"/>
          </a:xfrm>
          <a:prstGeom prst="curved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Tree>
    <p:extLst>
      <p:ext uri="{BB962C8B-B14F-4D97-AF65-F5344CB8AC3E}">
        <p14:creationId xmlns:p14="http://schemas.microsoft.com/office/powerpoint/2010/main" val="128365774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a:t>Next Generation Cluster Shared Volumes (CSV)</a:t>
            </a:r>
          </a:p>
        </p:txBody>
      </p:sp>
      <p:sp>
        <p:nvSpPr>
          <p:cNvPr id="3" name="Content Placeholder 2"/>
          <p:cNvSpPr>
            <a:spLocks noGrp="1"/>
          </p:cNvSpPr>
          <p:nvPr>
            <p:ph sz="half" idx="1"/>
          </p:nvPr>
        </p:nvSpPr>
        <p:spPr>
          <a:xfrm>
            <a:off x="519113" y="1447801"/>
            <a:ext cx="5486400" cy="5038302"/>
          </a:xfrm>
        </p:spPr>
        <p:txBody>
          <a:bodyPr/>
          <a:lstStyle/>
          <a:p>
            <a:r>
              <a:rPr lang="en-US" sz="2400" dirty="0" smtClean="0"/>
              <a:t>Primary motivation for CSV in “Windows Server 8”</a:t>
            </a:r>
          </a:p>
          <a:p>
            <a:pPr lvl="1"/>
            <a:r>
              <a:rPr lang="en-US" sz="2000" dirty="0" smtClean="0"/>
              <a:t>Improve Backup / Restore of CSV volumes</a:t>
            </a:r>
          </a:p>
          <a:p>
            <a:pPr lvl="1"/>
            <a:r>
              <a:rPr lang="en-US" sz="2000" dirty="0" smtClean="0"/>
              <a:t>Expand CSV to more roles</a:t>
            </a:r>
          </a:p>
          <a:p>
            <a:pPr lvl="2"/>
            <a:r>
              <a:rPr lang="en-US" sz="1800" dirty="0" smtClean="0"/>
              <a:t>Hyper-V / File Server / possibly more…</a:t>
            </a:r>
          </a:p>
          <a:p>
            <a:r>
              <a:rPr lang="en-US" sz="2400" dirty="0" smtClean="0"/>
              <a:t>Scalability</a:t>
            </a:r>
          </a:p>
          <a:p>
            <a:pPr lvl="1"/>
            <a:r>
              <a:rPr lang="en-US" sz="2000" dirty="0" smtClean="0"/>
              <a:t>CSV scales up to 63 nodes</a:t>
            </a:r>
          </a:p>
          <a:p>
            <a:pPr lvl="1"/>
            <a:r>
              <a:rPr lang="en-US" sz="2000" dirty="0" smtClean="0"/>
              <a:t>Enables zero down time for planned and unplanned failures for SMB workloads</a:t>
            </a:r>
          </a:p>
          <a:p>
            <a:pPr lvl="1"/>
            <a:r>
              <a:rPr lang="en-US" sz="2000" dirty="0" smtClean="0"/>
              <a:t>Fast fault tolerant to network, storage and system failures </a:t>
            </a:r>
          </a:p>
          <a:p>
            <a:r>
              <a:rPr lang="en-US" sz="2400" dirty="0" smtClean="0"/>
              <a:t>Provides </a:t>
            </a:r>
            <a:r>
              <a:rPr lang="en-US" sz="2400" dirty="0"/>
              <a:t>interoperability with file system mini-filter drivers</a:t>
            </a:r>
          </a:p>
          <a:p>
            <a:pPr lvl="1"/>
            <a:r>
              <a:rPr lang="en-US" sz="2000" dirty="0"/>
              <a:t>Better interoperability with </a:t>
            </a:r>
            <a:r>
              <a:rPr lang="en-US" sz="2000" dirty="0" smtClean="0"/>
              <a:t>anti-virus, backup, and replication software</a:t>
            </a:r>
            <a:endParaRPr lang="en-US" sz="2000" dirty="0"/>
          </a:p>
        </p:txBody>
      </p:sp>
      <p:sp>
        <p:nvSpPr>
          <p:cNvPr id="8" name="Content Placeholder 7"/>
          <p:cNvSpPr>
            <a:spLocks noGrp="1"/>
          </p:cNvSpPr>
          <p:nvPr>
            <p:ph sz="half" idx="2"/>
          </p:nvPr>
        </p:nvSpPr>
        <p:spPr>
          <a:xfrm>
            <a:off x="6181725" y="1447801"/>
            <a:ext cx="5486400" cy="4924425"/>
          </a:xfrm>
        </p:spPr>
        <p:txBody>
          <a:bodyPr/>
          <a:lstStyle/>
          <a:p>
            <a:r>
              <a:rPr lang="en-US" sz="2400" dirty="0" smtClean="0"/>
              <a:t>Makes the best use of Win8 storage and network technologies </a:t>
            </a:r>
          </a:p>
          <a:p>
            <a:pPr lvl="1"/>
            <a:r>
              <a:rPr lang="en-US" sz="2000" dirty="0" smtClean="0"/>
              <a:t>Thin provisioning, RDMA/LBFO, synthetic FC, and Storage Spaces</a:t>
            </a:r>
          </a:p>
          <a:p>
            <a:pPr lvl="1"/>
            <a:r>
              <a:rPr lang="en-US" sz="2000" dirty="0" smtClean="0"/>
              <a:t>Integrates SMB direct and multi-channel </a:t>
            </a:r>
          </a:p>
          <a:p>
            <a:r>
              <a:rPr lang="en-US" sz="2400" dirty="0"/>
              <a:t>Integrated with new File System features</a:t>
            </a:r>
          </a:p>
          <a:p>
            <a:pPr lvl="1"/>
            <a:r>
              <a:rPr lang="en-US" sz="2000" dirty="0"/>
              <a:t>Support for offloaded data </a:t>
            </a:r>
            <a:r>
              <a:rPr lang="en-US" sz="2000" dirty="0" smtClean="0"/>
              <a:t>transfer</a:t>
            </a:r>
          </a:p>
          <a:p>
            <a:pPr lvl="1"/>
            <a:r>
              <a:rPr lang="en-US" sz="2000" dirty="0" smtClean="0"/>
              <a:t>Spot-fixing </a:t>
            </a:r>
            <a:r>
              <a:rPr lang="en-US" sz="2000" dirty="0"/>
              <a:t>integrated to do online correction </a:t>
            </a:r>
          </a:p>
          <a:p>
            <a:pPr lvl="1"/>
            <a:r>
              <a:rPr lang="en-US" sz="2000" dirty="0"/>
              <a:t>Defrag of CSV volumes</a:t>
            </a:r>
          </a:p>
          <a:p>
            <a:r>
              <a:rPr lang="en-US" sz="2400" dirty="0" smtClean="0"/>
              <a:t>No external authentication dependencies for improved performance and resiliency</a:t>
            </a:r>
          </a:p>
          <a:p>
            <a:r>
              <a:rPr lang="en-US" sz="2400" dirty="0"/>
              <a:t>Direct I/O for more </a:t>
            </a:r>
            <a:r>
              <a:rPr lang="en-US" sz="2400" dirty="0" smtClean="0"/>
              <a:t>scenarios</a:t>
            </a:r>
          </a:p>
          <a:p>
            <a:r>
              <a:rPr lang="en-US" sz="2400" dirty="0"/>
              <a:t>Multi-subnet </a:t>
            </a:r>
            <a:r>
              <a:rPr lang="en-US" sz="2400" dirty="0" smtClean="0"/>
              <a:t>support</a:t>
            </a:r>
            <a:endParaRPr lang="en-US" sz="2400" dirty="0"/>
          </a:p>
        </p:txBody>
      </p:sp>
    </p:spTree>
    <p:extLst>
      <p:ext uri="{BB962C8B-B14F-4D97-AF65-F5344CB8AC3E}">
        <p14:creationId xmlns:p14="http://schemas.microsoft.com/office/powerpoint/2010/main" val="6004310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Simplified CSV Setup</a:t>
            </a:r>
            <a:endParaRPr lang="en-US" dirty="0"/>
          </a:p>
        </p:txBody>
      </p:sp>
      <p:sp>
        <p:nvSpPr>
          <p:cNvPr id="2" name="Content Placeholder 1"/>
          <p:cNvSpPr>
            <a:spLocks noGrp="1"/>
          </p:cNvSpPr>
          <p:nvPr>
            <p:ph type="body" sz="quarter" idx="10"/>
          </p:nvPr>
        </p:nvSpPr>
        <p:spPr/>
        <p:txBody>
          <a:bodyPr/>
          <a:lstStyle/>
          <a:p>
            <a:r>
              <a:rPr lang="en-US" smtClean="0"/>
              <a:t>Integrated into Failover Cluster Manager Storage view</a:t>
            </a:r>
          </a:p>
          <a:p>
            <a:pPr lvl="1"/>
            <a:r>
              <a:rPr lang="en-US" smtClean="0"/>
              <a:t>“Cluster Shared Volumes” container removed</a:t>
            </a:r>
          </a:p>
          <a:p>
            <a:r>
              <a:rPr lang="en-US" smtClean="0"/>
              <a:t>Cluster Shared Volumes integrated into Failover Cluster core feature</a:t>
            </a:r>
          </a:p>
          <a:p>
            <a:pPr lvl="1"/>
            <a:r>
              <a:rPr lang="en-US" smtClean="0"/>
              <a:t>No longer a separate component that needs to be explicitly enabled</a:t>
            </a:r>
          </a:p>
          <a:p>
            <a:r>
              <a:rPr lang="en-US" smtClean="0"/>
              <a:t>Simple right-click to enable a disk to be shared through CSV</a:t>
            </a:r>
          </a:p>
          <a:p>
            <a:pPr lvl="1"/>
            <a:r>
              <a:rPr lang="en-US" smtClean="0"/>
              <a:t>That’s 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781" y="4598438"/>
            <a:ext cx="5658492" cy="191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267377" y="5259688"/>
            <a:ext cx="2370049" cy="522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a:p>
        </p:txBody>
      </p:sp>
    </p:spTree>
    <p:extLst>
      <p:ext uri="{BB962C8B-B14F-4D97-AF65-F5344CB8AC3E}">
        <p14:creationId xmlns:p14="http://schemas.microsoft.com/office/powerpoint/2010/main" val="37376386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Configuring a shared CSV disk</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1851623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CSV Proxy File System </a:t>
            </a:r>
            <a:endParaRPr lang="en-US" dirty="0"/>
          </a:p>
        </p:txBody>
      </p:sp>
      <p:sp>
        <p:nvSpPr>
          <p:cNvPr id="2" name="Content Placeholder 1"/>
          <p:cNvSpPr>
            <a:spLocks noGrp="1"/>
          </p:cNvSpPr>
          <p:nvPr>
            <p:ph type="body" sz="quarter" idx="10"/>
          </p:nvPr>
        </p:nvSpPr>
        <p:spPr/>
        <p:txBody>
          <a:bodyPr/>
          <a:lstStyle/>
          <a:p>
            <a:r>
              <a:rPr lang="en-US" smtClean="0"/>
              <a:t>CSV enabled volumes now appear as “CSVFS”</a:t>
            </a:r>
          </a:p>
          <a:p>
            <a:pPr lvl="1"/>
            <a:r>
              <a:rPr lang="en-US" smtClean="0"/>
              <a:t>NTFS file system under the covers</a:t>
            </a:r>
          </a:p>
          <a:p>
            <a:pPr lvl="1"/>
            <a:r>
              <a:rPr lang="en-US" smtClean="0"/>
              <a:t>Volumes are still formatted with NTFS file system</a:t>
            </a:r>
          </a:p>
          <a:p>
            <a:r>
              <a:rPr lang="en-US" smtClean="0"/>
              <a:t>Enables applications to be aware they are running on CSV and can ensure compatibility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126" y="3811642"/>
            <a:ext cx="7396731" cy="30094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552716" y="5854385"/>
            <a:ext cx="2147554" cy="7063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a:p>
        </p:txBody>
      </p:sp>
      <p:sp>
        <p:nvSpPr>
          <p:cNvPr id="7" name="Oval 6"/>
          <p:cNvSpPr/>
          <p:nvPr/>
        </p:nvSpPr>
        <p:spPr>
          <a:xfrm>
            <a:off x="7284303" y="4248135"/>
            <a:ext cx="957693" cy="270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a:p>
        </p:txBody>
      </p:sp>
    </p:spTree>
    <p:extLst>
      <p:ext uri="{BB962C8B-B14F-4D97-AF65-F5344CB8AC3E}">
        <p14:creationId xmlns:p14="http://schemas.microsoft.com/office/powerpoint/2010/main" val="20846576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Integrating Filters with CSV</a:t>
            </a:r>
            <a:endParaRPr lang="en-US" dirty="0"/>
          </a:p>
        </p:txBody>
      </p:sp>
      <p:sp>
        <p:nvSpPr>
          <p:cNvPr id="2" name="Content Placeholder 1"/>
          <p:cNvSpPr>
            <a:spLocks noGrp="1"/>
          </p:cNvSpPr>
          <p:nvPr>
            <p:ph idx="1"/>
          </p:nvPr>
        </p:nvSpPr>
        <p:spPr>
          <a:xfrm>
            <a:off x="519113" y="1447800"/>
            <a:ext cx="4708670" cy="5361468"/>
          </a:xfrm>
        </p:spPr>
        <p:txBody>
          <a:bodyPr/>
          <a:lstStyle/>
          <a:p>
            <a:r>
              <a:rPr lang="en-US" sz="2400" dirty="0" smtClean="0"/>
              <a:t>CSV pseudo-file system enables filter drivers to insert themselves</a:t>
            </a:r>
          </a:p>
          <a:p>
            <a:pPr lvl="1"/>
            <a:r>
              <a:rPr lang="en-US" sz="2000" dirty="0" smtClean="0"/>
              <a:t>Anti-virus</a:t>
            </a:r>
          </a:p>
          <a:p>
            <a:pPr lvl="1"/>
            <a:r>
              <a:rPr lang="en-US" sz="2000" dirty="0" smtClean="0"/>
              <a:t>Continuous data protection</a:t>
            </a:r>
          </a:p>
          <a:p>
            <a:pPr lvl="1"/>
            <a:r>
              <a:rPr lang="en-US" sz="2000" dirty="0" smtClean="0"/>
              <a:t>Backup</a:t>
            </a:r>
          </a:p>
          <a:p>
            <a:pPr lvl="1"/>
            <a:r>
              <a:rPr lang="en-US" sz="2000" dirty="0" smtClean="0"/>
              <a:t>Replication</a:t>
            </a:r>
          </a:p>
          <a:p>
            <a:pPr lvl="4"/>
            <a:endParaRPr lang="en-US" sz="1200" dirty="0" smtClean="0">
              <a:latin typeface="+mj-lt"/>
            </a:endParaRPr>
          </a:p>
          <a:p>
            <a:r>
              <a:rPr lang="en-US" sz="2400" dirty="0" smtClean="0">
                <a:latin typeface="+mj-lt"/>
              </a:rPr>
              <a:t>File system filters:</a:t>
            </a:r>
          </a:p>
          <a:p>
            <a:pPr lvl="1"/>
            <a:r>
              <a:rPr lang="en-US" sz="2000" dirty="0" smtClean="0"/>
              <a:t>File system mini-filters attached through Filter Manager</a:t>
            </a:r>
          </a:p>
          <a:p>
            <a:pPr lvl="2"/>
            <a:r>
              <a:rPr lang="en-US" sz="1800" dirty="0" smtClean="0"/>
              <a:t>FLT_FILESYSTEM_TYPE enumeration of FLT_FSTYPE_CSVFS </a:t>
            </a:r>
          </a:p>
          <a:p>
            <a:pPr lvl="1"/>
            <a:r>
              <a:rPr lang="en-US" sz="2000" dirty="0" smtClean="0"/>
              <a:t>No support for legacy filters</a:t>
            </a:r>
          </a:p>
          <a:p>
            <a:r>
              <a:rPr lang="en-US" sz="2400" dirty="0" smtClean="0">
                <a:latin typeface="+mj-lt"/>
              </a:rPr>
              <a:t>Volume filters:</a:t>
            </a:r>
          </a:p>
          <a:p>
            <a:pPr lvl="1"/>
            <a:r>
              <a:rPr lang="en-US" sz="2000" dirty="0" smtClean="0"/>
              <a:t>Volume filters attached to CSVvBus.sys</a:t>
            </a:r>
            <a:endParaRPr lang="en-US" sz="2000" dirty="0"/>
          </a:p>
        </p:txBody>
      </p:sp>
      <p:sp>
        <p:nvSpPr>
          <p:cNvPr id="87" name="Rectangle 86"/>
          <p:cNvSpPr/>
          <p:nvPr/>
        </p:nvSpPr>
        <p:spPr>
          <a:xfrm>
            <a:off x="8476613" y="2238168"/>
            <a:ext cx="3078078" cy="3408415"/>
          </a:xfrm>
          <a:prstGeom prst="rect">
            <a:avLst/>
          </a:prstGeom>
        </p:spPr>
        <p:style>
          <a:lnRef idx="2">
            <a:schemeClr val="dk1"/>
          </a:lnRef>
          <a:fillRef idx="1">
            <a:schemeClr val="lt1"/>
          </a:fillRef>
          <a:effectRef idx="0">
            <a:schemeClr val="dk1"/>
          </a:effectRef>
          <a:fontRef idx="minor">
            <a:schemeClr val="dk1"/>
          </a:fontRef>
        </p:style>
        <p:txBody>
          <a:bodyPr lIns="91428" tIns="45713" rIns="91428" bIns="45713" rtlCol="0" anchor="ctr"/>
          <a:lstStyle/>
          <a:p>
            <a:pPr algn="ctr"/>
            <a:endParaRPr lang="en-US" dirty="0">
              <a:solidFill>
                <a:prstClr val="black"/>
              </a:solidFill>
            </a:endParaRPr>
          </a:p>
        </p:txBody>
      </p:sp>
      <p:pic>
        <p:nvPicPr>
          <p:cNvPr id="88" name="Picture 18" descr="Database blue"/>
          <p:cNvPicPr>
            <a:picLocks noChangeAspect="1" noChangeArrowheads="1"/>
          </p:cNvPicPr>
          <p:nvPr/>
        </p:nvPicPr>
        <p:blipFill>
          <a:blip r:embed="rId2" cstate="print"/>
          <a:srcRect/>
          <a:stretch>
            <a:fillRect/>
          </a:stretch>
        </p:blipFill>
        <p:spPr bwMode="auto">
          <a:xfrm>
            <a:off x="9689281" y="6077815"/>
            <a:ext cx="594669" cy="760167"/>
          </a:xfrm>
          <a:prstGeom prst="rect">
            <a:avLst/>
          </a:prstGeom>
          <a:noFill/>
        </p:spPr>
      </p:pic>
      <p:sp>
        <p:nvSpPr>
          <p:cNvPr id="89" name="Rectangle 88"/>
          <p:cNvSpPr/>
          <p:nvPr/>
        </p:nvSpPr>
        <p:spPr>
          <a:xfrm>
            <a:off x="9603677" y="5237780"/>
            <a:ext cx="763691"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900" dirty="0" smtClean="0">
                <a:solidFill>
                  <a:prstClr val="white"/>
                </a:solidFill>
              </a:rPr>
              <a:t>Disk.sys</a:t>
            </a:r>
            <a:endParaRPr lang="en-US" dirty="0">
              <a:solidFill>
                <a:prstClr val="white"/>
              </a:solidFill>
            </a:endParaRPr>
          </a:p>
        </p:txBody>
      </p:sp>
      <p:sp>
        <p:nvSpPr>
          <p:cNvPr id="91" name="Rectangle 90"/>
          <p:cNvSpPr/>
          <p:nvPr/>
        </p:nvSpPr>
        <p:spPr>
          <a:xfrm>
            <a:off x="9522482" y="3200870"/>
            <a:ext cx="908173" cy="155901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ectangle 91"/>
          <p:cNvSpPr/>
          <p:nvPr/>
        </p:nvSpPr>
        <p:spPr>
          <a:xfrm>
            <a:off x="9598851" y="4408745"/>
            <a:ext cx="763691"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prstClr val="white"/>
                </a:solidFill>
              </a:rPr>
              <a:t>Volume Manager</a:t>
            </a:r>
            <a:endParaRPr lang="en-US" sz="2100" dirty="0">
              <a:solidFill>
                <a:prstClr val="white"/>
              </a:solidFill>
            </a:endParaRPr>
          </a:p>
        </p:txBody>
      </p:sp>
      <p:sp>
        <p:nvSpPr>
          <p:cNvPr id="93" name="Rectangle 92"/>
          <p:cNvSpPr/>
          <p:nvPr/>
        </p:nvSpPr>
        <p:spPr>
          <a:xfrm>
            <a:off x="9598851" y="3682691"/>
            <a:ext cx="763691"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prstClr val="white"/>
                </a:solidFill>
              </a:rPr>
              <a:t>NTFS</a:t>
            </a:r>
            <a:endParaRPr lang="en-US" dirty="0">
              <a:solidFill>
                <a:prstClr val="white"/>
              </a:solidFill>
            </a:endParaRPr>
          </a:p>
        </p:txBody>
      </p:sp>
      <p:sp>
        <p:nvSpPr>
          <p:cNvPr id="94" name="Rectangle 93"/>
          <p:cNvSpPr/>
          <p:nvPr/>
        </p:nvSpPr>
        <p:spPr>
          <a:xfrm>
            <a:off x="9598851" y="3293799"/>
            <a:ext cx="763691"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00" dirty="0" smtClean="0">
                <a:solidFill>
                  <a:schemeClr val="tx1"/>
                </a:solidFill>
              </a:rPr>
              <a:t>CSVFLT.sys</a:t>
            </a:r>
            <a:endParaRPr lang="en-US" sz="900" dirty="0">
              <a:solidFill>
                <a:schemeClr val="tx1"/>
              </a:solidFill>
            </a:endParaRPr>
          </a:p>
        </p:txBody>
      </p:sp>
      <p:grpSp>
        <p:nvGrpSpPr>
          <p:cNvPr id="95" name="Group 32"/>
          <p:cNvGrpSpPr/>
          <p:nvPr/>
        </p:nvGrpSpPr>
        <p:grpSpPr>
          <a:xfrm>
            <a:off x="10984652" y="1705363"/>
            <a:ext cx="455885" cy="428500"/>
            <a:chOff x="5993424" y="1524000"/>
            <a:chExt cx="454876" cy="428500"/>
          </a:xfrm>
        </p:grpSpPr>
        <p:pic>
          <p:nvPicPr>
            <p:cNvPr id="96" name="Picture 4" descr="C:\Users\agoodman\Documents\Carmine\V1\Product Icons - PNG\Carmine117_VirtualMachine_32.png"/>
            <p:cNvPicPr>
              <a:picLocks noChangeAspect="1" noChangeArrowheads="1"/>
            </p:cNvPicPr>
            <p:nvPr/>
          </p:nvPicPr>
          <p:blipFill>
            <a:blip r:embed="rId3" cstate="print"/>
            <a:srcRect/>
            <a:stretch>
              <a:fillRect/>
            </a:stretch>
          </p:blipFill>
          <p:spPr bwMode="auto">
            <a:xfrm>
              <a:off x="6019800" y="1524000"/>
              <a:ext cx="428500" cy="428500"/>
            </a:xfrm>
            <a:prstGeom prst="rect">
              <a:avLst/>
            </a:prstGeom>
            <a:ln>
              <a:headEnd type="none" w="med" len="med"/>
              <a:tailEnd type="none" w="med" len="med"/>
            </a:ln>
          </p:spPr>
        </p:pic>
        <p:sp>
          <p:nvSpPr>
            <p:cNvPr id="97" name="TextBox 96"/>
            <p:cNvSpPr txBox="1"/>
            <p:nvPr/>
          </p:nvSpPr>
          <p:spPr>
            <a:xfrm>
              <a:off x="5993424" y="1600200"/>
              <a:ext cx="399468" cy="261610"/>
            </a:xfrm>
            <a:prstGeom prst="rect">
              <a:avLst/>
            </a:prstGeom>
          </p:spPr>
          <p:txBody>
            <a:bodyPr wrap="none" rtlCol="0">
              <a:spAutoFit/>
            </a:bodyPr>
            <a:lstStyle/>
            <a:p>
              <a:r>
                <a:rPr lang="en-US" sz="1100" dirty="0">
                  <a:solidFill>
                    <a:prstClr val="black"/>
                  </a:solidFill>
                </a:rPr>
                <a:t>VM</a:t>
              </a:r>
              <a:endParaRPr lang="en-US" dirty="0">
                <a:solidFill>
                  <a:prstClr val="black"/>
                </a:solidFill>
              </a:endParaRPr>
            </a:p>
          </p:txBody>
        </p:sp>
      </p:grpSp>
      <p:grpSp>
        <p:nvGrpSpPr>
          <p:cNvPr id="99" name="Group 30"/>
          <p:cNvGrpSpPr/>
          <p:nvPr/>
        </p:nvGrpSpPr>
        <p:grpSpPr>
          <a:xfrm>
            <a:off x="10534427" y="1750687"/>
            <a:ext cx="536913" cy="381000"/>
            <a:chOff x="3559808" y="1828800"/>
            <a:chExt cx="535723" cy="381000"/>
          </a:xfrm>
        </p:grpSpPr>
        <p:pic>
          <p:nvPicPr>
            <p:cNvPr id="100"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101" name="TextBox 100"/>
            <p:cNvSpPr txBox="1"/>
            <p:nvPr/>
          </p:nvSpPr>
          <p:spPr>
            <a:xfrm>
              <a:off x="3559808" y="1931376"/>
              <a:ext cx="535723" cy="261610"/>
            </a:xfrm>
            <a:prstGeom prst="rect">
              <a:avLst/>
            </a:prstGeom>
            <a:noFill/>
          </p:spPr>
          <p:txBody>
            <a:bodyPr wrap="none" rtlCol="0">
              <a:spAutoFit/>
            </a:bodyPr>
            <a:lstStyle/>
            <a:p>
              <a:r>
                <a:rPr lang="en-US" sz="1100" dirty="0">
                  <a:solidFill>
                    <a:prstClr val="black"/>
                  </a:solidFill>
                </a:rPr>
                <a:t>Share</a:t>
              </a:r>
              <a:endParaRPr lang="en-US" dirty="0">
                <a:solidFill>
                  <a:prstClr val="black"/>
                </a:solidFill>
              </a:endParaRPr>
            </a:p>
          </p:txBody>
        </p:sp>
      </p:grpSp>
      <p:sp>
        <p:nvSpPr>
          <p:cNvPr id="102" name="Rectangle 101"/>
          <p:cNvSpPr/>
          <p:nvPr/>
        </p:nvSpPr>
        <p:spPr>
          <a:xfrm>
            <a:off x="8598206" y="3293799"/>
            <a:ext cx="763691"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8" tIns="45713" rIns="91428" bIns="45713" rtlCol="0" anchor="ctr"/>
          <a:lstStyle/>
          <a:p>
            <a:pPr algn="ctr"/>
            <a:r>
              <a:rPr lang="en-US" sz="800" dirty="0" smtClean="0">
                <a:solidFill>
                  <a:prstClr val="white"/>
                </a:solidFill>
              </a:rPr>
              <a:t>SMB</a:t>
            </a:r>
            <a:endParaRPr lang="en-US" sz="1100" dirty="0">
              <a:solidFill>
                <a:prstClr val="white"/>
              </a:solidFill>
            </a:endParaRPr>
          </a:p>
        </p:txBody>
      </p:sp>
      <p:cxnSp>
        <p:nvCxnSpPr>
          <p:cNvPr id="103" name="Straight Arrow Connector 102"/>
          <p:cNvCxnSpPr>
            <a:stCxn id="89" idx="2"/>
            <a:endCxn id="88" idx="0"/>
          </p:cNvCxnSpPr>
          <p:nvPr/>
        </p:nvCxnSpPr>
        <p:spPr>
          <a:xfrm>
            <a:off x="9985523" y="5542580"/>
            <a:ext cx="1093" cy="535235"/>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476613" y="2269322"/>
            <a:ext cx="663940" cy="276985"/>
          </a:xfrm>
          <a:prstGeom prst="rect">
            <a:avLst/>
          </a:prstGeom>
          <a:noFill/>
        </p:spPr>
        <p:txBody>
          <a:bodyPr wrap="none" lIns="91428" tIns="45713" rIns="91428" bIns="45713" rtlCol="0">
            <a:spAutoFit/>
          </a:bodyPr>
          <a:lstStyle/>
          <a:p>
            <a:r>
              <a:rPr lang="en-US" sz="1200" dirty="0">
                <a:solidFill>
                  <a:prstClr val="black"/>
                </a:solidFill>
              </a:rPr>
              <a:t>Node 2</a:t>
            </a:r>
          </a:p>
        </p:txBody>
      </p:sp>
      <p:sp>
        <p:nvSpPr>
          <p:cNvPr id="105" name="Rectangle 104"/>
          <p:cNvSpPr/>
          <p:nvPr/>
        </p:nvSpPr>
        <p:spPr>
          <a:xfrm>
            <a:off x="5498218" y="2238168"/>
            <a:ext cx="2902025" cy="3400991"/>
          </a:xfrm>
          <a:prstGeom prst="rect">
            <a:avLst/>
          </a:prstGeom>
        </p:spPr>
        <p:style>
          <a:lnRef idx="2">
            <a:schemeClr val="dk1"/>
          </a:lnRef>
          <a:fillRef idx="1">
            <a:schemeClr val="lt1"/>
          </a:fillRef>
          <a:effectRef idx="0">
            <a:schemeClr val="dk1"/>
          </a:effectRef>
          <a:fontRef idx="minor">
            <a:schemeClr val="dk1"/>
          </a:fontRef>
        </p:style>
        <p:txBody>
          <a:bodyPr lIns="91428" tIns="45713" rIns="91428" bIns="45713" rtlCol="0" anchor="ctr"/>
          <a:lstStyle/>
          <a:p>
            <a:pPr algn="ctr"/>
            <a:endParaRPr lang="en-US" dirty="0">
              <a:solidFill>
                <a:prstClr val="black"/>
              </a:solidFill>
            </a:endParaRPr>
          </a:p>
        </p:txBody>
      </p:sp>
      <p:sp>
        <p:nvSpPr>
          <p:cNvPr id="106" name="Rectangle 105"/>
          <p:cNvSpPr/>
          <p:nvPr/>
        </p:nvSpPr>
        <p:spPr>
          <a:xfrm>
            <a:off x="6534715" y="5161580"/>
            <a:ext cx="763691"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900" dirty="0" smtClean="0">
                <a:solidFill>
                  <a:prstClr val="white"/>
                </a:solidFill>
              </a:rPr>
              <a:t>Disk.sys</a:t>
            </a:r>
            <a:endParaRPr lang="en-US" dirty="0">
              <a:solidFill>
                <a:prstClr val="white"/>
              </a:solidFill>
            </a:endParaRPr>
          </a:p>
        </p:txBody>
      </p:sp>
      <p:grpSp>
        <p:nvGrpSpPr>
          <p:cNvPr id="107" name="Group 132"/>
          <p:cNvGrpSpPr/>
          <p:nvPr/>
        </p:nvGrpSpPr>
        <p:grpSpPr>
          <a:xfrm>
            <a:off x="6888515" y="1772279"/>
            <a:ext cx="455885" cy="428500"/>
            <a:chOff x="5993424" y="1524000"/>
            <a:chExt cx="454876" cy="428500"/>
          </a:xfrm>
        </p:grpSpPr>
        <p:pic>
          <p:nvPicPr>
            <p:cNvPr id="108" name="Picture 4" descr="C:\Users\agoodman\Documents\Carmine\V1\Product Icons - PNG\Carmine117_VirtualMachine_32.png"/>
            <p:cNvPicPr>
              <a:picLocks noChangeAspect="1" noChangeArrowheads="1"/>
            </p:cNvPicPr>
            <p:nvPr/>
          </p:nvPicPr>
          <p:blipFill>
            <a:blip r:embed="rId3" cstate="print"/>
            <a:srcRect/>
            <a:stretch>
              <a:fillRect/>
            </a:stretch>
          </p:blipFill>
          <p:spPr bwMode="auto">
            <a:xfrm>
              <a:off x="6019800" y="1524000"/>
              <a:ext cx="428500" cy="428500"/>
            </a:xfrm>
            <a:prstGeom prst="rect">
              <a:avLst/>
            </a:prstGeom>
            <a:ln>
              <a:headEnd type="none" w="med" len="med"/>
              <a:tailEnd type="none" w="med" len="med"/>
            </a:ln>
          </p:spPr>
        </p:pic>
        <p:sp>
          <p:nvSpPr>
            <p:cNvPr id="109" name="TextBox 108"/>
            <p:cNvSpPr txBox="1"/>
            <p:nvPr/>
          </p:nvSpPr>
          <p:spPr>
            <a:xfrm>
              <a:off x="5993424" y="1600200"/>
              <a:ext cx="399468" cy="261610"/>
            </a:xfrm>
            <a:prstGeom prst="rect">
              <a:avLst/>
            </a:prstGeom>
          </p:spPr>
          <p:txBody>
            <a:bodyPr wrap="none" rtlCol="0">
              <a:spAutoFit/>
            </a:bodyPr>
            <a:lstStyle/>
            <a:p>
              <a:r>
                <a:rPr lang="en-US" sz="1100" dirty="0">
                  <a:solidFill>
                    <a:prstClr val="black"/>
                  </a:solidFill>
                </a:rPr>
                <a:t>VM</a:t>
              </a:r>
              <a:endParaRPr lang="en-US" dirty="0">
                <a:solidFill>
                  <a:prstClr val="black"/>
                </a:solidFill>
              </a:endParaRPr>
            </a:p>
          </p:txBody>
        </p:sp>
      </p:grpSp>
      <p:grpSp>
        <p:nvGrpSpPr>
          <p:cNvPr id="111" name="Group 136"/>
          <p:cNvGrpSpPr/>
          <p:nvPr/>
        </p:nvGrpSpPr>
        <p:grpSpPr>
          <a:xfrm>
            <a:off x="6451349" y="1817603"/>
            <a:ext cx="536913" cy="381000"/>
            <a:chOff x="3559808" y="1828800"/>
            <a:chExt cx="535723" cy="381000"/>
          </a:xfrm>
        </p:grpSpPr>
        <p:pic>
          <p:nvPicPr>
            <p:cNvPr id="112" name="Picture 6" descr="\\imself-ssdw7fs4\ssd_userdata_ntdev\matd\Pictures\PPT\Icons - Illustrations\_WINDOWS SERVER ICONS\Documents\Virtual Folder file open.png"/>
            <p:cNvPicPr>
              <a:picLocks noChangeAspect="1" noChangeArrowheads="1"/>
            </p:cNvPicPr>
            <p:nvPr/>
          </p:nvPicPr>
          <p:blipFill>
            <a:blip r:embed="rId4" cstate="print"/>
            <a:srcRect/>
            <a:stretch>
              <a:fillRect/>
            </a:stretch>
          </p:blipFill>
          <p:spPr bwMode="auto">
            <a:xfrm>
              <a:off x="3600840" y="1828800"/>
              <a:ext cx="404774" cy="381000"/>
            </a:xfrm>
            <a:prstGeom prst="rect">
              <a:avLst/>
            </a:prstGeom>
            <a:noFill/>
          </p:spPr>
        </p:pic>
        <p:sp>
          <p:nvSpPr>
            <p:cNvPr id="113" name="TextBox 112"/>
            <p:cNvSpPr txBox="1"/>
            <p:nvPr/>
          </p:nvSpPr>
          <p:spPr>
            <a:xfrm>
              <a:off x="3559808" y="1931376"/>
              <a:ext cx="535723" cy="261610"/>
            </a:xfrm>
            <a:prstGeom prst="rect">
              <a:avLst/>
            </a:prstGeom>
            <a:noFill/>
          </p:spPr>
          <p:txBody>
            <a:bodyPr wrap="none" rtlCol="0">
              <a:spAutoFit/>
            </a:bodyPr>
            <a:lstStyle/>
            <a:p>
              <a:r>
                <a:rPr lang="en-US" sz="1100" dirty="0">
                  <a:solidFill>
                    <a:prstClr val="black"/>
                  </a:solidFill>
                </a:rPr>
                <a:t>Share</a:t>
              </a:r>
              <a:endParaRPr lang="en-US" dirty="0">
                <a:solidFill>
                  <a:prstClr val="black"/>
                </a:solidFill>
              </a:endParaRPr>
            </a:p>
          </p:txBody>
        </p:sp>
      </p:grpSp>
      <p:sp>
        <p:nvSpPr>
          <p:cNvPr id="114" name="Rectangle 113"/>
          <p:cNvSpPr/>
          <p:nvPr/>
        </p:nvSpPr>
        <p:spPr>
          <a:xfrm>
            <a:off x="7550133" y="3293799"/>
            <a:ext cx="763691"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8" tIns="45713" rIns="91428" bIns="45713" rtlCol="0" anchor="ctr"/>
          <a:lstStyle/>
          <a:p>
            <a:pPr algn="ctr"/>
            <a:r>
              <a:rPr lang="en-US" sz="800" dirty="0" smtClean="0">
                <a:solidFill>
                  <a:prstClr val="white"/>
                </a:solidFill>
              </a:rPr>
              <a:t>SMB</a:t>
            </a:r>
            <a:endParaRPr lang="en-US" sz="1100" dirty="0">
              <a:solidFill>
                <a:prstClr val="white"/>
              </a:solidFill>
            </a:endParaRPr>
          </a:p>
        </p:txBody>
      </p:sp>
      <p:sp>
        <p:nvSpPr>
          <p:cNvPr id="115" name="TextBox 114"/>
          <p:cNvSpPr txBox="1"/>
          <p:nvPr/>
        </p:nvSpPr>
        <p:spPr>
          <a:xfrm>
            <a:off x="5551906" y="2281723"/>
            <a:ext cx="663940" cy="276985"/>
          </a:xfrm>
          <a:prstGeom prst="rect">
            <a:avLst/>
          </a:prstGeom>
          <a:noFill/>
        </p:spPr>
        <p:txBody>
          <a:bodyPr wrap="none" lIns="91428" tIns="45713" rIns="91428" bIns="45713" rtlCol="0">
            <a:spAutoFit/>
          </a:bodyPr>
          <a:lstStyle/>
          <a:p>
            <a:r>
              <a:rPr lang="en-US" sz="1200" dirty="0">
                <a:solidFill>
                  <a:prstClr val="black"/>
                </a:solidFill>
              </a:rPr>
              <a:t>Node 1</a:t>
            </a:r>
          </a:p>
        </p:txBody>
      </p:sp>
      <p:cxnSp>
        <p:nvCxnSpPr>
          <p:cNvPr id="127" name="Shape 167"/>
          <p:cNvCxnSpPr>
            <a:stCxn id="106" idx="2"/>
            <a:endCxn id="88" idx="1"/>
          </p:cNvCxnSpPr>
          <p:nvPr/>
        </p:nvCxnSpPr>
        <p:spPr>
          <a:xfrm rot="16200000" flipH="1">
            <a:off x="7807162" y="4575779"/>
            <a:ext cx="991519" cy="2772720"/>
          </a:xfrm>
          <a:prstGeom prst="bentConnector2">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990193" y="6228383"/>
            <a:ext cx="811545" cy="276985"/>
          </a:xfrm>
          <a:prstGeom prst="rect">
            <a:avLst/>
          </a:prstGeom>
          <a:noFill/>
        </p:spPr>
        <p:txBody>
          <a:bodyPr wrap="none" lIns="91428" tIns="45713" rIns="91428" bIns="45713" rtlCol="0">
            <a:spAutoFit/>
          </a:bodyPr>
          <a:lstStyle/>
          <a:p>
            <a:r>
              <a:rPr lang="en-US" sz="1200" dirty="0"/>
              <a:t>Direct I/O</a:t>
            </a:r>
          </a:p>
        </p:txBody>
      </p:sp>
      <p:sp>
        <p:nvSpPr>
          <p:cNvPr id="130" name="Rectangle 129"/>
          <p:cNvSpPr/>
          <p:nvPr/>
        </p:nvSpPr>
        <p:spPr>
          <a:xfrm>
            <a:off x="6534715" y="4408745"/>
            <a:ext cx="763691"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00" dirty="0" smtClean="0">
                <a:solidFill>
                  <a:schemeClr val="tx1"/>
                </a:solidFill>
              </a:rPr>
              <a:t>CSVvBUS.sys</a:t>
            </a:r>
            <a:endParaRPr lang="en-US" sz="900" dirty="0">
              <a:solidFill>
                <a:schemeClr val="tx1"/>
              </a:solidFill>
            </a:endParaRPr>
          </a:p>
        </p:txBody>
      </p:sp>
      <p:sp>
        <p:nvSpPr>
          <p:cNvPr id="132" name="Rectangle 131"/>
          <p:cNvSpPr/>
          <p:nvPr/>
        </p:nvSpPr>
        <p:spPr>
          <a:xfrm>
            <a:off x="6534715" y="3293799"/>
            <a:ext cx="763691"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00" dirty="0" smtClean="0">
                <a:solidFill>
                  <a:schemeClr val="tx1"/>
                </a:solidFill>
              </a:rPr>
              <a:t>CSVFS.sys</a:t>
            </a:r>
            <a:endParaRPr lang="en-US" sz="900" dirty="0">
              <a:solidFill>
                <a:schemeClr val="tx1"/>
              </a:solidFill>
            </a:endParaRPr>
          </a:p>
        </p:txBody>
      </p:sp>
      <p:sp>
        <p:nvSpPr>
          <p:cNvPr id="133" name="Rectangle 132"/>
          <p:cNvSpPr/>
          <p:nvPr/>
        </p:nvSpPr>
        <p:spPr>
          <a:xfrm>
            <a:off x="6458346" y="3200870"/>
            <a:ext cx="916429" cy="1572399"/>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4" name="Straight Arrow Connector 133"/>
          <p:cNvCxnSpPr>
            <a:endCxn id="132" idx="0"/>
          </p:cNvCxnSpPr>
          <p:nvPr/>
        </p:nvCxnSpPr>
        <p:spPr>
          <a:xfrm>
            <a:off x="6888515" y="2181789"/>
            <a:ext cx="28046" cy="1112010"/>
          </a:xfrm>
          <a:prstGeom prst="straightConnector1">
            <a:avLst/>
          </a:pr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10601563" y="4408745"/>
            <a:ext cx="763691"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00" dirty="0" smtClean="0">
                <a:solidFill>
                  <a:schemeClr val="tx1"/>
                </a:solidFill>
              </a:rPr>
              <a:t>CSVvBUS.sys</a:t>
            </a:r>
            <a:endParaRPr lang="en-US" sz="900" dirty="0">
              <a:solidFill>
                <a:schemeClr val="tx1"/>
              </a:solidFill>
            </a:endParaRPr>
          </a:p>
        </p:txBody>
      </p:sp>
      <p:sp>
        <p:nvSpPr>
          <p:cNvPr id="141" name="Rectangle 140"/>
          <p:cNvSpPr/>
          <p:nvPr/>
        </p:nvSpPr>
        <p:spPr>
          <a:xfrm>
            <a:off x="10601563" y="3293799"/>
            <a:ext cx="763691"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00" dirty="0">
                <a:solidFill>
                  <a:schemeClr val="tx1"/>
                </a:solidFill>
              </a:rPr>
              <a:t>CSV Proxy File System</a:t>
            </a:r>
            <a:endParaRPr lang="en-US" sz="900" dirty="0">
              <a:solidFill>
                <a:schemeClr val="tx1"/>
              </a:solidFill>
            </a:endParaRPr>
          </a:p>
        </p:txBody>
      </p:sp>
      <p:sp>
        <p:nvSpPr>
          <p:cNvPr id="142" name="Rectangle 141"/>
          <p:cNvSpPr/>
          <p:nvPr/>
        </p:nvSpPr>
        <p:spPr>
          <a:xfrm>
            <a:off x="10566475" y="3200870"/>
            <a:ext cx="875148" cy="155901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 name="Straight Arrow Connector 148"/>
          <p:cNvCxnSpPr>
            <a:stCxn id="132" idx="3"/>
            <a:endCxn id="114" idx="1"/>
          </p:cNvCxnSpPr>
          <p:nvPr/>
        </p:nvCxnSpPr>
        <p:spPr>
          <a:xfrm>
            <a:off x="7298406" y="3446199"/>
            <a:ext cx="251727" cy="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14" idx="3"/>
            <a:endCxn id="102" idx="1"/>
          </p:cNvCxnSpPr>
          <p:nvPr/>
        </p:nvCxnSpPr>
        <p:spPr>
          <a:xfrm>
            <a:off x="8313824" y="3446199"/>
            <a:ext cx="284382"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141" idx="0"/>
          </p:cNvCxnSpPr>
          <p:nvPr/>
        </p:nvCxnSpPr>
        <p:spPr>
          <a:xfrm>
            <a:off x="10981223" y="2131687"/>
            <a:ext cx="2186" cy="1162112"/>
          </a:xfrm>
          <a:prstGeom prst="straightConnector1">
            <a:avLst/>
          </a:pr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40" idx="2"/>
          </p:cNvCxnSpPr>
          <p:nvPr/>
        </p:nvCxnSpPr>
        <p:spPr>
          <a:xfrm flipH="1">
            <a:off x="10101202" y="4713545"/>
            <a:ext cx="882207" cy="52423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92" idx="2"/>
            <a:endCxn id="89" idx="0"/>
          </p:cNvCxnSpPr>
          <p:nvPr/>
        </p:nvCxnSpPr>
        <p:spPr>
          <a:xfrm>
            <a:off x="9980697" y="4713545"/>
            <a:ext cx="4826" cy="52423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33" idx="2"/>
            <a:endCxn id="106" idx="0"/>
          </p:cNvCxnSpPr>
          <p:nvPr/>
        </p:nvCxnSpPr>
        <p:spPr>
          <a:xfrm>
            <a:off x="6916561" y="4773269"/>
            <a:ext cx="0" cy="38831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41" idx="1"/>
            <a:endCxn id="94" idx="3"/>
          </p:cNvCxnSpPr>
          <p:nvPr/>
        </p:nvCxnSpPr>
        <p:spPr>
          <a:xfrm flipH="1">
            <a:off x="10362542" y="3446199"/>
            <a:ext cx="239021"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6458345" y="2832655"/>
            <a:ext cx="4983278"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28" tIns="45713" rIns="91428" bIns="45713" rtlCol="0" anchor="ctr"/>
          <a:lstStyle/>
          <a:p>
            <a:pPr algn="ctr"/>
            <a:r>
              <a:rPr lang="en-US" sz="1500" dirty="0">
                <a:solidFill>
                  <a:schemeClr val="bg1"/>
                </a:solidFill>
              </a:rPr>
              <a:t>CSVFS</a:t>
            </a:r>
          </a:p>
        </p:txBody>
      </p:sp>
      <p:sp>
        <p:nvSpPr>
          <p:cNvPr id="160" name="TextBox 159"/>
          <p:cNvSpPr txBox="1"/>
          <p:nvPr/>
        </p:nvSpPr>
        <p:spPr>
          <a:xfrm>
            <a:off x="8454506" y="6456027"/>
            <a:ext cx="1242912" cy="261596"/>
          </a:xfrm>
          <a:prstGeom prst="rect">
            <a:avLst/>
          </a:prstGeom>
          <a:noFill/>
        </p:spPr>
        <p:txBody>
          <a:bodyPr wrap="square" lIns="91428" tIns="45713" rIns="91428" bIns="45713" rtlCol="0">
            <a:spAutoFit/>
          </a:bodyPr>
          <a:lstStyle/>
          <a:p>
            <a:pPr algn="r"/>
            <a:r>
              <a:rPr lang="en-US" sz="1100" dirty="0" smtClean="0"/>
              <a:t>Shared Storage</a:t>
            </a:r>
            <a:endParaRPr lang="en-US" sz="1100" dirty="0"/>
          </a:p>
        </p:txBody>
      </p:sp>
      <p:cxnSp>
        <p:nvCxnSpPr>
          <p:cNvPr id="56" name="Straight Arrow Connector 55"/>
          <p:cNvCxnSpPr>
            <a:stCxn id="102" idx="3"/>
            <a:endCxn id="94" idx="1"/>
          </p:cNvCxnSpPr>
          <p:nvPr/>
        </p:nvCxnSpPr>
        <p:spPr>
          <a:xfrm>
            <a:off x="9361897" y="3446199"/>
            <a:ext cx="236954"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6" name="Line Callout 1 (Border and Accent Bar) 65"/>
          <p:cNvSpPr/>
          <p:nvPr/>
        </p:nvSpPr>
        <p:spPr bwMode="auto">
          <a:xfrm>
            <a:off x="7847867" y="1311542"/>
            <a:ext cx="1514030" cy="272516"/>
          </a:xfrm>
          <a:prstGeom prst="accentBorderCallout1">
            <a:avLst>
              <a:gd name="adj1" fmla="val 78371"/>
              <a:gd name="adj2" fmla="val 104657"/>
              <a:gd name="adj3" fmla="val 290942"/>
              <a:gd name="adj4" fmla="val 133609"/>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Coordinator Node</a:t>
            </a:r>
          </a:p>
        </p:txBody>
      </p:sp>
    </p:spTree>
    <p:extLst>
      <p:ext uri="{BB962C8B-B14F-4D97-AF65-F5344CB8AC3E}">
        <p14:creationId xmlns:p14="http://schemas.microsoft.com/office/powerpoint/2010/main" val="14863377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Speed CSV I/O </a:t>
            </a:r>
            <a:r>
              <a:rPr lang="en-US" dirty="0"/>
              <a:t>Redirection</a:t>
            </a:r>
            <a:br>
              <a:rPr lang="en-US" dirty="0"/>
            </a:br>
            <a:r>
              <a:rPr lang="en-US" sz="4000" dirty="0">
                <a:latin typeface="+mn-lt"/>
              </a:rPr>
              <a:t>Redirected mode will have negligible </a:t>
            </a:r>
            <a:r>
              <a:rPr lang="en-US" sz="4000" dirty="0" smtClean="0">
                <a:latin typeface="+mn-lt"/>
              </a:rPr>
              <a:t>impact</a:t>
            </a:r>
            <a:endParaRPr lang="en-US" sz="4000" dirty="0">
              <a:latin typeface="+mn-lt"/>
            </a:endParaRPr>
          </a:p>
        </p:txBody>
      </p:sp>
      <p:sp>
        <p:nvSpPr>
          <p:cNvPr id="51" name="Content Placeholder 50"/>
          <p:cNvSpPr>
            <a:spLocks noGrp="1"/>
          </p:cNvSpPr>
          <p:nvPr>
            <p:ph type="body" sz="quarter" idx="10"/>
          </p:nvPr>
        </p:nvSpPr>
        <p:spPr>
          <a:xfrm>
            <a:off x="519114" y="1447800"/>
            <a:ext cx="11149012" cy="1674305"/>
          </a:xfrm>
        </p:spPr>
        <p:txBody>
          <a:bodyPr/>
          <a:lstStyle/>
          <a:p>
            <a:r>
              <a:rPr lang="en-US" sz="2800" dirty="0" smtClean="0"/>
              <a:t>CSV is integrated with SMB multi-channel</a:t>
            </a:r>
          </a:p>
          <a:p>
            <a:pPr lvl="1"/>
            <a:r>
              <a:rPr lang="en-US" sz="2400" dirty="0" smtClean="0"/>
              <a:t>Allows streaming CSV traffic across multiple networks</a:t>
            </a:r>
          </a:p>
          <a:p>
            <a:pPr lvl="1"/>
            <a:r>
              <a:rPr lang="en-US" sz="2400" dirty="0" smtClean="0"/>
              <a:t>Delivers improved I/O performance when in redirected mode</a:t>
            </a:r>
          </a:p>
          <a:p>
            <a:r>
              <a:rPr lang="en-US" sz="2800" dirty="0" smtClean="0"/>
              <a:t>CSV takes advantage of SMB2 Direct (SMB2 over RDMA)</a:t>
            </a:r>
            <a:endParaRPr lang="en-US" sz="2800" dirty="0"/>
          </a:p>
        </p:txBody>
      </p:sp>
      <p:sp>
        <p:nvSpPr>
          <p:cNvPr id="7" name="Rounded Rectangle 6"/>
          <p:cNvSpPr/>
          <p:nvPr/>
        </p:nvSpPr>
        <p:spPr bwMode="auto">
          <a:xfrm>
            <a:off x="3298233" y="3205836"/>
            <a:ext cx="5322988" cy="2070261"/>
          </a:xfrm>
          <a:prstGeom prst="roundRect">
            <a:avLst/>
          </a:prstGeom>
          <a:solidFill>
            <a:schemeClr val="bg1">
              <a:lumMod val="50000"/>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14" name="Line Callout 1 (Border and Accent Bar) 13"/>
          <p:cNvSpPr/>
          <p:nvPr/>
        </p:nvSpPr>
        <p:spPr bwMode="auto">
          <a:xfrm>
            <a:off x="2581177" y="5737770"/>
            <a:ext cx="2061159" cy="563080"/>
          </a:xfrm>
          <a:prstGeom prst="accentBorderCallout1">
            <a:avLst>
              <a:gd name="adj1" fmla="val 42284"/>
              <a:gd name="adj2" fmla="val 104657"/>
              <a:gd name="adj3" fmla="val -173704"/>
              <a:gd name="adj4" fmla="val 144961"/>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CSV Streaming I/O Across Multiple Networks</a:t>
            </a:r>
          </a:p>
        </p:txBody>
      </p:sp>
      <p:pic>
        <p:nvPicPr>
          <p:cNvPr id="15" name="Picture 2" descr="C:\Users\shonsh\Desktop\images\host.png"/>
          <p:cNvPicPr>
            <a:picLocks noChangeAspect="1" noChangeArrowheads="1"/>
          </p:cNvPicPr>
          <p:nvPr/>
        </p:nvPicPr>
        <p:blipFill>
          <a:blip r:embed="rId2"/>
          <a:srcRect/>
          <a:stretch>
            <a:fillRect/>
          </a:stretch>
        </p:blipFill>
        <p:spPr bwMode="auto">
          <a:xfrm>
            <a:off x="3638804" y="3295485"/>
            <a:ext cx="1187583" cy="1919810"/>
          </a:xfrm>
          <a:prstGeom prst="rect">
            <a:avLst/>
          </a:prstGeom>
          <a:noFill/>
        </p:spPr>
      </p:pic>
      <p:pic>
        <p:nvPicPr>
          <p:cNvPr id="16" name="Picture 3" descr="C:\Users\shonsh\Desktop\images\VM.png"/>
          <p:cNvPicPr>
            <a:picLocks noChangeAspect="1" noChangeArrowheads="1"/>
          </p:cNvPicPr>
          <p:nvPr/>
        </p:nvPicPr>
        <p:blipFill>
          <a:blip r:embed="rId3" cstate="print"/>
          <a:srcRect/>
          <a:stretch>
            <a:fillRect/>
          </a:stretch>
        </p:blipFill>
        <p:spPr bwMode="auto">
          <a:xfrm>
            <a:off x="4211339" y="3593988"/>
            <a:ext cx="466027" cy="753364"/>
          </a:xfrm>
          <a:prstGeom prst="rect">
            <a:avLst/>
          </a:prstGeom>
          <a:noFill/>
        </p:spPr>
      </p:pic>
      <p:pic>
        <p:nvPicPr>
          <p:cNvPr id="17" name="Picture 2" descr="C:\Users\shonsh\Desktop\images\host.png"/>
          <p:cNvPicPr>
            <a:picLocks noChangeAspect="1" noChangeArrowheads="1"/>
          </p:cNvPicPr>
          <p:nvPr/>
        </p:nvPicPr>
        <p:blipFill>
          <a:blip r:embed="rId2"/>
          <a:srcRect/>
          <a:stretch>
            <a:fillRect/>
          </a:stretch>
        </p:blipFill>
        <p:spPr bwMode="auto">
          <a:xfrm>
            <a:off x="7151820" y="3313627"/>
            <a:ext cx="1187583" cy="1919810"/>
          </a:xfrm>
          <a:prstGeom prst="rect">
            <a:avLst/>
          </a:prstGeom>
          <a:noFill/>
        </p:spPr>
      </p:pic>
      <p:sp>
        <p:nvSpPr>
          <p:cNvPr id="34" name="Right Arrow 33"/>
          <p:cNvSpPr/>
          <p:nvPr/>
        </p:nvSpPr>
        <p:spPr bwMode="auto">
          <a:xfrm>
            <a:off x="4642335" y="4524026"/>
            <a:ext cx="2488628" cy="14593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0" name="Line Callout 1 (Border and Accent Bar) 39"/>
          <p:cNvSpPr/>
          <p:nvPr/>
        </p:nvSpPr>
        <p:spPr bwMode="auto">
          <a:xfrm>
            <a:off x="9125339" y="3746052"/>
            <a:ext cx="1702810" cy="398579"/>
          </a:xfrm>
          <a:prstGeom prst="accentBorderCallout1">
            <a:avLst>
              <a:gd name="adj1" fmla="val 70064"/>
              <a:gd name="adj2" fmla="val -4141"/>
              <a:gd name="adj3" fmla="val 145750"/>
              <a:gd name="adj4" fmla="val -41921"/>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dirty="0" smtClean="0">
                <a:solidFill>
                  <a:schemeClr val="bg1"/>
                </a:solidFill>
                <a:effectLst/>
              </a:rPr>
              <a:t>Coordinator Node</a:t>
            </a:r>
          </a:p>
        </p:txBody>
      </p:sp>
      <p:sp>
        <p:nvSpPr>
          <p:cNvPr id="41" name="Right Arrow 40"/>
          <p:cNvSpPr/>
          <p:nvPr/>
        </p:nvSpPr>
        <p:spPr bwMode="auto">
          <a:xfrm>
            <a:off x="4642335" y="4168421"/>
            <a:ext cx="2488628" cy="14593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42" name="Picture 18" descr="Database blue"/>
          <p:cNvPicPr>
            <a:picLocks noChangeAspect="1" noChangeArrowheads="1"/>
          </p:cNvPicPr>
          <p:nvPr/>
        </p:nvPicPr>
        <p:blipFill>
          <a:blip r:embed="rId4" cstate="print"/>
          <a:srcRect/>
          <a:stretch>
            <a:fillRect/>
          </a:stretch>
        </p:blipFill>
        <p:spPr bwMode="auto">
          <a:xfrm>
            <a:off x="5778656" y="5804135"/>
            <a:ext cx="773500" cy="988767"/>
          </a:xfrm>
          <a:prstGeom prst="rect">
            <a:avLst/>
          </a:prstGeom>
          <a:noFill/>
        </p:spPr>
      </p:pic>
      <p:grpSp>
        <p:nvGrpSpPr>
          <p:cNvPr id="44" name="Group 50"/>
          <p:cNvGrpSpPr/>
          <p:nvPr/>
        </p:nvGrpSpPr>
        <p:grpSpPr>
          <a:xfrm>
            <a:off x="5965811" y="6146850"/>
            <a:ext cx="410690" cy="524416"/>
            <a:chOff x="1145861" y="6690311"/>
            <a:chExt cx="491737" cy="629299"/>
          </a:xfrm>
        </p:grpSpPr>
        <p:sp>
          <p:nvSpPr>
            <p:cNvPr id="45" name="Rounded Rectangle 44"/>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6"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47" name="TextBox 46"/>
            <p:cNvSpPr txBox="1"/>
            <p:nvPr/>
          </p:nvSpPr>
          <p:spPr>
            <a:xfrm>
              <a:off x="1145861" y="7042612"/>
              <a:ext cx="491737" cy="276998"/>
            </a:xfrm>
            <a:prstGeom prst="rect">
              <a:avLst/>
            </a:prstGeom>
          </p:spPr>
          <p:txBody>
            <a:bodyPr wrap="none" rtlCol="0">
              <a:spAutoFit/>
            </a:bodyPr>
            <a:lstStyle/>
            <a:p>
              <a:pPr>
                <a:buNone/>
              </a:pPr>
              <a:r>
                <a:rPr lang="en-US" sz="900" dirty="0" smtClean="0"/>
                <a:t>VHD</a:t>
              </a:r>
              <a:endParaRPr lang="en-US" sz="2000" dirty="0" smtClean="0"/>
            </a:p>
          </p:txBody>
        </p:sp>
      </p:grpSp>
      <p:sp>
        <p:nvSpPr>
          <p:cNvPr id="35" name="Right Arrow 34"/>
          <p:cNvSpPr/>
          <p:nvPr/>
        </p:nvSpPr>
        <p:spPr bwMode="auto">
          <a:xfrm rot="7880667">
            <a:off x="6097380" y="5374312"/>
            <a:ext cx="1852165" cy="16263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8" name="TextBox 47"/>
          <p:cNvSpPr txBox="1"/>
          <p:nvPr/>
        </p:nvSpPr>
        <p:spPr>
          <a:xfrm>
            <a:off x="5394078" y="3933613"/>
            <a:ext cx="985142" cy="307777"/>
          </a:xfrm>
          <a:prstGeom prst="rect">
            <a:avLst/>
          </a:prstGeom>
          <a:noFill/>
        </p:spPr>
        <p:txBody>
          <a:bodyPr wrap="none" rtlCol="0">
            <a:spAutoFit/>
          </a:bodyPr>
          <a:lstStyle/>
          <a:p>
            <a:r>
              <a:rPr lang="en-US" sz="1400" dirty="0" smtClean="0"/>
              <a:t>10.10.10.X</a:t>
            </a:r>
            <a:endParaRPr lang="en-US" sz="1400" dirty="0"/>
          </a:p>
        </p:txBody>
      </p:sp>
      <p:sp>
        <p:nvSpPr>
          <p:cNvPr id="49" name="TextBox 48"/>
          <p:cNvSpPr txBox="1"/>
          <p:nvPr/>
        </p:nvSpPr>
        <p:spPr>
          <a:xfrm>
            <a:off x="5399734" y="4311793"/>
            <a:ext cx="985142" cy="307777"/>
          </a:xfrm>
          <a:prstGeom prst="rect">
            <a:avLst/>
          </a:prstGeom>
          <a:noFill/>
        </p:spPr>
        <p:txBody>
          <a:bodyPr wrap="none" rtlCol="0">
            <a:spAutoFit/>
          </a:bodyPr>
          <a:lstStyle/>
          <a:p>
            <a:r>
              <a:rPr lang="en-US" sz="1400" dirty="0" smtClean="0"/>
              <a:t>20.20.20.X</a:t>
            </a:r>
            <a:endParaRPr lang="en-US" sz="1400" dirty="0"/>
          </a:p>
        </p:txBody>
      </p:sp>
      <p:sp>
        <p:nvSpPr>
          <p:cNvPr id="52" name="Line Callout 1 (Border and Accent Bar) 51"/>
          <p:cNvSpPr/>
          <p:nvPr/>
        </p:nvSpPr>
        <p:spPr bwMode="auto">
          <a:xfrm>
            <a:off x="1470813" y="3367036"/>
            <a:ext cx="1514030" cy="563080"/>
          </a:xfrm>
          <a:prstGeom prst="accentBorderCallout1">
            <a:avLst>
              <a:gd name="adj1" fmla="val 78371"/>
              <a:gd name="adj2" fmla="val 104657"/>
              <a:gd name="adj3" fmla="val 114699"/>
              <a:gd name="adj4" fmla="val 177533"/>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VM with I/O being redirected</a:t>
            </a:r>
          </a:p>
        </p:txBody>
      </p:sp>
    </p:spTree>
    <p:extLst>
      <p:ext uri="{BB962C8B-B14F-4D97-AF65-F5344CB8AC3E}">
        <p14:creationId xmlns:p14="http://schemas.microsoft.com/office/powerpoint/2010/main" val="39091055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a:t>
            </a:r>
            <a:r>
              <a:rPr lang="en-US" dirty="0"/>
              <a:t>Security</a:t>
            </a:r>
            <a:br>
              <a:rPr lang="en-US" dirty="0"/>
            </a:br>
            <a:r>
              <a:rPr lang="en-US" sz="4000" dirty="0">
                <a:latin typeface="+mn-lt"/>
              </a:rPr>
              <a:t>Encrypted </a:t>
            </a:r>
            <a:r>
              <a:rPr lang="en-US" sz="4000" dirty="0" smtClean="0">
                <a:latin typeface="+mn-lt"/>
              </a:rPr>
              <a:t>cluster </a:t>
            </a:r>
            <a:r>
              <a:rPr lang="en-US" sz="4000" dirty="0">
                <a:latin typeface="+mn-lt"/>
              </a:rPr>
              <a:t>v</a:t>
            </a:r>
            <a:r>
              <a:rPr lang="en-US" sz="4000" dirty="0" smtClean="0">
                <a:latin typeface="+mn-lt"/>
              </a:rPr>
              <a:t>olumes</a:t>
            </a:r>
            <a:endParaRPr lang="en-US" sz="4000" dirty="0">
              <a:latin typeface="+mn-lt"/>
            </a:endParaRPr>
          </a:p>
        </p:txBody>
      </p:sp>
      <p:sp>
        <p:nvSpPr>
          <p:cNvPr id="3" name="Content Placeholder 2"/>
          <p:cNvSpPr>
            <a:spLocks noGrp="1"/>
          </p:cNvSpPr>
          <p:nvPr>
            <p:ph type="body" sz="quarter" idx="10"/>
          </p:nvPr>
        </p:nvSpPr>
        <p:spPr>
          <a:xfrm>
            <a:off x="519114" y="1447800"/>
            <a:ext cx="6823518" cy="5053691"/>
          </a:xfrm>
        </p:spPr>
        <p:txBody>
          <a:bodyPr/>
          <a:lstStyle/>
          <a:p>
            <a:r>
              <a:rPr lang="en-US" sz="2800" dirty="0" smtClean="0"/>
              <a:t>TPMs </a:t>
            </a:r>
            <a:r>
              <a:rPr lang="en-US" sz="2800" dirty="0"/>
              <a:t>can be leveraged for the first time in server scenarios</a:t>
            </a:r>
          </a:p>
          <a:p>
            <a:r>
              <a:rPr lang="en-US" sz="2800" dirty="0" err="1" smtClean="0"/>
              <a:t>BitLocker</a:t>
            </a:r>
            <a:r>
              <a:rPr lang="en-US" sz="2800" dirty="0" smtClean="0"/>
              <a:t> encrypted cluster disks</a:t>
            </a:r>
          </a:p>
          <a:p>
            <a:pPr lvl="1"/>
            <a:r>
              <a:rPr lang="en-US" sz="2400" dirty="0" smtClean="0"/>
              <a:t>Support for traditional failover disks</a:t>
            </a:r>
          </a:p>
          <a:p>
            <a:pPr lvl="1"/>
            <a:r>
              <a:rPr lang="en-US" sz="2400" dirty="0" smtClean="0"/>
              <a:t>Support for Cluster Shared Volumes</a:t>
            </a:r>
          </a:p>
          <a:p>
            <a:r>
              <a:rPr lang="en-US" sz="2800" dirty="0" smtClean="0"/>
              <a:t>Cluster </a:t>
            </a:r>
            <a:r>
              <a:rPr lang="en-US" sz="2800" dirty="0"/>
              <a:t>Name Object (CNO) identity used to lock and unlock Clustered volumes</a:t>
            </a:r>
            <a:endParaRPr lang="en-US" sz="2800" dirty="0" smtClean="0"/>
          </a:p>
          <a:p>
            <a:r>
              <a:rPr lang="en-US" sz="2800" dirty="0" smtClean="0"/>
              <a:t>Enables physical security for deployments outside of secure datacenters</a:t>
            </a:r>
          </a:p>
          <a:p>
            <a:pPr lvl="1"/>
            <a:r>
              <a:rPr lang="en-US" sz="2400" dirty="0" smtClean="0"/>
              <a:t>Branch office deployments</a:t>
            </a:r>
          </a:p>
          <a:p>
            <a:r>
              <a:rPr lang="en-US" sz="2800" dirty="0" smtClean="0"/>
              <a:t>Volume level encryption for compliance requirements</a:t>
            </a:r>
          </a:p>
        </p:txBody>
      </p:sp>
      <p:sp>
        <p:nvSpPr>
          <p:cNvPr id="25" name="Rounded Rectangle 24"/>
          <p:cNvSpPr/>
          <p:nvPr/>
        </p:nvSpPr>
        <p:spPr bwMode="auto">
          <a:xfrm>
            <a:off x="7503697" y="2061734"/>
            <a:ext cx="4466750" cy="2079449"/>
          </a:xfrm>
          <a:prstGeom prst="roundRect">
            <a:avLst/>
          </a:prstGeom>
          <a:solidFill>
            <a:schemeClr val="bg1">
              <a:lumMod val="50000"/>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6" name="Line 5"/>
          <p:cNvSpPr>
            <a:spLocks noChangeShapeType="1"/>
          </p:cNvSpPr>
          <p:nvPr/>
        </p:nvSpPr>
        <p:spPr bwMode="auto">
          <a:xfrm>
            <a:off x="8522404" y="3333134"/>
            <a:ext cx="800192" cy="911425"/>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ln>
                <a:solidFill>
                  <a:sysClr val="windowText" lastClr="000000"/>
                </a:solidFill>
              </a:ln>
            </a:endParaRPr>
          </a:p>
        </p:txBody>
      </p:sp>
      <p:sp>
        <p:nvSpPr>
          <p:cNvPr id="27" name="Line 6"/>
          <p:cNvSpPr>
            <a:spLocks noChangeShapeType="1"/>
          </p:cNvSpPr>
          <p:nvPr/>
        </p:nvSpPr>
        <p:spPr bwMode="auto">
          <a:xfrm flipH="1">
            <a:off x="9997484" y="3551248"/>
            <a:ext cx="979941" cy="693311"/>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8" name="Line 7"/>
          <p:cNvSpPr>
            <a:spLocks noChangeShapeType="1"/>
          </p:cNvSpPr>
          <p:nvPr/>
        </p:nvSpPr>
        <p:spPr bwMode="auto">
          <a:xfrm>
            <a:off x="9705775" y="4595093"/>
            <a:ext cx="0" cy="304800"/>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9" name="Picture 18" descr="Database blue"/>
          <p:cNvPicPr>
            <a:picLocks noChangeAspect="1" noChangeArrowheads="1"/>
          </p:cNvPicPr>
          <p:nvPr/>
        </p:nvPicPr>
        <p:blipFill>
          <a:blip r:embed="rId2" cstate="print"/>
          <a:srcRect/>
          <a:stretch>
            <a:fillRect/>
          </a:stretch>
        </p:blipFill>
        <p:spPr bwMode="auto">
          <a:xfrm>
            <a:off x="9257368" y="4804457"/>
            <a:ext cx="896736" cy="1146301"/>
          </a:xfrm>
          <a:prstGeom prst="rect">
            <a:avLst/>
          </a:prstGeom>
          <a:noFill/>
        </p:spPr>
      </p:pic>
      <p:pic>
        <p:nvPicPr>
          <p:cNvPr id="35" name="Rectangle 24598" descr="Server"/>
          <p:cNvPicPr>
            <a:picLocks noChangeAspect="1" noChangeArrowheads="1"/>
          </p:cNvPicPr>
          <p:nvPr/>
        </p:nvPicPr>
        <p:blipFill>
          <a:blip r:embed="rId3" cstate="print"/>
          <a:srcRect/>
          <a:stretch>
            <a:fillRect/>
          </a:stretch>
        </p:blipFill>
        <p:spPr bwMode="auto">
          <a:xfrm>
            <a:off x="7790480" y="2162781"/>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6" name="Rectangle 24598" descr="Server"/>
          <p:cNvPicPr>
            <a:picLocks noChangeAspect="1" noChangeArrowheads="1"/>
          </p:cNvPicPr>
          <p:nvPr/>
        </p:nvPicPr>
        <p:blipFill>
          <a:blip r:embed="rId3" cstate="print"/>
          <a:srcRect/>
          <a:stretch>
            <a:fillRect/>
          </a:stretch>
        </p:blipFill>
        <p:spPr bwMode="auto">
          <a:xfrm>
            <a:off x="10571737" y="2194678"/>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8616104" y="4163761"/>
            <a:ext cx="2214704" cy="490753"/>
          </a:xfrm>
          <a:prstGeom prst="rect">
            <a:avLst/>
          </a:prstGeom>
          <a:noFill/>
        </p:spPr>
      </p:pic>
      <p:pic>
        <p:nvPicPr>
          <p:cNvPr id="6" name="Picture 4" descr="SafeSecure"/>
          <p:cNvPicPr>
            <a:picLocks noChangeAspect="1" noChangeArrowheads="1"/>
          </p:cNvPicPr>
          <p:nvPr/>
        </p:nvPicPr>
        <p:blipFill>
          <a:blip r:embed="rId5"/>
          <a:srcRect/>
          <a:stretch>
            <a:fillRect/>
          </a:stretch>
        </p:blipFill>
        <p:spPr bwMode="auto">
          <a:xfrm>
            <a:off x="9189483" y="5178102"/>
            <a:ext cx="928298" cy="694682"/>
          </a:xfrm>
          <a:prstGeom prst="rect">
            <a:avLst/>
          </a:prstGeom>
          <a:noFill/>
          <a:ln w="9525">
            <a:noFill/>
            <a:miter lim="800000"/>
            <a:headEnd/>
            <a:tailEnd/>
          </a:ln>
        </p:spPr>
      </p:pic>
      <p:pic>
        <p:nvPicPr>
          <p:cNvPr id="2050" name="Picture 2" descr="\\eventsql\dvd\Online_ART\DVD_Art_Sept-2-2010\Artwork_Imagery\Icons - Illustrations\_ WINDOWS SERVER ICONS\Security\Keys Key secure lock secur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0860" y="2880619"/>
            <a:ext cx="574269" cy="6273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ventsql\dvd\Online_ART\DVD_Art_Sept-2-2010\Artwork_Imagery\Icons - Illustrations\_ WINDOWS SERVER ICONS\Security\Keys Key secure lock secur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03177" y="2923913"/>
            <a:ext cx="574269" cy="62733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7953058" y="6357108"/>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HW-462T – Hardware-based </a:t>
            </a:r>
            <a:r>
              <a:rPr lang="en-US" sz="1600" b="1" dirty="0">
                <a:gradFill>
                  <a:gsLst>
                    <a:gs pos="0">
                      <a:schemeClr val="tx1"/>
                    </a:gs>
                    <a:gs pos="100000">
                      <a:schemeClr val="tx1"/>
                    </a:gs>
                  </a:gsLst>
                  <a:lin ang="5400000" scaled="0"/>
                </a:gradFill>
                <a:latin typeface="+mj-lt"/>
              </a:rPr>
              <a:t>security is here:  TPMs Unleashed</a:t>
            </a:r>
          </a:p>
        </p:txBody>
      </p:sp>
      <p:sp>
        <p:nvSpPr>
          <p:cNvPr id="17" name="Rectangle 16"/>
          <p:cNvSpPr/>
          <p:nvPr/>
        </p:nvSpPr>
        <p:spPr bwMode="auto">
          <a:xfrm>
            <a:off x="7038658" y="6351725"/>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41910877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10130065" cy="769441"/>
          </a:xfrm>
          <a:prstGeom prst="rect">
            <a:avLst/>
          </a:prstGeom>
          <a:noFill/>
        </p:spPr>
        <p:txBody>
          <a:bodyPr wrap="square" rtlCol="0">
            <a:spAutoFit/>
          </a:bodyPr>
          <a:lstStyle/>
          <a:p>
            <a:r>
              <a:rPr lang="en-US" sz="4400" dirty="0" smtClean="0">
                <a:solidFill>
                  <a:srgbClr val="FFFFFF"/>
                </a:solidFill>
                <a:latin typeface="+mj-lt"/>
              </a:rPr>
              <a:t>Cluster Shared Storage Requirements</a:t>
            </a:r>
            <a:endParaRPr lang="en-US" sz="4400" dirty="0">
              <a:solidFill>
                <a:srgbClr val="FFFFFF"/>
              </a:solidFill>
              <a:latin typeface="+mj-lt"/>
            </a:endParaRPr>
          </a:p>
        </p:txBody>
      </p:sp>
    </p:spTree>
    <p:extLst>
      <p:ext uri="{BB962C8B-B14F-4D97-AF65-F5344CB8AC3E}">
        <p14:creationId xmlns:p14="http://schemas.microsoft.com/office/powerpoint/2010/main" val="15296577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quot;GLASS&quot;; Transparent to White Linear; Reflection; Stroke"/>
          <p:cNvSpPr/>
          <p:nvPr/>
        </p:nvSpPr>
        <p:spPr bwMode="auto">
          <a:xfrm>
            <a:off x="7923211" y="1524000"/>
            <a:ext cx="3531711" cy="4876800"/>
          </a:xfrm>
          <a:prstGeom prst="round1Rect">
            <a:avLst/>
          </a:prstGeom>
          <a:gradFill flip="none" rotWithShape="1">
            <a:gsLst>
              <a:gs pos="2000">
                <a:srgbClr val="000036">
                  <a:alpha val="0"/>
                </a:srgbClr>
              </a:gs>
              <a:gs pos="33000">
                <a:srgbClr val="000000">
                  <a:alpha val="7000"/>
                </a:srgbClr>
              </a:gs>
              <a:gs pos="75000">
                <a:srgbClr val="080808">
                  <a:alpha val="23922"/>
                </a:srgbClr>
              </a:gs>
              <a:gs pos="82000">
                <a:schemeClr val="accent3"/>
              </a:gs>
              <a:gs pos="96000">
                <a:schemeClr val="accent3"/>
              </a:gs>
            </a:gsLst>
            <a:lin ang="16200000" scaled="1"/>
            <a:tileRect/>
          </a:gradFill>
          <a:ln w="50800" cap="flat" cmpd="dbl" algn="ctr">
            <a:gradFill flip="none" rotWithShape="1">
              <a:gsLst>
                <a:gs pos="0">
                  <a:srgbClr val="000066">
                    <a:alpha val="0"/>
                  </a:srgbClr>
                </a:gs>
                <a:gs pos="50000">
                  <a:srgbClr val="6132D6">
                    <a:alpha val="39000"/>
                  </a:srgbClr>
                </a:gs>
                <a:gs pos="100000">
                  <a:srgbClr val="852AD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182880" tIns="1371600" rIns="41153" bIns="41153" numCol="1" rtlCol="0" anchor="t" anchorCtr="0" compatLnSpc="1">
            <a:prstTxWarp prst="textNoShape">
              <a:avLst/>
            </a:prstTxWarp>
          </a:bodyPr>
          <a:lstStyle/>
          <a:p>
            <a:pPr marL="342918" indent="-342900">
              <a:buFont typeface="Arial" pitchFamily="34" charset="0"/>
              <a:buChar char="•"/>
            </a:pPr>
            <a:r>
              <a:rPr lang="en-US" sz="2000" dirty="0"/>
              <a:t>Understanding changes coming in “Windows Server 8” for Windows Server Failover </a:t>
            </a:r>
            <a:r>
              <a:rPr lang="en-US" sz="2000" dirty="0" smtClean="0"/>
              <a:t>Clustering</a:t>
            </a:r>
          </a:p>
          <a:p>
            <a:pPr marL="342918" indent="-342900">
              <a:buFont typeface="Arial" pitchFamily="34" charset="0"/>
              <a:buChar char="•"/>
            </a:pPr>
            <a:r>
              <a:rPr lang="en-US" sz="2000" dirty="0" smtClean="0"/>
              <a:t>Breath of storage options to build continuously available systems</a:t>
            </a:r>
          </a:p>
          <a:p>
            <a:pPr marL="342918" indent="-342900">
              <a:buFont typeface="Arial" pitchFamily="34" charset="0"/>
              <a:buChar char="•"/>
            </a:pPr>
            <a:r>
              <a:rPr lang="en-US" sz="2000" dirty="0" smtClean="0"/>
              <a:t>Integrating with Windows Failover Clustering</a:t>
            </a:r>
            <a:endParaRPr lang="en-US" sz="2000" dirty="0"/>
          </a:p>
        </p:txBody>
      </p:sp>
      <p:sp>
        <p:nvSpPr>
          <p:cNvPr id="4" name="&quot;GLASS&quot;; Transparent to White Linear; Reflection; Stroke"/>
          <p:cNvSpPr/>
          <p:nvPr/>
        </p:nvSpPr>
        <p:spPr bwMode="auto">
          <a:xfrm>
            <a:off x="4285276" y="1524000"/>
            <a:ext cx="3465871" cy="4876800"/>
          </a:xfrm>
          <a:prstGeom prst="roundRect">
            <a:avLst>
              <a:gd name="adj" fmla="val 0"/>
            </a:avLst>
          </a:prstGeom>
          <a:gradFill flip="none" rotWithShape="1">
            <a:gsLst>
              <a:gs pos="2000">
                <a:srgbClr val="000036">
                  <a:alpha val="0"/>
                </a:srgbClr>
              </a:gs>
              <a:gs pos="33000">
                <a:srgbClr val="000000">
                  <a:alpha val="7000"/>
                </a:srgbClr>
              </a:gs>
              <a:gs pos="76000">
                <a:srgbClr val="080808">
                  <a:alpha val="24000"/>
                </a:srgbClr>
              </a:gs>
              <a:gs pos="82000">
                <a:schemeClr val="accent2"/>
              </a:gs>
              <a:gs pos="96000">
                <a:schemeClr val="accent2"/>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182880" tIns="1371600" rIns="41153" bIns="41153" numCol="1" rtlCol="0" anchor="t" anchorCtr="0" compatLnSpc="1">
            <a:prstTxWarp prst="textNoShape">
              <a:avLst/>
            </a:prstTxWarp>
          </a:bodyPr>
          <a:lstStyle/>
          <a:p>
            <a:pPr marL="342918" indent="-342900">
              <a:buFont typeface="Arial" pitchFamily="34" charset="0"/>
              <a:buChar char="•"/>
            </a:pPr>
            <a:r>
              <a:rPr lang="en-US" sz="2000" dirty="0" smtClean="0"/>
              <a:t>Subset </a:t>
            </a:r>
            <a:r>
              <a:rPr lang="en-US" sz="2000" dirty="0"/>
              <a:t>of new availability features in “Windows Server 8”</a:t>
            </a:r>
          </a:p>
          <a:p>
            <a:pPr marL="342918" indent="-342900">
              <a:buFont typeface="Arial" pitchFamily="34" charset="0"/>
              <a:buChar char="•"/>
            </a:pPr>
            <a:r>
              <a:rPr lang="en-US" sz="2000" dirty="0"/>
              <a:t>Enhancements and </a:t>
            </a:r>
            <a:r>
              <a:rPr lang="en-US" sz="2000" dirty="0" smtClean="0"/>
              <a:t>Integration with </a:t>
            </a:r>
            <a:r>
              <a:rPr lang="en-US" sz="2000" dirty="0"/>
              <a:t>Cluster Shared Volumes</a:t>
            </a:r>
          </a:p>
          <a:p>
            <a:pPr marL="342918" indent="-342900">
              <a:buFont typeface="Arial" pitchFamily="34" charset="0"/>
              <a:buChar char="•"/>
            </a:pPr>
            <a:r>
              <a:rPr lang="en-US" sz="2000" dirty="0"/>
              <a:t>Designing Storage Solutions for Failover Clusters</a:t>
            </a:r>
          </a:p>
          <a:p>
            <a:pPr marL="342918" indent="-342900">
              <a:buFont typeface="Arial" pitchFamily="34" charset="0"/>
              <a:buChar char="•"/>
            </a:pPr>
            <a:r>
              <a:rPr lang="en-US" sz="2000" dirty="0"/>
              <a:t>Backup Changes for CSV volumes</a:t>
            </a:r>
          </a:p>
          <a:p>
            <a:pPr marL="342918" indent="-342900">
              <a:buFont typeface="Arial" pitchFamily="34" charset="0"/>
              <a:buChar char="•"/>
            </a:pPr>
            <a:endParaRPr lang="en-US" sz="2000" dirty="0"/>
          </a:p>
        </p:txBody>
      </p:sp>
      <p:sp>
        <p:nvSpPr>
          <p:cNvPr id="5" name="&quot;GLASS&quot;; Transparent to White Linear; Reflection; Stroke"/>
          <p:cNvSpPr/>
          <p:nvPr/>
        </p:nvSpPr>
        <p:spPr bwMode="auto">
          <a:xfrm flipH="1">
            <a:off x="684212" y="1524000"/>
            <a:ext cx="3429000" cy="4876800"/>
          </a:xfrm>
          <a:prstGeom prst="round1Rect">
            <a:avLst>
              <a:gd name="adj" fmla="val 11648"/>
            </a:avLst>
          </a:prstGeom>
          <a:gradFill flip="none" rotWithShape="1">
            <a:gsLst>
              <a:gs pos="2000">
                <a:srgbClr val="000036">
                  <a:alpha val="0"/>
                </a:srgbClr>
              </a:gs>
              <a:gs pos="33000">
                <a:srgbClr val="000000">
                  <a:alpha val="7000"/>
                </a:srgbClr>
              </a:gs>
              <a:gs pos="76000">
                <a:srgbClr val="080808">
                  <a:alpha val="24000"/>
                </a:srgbClr>
              </a:gs>
              <a:gs pos="82000">
                <a:schemeClr val="accent1"/>
              </a:gs>
              <a:gs pos="96000">
                <a:schemeClr val="accent1"/>
              </a:gs>
            </a:gsLst>
            <a:lin ang="16200000" scaled="1"/>
            <a:tileRect/>
          </a:gradFill>
          <a:ln w="50800" cap="flat" cmpd="dbl" algn="ctr">
            <a:gradFill flip="none" rotWithShape="1">
              <a:gsLst>
                <a:gs pos="0">
                  <a:srgbClr val="000066">
                    <a:alpha val="0"/>
                  </a:srgbClr>
                </a:gs>
                <a:gs pos="50000">
                  <a:srgbClr val="00B0F0">
                    <a:alpha val="39000"/>
                  </a:srgbClr>
                </a:gs>
                <a:gs pos="100000">
                  <a:srgbClr val="00B0F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1371600" rIns="41153" bIns="41153" numCol="1" rtlCol="0" anchor="t" anchorCtr="0" compatLnSpc="1">
            <a:prstTxWarp prst="textNoShape">
              <a:avLst/>
            </a:prstTxWarp>
          </a:bodyPr>
          <a:lstStyle/>
          <a:p>
            <a:pPr marL="342918" indent="-342900">
              <a:buFont typeface="Arial" pitchFamily="34" charset="0"/>
              <a:buChar char="•"/>
            </a:pPr>
            <a:r>
              <a:rPr lang="en-US" sz="2000" dirty="0" smtClean="0"/>
              <a:t>Server </a:t>
            </a:r>
            <a:r>
              <a:rPr lang="en-US" sz="2000" dirty="0"/>
              <a:t>developers</a:t>
            </a:r>
          </a:p>
          <a:p>
            <a:pPr marL="342918" indent="-342900">
              <a:buFont typeface="Arial" pitchFamily="34" charset="0"/>
              <a:buChar char="•"/>
            </a:pPr>
            <a:r>
              <a:rPr lang="en-US" sz="2000" dirty="0"/>
              <a:t>Storage developers</a:t>
            </a:r>
          </a:p>
          <a:p>
            <a:pPr marL="342918" indent="-342900">
              <a:buFont typeface="Arial" pitchFamily="34" charset="0"/>
              <a:buChar char="•"/>
            </a:pPr>
            <a:r>
              <a:rPr lang="en-US" sz="2000" dirty="0" smtClean="0"/>
              <a:t>Backup/Restore developers</a:t>
            </a:r>
            <a:endParaRPr lang="en-US" sz="2000" dirty="0"/>
          </a:p>
          <a:p>
            <a:pPr marL="342918" indent="-342900">
              <a:buFont typeface="Arial" pitchFamily="34" charset="0"/>
              <a:buChar char="•"/>
            </a:pPr>
            <a:r>
              <a:rPr lang="en-US" sz="2000" dirty="0" smtClean="0"/>
              <a:t>Anti-virus </a:t>
            </a:r>
            <a:r>
              <a:rPr lang="en-US" sz="2000" dirty="0"/>
              <a:t>developers</a:t>
            </a:r>
          </a:p>
          <a:p>
            <a:pPr marL="342918" indent="-342900">
              <a:buFont typeface="Arial" pitchFamily="34" charset="0"/>
              <a:buChar char="•"/>
            </a:pPr>
            <a:r>
              <a:rPr lang="en-US" sz="2000" dirty="0" smtClean="0"/>
              <a:t>Replication </a:t>
            </a:r>
            <a:r>
              <a:rPr lang="en-US" sz="2000" dirty="0"/>
              <a:t>developers</a:t>
            </a:r>
          </a:p>
          <a:p>
            <a:pPr marL="342918" indent="-342900">
              <a:buFont typeface="Arial" pitchFamily="34" charset="0"/>
              <a:buChar char="•"/>
            </a:pPr>
            <a:endParaRPr lang="en-US" sz="2000" dirty="0"/>
          </a:p>
        </p:txBody>
      </p:sp>
      <p:sp>
        <p:nvSpPr>
          <p:cNvPr id="6" name="Rectangle 5"/>
          <p:cNvSpPr/>
          <p:nvPr/>
        </p:nvSpPr>
        <p:spPr>
          <a:xfrm>
            <a:off x="836612" y="1676400"/>
            <a:ext cx="3124200" cy="685800"/>
          </a:xfrm>
          <a:prstGeom prst="rect">
            <a:avLst/>
          </a:prstGeom>
        </p:spPr>
        <p:txBody>
          <a:bodyPr wrap="square" lIns="0" tIns="0" rIns="0" bIns="0" anchor="ctr" anchorCtr="0">
            <a:noAutofit/>
          </a:bodyPr>
          <a:lstStyle/>
          <a:p>
            <a:pPr algn="ctr" defTabSz="914099" fontAlgn="base">
              <a:spcBef>
                <a:spcPct val="0"/>
              </a:spcBef>
              <a:spcAft>
                <a:spcPct val="0"/>
              </a:spcAft>
            </a:pPr>
            <a:r>
              <a:rPr lang="en-US" sz="2400" dirty="0"/>
              <a:t>WHO WILL BENEFIT FROM THIS TALK</a:t>
            </a:r>
          </a:p>
        </p:txBody>
      </p:sp>
      <p:sp>
        <p:nvSpPr>
          <p:cNvPr id="7" name="Rectangle 6"/>
          <p:cNvSpPr/>
          <p:nvPr/>
        </p:nvSpPr>
        <p:spPr>
          <a:xfrm>
            <a:off x="4450080" y="1676400"/>
            <a:ext cx="3124200" cy="685800"/>
          </a:xfrm>
          <a:prstGeom prst="rect">
            <a:avLst/>
          </a:prstGeom>
        </p:spPr>
        <p:txBody>
          <a:bodyPr wrap="square" lIns="0" tIns="0" rIns="0" bIns="0" anchor="ctr" anchorCtr="0">
            <a:noAutofit/>
          </a:bodyPr>
          <a:lstStyle/>
          <a:p>
            <a:pPr algn="ctr">
              <a:lnSpc>
                <a:spcPct val="90000"/>
              </a:lnSpc>
            </a:pPr>
            <a:r>
              <a:rPr lang="en-US" sz="2800" dirty="0"/>
              <a:t>TOPICS</a:t>
            </a:r>
            <a:endParaRPr lang="en-US" sz="1400" dirty="0"/>
          </a:p>
        </p:txBody>
      </p:sp>
      <p:sp>
        <p:nvSpPr>
          <p:cNvPr id="8" name="Rectangle 7"/>
          <p:cNvSpPr/>
          <p:nvPr/>
        </p:nvSpPr>
        <p:spPr>
          <a:xfrm>
            <a:off x="8094028" y="1676400"/>
            <a:ext cx="3124200" cy="685800"/>
          </a:xfrm>
          <a:prstGeom prst="rect">
            <a:avLst/>
          </a:prstGeom>
        </p:spPr>
        <p:txBody>
          <a:bodyPr wrap="square" lIns="0" tIns="0" rIns="0" bIns="0" anchor="ctr" anchorCtr="0">
            <a:noAutofit/>
          </a:bodyPr>
          <a:lstStyle/>
          <a:p>
            <a:pPr algn="ctr">
              <a:lnSpc>
                <a:spcPct val="90000"/>
              </a:lnSpc>
            </a:pPr>
            <a:r>
              <a:rPr lang="en-US" sz="2400" dirty="0"/>
              <a:t>WHAT YOU’LL LEAVE WITH</a:t>
            </a:r>
            <a:endParaRPr lang="en-US" sz="1200" dirty="0"/>
          </a:p>
        </p:txBody>
      </p:sp>
    </p:spTree>
    <p:extLst>
      <p:ext uri="{BB962C8B-B14F-4D97-AF65-F5344CB8AC3E}">
        <p14:creationId xmlns:p14="http://schemas.microsoft.com/office/powerpoint/2010/main" val="41930621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4310" y="3193131"/>
            <a:ext cx="1007337" cy="9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FC</a:t>
            </a:r>
            <a:endParaRPr lang="en-US" sz="1600" dirty="0"/>
          </a:p>
        </p:txBody>
      </p:sp>
      <p:sp>
        <p:nvSpPr>
          <p:cNvPr id="6" name="Title 5"/>
          <p:cNvSpPr>
            <a:spLocks noGrp="1"/>
          </p:cNvSpPr>
          <p:nvPr>
            <p:ph type="title"/>
          </p:nvPr>
        </p:nvSpPr>
        <p:spPr/>
        <p:txBody>
          <a:bodyPr>
            <a:normAutofit fontScale="90000"/>
          </a:bodyPr>
          <a:lstStyle/>
          <a:p>
            <a:r>
              <a:rPr lang="en-US" dirty="0"/>
              <a:t>Shared Storage Options</a:t>
            </a:r>
            <a:br>
              <a:rPr lang="en-US" dirty="0"/>
            </a:br>
            <a:r>
              <a:rPr lang="en-US" sz="4000" dirty="0">
                <a:latin typeface="+mn-lt"/>
              </a:rPr>
              <a:t>Flexible </a:t>
            </a:r>
            <a:r>
              <a:rPr lang="en-US" sz="4000" dirty="0" smtClean="0">
                <a:latin typeface="+mn-lt"/>
              </a:rPr>
              <a:t>storage choices </a:t>
            </a:r>
            <a:r>
              <a:rPr lang="en-US" sz="4000" dirty="0">
                <a:latin typeface="+mn-lt"/>
              </a:rPr>
              <a:t>for building </a:t>
            </a:r>
            <a:r>
              <a:rPr lang="en-US" sz="4000" dirty="0" smtClean="0">
                <a:latin typeface="+mn-lt"/>
              </a:rPr>
              <a:t>clusters</a:t>
            </a:r>
            <a:endParaRPr lang="en-US" sz="4000" dirty="0">
              <a:latin typeface="+mn-lt"/>
            </a:endParaRPr>
          </a:p>
        </p:txBody>
      </p:sp>
      <p:pic>
        <p:nvPicPr>
          <p:cNvPr id="8"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569636" y="2429316"/>
            <a:ext cx="559412" cy="763817"/>
          </a:xfrm>
          <a:prstGeom prst="rect">
            <a:avLst/>
          </a:prstGeom>
          <a:noFill/>
        </p:spPr>
      </p:pic>
      <p:pic>
        <p:nvPicPr>
          <p:cNvPr id="9" name="Picture 18" descr="Database blue"/>
          <p:cNvPicPr>
            <a:picLocks noChangeAspect="1" noChangeArrowheads="1"/>
          </p:cNvPicPr>
          <p:nvPr/>
        </p:nvPicPr>
        <p:blipFill>
          <a:blip r:embed="rId3" cstate="print"/>
          <a:srcRect/>
          <a:stretch>
            <a:fillRect/>
          </a:stretch>
        </p:blipFill>
        <p:spPr bwMode="auto">
          <a:xfrm>
            <a:off x="741542" y="3493089"/>
            <a:ext cx="432430" cy="552777"/>
          </a:xfrm>
          <a:prstGeom prst="rect">
            <a:avLst/>
          </a:prstGeom>
          <a:noFill/>
        </p:spPr>
      </p:pic>
      <p:pic>
        <p:nvPicPr>
          <p:cNvPr id="10"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912235" y="2428454"/>
            <a:ext cx="559412" cy="763817"/>
          </a:xfrm>
          <a:prstGeom prst="rect">
            <a:avLst/>
          </a:prstGeom>
          <a:noFill/>
        </p:spPr>
      </p:pic>
      <p:sp>
        <p:nvSpPr>
          <p:cNvPr id="12" name="Rectangle 11"/>
          <p:cNvSpPr/>
          <p:nvPr/>
        </p:nvSpPr>
        <p:spPr>
          <a:xfrm>
            <a:off x="1622141" y="3192270"/>
            <a:ext cx="1007337" cy="9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t>SAS RBOD</a:t>
            </a:r>
            <a:endParaRPr lang="en-US" sz="1400" dirty="0"/>
          </a:p>
        </p:txBody>
      </p:sp>
      <p:pic>
        <p:nvPicPr>
          <p:cNvPr id="13"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1727467" y="2428455"/>
            <a:ext cx="559412" cy="763817"/>
          </a:xfrm>
          <a:prstGeom prst="rect">
            <a:avLst/>
          </a:prstGeom>
          <a:noFill/>
        </p:spPr>
      </p:pic>
      <p:pic>
        <p:nvPicPr>
          <p:cNvPr id="14" name="Picture 18" descr="Database blue"/>
          <p:cNvPicPr>
            <a:picLocks noChangeAspect="1" noChangeArrowheads="1"/>
          </p:cNvPicPr>
          <p:nvPr/>
        </p:nvPicPr>
        <p:blipFill>
          <a:blip r:embed="rId3" cstate="print"/>
          <a:srcRect/>
          <a:stretch>
            <a:fillRect/>
          </a:stretch>
        </p:blipFill>
        <p:spPr bwMode="auto">
          <a:xfrm>
            <a:off x="1899373" y="3492228"/>
            <a:ext cx="432430" cy="552777"/>
          </a:xfrm>
          <a:prstGeom prst="rect">
            <a:avLst/>
          </a:prstGeom>
          <a:noFill/>
        </p:spPr>
      </p:pic>
      <p:pic>
        <p:nvPicPr>
          <p:cNvPr id="15"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2070067" y="2427593"/>
            <a:ext cx="559412" cy="763817"/>
          </a:xfrm>
          <a:prstGeom prst="rect">
            <a:avLst/>
          </a:prstGeom>
          <a:noFill/>
        </p:spPr>
      </p:pic>
      <p:sp>
        <p:nvSpPr>
          <p:cNvPr id="16" name="Rectangle 15"/>
          <p:cNvSpPr/>
          <p:nvPr/>
        </p:nvSpPr>
        <p:spPr>
          <a:xfrm>
            <a:off x="429261" y="5124577"/>
            <a:ext cx="1007337" cy="9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smtClean="0"/>
              <a:t>iSCSI</a:t>
            </a:r>
            <a:endParaRPr lang="en-US" sz="1600" dirty="0"/>
          </a:p>
        </p:txBody>
      </p:sp>
      <p:pic>
        <p:nvPicPr>
          <p:cNvPr id="17"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534587" y="4360762"/>
            <a:ext cx="559412" cy="763817"/>
          </a:xfrm>
          <a:prstGeom prst="rect">
            <a:avLst/>
          </a:prstGeom>
          <a:noFill/>
        </p:spPr>
      </p:pic>
      <p:pic>
        <p:nvPicPr>
          <p:cNvPr id="18" name="Picture 18" descr="Database blue"/>
          <p:cNvPicPr>
            <a:picLocks noChangeAspect="1" noChangeArrowheads="1"/>
          </p:cNvPicPr>
          <p:nvPr/>
        </p:nvPicPr>
        <p:blipFill>
          <a:blip r:embed="rId3" cstate="print"/>
          <a:srcRect/>
          <a:stretch>
            <a:fillRect/>
          </a:stretch>
        </p:blipFill>
        <p:spPr bwMode="auto">
          <a:xfrm>
            <a:off x="706493" y="5424535"/>
            <a:ext cx="432430" cy="552777"/>
          </a:xfrm>
          <a:prstGeom prst="rect">
            <a:avLst/>
          </a:prstGeom>
          <a:noFill/>
        </p:spPr>
      </p:pic>
      <p:pic>
        <p:nvPicPr>
          <p:cNvPr id="19"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877186" y="4359900"/>
            <a:ext cx="559412" cy="763817"/>
          </a:xfrm>
          <a:prstGeom prst="rect">
            <a:avLst/>
          </a:prstGeom>
          <a:noFill/>
        </p:spPr>
      </p:pic>
      <p:sp>
        <p:nvSpPr>
          <p:cNvPr id="20" name="Rectangle 19"/>
          <p:cNvSpPr/>
          <p:nvPr/>
        </p:nvSpPr>
        <p:spPr>
          <a:xfrm>
            <a:off x="1579290" y="5125439"/>
            <a:ext cx="1007337" cy="9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smtClean="0"/>
              <a:t>FCoE</a:t>
            </a:r>
            <a:endParaRPr lang="en-US" sz="1600" dirty="0"/>
          </a:p>
        </p:txBody>
      </p:sp>
      <p:pic>
        <p:nvPicPr>
          <p:cNvPr id="21"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1684616" y="4361624"/>
            <a:ext cx="559412" cy="763817"/>
          </a:xfrm>
          <a:prstGeom prst="rect">
            <a:avLst/>
          </a:prstGeom>
          <a:noFill/>
        </p:spPr>
      </p:pic>
      <p:pic>
        <p:nvPicPr>
          <p:cNvPr id="22" name="Picture 18" descr="Database blue"/>
          <p:cNvPicPr>
            <a:picLocks noChangeAspect="1" noChangeArrowheads="1"/>
          </p:cNvPicPr>
          <p:nvPr/>
        </p:nvPicPr>
        <p:blipFill>
          <a:blip r:embed="rId3" cstate="print"/>
          <a:srcRect/>
          <a:stretch>
            <a:fillRect/>
          </a:stretch>
        </p:blipFill>
        <p:spPr bwMode="auto">
          <a:xfrm>
            <a:off x="1856522" y="5425397"/>
            <a:ext cx="432430" cy="552777"/>
          </a:xfrm>
          <a:prstGeom prst="rect">
            <a:avLst/>
          </a:prstGeom>
          <a:noFill/>
        </p:spPr>
      </p:pic>
      <p:pic>
        <p:nvPicPr>
          <p:cNvPr id="23"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2027216" y="4360762"/>
            <a:ext cx="559412" cy="763817"/>
          </a:xfrm>
          <a:prstGeom prst="rect">
            <a:avLst/>
          </a:prstGeom>
          <a:noFill/>
        </p:spPr>
      </p:pic>
      <p:sp>
        <p:nvSpPr>
          <p:cNvPr id="24" name="Rectangle 23"/>
          <p:cNvSpPr/>
          <p:nvPr/>
        </p:nvSpPr>
        <p:spPr>
          <a:xfrm>
            <a:off x="3948582" y="3516733"/>
            <a:ext cx="1150036" cy="9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SAS JBOD</a:t>
            </a:r>
            <a:endParaRPr lang="en-US" sz="1600" dirty="0"/>
          </a:p>
        </p:txBody>
      </p:sp>
      <p:pic>
        <p:nvPicPr>
          <p:cNvPr id="26" name="Picture 18" descr="Database blue"/>
          <p:cNvPicPr>
            <a:picLocks noChangeAspect="1" noChangeArrowheads="1"/>
          </p:cNvPicPr>
          <p:nvPr/>
        </p:nvPicPr>
        <p:blipFill>
          <a:blip r:embed="rId3" cstate="print"/>
          <a:srcRect/>
          <a:stretch>
            <a:fillRect/>
          </a:stretch>
        </p:blipFill>
        <p:spPr bwMode="auto">
          <a:xfrm>
            <a:off x="4315663" y="3816691"/>
            <a:ext cx="432430" cy="552777"/>
          </a:xfrm>
          <a:prstGeom prst="rect">
            <a:avLst/>
          </a:prstGeom>
          <a:noFill/>
        </p:spPr>
      </p:pic>
      <p:cxnSp>
        <p:nvCxnSpPr>
          <p:cNvPr id="28" name="Straight Connector 27"/>
          <p:cNvCxnSpPr/>
          <p:nvPr/>
        </p:nvCxnSpPr>
        <p:spPr>
          <a:xfrm flipV="1">
            <a:off x="6885248" y="1911924"/>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txBox="1">
            <a:spLocks/>
          </p:cNvSpPr>
          <p:nvPr/>
        </p:nvSpPr>
        <p:spPr>
          <a:xfrm>
            <a:off x="1092429" y="1544760"/>
            <a:ext cx="4404277" cy="410229"/>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tx1"/>
                </a:solidFill>
              </a:rPr>
              <a:t>Shared Storage</a:t>
            </a:r>
          </a:p>
        </p:txBody>
      </p:sp>
      <p:sp>
        <p:nvSpPr>
          <p:cNvPr id="30" name="Rectangle 29"/>
          <p:cNvSpPr/>
          <p:nvPr/>
        </p:nvSpPr>
        <p:spPr>
          <a:xfrm>
            <a:off x="3948581" y="3121170"/>
            <a:ext cx="1150037" cy="307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RAID HBA</a:t>
            </a:r>
            <a:endParaRPr lang="en-US" sz="1600" dirty="0">
              <a:solidFill>
                <a:schemeClr val="tx1"/>
              </a:solidFill>
            </a:endParaRPr>
          </a:p>
        </p:txBody>
      </p:sp>
      <p:pic>
        <p:nvPicPr>
          <p:cNvPr id="25"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4152742" y="2430178"/>
            <a:ext cx="559412" cy="763817"/>
          </a:xfrm>
          <a:prstGeom prst="rect">
            <a:avLst/>
          </a:prstGeom>
          <a:noFill/>
        </p:spPr>
      </p:pic>
      <p:pic>
        <p:nvPicPr>
          <p:cNvPr id="27"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4495342" y="2429316"/>
            <a:ext cx="559412" cy="763817"/>
          </a:xfrm>
          <a:prstGeom prst="rect">
            <a:avLst/>
          </a:prstGeom>
          <a:noFill/>
        </p:spPr>
      </p:pic>
      <p:pic>
        <p:nvPicPr>
          <p:cNvPr id="34"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2916747" y="2431040"/>
            <a:ext cx="559412" cy="763817"/>
          </a:xfrm>
          <a:prstGeom prst="rect">
            <a:avLst/>
          </a:prstGeom>
          <a:noFill/>
        </p:spPr>
      </p:pic>
      <p:pic>
        <p:nvPicPr>
          <p:cNvPr id="35"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3259346" y="2430178"/>
            <a:ext cx="559412" cy="763817"/>
          </a:xfrm>
          <a:prstGeom prst="rect">
            <a:avLst/>
          </a:prstGeom>
          <a:noFill/>
        </p:spPr>
      </p:pic>
      <p:sp>
        <p:nvSpPr>
          <p:cNvPr id="39" name="Rectangle 38"/>
          <p:cNvSpPr/>
          <p:nvPr/>
        </p:nvSpPr>
        <p:spPr>
          <a:xfrm>
            <a:off x="9015935" y="3122031"/>
            <a:ext cx="1213043" cy="131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Software Replication</a:t>
            </a:r>
            <a:endParaRPr lang="en-US" sz="1600" dirty="0">
              <a:solidFill>
                <a:schemeClr val="tx1"/>
              </a:solidFill>
            </a:endParaRPr>
          </a:p>
        </p:txBody>
      </p:sp>
      <p:pic>
        <p:nvPicPr>
          <p:cNvPr id="40"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9220096" y="2431040"/>
            <a:ext cx="559412" cy="763817"/>
          </a:xfrm>
          <a:prstGeom prst="rect">
            <a:avLst/>
          </a:prstGeom>
          <a:noFill/>
        </p:spPr>
      </p:pic>
      <p:pic>
        <p:nvPicPr>
          <p:cNvPr id="41"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9562696" y="2430178"/>
            <a:ext cx="559412" cy="763817"/>
          </a:xfrm>
          <a:prstGeom prst="rect">
            <a:avLst/>
          </a:prstGeom>
          <a:noFill/>
        </p:spPr>
      </p:pic>
      <p:pic>
        <p:nvPicPr>
          <p:cNvPr id="38" name="Picture 18" descr="Database blue"/>
          <p:cNvPicPr>
            <a:picLocks noChangeAspect="1" noChangeArrowheads="1"/>
          </p:cNvPicPr>
          <p:nvPr/>
        </p:nvPicPr>
        <p:blipFill>
          <a:blip r:embed="rId3" cstate="print"/>
          <a:srcRect/>
          <a:stretch>
            <a:fillRect/>
          </a:stretch>
        </p:blipFill>
        <p:spPr bwMode="auto">
          <a:xfrm>
            <a:off x="9067836" y="3834718"/>
            <a:ext cx="432430" cy="552777"/>
          </a:xfrm>
          <a:prstGeom prst="rect">
            <a:avLst/>
          </a:prstGeom>
          <a:noFill/>
        </p:spPr>
      </p:pic>
      <p:pic>
        <p:nvPicPr>
          <p:cNvPr id="42" name="Picture 18" descr="Database blue"/>
          <p:cNvPicPr>
            <a:picLocks noChangeAspect="1" noChangeArrowheads="1"/>
          </p:cNvPicPr>
          <p:nvPr/>
        </p:nvPicPr>
        <p:blipFill>
          <a:blip r:embed="rId3" cstate="print"/>
          <a:srcRect/>
          <a:stretch>
            <a:fillRect/>
          </a:stretch>
        </p:blipFill>
        <p:spPr bwMode="auto">
          <a:xfrm>
            <a:off x="9734602" y="3836031"/>
            <a:ext cx="432430" cy="552777"/>
          </a:xfrm>
          <a:prstGeom prst="rect">
            <a:avLst/>
          </a:prstGeom>
          <a:noFill/>
        </p:spPr>
      </p:pic>
      <p:pic>
        <p:nvPicPr>
          <p:cNvPr id="44" name="Picture 2" descr="C:\Users\matd.NTDEV\AppData\Local\Microsoft\Windows\Temporary Internet Files\Low\Content.IE5\E87SD5HK\j0442134[1].png"/>
          <p:cNvPicPr>
            <a:picLocks noChangeAspect="1" noChangeArrowheads="1"/>
          </p:cNvPicPr>
          <p:nvPr/>
        </p:nvPicPr>
        <p:blipFill>
          <a:blip r:embed="rId4" cstate="print">
            <a:extLst/>
          </a:blip>
          <a:srcRect/>
          <a:stretch>
            <a:fillRect/>
          </a:stretch>
        </p:blipFill>
        <p:spPr bwMode="auto">
          <a:xfrm>
            <a:off x="9436949" y="3976152"/>
            <a:ext cx="352173" cy="349019"/>
          </a:xfrm>
          <a:prstGeom prst="rect">
            <a:avLst/>
          </a:prstGeom>
          <a:extLst/>
        </p:spPr>
      </p:pic>
      <p:sp>
        <p:nvSpPr>
          <p:cNvPr id="45" name="Rectangle 44"/>
          <p:cNvSpPr/>
          <p:nvPr/>
        </p:nvSpPr>
        <p:spPr>
          <a:xfrm>
            <a:off x="7559803" y="3195718"/>
            <a:ext cx="1213043" cy="1241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Hardware Replication</a:t>
            </a:r>
            <a:endParaRPr lang="en-US" sz="1600" dirty="0">
              <a:solidFill>
                <a:schemeClr val="tx1"/>
              </a:solidFill>
            </a:endParaRPr>
          </a:p>
        </p:txBody>
      </p:sp>
      <p:pic>
        <p:nvPicPr>
          <p:cNvPr id="46"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7763964" y="2431902"/>
            <a:ext cx="559412" cy="763817"/>
          </a:xfrm>
          <a:prstGeom prst="rect">
            <a:avLst/>
          </a:prstGeom>
          <a:noFill/>
        </p:spPr>
      </p:pic>
      <p:pic>
        <p:nvPicPr>
          <p:cNvPr id="47"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8106563" y="2431040"/>
            <a:ext cx="559412" cy="763817"/>
          </a:xfrm>
          <a:prstGeom prst="rect">
            <a:avLst/>
          </a:prstGeom>
          <a:noFill/>
        </p:spPr>
      </p:pic>
      <p:pic>
        <p:nvPicPr>
          <p:cNvPr id="48" name="Picture 18" descr="Database blue"/>
          <p:cNvPicPr>
            <a:picLocks noChangeAspect="1" noChangeArrowheads="1"/>
          </p:cNvPicPr>
          <p:nvPr/>
        </p:nvPicPr>
        <p:blipFill>
          <a:blip r:embed="rId3" cstate="print"/>
          <a:srcRect/>
          <a:stretch>
            <a:fillRect/>
          </a:stretch>
        </p:blipFill>
        <p:spPr bwMode="auto">
          <a:xfrm>
            <a:off x="7611704" y="3835579"/>
            <a:ext cx="432430" cy="552777"/>
          </a:xfrm>
          <a:prstGeom prst="rect">
            <a:avLst/>
          </a:prstGeom>
          <a:noFill/>
        </p:spPr>
      </p:pic>
      <p:pic>
        <p:nvPicPr>
          <p:cNvPr id="49" name="Picture 18" descr="Database blue"/>
          <p:cNvPicPr>
            <a:picLocks noChangeAspect="1" noChangeArrowheads="1"/>
          </p:cNvPicPr>
          <p:nvPr/>
        </p:nvPicPr>
        <p:blipFill>
          <a:blip r:embed="rId3" cstate="print"/>
          <a:srcRect/>
          <a:stretch>
            <a:fillRect/>
          </a:stretch>
        </p:blipFill>
        <p:spPr bwMode="auto">
          <a:xfrm>
            <a:off x="8269233" y="3836893"/>
            <a:ext cx="432430" cy="552777"/>
          </a:xfrm>
          <a:prstGeom prst="rect">
            <a:avLst/>
          </a:prstGeom>
          <a:noFill/>
        </p:spPr>
      </p:pic>
      <p:pic>
        <p:nvPicPr>
          <p:cNvPr id="50" name="Picture 2" descr="C:\Users\matd.NTDEV\AppData\Local\Microsoft\Windows\Temporary Internet Files\Low\Content.IE5\E87SD5HK\j0442134[1].png"/>
          <p:cNvPicPr>
            <a:picLocks noChangeAspect="1" noChangeArrowheads="1"/>
          </p:cNvPicPr>
          <p:nvPr/>
        </p:nvPicPr>
        <p:blipFill>
          <a:blip r:embed="rId4" cstate="print">
            <a:extLst/>
          </a:blip>
          <a:srcRect/>
          <a:stretch>
            <a:fillRect/>
          </a:stretch>
        </p:blipFill>
        <p:spPr bwMode="auto">
          <a:xfrm>
            <a:off x="7980817" y="3977013"/>
            <a:ext cx="352173" cy="349019"/>
          </a:xfrm>
          <a:prstGeom prst="rect">
            <a:avLst/>
          </a:prstGeom>
          <a:extLst/>
        </p:spPr>
      </p:pic>
      <p:sp>
        <p:nvSpPr>
          <p:cNvPr id="52" name="Rectangle 51"/>
          <p:cNvSpPr/>
          <p:nvPr/>
        </p:nvSpPr>
        <p:spPr>
          <a:xfrm>
            <a:off x="5244885" y="3196579"/>
            <a:ext cx="1007337" cy="9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SMB</a:t>
            </a:r>
            <a:endParaRPr lang="en-US" sz="1600" dirty="0">
              <a:solidFill>
                <a:schemeClr val="tx1"/>
              </a:solidFill>
            </a:endParaRPr>
          </a:p>
        </p:txBody>
      </p:sp>
      <p:pic>
        <p:nvPicPr>
          <p:cNvPr id="53"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5350211" y="2432764"/>
            <a:ext cx="559412" cy="763817"/>
          </a:xfrm>
          <a:prstGeom prst="rect">
            <a:avLst/>
          </a:prstGeom>
          <a:noFill/>
        </p:spPr>
      </p:pic>
      <p:pic>
        <p:nvPicPr>
          <p:cNvPr id="54" name="Picture 18" descr="Database blue"/>
          <p:cNvPicPr>
            <a:picLocks noChangeAspect="1" noChangeArrowheads="1"/>
          </p:cNvPicPr>
          <p:nvPr/>
        </p:nvPicPr>
        <p:blipFill>
          <a:blip r:embed="rId3" cstate="print"/>
          <a:srcRect/>
          <a:stretch>
            <a:fillRect/>
          </a:stretch>
        </p:blipFill>
        <p:spPr bwMode="auto">
          <a:xfrm>
            <a:off x="5522117" y="3496537"/>
            <a:ext cx="432430" cy="552777"/>
          </a:xfrm>
          <a:prstGeom prst="rect">
            <a:avLst/>
          </a:prstGeom>
          <a:noFill/>
        </p:spPr>
      </p:pic>
      <p:pic>
        <p:nvPicPr>
          <p:cNvPr id="55"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5692811" y="2431902"/>
            <a:ext cx="559412" cy="763817"/>
          </a:xfrm>
          <a:prstGeom prst="rect">
            <a:avLst/>
          </a:prstGeom>
          <a:noFill/>
        </p:spPr>
      </p:pic>
      <p:sp>
        <p:nvSpPr>
          <p:cNvPr id="58" name="Text Placeholder 12"/>
          <p:cNvSpPr txBox="1">
            <a:spLocks/>
          </p:cNvSpPr>
          <p:nvPr/>
        </p:nvSpPr>
        <p:spPr>
          <a:xfrm>
            <a:off x="8317344" y="1544760"/>
            <a:ext cx="2525505" cy="410229"/>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tx1"/>
                </a:solidFill>
              </a:rPr>
              <a:t>Data Replication</a:t>
            </a:r>
          </a:p>
        </p:txBody>
      </p:sp>
      <p:sp>
        <p:nvSpPr>
          <p:cNvPr id="2" name="TextBox 1"/>
          <p:cNvSpPr txBox="1"/>
          <p:nvPr/>
        </p:nvSpPr>
        <p:spPr>
          <a:xfrm>
            <a:off x="9015935" y="4631274"/>
            <a:ext cx="1213043" cy="984885"/>
          </a:xfrm>
          <a:prstGeom prst="rect">
            <a:avLst/>
          </a:prstGeom>
          <a:noFill/>
        </p:spPr>
        <p:txBody>
          <a:bodyPr wrap="square" lIns="0" tIns="0" rIns="0" bIns="0" rtlCol="0">
            <a:spAutoFit/>
          </a:bodyPr>
          <a:lstStyle/>
          <a:p>
            <a:pPr algn="ctr"/>
            <a:r>
              <a:rPr lang="en-US" sz="1600" i="1" dirty="0" smtClean="0">
                <a:gradFill>
                  <a:gsLst>
                    <a:gs pos="0">
                      <a:schemeClr val="tx1"/>
                    </a:gs>
                    <a:gs pos="86000">
                      <a:schemeClr val="tx1"/>
                    </a:gs>
                  </a:gsLst>
                  <a:lin ang="5400000" scaled="0"/>
                </a:gradFill>
              </a:rPr>
              <a:t>3</a:t>
            </a:r>
            <a:r>
              <a:rPr lang="en-US" sz="1600" i="1" baseline="30000" dirty="0" smtClean="0">
                <a:gradFill>
                  <a:gsLst>
                    <a:gs pos="0">
                      <a:schemeClr val="tx1"/>
                    </a:gs>
                    <a:gs pos="86000">
                      <a:schemeClr val="tx1"/>
                    </a:gs>
                  </a:gsLst>
                  <a:lin ang="5400000" scaled="0"/>
                </a:gradFill>
              </a:rPr>
              <a:t>rd</a:t>
            </a:r>
            <a:r>
              <a:rPr lang="en-US" sz="1600" i="1" dirty="0" smtClean="0">
                <a:gradFill>
                  <a:gsLst>
                    <a:gs pos="0">
                      <a:schemeClr val="tx1"/>
                    </a:gs>
                    <a:gs pos="86000">
                      <a:schemeClr val="tx1"/>
                    </a:gs>
                  </a:gsLst>
                  <a:lin ang="5400000" scaled="0"/>
                </a:gradFill>
              </a:rPr>
              <a:t> party software replication solution</a:t>
            </a:r>
          </a:p>
        </p:txBody>
      </p:sp>
      <p:sp>
        <p:nvSpPr>
          <p:cNvPr id="60" name="Rectangle 59"/>
          <p:cNvSpPr/>
          <p:nvPr/>
        </p:nvSpPr>
        <p:spPr bwMode="auto">
          <a:xfrm>
            <a:off x="7288066" y="6357108"/>
            <a:ext cx="490396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SAC-444T – Designing </a:t>
            </a:r>
            <a:r>
              <a:rPr lang="en-US" sz="1600" b="1" dirty="0">
                <a:gradFill>
                  <a:gsLst>
                    <a:gs pos="0">
                      <a:schemeClr val="tx1"/>
                    </a:gs>
                    <a:gs pos="100000">
                      <a:schemeClr val="tx1"/>
                    </a:gs>
                  </a:gsLst>
                  <a:lin ang="5400000" scaled="0"/>
                </a:gradFill>
                <a:latin typeface="+mj-lt"/>
              </a:rPr>
              <a:t>Systems for Continuous Availability - Multi-Node with Remote File Storage </a:t>
            </a:r>
          </a:p>
        </p:txBody>
      </p:sp>
      <p:sp>
        <p:nvSpPr>
          <p:cNvPr id="61" name="Rectangle 60"/>
          <p:cNvSpPr/>
          <p:nvPr/>
        </p:nvSpPr>
        <p:spPr bwMode="auto">
          <a:xfrm>
            <a:off x="6373666" y="6351725"/>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59" name="Rectangle 58"/>
          <p:cNvSpPr/>
          <p:nvPr/>
        </p:nvSpPr>
        <p:spPr>
          <a:xfrm>
            <a:off x="10481677" y="3118481"/>
            <a:ext cx="1213043" cy="131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Application Replication</a:t>
            </a:r>
            <a:endParaRPr lang="en-US" sz="1600" dirty="0">
              <a:solidFill>
                <a:schemeClr val="tx1"/>
              </a:solidFill>
            </a:endParaRPr>
          </a:p>
        </p:txBody>
      </p:sp>
      <p:pic>
        <p:nvPicPr>
          <p:cNvPr id="62"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10685838" y="2427490"/>
            <a:ext cx="559412" cy="763817"/>
          </a:xfrm>
          <a:prstGeom prst="rect">
            <a:avLst/>
          </a:prstGeom>
          <a:noFill/>
        </p:spPr>
      </p:pic>
      <p:pic>
        <p:nvPicPr>
          <p:cNvPr id="63"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11028438" y="2426628"/>
            <a:ext cx="559412" cy="763817"/>
          </a:xfrm>
          <a:prstGeom prst="rect">
            <a:avLst/>
          </a:prstGeom>
          <a:noFill/>
        </p:spPr>
      </p:pic>
      <p:pic>
        <p:nvPicPr>
          <p:cNvPr id="64" name="Picture 18" descr="Database blue"/>
          <p:cNvPicPr>
            <a:picLocks noChangeAspect="1" noChangeArrowheads="1"/>
          </p:cNvPicPr>
          <p:nvPr/>
        </p:nvPicPr>
        <p:blipFill>
          <a:blip r:embed="rId3" cstate="print"/>
          <a:srcRect/>
          <a:stretch>
            <a:fillRect/>
          </a:stretch>
        </p:blipFill>
        <p:spPr bwMode="auto">
          <a:xfrm>
            <a:off x="10533578" y="3831168"/>
            <a:ext cx="432430" cy="552777"/>
          </a:xfrm>
          <a:prstGeom prst="rect">
            <a:avLst/>
          </a:prstGeom>
          <a:noFill/>
        </p:spPr>
      </p:pic>
      <p:pic>
        <p:nvPicPr>
          <p:cNvPr id="65" name="Picture 18" descr="Database blue"/>
          <p:cNvPicPr>
            <a:picLocks noChangeAspect="1" noChangeArrowheads="1"/>
          </p:cNvPicPr>
          <p:nvPr/>
        </p:nvPicPr>
        <p:blipFill>
          <a:blip r:embed="rId3" cstate="print"/>
          <a:srcRect/>
          <a:stretch>
            <a:fillRect/>
          </a:stretch>
        </p:blipFill>
        <p:spPr bwMode="auto">
          <a:xfrm>
            <a:off x="11200344" y="3832481"/>
            <a:ext cx="432430" cy="552777"/>
          </a:xfrm>
          <a:prstGeom prst="rect">
            <a:avLst/>
          </a:prstGeom>
          <a:noFill/>
        </p:spPr>
      </p:pic>
      <p:pic>
        <p:nvPicPr>
          <p:cNvPr id="66" name="Picture 2" descr="C:\Users\matd.NTDEV\AppData\Local\Microsoft\Windows\Temporary Internet Files\Low\Content.IE5\E87SD5HK\j0442134[1].png"/>
          <p:cNvPicPr>
            <a:picLocks noChangeAspect="1" noChangeArrowheads="1"/>
          </p:cNvPicPr>
          <p:nvPr/>
        </p:nvPicPr>
        <p:blipFill>
          <a:blip r:embed="rId4" cstate="print">
            <a:extLst/>
          </a:blip>
          <a:srcRect/>
          <a:stretch>
            <a:fillRect/>
          </a:stretch>
        </p:blipFill>
        <p:spPr bwMode="auto">
          <a:xfrm>
            <a:off x="10902691" y="2845810"/>
            <a:ext cx="352173" cy="349019"/>
          </a:xfrm>
          <a:prstGeom prst="rect">
            <a:avLst/>
          </a:prstGeom>
          <a:extLst/>
        </p:spPr>
      </p:pic>
      <p:sp>
        <p:nvSpPr>
          <p:cNvPr id="67" name="TextBox 66"/>
          <p:cNvSpPr txBox="1"/>
          <p:nvPr/>
        </p:nvSpPr>
        <p:spPr>
          <a:xfrm>
            <a:off x="10361609" y="4631272"/>
            <a:ext cx="1452063" cy="738664"/>
          </a:xfrm>
          <a:prstGeom prst="rect">
            <a:avLst/>
          </a:prstGeom>
          <a:noFill/>
        </p:spPr>
        <p:txBody>
          <a:bodyPr wrap="square" lIns="0" tIns="0" rIns="0" bIns="0" rtlCol="0">
            <a:spAutoFit/>
          </a:bodyPr>
          <a:lstStyle/>
          <a:p>
            <a:pPr algn="ctr"/>
            <a:r>
              <a:rPr lang="en-US" sz="1600" i="1" dirty="0" smtClean="0">
                <a:gradFill>
                  <a:gsLst>
                    <a:gs pos="0">
                      <a:schemeClr val="tx1"/>
                    </a:gs>
                    <a:gs pos="86000">
                      <a:schemeClr val="tx1"/>
                    </a:gs>
                  </a:gsLst>
                  <a:lin ang="5400000" scaled="0"/>
                </a:gradFill>
              </a:rPr>
              <a:t>Example:  Exchange </a:t>
            </a:r>
            <a:br>
              <a:rPr lang="en-US" sz="1600" i="1" dirty="0" smtClean="0">
                <a:gradFill>
                  <a:gsLst>
                    <a:gs pos="0">
                      <a:schemeClr val="tx1"/>
                    </a:gs>
                    <a:gs pos="86000">
                      <a:schemeClr val="tx1"/>
                    </a:gs>
                  </a:gsLst>
                  <a:lin ang="5400000" scaled="0"/>
                </a:gradFill>
              </a:rPr>
            </a:br>
            <a:r>
              <a:rPr lang="en-US" sz="1600" i="1" dirty="0" smtClean="0">
                <a:gradFill>
                  <a:gsLst>
                    <a:gs pos="0">
                      <a:schemeClr val="tx1"/>
                    </a:gs>
                    <a:gs pos="86000">
                      <a:schemeClr val="tx1"/>
                    </a:gs>
                  </a:gsLst>
                  <a:lin ang="5400000" scaled="0"/>
                </a:gradFill>
              </a:rPr>
              <a:t>SQL </a:t>
            </a:r>
            <a:r>
              <a:rPr lang="en-US" sz="1600" i="1" dirty="0" err="1" smtClean="0">
                <a:gradFill>
                  <a:gsLst>
                    <a:gs pos="0">
                      <a:schemeClr val="tx1"/>
                    </a:gs>
                    <a:gs pos="86000">
                      <a:schemeClr val="tx1"/>
                    </a:gs>
                  </a:gsLst>
                  <a:lin ang="5400000" scaled="0"/>
                </a:gradFill>
              </a:rPr>
              <a:t>AlwaysOn</a:t>
            </a:r>
            <a:endParaRPr lang="en-US" sz="1600" i="1" dirty="0" smtClean="0">
              <a:gradFill>
                <a:gsLst>
                  <a:gs pos="0">
                    <a:schemeClr val="tx1"/>
                  </a:gs>
                  <a:gs pos="86000">
                    <a:schemeClr val="tx1"/>
                  </a:gs>
                </a:gsLst>
                <a:lin ang="5400000" scaled="0"/>
              </a:gradFill>
            </a:endParaRPr>
          </a:p>
        </p:txBody>
      </p:sp>
      <p:sp>
        <p:nvSpPr>
          <p:cNvPr id="68" name="Rectangle 67"/>
          <p:cNvSpPr/>
          <p:nvPr/>
        </p:nvSpPr>
        <p:spPr>
          <a:xfrm>
            <a:off x="2811421" y="3196581"/>
            <a:ext cx="1007337" cy="9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Spaces</a:t>
            </a:r>
            <a:endParaRPr lang="en-US" sz="1600" dirty="0">
              <a:solidFill>
                <a:schemeClr val="tx1"/>
              </a:solidFill>
            </a:endParaRPr>
          </a:p>
        </p:txBody>
      </p:sp>
      <p:pic>
        <p:nvPicPr>
          <p:cNvPr id="69" name="Picture 18" descr="Database blue"/>
          <p:cNvPicPr>
            <a:picLocks noChangeAspect="1" noChangeArrowheads="1"/>
          </p:cNvPicPr>
          <p:nvPr/>
        </p:nvPicPr>
        <p:blipFill>
          <a:blip r:embed="rId3" cstate="print"/>
          <a:srcRect/>
          <a:stretch>
            <a:fillRect/>
          </a:stretch>
        </p:blipFill>
        <p:spPr bwMode="auto">
          <a:xfrm>
            <a:off x="3088653" y="3496539"/>
            <a:ext cx="432430" cy="552777"/>
          </a:xfrm>
          <a:prstGeom prst="rect">
            <a:avLst/>
          </a:prstGeom>
          <a:noFill/>
        </p:spPr>
      </p:pic>
    </p:spTree>
    <p:extLst>
      <p:ext uri="{BB962C8B-B14F-4D97-AF65-F5344CB8AC3E}">
        <p14:creationId xmlns:p14="http://schemas.microsoft.com/office/powerpoint/2010/main" val="8919107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Block Storage Requirements</a:t>
            </a:r>
            <a:endParaRPr lang="en-US" dirty="0"/>
          </a:p>
        </p:txBody>
      </p:sp>
      <p:sp>
        <p:nvSpPr>
          <p:cNvPr id="6" name="Content Placeholder 5"/>
          <p:cNvSpPr>
            <a:spLocks noGrp="1"/>
          </p:cNvSpPr>
          <p:nvPr>
            <p:ph type="body" sz="quarter" idx="10"/>
          </p:nvPr>
        </p:nvSpPr>
        <p:spPr>
          <a:xfrm>
            <a:off x="519114" y="1447800"/>
            <a:ext cx="11149012" cy="5318379"/>
          </a:xfrm>
        </p:spPr>
        <p:txBody>
          <a:bodyPr/>
          <a:lstStyle/>
          <a:p>
            <a:r>
              <a:rPr lang="en-US" dirty="0"/>
              <a:t>Supported Block Access Protocols For Shared Storage</a:t>
            </a:r>
            <a:endParaRPr lang="en-US" dirty="0" smtClean="0"/>
          </a:p>
          <a:p>
            <a:pPr lvl="1"/>
            <a:endParaRPr lang="en-US" dirty="0" smtClean="0"/>
          </a:p>
          <a:p>
            <a:pPr lvl="1"/>
            <a:endParaRPr lang="en-US" dirty="0" smtClean="0"/>
          </a:p>
          <a:p>
            <a:pPr lvl="1"/>
            <a:endParaRPr lang="en-US" dirty="0" smtClean="0"/>
          </a:p>
          <a:p>
            <a:pPr marL="460375" lvl="1" indent="0">
              <a:buNone/>
            </a:pPr>
            <a:endParaRPr lang="en-US" dirty="0"/>
          </a:p>
          <a:p>
            <a:pPr lvl="1"/>
            <a:endParaRPr lang="en-US" dirty="0" smtClean="0"/>
          </a:p>
          <a:p>
            <a:pPr lvl="1"/>
            <a:endParaRPr lang="en-US" sz="2000" dirty="0" smtClean="0"/>
          </a:p>
          <a:p>
            <a:pPr marL="460375" lvl="1" indent="0">
              <a:buNone/>
            </a:pPr>
            <a:r>
              <a:rPr lang="en-US" dirty="0" smtClean="0"/>
              <a:t>	</a:t>
            </a:r>
          </a:p>
          <a:p>
            <a:pPr marL="460375" lvl="1" indent="0">
              <a:buNone/>
            </a:pPr>
            <a:endParaRPr lang="en-US" dirty="0" smtClean="0"/>
          </a:p>
          <a:p>
            <a:pPr lvl="1"/>
            <a:r>
              <a:rPr lang="en-US" i="1" dirty="0" smtClean="0"/>
              <a:t>Unsupported</a:t>
            </a:r>
          </a:p>
          <a:p>
            <a:pPr lvl="2"/>
            <a:r>
              <a:rPr lang="en-US" i="1" dirty="0" smtClean="0"/>
              <a:t>SATA does not support persistent reservations / multi-initiator</a:t>
            </a:r>
          </a:p>
          <a:p>
            <a:pPr lvl="3"/>
            <a:r>
              <a:rPr lang="en-US" i="1" dirty="0" smtClean="0"/>
              <a:t>Low cost SATA drives could reside in a SAS RAID enclosure</a:t>
            </a:r>
          </a:p>
        </p:txBody>
      </p:sp>
      <p:graphicFrame>
        <p:nvGraphicFramePr>
          <p:cNvPr id="5" name="Diagram 4"/>
          <p:cNvGraphicFramePr/>
          <p:nvPr>
            <p:extLst>
              <p:ext uri="{D42A27DB-BD31-4B8C-83A1-F6EECF244321}">
                <p14:modId xmlns:p14="http://schemas.microsoft.com/office/powerpoint/2010/main" val="2881038673"/>
              </p:ext>
            </p:extLst>
          </p:nvPr>
        </p:nvGraphicFramePr>
        <p:xfrm>
          <a:off x="2980190" y="2102437"/>
          <a:ext cx="5984760" cy="305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EmulexHBA"/>
          <p:cNvPicPr>
            <a:picLocks noChangeAspect="1" noChangeArrowheads="1"/>
          </p:cNvPicPr>
          <p:nvPr/>
        </p:nvPicPr>
        <p:blipFill>
          <a:blip r:embed="rId7"/>
          <a:srcRect/>
          <a:stretch>
            <a:fillRect/>
          </a:stretch>
        </p:blipFill>
        <p:spPr bwMode="auto">
          <a:xfrm>
            <a:off x="9912620" y="4451220"/>
            <a:ext cx="1120775" cy="1219200"/>
          </a:xfrm>
          <a:prstGeom prst="rect">
            <a:avLst/>
          </a:prstGeom>
          <a:noFill/>
          <a:ln w="9525">
            <a:noFill/>
            <a:miter lim="800000"/>
            <a:headEnd/>
            <a:tailEnd/>
          </a:ln>
        </p:spPr>
      </p:pic>
    </p:spTree>
    <p:extLst>
      <p:ext uri="{BB962C8B-B14F-4D97-AF65-F5344CB8AC3E}">
        <p14:creationId xmlns:p14="http://schemas.microsoft.com/office/powerpoint/2010/main" val="6723871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p:txBody>
          <a:bodyPr>
            <a:normAutofit/>
          </a:bodyPr>
          <a:lstStyle/>
          <a:p>
            <a:r>
              <a:rPr lang="en-US" smtClean="0"/>
              <a:t>SCSI Command Requirements</a:t>
            </a:r>
            <a:endParaRPr lang="en-US"/>
          </a:p>
        </p:txBody>
      </p:sp>
      <p:sp>
        <p:nvSpPr>
          <p:cNvPr id="281605" name="Rectangle 5"/>
          <p:cNvSpPr>
            <a:spLocks noGrp="1" noChangeArrowheads="1"/>
          </p:cNvSpPr>
          <p:nvPr>
            <p:ph type="body" sz="quarter" idx="10"/>
          </p:nvPr>
        </p:nvSpPr>
        <p:spPr>
          <a:xfrm>
            <a:off x="519114" y="1447800"/>
            <a:ext cx="11149012" cy="4801314"/>
          </a:xfrm>
        </p:spPr>
        <p:txBody>
          <a:bodyPr/>
          <a:lstStyle/>
          <a:p>
            <a:r>
              <a:rPr lang="en-US" sz="2400" dirty="0" smtClean="0"/>
              <a:t>Storage must support the following SCSI-3 SPC-3 compliant SCSI Commands:</a:t>
            </a:r>
          </a:p>
          <a:p>
            <a:pPr lvl="1"/>
            <a:r>
              <a:rPr lang="en-US" sz="2000" dirty="0"/>
              <a:t>Device Identification VPD </a:t>
            </a:r>
            <a:r>
              <a:rPr lang="en-US" sz="2000" dirty="0" smtClean="0"/>
              <a:t>page 83h SCSI inquiry data</a:t>
            </a:r>
            <a:endParaRPr lang="en-US" sz="2000" dirty="0"/>
          </a:p>
          <a:p>
            <a:pPr lvl="3"/>
            <a:r>
              <a:rPr lang="en-US" sz="1600" dirty="0" smtClean="0"/>
              <a:t>EUI-64 based – IDENTIFIER </a:t>
            </a:r>
            <a:r>
              <a:rPr lang="en-US" sz="1600" dirty="0"/>
              <a:t>TYPE </a:t>
            </a:r>
            <a:r>
              <a:rPr lang="en-US" sz="1600" dirty="0" smtClean="0"/>
              <a:t>2h</a:t>
            </a:r>
          </a:p>
          <a:p>
            <a:pPr lvl="3"/>
            <a:r>
              <a:rPr lang="en-US" sz="1600" dirty="0" smtClean="0"/>
              <a:t>NAA </a:t>
            </a:r>
            <a:r>
              <a:rPr lang="en-US" sz="1600" dirty="0"/>
              <a:t>– </a:t>
            </a:r>
            <a:r>
              <a:rPr lang="en-US" sz="1600" dirty="0" smtClean="0"/>
              <a:t>IDENTIFIER </a:t>
            </a:r>
            <a:r>
              <a:rPr lang="en-US" sz="1600" dirty="0"/>
              <a:t>TYPE </a:t>
            </a:r>
            <a:r>
              <a:rPr lang="en-US" sz="1600" dirty="0" smtClean="0"/>
              <a:t>3h</a:t>
            </a:r>
            <a:r>
              <a:rPr lang="en-US" sz="1600" dirty="0"/>
              <a:t> </a:t>
            </a:r>
            <a:endParaRPr lang="en-US" sz="1600" dirty="0" smtClean="0"/>
          </a:p>
          <a:p>
            <a:pPr lvl="3"/>
            <a:r>
              <a:rPr lang="en-US" sz="1600" dirty="0" smtClean="0"/>
              <a:t>SCSI </a:t>
            </a:r>
            <a:r>
              <a:rPr lang="en-US" sz="1600" dirty="0"/>
              <a:t>name string – </a:t>
            </a:r>
            <a:r>
              <a:rPr lang="en-US" sz="1600" dirty="0" smtClean="0"/>
              <a:t>IDENTIFIER </a:t>
            </a:r>
            <a:r>
              <a:rPr lang="en-US" sz="1600" dirty="0"/>
              <a:t>TYPE </a:t>
            </a:r>
            <a:r>
              <a:rPr lang="en-US" sz="1600" dirty="0" smtClean="0"/>
              <a:t>8h </a:t>
            </a:r>
          </a:p>
          <a:p>
            <a:pPr lvl="2"/>
            <a:r>
              <a:rPr lang="en-US" sz="1800" dirty="0" smtClean="0">
                <a:solidFill>
                  <a:schemeClr val="accent1"/>
                </a:solidFill>
              </a:rPr>
              <a:t>SCSI inquiry support now Required (only change from Win2008 R2 requirements)</a:t>
            </a:r>
            <a:endParaRPr lang="en-US" sz="1800" dirty="0">
              <a:solidFill>
                <a:schemeClr val="accent1"/>
              </a:solidFill>
            </a:endParaRPr>
          </a:p>
          <a:p>
            <a:pPr lvl="1"/>
            <a:r>
              <a:rPr lang="en-US" sz="2000" dirty="0" smtClean="0"/>
              <a:t>Persistent Reservations</a:t>
            </a:r>
          </a:p>
          <a:p>
            <a:pPr lvl="2"/>
            <a:r>
              <a:rPr lang="en-US" sz="1800" dirty="0" smtClean="0"/>
              <a:t>PERSISTENT </a:t>
            </a:r>
            <a:r>
              <a:rPr lang="en-US" sz="1800" dirty="0"/>
              <a:t>RESERVE IN Read Keys (00h)</a:t>
            </a:r>
          </a:p>
          <a:p>
            <a:pPr lvl="2"/>
            <a:r>
              <a:rPr lang="en-US" sz="1800" dirty="0"/>
              <a:t>PERSISTENT RESERVE IN Read Reservation (01h)</a:t>
            </a:r>
          </a:p>
          <a:p>
            <a:pPr lvl="2"/>
            <a:r>
              <a:rPr lang="en-US" sz="1800" dirty="0"/>
              <a:t>PERSISTENT RESERVE OUT Reserve (01h) </a:t>
            </a:r>
          </a:p>
          <a:p>
            <a:pPr lvl="3"/>
            <a:r>
              <a:rPr lang="en-US" sz="1600" dirty="0"/>
              <a:t>Scope:  LU_SCOPE (0h)</a:t>
            </a:r>
          </a:p>
          <a:p>
            <a:pPr lvl="3"/>
            <a:r>
              <a:rPr lang="en-US" sz="1600" dirty="0"/>
              <a:t>Type:  Write Exclusive – Registrants Only (5h)</a:t>
            </a:r>
          </a:p>
          <a:p>
            <a:pPr lvl="2"/>
            <a:r>
              <a:rPr lang="en-US" sz="1800" dirty="0"/>
              <a:t>PERSISTENT RESERVE OUT Release (02h)</a:t>
            </a:r>
          </a:p>
          <a:p>
            <a:pPr lvl="2"/>
            <a:r>
              <a:rPr lang="en-US" sz="1800" dirty="0"/>
              <a:t>PERSISTENT RESERVE OUT Clear  (03h)      </a:t>
            </a:r>
          </a:p>
          <a:p>
            <a:pPr lvl="2"/>
            <a:r>
              <a:rPr lang="en-US" sz="1800" dirty="0"/>
              <a:t>PERSISTENT RESERVE OUT Preempt  (04h)</a:t>
            </a:r>
          </a:p>
          <a:p>
            <a:pPr lvl="2"/>
            <a:r>
              <a:rPr lang="en-US" sz="1800" dirty="0"/>
              <a:t>PERSISTENT RESERVE OUT Register AND Ignore Existing Key (06h</a:t>
            </a:r>
            <a:r>
              <a:rPr lang="en-US" sz="1800" dirty="0" smtClean="0"/>
              <a:t>)</a:t>
            </a:r>
            <a:endParaRPr lang="en-US" sz="1800" dirty="0"/>
          </a:p>
        </p:txBody>
      </p:sp>
    </p:spTree>
    <p:extLst>
      <p:ext uri="{BB962C8B-B14F-4D97-AF65-F5344CB8AC3E}">
        <p14:creationId xmlns:p14="http://schemas.microsoft.com/office/powerpoint/2010/main" val="29335269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Cost-Effective Business Critical Storage</a:t>
            </a:r>
            <a:r>
              <a:rPr lang="en-US" dirty="0" smtClean="0"/>
              <a:t>	</a:t>
            </a:r>
            <a:endParaRPr lang="en-US" dirty="0"/>
          </a:p>
        </p:txBody>
      </p:sp>
      <p:sp>
        <p:nvSpPr>
          <p:cNvPr id="13" name="Content Placeholder 12"/>
          <p:cNvSpPr>
            <a:spLocks noGrp="1"/>
          </p:cNvSpPr>
          <p:nvPr>
            <p:ph type="body" sz="quarter" idx="10"/>
          </p:nvPr>
        </p:nvSpPr>
        <p:spPr>
          <a:xfrm>
            <a:off x="519114" y="1447800"/>
            <a:ext cx="7033830" cy="4050340"/>
          </a:xfrm>
        </p:spPr>
        <p:txBody>
          <a:bodyPr/>
          <a:lstStyle/>
          <a:p>
            <a:r>
              <a:rPr lang="en-US" sz="2800" dirty="0"/>
              <a:t>High Availability &amp; Scale-Out </a:t>
            </a:r>
            <a:r>
              <a:rPr lang="en-US" sz="2800" dirty="0" smtClean="0"/>
              <a:t>via integration with </a:t>
            </a:r>
            <a:r>
              <a:rPr lang="en-US" sz="2800" dirty="0"/>
              <a:t>Failover Clustering &amp; Cluster Shared Volumes</a:t>
            </a:r>
          </a:p>
          <a:p>
            <a:pPr lvl="1"/>
            <a:r>
              <a:rPr lang="en-US" sz="2400" dirty="0" smtClean="0"/>
              <a:t>Provides Spaces-based storage virtualization on clustered disks</a:t>
            </a:r>
          </a:p>
          <a:p>
            <a:r>
              <a:rPr lang="en-US" sz="2800" dirty="0"/>
              <a:t>Tightly integrated into existing cluster Physical Disk </a:t>
            </a:r>
            <a:r>
              <a:rPr lang="en-US" sz="2800" dirty="0" smtClean="0"/>
              <a:t>resource</a:t>
            </a:r>
          </a:p>
          <a:p>
            <a:pPr lvl="1"/>
            <a:r>
              <a:rPr lang="en-US" sz="2400" dirty="0" smtClean="0"/>
              <a:t>Delivers a seamless experience to customers</a:t>
            </a:r>
            <a:endParaRPr lang="en-US" sz="2800" dirty="0" smtClean="0"/>
          </a:p>
          <a:p>
            <a:r>
              <a:rPr lang="en-US" sz="2800" dirty="0" smtClean="0"/>
              <a:t>Cluster Shared Volumes (CSV) integration</a:t>
            </a:r>
          </a:p>
          <a:p>
            <a:pPr lvl="1"/>
            <a:r>
              <a:rPr lang="en-US" sz="2400" dirty="0" smtClean="0"/>
              <a:t>Simple Space and Mirror Space</a:t>
            </a:r>
          </a:p>
        </p:txBody>
      </p:sp>
      <p:sp>
        <p:nvSpPr>
          <p:cNvPr id="31" name="Rounded Rectangle 30"/>
          <p:cNvSpPr/>
          <p:nvPr/>
        </p:nvSpPr>
        <p:spPr>
          <a:xfrm>
            <a:off x="8275320" y="3048000"/>
            <a:ext cx="3493013" cy="1084948"/>
          </a:xfrm>
          <a:prstGeom prst="roundRect">
            <a:avLst>
              <a:gd name="adj" fmla="val 9674"/>
            </a:avLst>
          </a:prstGeom>
          <a:noFill/>
          <a:ln>
            <a:tailEnd type="none" w="lg" len="lg"/>
          </a:ln>
        </p:spPr>
        <p:style>
          <a:lnRef idx="2">
            <a:schemeClr val="accent5">
              <a:shade val="50000"/>
            </a:schemeClr>
          </a:lnRef>
          <a:fillRef idx="1">
            <a:schemeClr val="accent5"/>
          </a:fillRef>
          <a:effectRef idx="0">
            <a:schemeClr val="accent5"/>
          </a:effectRef>
          <a:fontRef idx="minor">
            <a:schemeClr val="lt1"/>
          </a:fontRef>
        </p:style>
        <p:txBody>
          <a:bodyPr lIns="68681" tIns="34340" rIns="68681" bIns="34340" rtlCol="0" anchor="ctr"/>
          <a:lstStyle/>
          <a:p>
            <a:pPr algn="ctr"/>
            <a:endParaRPr lang="en-US" dirty="0"/>
          </a:p>
        </p:txBody>
      </p:sp>
      <p:sp>
        <p:nvSpPr>
          <p:cNvPr id="32" name="TextBox 31"/>
          <p:cNvSpPr txBox="1"/>
          <p:nvPr/>
        </p:nvSpPr>
        <p:spPr>
          <a:xfrm>
            <a:off x="8330185" y="3081700"/>
            <a:ext cx="1154210" cy="1054236"/>
          </a:xfrm>
          <a:prstGeom prst="rect">
            <a:avLst/>
          </a:prstGeom>
          <a:noFill/>
        </p:spPr>
        <p:txBody>
          <a:bodyPr wrap="square" lIns="68681" tIns="34340" rIns="68681" bIns="34340" rtlCol="0">
            <a:spAutoFit/>
          </a:bodyPr>
          <a:lstStyle/>
          <a:p>
            <a:r>
              <a:rPr lang="en-US" sz="1600" dirty="0"/>
              <a:t>Spaces-Based</a:t>
            </a:r>
            <a:br>
              <a:rPr lang="en-US" sz="1600" dirty="0"/>
            </a:br>
            <a:r>
              <a:rPr lang="en-US" sz="1600" dirty="0"/>
              <a:t>Virtualized</a:t>
            </a:r>
            <a:br>
              <a:rPr lang="en-US" sz="1600" dirty="0"/>
            </a:br>
            <a:r>
              <a:rPr lang="en-US" sz="1600" dirty="0"/>
              <a:t>Storage</a:t>
            </a:r>
          </a:p>
        </p:txBody>
      </p:sp>
      <p:sp>
        <p:nvSpPr>
          <p:cNvPr id="42" name="Up-Down Arrow 41"/>
          <p:cNvSpPr/>
          <p:nvPr/>
        </p:nvSpPr>
        <p:spPr>
          <a:xfrm>
            <a:off x="10379569" y="4190098"/>
            <a:ext cx="34374" cy="200772"/>
          </a:xfrm>
          <a:prstGeom prst="upDownArrow">
            <a:avLst/>
          </a:prstGeom>
          <a:ln w="25400">
            <a:solidFill>
              <a:schemeClr val="tx2"/>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681" tIns="34340" rIns="68681" bIns="34340" rtlCol="0" anchor="ctr"/>
          <a:lstStyle/>
          <a:p>
            <a:pPr algn="ctr"/>
            <a:endParaRPr lang="en-US" dirty="0"/>
          </a:p>
        </p:txBody>
      </p:sp>
      <p:sp>
        <p:nvSpPr>
          <p:cNvPr id="44" name="TextBox 43"/>
          <p:cNvSpPr txBox="1"/>
          <p:nvPr/>
        </p:nvSpPr>
        <p:spPr>
          <a:xfrm>
            <a:off x="9897583" y="4175068"/>
            <a:ext cx="375177" cy="238628"/>
          </a:xfrm>
          <a:prstGeom prst="rect">
            <a:avLst/>
          </a:prstGeom>
          <a:noFill/>
        </p:spPr>
        <p:txBody>
          <a:bodyPr wrap="square" lIns="68681" tIns="34340" rIns="68681" bIns="34340" rtlCol="0">
            <a:spAutoFit/>
          </a:bodyPr>
          <a:lstStyle/>
          <a:p>
            <a:pPr algn="ctr"/>
            <a:r>
              <a:rPr lang="en-US" sz="1100" dirty="0"/>
              <a:t>SAS</a:t>
            </a:r>
          </a:p>
        </p:txBody>
      </p:sp>
      <p:sp>
        <p:nvSpPr>
          <p:cNvPr id="45" name="Up-Down Arrow 44"/>
          <p:cNvSpPr/>
          <p:nvPr/>
        </p:nvSpPr>
        <p:spPr>
          <a:xfrm>
            <a:off x="10695029" y="4190098"/>
            <a:ext cx="34374" cy="200772"/>
          </a:xfrm>
          <a:prstGeom prst="upDownArrow">
            <a:avLst/>
          </a:prstGeom>
          <a:ln w="25400">
            <a:solidFill>
              <a:schemeClr val="tx2"/>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681" tIns="34340" rIns="68681" bIns="34340" rtlCol="0" anchor="ctr"/>
          <a:lstStyle/>
          <a:p>
            <a:pPr algn="ctr"/>
            <a:endParaRPr lang="en-US" dirty="0"/>
          </a:p>
        </p:txBody>
      </p:sp>
      <p:sp>
        <p:nvSpPr>
          <p:cNvPr id="46" name="Rounded Rectangle 45"/>
          <p:cNvSpPr/>
          <p:nvPr/>
        </p:nvSpPr>
        <p:spPr>
          <a:xfrm>
            <a:off x="8275320" y="1881088"/>
            <a:ext cx="3493013" cy="1040019"/>
          </a:xfrm>
          <a:prstGeom prst="roundRect">
            <a:avLst>
              <a:gd name="adj" fmla="val 5080"/>
            </a:avLst>
          </a:prstGeom>
          <a:noFill/>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dirty="0"/>
          </a:p>
        </p:txBody>
      </p:sp>
      <p:sp>
        <p:nvSpPr>
          <p:cNvPr id="47" name="Rounded Rectangle 46"/>
          <p:cNvSpPr/>
          <p:nvPr/>
        </p:nvSpPr>
        <p:spPr>
          <a:xfrm>
            <a:off x="9504197" y="2587311"/>
            <a:ext cx="2184626" cy="281967"/>
          </a:xfrm>
          <a:prstGeom prst="roundRect">
            <a:avLst>
              <a:gd name="adj" fmla="val 18226"/>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r>
              <a:rPr lang="en-US" sz="1400" dirty="0">
                <a:solidFill>
                  <a:schemeClr val="tx1"/>
                </a:solidFill>
              </a:rPr>
              <a:t>Failover Clustering</a:t>
            </a:r>
          </a:p>
        </p:txBody>
      </p:sp>
      <p:sp>
        <p:nvSpPr>
          <p:cNvPr id="48" name="TextBox 47"/>
          <p:cNvSpPr txBox="1"/>
          <p:nvPr/>
        </p:nvSpPr>
        <p:spPr>
          <a:xfrm>
            <a:off x="8330185" y="1993844"/>
            <a:ext cx="1131329" cy="808014"/>
          </a:xfrm>
          <a:prstGeom prst="rect">
            <a:avLst/>
          </a:prstGeom>
          <a:noFill/>
        </p:spPr>
        <p:txBody>
          <a:bodyPr wrap="square" lIns="68681" tIns="34340" rIns="68681" bIns="34340" rtlCol="0">
            <a:spAutoFit/>
          </a:bodyPr>
          <a:lstStyle/>
          <a:p>
            <a:r>
              <a:rPr lang="en-US" sz="1600" dirty="0"/>
              <a:t>Spaces integrated</a:t>
            </a:r>
          </a:p>
          <a:p>
            <a:r>
              <a:rPr lang="en-US" sz="1600" dirty="0"/>
              <a:t>with Cluster</a:t>
            </a:r>
          </a:p>
        </p:txBody>
      </p:sp>
      <p:sp>
        <p:nvSpPr>
          <p:cNvPr id="75" name="Rounded Rectangle 74"/>
          <p:cNvSpPr/>
          <p:nvPr/>
        </p:nvSpPr>
        <p:spPr>
          <a:xfrm>
            <a:off x="9511737" y="1957268"/>
            <a:ext cx="2177087" cy="570947"/>
          </a:xfrm>
          <a:prstGeom prst="roundRect">
            <a:avLst>
              <a:gd name="adj" fmla="val 27491"/>
            </a:avLst>
          </a:prstGeom>
          <a:ln>
            <a:tailEnd type="none" w="lg" len="lg"/>
          </a:ln>
        </p:spPr>
        <p:style>
          <a:lnRef idx="2">
            <a:schemeClr val="dk1"/>
          </a:lnRef>
          <a:fillRef idx="1">
            <a:schemeClr val="lt1"/>
          </a:fillRef>
          <a:effectRef idx="0">
            <a:schemeClr val="dk1"/>
          </a:effectRef>
          <a:fontRef idx="minor">
            <a:schemeClr val="dk1"/>
          </a:fontRef>
        </p:style>
        <p:txBody>
          <a:bodyPr lIns="68681" tIns="34340" rIns="68681" bIns="34340" rtlCol="0" anchor="ctr"/>
          <a:lstStyle/>
          <a:p>
            <a:pPr algn="ctr"/>
            <a:endParaRPr lang="en-US" dirty="0"/>
          </a:p>
        </p:txBody>
      </p:sp>
      <p:sp>
        <p:nvSpPr>
          <p:cNvPr id="76" name="TextBox 75"/>
          <p:cNvSpPr txBox="1"/>
          <p:nvPr/>
        </p:nvSpPr>
        <p:spPr>
          <a:xfrm>
            <a:off x="9934490" y="2001431"/>
            <a:ext cx="1833336" cy="531016"/>
          </a:xfrm>
          <a:prstGeom prst="rect">
            <a:avLst/>
          </a:prstGeom>
          <a:noFill/>
        </p:spPr>
        <p:txBody>
          <a:bodyPr wrap="square" lIns="68681" tIns="34340" rIns="68681" bIns="34340" rtlCol="0">
            <a:spAutoFit/>
          </a:bodyPr>
          <a:lstStyle/>
          <a:p>
            <a:r>
              <a:rPr lang="en-US" sz="1000" dirty="0">
                <a:solidFill>
                  <a:srgbClr val="002060"/>
                </a:solidFill>
              </a:rPr>
              <a:t>Cluster Physical Disk resource coordinates and orchestrates failover</a:t>
            </a:r>
          </a:p>
        </p:txBody>
      </p:sp>
      <p:pic>
        <p:nvPicPr>
          <p:cNvPr id="77" name="Picture 76" descr="drive.bmp"/>
          <p:cNvPicPr>
            <a:picLocks noChangeAspect="1"/>
          </p:cNvPicPr>
          <p:nvPr/>
        </p:nvPicPr>
        <p:blipFill>
          <a:blip r:embed="rId2" cstate="print"/>
          <a:stretch>
            <a:fillRect/>
          </a:stretch>
        </p:blipFill>
        <p:spPr>
          <a:xfrm>
            <a:off x="9599037" y="2059874"/>
            <a:ext cx="369308" cy="333444"/>
          </a:xfrm>
          <a:prstGeom prst="rect">
            <a:avLst/>
          </a:prstGeom>
        </p:spPr>
      </p:pic>
      <p:sp>
        <p:nvSpPr>
          <p:cNvPr id="79" name="Rounded Rectangle 78"/>
          <p:cNvSpPr/>
          <p:nvPr/>
        </p:nvSpPr>
        <p:spPr>
          <a:xfrm>
            <a:off x="8275320" y="4448206"/>
            <a:ext cx="3493012" cy="1051881"/>
          </a:xfrm>
          <a:prstGeom prst="roundRect">
            <a:avLst>
              <a:gd name="adj" fmla="val 8800"/>
            </a:avLst>
          </a:prstGeom>
          <a:noFill/>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8330185" y="4573336"/>
            <a:ext cx="1038036" cy="830997"/>
          </a:xfrm>
          <a:prstGeom prst="rect">
            <a:avLst/>
          </a:prstGeom>
          <a:noFill/>
        </p:spPr>
        <p:txBody>
          <a:bodyPr wrap="square" rtlCol="0">
            <a:spAutoFit/>
          </a:bodyPr>
          <a:lstStyle/>
          <a:p>
            <a:r>
              <a:rPr lang="en-US" sz="1600" dirty="0"/>
              <a:t>Physical</a:t>
            </a:r>
            <a:br>
              <a:rPr lang="en-US" sz="1600" dirty="0"/>
            </a:br>
            <a:r>
              <a:rPr lang="en-US" sz="1600" dirty="0"/>
              <a:t>Storage</a:t>
            </a:r>
          </a:p>
          <a:p>
            <a:r>
              <a:rPr lang="en-US" sz="1600" dirty="0"/>
              <a:t>JBODS</a:t>
            </a:r>
          </a:p>
        </p:txBody>
      </p:sp>
      <p:sp>
        <p:nvSpPr>
          <p:cNvPr id="30" name="Rectangle 29"/>
          <p:cNvSpPr/>
          <p:nvPr/>
        </p:nvSpPr>
        <p:spPr bwMode="auto">
          <a:xfrm>
            <a:off x="8461038" y="6357108"/>
            <a:ext cx="3732838"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SAC-446T – </a:t>
            </a:r>
            <a:r>
              <a:rPr lang="en-US" sz="1600" b="1" dirty="0">
                <a:gradFill>
                  <a:gsLst>
                    <a:gs pos="0">
                      <a:schemeClr val="tx1"/>
                    </a:gs>
                    <a:gs pos="100000">
                      <a:schemeClr val="tx1"/>
                    </a:gs>
                  </a:gsLst>
                  <a:lin ang="5400000" scaled="0"/>
                </a:gradFill>
                <a:latin typeface="+mj-lt"/>
              </a:rPr>
              <a:t>Designing Systems for Continuous Availability and Scalability </a:t>
            </a:r>
          </a:p>
        </p:txBody>
      </p:sp>
      <p:sp>
        <p:nvSpPr>
          <p:cNvPr id="43" name="Rectangle 42"/>
          <p:cNvSpPr/>
          <p:nvPr/>
        </p:nvSpPr>
        <p:spPr bwMode="auto">
          <a:xfrm>
            <a:off x="7546638" y="6351725"/>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49" name="Rounded Rectangle 48"/>
          <p:cNvSpPr/>
          <p:nvPr/>
        </p:nvSpPr>
        <p:spPr>
          <a:xfrm>
            <a:off x="9554236" y="3381257"/>
            <a:ext cx="2113889" cy="608922"/>
          </a:xfrm>
          <a:prstGeom prst="roundRect">
            <a:avLst>
              <a:gd name="adj" fmla="val 27491"/>
            </a:avLst>
          </a:prstGeom>
          <a:solidFill>
            <a:schemeClr val="accent1"/>
          </a:solidFill>
          <a:ln w="3175">
            <a:solidFill>
              <a:schemeClr val="accent1"/>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TextBox 49"/>
          <p:cNvSpPr txBox="1"/>
          <p:nvPr/>
        </p:nvSpPr>
        <p:spPr>
          <a:xfrm>
            <a:off x="9573037" y="3472666"/>
            <a:ext cx="730827" cy="461665"/>
          </a:xfrm>
          <a:prstGeom prst="rect">
            <a:avLst/>
          </a:prstGeom>
          <a:noFill/>
        </p:spPr>
        <p:txBody>
          <a:bodyPr wrap="square" rtlCol="0">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r>
              <a:rPr lang="en-US" i="1" dirty="0">
                <a:solidFill>
                  <a:schemeClr val="bg1"/>
                </a:solidFill>
                <a:effectLst/>
                <a:latin typeface="+mj-lt"/>
              </a:rPr>
              <a:t>Storage </a:t>
            </a:r>
            <a:br>
              <a:rPr lang="en-US" i="1" dirty="0">
                <a:solidFill>
                  <a:schemeClr val="bg1"/>
                </a:solidFill>
                <a:effectLst/>
                <a:latin typeface="+mj-lt"/>
              </a:rPr>
            </a:br>
            <a:r>
              <a:rPr lang="en-US" i="1" dirty="0">
                <a:solidFill>
                  <a:schemeClr val="bg1"/>
                </a:solidFill>
                <a:effectLst/>
                <a:latin typeface="+mj-lt"/>
              </a:rPr>
              <a:t>Spaces</a:t>
            </a:r>
          </a:p>
        </p:txBody>
      </p:sp>
      <p:pic>
        <p:nvPicPr>
          <p:cNvPr id="51" name="Picture 18" descr="Database blue"/>
          <p:cNvPicPr>
            <a:picLocks noChangeAspect="1" noChangeArrowheads="1"/>
          </p:cNvPicPr>
          <p:nvPr/>
        </p:nvPicPr>
        <p:blipFill>
          <a:blip r:embed="rId3" cstate="print"/>
          <a:srcRect/>
          <a:stretch>
            <a:fillRect/>
          </a:stretch>
        </p:blipFill>
        <p:spPr bwMode="auto">
          <a:xfrm>
            <a:off x="10312877" y="3480033"/>
            <a:ext cx="367888" cy="411370"/>
          </a:xfrm>
          <a:prstGeom prst="rect">
            <a:avLst/>
          </a:prstGeom>
          <a:noFill/>
        </p:spPr>
      </p:pic>
      <p:pic>
        <p:nvPicPr>
          <p:cNvPr id="52" name="Picture 18" descr="Database blue"/>
          <p:cNvPicPr>
            <a:picLocks noChangeAspect="1" noChangeArrowheads="1"/>
          </p:cNvPicPr>
          <p:nvPr/>
        </p:nvPicPr>
        <p:blipFill>
          <a:blip r:embed="rId3" cstate="print"/>
          <a:srcRect/>
          <a:stretch>
            <a:fillRect/>
          </a:stretch>
        </p:blipFill>
        <p:spPr bwMode="auto">
          <a:xfrm>
            <a:off x="10743977" y="3480033"/>
            <a:ext cx="367888" cy="411370"/>
          </a:xfrm>
          <a:prstGeom prst="rect">
            <a:avLst/>
          </a:prstGeom>
          <a:noFill/>
        </p:spPr>
      </p:pic>
      <p:pic>
        <p:nvPicPr>
          <p:cNvPr id="53" name="Picture 18" descr="Database blue"/>
          <p:cNvPicPr>
            <a:picLocks noChangeAspect="1" noChangeArrowheads="1"/>
          </p:cNvPicPr>
          <p:nvPr/>
        </p:nvPicPr>
        <p:blipFill>
          <a:blip r:embed="rId3" cstate="print"/>
          <a:srcRect/>
          <a:stretch>
            <a:fillRect/>
          </a:stretch>
        </p:blipFill>
        <p:spPr bwMode="auto">
          <a:xfrm>
            <a:off x="11179415" y="3479671"/>
            <a:ext cx="367888" cy="411370"/>
          </a:xfrm>
          <a:prstGeom prst="rect">
            <a:avLst/>
          </a:prstGeom>
          <a:noFill/>
        </p:spPr>
      </p:pic>
      <p:pic>
        <p:nvPicPr>
          <p:cNvPr id="54" name="Picture 5" descr="Harddrive"/>
          <p:cNvPicPr>
            <a:picLocks noChangeAspect="1" noChangeArrowheads="1"/>
          </p:cNvPicPr>
          <p:nvPr/>
        </p:nvPicPr>
        <p:blipFill>
          <a:blip r:embed="rId4"/>
          <a:srcRect/>
          <a:stretch>
            <a:fillRect/>
          </a:stretch>
        </p:blipFill>
        <p:spPr bwMode="auto">
          <a:xfrm>
            <a:off x="9170798" y="4567800"/>
            <a:ext cx="816085" cy="812689"/>
          </a:xfrm>
          <a:prstGeom prst="rect">
            <a:avLst/>
          </a:prstGeom>
          <a:noFill/>
          <a:ln w="9525">
            <a:noFill/>
            <a:miter lim="800000"/>
            <a:headEnd/>
            <a:tailEnd/>
          </a:ln>
        </p:spPr>
      </p:pic>
      <p:pic>
        <p:nvPicPr>
          <p:cNvPr id="55" name="Picture 5" descr="Harddrive"/>
          <p:cNvPicPr>
            <a:picLocks noChangeAspect="1" noChangeArrowheads="1"/>
          </p:cNvPicPr>
          <p:nvPr/>
        </p:nvPicPr>
        <p:blipFill>
          <a:blip r:embed="rId4"/>
          <a:srcRect/>
          <a:stretch>
            <a:fillRect/>
          </a:stretch>
        </p:blipFill>
        <p:spPr bwMode="auto">
          <a:xfrm>
            <a:off x="9770543" y="4573336"/>
            <a:ext cx="816085" cy="812689"/>
          </a:xfrm>
          <a:prstGeom prst="rect">
            <a:avLst/>
          </a:prstGeom>
          <a:noFill/>
          <a:ln w="9525">
            <a:noFill/>
            <a:miter lim="800000"/>
            <a:headEnd/>
            <a:tailEnd/>
          </a:ln>
        </p:spPr>
      </p:pic>
      <p:pic>
        <p:nvPicPr>
          <p:cNvPr id="56" name="Picture 5" descr="Harddrive"/>
          <p:cNvPicPr>
            <a:picLocks noChangeAspect="1" noChangeArrowheads="1"/>
          </p:cNvPicPr>
          <p:nvPr/>
        </p:nvPicPr>
        <p:blipFill>
          <a:blip r:embed="rId4"/>
          <a:srcRect/>
          <a:stretch>
            <a:fillRect/>
          </a:stretch>
        </p:blipFill>
        <p:spPr bwMode="auto">
          <a:xfrm>
            <a:off x="10400895" y="4567801"/>
            <a:ext cx="816085" cy="812689"/>
          </a:xfrm>
          <a:prstGeom prst="rect">
            <a:avLst/>
          </a:prstGeom>
          <a:noFill/>
          <a:ln w="9525">
            <a:noFill/>
            <a:miter lim="800000"/>
            <a:headEnd/>
            <a:tailEnd/>
          </a:ln>
        </p:spPr>
      </p:pic>
      <p:pic>
        <p:nvPicPr>
          <p:cNvPr id="57" name="Picture 5" descr="Harddrive"/>
          <p:cNvPicPr>
            <a:picLocks noChangeAspect="1" noChangeArrowheads="1"/>
          </p:cNvPicPr>
          <p:nvPr/>
        </p:nvPicPr>
        <p:blipFill>
          <a:blip r:embed="rId4"/>
          <a:srcRect/>
          <a:stretch>
            <a:fillRect/>
          </a:stretch>
        </p:blipFill>
        <p:spPr bwMode="auto">
          <a:xfrm>
            <a:off x="10998934" y="4582489"/>
            <a:ext cx="816085" cy="812689"/>
          </a:xfrm>
          <a:prstGeom prst="rect">
            <a:avLst/>
          </a:prstGeom>
          <a:noFill/>
          <a:ln w="9525">
            <a:noFill/>
            <a:miter lim="800000"/>
            <a:headEnd/>
            <a:tailEnd/>
          </a:ln>
        </p:spPr>
      </p:pic>
    </p:spTree>
    <p:extLst>
      <p:ext uri="{BB962C8B-B14F-4D97-AF65-F5344CB8AC3E}">
        <p14:creationId xmlns:p14="http://schemas.microsoft.com/office/powerpoint/2010/main" val="19173622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12" y="228600"/>
            <a:ext cx="11149013" cy="1052596"/>
          </a:xfrm>
        </p:spPr>
        <p:txBody>
          <a:bodyPr/>
          <a:lstStyle/>
          <a:p>
            <a:r>
              <a:rPr lang="en-US" sz="4000" dirty="0" smtClean="0"/>
              <a:t>Combining File &amp; Block Based Storage Models</a:t>
            </a:r>
            <a:r>
              <a:rPr lang="en-US" dirty="0" smtClean="0"/>
              <a:t/>
            </a:r>
            <a:br>
              <a:rPr lang="en-US" dirty="0" smtClean="0"/>
            </a:br>
            <a:r>
              <a:rPr lang="en-US" sz="3600" dirty="0" smtClean="0">
                <a:latin typeface="+mn-lt"/>
              </a:rPr>
              <a:t>Consolidated cluster model</a:t>
            </a:r>
            <a:endParaRPr lang="en-US" sz="3600" dirty="0">
              <a:latin typeface="+mn-lt"/>
            </a:endParaRPr>
          </a:p>
        </p:txBody>
      </p:sp>
      <p:sp>
        <p:nvSpPr>
          <p:cNvPr id="8" name="Text Placeholder 7"/>
          <p:cNvSpPr>
            <a:spLocks noGrp="1"/>
          </p:cNvSpPr>
          <p:nvPr>
            <p:ph type="body" idx="1"/>
          </p:nvPr>
        </p:nvSpPr>
        <p:spPr>
          <a:xfrm>
            <a:off x="519113" y="1411554"/>
            <a:ext cx="5486400" cy="346249"/>
          </a:xfrm>
        </p:spPr>
        <p:txBody>
          <a:bodyPr/>
          <a:lstStyle/>
          <a:p>
            <a:r>
              <a:rPr lang="en-US" dirty="0">
                <a:latin typeface="+mj-lt"/>
              </a:rPr>
              <a:t>Hyper-V over </a:t>
            </a:r>
            <a:r>
              <a:rPr lang="en-US" dirty="0" smtClean="0">
                <a:latin typeface="+mj-lt"/>
              </a:rPr>
              <a:t>CA SMB</a:t>
            </a:r>
            <a:endParaRPr lang="da-DK" dirty="0">
              <a:latin typeface="+mj-lt"/>
            </a:endParaRPr>
          </a:p>
        </p:txBody>
      </p:sp>
      <p:sp>
        <p:nvSpPr>
          <p:cNvPr id="2" name="Content Placeholder 1"/>
          <p:cNvSpPr>
            <a:spLocks noGrp="1"/>
          </p:cNvSpPr>
          <p:nvPr>
            <p:ph sz="half" idx="2"/>
          </p:nvPr>
        </p:nvSpPr>
        <p:spPr/>
        <p:txBody>
          <a:bodyPr/>
          <a:lstStyle/>
          <a:p>
            <a:r>
              <a:rPr lang="en-US" dirty="0" smtClean="0"/>
              <a:t>Two separate clusters</a:t>
            </a:r>
          </a:p>
          <a:p>
            <a:pPr lvl="1"/>
            <a:r>
              <a:rPr lang="en-US" dirty="0" smtClean="0"/>
              <a:t>Cluster to host VMs</a:t>
            </a:r>
          </a:p>
          <a:p>
            <a:pPr lvl="1"/>
            <a:r>
              <a:rPr lang="en-US" dirty="0" smtClean="0"/>
              <a:t>Cluster to host storage</a:t>
            </a:r>
            <a:endParaRPr lang="en-US" dirty="0"/>
          </a:p>
        </p:txBody>
      </p:sp>
      <p:sp>
        <p:nvSpPr>
          <p:cNvPr id="3" name="Text Placeholder 2"/>
          <p:cNvSpPr>
            <a:spLocks noGrp="1"/>
          </p:cNvSpPr>
          <p:nvPr>
            <p:ph type="body" sz="quarter" idx="3"/>
          </p:nvPr>
        </p:nvSpPr>
        <p:spPr/>
        <p:txBody>
          <a:bodyPr/>
          <a:lstStyle/>
          <a:p>
            <a:r>
              <a:rPr lang="en-US" dirty="0" smtClean="0">
                <a:latin typeface="+mj-lt"/>
              </a:rPr>
              <a:t>Single Cluster CSV SMB Model</a:t>
            </a:r>
            <a:endParaRPr lang="en-US" dirty="0">
              <a:latin typeface="+mj-lt"/>
            </a:endParaRPr>
          </a:p>
        </p:txBody>
      </p:sp>
      <p:sp>
        <p:nvSpPr>
          <p:cNvPr id="4" name="Content Placeholder 3"/>
          <p:cNvSpPr>
            <a:spLocks noGrp="1"/>
          </p:cNvSpPr>
          <p:nvPr>
            <p:ph sz="quarter" idx="4"/>
          </p:nvPr>
        </p:nvSpPr>
        <p:spPr>
          <a:xfrm>
            <a:off x="6181725" y="2133602"/>
            <a:ext cx="5486400" cy="2502223"/>
          </a:xfrm>
        </p:spPr>
        <p:txBody>
          <a:bodyPr/>
          <a:lstStyle/>
          <a:p>
            <a:r>
              <a:rPr lang="en-US" dirty="0" smtClean="0"/>
              <a:t>Single cluster for app and data nodes</a:t>
            </a:r>
          </a:p>
          <a:p>
            <a:r>
              <a:rPr lang="en-US" dirty="0"/>
              <a:t>High Speed Block Level Redirected IO</a:t>
            </a:r>
          </a:p>
          <a:p>
            <a:r>
              <a:rPr lang="en-US" dirty="0" smtClean="0"/>
              <a:t>Simplified management</a:t>
            </a:r>
          </a:p>
          <a:p>
            <a:pPr lvl="1"/>
            <a:r>
              <a:rPr lang="en-US" dirty="0" smtClean="0"/>
              <a:t>Single CSV namespace accessible on all nodes</a:t>
            </a:r>
          </a:p>
          <a:p>
            <a:pPr lvl="1"/>
            <a:r>
              <a:rPr lang="en-US" dirty="0" smtClean="0"/>
              <a:t>Unified security model</a:t>
            </a:r>
          </a:p>
          <a:p>
            <a:pPr lvl="1"/>
            <a:r>
              <a:rPr lang="en-US" dirty="0" smtClean="0"/>
              <a:t>Single cluster to manage</a:t>
            </a:r>
          </a:p>
          <a:p>
            <a:r>
              <a:rPr lang="en-US" dirty="0" smtClean="0"/>
              <a:t>VMs can run anywhere</a:t>
            </a:r>
            <a:endParaRPr lang="en-US" dirty="0"/>
          </a:p>
        </p:txBody>
      </p:sp>
      <p:sp>
        <p:nvSpPr>
          <p:cNvPr id="10" name="Text Placeholder 4"/>
          <p:cNvSpPr txBox="1">
            <a:spLocks/>
          </p:cNvSpPr>
          <p:nvPr/>
        </p:nvSpPr>
        <p:spPr>
          <a:xfrm>
            <a:off x="609443" y="1761067"/>
            <a:ext cx="5385515" cy="413808"/>
          </a:xfrm>
          <a:prstGeom prst="rect">
            <a:avLst/>
          </a:prstGeom>
        </p:spPr>
        <p:txBody>
          <a:bodyPr lIns="121725" tIns="60862" rIns="121725" bIns="60862"/>
          <a:lstStyle>
            <a:lvl1pPr marL="257552" indent="-257552" algn="l" defTabSz="686806" rtl="0" eaLnBrk="1" latinLnBrk="0" hangingPunct="1">
              <a:lnSpc>
                <a:spcPct val="85000"/>
              </a:lnSpc>
              <a:spcBef>
                <a:spcPts val="1803"/>
              </a:spcBef>
              <a:spcAft>
                <a:spcPts val="0"/>
              </a:spcAft>
              <a:buClr>
                <a:srgbClr val="00B0F0"/>
              </a:buClr>
              <a:buSzPct val="100000"/>
              <a:buFont typeface="Wingdings" pitchFamily="2" charset="2"/>
              <a:buChar char="§"/>
              <a:defRPr sz="1800" kern="1200" spc="-53" baseline="0">
                <a:solidFill>
                  <a:srgbClr val="666666"/>
                </a:solidFill>
                <a:latin typeface="Segoe UI" pitchFamily="34" charset="0"/>
                <a:ea typeface="Segoe UI" pitchFamily="34" charset="0"/>
                <a:cs typeface="Segoe UI" pitchFamily="34" charset="0"/>
              </a:defRPr>
            </a:lvl1pPr>
            <a:lvl2pPr marL="558030" indent="-214627" algn="l" defTabSz="686806" rtl="0" eaLnBrk="1" latinLnBrk="0" hangingPunct="1">
              <a:lnSpc>
                <a:spcPct val="85000"/>
              </a:lnSpc>
              <a:spcBef>
                <a:spcPts val="451"/>
              </a:spcBef>
              <a:spcAft>
                <a:spcPts val="0"/>
              </a:spcAft>
              <a:buClr>
                <a:srgbClr val="00B0F0"/>
              </a:buClr>
              <a:buSzPct val="100000"/>
              <a:buFont typeface="Wingdings" pitchFamily="2" charset="2"/>
              <a:buChar char="§"/>
              <a:defRPr sz="1500" kern="1200" spc="-53" baseline="0">
                <a:solidFill>
                  <a:srgbClr val="666666"/>
                </a:solidFill>
                <a:latin typeface="Segoe UI" pitchFamily="34" charset="0"/>
                <a:ea typeface="Segoe UI" pitchFamily="34" charset="0"/>
                <a:cs typeface="Segoe UI" pitchFamily="34" charset="0"/>
              </a:defRPr>
            </a:lvl2pPr>
            <a:lvl3pPr marL="858507"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3pPr>
            <a:lvl4pPr marL="1201910"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4pPr>
            <a:lvl5pPr marL="1545313"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5pPr>
            <a:lvl6pPr marL="1888716"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b="1" dirty="0"/>
          </a:p>
        </p:txBody>
      </p:sp>
      <p:cxnSp>
        <p:nvCxnSpPr>
          <p:cNvPr id="14" name="Straight Connector 13"/>
          <p:cNvCxnSpPr/>
          <p:nvPr/>
        </p:nvCxnSpPr>
        <p:spPr>
          <a:xfrm flipV="1">
            <a:off x="5992839" y="18288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1679458" y="4641044"/>
            <a:ext cx="1099668" cy="739159"/>
          </a:xfrm>
          <a:prstGeom prst="roundRect">
            <a:avLst/>
          </a:prstGeom>
          <a:solidFill>
            <a:schemeClr val="tx1">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prstClr val="black"/>
              </a:solidFill>
              <a:latin typeface="Segoe" pitchFamily="34" charset="0"/>
            </a:endParaRPr>
          </a:p>
        </p:txBody>
      </p:sp>
      <p:sp>
        <p:nvSpPr>
          <p:cNvPr id="16" name="Rounded Rectangle 15"/>
          <p:cNvSpPr/>
          <p:nvPr/>
        </p:nvSpPr>
        <p:spPr bwMode="auto">
          <a:xfrm>
            <a:off x="1176992" y="3322597"/>
            <a:ext cx="2146914" cy="801081"/>
          </a:xfrm>
          <a:prstGeom prst="roundRect">
            <a:avLst/>
          </a:prstGeom>
          <a:solidFill>
            <a:schemeClr val="tx1">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prstClr val="black"/>
              </a:solidFill>
              <a:latin typeface="Segoe" pitchFamily="34" charset="0"/>
            </a:endParaRPr>
          </a:p>
        </p:txBody>
      </p:sp>
      <p:cxnSp>
        <p:nvCxnSpPr>
          <p:cNvPr id="17" name="Straight Connector 16"/>
          <p:cNvCxnSpPr>
            <a:endCxn id="19" idx="0"/>
          </p:cNvCxnSpPr>
          <p:nvPr/>
        </p:nvCxnSpPr>
        <p:spPr>
          <a:xfrm flipH="1">
            <a:off x="2206533" y="5226391"/>
            <a:ext cx="216215" cy="365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9" idx="0"/>
          </p:cNvCxnSpPr>
          <p:nvPr/>
        </p:nvCxnSpPr>
        <p:spPr>
          <a:xfrm>
            <a:off x="2063413" y="5226391"/>
            <a:ext cx="143122" cy="365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Database blue"/>
          <p:cNvPicPr>
            <a:picLocks noChangeAspect="1" noChangeArrowheads="1"/>
          </p:cNvPicPr>
          <p:nvPr/>
        </p:nvPicPr>
        <p:blipFill>
          <a:blip r:embed="rId2" cstate="print"/>
          <a:srcRect/>
          <a:stretch>
            <a:fillRect/>
          </a:stretch>
        </p:blipFill>
        <p:spPr bwMode="auto">
          <a:xfrm>
            <a:off x="1990320" y="5591677"/>
            <a:ext cx="432430" cy="552777"/>
          </a:xfrm>
          <a:prstGeom prst="rect">
            <a:avLst/>
          </a:prstGeom>
          <a:noFill/>
        </p:spPr>
      </p:pic>
      <p:pic>
        <p:nvPicPr>
          <p:cNvPr id="20"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1805914" y="4677275"/>
            <a:ext cx="514999" cy="703176"/>
          </a:xfrm>
          <a:prstGeom prst="rect">
            <a:avLst/>
          </a:prstGeom>
          <a:noFill/>
        </p:spPr>
      </p:pic>
      <p:pic>
        <p:nvPicPr>
          <p:cNvPr id="21"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2264129" y="4677275"/>
            <a:ext cx="514999" cy="703176"/>
          </a:xfrm>
          <a:prstGeom prst="rect">
            <a:avLst/>
          </a:prstGeom>
          <a:noFill/>
        </p:spPr>
      </p:pic>
      <p:sp>
        <p:nvSpPr>
          <p:cNvPr id="22" name="Line Callout 1 (Border and Accent Bar) 21"/>
          <p:cNvSpPr/>
          <p:nvPr/>
        </p:nvSpPr>
        <p:spPr bwMode="auto">
          <a:xfrm>
            <a:off x="2687943" y="5612669"/>
            <a:ext cx="1560789" cy="255395"/>
          </a:xfrm>
          <a:prstGeom prst="accentBorderCallout1">
            <a:avLst>
              <a:gd name="adj1" fmla="val 32012"/>
              <a:gd name="adj2" fmla="val -4403"/>
              <a:gd name="adj3" fmla="val -41114"/>
              <a:gd name="adj4" fmla="val -20749"/>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39"/>
            <a:r>
              <a:rPr lang="en-US" sz="1200" dirty="0" smtClean="0">
                <a:solidFill>
                  <a:schemeClr val="bg1"/>
                </a:solidFill>
                <a:effectLst>
                  <a:outerShdw blurRad="38100" dist="38100" dir="2700000" algn="tl">
                    <a:srgbClr val="000000">
                      <a:alpha val="43137"/>
                    </a:srgbClr>
                  </a:outerShdw>
                </a:effectLst>
              </a:rPr>
              <a:t>Shared Block Storage</a:t>
            </a:r>
            <a:endParaRPr lang="en-US" sz="1200" dirty="0">
              <a:solidFill>
                <a:schemeClr val="bg1"/>
              </a:solidFill>
              <a:effectLst>
                <a:outerShdw blurRad="38100" dist="38100" dir="2700000" algn="tl">
                  <a:srgbClr val="000000">
                    <a:alpha val="43137"/>
                  </a:srgbClr>
                </a:outerShdw>
              </a:effectLst>
            </a:endParaRPr>
          </a:p>
        </p:txBody>
      </p:sp>
      <p:cxnSp>
        <p:nvCxnSpPr>
          <p:cNvPr id="23" name="Straight Connector 22"/>
          <p:cNvCxnSpPr/>
          <p:nvPr/>
        </p:nvCxnSpPr>
        <p:spPr>
          <a:xfrm>
            <a:off x="2063412" y="3877175"/>
            <a:ext cx="0" cy="8001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79460" y="3877175"/>
            <a:ext cx="279192" cy="8001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23940" y="3839075"/>
            <a:ext cx="350518" cy="8382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1" idx="0"/>
          </p:cNvCxnSpPr>
          <p:nvPr/>
        </p:nvCxnSpPr>
        <p:spPr>
          <a:xfrm flipH="1">
            <a:off x="2521628" y="3839075"/>
            <a:ext cx="25115" cy="8382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1805914" y="3381875"/>
            <a:ext cx="514999" cy="703176"/>
          </a:xfrm>
          <a:prstGeom prst="rect">
            <a:avLst/>
          </a:prstGeom>
          <a:noFill/>
        </p:spPr>
      </p:pic>
      <p:pic>
        <p:nvPicPr>
          <p:cNvPr id="2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1347699" y="3381875"/>
            <a:ext cx="514999" cy="703176"/>
          </a:xfrm>
          <a:prstGeom prst="rect">
            <a:avLst/>
          </a:prstGeom>
          <a:noFill/>
        </p:spPr>
      </p:pic>
      <p:pic>
        <p:nvPicPr>
          <p:cNvPr id="2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2716958" y="3370605"/>
            <a:ext cx="514999" cy="703176"/>
          </a:xfrm>
          <a:prstGeom prst="rect">
            <a:avLst/>
          </a:prstGeom>
          <a:noFill/>
        </p:spPr>
      </p:pic>
      <p:pic>
        <p:nvPicPr>
          <p:cNvPr id="30"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2264129" y="3370605"/>
            <a:ext cx="514999" cy="703176"/>
          </a:xfrm>
          <a:prstGeom prst="rect">
            <a:avLst/>
          </a:prstGeom>
          <a:noFill/>
        </p:spPr>
      </p:pic>
      <p:sp>
        <p:nvSpPr>
          <p:cNvPr id="31" name="Line Callout 1 (Border and Accent Bar) 30"/>
          <p:cNvSpPr/>
          <p:nvPr/>
        </p:nvSpPr>
        <p:spPr bwMode="auto">
          <a:xfrm>
            <a:off x="3106317" y="4379541"/>
            <a:ext cx="592176" cy="255395"/>
          </a:xfrm>
          <a:prstGeom prst="accentBorderCallout1">
            <a:avLst>
              <a:gd name="adj1" fmla="val 32012"/>
              <a:gd name="adj2" fmla="val -9316"/>
              <a:gd name="adj3" fmla="val -4771"/>
              <a:gd name="adj4" fmla="val -44499"/>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39"/>
            <a:r>
              <a:rPr lang="en-US" sz="1200" dirty="0">
                <a:solidFill>
                  <a:schemeClr val="bg1"/>
                </a:solidFill>
                <a:effectLst>
                  <a:outerShdw blurRad="38100" dist="38100" dir="2700000" algn="tl">
                    <a:srgbClr val="000000">
                      <a:alpha val="43137"/>
                    </a:srgbClr>
                  </a:outerShdw>
                </a:effectLst>
              </a:rPr>
              <a:t>SMB</a:t>
            </a:r>
          </a:p>
        </p:txBody>
      </p:sp>
      <p:sp>
        <p:nvSpPr>
          <p:cNvPr id="32" name="TextBox 31"/>
          <p:cNvSpPr txBox="1"/>
          <p:nvPr/>
        </p:nvSpPr>
        <p:spPr>
          <a:xfrm>
            <a:off x="3315326" y="3579113"/>
            <a:ext cx="1454926" cy="323151"/>
          </a:xfrm>
          <a:prstGeom prst="rect">
            <a:avLst/>
          </a:prstGeom>
          <a:noFill/>
        </p:spPr>
        <p:txBody>
          <a:bodyPr wrap="none" lIns="91428" tIns="45713" rIns="91428" bIns="45713" rtlCol="0">
            <a:spAutoFit/>
          </a:bodyPr>
          <a:lstStyle/>
          <a:p>
            <a:r>
              <a:rPr lang="en-US" sz="1500" dirty="0"/>
              <a:t>Hyper-V Cluster</a:t>
            </a:r>
          </a:p>
        </p:txBody>
      </p:sp>
      <p:sp>
        <p:nvSpPr>
          <p:cNvPr id="33" name="TextBox 32"/>
          <p:cNvSpPr txBox="1"/>
          <p:nvPr/>
        </p:nvSpPr>
        <p:spPr>
          <a:xfrm>
            <a:off x="2808011" y="4856733"/>
            <a:ext cx="1634269" cy="323151"/>
          </a:xfrm>
          <a:prstGeom prst="rect">
            <a:avLst/>
          </a:prstGeom>
          <a:noFill/>
        </p:spPr>
        <p:txBody>
          <a:bodyPr wrap="none" lIns="91428" tIns="45713" rIns="91428" bIns="45713" rtlCol="0">
            <a:spAutoFit/>
          </a:bodyPr>
          <a:lstStyle/>
          <a:p>
            <a:r>
              <a:rPr lang="en-US" sz="1500" dirty="0"/>
              <a:t>File Server Cluster</a:t>
            </a:r>
          </a:p>
        </p:txBody>
      </p:sp>
      <p:grpSp>
        <p:nvGrpSpPr>
          <p:cNvPr id="70" name="Group 69"/>
          <p:cNvGrpSpPr/>
          <p:nvPr/>
        </p:nvGrpSpPr>
        <p:grpSpPr>
          <a:xfrm>
            <a:off x="7342682" y="4620740"/>
            <a:ext cx="4452154" cy="2016959"/>
            <a:chOff x="5508446" y="3465554"/>
            <a:chExt cx="3339985" cy="1512719"/>
          </a:xfrm>
        </p:grpSpPr>
        <p:sp>
          <p:nvSpPr>
            <p:cNvPr id="35" name="Rounded Rectangle 34"/>
            <p:cNvSpPr/>
            <p:nvPr/>
          </p:nvSpPr>
          <p:spPr bwMode="auto">
            <a:xfrm>
              <a:off x="5508446" y="3850717"/>
              <a:ext cx="2149804" cy="586387"/>
            </a:xfrm>
            <a:prstGeom prst="roundRect">
              <a:avLst/>
            </a:prstGeom>
            <a:solidFill>
              <a:schemeClr val="tx1">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68678" tIns="34339" rIns="68678" bIns="34339" numCol="1" rtlCol="0" anchor="ctr" anchorCtr="0" compatLnSpc="1">
              <a:prstTxWarp prst="textNoShape">
                <a:avLst/>
              </a:prstTxWarp>
            </a:bodyPr>
            <a:lstStyle/>
            <a:p>
              <a:pPr algn="ctr" defTabSz="913975"/>
              <a:endParaRPr lang="en-US" dirty="0">
                <a:solidFill>
                  <a:prstClr val="black"/>
                </a:solidFill>
                <a:latin typeface="Segoe" pitchFamily="34" charset="0"/>
              </a:endParaRPr>
            </a:p>
          </p:txBody>
        </p:sp>
        <p:cxnSp>
          <p:nvCxnSpPr>
            <p:cNvPr id="36" name="Straight Connector 35"/>
            <p:cNvCxnSpPr>
              <a:endCxn id="38" idx="0"/>
            </p:cNvCxnSpPr>
            <p:nvPr/>
          </p:nvCxnSpPr>
          <p:spPr>
            <a:xfrm flipH="1">
              <a:off x="7228694" y="4289727"/>
              <a:ext cx="162203" cy="273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8" idx="0"/>
            </p:cNvCxnSpPr>
            <p:nvPr/>
          </p:nvCxnSpPr>
          <p:spPr>
            <a:xfrm>
              <a:off x="7121325" y="4289727"/>
              <a:ext cx="107369" cy="273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descr="Database blue"/>
            <p:cNvPicPr>
              <a:picLocks noChangeAspect="1" noChangeArrowheads="1"/>
            </p:cNvPicPr>
            <p:nvPr/>
          </p:nvPicPr>
          <p:blipFill>
            <a:blip r:embed="rId2" cstate="print"/>
            <a:srcRect/>
            <a:stretch>
              <a:fillRect/>
            </a:stretch>
          </p:blipFill>
          <p:spPr bwMode="auto">
            <a:xfrm>
              <a:off x="7066490" y="4563690"/>
              <a:ext cx="324407" cy="414583"/>
            </a:xfrm>
            <a:prstGeom prst="rect">
              <a:avLst/>
            </a:prstGeom>
            <a:noFill/>
          </p:spPr>
        </p:pic>
        <p:pic>
          <p:nvPicPr>
            <p:cNvPr id="3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928150" y="3877890"/>
              <a:ext cx="386350" cy="527382"/>
            </a:xfrm>
            <a:prstGeom prst="rect">
              <a:avLst/>
            </a:prstGeom>
            <a:noFill/>
          </p:spPr>
        </p:pic>
        <p:pic>
          <p:nvPicPr>
            <p:cNvPr id="40"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7271901" y="3877890"/>
              <a:ext cx="386350" cy="527382"/>
            </a:xfrm>
            <a:prstGeom prst="rect">
              <a:avLst/>
            </a:prstGeom>
            <a:noFill/>
          </p:spPr>
        </p:pic>
        <p:sp>
          <p:nvSpPr>
            <p:cNvPr id="41" name="Line Callout 1 (Border and Accent Bar) 40"/>
            <p:cNvSpPr/>
            <p:nvPr/>
          </p:nvSpPr>
          <p:spPr bwMode="auto">
            <a:xfrm>
              <a:off x="7639127" y="4563691"/>
              <a:ext cx="1209304" cy="191546"/>
            </a:xfrm>
            <a:prstGeom prst="accentBorderCallout1">
              <a:avLst>
                <a:gd name="adj1" fmla="val 32012"/>
                <a:gd name="adj2" fmla="val -4403"/>
                <a:gd name="adj3" fmla="val -41114"/>
                <a:gd name="adj4" fmla="val -20749"/>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68675" tIns="34338" rIns="68675" bIns="34338" numCol="1" rtlCol="0" anchor="ctr" anchorCtr="0" compatLnSpc="1">
              <a:prstTxWarp prst="textNoShape">
                <a:avLst/>
              </a:prstTxWarp>
            </a:bodyPr>
            <a:lstStyle/>
            <a:p>
              <a:pPr algn="ctr" defTabSz="913939"/>
              <a:r>
                <a:rPr lang="en-US" sz="1200" dirty="0" smtClean="0">
                  <a:solidFill>
                    <a:schemeClr val="bg1"/>
                  </a:solidFill>
                  <a:effectLst>
                    <a:outerShdw blurRad="38100" dist="38100" dir="2700000" algn="tl">
                      <a:srgbClr val="000000">
                        <a:alpha val="43137"/>
                      </a:srgbClr>
                    </a:outerShdw>
                  </a:effectLst>
                </a:rPr>
                <a:t>Shared Block Storage</a:t>
              </a:r>
              <a:endParaRPr lang="en-US" sz="1200" dirty="0">
                <a:solidFill>
                  <a:schemeClr val="bg1"/>
                </a:solidFill>
                <a:effectLst>
                  <a:outerShdw blurRad="38100" dist="38100" dir="2700000" algn="tl">
                    <a:srgbClr val="000000">
                      <a:alpha val="43137"/>
                    </a:srgbClr>
                  </a:outerShdw>
                </a:effectLst>
              </a:endParaRPr>
            </a:p>
          </p:txBody>
        </p:sp>
        <p:pic>
          <p:nvPicPr>
            <p:cNvPr id="4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5909489" y="3895020"/>
              <a:ext cx="386350" cy="527382"/>
            </a:xfrm>
            <a:prstGeom prst="rect">
              <a:avLst/>
            </a:prstGeom>
            <a:noFill/>
          </p:spPr>
        </p:pic>
        <p:pic>
          <p:nvPicPr>
            <p:cNvPr id="4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5565739" y="3895020"/>
              <a:ext cx="386350" cy="527382"/>
            </a:xfrm>
            <a:prstGeom prst="rect">
              <a:avLst/>
            </a:prstGeom>
            <a:noFill/>
          </p:spPr>
        </p:pic>
        <p:pic>
          <p:nvPicPr>
            <p:cNvPr id="44"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92950" y="3886568"/>
              <a:ext cx="386350" cy="527382"/>
            </a:xfrm>
            <a:prstGeom prst="rect">
              <a:avLst/>
            </a:prstGeom>
            <a:noFill/>
          </p:spPr>
        </p:pic>
        <p:pic>
          <p:nvPicPr>
            <p:cNvPr id="45"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253239" y="3886568"/>
              <a:ext cx="386350" cy="527382"/>
            </a:xfrm>
            <a:prstGeom prst="rect">
              <a:avLst/>
            </a:prstGeom>
            <a:noFill/>
          </p:spPr>
        </p:pic>
        <p:sp>
          <p:nvSpPr>
            <p:cNvPr id="46" name="Line Callout 1 (Border and Accent Bar) 45"/>
            <p:cNvSpPr/>
            <p:nvPr/>
          </p:nvSpPr>
          <p:spPr bwMode="auto">
            <a:xfrm>
              <a:off x="7763953" y="3465554"/>
              <a:ext cx="444248" cy="191546"/>
            </a:xfrm>
            <a:prstGeom prst="accentBorderCallout1">
              <a:avLst>
                <a:gd name="adj1" fmla="val 71793"/>
                <a:gd name="adj2" fmla="val -9316"/>
                <a:gd name="adj3" fmla="val 130325"/>
                <a:gd name="adj4" fmla="val -86533"/>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68675" tIns="34338" rIns="68675" bIns="34338" numCol="1" rtlCol="0" anchor="ctr" anchorCtr="0" compatLnSpc="1">
              <a:prstTxWarp prst="textNoShape">
                <a:avLst/>
              </a:prstTxWarp>
            </a:bodyPr>
            <a:lstStyle/>
            <a:p>
              <a:pPr algn="ctr" defTabSz="913939"/>
              <a:r>
                <a:rPr lang="en-US" sz="1200" dirty="0" smtClean="0">
                  <a:solidFill>
                    <a:schemeClr val="bg1"/>
                  </a:solidFill>
                  <a:effectLst>
                    <a:outerShdw blurRad="38100" dist="38100" dir="2700000" algn="tl">
                      <a:srgbClr val="000000">
                        <a:alpha val="43137"/>
                      </a:srgbClr>
                    </a:outerShdw>
                  </a:effectLst>
                </a:rPr>
                <a:t>SMB</a:t>
              </a:r>
              <a:endParaRPr lang="en-US" sz="1200" dirty="0">
                <a:solidFill>
                  <a:schemeClr val="bg1"/>
                </a:solidFill>
                <a:effectLst>
                  <a:outerShdw blurRad="38100" dist="38100" dir="2700000" algn="tl">
                    <a:srgbClr val="000000">
                      <a:alpha val="43137"/>
                    </a:srgbClr>
                  </a:outerShdw>
                </a:effectLst>
              </a:endParaRPr>
            </a:p>
          </p:txBody>
        </p:sp>
        <p:cxnSp>
          <p:nvCxnSpPr>
            <p:cNvPr id="63" name="Curved Connector 62"/>
            <p:cNvCxnSpPr/>
            <p:nvPr/>
          </p:nvCxnSpPr>
          <p:spPr>
            <a:xfrm rot="5400000" flipH="1" flipV="1">
              <a:off x="6632458" y="3033374"/>
              <a:ext cx="17130" cy="1706162"/>
            </a:xfrm>
            <a:prstGeom prst="curvedConnector3">
              <a:avLst>
                <a:gd name="adj1" fmla="val 143450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5400000" flipH="1" flipV="1">
              <a:off x="6768048" y="3292333"/>
              <a:ext cx="17130" cy="1362412"/>
            </a:xfrm>
            <a:prstGeom prst="curvedConnector3">
              <a:avLst>
                <a:gd name="adj1" fmla="val 143450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urved Connector 66"/>
            <p:cNvCxnSpPr/>
            <p:nvPr/>
          </p:nvCxnSpPr>
          <p:spPr>
            <a:xfrm rot="5400000" flipH="1" flipV="1">
              <a:off x="6915121" y="3568837"/>
              <a:ext cx="8678" cy="1018662"/>
            </a:xfrm>
            <a:prstGeom prst="curvedConnector3">
              <a:avLst>
                <a:gd name="adj1" fmla="val 2734248"/>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Curved Connector 68"/>
            <p:cNvCxnSpPr/>
            <p:nvPr/>
          </p:nvCxnSpPr>
          <p:spPr>
            <a:xfrm rot="5400000" flipH="1" flipV="1">
              <a:off x="7055948" y="3876576"/>
              <a:ext cx="8678" cy="678951"/>
            </a:xfrm>
            <a:prstGeom prst="curvedConnector3">
              <a:avLst>
                <a:gd name="adj1" fmla="val 2734248"/>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bwMode="auto">
          <a:xfrm>
            <a:off x="915226" y="6357108"/>
            <a:ext cx="490396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SAC-444T – Designing </a:t>
            </a:r>
            <a:r>
              <a:rPr lang="en-US" sz="1600" b="1" dirty="0">
                <a:gradFill>
                  <a:gsLst>
                    <a:gs pos="0">
                      <a:schemeClr val="tx1"/>
                    </a:gs>
                    <a:gs pos="100000">
                      <a:schemeClr val="tx1"/>
                    </a:gs>
                  </a:gsLst>
                  <a:lin ang="5400000" scaled="0"/>
                </a:gradFill>
                <a:latin typeface="+mj-lt"/>
              </a:rPr>
              <a:t>Systems for Continuous Availability - Multi-Node with Remote File Storage </a:t>
            </a:r>
          </a:p>
        </p:txBody>
      </p:sp>
      <p:sp>
        <p:nvSpPr>
          <p:cNvPr id="48" name="Rectangle 47"/>
          <p:cNvSpPr/>
          <p:nvPr/>
        </p:nvSpPr>
        <p:spPr bwMode="auto">
          <a:xfrm>
            <a:off x="826" y="6351725"/>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1836457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CSV Backup</a:t>
            </a:r>
            <a:endParaRPr lang="en-US" sz="4400" dirty="0">
              <a:solidFill>
                <a:srgbClr val="FFFFFF"/>
              </a:solidFill>
              <a:latin typeface="+mj-lt"/>
            </a:endParaRPr>
          </a:p>
        </p:txBody>
      </p:sp>
    </p:spTree>
    <p:extLst>
      <p:ext uri="{BB962C8B-B14F-4D97-AF65-F5344CB8AC3E}">
        <p14:creationId xmlns:p14="http://schemas.microsoft.com/office/powerpoint/2010/main" val="15296577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CSV Backup Key Wins in “Windows Server 8”</a:t>
            </a:r>
            <a:endParaRPr lang="en-US" dirty="0"/>
          </a:p>
        </p:txBody>
      </p:sp>
      <p:sp>
        <p:nvSpPr>
          <p:cNvPr id="2" name="Content Placeholder 1"/>
          <p:cNvSpPr>
            <a:spLocks noGrp="1"/>
          </p:cNvSpPr>
          <p:nvPr>
            <p:ph type="body" sz="quarter" idx="10"/>
          </p:nvPr>
        </p:nvSpPr>
        <p:spPr>
          <a:xfrm>
            <a:off x="519114" y="1447800"/>
            <a:ext cx="11149012" cy="4721292"/>
          </a:xfrm>
        </p:spPr>
        <p:txBody>
          <a:bodyPr/>
          <a:lstStyle/>
          <a:p>
            <a:r>
              <a:rPr lang="en-US" sz="2800" dirty="0" smtClean="0"/>
              <a:t>Support for Parallel Backups </a:t>
            </a:r>
          </a:p>
          <a:p>
            <a:pPr lvl="1"/>
            <a:r>
              <a:rPr lang="en-US" sz="2400" dirty="0" smtClean="0"/>
              <a:t>On same or different CSV volumes</a:t>
            </a:r>
          </a:p>
          <a:p>
            <a:pPr lvl="1"/>
            <a:r>
              <a:rPr lang="en-US" sz="2400" dirty="0" smtClean="0"/>
              <a:t>On same or different cluster nodes</a:t>
            </a:r>
          </a:p>
          <a:p>
            <a:r>
              <a:rPr lang="en-US" sz="2800" dirty="0" smtClean="0"/>
              <a:t>Improved I/O performance</a:t>
            </a:r>
          </a:p>
          <a:p>
            <a:pPr lvl="1"/>
            <a:r>
              <a:rPr lang="en-US" sz="2400" dirty="0" smtClean="0"/>
              <a:t>Non-disruptive backups</a:t>
            </a:r>
          </a:p>
          <a:p>
            <a:pPr lvl="1"/>
            <a:r>
              <a:rPr lang="en-US" sz="2400" dirty="0" smtClean="0"/>
              <a:t>Direct I/O mode for snapshot and backup operations</a:t>
            </a:r>
          </a:p>
          <a:p>
            <a:r>
              <a:rPr lang="en-US" sz="2800" dirty="0" smtClean="0"/>
              <a:t>CSV volume ownership does not change during backup</a:t>
            </a:r>
          </a:p>
          <a:p>
            <a:r>
              <a:rPr lang="en-US" sz="2800" dirty="0" smtClean="0"/>
              <a:t>Improved support for filter drivers to enable incremental backups</a:t>
            </a:r>
          </a:p>
          <a:p>
            <a:r>
              <a:rPr lang="en-US" sz="2800" dirty="0" smtClean="0"/>
              <a:t>Backup applications / requestors are not required to be ‘CSV aware’</a:t>
            </a:r>
          </a:p>
          <a:p>
            <a:pPr lvl="1"/>
            <a:r>
              <a:rPr lang="en-US" sz="2400" dirty="0" smtClean="0"/>
              <a:t>Fully compatible with Win2008 R2 Requestors </a:t>
            </a:r>
          </a:p>
          <a:p>
            <a:pPr lvl="1"/>
            <a:r>
              <a:rPr lang="en-US" sz="2400" dirty="0" smtClean="0"/>
              <a:t>Restore of Application / Volume / LUN should not required to be CSV aware</a:t>
            </a:r>
          </a:p>
        </p:txBody>
      </p:sp>
    </p:spTree>
    <p:extLst>
      <p:ext uri="{BB962C8B-B14F-4D97-AF65-F5344CB8AC3E}">
        <p14:creationId xmlns:p14="http://schemas.microsoft.com/office/powerpoint/2010/main" val="35336079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Distributed App Consistent VM Shadow Copies</a:t>
            </a:r>
            <a:endParaRPr lang="en-US" dirty="0"/>
          </a:p>
        </p:txBody>
      </p:sp>
      <p:sp>
        <p:nvSpPr>
          <p:cNvPr id="3" name="Content Placeholder 2"/>
          <p:cNvSpPr>
            <a:spLocks noGrp="1"/>
          </p:cNvSpPr>
          <p:nvPr>
            <p:ph type="body" sz="quarter" idx="10"/>
          </p:nvPr>
        </p:nvSpPr>
        <p:spPr>
          <a:xfrm>
            <a:off x="519114" y="1447800"/>
            <a:ext cx="6220014" cy="3471720"/>
          </a:xfrm>
        </p:spPr>
        <p:txBody>
          <a:bodyPr/>
          <a:lstStyle/>
          <a:p>
            <a:r>
              <a:rPr lang="en-US" dirty="0" smtClean="0"/>
              <a:t>Enables app consistent </a:t>
            </a:r>
            <a:r>
              <a:rPr lang="en-US" dirty="0"/>
              <a:t>S</a:t>
            </a:r>
            <a:r>
              <a:rPr lang="en-US" dirty="0" smtClean="0"/>
              <a:t>hadow </a:t>
            </a:r>
            <a:r>
              <a:rPr lang="en-US" dirty="0"/>
              <a:t>C</a:t>
            </a:r>
            <a:r>
              <a:rPr lang="en-US" dirty="0" smtClean="0"/>
              <a:t>opies of VMs across a cluster</a:t>
            </a:r>
          </a:p>
          <a:p>
            <a:pPr lvl="1"/>
            <a:r>
              <a:rPr lang="en-US" dirty="0" smtClean="0"/>
              <a:t>Primarily targeted for VMs hosted in the CSV cluster. </a:t>
            </a:r>
          </a:p>
          <a:p>
            <a:pPr lvl="1"/>
            <a:r>
              <a:rPr lang="en-US" dirty="0" smtClean="0"/>
              <a:t>All the VSS writers using that CSV volume “frozen” across the cluster</a:t>
            </a:r>
          </a:p>
          <a:p>
            <a:pPr lvl="1"/>
            <a:r>
              <a:rPr lang="en-US" dirty="0" smtClean="0"/>
              <a:t>Read-write volume for writer auto-recovery all cluster nodes </a:t>
            </a:r>
          </a:p>
        </p:txBody>
      </p:sp>
      <p:sp>
        <p:nvSpPr>
          <p:cNvPr id="66" name="Rounded Rectangle 65"/>
          <p:cNvSpPr/>
          <p:nvPr/>
        </p:nvSpPr>
        <p:spPr bwMode="auto">
          <a:xfrm>
            <a:off x="6972515" y="3041151"/>
            <a:ext cx="4545940" cy="1586545"/>
          </a:xfrm>
          <a:prstGeom prst="roundRect">
            <a:avLst/>
          </a:prstGeom>
          <a:solidFill>
            <a:schemeClr val="bg1">
              <a:alpha val="15000"/>
            </a:schemeClr>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68" name="Line 7"/>
          <p:cNvSpPr>
            <a:spLocks noChangeShapeType="1"/>
          </p:cNvSpPr>
          <p:nvPr/>
        </p:nvSpPr>
        <p:spPr bwMode="auto">
          <a:xfrm>
            <a:off x="9198597" y="5000103"/>
            <a:ext cx="0" cy="186997"/>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20" tIns="45711" rIns="91420" bIns="45711"/>
          <a:lstStyle/>
          <a:p>
            <a:endParaRPr lang="en-US" dirty="0"/>
          </a:p>
        </p:txBody>
      </p:sp>
      <p:sp>
        <p:nvSpPr>
          <p:cNvPr id="69" name="Rectangle 17"/>
          <p:cNvSpPr>
            <a:spLocks noChangeArrowheads="1"/>
          </p:cNvSpPr>
          <p:nvPr/>
        </p:nvSpPr>
        <p:spPr bwMode="auto">
          <a:xfrm>
            <a:off x="7700766" y="5175163"/>
            <a:ext cx="3044516" cy="639180"/>
          </a:xfrm>
          <a:prstGeom prst="roundRect">
            <a:avLst/>
          </a:prstGeom>
          <a:ln>
            <a:headEnd/>
            <a:tailEnd/>
          </a:ln>
        </p:spPr>
        <p:style>
          <a:lnRef idx="3">
            <a:schemeClr val="lt1"/>
          </a:lnRef>
          <a:fillRef idx="1">
            <a:schemeClr val="dk1"/>
          </a:fillRef>
          <a:effectRef idx="1">
            <a:schemeClr val="dk1"/>
          </a:effectRef>
          <a:fontRef idx="minor">
            <a:schemeClr val="lt1"/>
          </a:fontRef>
        </p:style>
        <p:txBody>
          <a:bodyPr wrap="none" lIns="91420" tIns="45711" rIns="91420" bIns="45711" anchor="ctr"/>
          <a:lstStyle/>
          <a:p>
            <a:endParaRPr lang="en-US" dirty="0"/>
          </a:p>
        </p:txBody>
      </p:sp>
      <p:sp>
        <p:nvSpPr>
          <p:cNvPr id="70" name="Text Box 20"/>
          <p:cNvSpPr txBox="1">
            <a:spLocks noChangeArrowheads="1"/>
          </p:cNvSpPr>
          <p:nvPr/>
        </p:nvSpPr>
        <p:spPr bwMode="auto">
          <a:xfrm>
            <a:off x="7700768" y="5329362"/>
            <a:ext cx="727047" cy="461659"/>
          </a:xfrm>
          <a:prstGeom prst="rect">
            <a:avLst/>
          </a:prstGeom>
          <a:noFill/>
          <a:ln w="9525">
            <a:noFill/>
            <a:miter lim="800000"/>
            <a:headEnd/>
            <a:tailEnd/>
          </a:ln>
          <a:effectLst/>
        </p:spPr>
        <p:txBody>
          <a:bodyPr wrap="square" lIns="91420" tIns="45711" rIns="91420" bIns="45711">
            <a:spAutoFit/>
          </a:bodyPr>
          <a:lstStyle/>
          <a:p>
            <a:pPr>
              <a:lnSpc>
                <a:spcPct val="100000"/>
              </a:lnSpc>
              <a:spcBef>
                <a:spcPct val="0"/>
              </a:spcBef>
              <a:buNone/>
            </a:pPr>
            <a:r>
              <a:rPr lang="en-US" sz="1200" dirty="0"/>
              <a:t>CSV Disk</a:t>
            </a:r>
          </a:p>
        </p:txBody>
      </p:sp>
      <p:pic>
        <p:nvPicPr>
          <p:cNvPr id="71" name="Picture 2" descr="C:\Users\shonsh\Desktop\images\host.png"/>
          <p:cNvPicPr>
            <a:picLocks noChangeAspect="1" noChangeArrowheads="1"/>
          </p:cNvPicPr>
          <p:nvPr/>
        </p:nvPicPr>
        <p:blipFill>
          <a:blip r:embed="rId2"/>
          <a:srcRect/>
          <a:stretch>
            <a:fillRect/>
          </a:stretch>
        </p:blipFill>
        <p:spPr bwMode="auto">
          <a:xfrm>
            <a:off x="7536130" y="3223767"/>
            <a:ext cx="803788" cy="1177820"/>
          </a:xfrm>
          <a:prstGeom prst="rect">
            <a:avLst/>
          </a:prstGeom>
          <a:noFill/>
        </p:spPr>
      </p:pic>
      <p:pic>
        <p:nvPicPr>
          <p:cNvPr id="72" name="Picture 2" descr="C:\Users\shonsh\Desktop\images\host.png"/>
          <p:cNvPicPr>
            <a:picLocks noChangeAspect="1" noChangeArrowheads="1"/>
          </p:cNvPicPr>
          <p:nvPr/>
        </p:nvPicPr>
        <p:blipFill>
          <a:blip r:embed="rId2"/>
          <a:srcRect/>
          <a:stretch>
            <a:fillRect/>
          </a:stretch>
        </p:blipFill>
        <p:spPr bwMode="auto">
          <a:xfrm>
            <a:off x="8826447" y="3234898"/>
            <a:ext cx="803788" cy="1177820"/>
          </a:xfrm>
          <a:prstGeom prst="rect">
            <a:avLst/>
          </a:prstGeom>
          <a:noFill/>
        </p:spPr>
      </p:pic>
      <p:pic>
        <p:nvPicPr>
          <p:cNvPr id="73" name="Picture 2" descr="C:\Users\shonsh\Desktop\images\host.png"/>
          <p:cNvPicPr>
            <a:picLocks noChangeAspect="1" noChangeArrowheads="1"/>
          </p:cNvPicPr>
          <p:nvPr/>
        </p:nvPicPr>
        <p:blipFill>
          <a:blip r:embed="rId2"/>
          <a:srcRect/>
          <a:stretch>
            <a:fillRect/>
          </a:stretch>
        </p:blipFill>
        <p:spPr bwMode="auto">
          <a:xfrm>
            <a:off x="10099729" y="3246029"/>
            <a:ext cx="803788" cy="1177820"/>
          </a:xfrm>
          <a:prstGeom prst="rect">
            <a:avLst/>
          </a:prstGeom>
          <a:noFill/>
        </p:spPr>
      </p:pic>
      <p:sp>
        <p:nvSpPr>
          <p:cNvPr id="74" name="Can 73"/>
          <p:cNvSpPr/>
          <p:nvPr/>
        </p:nvSpPr>
        <p:spPr>
          <a:xfrm>
            <a:off x="8467581" y="5249245"/>
            <a:ext cx="1476829" cy="498316"/>
          </a:xfrm>
          <a:prstGeom prst="can">
            <a:avLst>
              <a:gd name="adj" fmla="val 2959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6183" tIns="38092" rIns="76183" bIns="38092" numCol="1" rtlCol="0" anchor="ctr" anchorCtr="0" compatLnSpc="1">
            <a:prstTxWarp prst="textNoShape">
              <a:avLst/>
            </a:prstTxWarp>
          </a:bodyPr>
          <a:lstStyle/>
          <a:p>
            <a:pPr algn="ctr" defTabSz="761615"/>
            <a:endParaRPr lang="en-US" dirty="0" smtClean="0">
              <a:solidFill>
                <a:schemeClr val="tx1"/>
              </a:solidFill>
              <a:latin typeface="Segoe" pitchFamily="34" charset="0"/>
            </a:endParaRPr>
          </a:p>
        </p:txBody>
      </p:sp>
      <p:sp>
        <p:nvSpPr>
          <p:cNvPr id="75" name="Right Arrow 74"/>
          <p:cNvSpPr/>
          <p:nvPr/>
        </p:nvSpPr>
        <p:spPr bwMode="auto">
          <a:xfrm rot="4298736">
            <a:off x="7711933" y="4561462"/>
            <a:ext cx="1523415" cy="98991"/>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76" name="Right Arrow 75"/>
          <p:cNvSpPr/>
          <p:nvPr/>
        </p:nvSpPr>
        <p:spPr bwMode="auto">
          <a:xfrm rot="7367473">
            <a:off x="9250124" y="4580053"/>
            <a:ext cx="1673549" cy="9528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sp>
        <p:nvSpPr>
          <p:cNvPr id="77" name="Right Arrow 76"/>
          <p:cNvSpPr/>
          <p:nvPr/>
        </p:nvSpPr>
        <p:spPr bwMode="auto">
          <a:xfrm rot="5773966">
            <a:off x="8537853" y="4587168"/>
            <a:ext cx="1473092" cy="8795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dirty="0">
              <a:solidFill>
                <a:schemeClr val="tx1"/>
              </a:solidFill>
              <a:latin typeface="Segoe" pitchFamily="34" charset="0"/>
            </a:endParaRPr>
          </a:p>
        </p:txBody>
      </p:sp>
      <p:pic>
        <p:nvPicPr>
          <p:cNvPr id="78" name="Picture 7" descr="\\eventsql\dvd\Online_ART\DVD_Art_Sept-2-2010\Artwork_Imagery\Icons - Illustrations\_ VIRTUALIZATION ICONS\Server Virtual SQ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8836" y="3498203"/>
            <a:ext cx="518073" cy="39793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eventsql\dvd\Online_ART\DVD_Art_Sept-2-2010\Artwork_Imagery\Icons - Illustrations\_ VIRTUALIZATION ICONS\Server Virtual Exch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8460" y="3457796"/>
            <a:ext cx="663055" cy="47683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eventsql\dvd\Online_ART\DVD_Art_Sept-2-2010\Artwork_Imagery\Icons - Illustrations\_ VIRTUALIZATION ICONS\Server Virtual Dynami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811" y="3680157"/>
            <a:ext cx="504164" cy="413211"/>
          </a:xfrm>
          <a:prstGeom prst="rect">
            <a:avLst/>
          </a:prstGeom>
          <a:noFill/>
          <a:extLst>
            <a:ext uri="{909E8E84-426E-40DD-AFC4-6F175D3DCCD1}">
              <a14:hiddenFill xmlns:a14="http://schemas.microsoft.com/office/drawing/2010/main">
                <a:solidFill>
                  <a:srgbClr val="FFFFFF"/>
                </a:solidFill>
              </a14:hiddenFill>
            </a:ext>
          </a:extLst>
        </p:spPr>
      </p:pic>
      <p:sp>
        <p:nvSpPr>
          <p:cNvPr id="81" name="Rounded Rectangle 80"/>
          <p:cNvSpPr/>
          <p:nvPr/>
        </p:nvSpPr>
        <p:spPr bwMode="auto">
          <a:xfrm>
            <a:off x="8742844" y="5414823"/>
            <a:ext cx="1008669" cy="272704"/>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4" tIns="45712" rIns="91424" bIns="45712" numCol="1" rtlCol="0" anchor="ctr" anchorCtr="0" compatLnSpc="1">
            <a:prstTxWarp prst="textNoShape">
              <a:avLst/>
            </a:prstTxWarp>
          </a:bodyPr>
          <a:lstStyle/>
          <a:p>
            <a:pPr algn="ctr" defTabSz="761615">
              <a:defRPr/>
            </a:pPr>
            <a:endParaRPr lang="en-US" dirty="0">
              <a:solidFill>
                <a:schemeClr val="tx1"/>
              </a:solidFill>
              <a:latin typeface="Segoe" pitchFamily="34" charset="0"/>
            </a:endParaRPr>
          </a:p>
        </p:txBody>
      </p:sp>
      <p:pic>
        <p:nvPicPr>
          <p:cNvPr id="82" name="Picture 4" descr="C:\Users\agoodman\Documents\Carmine\V1\Product Icons - PNG\Carmine117_VirtualMachine_32.png"/>
          <p:cNvPicPr>
            <a:picLocks noChangeAspect="1" noChangeArrowheads="1"/>
          </p:cNvPicPr>
          <p:nvPr/>
        </p:nvPicPr>
        <p:blipFill>
          <a:blip r:embed="rId6"/>
          <a:stretch>
            <a:fillRect/>
          </a:stretch>
        </p:blipFill>
        <p:spPr bwMode="auto">
          <a:xfrm>
            <a:off x="8826448" y="5429508"/>
            <a:ext cx="172296" cy="155831"/>
          </a:xfrm>
          <a:prstGeom prst="rect">
            <a:avLst/>
          </a:prstGeom>
          <a:ln>
            <a:headEnd type="none" w="med" len="med"/>
            <a:tailEnd type="none" w="med" len="med"/>
          </a:ln>
        </p:spPr>
      </p:pic>
      <p:pic>
        <p:nvPicPr>
          <p:cNvPr id="84" name="Picture 4" descr="C:\Users\agoodman\Documents\Carmine\V1\Product Icons - PNG\Carmine117_VirtualMachine_32.png"/>
          <p:cNvPicPr>
            <a:picLocks noChangeAspect="1" noChangeArrowheads="1"/>
          </p:cNvPicPr>
          <p:nvPr/>
        </p:nvPicPr>
        <p:blipFill>
          <a:blip r:embed="rId6"/>
          <a:stretch>
            <a:fillRect/>
          </a:stretch>
        </p:blipFill>
        <p:spPr bwMode="auto">
          <a:xfrm>
            <a:off x="9027765" y="5453774"/>
            <a:ext cx="172296" cy="155831"/>
          </a:xfrm>
          <a:prstGeom prst="rect">
            <a:avLst/>
          </a:prstGeom>
          <a:ln>
            <a:headEnd type="none" w="med" len="med"/>
            <a:tailEnd type="none" w="med" len="med"/>
          </a:ln>
        </p:spPr>
      </p:pic>
      <p:pic>
        <p:nvPicPr>
          <p:cNvPr id="85" name="Picture 4" descr="C:\Users\agoodman\Documents\Carmine\V1\Product Icons - PNG\Carmine117_VirtualMachine_32.png"/>
          <p:cNvPicPr>
            <a:picLocks noChangeAspect="1" noChangeArrowheads="1"/>
          </p:cNvPicPr>
          <p:nvPr/>
        </p:nvPicPr>
        <p:blipFill>
          <a:blip r:embed="rId6"/>
          <a:stretch>
            <a:fillRect/>
          </a:stretch>
        </p:blipFill>
        <p:spPr bwMode="auto">
          <a:xfrm>
            <a:off x="9274398" y="5401055"/>
            <a:ext cx="172296" cy="155831"/>
          </a:xfrm>
          <a:prstGeom prst="rect">
            <a:avLst/>
          </a:prstGeom>
          <a:ln>
            <a:headEnd type="none" w="med" len="med"/>
            <a:tailEnd type="none" w="med" len="med"/>
          </a:ln>
        </p:spPr>
      </p:pic>
      <p:pic>
        <p:nvPicPr>
          <p:cNvPr id="120" name="Picture 4" descr="C:\Users\agoodman\Documents\Carmine\V1\Product Icons - PNG\Carmine117_VirtualMachine_32.png"/>
          <p:cNvPicPr>
            <a:picLocks noChangeAspect="1" noChangeArrowheads="1"/>
          </p:cNvPicPr>
          <p:nvPr/>
        </p:nvPicPr>
        <p:blipFill>
          <a:blip r:embed="rId6"/>
          <a:stretch>
            <a:fillRect/>
          </a:stretch>
        </p:blipFill>
        <p:spPr bwMode="auto">
          <a:xfrm>
            <a:off x="9443387" y="5505119"/>
            <a:ext cx="172296" cy="155831"/>
          </a:xfrm>
          <a:prstGeom prst="rect">
            <a:avLst/>
          </a:prstGeom>
          <a:ln>
            <a:headEnd type="none" w="med" len="med"/>
            <a:tailEnd type="none" w="med" len="med"/>
          </a:ln>
        </p:spPr>
      </p:pic>
      <p:pic>
        <p:nvPicPr>
          <p:cNvPr id="121" name="Picture 4" descr="C:\Users\agoodman\Documents\Carmine\V1\Product Icons - PNG\Carmine117_VirtualMachine_32.png"/>
          <p:cNvPicPr>
            <a:picLocks noChangeAspect="1" noChangeArrowheads="1"/>
          </p:cNvPicPr>
          <p:nvPr/>
        </p:nvPicPr>
        <p:blipFill>
          <a:blip r:embed="rId6"/>
          <a:stretch>
            <a:fillRect/>
          </a:stretch>
        </p:blipFill>
        <p:spPr bwMode="auto">
          <a:xfrm>
            <a:off x="9550224" y="5347239"/>
            <a:ext cx="172296" cy="155831"/>
          </a:xfrm>
          <a:prstGeom prst="rect">
            <a:avLst/>
          </a:prstGeom>
          <a:ln>
            <a:headEnd type="none" w="med" len="med"/>
            <a:tailEnd type="none" w="med" len="med"/>
          </a:ln>
        </p:spPr>
      </p:pic>
      <p:pic>
        <p:nvPicPr>
          <p:cNvPr id="122" name="Picture 5" descr="\\eventsql\dvd\Online_ART\DVD_Art_Sept-2-2010\Artwork_Imagery\Icons - Illustrations\_ VIRTUALIZATION ICONS\Server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5200" y="3416239"/>
            <a:ext cx="579387" cy="407568"/>
          </a:xfrm>
          <a:prstGeom prst="rect">
            <a:avLst/>
          </a:prstGeom>
          <a:noFill/>
          <a:extLst>
            <a:ext uri="{909E8E84-426E-40DD-AFC4-6F175D3DCCD1}">
              <a14:hiddenFill xmlns:a14="http://schemas.microsoft.com/office/drawing/2010/main">
                <a:solidFill>
                  <a:srgbClr val="FFFFFF"/>
                </a:solidFill>
              </a14:hiddenFill>
            </a:ext>
          </a:extLst>
        </p:spPr>
      </p:pic>
      <p:sp>
        <p:nvSpPr>
          <p:cNvPr id="123" name="Notched Right Arrow 122"/>
          <p:cNvSpPr/>
          <p:nvPr/>
        </p:nvSpPr>
        <p:spPr bwMode="auto">
          <a:xfrm rot="5400000">
            <a:off x="7347486" y="2630899"/>
            <a:ext cx="903491" cy="147157"/>
          </a:xfrm>
          <a:prstGeom prst="notchedRightArrow">
            <a:avLst/>
          </a:prstGeom>
          <a:solidFill>
            <a:srgbClr val="0070C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75"/>
            <a:endParaRPr lang="en-US" sz="2300" dirty="0">
              <a:solidFill>
                <a:schemeClr val="tx1">
                  <a:alpha val="99000"/>
                </a:schemeClr>
              </a:solidFill>
            </a:endParaRPr>
          </a:p>
        </p:txBody>
      </p:sp>
      <p:sp>
        <p:nvSpPr>
          <p:cNvPr id="124" name="Rectangle 123"/>
          <p:cNvSpPr/>
          <p:nvPr/>
        </p:nvSpPr>
        <p:spPr>
          <a:xfrm>
            <a:off x="7364852" y="1594831"/>
            <a:ext cx="1248950" cy="584911"/>
          </a:xfrm>
          <a:prstGeom prst="rect">
            <a:avLst/>
          </a:prstGeom>
        </p:spPr>
        <p:txBody>
          <a:bodyPr wrap="square" lIns="91428" tIns="45713" rIns="91428" bIns="45713">
            <a:spAutoFit/>
          </a:bodyPr>
          <a:lstStyle/>
          <a:p>
            <a:r>
              <a:rPr lang="en-US" sz="1600" dirty="0">
                <a:latin typeface="Segoe" pitchFamily="34" charset="0"/>
              </a:rPr>
              <a:t>Backup </a:t>
            </a:r>
            <a:br>
              <a:rPr lang="en-US" sz="1600" dirty="0">
                <a:latin typeface="Segoe" pitchFamily="34" charset="0"/>
              </a:rPr>
            </a:br>
            <a:r>
              <a:rPr lang="en-US" sz="1600" dirty="0">
                <a:latin typeface="Segoe" pitchFamily="34" charset="0"/>
              </a:rPr>
              <a:t>Requestor</a:t>
            </a:r>
          </a:p>
        </p:txBody>
      </p:sp>
      <p:sp>
        <p:nvSpPr>
          <p:cNvPr id="125" name="Line Callout 1 (Border and Accent Bar) 124"/>
          <p:cNvSpPr/>
          <p:nvPr/>
        </p:nvSpPr>
        <p:spPr bwMode="auto">
          <a:xfrm>
            <a:off x="10431439" y="1864477"/>
            <a:ext cx="1087017" cy="430141"/>
          </a:xfrm>
          <a:prstGeom prst="accentBorderCallout1">
            <a:avLst>
              <a:gd name="adj1" fmla="val 73651"/>
              <a:gd name="adj2" fmla="val -4136"/>
              <a:gd name="adj3" fmla="val 251198"/>
              <a:gd name="adj4" fmla="val -48544"/>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39"/>
            <a:r>
              <a:rPr lang="en-US" sz="1300" dirty="0">
                <a:solidFill>
                  <a:schemeClr val="bg2"/>
                </a:solidFill>
              </a:rPr>
              <a:t>App</a:t>
            </a:r>
            <a:br>
              <a:rPr lang="en-US" sz="1300" dirty="0">
                <a:solidFill>
                  <a:schemeClr val="bg2"/>
                </a:solidFill>
              </a:rPr>
            </a:br>
            <a:r>
              <a:rPr lang="en-US" sz="1300" dirty="0">
                <a:solidFill>
                  <a:schemeClr val="bg2"/>
                </a:solidFill>
              </a:rPr>
              <a:t>Consistent</a:t>
            </a:r>
            <a:endParaRPr lang="en-US" sz="1300" i="1" dirty="0">
              <a:solidFill>
                <a:schemeClr val="bg2"/>
              </a:solidFill>
            </a:endParaRPr>
          </a:p>
        </p:txBody>
      </p:sp>
    </p:spTree>
    <p:extLst>
      <p:ext uri="{BB962C8B-B14F-4D97-AF65-F5344CB8AC3E}">
        <p14:creationId xmlns:p14="http://schemas.microsoft.com/office/powerpoint/2010/main" val="40066529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CSV Backup Story Summary</a:t>
            </a:r>
            <a:endParaRPr lang="en-US" sz="4800" dirty="0"/>
          </a:p>
        </p:txBody>
      </p:sp>
      <p:graphicFrame>
        <p:nvGraphicFramePr>
          <p:cNvPr id="4" name="Content Placeholder 4"/>
          <p:cNvGraphicFramePr>
            <a:graphicFrameLocks noGrp="1"/>
          </p:cNvGraphicFramePr>
          <p:nvPr>
            <p:ph sz="quarter" idx="4294967295"/>
            <p:extLst>
              <p:ext uri="{D42A27DB-BD31-4B8C-83A1-F6EECF244321}">
                <p14:modId xmlns:p14="http://schemas.microsoft.com/office/powerpoint/2010/main" val="1680469530"/>
              </p:ext>
            </p:extLst>
          </p:nvPr>
        </p:nvGraphicFramePr>
        <p:xfrm>
          <a:off x="731520" y="1266825"/>
          <a:ext cx="10765534" cy="5044999"/>
        </p:xfrm>
        <a:graphic>
          <a:graphicData uri="http://schemas.openxmlformats.org/drawingml/2006/table">
            <a:tbl>
              <a:tblPr firstRow="1" bandRow="1">
                <a:tableStyleId>{5202B0CA-FC54-4496-8BCA-5EF66A818D29}</a:tableStyleId>
              </a:tblPr>
              <a:tblGrid>
                <a:gridCol w="1844950"/>
                <a:gridCol w="4430560"/>
                <a:gridCol w="4490024"/>
              </a:tblGrid>
              <a:tr h="560050">
                <a:tc>
                  <a:txBody>
                    <a:bodyPr/>
                    <a:lstStyle/>
                    <a:p>
                      <a:pPr marL="0" algn="l" defTabSz="914400" rtl="0" eaLnBrk="1" latinLnBrk="0" hangingPunct="1"/>
                      <a:endParaRPr lang="en-US" sz="2800" kern="1200" dirty="0">
                        <a:solidFill>
                          <a:schemeClr val="tx1"/>
                        </a:solidFill>
                        <a:latin typeface="Segoe Light" pitchFamily="34" charset="0"/>
                        <a:ea typeface="+mn-ea"/>
                        <a:cs typeface="+mn-cs"/>
                      </a:endParaRPr>
                    </a:p>
                  </a:txBody>
                  <a:tcPr marL="119003" marR="119003"/>
                </a:tc>
                <a:tc>
                  <a:txBody>
                    <a:bodyPr/>
                    <a:lstStyle/>
                    <a:p>
                      <a:pPr algn="ctr"/>
                      <a:r>
                        <a:rPr lang="en-US" sz="2400" dirty="0" smtClean="0"/>
                        <a:t>Windows 2008</a:t>
                      </a:r>
                      <a:r>
                        <a:rPr lang="en-US" sz="2400" baseline="0" dirty="0" smtClean="0"/>
                        <a:t> R2</a:t>
                      </a:r>
                      <a:endParaRPr lang="en-US" sz="2400" dirty="0">
                        <a:solidFill>
                          <a:schemeClr val="bg1"/>
                        </a:solidFill>
                        <a:latin typeface="Segoe Light" pitchFamily="34" charset="0"/>
                      </a:endParaRPr>
                    </a:p>
                  </a:txBody>
                  <a:tcPr marL="119003" marR="119003"/>
                </a:tc>
                <a:tc>
                  <a:txBody>
                    <a:bodyPr/>
                    <a:lstStyle/>
                    <a:p>
                      <a:pPr algn="ctr"/>
                      <a:r>
                        <a:rPr lang="en-US" sz="2400" dirty="0" smtClean="0"/>
                        <a:t>“Windows</a:t>
                      </a:r>
                      <a:r>
                        <a:rPr lang="en-US" sz="2400" baseline="0" dirty="0" smtClean="0"/>
                        <a:t> Server 8”</a:t>
                      </a:r>
                      <a:endParaRPr lang="en-US" sz="2400" dirty="0">
                        <a:solidFill>
                          <a:schemeClr val="bg1"/>
                        </a:solidFill>
                        <a:latin typeface="Segoe Light" pitchFamily="34" charset="0"/>
                      </a:endParaRPr>
                    </a:p>
                  </a:txBody>
                  <a:tcPr marL="119003" marR="119003"/>
                </a:tc>
              </a:tr>
              <a:tr h="810257">
                <a:tc>
                  <a:txBody>
                    <a:bodyPr/>
                    <a:lstStyle/>
                    <a:p>
                      <a:pPr algn="ctr"/>
                      <a:r>
                        <a:rPr lang="en-US" sz="1600" b="1" dirty="0" smtClean="0"/>
                        <a:t>Interoperability</a:t>
                      </a:r>
                      <a:endParaRPr lang="en-US" sz="1600" b="1" dirty="0">
                        <a:latin typeface="Segoe Light" pitchFamily="34" charset="0"/>
                      </a:endParaRPr>
                    </a:p>
                  </a:txBody>
                  <a:tcPr marL="119003" marR="119003" anchor="ctr"/>
                </a:tc>
                <a:tc>
                  <a:txBody>
                    <a:bodyPr/>
                    <a:lstStyle/>
                    <a:p>
                      <a:pPr marL="285750" indent="-285750" algn="l">
                        <a:buFont typeface="Arial" pitchFamily="34" charset="0"/>
                        <a:buChar char="•"/>
                      </a:pPr>
                      <a:r>
                        <a:rPr lang="en-US" sz="1600" u="none" strike="noStrike" kern="1200" baseline="0" dirty="0" smtClean="0"/>
                        <a:t>Backup application must be CSV Aware</a:t>
                      </a:r>
                      <a:endParaRPr lang="en-US" sz="1600" b="0" i="0" u="none" strike="noStrike" kern="1200" baseline="0" dirty="0" smtClean="0">
                        <a:solidFill>
                          <a:schemeClr val="dk1"/>
                        </a:solidFill>
                        <a:latin typeface="Segoe Light" pitchFamily="34" charset="0"/>
                        <a:ea typeface="+mn-ea"/>
                        <a:cs typeface="+mn-cs"/>
                      </a:endParaRPr>
                    </a:p>
                  </a:txBody>
                  <a:tcPr marL="119003" marR="119003" anchor="ct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u="none" strike="noStrike" kern="1200" baseline="0" dirty="0" smtClean="0"/>
                        <a:t>No special logic necessary</a:t>
                      </a:r>
                      <a:endParaRPr lang="en-US" sz="1600" b="0" i="0" u="none" strike="noStrike" kern="1200" baseline="0" dirty="0" smtClean="0">
                        <a:solidFill>
                          <a:schemeClr val="dk1"/>
                        </a:solidFill>
                        <a:latin typeface="Segoe Light" pitchFamily="34" charset="0"/>
                        <a:ea typeface="+mn-ea"/>
                        <a:cs typeface="+mn-cs"/>
                      </a:endParaRPr>
                    </a:p>
                  </a:txBody>
                  <a:tcPr marL="119003" marR="119003" anchor="ctr"/>
                </a:tc>
              </a:tr>
              <a:tr h="776243">
                <a:tc>
                  <a:txBody>
                    <a:bodyPr/>
                    <a:lstStyle/>
                    <a:p>
                      <a:pPr marL="0" algn="ctr" defTabSz="914363" rtl="0" eaLnBrk="1" latinLnBrk="0" hangingPunct="1"/>
                      <a:r>
                        <a:rPr lang="en-US" sz="1600" b="1" u="none" strike="noStrike" kern="1200" baseline="0" dirty="0" smtClean="0"/>
                        <a:t>IO Performance</a:t>
                      </a:r>
                      <a:endParaRPr lang="en-US" sz="1600" b="1" i="0" u="none" strike="noStrike" kern="1200" baseline="0" dirty="0">
                        <a:solidFill>
                          <a:schemeClr val="tx1"/>
                        </a:solidFill>
                        <a:latin typeface="Segoe Light" pitchFamily="34" charset="0"/>
                        <a:ea typeface="+mn-ea"/>
                        <a:cs typeface="+mn-cs"/>
                      </a:endParaRPr>
                    </a:p>
                  </a:txBody>
                  <a:tcPr marL="119003" marR="119003" anchor="ctr"/>
                </a:tc>
                <a:tc>
                  <a:txBody>
                    <a:bodyPr/>
                    <a:lstStyle/>
                    <a:p>
                      <a:pPr marL="285750" indent="-285750">
                        <a:buFont typeface="Arial" pitchFamily="34" charset="0"/>
                        <a:buChar char="•"/>
                      </a:pPr>
                      <a:r>
                        <a:rPr lang="en-US" sz="1600" u="none" strike="noStrike" kern="1200" baseline="0" dirty="0" smtClean="0"/>
                        <a:t>Redirected I/O for the lifetime of a software Snapshot</a:t>
                      </a:r>
                      <a:endParaRPr lang="en-US" sz="1600" b="0" i="0" u="none" strike="noStrike" kern="1200" baseline="0" dirty="0" smtClean="0">
                        <a:solidFill>
                          <a:schemeClr val="dk1"/>
                        </a:solidFill>
                        <a:latin typeface="Segoe Light" pitchFamily="34" charset="0"/>
                        <a:ea typeface="+mn-ea"/>
                        <a:cs typeface="+mn-cs"/>
                      </a:endParaRPr>
                    </a:p>
                  </a:txBody>
                  <a:tcPr marL="119003" marR="119003" anchor="ctr"/>
                </a:tc>
                <a:tc>
                  <a:txBody>
                    <a:bodyPr/>
                    <a:lstStyle/>
                    <a:p>
                      <a:pPr marL="285750" indent="-285750" algn="l" defTabSz="914363" rtl="0" eaLnBrk="1" latinLnBrk="0" hangingPunct="1">
                        <a:buFont typeface="Arial" pitchFamily="34" charset="0"/>
                        <a:buChar char="•"/>
                      </a:pPr>
                      <a:r>
                        <a:rPr lang="en-US" sz="1600" u="none" strike="noStrike" kern="1200" baseline="0" dirty="0" smtClean="0"/>
                        <a:t>No I/O redirection</a:t>
                      </a:r>
                      <a:endParaRPr lang="en-US" sz="1600" b="0" i="0" u="none" strike="noStrike" kern="1200" baseline="0" dirty="0">
                        <a:solidFill>
                          <a:schemeClr val="dk1"/>
                        </a:solidFill>
                        <a:latin typeface="Segoe Light" pitchFamily="34" charset="0"/>
                        <a:ea typeface="+mn-ea"/>
                        <a:cs typeface="+mn-cs"/>
                      </a:endParaRPr>
                    </a:p>
                  </a:txBody>
                  <a:tcPr marL="119003" marR="119003" anchor="ctr"/>
                </a:tc>
              </a:tr>
              <a:tr h="961402">
                <a:tc>
                  <a:txBody>
                    <a:bodyPr/>
                    <a:lstStyle/>
                    <a:p>
                      <a:pPr algn="ctr"/>
                      <a:r>
                        <a:rPr lang="en-US" sz="1600" b="1" u="none" strike="noStrike" kern="1200" baseline="0" dirty="0" smtClean="0"/>
                        <a:t>Locality of CSV Volume</a:t>
                      </a:r>
                      <a:endParaRPr lang="en-US" sz="1600" b="1" dirty="0">
                        <a:latin typeface="Segoe Light" pitchFamily="34" charset="0"/>
                      </a:endParaRPr>
                    </a:p>
                  </a:txBody>
                  <a:tcPr marL="119003" marR="119003" anchor="ctr"/>
                </a:tc>
                <a:tc>
                  <a:txBody>
                    <a:bodyPr/>
                    <a:lstStyle/>
                    <a:p>
                      <a:pPr marL="285750" indent="-285750" algn="l">
                        <a:buFont typeface="Arial" pitchFamily="34" charset="0"/>
                        <a:buChar char="•"/>
                      </a:pPr>
                      <a:r>
                        <a:rPr lang="en-US" sz="1600" u="none" strike="noStrike" kern="1200" baseline="0" dirty="0" smtClean="0"/>
                        <a:t>Volumes are moved to the node where the requestor initiates backup using </a:t>
                      </a:r>
                      <a:r>
                        <a:rPr lang="en-US" sz="1050" u="none" strike="noStrike" kern="1200" baseline="0" dirty="0" err="1" smtClean="0">
                          <a:latin typeface="Courier New" pitchFamily="49" charset="0"/>
                          <a:cs typeface="Courier New" pitchFamily="49" charset="0"/>
                        </a:rPr>
                        <a:t>ClusterPrepareSharedVolumeForBackup</a:t>
                      </a:r>
                      <a:r>
                        <a:rPr lang="en-US" sz="1050" u="none" strike="noStrike" kern="1200" baseline="0" dirty="0" smtClean="0">
                          <a:latin typeface="Courier New" pitchFamily="49" charset="0"/>
                          <a:cs typeface="Courier New" pitchFamily="49" charset="0"/>
                        </a:rPr>
                        <a:t>()</a:t>
                      </a:r>
                      <a:endParaRPr lang="en-US" sz="1050" b="0" i="0" u="none" strike="noStrike" kern="1200" baseline="0" dirty="0" smtClean="0">
                        <a:solidFill>
                          <a:schemeClr val="dk1"/>
                        </a:solidFill>
                        <a:latin typeface="Courier New" pitchFamily="49" charset="0"/>
                        <a:ea typeface="+mn-ea"/>
                        <a:cs typeface="Courier New" pitchFamily="49" charset="0"/>
                      </a:endParaRPr>
                    </a:p>
                  </a:txBody>
                  <a:tcPr marL="119003" marR="119003" anchor="ct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u="none" strike="noStrike" kern="1200" baseline="0" dirty="0" smtClean="0"/>
                        <a:t>Snapshot can be created on remote volumes</a:t>
                      </a:r>
                    </a:p>
                  </a:txBody>
                  <a:tcPr marL="119003" marR="119003" anchor="ctr"/>
                </a:tc>
              </a:tr>
              <a:tr h="989888">
                <a:tc>
                  <a:txBody>
                    <a:bodyPr/>
                    <a:lstStyle/>
                    <a:p>
                      <a:pPr marL="0" algn="ctr" defTabSz="914363" rtl="0" eaLnBrk="1" latinLnBrk="0" hangingPunct="1"/>
                      <a:r>
                        <a:rPr lang="en-US" sz="1600" b="1" u="none" strike="noStrike" kern="1200" baseline="0" dirty="0" smtClean="0"/>
                        <a:t>Volume Mount Point API Support</a:t>
                      </a:r>
                      <a:endParaRPr lang="en-US" sz="1600" b="1" i="0" u="none" strike="noStrike" kern="1200" baseline="0" dirty="0">
                        <a:solidFill>
                          <a:schemeClr val="tx1"/>
                        </a:solidFill>
                        <a:latin typeface="Segoe Light" pitchFamily="34" charset="0"/>
                        <a:ea typeface="+mn-ea"/>
                        <a:cs typeface="+mn-cs"/>
                      </a:endParaRPr>
                    </a:p>
                  </a:txBody>
                  <a:tcPr marL="119003" marR="119003" anchor="ct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u="none" strike="noStrike" kern="1200" baseline="0" dirty="0" smtClean="0"/>
                        <a:t>Requires special cluster API’s </a:t>
                      </a:r>
                      <a:r>
                        <a:rPr lang="en-US" sz="1050" u="none" strike="noStrike" kern="1200" baseline="0" dirty="0" err="1" smtClean="0">
                          <a:latin typeface="Courier New" pitchFamily="49" charset="0"/>
                          <a:cs typeface="Courier New" pitchFamily="49" charset="0"/>
                        </a:rPr>
                        <a:t>ClusterIsPathOnSharedVolume</a:t>
                      </a:r>
                      <a:r>
                        <a:rPr lang="en-US" sz="1050" u="none" strike="noStrike" kern="1200" baseline="0" dirty="0" smtClean="0">
                          <a:latin typeface="Courier New" pitchFamily="49" charset="0"/>
                          <a:cs typeface="Courier New" pitchFamily="49" charset="0"/>
                        </a:rPr>
                        <a:t>()  </a:t>
                      </a:r>
                      <a:r>
                        <a:rPr lang="en-US" sz="1050" u="none" strike="noStrike" kern="1200" baseline="0" dirty="0" err="1" smtClean="0">
                          <a:latin typeface="Courier New" pitchFamily="49" charset="0"/>
                          <a:cs typeface="Courier New" pitchFamily="49" charset="0"/>
                        </a:rPr>
                        <a:t>ClulsterGetVolumePathName</a:t>
                      </a:r>
                      <a:r>
                        <a:rPr lang="en-US" sz="1050" u="none" strike="noStrike" kern="1200" baseline="0" dirty="0" smtClean="0">
                          <a:latin typeface="Courier New" pitchFamily="49" charset="0"/>
                          <a:cs typeface="Courier New" pitchFamily="49" charset="0"/>
                        </a:rPr>
                        <a:t>() </a:t>
                      </a:r>
                      <a:r>
                        <a:rPr lang="en-US" sz="1050" u="none" strike="noStrike" kern="1200" baseline="0" dirty="0" err="1" smtClean="0">
                          <a:latin typeface="Courier New" pitchFamily="49" charset="0"/>
                          <a:cs typeface="Courier New" pitchFamily="49" charset="0"/>
                        </a:rPr>
                        <a:t>ClusterGetVolumeNameForVolumeMountPoint</a:t>
                      </a:r>
                      <a:r>
                        <a:rPr lang="en-US" sz="1050" u="none" strike="noStrike" kern="1200" baseline="0" dirty="0" smtClean="0">
                          <a:latin typeface="Courier New" pitchFamily="49" charset="0"/>
                          <a:cs typeface="Courier New" pitchFamily="49" charset="0"/>
                        </a:rPr>
                        <a:t>()</a:t>
                      </a:r>
                      <a:endParaRPr lang="en-US" sz="1050" b="0" i="0" u="none" strike="noStrike" kern="1200" baseline="0" dirty="0" smtClean="0">
                        <a:solidFill>
                          <a:schemeClr val="dk1"/>
                        </a:solidFill>
                        <a:latin typeface="Courier New" pitchFamily="49" charset="0"/>
                        <a:ea typeface="+mn-ea"/>
                        <a:cs typeface="Courier New" pitchFamily="49" charset="0"/>
                      </a:endParaRPr>
                    </a:p>
                  </a:txBody>
                  <a:tcPr marL="119003" marR="119003" anchor="ctr"/>
                </a:tc>
                <a:tc>
                  <a:txBody>
                    <a:bodyPr/>
                    <a:lstStyle/>
                    <a:p>
                      <a:pPr marL="285750" indent="-285750" algn="l" defTabSz="914363" rtl="0" eaLnBrk="1" latinLnBrk="0" hangingPunct="1">
                        <a:buFont typeface="Arial" pitchFamily="34" charset="0"/>
                        <a:buChar char="•"/>
                      </a:pPr>
                      <a:r>
                        <a:rPr lang="en-US" sz="1600" u="none" strike="noStrike" kern="1200" baseline="0" dirty="0" smtClean="0"/>
                        <a:t>Standard Win32 APIs are supported </a:t>
                      </a:r>
                      <a:r>
                        <a:rPr lang="en-US" sz="1050" u="none" strike="noStrike" kern="1200" baseline="0" dirty="0" err="1" smtClean="0">
                          <a:latin typeface="Courier New" pitchFamily="49" charset="0"/>
                          <a:cs typeface="Courier New" pitchFamily="49" charset="0"/>
                        </a:rPr>
                        <a:t>GetVolumePathName</a:t>
                      </a:r>
                      <a:r>
                        <a:rPr lang="en-US" sz="1050" u="none" strike="noStrike" kern="1200" baseline="0" dirty="0" smtClean="0">
                          <a:latin typeface="Courier New" pitchFamily="49" charset="0"/>
                          <a:cs typeface="Courier New" pitchFamily="49" charset="0"/>
                        </a:rPr>
                        <a:t>() </a:t>
                      </a:r>
                      <a:r>
                        <a:rPr lang="en-US" sz="1050" u="none" strike="noStrike" kern="1200" baseline="0" dirty="0" err="1" smtClean="0">
                          <a:latin typeface="Courier New" pitchFamily="49" charset="0"/>
                          <a:cs typeface="Courier New" pitchFamily="49" charset="0"/>
                        </a:rPr>
                        <a:t>GetVolumeNameForVolumeMountPoint</a:t>
                      </a:r>
                      <a:r>
                        <a:rPr lang="en-US" sz="1050" u="none" strike="noStrike" kern="1200" baseline="0" dirty="0" smtClean="0">
                          <a:latin typeface="Courier New" pitchFamily="49" charset="0"/>
                          <a:cs typeface="Courier New" pitchFamily="49" charset="0"/>
                        </a:rPr>
                        <a:t>()</a:t>
                      </a:r>
                      <a:endParaRPr lang="en-US" sz="1600" b="0" i="0" u="none" strike="noStrike" kern="1200" baseline="0" dirty="0">
                        <a:solidFill>
                          <a:schemeClr val="dk1"/>
                        </a:solidFill>
                        <a:latin typeface="Courier New" pitchFamily="49" charset="0"/>
                        <a:ea typeface="+mn-ea"/>
                        <a:cs typeface="Courier New" pitchFamily="49" charset="0"/>
                      </a:endParaRPr>
                    </a:p>
                  </a:txBody>
                  <a:tcPr marL="119003" marR="119003" anchor="ctr"/>
                </a:tc>
              </a:tr>
              <a:tr h="94715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t>Complexity</a:t>
                      </a:r>
                      <a:endParaRPr lang="en-US" sz="1600" b="1" i="0" u="none" strike="noStrike" kern="1200" baseline="0" dirty="0" smtClean="0">
                        <a:solidFill>
                          <a:schemeClr val="tx1"/>
                        </a:solidFill>
                        <a:latin typeface="Segoe Light" pitchFamily="34" charset="0"/>
                        <a:ea typeface="+mn-ea"/>
                        <a:cs typeface="+mn-cs"/>
                      </a:endParaRPr>
                    </a:p>
                  </a:txBody>
                  <a:tcPr marL="119003" marR="119003" anchor="ctr"/>
                </a:tc>
                <a:tc>
                  <a:txBody>
                    <a:bodyPr/>
                    <a:lstStyle/>
                    <a:p>
                      <a:pPr marL="285750" indent="-285750" algn="l" defTabSz="914400" rtl="0" eaLnBrk="1" latinLnBrk="0" hangingPunct="1">
                        <a:buFont typeface="Arial" pitchFamily="34" charset="0"/>
                        <a:buChar char="•"/>
                      </a:pPr>
                      <a:r>
                        <a:rPr lang="en-US" sz="1600" u="none" strike="noStrike" kern="1200" baseline="0" dirty="0" smtClean="0"/>
                        <a:t>Requestors responsibility to coordinate backup leveraging special cluster API’s </a:t>
                      </a:r>
                      <a:r>
                        <a:rPr lang="en-US" sz="1050" u="none" strike="noStrike" kern="1200" baseline="0" dirty="0" err="1" smtClean="0">
                          <a:latin typeface="Courier New" pitchFamily="49" charset="0"/>
                          <a:cs typeface="Courier New" pitchFamily="49" charset="0"/>
                        </a:rPr>
                        <a:t>ClusterPrepareSharedVolumeForBackup</a:t>
                      </a:r>
                      <a:r>
                        <a:rPr lang="en-US" sz="1050" u="none" strike="noStrike" kern="1200" baseline="0" dirty="0" smtClean="0">
                          <a:latin typeface="Courier New" pitchFamily="49" charset="0"/>
                          <a:cs typeface="Courier New" pitchFamily="49" charset="0"/>
                        </a:rPr>
                        <a:t>() </a:t>
                      </a:r>
                      <a:r>
                        <a:rPr lang="en-US" sz="1050" u="none" strike="noStrike" kern="1200" baseline="0" dirty="0" err="1" smtClean="0">
                          <a:latin typeface="Courier New" pitchFamily="49" charset="0"/>
                          <a:cs typeface="Courier New" pitchFamily="49" charset="0"/>
                        </a:rPr>
                        <a:t>ClusterClearBackupStateForSharedVolume</a:t>
                      </a:r>
                      <a:r>
                        <a:rPr lang="en-US" sz="1050" u="none" strike="noStrike" kern="1200" baseline="0" dirty="0" smtClean="0">
                          <a:latin typeface="Courier New" pitchFamily="49" charset="0"/>
                          <a:cs typeface="Courier New" pitchFamily="49" charset="0"/>
                        </a:rPr>
                        <a:t>()</a:t>
                      </a:r>
                      <a:endParaRPr lang="en-US" sz="1050" b="0" i="0" u="none" strike="noStrike" kern="1200" baseline="0" dirty="0">
                        <a:solidFill>
                          <a:schemeClr val="dk1"/>
                        </a:solidFill>
                        <a:latin typeface="Courier New" pitchFamily="49" charset="0"/>
                        <a:ea typeface="+mn-ea"/>
                        <a:cs typeface="Courier New" pitchFamily="49" charset="0"/>
                      </a:endParaRPr>
                    </a:p>
                  </a:txBody>
                  <a:tcPr marL="119003" marR="11900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none" strike="noStrike" kern="1200" baseline="0" dirty="0" smtClean="0"/>
                        <a:t>No special logic needed in VSS Requestor to track CSV backup process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none" strike="noStrike" kern="1200" baseline="0" dirty="0" smtClean="0"/>
                        <a:t>Cluster coordinates the backup process</a:t>
                      </a:r>
                      <a:endParaRPr lang="en-US" sz="1600" b="0" i="0" u="none" strike="noStrike" kern="1200" baseline="0" dirty="0" smtClean="0">
                        <a:solidFill>
                          <a:schemeClr val="dk1"/>
                        </a:solidFill>
                        <a:latin typeface="Segoe Light" pitchFamily="34" charset="0"/>
                        <a:ea typeface="+mn-ea"/>
                        <a:cs typeface="+mn-cs"/>
                      </a:endParaRPr>
                    </a:p>
                  </a:txBody>
                  <a:tcPr marL="119003" marR="119003" anchor="ctr"/>
                </a:tc>
              </a:tr>
            </a:tbl>
          </a:graphicData>
        </a:graphic>
      </p:graphicFrame>
    </p:spTree>
    <p:extLst>
      <p:ext uri="{BB962C8B-B14F-4D97-AF65-F5344CB8AC3E}">
        <p14:creationId xmlns:p14="http://schemas.microsoft.com/office/powerpoint/2010/main" val="7224392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8136673" cy="769441"/>
          </a:xfrm>
          <a:prstGeom prst="rect">
            <a:avLst/>
          </a:prstGeom>
          <a:noFill/>
        </p:spPr>
        <p:txBody>
          <a:bodyPr wrap="square" rtlCol="0">
            <a:spAutoFit/>
          </a:bodyPr>
          <a:lstStyle/>
          <a:p>
            <a:r>
              <a:rPr lang="en-US" sz="4400" dirty="0" smtClean="0">
                <a:solidFill>
                  <a:srgbClr val="FFFFFF"/>
                </a:solidFill>
                <a:latin typeface="+mj-lt"/>
              </a:rPr>
              <a:t>Developer Considerations</a:t>
            </a:r>
            <a:endParaRPr lang="en-US" sz="4400" dirty="0">
              <a:solidFill>
                <a:srgbClr val="FFFFFF"/>
              </a:solidFill>
              <a:latin typeface="+mj-lt"/>
            </a:endParaRPr>
          </a:p>
        </p:txBody>
      </p:sp>
    </p:spTree>
    <p:extLst>
      <p:ext uri="{BB962C8B-B14F-4D97-AF65-F5344CB8AC3E}">
        <p14:creationId xmlns:p14="http://schemas.microsoft.com/office/powerpoint/2010/main" val="4262253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991125" cy="1523494"/>
          </a:xfrm>
        </p:spPr>
        <p:txBody>
          <a:bodyPr/>
          <a:lstStyle/>
          <a:p>
            <a:r>
              <a:rPr lang="en-US" dirty="0" smtClean="0"/>
              <a:t>Sneak Peak at New </a:t>
            </a:r>
            <a:r>
              <a:rPr lang="en-US" dirty="0"/>
              <a:t>Failover Cluster Features </a:t>
            </a:r>
            <a:br>
              <a:rPr lang="en-US" dirty="0"/>
            </a:br>
            <a:r>
              <a:rPr lang="en-US" dirty="0"/>
              <a:t>in “Windows Server 8”</a:t>
            </a:r>
          </a:p>
        </p:txBody>
      </p:sp>
      <p:sp>
        <p:nvSpPr>
          <p:cNvPr id="4" name="Text Placeholder 3"/>
          <p:cNvSpPr>
            <a:spLocks noGrp="1"/>
          </p:cNvSpPr>
          <p:nvPr>
            <p:ph type="body" sz="quarter" idx="10"/>
          </p:nvPr>
        </p:nvSpPr>
        <p:spPr/>
        <p:txBody>
          <a:bodyPr/>
          <a:lstStyle/>
          <a:p>
            <a:r>
              <a:rPr dirty="0" smtClean="0"/>
              <a:t>anno</a:t>
            </a:r>
            <a:r>
              <a:rPr spc="-400" dirty="0" smtClean="0"/>
              <a:t>u</a:t>
            </a:r>
            <a:r>
              <a:rPr dirty="0" smtClean="0"/>
              <a:t>n</a:t>
            </a:r>
            <a:r>
              <a:rPr spc="-150" dirty="0" smtClean="0"/>
              <a:t>c</a:t>
            </a:r>
            <a:r>
              <a:rPr spc="-400" dirty="0" smtClean="0"/>
              <a:t>i</a:t>
            </a:r>
            <a:r>
              <a:rPr dirty="0" smtClean="0"/>
              <a:t>ng</a:t>
            </a:r>
            <a:endParaRPr lang="en-US" dirty="0"/>
          </a:p>
        </p:txBody>
      </p:sp>
    </p:spTree>
    <p:extLst>
      <p:ext uri="{BB962C8B-B14F-4D97-AF65-F5344CB8AC3E}">
        <p14:creationId xmlns:p14="http://schemas.microsoft.com/office/powerpoint/2010/main" val="23530848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Developer Considerations Overview</a:t>
            </a:r>
            <a:endParaRPr lang="en-US" dirty="0"/>
          </a:p>
        </p:txBody>
      </p:sp>
      <p:sp>
        <p:nvSpPr>
          <p:cNvPr id="5" name="Text Placeholder 4"/>
          <p:cNvSpPr>
            <a:spLocks noGrp="1"/>
          </p:cNvSpPr>
          <p:nvPr>
            <p:ph type="body" sz="quarter" idx="10"/>
          </p:nvPr>
        </p:nvSpPr>
        <p:spPr>
          <a:xfrm>
            <a:off x="519114" y="1447800"/>
            <a:ext cx="11149012" cy="4345805"/>
          </a:xfrm>
        </p:spPr>
        <p:txBody>
          <a:bodyPr/>
          <a:lstStyle/>
          <a:p>
            <a:r>
              <a:rPr lang="en-US" dirty="0" smtClean="0"/>
              <a:t>In general cluster aware applications and resources that worked on Windows Server 2008 R2 should work on “Windows Server 8”</a:t>
            </a:r>
          </a:p>
          <a:p>
            <a:pPr lvl="1"/>
            <a:r>
              <a:rPr lang="en-US" dirty="0" smtClean="0"/>
              <a:t>No changes to fundamental cluster resource model</a:t>
            </a:r>
          </a:p>
          <a:p>
            <a:pPr lvl="1"/>
            <a:r>
              <a:rPr lang="en-US" dirty="0" smtClean="0"/>
              <a:t>No breakings changes to cluster API’s</a:t>
            </a:r>
          </a:p>
          <a:p>
            <a:r>
              <a:rPr lang="en-US" dirty="0" smtClean="0"/>
              <a:t>While there was major enhancements to the infrastructure, the integration model remains consistent</a:t>
            </a:r>
          </a:p>
          <a:p>
            <a:endParaRPr lang="en-US" dirty="0"/>
          </a:p>
          <a:p>
            <a:r>
              <a:rPr lang="en-US" i="1" dirty="0" smtClean="0"/>
              <a:t>There are a few minor exceptions… </a:t>
            </a:r>
          </a:p>
        </p:txBody>
      </p:sp>
    </p:spTree>
    <p:extLst>
      <p:ext uri="{BB962C8B-B14F-4D97-AF65-F5344CB8AC3E}">
        <p14:creationId xmlns:p14="http://schemas.microsoft.com/office/powerpoint/2010/main" val="38109459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Interface Changes for Developers</a:t>
            </a:r>
            <a:endParaRPr lang="en-US" dirty="0"/>
          </a:p>
        </p:txBody>
      </p:sp>
      <p:sp>
        <p:nvSpPr>
          <p:cNvPr id="3" name="Content Placeholder 2"/>
          <p:cNvSpPr>
            <a:spLocks noGrp="1"/>
          </p:cNvSpPr>
          <p:nvPr>
            <p:ph type="body" sz="quarter" idx="10"/>
          </p:nvPr>
        </p:nvSpPr>
        <p:spPr>
          <a:xfrm>
            <a:off x="519114" y="1447800"/>
            <a:ext cx="11149012" cy="5072158"/>
          </a:xfrm>
        </p:spPr>
        <p:txBody>
          <a:bodyPr/>
          <a:lstStyle/>
          <a:p>
            <a:r>
              <a:rPr lang="en-US" sz="2400" dirty="0" smtClean="0">
                <a:latin typeface="+mj-lt"/>
              </a:rPr>
              <a:t>Programmatic Interfaces (API)</a:t>
            </a:r>
          </a:p>
          <a:p>
            <a:pPr lvl="1"/>
            <a:r>
              <a:rPr lang="en-US" sz="2000" dirty="0" smtClean="0"/>
              <a:t>Cluster API – Supported </a:t>
            </a:r>
          </a:p>
          <a:p>
            <a:pPr lvl="1"/>
            <a:r>
              <a:rPr lang="en-US" sz="2000" dirty="0" err="1" smtClean="0"/>
              <a:t>MSCluster</a:t>
            </a:r>
            <a:r>
              <a:rPr lang="en-US" sz="2000" dirty="0" smtClean="0"/>
              <a:t> WMI Provider – Supported</a:t>
            </a:r>
          </a:p>
          <a:p>
            <a:pPr lvl="2"/>
            <a:r>
              <a:rPr lang="en-US" sz="1800" dirty="0" smtClean="0"/>
              <a:t>Recommended management interface</a:t>
            </a:r>
          </a:p>
          <a:p>
            <a:pPr lvl="1"/>
            <a:r>
              <a:rPr lang="en-US" sz="2000" dirty="0" smtClean="0"/>
              <a:t>Cluster Automation Server (</a:t>
            </a:r>
            <a:r>
              <a:rPr lang="en-US" sz="2000" dirty="0" err="1" smtClean="0"/>
              <a:t>MSClus</a:t>
            </a:r>
            <a:r>
              <a:rPr lang="en-US" sz="2000" dirty="0" smtClean="0"/>
              <a:t>) COM API – Deprecated in Win2008</a:t>
            </a:r>
          </a:p>
          <a:p>
            <a:pPr lvl="2"/>
            <a:r>
              <a:rPr lang="en-US" sz="1800" dirty="0" smtClean="0"/>
              <a:t>Optional component (</a:t>
            </a:r>
            <a:r>
              <a:rPr lang="en-US" sz="1800" dirty="0" err="1" smtClean="0"/>
              <a:t>FailoverCluster-AutomationServer</a:t>
            </a:r>
            <a:r>
              <a:rPr lang="en-US" sz="1800" dirty="0" smtClean="0"/>
              <a:t>) which is not installed by default </a:t>
            </a:r>
          </a:p>
          <a:p>
            <a:r>
              <a:rPr lang="en-US" sz="2400" dirty="0" smtClean="0">
                <a:latin typeface="+mj-lt"/>
              </a:rPr>
              <a:t>User Interfaces (UI)</a:t>
            </a:r>
          </a:p>
          <a:p>
            <a:pPr lvl="1"/>
            <a:r>
              <a:rPr lang="en-US" sz="2000" dirty="0" smtClean="0"/>
              <a:t>Failover Cluster Manager snap-in – Supported </a:t>
            </a:r>
          </a:p>
          <a:p>
            <a:pPr lvl="1"/>
            <a:r>
              <a:rPr lang="en-US" sz="2000" dirty="0" smtClean="0"/>
              <a:t>Cluster PowerShell </a:t>
            </a:r>
            <a:r>
              <a:rPr lang="en-US" sz="2000" dirty="0" err="1" smtClean="0"/>
              <a:t>cmdlet’s</a:t>
            </a:r>
            <a:r>
              <a:rPr lang="en-US" sz="2000" dirty="0" smtClean="0"/>
              <a:t> – Supported </a:t>
            </a:r>
          </a:p>
          <a:p>
            <a:pPr lvl="2"/>
            <a:r>
              <a:rPr lang="en-US" sz="1800" dirty="0" smtClean="0"/>
              <a:t>Can also be used as a programmatic interface</a:t>
            </a:r>
          </a:p>
          <a:p>
            <a:pPr lvl="1"/>
            <a:r>
              <a:rPr lang="en-US" sz="2000" dirty="0" smtClean="0"/>
              <a:t>Cluster.exe – Deprecated in Win2008 R2</a:t>
            </a:r>
          </a:p>
          <a:p>
            <a:pPr lvl="2"/>
            <a:r>
              <a:rPr lang="en-US" sz="1800" dirty="0" smtClean="0"/>
              <a:t>Optional component (</a:t>
            </a:r>
            <a:r>
              <a:rPr lang="en-US" sz="1800" dirty="0" err="1" smtClean="0"/>
              <a:t>FailoverCluster-CmdInterface</a:t>
            </a:r>
            <a:r>
              <a:rPr lang="en-US" sz="1800" dirty="0" smtClean="0"/>
              <a:t>) which is not installed by default </a:t>
            </a:r>
          </a:p>
          <a:p>
            <a:r>
              <a:rPr lang="en-US" sz="2400" dirty="0" smtClean="0">
                <a:latin typeface="+mj-lt"/>
              </a:rPr>
              <a:t>New Items Deprecated in Windows Server 8</a:t>
            </a:r>
            <a:endParaRPr lang="en-US" sz="2400" dirty="0">
              <a:latin typeface="+mj-lt"/>
            </a:endParaRPr>
          </a:p>
          <a:p>
            <a:pPr lvl="1"/>
            <a:r>
              <a:rPr lang="en-US" sz="2000" dirty="0"/>
              <a:t>32-bit cluster resource DLL support </a:t>
            </a:r>
            <a:r>
              <a:rPr lang="en-US" sz="2000" dirty="0" smtClean="0"/>
              <a:t>deprecated</a:t>
            </a:r>
          </a:p>
          <a:p>
            <a:pPr lvl="2"/>
            <a:r>
              <a:rPr lang="en-US" sz="1600" dirty="0" smtClean="0"/>
              <a:t>Update cluster resource DLL’s to 64-bit</a:t>
            </a:r>
          </a:p>
        </p:txBody>
      </p:sp>
    </p:spTree>
    <p:extLst>
      <p:ext uri="{BB962C8B-B14F-4D97-AF65-F5344CB8AC3E}">
        <p14:creationId xmlns:p14="http://schemas.microsoft.com/office/powerpoint/2010/main" val="30194646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Cluster Changes for Storage Developers</a:t>
            </a:r>
          </a:p>
        </p:txBody>
      </p:sp>
      <p:sp>
        <p:nvSpPr>
          <p:cNvPr id="3" name="Content Placeholder 2"/>
          <p:cNvSpPr>
            <a:spLocks noGrp="1"/>
          </p:cNvSpPr>
          <p:nvPr>
            <p:ph type="body" sz="quarter" idx="10"/>
          </p:nvPr>
        </p:nvSpPr>
        <p:spPr>
          <a:xfrm>
            <a:off x="519114" y="1447800"/>
            <a:ext cx="11149012" cy="5444567"/>
          </a:xfrm>
        </p:spPr>
        <p:txBody>
          <a:bodyPr/>
          <a:lstStyle/>
          <a:p>
            <a:r>
              <a:rPr lang="en-US" sz="2400" dirty="0"/>
              <a:t>SCSI Command Requirements</a:t>
            </a:r>
          </a:p>
          <a:p>
            <a:pPr lvl="1"/>
            <a:r>
              <a:rPr lang="en-US" sz="2000" dirty="0"/>
              <a:t>SCSI Inquiry data (page 83h) support changed from Recommended to Required</a:t>
            </a:r>
          </a:p>
          <a:p>
            <a:pPr lvl="1"/>
            <a:r>
              <a:rPr lang="en-US" sz="2000" dirty="0"/>
              <a:t>The algorithm for how Persistent Reservation keys are generated has changed</a:t>
            </a:r>
          </a:p>
          <a:p>
            <a:pPr lvl="2"/>
            <a:r>
              <a:rPr lang="en-US" sz="1600" dirty="0"/>
              <a:t>Moved from a per LUN key to a per Node key</a:t>
            </a:r>
          </a:p>
          <a:p>
            <a:r>
              <a:rPr lang="en-US" sz="2400" dirty="0" smtClean="0"/>
              <a:t>Storage Class Resources</a:t>
            </a:r>
          </a:p>
          <a:p>
            <a:pPr lvl="1"/>
            <a:r>
              <a:rPr lang="en-US" sz="2000" dirty="0" smtClean="0"/>
              <a:t>Storage Class Resources will require support for new control codes to be compatible with GUI</a:t>
            </a:r>
          </a:p>
          <a:p>
            <a:pPr lvl="2"/>
            <a:r>
              <a:rPr lang="en-US" sz="1800" dirty="0" smtClean="0"/>
              <a:t>Such as:  CLUSCTL_RESOURCE_TYPE_STORAGE_GET_RESOURCEID</a:t>
            </a:r>
          </a:p>
          <a:p>
            <a:r>
              <a:rPr lang="en-US" sz="2400" dirty="0" smtClean="0"/>
              <a:t>Backup </a:t>
            </a:r>
            <a:r>
              <a:rPr lang="en-US" sz="2400" dirty="0"/>
              <a:t>of Cluster Shared </a:t>
            </a:r>
            <a:r>
              <a:rPr lang="en-US" sz="2400" dirty="0" smtClean="0"/>
              <a:t>Volumes story has changed</a:t>
            </a:r>
            <a:endParaRPr lang="en-US" sz="2400" dirty="0"/>
          </a:p>
          <a:p>
            <a:r>
              <a:rPr lang="en-US" sz="2400" dirty="0"/>
              <a:t>Cluster Shared Volumes File System Identifier</a:t>
            </a:r>
          </a:p>
          <a:p>
            <a:pPr lvl="1"/>
            <a:r>
              <a:rPr lang="en-US" sz="2000" dirty="0"/>
              <a:t>CSV volumes now appear as “CSVFS”, instead of </a:t>
            </a:r>
            <a:r>
              <a:rPr lang="en-US" sz="2000" dirty="0" smtClean="0"/>
              <a:t>NTFS</a:t>
            </a:r>
          </a:p>
          <a:p>
            <a:pPr lvl="1"/>
            <a:r>
              <a:rPr lang="en-US" sz="2000" dirty="0" smtClean="0"/>
              <a:t>CSVFS </a:t>
            </a:r>
            <a:r>
              <a:rPr lang="en-US" sz="2000" dirty="0"/>
              <a:t>only supports file system mini-filter drivers (no legacy filter support)</a:t>
            </a:r>
          </a:p>
          <a:p>
            <a:r>
              <a:rPr lang="en-US" sz="2400" dirty="0" smtClean="0"/>
              <a:t>Storage Replication Solutions</a:t>
            </a:r>
          </a:p>
          <a:p>
            <a:pPr lvl="1"/>
            <a:r>
              <a:rPr lang="en-US" sz="2000" dirty="0"/>
              <a:t>Cluster resources are allowed in CSV resource groups to enable replication solutions</a:t>
            </a:r>
          </a:p>
          <a:p>
            <a:pPr lvl="2"/>
            <a:r>
              <a:rPr lang="en-US" sz="1800" dirty="0"/>
              <a:t>Resource must support new CLUS_CHAR_COEXIST_IN_SHARED_VOLUME_GROUP  characteristic</a:t>
            </a:r>
          </a:p>
          <a:p>
            <a:endParaRPr lang="en-US" sz="2600" dirty="0"/>
          </a:p>
        </p:txBody>
      </p:sp>
    </p:spTree>
    <p:extLst>
      <p:ext uri="{BB962C8B-B14F-4D97-AF65-F5344CB8AC3E}">
        <p14:creationId xmlns:p14="http://schemas.microsoft.com/office/powerpoint/2010/main" val="42020160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type="body" sz="quarter" idx="10"/>
          </p:nvPr>
        </p:nvSpPr>
        <p:spPr>
          <a:xfrm>
            <a:off x="519114" y="1447800"/>
            <a:ext cx="11149012" cy="3225498"/>
          </a:xfrm>
        </p:spPr>
        <p:txBody>
          <a:bodyPr/>
          <a:lstStyle/>
          <a:p>
            <a:r>
              <a:rPr lang="en-US" sz="2800" dirty="0" smtClean="0"/>
              <a:t>Failover Clustering is delivering the infrastructure for the Private Cloud</a:t>
            </a:r>
          </a:p>
          <a:p>
            <a:pPr lvl="1"/>
            <a:r>
              <a:rPr lang="en-US" sz="2400" dirty="0" smtClean="0"/>
              <a:t>Most scalable private cloud</a:t>
            </a:r>
          </a:p>
          <a:p>
            <a:pPr lvl="1"/>
            <a:r>
              <a:rPr lang="en-US" sz="2400" dirty="0" smtClean="0"/>
              <a:t>Flexible deployment choices </a:t>
            </a:r>
          </a:p>
          <a:p>
            <a:pPr lvl="1"/>
            <a:r>
              <a:rPr lang="en-US" sz="2400" dirty="0" smtClean="0"/>
              <a:t>Intelligent placement across the private cloud</a:t>
            </a:r>
          </a:p>
          <a:p>
            <a:pPr lvl="1"/>
            <a:r>
              <a:rPr lang="en-US" sz="2400" dirty="0" smtClean="0"/>
              <a:t>Next generation Cluster Shared Volumes (CSV)</a:t>
            </a:r>
          </a:p>
          <a:p>
            <a:r>
              <a:rPr lang="en-US" sz="2800" dirty="0" smtClean="0"/>
              <a:t>There is much more to talk about than I could cover in a single session…</a:t>
            </a:r>
          </a:p>
          <a:p>
            <a:pPr lvl="1"/>
            <a:r>
              <a:rPr lang="en-US" sz="2400" dirty="0" smtClean="0"/>
              <a:t>If you are building solutions that integrate with Failover Clustering, come talk to me!!! </a:t>
            </a:r>
            <a:endParaRPr lang="en-US" sz="2400" dirty="0"/>
          </a:p>
        </p:txBody>
      </p:sp>
      <p:sp>
        <p:nvSpPr>
          <p:cNvPr id="6" name="TextBox 5"/>
          <p:cNvSpPr txBox="1"/>
          <p:nvPr/>
        </p:nvSpPr>
        <p:spPr>
          <a:xfrm>
            <a:off x="0" y="5342049"/>
            <a:ext cx="12188825" cy="1170516"/>
          </a:xfrm>
          <a:prstGeom prst="rect">
            <a:avLst/>
          </a:prstGeom>
          <a:gradFill flip="none" rotWithShape="1">
            <a:gsLst>
              <a:gs pos="7000">
                <a:srgbClr val="000000">
                  <a:alpha val="50000"/>
                </a:srgbClr>
              </a:gs>
              <a:gs pos="39000">
                <a:srgbClr val="000000">
                  <a:alpha val="25000"/>
                </a:srgbClr>
              </a:gs>
              <a:gs pos="72000">
                <a:srgbClr val="000000">
                  <a:alpha val="25000"/>
                </a:srgbClr>
              </a:gs>
              <a:gs pos="100000">
                <a:srgbClr val="000000">
                  <a:alpha val="50000"/>
                </a:srgbClr>
              </a:gs>
            </a:gsLst>
            <a:path path="circle">
              <a:fillToRect t="100000" r="100000"/>
            </a:path>
            <a:tileRect l="-100000" b="-100000"/>
          </a:gradFill>
          <a:ln w="6350" cap="flat" cmpd="sng" algn="ctr">
            <a:gradFill flip="none" rotWithShape="1">
              <a:gsLst>
                <a:gs pos="0">
                  <a:schemeClr val="tx1"/>
                </a:gs>
                <a:gs pos="50000">
                  <a:schemeClr val="tx1">
                    <a:alpha val="0"/>
                  </a:schemeClr>
                </a:gs>
                <a:gs pos="100000">
                  <a:schemeClr val="tx1"/>
                </a:gs>
              </a:gsLst>
              <a:lin ang="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defPPr>
              <a:defRPr lang="en-US"/>
            </a:defPPr>
            <a:lvl1pPr algn="ctr">
              <a:defRPr sz="2000" kern="0">
                <a:gradFill>
                  <a:gsLst>
                    <a:gs pos="0">
                      <a:srgbClr val="FFFFFF"/>
                    </a:gs>
                    <a:gs pos="86000">
                      <a:srgbClr val="FFFFFF"/>
                    </a:gs>
                  </a:gsLst>
                  <a:lin ang="5400000" scaled="0"/>
                </a:gra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dirty="0"/>
          </a:p>
        </p:txBody>
      </p:sp>
      <p:sp>
        <p:nvSpPr>
          <p:cNvPr id="7" name="Rectangle 6"/>
          <p:cNvSpPr/>
          <p:nvPr/>
        </p:nvSpPr>
        <p:spPr>
          <a:xfrm>
            <a:off x="3611413" y="5457529"/>
            <a:ext cx="4483710" cy="590931"/>
          </a:xfrm>
          <a:prstGeom prst="rect">
            <a:avLst/>
          </a:prstGeom>
        </p:spPr>
        <p:txBody>
          <a:bodyPr wrap="square">
            <a:spAutoFit/>
          </a:bodyPr>
          <a:lstStyle/>
          <a:p>
            <a:pPr indent="-174606" defTabSz="914298" eaLnBrk="0" fontAlgn="base" hangingPunct="0">
              <a:lnSpc>
                <a:spcPct val="90000"/>
              </a:lnSpc>
              <a:spcBef>
                <a:spcPts val="1200"/>
              </a:spcBef>
              <a:spcAft>
                <a:spcPct val="0"/>
              </a:spcAft>
            </a:pPr>
            <a:r>
              <a:rPr lang="en-US" sz="3600" spc="-100" dirty="0">
                <a:ln w="3175">
                  <a:noFill/>
                </a:ln>
                <a:latin typeface="Segoe Light" pitchFamily="34" charset="0"/>
                <a:cs typeface="Arial" charset="0"/>
              </a:rPr>
              <a:t>INFRASTRUCTURE</a:t>
            </a:r>
          </a:p>
        </p:txBody>
      </p:sp>
      <p:sp>
        <p:nvSpPr>
          <p:cNvPr id="8" name="Rectangle 7"/>
          <p:cNvSpPr/>
          <p:nvPr/>
        </p:nvSpPr>
        <p:spPr>
          <a:xfrm>
            <a:off x="5379497" y="5920861"/>
            <a:ext cx="3694948" cy="480131"/>
          </a:xfrm>
          <a:prstGeom prst="rect">
            <a:avLst/>
          </a:prstGeom>
        </p:spPr>
        <p:txBody>
          <a:bodyPr wrap="square">
            <a:spAutoFit/>
          </a:bodyPr>
          <a:lstStyle/>
          <a:p>
            <a:pPr indent="-174606" defTabSz="914298" eaLnBrk="0" fontAlgn="base" hangingPunct="0">
              <a:lnSpc>
                <a:spcPct val="90000"/>
              </a:lnSpc>
              <a:spcBef>
                <a:spcPts val="1200"/>
              </a:spcBef>
              <a:spcAft>
                <a:spcPct val="0"/>
              </a:spcAft>
            </a:pPr>
            <a:r>
              <a:rPr lang="en-US" sz="2800" spc="600" dirty="0">
                <a:ln w="3175">
                  <a:noFill/>
                </a:ln>
                <a:latin typeface="Segoe Light" pitchFamily="34" charset="0"/>
                <a:cs typeface="Arial" charset="0"/>
              </a:rPr>
              <a:t>as a SERVICE</a:t>
            </a:r>
          </a:p>
        </p:txBody>
      </p:sp>
      <p:grpSp>
        <p:nvGrpSpPr>
          <p:cNvPr id="9" name="Group 8"/>
          <p:cNvGrpSpPr/>
          <p:nvPr/>
        </p:nvGrpSpPr>
        <p:grpSpPr>
          <a:xfrm>
            <a:off x="1152336" y="5461732"/>
            <a:ext cx="1406028" cy="931150"/>
            <a:chOff x="314427" y="4003348"/>
            <a:chExt cx="1249012" cy="829002"/>
          </a:xfrm>
        </p:grpSpPr>
        <p:pic>
          <p:nvPicPr>
            <p:cNvPr id="10" name="Picture 4" descr="\\MAGNUM\Projects\Microsoft\Journey to the Cloud Campaign\Design\Assets\tow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834"/>
            <a:stretch/>
          </p:blipFill>
          <p:spPr bwMode="auto">
            <a:xfrm>
              <a:off x="1023891" y="4003348"/>
              <a:ext cx="539548" cy="8290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a:spLocks/>
            </p:cNvSpPr>
            <p:nvPr/>
          </p:nvSpPr>
          <p:spPr bwMode="auto">
            <a:xfrm>
              <a:off x="314427" y="4231948"/>
              <a:ext cx="572424" cy="371802"/>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noFill/>
            <a:ln w="2540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algn="ctr" defTabSz="914400"/>
              <a:endParaRPr lang="en-US" kern="0">
                <a:solidFill>
                  <a:sysClr val="window" lastClr="FFFFFF"/>
                </a:solidFill>
              </a:endParaRPr>
            </a:p>
          </p:txBody>
        </p:sp>
      </p:grpSp>
    </p:spTree>
    <p:extLst>
      <p:ext uri="{BB962C8B-B14F-4D97-AF65-F5344CB8AC3E}">
        <p14:creationId xmlns:p14="http://schemas.microsoft.com/office/powerpoint/2010/main" val="253723058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10441862" cy="153888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SAC-443T - </a:t>
            </a:r>
            <a:r>
              <a:rPr lang="en-US" sz="2000" b="1" dirty="0">
                <a:solidFill>
                  <a:schemeClr val="tx1"/>
                </a:solidFill>
              </a:rPr>
              <a:t>Business and partnering opportunities: Windows Server 8 continuous availability</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SAC-444T - </a:t>
            </a:r>
            <a:r>
              <a:rPr lang="en-US" sz="2000" b="1" dirty="0">
                <a:solidFill>
                  <a:schemeClr val="tx1"/>
                </a:solidFill>
              </a:rPr>
              <a:t>Designing systems for continuous availability - multi-node with remote file storage</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SAC-451T- </a:t>
            </a:r>
            <a:r>
              <a:rPr lang="en-US" sz="2000" b="1" dirty="0">
                <a:solidFill>
                  <a:schemeClr val="tx1"/>
                </a:solidFill>
              </a:rPr>
              <a:t>Building continuously available systems with Hyper-V</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SAC-474T- </a:t>
            </a:r>
            <a:r>
              <a:rPr lang="en-US" sz="2000" b="1" dirty="0">
                <a:solidFill>
                  <a:schemeClr val="tx1"/>
                </a:solidFill>
              </a:rPr>
              <a:t>Platform storage evolved</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12" name="TextBox 11"/>
          <p:cNvSpPr txBox="1"/>
          <p:nvPr/>
        </p:nvSpPr>
        <p:spPr>
          <a:xfrm>
            <a:off x="799877" y="1161105"/>
            <a:ext cx="10441863" cy="40011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6961233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0964762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7"/>
          <p:cNvSpPr>
            <a:spLocks/>
          </p:cNvSpPr>
          <p:nvPr/>
        </p:nvSpPr>
        <p:spPr bwMode="auto">
          <a:xfrm>
            <a:off x="1899583" y="1578768"/>
            <a:ext cx="8195393" cy="498194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solidFill>
          <a:ln w="28575">
            <a:solidFill>
              <a:schemeClr val="tx1"/>
            </a:solidFill>
          </a:ln>
          <a:extLst/>
        </p:spPr>
        <p:txBody>
          <a:bodyPr vert="horz" wrap="square" lIns="121899" tIns="60949" rIns="121899" bIns="60949" numCol="1" anchor="t" anchorCtr="0" compatLnSpc="1">
            <a:prstTxWarp prst="textNoShape">
              <a:avLst/>
            </a:prstTxWarp>
          </a:bodyPr>
          <a:lstStyle/>
          <a:p>
            <a:endParaRPr lang="en-US" dirty="0"/>
          </a:p>
        </p:txBody>
      </p:sp>
      <p:sp>
        <p:nvSpPr>
          <p:cNvPr id="3" name="Title 2"/>
          <p:cNvSpPr>
            <a:spLocks noGrp="1"/>
          </p:cNvSpPr>
          <p:nvPr>
            <p:ph type="title"/>
          </p:nvPr>
        </p:nvSpPr>
        <p:spPr/>
        <p:txBody>
          <a:bodyPr>
            <a:normAutofit fontScale="90000"/>
          </a:bodyPr>
          <a:lstStyle/>
          <a:p>
            <a:r>
              <a:rPr lang="en-US" dirty="0" smtClean="0"/>
              <a:t>Failover Clustering in “Windows Server 8</a:t>
            </a:r>
            <a:r>
              <a:rPr lang="en-US" dirty="0"/>
              <a:t>”</a:t>
            </a:r>
            <a:br>
              <a:rPr lang="en-US" dirty="0"/>
            </a:br>
            <a:r>
              <a:rPr lang="en-US" sz="4000" dirty="0">
                <a:latin typeface="+mn-lt"/>
              </a:rPr>
              <a:t>Infrastructure for the Private </a:t>
            </a:r>
            <a:r>
              <a:rPr lang="en-US" sz="4000" dirty="0" smtClean="0">
                <a:latin typeface="+mn-lt"/>
              </a:rPr>
              <a:t>Cloud</a:t>
            </a:r>
            <a:endParaRPr lang="en-US" sz="4000" dirty="0">
              <a:latin typeface="+mn-lt"/>
            </a:endParaRPr>
          </a:p>
        </p:txBody>
      </p:sp>
      <p:pic>
        <p:nvPicPr>
          <p:cNvPr id="8" name="Picture 4" descr="\\MAGNUM\Projects\Microsoft\Journey to the Cloud Campaign\Design\Assets\tow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834"/>
          <a:stretch/>
        </p:blipFill>
        <p:spPr bwMode="auto">
          <a:xfrm>
            <a:off x="1872151" y="1610341"/>
            <a:ext cx="607378" cy="93115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p:nvSpPr>
        <p:spPr bwMode="auto">
          <a:xfrm>
            <a:off x="1194988" y="1781655"/>
            <a:ext cx="644387" cy="417615"/>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noFill/>
          <a:ln w="2540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algn="ctr" defTabSz="914400"/>
            <a:endParaRPr lang="en-US" kern="0">
              <a:solidFill>
                <a:sysClr val="window" lastClr="FFFFFF"/>
              </a:solidFill>
            </a:endParaRPr>
          </a:p>
        </p:txBody>
      </p:sp>
      <p:sp>
        <p:nvSpPr>
          <p:cNvPr id="17" name="Rectangle 16"/>
          <p:cNvSpPr/>
          <p:nvPr/>
        </p:nvSpPr>
        <p:spPr>
          <a:xfrm>
            <a:off x="2906295" y="4600042"/>
            <a:ext cx="3557899" cy="564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Hyper-V</a:t>
            </a:r>
            <a:endParaRPr lang="en-US" sz="2800" dirty="0"/>
          </a:p>
        </p:txBody>
      </p:sp>
      <p:sp>
        <p:nvSpPr>
          <p:cNvPr id="21" name="Rectangle 20"/>
          <p:cNvSpPr/>
          <p:nvPr/>
        </p:nvSpPr>
        <p:spPr>
          <a:xfrm>
            <a:off x="2906294" y="5299648"/>
            <a:ext cx="3557900" cy="564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22" name="Rectangle 21"/>
          <p:cNvSpPr/>
          <p:nvPr/>
        </p:nvSpPr>
        <p:spPr>
          <a:xfrm>
            <a:off x="2906294" y="3900622"/>
            <a:ext cx="3557900" cy="564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24" name="Right Brace 23"/>
          <p:cNvSpPr/>
          <p:nvPr/>
        </p:nvSpPr>
        <p:spPr>
          <a:xfrm>
            <a:off x="6576504" y="3905149"/>
            <a:ext cx="323445" cy="564776"/>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855021" y="4044098"/>
            <a:ext cx="2698175" cy="307777"/>
          </a:xfrm>
          <a:prstGeom prst="rect">
            <a:avLst/>
          </a:prstGeom>
          <a:noFill/>
        </p:spPr>
        <p:txBody>
          <a:bodyPr wrap="none" rtlCol="0">
            <a:spAutoFit/>
          </a:bodyPr>
          <a:lstStyle/>
          <a:p>
            <a:r>
              <a:rPr lang="en-US" sz="1400" b="1" dirty="0" smtClean="0">
                <a:solidFill>
                  <a:schemeClr val="bg1"/>
                </a:solidFill>
              </a:rPr>
              <a:t>Management of the private cloud</a:t>
            </a:r>
            <a:endParaRPr lang="en-US" sz="1400" b="1" dirty="0">
              <a:solidFill>
                <a:schemeClr val="bg1"/>
              </a:solidFill>
            </a:endParaRPr>
          </a:p>
        </p:txBody>
      </p:sp>
      <p:sp>
        <p:nvSpPr>
          <p:cNvPr id="26" name="Right Brace 25"/>
          <p:cNvSpPr/>
          <p:nvPr/>
        </p:nvSpPr>
        <p:spPr>
          <a:xfrm>
            <a:off x="6576504" y="5299648"/>
            <a:ext cx="323445" cy="564776"/>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p:cNvSpPr/>
          <p:nvPr/>
        </p:nvSpPr>
        <p:spPr>
          <a:xfrm>
            <a:off x="6576504" y="4600042"/>
            <a:ext cx="323445" cy="564776"/>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855021" y="5443537"/>
            <a:ext cx="2684966" cy="307777"/>
          </a:xfrm>
          <a:prstGeom prst="rect">
            <a:avLst/>
          </a:prstGeom>
          <a:noFill/>
        </p:spPr>
        <p:txBody>
          <a:bodyPr wrap="none" rtlCol="0">
            <a:spAutoFit/>
          </a:bodyPr>
          <a:lstStyle/>
          <a:p>
            <a:r>
              <a:rPr lang="en-US" sz="1400" b="1" dirty="0" smtClean="0">
                <a:solidFill>
                  <a:schemeClr val="bg1"/>
                </a:solidFill>
              </a:rPr>
              <a:t>Infrastructure of the private cloud</a:t>
            </a:r>
            <a:endParaRPr lang="en-US" sz="1400" b="1" dirty="0">
              <a:solidFill>
                <a:schemeClr val="bg1"/>
              </a:solidFill>
            </a:endParaRPr>
          </a:p>
        </p:txBody>
      </p:sp>
      <p:sp>
        <p:nvSpPr>
          <p:cNvPr id="29" name="TextBox 28"/>
          <p:cNvSpPr txBox="1"/>
          <p:nvPr/>
        </p:nvSpPr>
        <p:spPr>
          <a:xfrm>
            <a:off x="6855021" y="4743931"/>
            <a:ext cx="2328971" cy="307777"/>
          </a:xfrm>
          <a:prstGeom prst="rect">
            <a:avLst/>
          </a:prstGeom>
          <a:noFill/>
        </p:spPr>
        <p:txBody>
          <a:bodyPr wrap="none" rtlCol="0">
            <a:spAutoFit/>
          </a:bodyPr>
          <a:lstStyle/>
          <a:p>
            <a:r>
              <a:rPr lang="en-US" sz="1400" b="1" dirty="0" smtClean="0">
                <a:solidFill>
                  <a:schemeClr val="bg1"/>
                </a:solidFill>
              </a:rPr>
              <a:t>Platform of the private cloud</a:t>
            </a:r>
            <a:endParaRPr lang="en-US" sz="1400" b="1" dirty="0">
              <a:solidFill>
                <a:schemeClr val="bg1"/>
              </a:solidFill>
            </a:endParaRPr>
          </a:p>
        </p:txBody>
      </p:sp>
      <p:pic>
        <p:nvPicPr>
          <p:cNvPr id="30" name="Picture 3" descr="\\eventsql\dvd\Online_ART\DVD_Art_Sept-2-2010\Logos\System Center\_System Center brand\System Center generic brand Grid h 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5052" y="3946106"/>
            <a:ext cx="2156301" cy="47298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158" y="5317196"/>
            <a:ext cx="2280169" cy="547228"/>
          </a:xfrm>
          <a:prstGeom prst="rect">
            <a:avLst/>
          </a:prstGeom>
        </p:spPr>
      </p:pic>
    </p:spTree>
    <p:extLst>
      <p:ext uri="{BB962C8B-B14F-4D97-AF65-F5344CB8AC3E}">
        <p14:creationId xmlns:p14="http://schemas.microsoft.com/office/powerpoint/2010/main" val="39228113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24873" y="3814614"/>
            <a:ext cx="6206836" cy="16972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2" y="228600"/>
            <a:ext cx="11149013" cy="1107996"/>
          </a:xfrm>
        </p:spPr>
        <p:txBody>
          <a:bodyPr/>
          <a:lstStyle/>
          <a:p>
            <a:r>
              <a:rPr lang="en-US" dirty="0" smtClean="0"/>
              <a:t>Increased Scalability</a:t>
            </a:r>
            <a:br>
              <a:rPr lang="en-US" dirty="0" smtClean="0"/>
            </a:br>
            <a:r>
              <a:rPr lang="en-US" sz="3600" dirty="0" smtClean="0">
                <a:latin typeface="+mn-lt"/>
              </a:rPr>
              <a:t>Highly scalable infrastructure for the private cloud</a:t>
            </a:r>
            <a:endParaRPr lang="en-US" sz="3600" dirty="0">
              <a:latin typeface="+mn-lt"/>
            </a:endParaRPr>
          </a:p>
        </p:txBody>
      </p:sp>
      <p:sp>
        <p:nvSpPr>
          <p:cNvPr id="17" name="Content Placeholder 16"/>
          <p:cNvSpPr>
            <a:spLocks noGrp="1"/>
          </p:cNvSpPr>
          <p:nvPr>
            <p:ph idx="1"/>
          </p:nvPr>
        </p:nvSpPr>
        <p:spPr>
          <a:xfrm>
            <a:off x="519112" y="1447799"/>
            <a:ext cx="5798561" cy="4056495"/>
          </a:xfrm>
        </p:spPr>
        <p:txBody>
          <a:bodyPr/>
          <a:lstStyle/>
          <a:p>
            <a:r>
              <a:rPr lang="en-US" sz="2800" dirty="0"/>
              <a:t>Increased scale up and scale out</a:t>
            </a:r>
          </a:p>
          <a:p>
            <a:pPr lvl="1"/>
            <a:r>
              <a:rPr lang="en-US" sz="2400" dirty="0"/>
              <a:t>4x scale over Windows Server 2008 R2</a:t>
            </a:r>
          </a:p>
          <a:p>
            <a:pPr lvl="2"/>
            <a:r>
              <a:rPr lang="en-US" sz="2000" dirty="0" smtClean="0"/>
              <a:t>Scale up to 63-nodes</a:t>
            </a:r>
          </a:p>
          <a:p>
            <a:pPr lvl="2"/>
            <a:r>
              <a:rPr lang="en-US" sz="2000" dirty="0" smtClean="0"/>
              <a:t>Scale out to 4,000 VMs per cluster</a:t>
            </a:r>
          </a:p>
          <a:p>
            <a:endParaRPr lang="en-US" sz="2800" dirty="0" smtClean="0"/>
          </a:p>
          <a:p>
            <a:endParaRPr lang="en-US" sz="2800" dirty="0" smtClean="0"/>
          </a:p>
          <a:p>
            <a:r>
              <a:rPr lang="en-US" sz="2800" dirty="0" smtClean="0">
                <a:latin typeface="+mj-lt"/>
              </a:rPr>
              <a:t>Windows </a:t>
            </a:r>
            <a:r>
              <a:rPr lang="en-US" sz="2800" dirty="0">
                <a:latin typeface="+mj-lt"/>
              </a:rPr>
              <a:t>Server 8 supports an industry best 4,000 VMs per cluster and can now massively scale out to 63 nodes in a cluster</a:t>
            </a:r>
          </a:p>
        </p:txBody>
      </p:sp>
      <p:sp>
        <p:nvSpPr>
          <p:cNvPr id="29" name="Rounded Rectangle 28"/>
          <p:cNvSpPr/>
          <p:nvPr/>
        </p:nvSpPr>
        <p:spPr>
          <a:xfrm>
            <a:off x="8214551" y="5349005"/>
            <a:ext cx="2075443" cy="1048496"/>
          </a:xfrm>
          <a:prstGeom prst="roundRect">
            <a:avLst/>
          </a:prstGeom>
          <a:ln/>
        </p:spPr>
        <p:style>
          <a:lnRef idx="1">
            <a:schemeClr val="dk1"/>
          </a:lnRef>
          <a:fillRef idx="2">
            <a:schemeClr val="dk1"/>
          </a:fillRef>
          <a:effectRef idx="1">
            <a:schemeClr val="dk1"/>
          </a:effectRef>
          <a:fontRef idx="minor">
            <a:schemeClr val="dk1"/>
          </a:fontRef>
        </p:style>
        <p:txBody>
          <a:bodyPr rtlCol="0" anchor="t"/>
          <a:lstStyle/>
          <a:p>
            <a:endParaRPr lang="en-US" sz="1200" b="1" dirty="0">
              <a:solidFill>
                <a:prstClr val="black"/>
              </a:solidFill>
            </a:endParaRPr>
          </a:p>
        </p:txBody>
      </p:sp>
      <p:pic>
        <p:nvPicPr>
          <p:cNvPr id="32"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7477649" y="3620764"/>
            <a:ext cx="763017" cy="1041818"/>
          </a:xfrm>
          <a:prstGeom prst="rect">
            <a:avLst/>
          </a:prstGeom>
          <a:noFill/>
        </p:spPr>
      </p:pic>
      <p:pic>
        <p:nvPicPr>
          <p:cNvPr id="33"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7935864" y="3620764"/>
            <a:ext cx="763017" cy="1041818"/>
          </a:xfrm>
          <a:prstGeom prst="rect">
            <a:avLst/>
          </a:prstGeom>
          <a:noFill/>
        </p:spPr>
      </p:pic>
      <p:pic>
        <p:nvPicPr>
          <p:cNvPr id="34"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8394079" y="3630044"/>
            <a:ext cx="763017" cy="1041818"/>
          </a:xfrm>
          <a:prstGeom prst="rect">
            <a:avLst/>
          </a:prstGeom>
          <a:noFill/>
        </p:spPr>
      </p:pic>
      <p:pic>
        <p:nvPicPr>
          <p:cNvPr id="35"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8852293" y="3630044"/>
            <a:ext cx="763017" cy="1041818"/>
          </a:xfrm>
          <a:prstGeom prst="rect">
            <a:avLst/>
          </a:prstGeom>
          <a:noFill/>
        </p:spPr>
      </p:pic>
      <p:pic>
        <p:nvPicPr>
          <p:cNvPr id="36"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9310508" y="3630044"/>
            <a:ext cx="763017" cy="1041818"/>
          </a:xfrm>
          <a:prstGeom prst="rect">
            <a:avLst/>
          </a:prstGeom>
          <a:noFill/>
        </p:spPr>
      </p:pic>
      <p:pic>
        <p:nvPicPr>
          <p:cNvPr id="37"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9768722" y="3620764"/>
            <a:ext cx="763017" cy="1041818"/>
          </a:xfrm>
          <a:prstGeom prst="rect">
            <a:avLst/>
          </a:prstGeom>
          <a:noFill/>
        </p:spPr>
      </p:pic>
      <p:sp>
        <p:nvSpPr>
          <p:cNvPr id="38" name="Right Arrow 37"/>
          <p:cNvSpPr/>
          <p:nvPr/>
        </p:nvSpPr>
        <p:spPr>
          <a:xfrm>
            <a:off x="10592069" y="3998762"/>
            <a:ext cx="1346751" cy="228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TextBox 38"/>
          <p:cNvSpPr txBox="1"/>
          <p:nvPr/>
        </p:nvSpPr>
        <p:spPr>
          <a:xfrm>
            <a:off x="10379675" y="4149700"/>
            <a:ext cx="569044" cy="461665"/>
          </a:xfrm>
          <a:prstGeom prst="rect">
            <a:avLst/>
          </a:prstGeom>
          <a:noFill/>
        </p:spPr>
        <p:txBody>
          <a:bodyPr wrap="none" rtlCol="0">
            <a:spAutoFit/>
          </a:bodyPr>
          <a:lstStyle/>
          <a:p>
            <a:r>
              <a:rPr lang="en-US" sz="2400" b="1" dirty="0" smtClean="0"/>
              <a:t>. . .</a:t>
            </a:r>
            <a:endParaRPr lang="en-US" sz="2400" b="1" dirty="0"/>
          </a:p>
        </p:txBody>
      </p:sp>
      <p:sp>
        <p:nvSpPr>
          <p:cNvPr id="40" name="Right Arrow 39"/>
          <p:cNvSpPr/>
          <p:nvPr/>
        </p:nvSpPr>
        <p:spPr>
          <a:xfrm rot="16200000">
            <a:off x="6651740" y="2725161"/>
            <a:ext cx="1333500" cy="22910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1" name="TextBox 40"/>
          <p:cNvSpPr txBox="1"/>
          <p:nvPr/>
        </p:nvSpPr>
        <p:spPr>
          <a:xfrm>
            <a:off x="8402641" y="2579268"/>
            <a:ext cx="1088760"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j-lt"/>
              </a:rPr>
              <a:t>Scale Up</a:t>
            </a:r>
            <a:endParaRPr lang="en-US" dirty="0">
              <a:effectLst>
                <a:outerShdw blurRad="38100" dist="38100" dir="2700000" algn="tl">
                  <a:srgbClr val="000000">
                    <a:alpha val="43137"/>
                  </a:srgbClr>
                </a:outerShdw>
              </a:effectLst>
              <a:latin typeface="+mj-lt"/>
            </a:endParaRPr>
          </a:p>
        </p:txBody>
      </p:sp>
      <p:sp>
        <p:nvSpPr>
          <p:cNvPr id="42" name="TextBox 41"/>
          <p:cNvSpPr txBox="1"/>
          <p:nvPr/>
        </p:nvSpPr>
        <p:spPr>
          <a:xfrm>
            <a:off x="9615310" y="3251432"/>
            <a:ext cx="1180131"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j-lt"/>
              </a:rPr>
              <a:t>Scale Out</a:t>
            </a:r>
            <a:endParaRPr lang="en-US" dirty="0">
              <a:effectLst>
                <a:outerShdw blurRad="38100" dist="38100" dir="2700000" algn="tl">
                  <a:srgbClr val="000000">
                    <a:alpha val="43137"/>
                  </a:srgbClr>
                </a:outerShdw>
              </a:effectLst>
              <a:latin typeface="+mj-lt"/>
            </a:endParaRPr>
          </a:p>
        </p:txBody>
      </p:sp>
      <p:sp>
        <p:nvSpPr>
          <p:cNvPr id="43" name="TextBox 42"/>
          <p:cNvSpPr txBox="1"/>
          <p:nvPr/>
        </p:nvSpPr>
        <p:spPr>
          <a:xfrm>
            <a:off x="7127567" y="1704096"/>
            <a:ext cx="2637069" cy="338554"/>
          </a:xfrm>
          <a:prstGeom prst="rect">
            <a:avLst/>
          </a:prstGeom>
          <a:noFill/>
        </p:spPr>
        <p:txBody>
          <a:bodyPr wrap="none" rtlCol="0">
            <a:spAutoFit/>
          </a:bodyPr>
          <a:lstStyle/>
          <a:p>
            <a:r>
              <a:rPr lang="en-US" sz="1600" i="1" dirty="0" smtClean="0"/>
              <a:t>4,000 VM’s in a single cluster</a:t>
            </a:r>
            <a:endParaRPr lang="en-US" sz="1600" i="1" dirty="0"/>
          </a:p>
        </p:txBody>
      </p:sp>
      <p:sp>
        <p:nvSpPr>
          <p:cNvPr id="44" name="TextBox 43"/>
          <p:cNvSpPr txBox="1"/>
          <p:nvPr/>
        </p:nvSpPr>
        <p:spPr>
          <a:xfrm>
            <a:off x="9982835" y="4662582"/>
            <a:ext cx="1955985" cy="338554"/>
          </a:xfrm>
          <a:prstGeom prst="rect">
            <a:avLst/>
          </a:prstGeom>
          <a:noFill/>
        </p:spPr>
        <p:txBody>
          <a:bodyPr wrap="none" rtlCol="0">
            <a:spAutoFit/>
          </a:bodyPr>
          <a:lstStyle/>
          <a:p>
            <a:r>
              <a:rPr lang="en-US" sz="1600" i="1" dirty="0" smtClean="0"/>
              <a:t>63 nodes in a cluster</a:t>
            </a:r>
            <a:endParaRPr lang="en-US" sz="1600" i="1" dirty="0"/>
          </a:p>
        </p:txBody>
      </p:sp>
      <p:pic>
        <p:nvPicPr>
          <p:cNvPr id="45" name="Picture 5" descr="WomanIcon"/>
          <p:cNvPicPr>
            <a:picLocks noChangeAspect="1" noChangeArrowheads="1"/>
          </p:cNvPicPr>
          <p:nvPr/>
        </p:nvPicPr>
        <p:blipFill>
          <a:blip r:embed="rId3" cstate="print"/>
          <a:srcRect/>
          <a:stretch>
            <a:fillRect/>
          </a:stretch>
        </p:blipFill>
        <p:spPr bwMode="auto">
          <a:xfrm>
            <a:off x="8339846" y="5511848"/>
            <a:ext cx="508561" cy="642223"/>
          </a:xfrm>
          <a:prstGeom prst="rect">
            <a:avLst/>
          </a:prstGeom>
          <a:noFill/>
          <a:ln w="9525">
            <a:noFill/>
            <a:miter lim="800000"/>
            <a:headEnd/>
            <a:tailEnd/>
          </a:ln>
        </p:spPr>
      </p:pic>
      <p:sp>
        <p:nvSpPr>
          <p:cNvPr id="46" name="TextBox 45"/>
          <p:cNvSpPr txBox="1"/>
          <p:nvPr/>
        </p:nvSpPr>
        <p:spPr>
          <a:xfrm>
            <a:off x="8253731" y="6149531"/>
            <a:ext cx="2036262" cy="276999"/>
          </a:xfrm>
          <a:prstGeom prst="rect">
            <a:avLst/>
          </a:prstGeom>
          <a:noFill/>
        </p:spPr>
        <p:txBody>
          <a:bodyPr wrap="square" rtlCol="0">
            <a:spAutoFit/>
          </a:bodyPr>
          <a:lstStyle/>
          <a:p>
            <a:r>
              <a:rPr lang="en-US" sz="1200" dirty="0" smtClean="0">
                <a:solidFill>
                  <a:schemeClr val="bg1"/>
                </a:solidFill>
              </a:rPr>
              <a:t>Robust management tools</a:t>
            </a:r>
            <a:endParaRPr lang="en-US" sz="1200" dirty="0">
              <a:solidFill>
                <a:schemeClr val="bg1"/>
              </a:solidFill>
            </a:endParaRPr>
          </a:p>
        </p:txBody>
      </p:sp>
      <p:pic>
        <p:nvPicPr>
          <p:cNvPr id="47" name="Picture 3" descr="\\eventsql\dvd27\Clip_Installer\DVD_ART\Artwork_Imagery\HARDWARE_IMAGERY\Illustration - Misc Hardware\Windows Vista Illustration Icons\Flip 3D.png"/>
          <p:cNvPicPr>
            <a:picLocks noChangeAspect="1" noChangeArrowheads="1"/>
          </p:cNvPicPr>
          <p:nvPr/>
        </p:nvPicPr>
        <p:blipFill>
          <a:blip r:embed="rId4" cstate="print"/>
          <a:srcRect/>
          <a:stretch>
            <a:fillRect/>
          </a:stretch>
        </p:blipFill>
        <p:spPr bwMode="auto">
          <a:xfrm>
            <a:off x="9017718" y="5364528"/>
            <a:ext cx="536819" cy="485756"/>
          </a:xfrm>
          <a:prstGeom prst="rect">
            <a:avLst/>
          </a:prstGeom>
          <a:noFill/>
        </p:spPr>
      </p:pic>
      <p:pic>
        <p:nvPicPr>
          <p:cNvPr id="48" name="Picture 47" descr="powershell.bmp"/>
          <p:cNvPicPr>
            <a:picLocks noChangeAspect="1"/>
          </p:cNvPicPr>
          <p:nvPr/>
        </p:nvPicPr>
        <p:blipFill>
          <a:blip r:embed="rId5" cstate="print"/>
          <a:stretch>
            <a:fillRect/>
          </a:stretch>
        </p:blipFill>
        <p:spPr>
          <a:xfrm>
            <a:off x="9354259" y="5858892"/>
            <a:ext cx="451469" cy="318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14" descr="C:\Users\matd.NTDEV\AppData\Local\Microsoft\Windows\Temporary Internet Files\Low\Content.IE5\H1JYDH5F\j0442167[1].png"/>
          <p:cNvPicPr>
            <a:picLocks noChangeAspect="1" noChangeArrowheads="1"/>
          </p:cNvPicPr>
          <p:nvPr/>
        </p:nvPicPr>
        <p:blipFill>
          <a:blip r:embed="rId6" cstate="print">
            <a:extLst/>
          </a:blip>
          <a:srcRect/>
          <a:stretch>
            <a:fillRect/>
          </a:stretch>
        </p:blipFill>
        <p:spPr bwMode="auto">
          <a:xfrm>
            <a:off x="9649327" y="5421175"/>
            <a:ext cx="466428" cy="465395"/>
          </a:xfrm>
          <a:prstGeom prst="rect">
            <a:avLst/>
          </a:prstGeom>
          <a:extLst/>
        </p:spPr>
      </p:pic>
      <p:pic>
        <p:nvPicPr>
          <p:cNvPr id="28"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7486885" y="2815930"/>
            <a:ext cx="915756" cy="1250366"/>
          </a:xfrm>
          <a:prstGeom prst="rect">
            <a:avLst/>
          </a:prstGeom>
          <a:noFill/>
        </p:spPr>
      </p:pic>
      <p:pic>
        <p:nvPicPr>
          <p:cNvPr id="27" name="Picture 44" descr="D:\Pennie's documents\MS Image\NEWFeb15\Windows_Vista_Icons_ for_Marketing_use\Server.png"/>
          <p:cNvPicPr>
            <a:picLocks noChangeAspect="1" noChangeArrowheads="1"/>
          </p:cNvPicPr>
          <p:nvPr/>
        </p:nvPicPr>
        <p:blipFill>
          <a:blip r:embed="rId2" cstate="print"/>
          <a:srcRect/>
          <a:stretch>
            <a:fillRect/>
          </a:stretch>
        </p:blipFill>
        <p:spPr bwMode="auto">
          <a:xfrm>
            <a:off x="7496121" y="2034018"/>
            <a:ext cx="1069167" cy="1459833"/>
          </a:xfrm>
          <a:prstGeom prst="rect">
            <a:avLst/>
          </a:prstGeom>
          <a:noFill/>
        </p:spPr>
      </p:pic>
    </p:spTree>
    <p:extLst>
      <p:ext uri="{BB962C8B-B14F-4D97-AF65-F5344CB8AC3E}">
        <p14:creationId xmlns:p14="http://schemas.microsoft.com/office/powerpoint/2010/main" val="37024009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Multi-Machine Management with Server </a:t>
            </a:r>
            <a:r>
              <a:rPr lang="en-US" dirty="0"/>
              <a:t>Manager</a:t>
            </a:r>
            <a:br>
              <a:rPr lang="en-US" dirty="0"/>
            </a:br>
            <a:r>
              <a:rPr lang="en-US" sz="4000" dirty="0">
                <a:latin typeface="+mn-lt"/>
              </a:rPr>
              <a:t>Cluster </a:t>
            </a:r>
            <a:r>
              <a:rPr lang="en-US" sz="4000" dirty="0" smtClean="0">
                <a:latin typeface="+mn-lt"/>
              </a:rPr>
              <a:t>integration </a:t>
            </a:r>
            <a:r>
              <a:rPr lang="en-US" sz="4000" dirty="0">
                <a:latin typeface="+mn-lt"/>
              </a:rPr>
              <a:t>with </a:t>
            </a:r>
            <a:r>
              <a:rPr lang="en-US" sz="4000" dirty="0" smtClean="0">
                <a:latin typeface="+mn-lt"/>
              </a:rPr>
              <a:t>new </a:t>
            </a:r>
            <a:r>
              <a:rPr lang="en-US" sz="4000" dirty="0">
                <a:latin typeface="+mn-lt"/>
              </a:rPr>
              <a:t>S</a:t>
            </a:r>
            <a:r>
              <a:rPr lang="en-US" sz="4000" dirty="0" smtClean="0">
                <a:latin typeface="+mn-lt"/>
              </a:rPr>
              <a:t>erver Manager</a:t>
            </a:r>
            <a:endParaRPr lang="en-US" sz="4000" dirty="0">
              <a:latin typeface="+mn-lt"/>
            </a:endParaRPr>
          </a:p>
        </p:txBody>
      </p:sp>
      <p:sp>
        <p:nvSpPr>
          <p:cNvPr id="4" name="Content Placeholder 3"/>
          <p:cNvSpPr>
            <a:spLocks noGrp="1"/>
          </p:cNvSpPr>
          <p:nvPr>
            <p:ph type="body" sz="quarter" idx="10"/>
          </p:nvPr>
        </p:nvSpPr>
        <p:spPr>
          <a:xfrm>
            <a:off x="519115" y="1676400"/>
            <a:ext cx="6658926" cy="4271939"/>
          </a:xfrm>
        </p:spPr>
        <p:txBody>
          <a:bodyPr/>
          <a:lstStyle/>
          <a:p>
            <a:r>
              <a:rPr lang="en-US" sz="2400" dirty="0"/>
              <a:t>Remote multi-server management through Server Manager </a:t>
            </a:r>
            <a:endParaRPr lang="en-US" sz="2400" dirty="0" smtClean="0"/>
          </a:p>
          <a:p>
            <a:pPr lvl="1"/>
            <a:r>
              <a:rPr lang="en-US" sz="2000" dirty="0" smtClean="0"/>
              <a:t>Server Groups to manage sets of machines (such as nodes in a cluster)</a:t>
            </a:r>
          </a:p>
          <a:p>
            <a:pPr lvl="2"/>
            <a:r>
              <a:rPr lang="en-US" sz="1800" dirty="0" smtClean="0"/>
              <a:t>Single-click action to add all nodes in the same cluster to a Server Group</a:t>
            </a:r>
          </a:p>
          <a:p>
            <a:pPr lvl="1"/>
            <a:r>
              <a:rPr lang="en-US" sz="2000" dirty="0" smtClean="0"/>
              <a:t>Simplifies </a:t>
            </a:r>
            <a:r>
              <a:rPr lang="en-US" sz="2000" dirty="0"/>
              <a:t>managing sets of machines in a </a:t>
            </a:r>
            <a:r>
              <a:rPr lang="en-US" sz="2000" dirty="0" smtClean="0"/>
              <a:t>cluster</a:t>
            </a:r>
          </a:p>
          <a:p>
            <a:r>
              <a:rPr lang="en-US" sz="2400" dirty="0" smtClean="0"/>
              <a:t>Integration with Server Manager to launch cluster administrative tools</a:t>
            </a:r>
          </a:p>
          <a:p>
            <a:pPr lvl="1"/>
            <a:r>
              <a:rPr lang="en-US" sz="2000" dirty="0" smtClean="0"/>
              <a:t>Right-click action on any clustered server to launch Failover Cluster Manager to manage that cluster</a:t>
            </a:r>
          </a:p>
          <a:p>
            <a:r>
              <a:rPr lang="en-US" sz="2400" dirty="0" smtClean="0"/>
              <a:t>Remote Role and Feature installation</a:t>
            </a:r>
          </a:p>
          <a:p>
            <a:pPr lvl="1"/>
            <a:r>
              <a:rPr lang="en-US" sz="2000" dirty="0" smtClean="0"/>
              <a:t>Cluster </a:t>
            </a:r>
            <a:r>
              <a:rPr lang="en-US" sz="2000" dirty="0"/>
              <a:t>wide Role and Feature </a:t>
            </a:r>
            <a:r>
              <a:rPr lang="en-US" sz="2000" dirty="0" smtClean="0"/>
              <a:t>installation</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857" y="1957594"/>
            <a:ext cx="4831968" cy="399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9582912" y="4892040"/>
            <a:ext cx="2605913" cy="742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7375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Placement Policies</a:t>
            </a:r>
            <a:endParaRPr lang="en-US" dirty="0"/>
          </a:p>
        </p:txBody>
      </p:sp>
      <p:sp>
        <p:nvSpPr>
          <p:cNvPr id="13" name="Text Placeholder 12"/>
          <p:cNvSpPr>
            <a:spLocks noGrp="1"/>
          </p:cNvSpPr>
          <p:nvPr>
            <p:ph type="body" idx="1"/>
          </p:nvPr>
        </p:nvSpPr>
        <p:spPr/>
        <p:txBody>
          <a:bodyPr/>
          <a:lstStyle/>
          <a:p>
            <a:pPr lvl="0"/>
            <a:r>
              <a:rPr lang="en-US" dirty="0" smtClean="0">
                <a:latin typeface="+mj-lt"/>
              </a:rPr>
              <a:t>Virtual Machine Priority</a:t>
            </a:r>
          </a:p>
        </p:txBody>
      </p:sp>
      <p:sp>
        <p:nvSpPr>
          <p:cNvPr id="3" name="Content Placeholder 2"/>
          <p:cNvSpPr>
            <a:spLocks noGrp="1"/>
          </p:cNvSpPr>
          <p:nvPr>
            <p:ph sz="half" idx="2"/>
          </p:nvPr>
        </p:nvSpPr>
        <p:spPr>
          <a:xfrm>
            <a:off x="609443" y="2174875"/>
            <a:ext cx="5239532" cy="2534540"/>
          </a:xfrm>
        </p:spPr>
        <p:txBody>
          <a:bodyPr/>
          <a:lstStyle/>
          <a:p>
            <a:pPr lvl="0"/>
            <a:r>
              <a:rPr lang="en-US" dirty="0" smtClean="0"/>
              <a:t>Starting the most important VMs first</a:t>
            </a:r>
          </a:p>
          <a:p>
            <a:pPr lvl="1"/>
            <a:r>
              <a:rPr lang="en-US" dirty="0"/>
              <a:t>S</a:t>
            </a:r>
            <a:r>
              <a:rPr lang="en-US" dirty="0" smtClean="0"/>
              <a:t>tart </a:t>
            </a:r>
            <a:r>
              <a:rPr lang="en-US" dirty="0"/>
              <a:t>backend before middle-tier before front-end</a:t>
            </a:r>
          </a:p>
          <a:p>
            <a:pPr lvl="0"/>
            <a:r>
              <a:rPr lang="en-US" dirty="0" smtClean="0"/>
              <a:t>Ensure the most important VMs are running</a:t>
            </a:r>
          </a:p>
          <a:p>
            <a:pPr lvl="1"/>
            <a:r>
              <a:rPr lang="en-US" dirty="0" smtClean="0"/>
              <a:t>Preemption to shut down low priority VMs to free up resources for higher priority VMs to start</a:t>
            </a:r>
          </a:p>
        </p:txBody>
      </p:sp>
      <p:sp>
        <p:nvSpPr>
          <p:cNvPr id="14" name="Text Placeholder 13"/>
          <p:cNvSpPr>
            <a:spLocks noGrp="1"/>
          </p:cNvSpPr>
          <p:nvPr>
            <p:ph type="body" sz="quarter" idx="3"/>
          </p:nvPr>
        </p:nvSpPr>
        <p:spPr/>
        <p:txBody>
          <a:bodyPr/>
          <a:lstStyle/>
          <a:p>
            <a:r>
              <a:rPr lang="en-US" dirty="0" smtClean="0">
                <a:latin typeface="+mj-lt"/>
              </a:rPr>
              <a:t>Enhanced Failover </a:t>
            </a:r>
            <a:r>
              <a:rPr lang="en-US" dirty="0">
                <a:latin typeface="+mj-lt"/>
              </a:rPr>
              <a:t>P</a:t>
            </a:r>
            <a:r>
              <a:rPr lang="en-US" dirty="0" smtClean="0">
                <a:latin typeface="+mj-lt"/>
              </a:rPr>
              <a:t>lacement</a:t>
            </a:r>
          </a:p>
        </p:txBody>
      </p:sp>
      <p:sp>
        <p:nvSpPr>
          <p:cNvPr id="15" name="Content Placeholder 14"/>
          <p:cNvSpPr>
            <a:spLocks noGrp="1"/>
          </p:cNvSpPr>
          <p:nvPr>
            <p:ph sz="quarter" idx="4"/>
          </p:nvPr>
        </p:nvSpPr>
        <p:spPr>
          <a:xfrm>
            <a:off x="6181725" y="2133602"/>
            <a:ext cx="5486400" cy="2072875"/>
          </a:xfrm>
        </p:spPr>
        <p:txBody>
          <a:bodyPr/>
          <a:lstStyle/>
          <a:p>
            <a:r>
              <a:rPr lang="en-US" dirty="0" smtClean="0"/>
              <a:t>Each </a:t>
            </a:r>
            <a:r>
              <a:rPr lang="en-US" dirty="0"/>
              <a:t>VM placed based on node with best available memory resources</a:t>
            </a:r>
          </a:p>
          <a:p>
            <a:r>
              <a:rPr lang="en-US" dirty="0" smtClean="0"/>
              <a:t>Memory requirements evaluated on a per VM basis</a:t>
            </a:r>
          </a:p>
          <a:p>
            <a:pPr lvl="1"/>
            <a:r>
              <a:rPr lang="en-US" dirty="0"/>
              <a:t>Non-Uniform Memory Access (</a:t>
            </a:r>
            <a:r>
              <a:rPr lang="en-US" dirty="0" smtClean="0"/>
              <a:t>NUMA) aware</a:t>
            </a:r>
          </a:p>
          <a:p>
            <a:endParaRPr lang="en-US" dirty="0"/>
          </a:p>
        </p:txBody>
      </p:sp>
      <p:cxnSp>
        <p:nvCxnSpPr>
          <p:cNvPr id="21" name="Straight Connector 20"/>
          <p:cNvCxnSpPr/>
          <p:nvPr/>
        </p:nvCxnSpPr>
        <p:spPr>
          <a:xfrm flipV="1">
            <a:off x="5992839" y="18288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 descr="C:\Users\shonsh\Desktop\images\VM.png"/>
          <p:cNvPicPr>
            <a:picLocks noChangeAspect="1" noChangeArrowheads="1"/>
          </p:cNvPicPr>
          <p:nvPr/>
        </p:nvPicPr>
        <p:blipFill>
          <a:blip r:embed="rId2" cstate="print"/>
          <a:srcRect/>
          <a:stretch>
            <a:fillRect/>
          </a:stretch>
        </p:blipFill>
        <p:spPr bwMode="auto">
          <a:xfrm>
            <a:off x="1686604" y="4898188"/>
            <a:ext cx="425380" cy="687657"/>
          </a:xfrm>
          <a:prstGeom prst="rect">
            <a:avLst/>
          </a:prstGeom>
          <a:noFill/>
        </p:spPr>
      </p:pic>
      <p:sp>
        <p:nvSpPr>
          <p:cNvPr id="36" name="TextBox 35"/>
          <p:cNvSpPr txBox="1"/>
          <p:nvPr/>
        </p:nvSpPr>
        <p:spPr>
          <a:xfrm>
            <a:off x="1625579" y="5507788"/>
            <a:ext cx="574196" cy="307777"/>
          </a:xfrm>
          <a:prstGeom prst="rect">
            <a:avLst/>
          </a:prstGeom>
          <a:noFill/>
        </p:spPr>
        <p:txBody>
          <a:bodyPr wrap="none" rtlCol="0">
            <a:spAutoFit/>
          </a:bodyPr>
          <a:lstStyle/>
          <a:p>
            <a:r>
              <a:rPr lang="en-US" sz="1400" dirty="0" smtClean="0">
                <a:solidFill>
                  <a:srgbClr val="FF0000"/>
                </a:solidFill>
                <a:latin typeface="+mj-lt"/>
              </a:rPr>
              <a:t>High</a:t>
            </a:r>
            <a:endParaRPr lang="en-US" dirty="0">
              <a:solidFill>
                <a:srgbClr val="FF0000"/>
              </a:solidFill>
              <a:latin typeface="+mj-lt"/>
            </a:endParaRPr>
          </a:p>
        </p:txBody>
      </p:sp>
      <p:pic>
        <p:nvPicPr>
          <p:cNvPr id="37" name="Picture 3" descr="C:\Users\shonsh\Desktop\images\VM.png"/>
          <p:cNvPicPr>
            <a:picLocks noChangeAspect="1" noChangeArrowheads="1"/>
          </p:cNvPicPr>
          <p:nvPr/>
        </p:nvPicPr>
        <p:blipFill>
          <a:blip r:embed="rId2" cstate="print"/>
          <a:srcRect/>
          <a:stretch>
            <a:fillRect/>
          </a:stretch>
        </p:blipFill>
        <p:spPr bwMode="auto">
          <a:xfrm>
            <a:off x="2635868" y="4974388"/>
            <a:ext cx="425380" cy="687657"/>
          </a:xfrm>
          <a:prstGeom prst="rect">
            <a:avLst/>
          </a:prstGeom>
          <a:noFill/>
        </p:spPr>
      </p:pic>
      <p:sp>
        <p:nvSpPr>
          <p:cNvPr id="38" name="TextBox 37"/>
          <p:cNvSpPr txBox="1"/>
          <p:nvPr/>
        </p:nvSpPr>
        <p:spPr>
          <a:xfrm>
            <a:off x="2450296" y="5583988"/>
            <a:ext cx="864339" cy="307777"/>
          </a:xfrm>
          <a:prstGeom prst="rect">
            <a:avLst/>
          </a:prstGeom>
          <a:noFill/>
        </p:spPr>
        <p:txBody>
          <a:bodyPr wrap="none" rtlCol="0">
            <a:spAutoFit/>
          </a:bodyPr>
          <a:lstStyle/>
          <a:p>
            <a:r>
              <a:rPr lang="en-US" sz="1400" dirty="0" smtClean="0">
                <a:solidFill>
                  <a:schemeClr val="tx2"/>
                </a:solidFill>
                <a:latin typeface="+mj-lt"/>
              </a:rPr>
              <a:t>Medium</a:t>
            </a:r>
            <a:endParaRPr lang="en-US" dirty="0">
              <a:solidFill>
                <a:schemeClr val="tx2"/>
              </a:solidFill>
              <a:latin typeface="+mj-lt"/>
            </a:endParaRPr>
          </a:p>
        </p:txBody>
      </p:sp>
      <p:pic>
        <p:nvPicPr>
          <p:cNvPr id="39" name="Picture 3" descr="C:\Users\shonsh\Desktop\images\VM.png"/>
          <p:cNvPicPr>
            <a:picLocks noChangeAspect="1" noChangeArrowheads="1"/>
          </p:cNvPicPr>
          <p:nvPr/>
        </p:nvPicPr>
        <p:blipFill>
          <a:blip r:embed="rId2" cstate="print"/>
          <a:srcRect/>
          <a:stretch>
            <a:fillRect/>
          </a:stretch>
        </p:blipFill>
        <p:spPr bwMode="auto">
          <a:xfrm>
            <a:off x="3552297" y="5050588"/>
            <a:ext cx="425380" cy="687657"/>
          </a:xfrm>
          <a:prstGeom prst="rect">
            <a:avLst/>
          </a:prstGeom>
          <a:noFill/>
        </p:spPr>
      </p:pic>
      <p:sp>
        <p:nvSpPr>
          <p:cNvPr id="40" name="TextBox 39"/>
          <p:cNvSpPr txBox="1"/>
          <p:nvPr/>
        </p:nvSpPr>
        <p:spPr>
          <a:xfrm>
            <a:off x="3519462" y="5660188"/>
            <a:ext cx="516488" cy="307777"/>
          </a:xfrm>
          <a:prstGeom prst="rect">
            <a:avLst/>
          </a:prstGeom>
          <a:noFill/>
        </p:spPr>
        <p:txBody>
          <a:bodyPr wrap="none" rtlCol="0">
            <a:spAutoFit/>
          </a:bodyPr>
          <a:lstStyle/>
          <a:p>
            <a:r>
              <a:rPr lang="en-US" sz="1400" dirty="0" smtClean="0">
                <a:solidFill>
                  <a:srgbClr val="00B050"/>
                </a:solidFill>
                <a:latin typeface="+mj-lt"/>
              </a:rPr>
              <a:t>Low</a:t>
            </a:r>
            <a:endParaRPr lang="en-US" dirty="0">
              <a:solidFill>
                <a:srgbClr val="00B050"/>
              </a:solidFill>
              <a:latin typeface="+mj-lt"/>
            </a:endParaRPr>
          </a:p>
        </p:txBody>
      </p:sp>
      <p:pic>
        <p:nvPicPr>
          <p:cNvPr id="41"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7102335" y="4734113"/>
            <a:ext cx="763017" cy="1041818"/>
          </a:xfrm>
          <a:prstGeom prst="rect">
            <a:avLst/>
          </a:prstGeom>
          <a:noFill/>
        </p:spPr>
      </p:pic>
      <p:pic>
        <p:nvPicPr>
          <p:cNvPr id="4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7942395" y="4734113"/>
            <a:ext cx="763017" cy="1041818"/>
          </a:xfrm>
          <a:prstGeom prst="rect">
            <a:avLst/>
          </a:prstGeom>
          <a:noFill/>
        </p:spPr>
      </p:pic>
      <p:pic>
        <p:nvPicPr>
          <p:cNvPr id="4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9470450" y="4743393"/>
            <a:ext cx="763017" cy="1041818"/>
          </a:xfrm>
          <a:prstGeom prst="rect">
            <a:avLst/>
          </a:prstGeom>
          <a:noFill/>
        </p:spPr>
      </p:pic>
      <p:pic>
        <p:nvPicPr>
          <p:cNvPr id="44" name="Picture 3" descr="C:\Users\shonsh\Desktop\images\VM.png"/>
          <p:cNvPicPr>
            <a:picLocks noChangeAspect="1" noChangeArrowheads="1"/>
          </p:cNvPicPr>
          <p:nvPr/>
        </p:nvPicPr>
        <p:blipFill>
          <a:blip r:embed="rId2" cstate="print"/>
          <a:srcRect/>
          <a:stretch>
            <a:fillRect/>
          </a:stretch>
        </p:blipFill>
        <p:spPr bwMode="auto">
          <a:xfrm>
            <a:off x="7407812" y="4819593"/>
            <a:ext cx="305476" cy="493824"/>
          </a:xfrm>
          <a:prstGeom prst="rect">
            <a:avLst/>
          </a:prstGeom>
          <a:noFill/>
        </p:spPr>
      </p:pic>
      <p:pic>
        <p:nvPicPr>
          <p:cNvPr id="45" name="Picture 3" descr="C:\Users\shonsh\Desktop\images\VM.png"/>
          <p:cNvPicPr>
            <a:picLocks noChangeAspect="1" noChangeArrowheads="1"/>
          </p:cNvPicPr>
          <p:nvPr/>
        </p:nvPicPr>
        <p:blipFill>
          <a:blip r:embed="rId2" cstate="print"/>
          <a:srcRect/>
          <a:stretch>
            <a:fillRect/>
          </a:stretch>
        </p:blipFill>
        <p:spPr bwMode="auto">
          <a:xfrm>
            <a:off x="9698884" y="4819593"/>
            <a:ext cx="305476" cy="493824"/>
          </a:xfrm>
          <a:prstGeom prst="rect">
            <a:avLst/>
          </a:prstGeom>
          <a:noFill/>
        </p:spPr>
      </p:pic>
      <p:pic>
        <p:nvPicPr>
          <p:cNvPr id="46" name="Picture 3" descr="C:\Users\shonsh\Desktop\images\VM.png"/>
          <p:cNvPicPr>
            <a:picLocks noChangeAspect="1" noChangeArrowheads="1"/>
          </p:cNvPicPr>
          <p:nvPr/>
        </p:nvPicPr>
        <p:blipFill>
          <a:blip r:embed="rId2" cstate="print"/>
          <a:srcRect/>
          <a:stretch>
            <a:fillRect/>
          </a:stretch>
        </p:blipFill>
        <p:spPr bwMode="auto">
          <a:xfrm>
            <a:off x="9775253" y="5048193"/>
            <a:ext cx="305476" cy="493824"/>
          </a:xfrm>
          <a:prstGeom prst="rect">
            <a:avLst/>
          </a:prstGeom>
          <a:noFill/>
        </p:spPr>
      </p:pic>
      <p:pic>
        <p:nvPicPr>
          <p:cNvPr id="47"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8706760" y="4743393"/>
            <a:ext cx="763017" cy="1041818"/>
          </a:xfrm>
          <a:prstGeom prst="rect">
            <a:avLst/>
          </a:prstGeom>
          <a:noFill/>
        </p:spPr>
      </p:pic>
      <p:pic>
        <p:nvPicPr>
          <p:cNvPr id="48" name="Picture 3" descr="C:\Users\shonsh\Desktop\images\VM.png"/>
          <p:cNvPicPr>
            <a:picLocks noChangeAspect="1" noChangeArrowheads="1"/>
          </p:cNvPicPr>
          <p:nvPr/>
        </p:nvPicPr>
        <p:blipFill>
          <a:blip r:embed="rId2" cstate="print"/>
          <a:srcRect/>
          <a:stretch>
            <a:fillRect/>
          </a:stretch>
        </p:blipFill>
        <p:spPr bwMode="auto">
          <a:xfrm>
            <a:off x="8018764" y="4819593"/>
            <a:ext cx="305476" cy="493824"/>
          </a:xfrm>
          <a:prstGeom prst="rect">
            <a:avLst/>
          </a:prstGeom>
          <a:noFill/>
        </p:spPr>
      </p:pic>
      <p:pic>
        <p:nvPicPr>
          <p:cNvPr id="49" name="Picture 3" descr="C:\Users\shonsh\Desktop\images\VM.png"/>
          <p:cNvPicPr>
            <a:picLocks noChangeAspect="1" noChangeArrowheads="1"/>
          </p:cNvPicPr>
          <p:nvPr/>
        </p:nvPicPr>
        <p:blipFill>
          <a:blip r:embed="rId2" cstate="print"/>
          <a:srcRect/>
          <a:stretch>
            <a:fillRect/>
          </a:stretch>
        </p:blipFill>
        <p:spPr bwMode="auto">
          <a:xfrm>
            <a:off x="8171503" y="5048193"/>
            <a:ext cx="305476" cy="493824"/>
          </a:xfrm>
          <a:prstGeom prst="rect">
            <a:avLst/>
          </a:prstGeom>
          <a:noFill/>
        </p:spPr>
      </p:pic>
      <p:pic>
        <p:nvPicPr>
          <p:cNvPr id="50" name="Picture 3" descr="C:\Users\shonsh\Desktop\images\VM.png"/>
          <p:cNvPicPr>
            <a:picLocks noChangeAspect="1" noChangeArrowheads="1"/>
          </p:cNvPicPr>
          <p:nvPr/>
        </p:nvPicPr>
        <p:blipFill>
          <a:blip r:embed="rId2" cstate="print"/>
          <a:srcRect/>
          <a:stretch>
            <a:fillRect/>
          </a:stretch>
        </p:blipFill>
        <p:spPr bwMode="auto">
          <a:xfrm>
            <a:off x="8247872" y="4819593"/>
            <a:ext cx="305476" cy="493824"/>
          </a:xfrm>
          <a:prstGeom prst="rect">
            <a:avLst/>
          </a:prstGeom>
          <a:noFill/>
        </p:spPr>
      </p:pic>
      <p:pic>
        <p:nvPicPr>
          <p:cNvPr id="51" name="Picture 37" descr="large-arrow"/>
          <p:cNvPicPr>
            <a:picLocks noChangeAspect="1" noChangeArrowheads="1"/>
          </p:cNvPicPr>
          <p:nvPr/>
        </p:nvPicPr>
        <p:blipFill>
          <a:blip r:embed="rId4" cstate="print"/>
          <a:srcRect/>
          <a:stretch>
            <a:fillRect/>
          </a:stretch>
        </p:blipFill>
        <p:spPr bwMode="auto">
          <a:xfrm>
            <a:off x="7407812" y="4286193"/>
            <a:ext cx="1832858" cy="539084"/>
          </a:xfrm>
          <a:prstGeom prst="rect">
            <a:avLst/>
          </a:prstGeom>
          <a:noFill/>
        </p:spPr>
      </p:pic>
      <p:pic>
        <p:nvPicPr>
          <p:cNvPr id="52" name="Picture 51" descr="Delete.png"/>
          <p:cNvPicPr>
            <a:picLocks noChangeAspect="1"/>
          </p:cNvPicPr>
          <p:nvPr/>
        </p:nvPicPr>
        <p:blipFill>
          <a:blip r:embed="rId5" cstate="print"/>
          <a:stretch>
            <a:fillRect/>
          </a:stretch>
        </p:blipFill>
        <p:spPr>
          <a:xfrm>
            <a:off x="7331442" y="5352994"/>
            <a:ext cx="458215" cy="4248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01752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Cluster Integrated VM Mobility</a:t>
            </a:r>
            <a:endParaRPr lang="en-US" dirty="0"/>
          </a:p>
        </p:txBody>
      </p:sp>
      <p:sp>
        <p:nvSpPr>
          <p:cNvPr id="44" name="Rectangle 43"/>
          <p:cNvSpPr/>
          <p:nvPr/>
        </p:nvSpPr>
        <p:spPr bwMode="auto">
          <a:xfrm>
            <a:off x="8724101" y="3047999"/>
            <a:ext cx="1756489" cy="2819402"/>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48" name="Picture 4" descr="\\eventsql\dvd\Online_ART\DVD_ART36\Artwork_Imagery\Icons - Illustrations\Buildings\highrise, office building skyscraper enterprise blue.png"/>
          <p:cNvPicPr>
            <a:picLocks noChangeAspect="1" noChangeArrowheads="1"/>
          </p:cNvPicPr>
          <p:nvPr/>
        </p:nvPicPr>
        <p:blipFill>
          <a:blip r:embed="rId2" cstate="print"/>
          <a:srcRect/>
          <a:stretch>
            <a:fillRect/>
          </a:stretch>
        </p:blipFill>
        <p:spPr bwMode="auto">
          <a:xfrm>
            <a:off x="10197388" y="2743200"/>
            <a:ext cx="588678" cy="881062"/>
          </a:xfrm>
          <a:prstGeom prst="rect">
            <a:avLst/>
          </a:prstGeom>
          <a:noFill/>
        </p:spPr>
      </p:pic>
      <p:sp>
        <p:nvSpPr>
          <p:cNvPr id="49" name="Rounded Rectangle 48"/>
          <p:cNvSpPr/>
          <p:nvPr/>
        </p:nvSpPr>
        <p:spPr bwMode="auto">
          <a:xfrm>
            <a:off x="3607372" y="3047999"/>
            <a:ext cx="3360240" cy="1371601"/>
          </a:xfrm>
          <a:prstGeom prst="roundRect">
            <a:avLst/>
          </a:prstGeom>
          <a:solidFill>
            <a:schemeClr val="bg1">
              <a:lumMod val="50000"/>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50" name="Picture 18" descr="Database blue"/>
          <p:cNvPicPr>
            <a:picLocks noChangeAspect="1" noChangeArrowheads="1"/>
          </p:cNvPicPr>
          <p:nvPr/>
        </p:nvPicPr>
        <p:blipFill>
          <a:blip r:embed="rId3" cstate="print"/>
          <a:srcRect/>
          <a:stretch>
            <a:fillRect/>
          </a:stretch>
        </p:blipFill>
        <p:spPr bwMode="auto">
          <a:xfrm>
            <a:off x="9248876" y="4800601"/>
            <a:ext cx="773500" cy="988767"/>
          </a:xfrm>
          <a:prstGeom prst="rect">
            <a:avLst/>
          </a:prstGeom>
          <a:noFill/>
        </p:spPr>
      </p:pic>
      <p:grpSp>
        <p:nvGrpSpPr>
          <p:cNvPr id="51" name="Group 50"/>
          <p:cNvGrpSpPr/>
          <p:nvPr/>
        </p:nvGrpSpPr>
        <p:grpSpPr>
          <a:xfrm>
            <a:off x="9450125" y="5143316"/>
            <a:ext cx="414602" cy="524416"/>
            <a:chOff x="1173089" y="6690311"/>
            <a:chExt cx="496421" cy="629299"/>
          </a:xfrm>
        </p:grpSpPr>
        <p:sp>
          <p:nvSpPr>
            <p:cNvPr id="52" name="Rounded Rectangle 51"/>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3"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1261164" y="6690311"/>
              <a:ext cx="304800" cy="304800"/>
            </a:xfrm>
            <a:prstGeom prst="rect">
              <a:avLst/>
            </a:prstGeom>
            <a:ln>
              <a:headEnd type="none" w="med" len="med"/>
              <a:tailEnd type="none" w="med" len="med"/>
            </a:ln>
          </p:spPr>
        </p:pic>
        <p:sp>
          <p:nvSpPr>
            <p:cNvPr id="54" name="TextBox 53"/>
            <p:cNvSpPr txBox="1"/>
            <p:nvPr/>
          </p:nvSpPr>
          <p:spPr>
            <a:xfrm>
              <a:off x="1175855" y="7042612"/>
              <a:ext cx="493655" cy="276998"/>
            </a:xfrm>
            <a:prstGeom prst="rect">
              <a:avLst/>
            </a:prstGeom>
          </p:spPr>
          <p:txBody>
            <a:bodyPr wrap="none" rtlCol="0">
              <a:spAutoFit/>
            </a:bodyPr>
            <a:lstStyle/>
            <a:p>
              <a:r>
                <a:rPr lang="en-US" sz="900" b="1" dirty="0" smtClean="0"/>
                <a:t>VHD</a:t>
              </a:r>
              <a:endParaRPr lang="en-US" sz="2000" b="1" dirty="0" smtClean="0"/>
            </a:p>
          </p:txBody>
        </p:sp>
      </p:grpSp>
      <p:pic>
        <p:nvPicPr>
          <p:cNvPr id="55"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3760110" y="3276600"/>
            <a:ext cx="763017" cy="1041818"/>
          </a:xfrm>
          <a:prstGeom prst="rect">
            <a:avLst/>
          </a:prstGeom>
          <a:noFill/>
        </p:spPr>
      </p:pic>
      <p:pic>
        <p:nvPicPr>
          <p:cNvPr id="56"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4600170" y="3276600"/>
            <a:ext cx="763017" cy="1041818"/>
          </a:xfrm>
          <a:prstGeom prst="rect">
            <a:avLst/>
          </a:prstGeom>
          <a:noFill/>
        </p:spPr>
      </p:pic>
      <p:pic>
        <p:nvPicPr>
          <p:cNvPr id="57"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6128226" y="3285880"/>
            <a:ext cx="763017" cy="1041818"/>
          </a:xfrm>
          <a:prstGeom prst="rect">
            <a:avLst/>
          </a:prstGeom>
          <a:noFill/>
        </p:spPr>
      </p:pic>
      <p:pic>
        <p:nvPicPr>
          <p:cNvPr id="58" name="Picture 3" descr="C:\Users\shonsh\Desktop\images\VM.png"/>
          <p:cNvPicPr>
            <a:picLocks noChangeAspect="1" noChangeArrowheads="1"/>
          </p:cNvPicPr>
          <p:nvPr/>
        </p:nvPicPr>
        <p:blipFill>
          <a:blip r:embed="rId6" cstate="print"/>
          <a:srcRect/>
          <a:stretch>
            <a:fillRect/>
          </a:stretch>
        </p:blipFill>
        <p:spPr bwMode="auto">
          <a:xfrm>
            <a:off x="4065587" y="3362080"/>
            <a:ext cx="305476" cy="493824"/>
          </a:xfrm>
          <a:prstGeom prst="rect">
            <a:avLst/>
          </a:prstGeom>
          <a:noFill/>
        </p:spPr>
      </p:pic>
      <p:pic>
        <p:nvPicPr>
          <p:cNvPr id="59" name="Picture 3" descr="C:\Users\shonsh\Desktop\images\VM.png"/>
          <p:cNvPicPr>
            <a:picLocks noChangeAspect="1" noChangeArrowheads="1"/>
          </p:cNvPicPr>
          <p:nvPr/>
        </p:nvPicPr>
        <p:blipFill>
          <a:blip r:embed="rId6" cstate="print"/>
          <a:srcRect/>
          <a:stretch>
            <a:fillRect/>
          </a:stretch>
        </p:blipFill>
        <p:spPr bwMode="auto">
          <a:xfrm>
            <a:off x="6356659" y="3362080"/>
            <a:ext cx="305476" cy="493824"/>
          </a:xfrm>
          <a:prstGeom prst="rect">
            <a:avLst/>
          </a:prstGeom>
          <a:noFill/>
        </p:spPr>
      </p:pic>
      <p:pic>
        <p:nvPicPr>
          <p:cNvPr id="60" name="Picture 3" descr="C:\Users\shonsh\Desktop\images\VM.png"/>
          <p:cNvPicPr>
            <a:picLocks noChangeAspect="1" noChangeArrowheads="1"/>
          </p:cNvPicPr>
          <p:nvPr/>
        </p:nvPicPr>
        <p:blipFill>
          <a:blip r:embed="rId6" cstate="print"/>
          <a:srcRect/>
          <a:stretch>
            <a:fillRect/>
          </a:stretch>
        </p:blipFill>
        <p:spPr bwMode="auto">
          <a:xfrm>
            <a:off x="6433028" y="3590680"/>
            <a:ext cx="305476" cy="493824"/>
          </a:xfrm>
          <a:prstGeom prst="rect">
            <a:avLst/>
          </a:prstGeom>
          <a:noFill/>
        </p:spPr>
      </p:pic>
      <p:pic>
        <p:nvPicPr>
          <p:cNvPr id="61"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5364535" y="3285880"/>
            <a:ext cx="763017" cy="1041818"/>
          </a:xfrm>
          <a:prstGeom prst="rect">
            <a:avLst/>
          </a:prstGeom>
          <a:noFill/>
        </p:spPr>
      </p:pic>
      <p:pic>
        <p:nvPicPr>
          <p:cNvPr id="62" name="Picture 3" descr="C:\Users\shonsh\Desktop\images\VM.png"/>
          <p:cNvPicPr>
            <a:picLocks noChangeAspect="1" noChangeArrowheads="1"/>
          </p:cNvPicPr>
          <p:nvPr/>
        </p:nvPicPr>
        <p:blipFill>
          <a:blip r:embed="rId6" cstate="print"/>
          <a:srcRect/>
          <a:stretch>
            <a:fillRect/>
          </a:stretch>
        </p:blipFill>
        <p:spPr bwMode="auto">
          <a:xfrm>
            <a:off x="4676539" y="3362080"/>
            <a:ext cx="305476" cy="493824"/>
          </a:xfrm>
          <a:prstGeom prst="rect">
            <a:avLst/>
          </a:prstGeom>
          <a:noFill/>
        </p:spPr>
      </p:pic>
      <p:pic>
        <p:nvPicPr>
          <p:cNvPr id="63" name="Picture 3" descr="C:\Users\shonsh\Desktop\images\VM.png"/>
          <p:cNvPicPr>
            <a:picLocks noChangeAspect="1" noChangeArrowheads="1"/>
          </p:cNvPicPr>
          <p:nvPr/>
        </p:nvPicPr>
        <p:blipFill>
          <a:blip r:embed="rId6" cstate="print"/>
          <a:srcRect/>
          <a:stretch>
            <a:fillRect/>
          </a:stretch>
        </p:blipFill>
        <p:spPr bwMode="auto">
          <a:xfrm>
            <a:off x="4829278" y="3590680"/>
            <a:ext cx="305476" cy="493824"/>
          </a:xfrm>
          <a:prstGeom prst="rect">
            <a:avLst/>
          </a:prstGeom>
          <a:noFill/>
        </p:spPr>
      </p:pic>
      <p:pic>
        <p:nvPicPr>
          <p:cNvPr id="64" name="Picture 3" descr="C:\Users\shonsh\Desktop\images\VM.png"/>
          <p:cNvPicPr>
            <a:picLocks noChangeAspect="1" noChangeArrowheads="1"/>
          </p:cNvPicPr>
          <p:nvPr/>
        </p:nvPicPr>
        <p:blipFill>
          <a:blip r:embed="rId6" cstate="print"/>
          <a:srcRect/>
          <a:stretch>
            <a:fillRect/>
          </a:stretch>
        </p:blipFill>
        <p:spPr bwMode="auto">
          <a:xfrm>
            <a:off x="4905647" y="3362080"/>
            <a:ext cx="305476" cy="493824"/>
          </a:xfrm>
          <a:prstGeom prst="rect">
            <a:avLst/>
          </a:prstGeom>
          <a:noFill/>
        </p:spPr>
      </p:pic>
      <p:pic>
        <p:nvPicPr>
          <p:cNvPr id="65" name="Picture 37" descr="large-arrow"/>
          <p:cNvPicPr>
            <a:picLocks noChangeAspect="1" noChangeArrowheads="1"/>
          </p:cNvPicPr>
          <p:nvPr/>
        </p:nvPicPr>
        <p:blipFill>
          <a:blip r:embed="rId7" cstate="print"/>
          <a:srcRect/>
          <a:stretch>
            <a:fillRect/>
          </a:stretch>
        </p:blipFill>
        <p:spPr bwMode="auto">
          <a:xfrm>
            <a:off x="4982016" y="2966116"/>
            <a:ext cx="1680120" cy="539084"/>
          </a:xfrm>
          <a:prstGeom prst="rect">
            <a:avLst/>
          </a:prstGeom>
          <a:noFill/>
        </p:spPr>
      </p:pic>
      <p:pic>
        <p:nvPicPr>
          <p:cNvPr id="66" name="Picture 18" descr="Database blue"/>
          <p:cNvPicPr>
            <a:picLocks noChangeAspect="1" noChangeArrowheads="1"/>
          </p:cNvPicPr>
          <p:nvPr/>
        </p:nvPicPr>
        <p:blipFill>
          <a:blip r:embed="rId3" cstate="print"/>
          <a:srcRect/>
          <a:stretch>
            <a:fillRect/>
          </a:stretch>
        </p:blipFill>
        <p:spPr bwMode="auto">
          <a:xfrm>
            <a:off x="4065587" y="4800601"/>
            <a:ext cx="773500" cy="988767"/>
          </a:xfrm>
          <a:prstGeom prst="rect">
            <a:avLst/>
          </a:prstGeom>
          <a:noFill/>
        </p:spPr>
      </p:pic>
      <p:sp>
        <p:nvSpPr>
          <p:cNvPr id="67" name="Line Callout 1 (Border and Accent Bar) 66"/>
          <p:cNvSpPr/>
          <p:nvPr/>
        </p:nvSpPr>
        <p:spPr bwMode="auto">
          <a:xfrm>
            <a:off x="6509734" y="1911927"/>
            <a:ext cx="2531460" cy="678873"/>
          </a:xfrm>
          <a:prstGeom prst="accentBorderCallout1">
            <a:avLst>
              <a:gd name="adj1" fmla="val 73651"/>
              <a:gd name="adj2" fmla="val -4136"/>
              <a:gd name="adj3" fmla="val 152780"/>
              <a:gd name="adj4" fmla="val -22360"/>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b="1" dirty="0" smtClean="0">
                <a:solidFill>
                  <a:schemeClr val="bg1"/>
                </a:solidFill>
              </a:rPr>
              <a:t>Concurrent Live Migrations:</a:t>
            </a:r>
            <a:br>
              <a:rPr lang="en-US" sz="1400" b="1" dirty="0" smtClean="0">
                <a:solidFill>
                  <a:schemeClr val="bg1"/>
                </a:solidFill>
              </a:rPr>
            </a:br>
            <a:r>
              <a:rPr lang="en-US" sz="1400" i="1" dirty="0" smtClean="0">
                <a:solidFill>
                  <a:schemeClr val="bg1"/>
                </a:solidFill>
              </a:rPr>
              <a:t>Multiple simultaneous LM’s for a given source or target </a:t>
            </a:r>
          </a:p>
        </p:txBody>
      </p:sp>
      <p:pic>
        <p:nvPicPr>
          <p:cNvPr id="68" name="Picture 18" descr="Database blue"/>
          <p:cNvPicPr>
            <a:picLocks noChangeAspect="1" noChangeArrowheads="1"/>
          </p:cNvPicPr>
          <p:nvPr/>
        </p:nvPicPr>
        <p:blipFill>
          <a:blip r:embed="rId3" cstate="print"/>
          <a:srcRect/>
          <a:stretch>
            <a:fillRect/>
          </a:stretch>
        </p:blipFill>
        <p:spPr bwMode="auto">
          <a:xfrm>
            <a:off x="5735898" y="4800601"/>
            <a:ext cx="773500" cy="988767"/>
          </a:xfrm>
          <a:prstGeom prst="rect">
            <a:avLst/>
          </a:prstGeom>
          <a:noFill/>
        </p:spPr>
      </p:pic>
      <p:pic>
        <p:nvPicPr>
          <p:cNvPr id="69" name="Picture 37" descr="large-arrow"/>
          <p:cNvPicPr>
            <a:picLocks noChangeAspect="1" noChangeArrowheads="1"/>
          </p:cNvPicPr>
          <p:nvPr/>
        </p:nvPicPr>
        <p:blipFill>
          <a:blip r:embed="rId7" cstate="print"/>
          <a:srcRect/>
          <a:stretch>
            <a:fillRect/>
          </a:stretch>
        </p:blipFill>
        <p:spPr bwMode="auto">
          <a:xfrm flipH="1">
            <a:off x="4371063" y="4724400"/>
            <a:ext cx="1832858" cy="539084"/>
          </a:xfrm>
          <a:prstGeom prst="rect">
            <a:avLst/>
          </a:prstGeom>
          <a:noFill/>
        </p:spPr>
      </p:pic>
      <p:pic>
        <p:nvPicPr>
          <p:cNvPr id="70" name="Picture 37" descr="large-arrow"/>
          <p:cNvPicPr>
            <a:picLocks noChangeAspect="1" noChangeArrowheads="1"/>
          </p:cNvPicPr>
          <p:nvPr/>
        </p:nvPicPr>
        <p:blipFill>
          <a:blip r:embed="rId7" cstate="print"/>
          <a:srcRect/>
          <a:stretch>
            <a:fillRect/>
          </a:stretch>
        </p:blipFill>
        <p:spPr bwMode="auto">
          <a:xfrm>
            <a:off x="4905647" y="3505200"/>
            <a:ext cx="992798" cy="539084"/>
          </a:xfrm>
          <a:prstGeom prst="rect">
            <a:avLst/>
          </a:prstGeom>
          <a:noFill/>
        </p:spPr>
      </p:pic>
      <p:sp>
        <p:nvSpPr>
          <p:cNvPr id="72" name="Line Callout 1 (Border and Accent Bar) 71"/>
          <p:cNvSpPr/>
          <p:nvPr/>
        </p:nvSpPr>
        <p:spPr bwMode="auto">
          <a:xfrm>
            <a:off x="853546" y="2223248"/>
            <a:ext cx="2808806" cy="672352"/>
          </a:xfrm>
          <a:prstGeom prst="accentBorderCallout1">
            <a:avLst>
              <a:gd name="adj1" fmla="val 47305"/>
              <a:gd name="adj2" fmla="val 101922"/>
              <a:gd name="adj3" fmla="val 155184"/>
              <a:gd name="adj4" fmla="val 134769"/>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solidFill>
              </a:rPr>
              <a:t>Live Migration Queuing:</a:t>
            </a:r>
          </a:p>
          <a:p>
            <a:pPr algn="ctr" defTabSz="914099" fontAlgn="base">
              <a:spcBef>
                <a:spcPct val="0"/>
              </a:spcBef>
              <a:spcAft>
                <a:spcPct val="0"/>
              </a:spcAft>
            </a:pPr>
            <a:r>
              <a:rPr lang="en-US" sz="1400" i="1" dirty="0">
                <a:solidFill>
                  <a:schemeClr val="bg1"/>
                </a:solidFill>
              </a:rPr>
              <a:t>In-box tools queue &amp; manage large numbers of VMs</a:t>
            </a:r>
          </a:p>
        </p:txBody>
      </p:sp>
      <p:sp>
        <p:nvSpPr>
          <p:cNvPr id="73" name="Line Callout 1 (Border and Accent Bar) 72"/>
          <p:cNvSpPr/>
          <p:nvPr/>
        </p:nvSpPr>
        <p:spPr bwMode="auto">
          <a:xfrm>
            <a:off x="601968" y="5486400"/>
            <a:ext cx="3060384" cy="457200"/>
          </a:xfrm>
          <a:prstGeom prst="accentBorderCallout1">
            <a:avLst>
              <a:gd name="adj1" fmla="val 22173"/>
              <a:gd name="adj2" fmla="val 102305"/>
              <a:gd name="adj3" fmla="val -43998"/>
              <a:gd name="adj4" fmla="val 124442"/>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Storage Live Migration:</a:t>
            </a:r>
          </a:p>
          <a:p>
            <a:pPr algn="ctr" defTabSz="914099" fontAlgn="base">
              <a:spcBef>
                <a:spcPct val="0"/>
              </a:spcBef>
              <a:spcAft>
                <a:spcPct val="0"/>
              </a:spcAft>
            </a:pPr>
            <a:r>
              <a:rPr lang="en-US" sz="1400" i="1" dirty="0" smtClean="0">
                <a:solidFill>
                  <a:schemeClr val="bg1"/>
                </a:solidFill>
              </a:rPr>
              <a:t>Moves VHD’s from one disk to another</a:t>
            </a:r>
          </a:p>
        </p:txBody>
      </p:sp>
      <p:pic>
        <p:nvPicPr>
          <p:cNvPr id="74"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9125415" y="3301582"/>
            <a:ext cx="763017" cy="1041818"/>
          </a:xfrm>
          <a:prstGeom prst="rect">
            <a:avLst/>
          </a:prstGeom>
          <a:noFill/>
        </p:spPr>
      </p:pic>
      <p:sp>
        <p:nvSpPr>
          <p:cNvPr id="75" name="Right Arrow 74"/>
          <p:cNvSpPr/>
          <p:nvPr/>
        </p:nvSpPr>
        <p:spPr bwMode="auto">
          <a:xfrm>
            <a:off x="6356659" y="5294367"/>
            <a:ext cx="2978394" cy="284448"/>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pic>
        <p:nvPicPr>
          <p:cNvPr id="76" name="Picture 2" descr="C:\Users\matd.NTDEV\AppData\Local\Microsoft\Windows\Temporary Internet Files\Low\Content.IE5\E87SD5HK\j0442134[1].png"/>
          <p:cNvPicPr>
            <a:picLocks noChangeAspect="1" noChangeArrowheads="1"/>
          </p:cNvPicPr>
          <p:nvPr/>
        </p:nvPicPr>
        <p:blipFill>
          <a:blip r:embed="rId8" cstate="print">
            <a:extLst/>
          </a:blip>
          <a:srcRect/>
          <a:stretch>
            <a:fillRect/>
          </a:stretch>
        </p:blipFill>
        <p:spPr bwMode="auto">
          <a:xfrm>
            <a:off x="7472474" y="5153026"/>
            <a:ext cx="567054" cy="561975"/>
          </a:xfrm>
          <a:prstGeom prst="rect">
            <a:avLst/>
          </a:prstGeom>
          <a:extLst/>
        </p:spPr>
      </p:pic>
      <p:sp>
        <p:nvSpPr>
          <p:cNvPr id="77" name="Line Callout 1 (Border and Accent Bar) 76"/>
          <p:cNvSpPr/>
          <p:nvPr/>
        </p:nvSpPr>
        <p:spPr bwMode="auto">
          <a:xfrm>
            <a:off x="8525135" y="6031345"/>
            <a:ext cx="2844829" cy="674255"/>
          </a:xfrm>
          <a:prstGeom prst="accentBorderCallout1">
            <a:avLst>
              <a:gd name="adj1" fmla="val 12686"/>
              <a:gd name="adj2" fmla="val -2746"/>
              <a:gd name="adj3" fmla="val -52232"/>
              <a:gd name="adj4" fmla="val -21940"/>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b="1" dirty="0" smtClean="0">
                <a:solidFill>
                  <a:schemeClr val="bg1"/>
                </a:solidFill>
              </a:rPr>
              <a:t>Hyper-V Replica:</a:t>
            </a:r>
            <a:br>
              <a:rPr lang="en-US" sz="1400" b="1" dirty="0" smtClean="0">
                <a:solidFill>
                  <a:schemeClr val="bg1"/>
                </a:solidFill>
              </a:rPr>
            </a:br>
            <a:r>
              <a:rPr lang="en-US" sz="1400" i="1" dirty="0" smtClean="0">
                <a:solidFill>
                  <a:schemeClr val="bg1"/>
                </a:solidFill>
              </a:rPr>
              <a:t>Point-in-time replication of VHD’s for disaster recovery</a:t>
            </a:r>
          </a:p>
        </p:txBody>
      </p:sp>
      <p:grpSp>
        <p:nvGrpSpPr>
          <p:cNvPr id="79" name="Group 50"/>
          <p:cNvGrpSpPr/>
          <p:nvPr/>
        </p:nvGrpSpPr>
        <p:grpSpPr>
          <a:xfrm>
            <a:off x="5929664" y="5143316"/>
            <a:ext cx="414602" cy="524416"/>
            <a:chOff x="1173089" y="6690311"/>
            <a:chExt cx="496421" cy="629299"/>
          </a:xfrm>
        </p:grpSpPr>
        <p:sp>
          <p:nvSpPr>
            <p:cNvPr id="80" name="Rounded Rectangle 7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81"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1261164" y="6690311"/>
              <a:ext cx="304800" cy="304800"/>
            </a:xfrm>
            <a:prstGeom prst="rect">
              <a:avLst/>
            </a:prstGeom>
            <a:ln>
              <a:headEnd type="none" w="med" len="med"/>
              <a:tailEnd type="none" w="med" len="med"/>
            </a:ln>
          </p:spPr>
        </p:pic>
        <p:sp>
          <p:nvSpPr>
            <p:cNvPr id="82" name="TextBox 81"/>
            <p:cNvSpPr txBox="1"/>
            <p:nvPr/>
          </p:nvSpPr>
          <p:spPr>
            <a:xfrm>
              <a:off x="1175855" y="7042612"/>
              <a:ext cx="493655" cy="276998"/>
            </a:xfrm>
            <a:prstGeom prst="rect">
              <a:avLst/>
            </a:prstGeom>
          </p:spPr>
          <p:txBody>
            <a:bodyPr wrap="none" rtlCol="0">
              <a:spAutoFit/>
            </a:bodyPr>
            <a:lstStyle/>
            <a:p>
              <a:r>
                <a:rPr lang="en-US" sz="900" b="1" dirty="0" smtClean="0"/>
                <a:t>VHD</a:t>
              </a:r>
              <a:endParaRPr lang="en-US" sz="2000" b="1" dirty="0" smtClean="0"/>
            </a:p>
          </p:txBody>
        </p:sp>
      </p:grpSp>
      <p:pic>
        <p:nvPicPr>
          <p:cNvPr id="37"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9506923" y="3301582"/>
            <a:ext cx="763017" cy="1041818"/>
          </a:xfrm>
          <a:prstGeom prst="rect">
            <a:avLst/>
          </a:prstGeom>
          <a:noFill/>
        </p:spPr>
      </p:pic>
    </p:spTree>
    <p:extLst>
      <p:ext uri="{BB962C8B-B14F-4D97-AF65-F5344CB8AC3E}">
        <p14:creationId xmlns:p14="http://schemas.microsoft.com/office/powerpoint/2010/main" val="10416885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C10DDF-5744-49B8-86F2-E0C920B473FE}"/>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2505</TotalTime>
  <Words>3225</Words>
  <Application>Microsoft Office PowerPoint</Application>
  <PresentationFormat>Custom</PresentationFormat>
  <Paragraphs>538</Paragraphs>
  <Slides>47</Slides>
  <Notes>10</Notes>
  <HiddenSlides>0</HiddenSlides>
  <MMClips>0</MMClips>
  <ScaleCrop>false</ScaleCrop>
  <HeadingPairs>
    <vt:vector size="4" baseType="variant">
      <vt:variant>
        <vt:lpstr>Theme</vt:lpstr>
      </vt:variant>
      <vt:variant>
        <vt:i4>7</vt:i4>
      </vt:variant>
      <vt:variant>
        <vt:lpstr>Slide Titles</vt:lpstr>
      </vt:variant>
      <vt:variant>
        <vt:i4>47</vt:i4>
      </vt:variant>
    </vt:vector>
  </HeadingPairs>
  <TitlesOfParts>
    <vt:vector size="54"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Designing systems for continuous availability - multi-node with  block storage</vt:lpstr>
      <vt:lpstr>What We’ve Covered So Far …</vt:lpstr>
      <vt:lpstr>Agenda</vt:lpstr>
      <vt:lpstr>Sneak Peak at New Failover Cluster Features  in “Windows Server 8”</vt:lpstr>
      <vt:lpstr>Failover Clustering in “Windows Server 8” Infrastructure for the Private Cloud</vt:lpstr>
      <vt:lpstr>Increased Scalability Highly scalable infrastructure for the private cloud</vt:lpstr>
      <vt:lpstr>Multi-Machine Management with Server Manager Cluster integration with new Server Manager</vt:lpstr>
      <vt:lpstr>New Placement Policies</vt:lpstr>
      <vt:lpstr>Cluster Integrated VM Mobility</vt:lpstr>
      <vt:lpstr>Cluster Management</vt:lpstr>
      <vt:lpstr>Guest Clustering – Increased Storage Support Fibre Channel from the guest</vt:lpstr>
      <vt:lpstr>VM Monitoring</vt:lpstr>
      <vt:lpstr>VM Monitoring vs. Guest Clustering Evaluating which is right for you</vt:lpstr>
      <vt:lpstr>Automated Node Draining Node Maintenance Mode</vt:lpstr>
      <vt:lpstr>PowerPoint Presentation</vt:lpstr>
      <vt:lpstr>Cluster-Aware Updating (CAU) What is it?</vt:lpstr>
      <vt:lpstr>Cluster-Aware Updating Orchestrated updating of clusters</vt:lpstr>
      <vt:lpstr>CAU Developer Opportunities Enhancing and improving the feature</vt:lpstr>
      <vt:lpstr>Cluster-Aware updating</vt:lpstr>
      <vt:lpstr>PowerPoint Presentation</vt:lpstr>
      <vt:lpstr>Cluster Shared Volumes  (CSV) Overview</vt:lpstr>
      <vt:lpstr>Next Generation Cluster Shared Volumes (CSV)</vt:lpstr>
      <vt:lpstr>Simplified CSV Setup</vt:lpstr>
      <vt:lpstr>Configuring a shared CSV disk</vt:lpstr>
      <vt:lpstr>CSV Proxy File System </vt:lpstr>
      <vt:lpstr>Integrating Filters with CSV</vt:lpstr>
      <vt:lpstr>High Speed CSV I/O Redirection Redirected mode will have negligible impact</vt:lpstr>
      <vt:lpstr>Increased Security Encrypted cluster volumes</vt:lpstr>
      <vt:lpstr>PowerPoint Presentation</vt:lpstr>
      <vt:lpstr>Shared Storage Options Flexible storage choices for building clusters</vt:lpstr>
      <vt:lpstr>Shared Block Storage Requirements</vt:lpstr>
      <vt:lpstr>SCSI Command Requirements</vt:lpstr>
      <vt:lpstr>Cost-Effective Business Critical Storage </vt:lpstr>
      <vt:lpstr>Combining File &amp; Block Based Storage Models Consolidated cluster model</vt:lpstr>
      <vt:lpstr>PowerPoint Presentation</vt:lpstr>
      <vt:lpstr>CSV Backup Key Wins in “Windows Server 8”</vt:lpstr>
      <vt:lpstr>Distributed App Consistent VM Shadow Copies</vt:lpstr>
      <vt:lpstr>CSV Backup Story Summary</vt:lpstr>
      <vt:lpstr>PowerPoint Presentation</vt:lpstr>
      <vt:lpstr>Developer Considerations Overview</vt:lpstr>
      <vt:lpstr>Cluster Interface Changes for Developers</vt:lpstr>
      <vt:lpstr>Cluster Changes for Storage Developers</vt:lpstr>
      <vt:lpstr>Summary</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SAC-450T: Designing systems for continuous availability - multi-node with block storage</dc:title>
  <dc:subject>BUILD</dc:subject>
  <dc:creator>Elden Christensen</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137</cp:revision>
  <cp:lastPrinted>2010-05-11T05:02:34Z</cp:lastPrinted>
  <dcterms:created xsi:type="dcterms:W3CDTF">2011-08-03T21:25:07Z</dcterms:created>
  <dcterms:modified xsi:type="dcterms:W3CDTF">2011-09-15T22:56:12Z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203</vt:lpwstr>
  </property>
  <property fmtid="{D5CDD505-2E9C-101B-9397-08002B2CF9AE}" pid="21" name="Session ID">
    <vt:lpwstr>450</vt:lpwstr>
  </property>
  <property fmtid="{D5CDD505-2E9C-101B-9397-08002B2CF9AE}" pid="22" name="Track">
    <vt:lpwstr>12</vt:lpwstr>
  </property>
  <property fmtid="{D5CDD505-2E9C-101B-9397-08002B2CF9AE}" pid="23" name="Editing/Review Status">
    <vt:lpwstr>Final author approval</vt:lpwstr>
  </property>
</Properties>
</file>