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7"/>
  </p:notesMasterIdLst>
  <p:handoutMasterIdLst>
    <p:handoutMasterId r:id="rId48"/>
  </p:handoutMasterIdLst>
  <p:sldIdLst>
    <p:sldId id="430" r:id="rId11"/>
    <p:sldId id="464" r:id="rId12"/>
    <p:sldId id="480" r:id="rId13"/>
    <p:sldId id="472" r:id="rId14"/>
    <p:sldId id="509" r:id="rId15"/>
    <p:sldId id="478" r:id="rId16"/>
    <p:sldId id="486" r:id="rId17"/>
    <p:sldId id="487" r:id="rId18"/>
    <p:sldId id="488" r:id="rId19"/>
    <p:sldId id="518" r:id="rId20"/>
    <p:sldId id="529" r:id="rId21"/>
    <p:sldId id="490" r:id="rId22"/>
    <p:sldId id="523" r:id="rId23"/>
    <p:sldId id="522" r:id="rId24"/>
    <p:sldId id="524" r:id="rId25"/>
    <p:sldId id="525" r:id="rId26"/>
    <p:sldId id="540" r:id="rId27"/>
    <p:sldId id="541" r:id="rId28"/>
    <p:sldId id="542" r:id="rId29"/>
    <p:sldId id="550" r:id="rId30"/>
    <p:sldId id="551" r:id="rId31"/>
    <p:sldId id="552" r:id="rId32"/>
    <p:sldId id="534" r:id="rId33"/>
    <p:sldId id="535" r:id="rId34"/>
    <p:sldId id="547" r:id="rId35"/>
    <p:sldId id="553" r:id="rId36"/>
    <p:sldId id="543" r:id="rId37"/>
    <p:sldId id="544" r:id="rId38"/>
    <p:sldId id="549" r:id="rId39"/>
    <p:sldId id="554" r:id="rId40"/>
    <p:sldId id="555" r:id="rId41"/>
    <p:sldId id="548" r:id="rId42"/>
    <p:sldId id="460" r:id="rId43"/>
    <p:sldId id="556" r:id="rId44"/>
    <p:sldId id="271" r:id="rId45"/>
    <p:sldId id="377"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950" autoAdjust="0"/>
    <p:restoredTop sz="9219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10:57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31234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31234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31234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54665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31234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66537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197601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19760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197601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9760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10:57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1234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18198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31234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276038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0962944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5547010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 id="2147483815" r:id="rId2"/>
    <p:sldLayoutId id="2147483816"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Web APIs in Windows Azure with WCF to reach any device</a:t>
            </a:r>
          </a:p>
        </p:txBody>
      </p:sp>
      <p:sp>
        <p:nvSpPr>
          <p:cNvPr id="3" name="Subtitle 2"/>
          <p:cNvSpPr>
            <a:spLocks noGrp="1"/>
          </p:cNvSpPr>
          <p:nvPr>
            <p:ph type="subTitle" idx="1"/>
          </p:nvPr>
        </p:nvSpPr>
        <p:spPr/>
        <p:txBody>
          <a:bodyPr/>
          <a:lstStyle/>
          <a:p>
            <a:r>
              <a:rPr lang="en-US" dirty="0" smtClean="0">
                <a:latin typeface="+mj-lt"/>
              </a:rPr>
              <a:t>Glenn Block	</a:t>
            </a:r>
          </a:p>
          <a:p>
            <a:r>
              <a:rPr lang="en-US" dirty="0" smtClean="0">
                <a:latin typeface="+mj-lt"/>
              </a:rPr>
              <a:t>Senior Program Manager</a:t>
            </a:r>
            <a:endParaRPr lang="en-US" dirty="0" smtClean="0"/>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SAC-798T</a:t>
            </a:r>
            <a:endParaRPr lang="en-US" dirty="0"/>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Building a read only </a:t>
            </a:r>
            <a:r>
              <a:rPr lang="en-US" dirty="0"/>
              <a:t>W</a:t>
            </a:r>
            <a:r>
              <a:rPr lang="en-US" dirty="0" smtClean="0"/>
              <a:t>eb API</a:t>
            </a:r>
          </a:p>
          <a:p>
            <a:endParaRPr lang="en-US" dirty="0"/>
          </a:p>
          <a:p>
            <a:endParaRPr lang="en-US" dirty="0" smtClean="0"/>
          </a:p>
          <a:p>
            <a:endParaRPr lang="en-US" dirty="0"/>
          </a:p>
          <a:p>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err="1" smtClean="0">
                <a:solidFill>
                  <a:srgbClr val="FFFFFF"/>
                </a:solidFill>
                <a:latin typeface="Segoe UI Light" pitchFamily="34" charset="0"/>
              </a:rPr>
              <a:t>WebApi</a:t>
            </a:r>
            <a:r>
              <a:rPr lang="en-US" sz="3200" dirty="0" smtClean="0">
                <a:solidFill>
                  <a:srgbClr val="FFFFFF"/>
                </a:solidFill>
                <a:latin typeface="Segoe UI Light" pitchFamily="34" charset="0"/>
              </a:rPr>
              <a:t> and </a:t>
            </a:r>
            <a:r>
              <a:rPr lang="en-US" sz="3200" dirty="0" err="1" smtClean="0">
                <a:solidFill>
                  <a:srgbClr val="FFFFFF"/>
                </a:solidFill>
                <a:latin typeface="Segoe UI Light" pitchFamily="34" charset="0"/>
              </a:rPr>
              <a:t>WebApi.Enhancements</a:t>
            </a:r>
            <a:r>
              <a:rPr lang="en-US" sz="3200" dirty="0" smtClean="0">
                <a:solidFill>
                  <a:srgbClr val="FFFFFF"/>
                </a:solidFill>
                <a:latin typeface="Segoe UI Light" pitchFamily="34" charset="0"/>
              </a:rPr>
              <a:t> </a:t>
            </a:r>
            <a:r>
              <a:rPr lang="en-US" sz="3200" dirty="0" err="1" smtClean="0">
                <a:solidFill>
                  <a:srgbClr val="FFFFFF"/>
                </a:solidFill>
                <a:latin typeface="Segoe UI Light" pitchFamily="34" charset="0"/>
              </a:rPr>
              <a:t>nugets</a:t>
            </a: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err="1" smtClean="0">
                <a:solidFill>
                  <a:srgbClr val="FFFFFF"/>
                </a:solidFill>
                <a:latin typeface="Segoe UI Light" pitchFamily="34" charset="0"/>
              </a:rPr>
              <a:t>WebGet</a:t>
            </a:r>
            <a:r>
              <a:rPr lang="en-US" sz="3200" dirty="0" smtClean="0">
                <a:solidFill>
                  <a:srgbClr val="FFFFFF"/>
                </a:solidFill>
                <a:latin typeface="Segoe UI Light" pitchFamily="34" charset="0"/>
              </a:rPr>
              <a:t> attribute defines the </a:t>
            </a:r>
            <a:r>
              <a:rPr lang="en-US" sz="3200" dirty="0" err="1" smtClean="0">
                <a:solidFill>
                  <a:srgbClr val="FFFFFF"/>
                </a:solidFill>
                <a:latin typeface="Segoe UI Light" pitchFamily="34" charset="0"/>
              </a:rPr>
              <a:t>uri</a:t>
            </a:r>
            <a:r>
              <a:rPr lang="en-US" sz="3200" dirty="0" smtClean="0">
                <a:solidFill>
                  <a:srgbClr val="FFFFFF"/>
                </a:solidFill>
                <a:latin typeface="Segoe UI Light" pitchFamily="34" charset="0"/>
              </a:rPr>
              <a:t> template</a:t>
            </a: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Return </a:t>
            </a:r>
            <a:r>
              <a:rPr lang="en-US" sz="3200" dirty="0" err="1" smtClean="0">
                <a:solidFill>
                  <a:srgbClr val="FFFFFF"/>
                </a:solidFill>
                <a:latin typeface="Segoe UI Light" pitchFamily="34" charset="0"/>
              </a:rPr>
              <a:t>JsonValue</a:t>
            </a:r>
            <a:r>
              <a:rPr lang="en-US" sz="3200" dirty="0" smtClean="0">
                <a:solidFill>
                  <a:srgbClr val="FFFFFF"/>
                </a:solidFill>
                <a:latin typeface="Segoe UI Light" pitchFamily="34" charset="0"/>
              </a:rPr>
              <a:t> / List&lt;</a:t>
            </a:r>
            <a:r>
              <a:rPr lang="en-US" sz="3200" dirty="0" err="1" smtClean="0">
                <a:solidFill>
                  <a:srgbClr val="FFFFFF"/>
                </a:solidFill>
                <a:latin typeface="Segoe UI Light" pitchFamily="34" charset="0"/>
              </a:rPr>
              <a:t>JsonValue</a:t>
            </a:r>
            <a:r>
              <a:rPr lang="en-US" sz="3200" dirty="0" smtClean="0">
                <a:solidFill>
                  <a:srgbClr val="FFFFFF"/>
                </a:solidFill>
                <a:latin typeface="Segoe UI Light" pitchFamily="34" charset="0"/>
              </a:rPr>
              <a:t>&gt;, you don’t have to craft a CLR type</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2391536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Manipulating HTTP responses</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2" lvl="1" indent="0">
              <a:lnSpc>
                <a:spcPct val="100000"/>
              </a:lnSpc>
              <a:spcBef>
                <a:spcPts val="0"/>
              </a:spcBef>
              <a:buSzTx/>
              <a:buNone/>
            </a:pPr>
            <a:endParaRPr lang="en-US" sz="4000" b="1" dirty="0" smtClean="0">
              <a:solidFill>
                <a:srgbClr val="FFC000"/>
              </a:solidFill>
              <a:latin typeface="Segoe UI Light" pitchFamily="34" charset="0"/>
            </a:endParaRPr>
          </a:p>
          <a:p>
            <a:pPr marL="457182" lvl="1" indent="0">
              <a:lnSpc>
                <a:spcPct val="100000"/>
              </a:lnSpc>
              <a:spcBef>
                <a:spcPts val="0"/>
              </a:spcBef>
              <a:buSzTx/>
              <a:buNone/>
            </a:pPr>
            <a:r>
              <a:rPr lang="en-US" sz="4000" b="1" dirty="0" smtClean="0">
                <a:solidFill>
                  <a:srgbClr val="FFC000"/>
                </a:solidFill>
                <a:latin typeface="Segoe UI Light" pitchFamily="34" charset="0"/>
              </a:rPr>
              <a:t>WHY?</a:t>
            </a:r>
          </a:p>
          <a:p>
            <a:pPr marL="914382" lvl="1" indent="-457200">
              <a:lnSpc>
                <a:spcPct val="100000"/>
              </a:lnSpc>
              <a:spcBef>
                <a:spcPts val="0"/>
              </a:spcBef>
              <a:buSzTx/>
            </a:pPr>
            <a:endParaRPr lang="en-US" sz="4000" dirty="0" smtClean="0">
              <a:solidFill>
                <a:srgbClr val="FFFFFF"/>
              </a:solidFill>
              <a:latin typeface="Segoe UI Light" pitchFamily="34" charset="0"/>
            </a:endParaRPr>
          </a:p>
          <a:p>
            <a:pPr marL="914382" lvl="1" indent="-457200">
              <a:lnSpc>
                <a:spcPct val="100000"/>
              </a:lnSpc>
              <a:spcBef>
                <a:spcPts val="0"/>
              </a:spcBef>
              <a:buSzTx/>
            </a:pPr>
            <a:r>
              <a:rPr lang="en-US" sz="3600" dirty="0" smtClean="0">
                <a:solidFill>
                  <a:srgbClr val="FFFFFF"/>
                </a:solidFill>
                <a:latin typeface="Segoe UI Light" pitchFamily="34" charset="0"/>
              </a:rPr>
              <a:t>Enable  </a:t>
            </a:r>
            <a:r>
              <a:rPr lang="en-US" sz="3600" dirty="0">
                <a:solidFill>
                  <a:srgbClr val="FFFFFF"/>
                </a:solidFill>
                <a:latin typeface="Segoe UI Light" pitchFamily="34" charset="0"/>
              </a:rPr>
              <a:t>client / intermediary caching</a:t>
            </a:r>
          </a:p>
          <a:p>
            <a:pPr marL="914382" lvl="1" indent="-457200">
              <a:lnSpc>
                <a:spcPct val="100000"/>
              </a:lnSpc>
              <a:spcBef>
                <a:spcPts val="0"/>
              </a:spcBef>
              <a:buSzTx/>
            </a:pPr>
            <a:r>
              <a:rPr lang="en-US" sz="3600" dirty="0" smtClean="0">
                <a:solidFill>
                  <a:srgbClr val="FFFFFF"/>
                </a:solidFill>
                <a:latin typeface="Segoe UI Light" pitchFamily="34" charset="0"/>
              </a:rPr>
              <a:t>Handle </a:t>
            </a:r>
            <a:r>
              <a:rPr lang="en-US" sz="3600" dirty="0">
                <a:solidFill>
                  <a:srgbClr val="FFFFFF"/>
                </a:solidFill>
                <a:latin typeface="Segoe UI Light" pitchFamily="34" charset="0"/>
              </a:rPr>
              <a:t>status </a:t>
            </a:r>
            <a:r>
              <a:rPr lang="en-US" sz="3600" dirty="0" smtClean="0">
                <a:solidFill>
                  <a:srgbClr val="FFFFFF"/>
                </a:solidFill>
                <a:latin typeface="Segoe UI Light" pitchFamily="34" charset="0"/>
              </a:rPr>
              <a:t>codes</a:t>
            </a:r>
          </a:p>
          <a:p>
            <a:pPr marL="914382" lvl="1" indent="-457200">
              <a:lnSpc>
                <a:spcPct val="100000"/>
              </a:lnSpc>
              <a:spcBef>
                <a:spcPts val="0"/>
              </a:spcBef>
              <a:buSzTx/>
            </a:pPr>
            <a:r>
              <a:rPr lang="en-US" sz="3600" dirty="0" smtClean="0">
                <a:solidFill>
                  <a:srgbClr val="FFFFFF"/>
                </a:solidFill>
                <a:latin typeface="Segoe UI Light" pitchFamily="34" charset="0"/>
              </a:rPr>
              <a:t>Add links via link headers</a:t>
            </a:r>
          </a:p>
          <a:p>
            <a:pPr marL="914382" lvl="1" indent="-457200">
              <a:lnSpc>
                <a:spcPct val="100000"/>
              </a:lnSpc>
              <a:spcBef>
                <a:spcPts val="0"/>
              </a:spcBef>
              <a:buSzTx/>
            </a:pPr>
            <a:endParaRPr lang="en-US" sz="3600" dirty="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0" indent="0">
              <a:buNone/>
            </a:pPr>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92852"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8000445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Manipulating HTTP responses</a:t>
            </a:r>
            <a:endParaRPr lang="en-US" dirty="0"/>
          </a:p>
        </p:txBody>
      </p:sp>
      <p:sp>
        <p:nvSpPr>
          <p:cNvPr id="3" name="Subtitle 2"/>
          <p:cNvSpPr>
            <a:spLocks noGrp="1"/>
          </p:cNvSpPr>
          <p:nvPr>
            <p:ph type="subTitle" idx="1"/>
          </p:nvPr>
        </p:nvSpPr>
        <p:spPr/>
        <p:txBody>
          <a:bodyPr/>
          <a:lstStyle/>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62883184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Manipulating HTTP responses</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smtClean="0">
                <a:solidFill>
                  <a:srgbClr val="FFFFFF"/>
                </a:solidFill>
                <a:latin typeface="Segoe UI Light" pitchFamily="34" charset="0"/>
              </a:rPr>
              <a:t>Return </a:t>
            </a:r>
            <a:r>
              <a:rPr lang="en-US" sz="3200" dirty="0" err="1" smtClean="0">
                <a:solidFill>
                  <a:srgbClr val="FFFFFF"/>
                </a:solidFill>
                <a:latin typeface="Segoe UI Light" pitchFamily="34" charset="0"/>
              </a:rPr>
              <a:t>HttpResponseMessage</a:t>
            </a:r>
            <a:r>
              <a:rPr lang="en-US" sz="3200" dirty="0" smtClean="0">
                <a:solidFill>
                  <a:srgbClr val="FFFFFF"/>
                </a:solidFill>
                <a:latin typeface="Segoe UI Light" pitchFamily="34" charset="0"/>
              </a:rPr>
              <a:t>&lt;T&gt; to modify response headers</a:t>
            </a:r>
          </a:p>
          <a:p>
            <a:pPr marL="457182" lvl="1" indent="0">
              <a:lnSpc>
                <a:spcPct val="100000"/>
              </a:lnSpc>
              <a:spcBef>
                <a:spcPts val="0"/>
              </a:spcBef>
              <a:buSzTx/>
              <a:buNone/>
            </a:pPr>
            <a:endParaRPr lang="en-US" sz="3200" dirty="0" smtClean="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Throw </a:t>
            </a:r>
            <a:r>
              <a:rPr lang="en-US" sz="3200" dirty="0" err="1" smtClean="0">
                <a:solidFill>
                  <a:srgbClr val="FFFFFF"/>
                </a:solidFill>
                <a:latin typeface="Segoe UI Light" pitchFamily="34" charset="0"/>
              </a:rPr>
              <a:t>HttpResponseException</a:t>
            </a:r>
            <a:r>
              <a:rPr lang="en-US" sz="3200" dirty="0" smtClean="0">
                <a:solidFill>
                  <a:srgbClr val="FFFFFF"/>
                </a:solidFill>
                <a:latin typeface="Segoe UI Light" pitchFamily="34" charset="0"/>
              </a:rPr>
              <a:t>&lt;T&gt; to stop processing immediately and return a response, such as a status 404</a:t>
            </a: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1675767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Making an API updatable</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2" lvl="1" indent="0">
              <a:lnSpc>
                <a:spcPct val="100000"/>
              </a:lnSpc>
              <a:spcBef>
                <a:spcPts val="0"/>
              </a:spcBef>
              <a:buSzTx/>
              <a:buNone/>
            </a:pPr>
            <a:r>
              <a:rPr lang="en-US" sz="4000" b="1" dirty="0" smtClean="0">
                <a:solidFill>
                  <a:srgbClr val="FFC000"/>
                </a:solidFill>
                <a:latin typeface="Segoe UI Light" pitchFamily="34" charset="0"/>
              </a:rPr>
              <a:t>WHY?</a:t>
            </a:r>
          </a:p>
          <a:p>
            <a:pPr marL="457182" lvl="1" indent="0">
              <a:lnSpc>
                <a:spcPct val="100000"/>
              </a:lnSpc>
              <a:spcBef>
                <a:spcPts val="0"/>
              </a:spcBef>
              <a:buSzTx/>
              <a:buNone/>
            </a:pPr>
            <a:endParaRPr lang="en-US" sz="4000" b="1" dirty="0">
              <a:solidFill>
                <a:srgbClr val="FFFFFF"/>
              </a:solidFill>
              <a:latin typeface="Segoe UI Light" pitchFamily="34" charset="0"/>
            </a:endParaRPr>
          </a:p>
          <a:p>
            <a:pPr marL="457182" lvl="1" indent="0">
              <a:lnSpc>
                <a:spcPct val="100000"/>
              </a:lnSpc>
              <a:spcBef>
                <a:spcPts val="0"/>
              </a:spcBef>
              <a:buSzTx/>
              <a:buNone/>
            </a:pPr>
            <a:r>
              <a:rPr lang="en-US" sz="4000" dirty="0" smtClean="0">
                <a:solidFill>
                  <a:srgbClr val="FFFFFF"/>
                </a:solidFill>
                <a:latin typeface="Segoe UI Light" pitchFamily="34" charset="0"/>
              </a:rPr>
              <a:t>Allow clients to modify the state of the server</a:t>
            </a:r>
          </a:p>
          <a:p>
            <a:pPr marL="457182" lvl="1" indent="0">
              <a:lnSpc>
                <a:spcPct val="100000"/>
              </a:lnSpc>
              <a:spcBef>
                <a:spcPts val="0"/>
              </a:spcBef>
              <a:buSzTx/>
              <a:buNone/>
            </a:pPr>
            <a:endParaRPr lang="en-US" sz="3200" dirty="0">
              <a:solidFill>
                <a:srgbClr val="FFFFFF"/>
              </a:solidFill>
              <a:latin typeface="Segoe UI Light" pitchFamily="34" charset="0"/>
            </a:endParaRPr>
          </a:p>
          <a:p>
            <a:pPr marL="0" indent="0">
              <a:buNone/>
            </a:pPr>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7235833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an API updatable</a:t>
            </a:r>
            <a:endParaRPr lang="en-US" dirty="0"/>
          </a:p>
        </p:txBody>
      </p:sp>
      <p:sp>
        <p:nvSpPr>
          <p:cNvPr id="3" name="Subtitle 2"/>
          <p:cNvSpPr>
            <a:spLocks noGrp="1"/>
          </p:cNvSpPr>
          <p:nvPr>
            <p:ph type="subTitle" idx="1"/>
          </p:nvPr>
        </p:nvSpPr>
        <p:spPr/>
        <p:txBody>
          <a:bodyPr/>
          <a:lstStyle/>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9589347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Making an API updatable</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smtClean="0">
                <a:solidFill>
                  <a:srgbClr val="FFFFFF"/>
                </a:solidFill>
                <a:latin typeface="Segoe UI Light" pitchFamily="34" charset="0"/>
              </a:rPr>
              <a:t>Use </a:t>
            </a:r>
            <a:r>
              <a:rPr lang="en-US" sz="3200" dirty="0" err="1" smtClean="0">
                <a:solidFill>
                  <a:srgbClr val="FFFFFF"/>
                </a:solidFill>
                <a:latin typeface="Segoe UI Light" pitchFamily="34" charset="0"/>
              </a:rPr>
              <a:t>WebInvoke</a:t>
            </a:r>
            <a:r>
              <a:rPr lang="en-US" sz="3200" dirty="0" smtClean="0">
                <a:solidFill>
                  <a:srgbClr val="FFFFFF"/>
                </a:solidFill>
                <a:latin typeface="Segoe UI Light" pitchFamily="34" charset="0"/>
              </a:rPr>
              <a:t> for specifying HTTP method</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Use </a:t>
            </a:r>
            <a:r>
              <a:rPr lang="en-US" sz="3200" dirty="0" err="1" smtClean="0">
                <a:solidFill>
                  <a:srgbClr val="FFFFFF"/>
                </a:solidFill>
                <a:latin typeface="Segoe UI Light" pitchFamily="34" charset="0"/>
              </a:rPr>
              <a:t>HttpResponseMessage</a:t>
            </a:r>
            <a:r>
              <a:rPr lang="en-US" sz="3200" dirty="0" smtClean="0">
                <a:solidFill>
                  <a:srgbClr val="FFFFFF"/>
                </a:solidFill>
                <a:latin typeface="Segoe UI Light" pitchFamily="34" charset="0"/>
              </a:rPr>
              <a:t>&lt;T&gt; to access headers like location header</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Use </a:t>
            </a:r>
            <a:r>
              <a:rPr lang="en-US" sz="3200" dirty="0" err="1" smtClean="0">
                <a:solidFill>
                  <a:srgbClr val="FFFFFF"/>
                </a:solidFill>
                <a:latin typeface="Segoe UI Light" pitchFamily="34" charset="0"/>
              </a:rPr>
              <a:t>WebApi.Enhancements</a:t>
            </a:r>
            <a:r>
              <a:rPr lang="en-US" sz="3200" dirty="0" smtClean="0">
                <a:solidFill>
                  <a:srgbClr val="FFFFFF"/>
                </a:solidFill>
                <a:latin typeface="Segoe UI Light" pitchFamily="34" charset="0"/>
              </a:rPr>
              <a:t> to support </a:t>
            </a:r>
            <a:r>
              <a:rPr lang="en-US" sz="3200" dirty="0" err="1" smtClean="0">
                <a:solidFill>
                  <a:srgbClr val="FFFFFF"/>
                </a:solidFill>
                <a:latin typeface="Segoe UI Light" pitchFamily="34" charset="0"/>
              </a:rPr>
              <a:t>FormUrlEncoding</a:t>
            </a: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On IIS, make sure to configure to allow PUT/DELETE </a:t>
            </a:r>
          </a:p>
          <a:p>
            <a:pPr marL="914382" lvl="1" indent="-457200">
              <a:lnSpc>
                <a:spcPct val="100000"/>
              </a:lnSpc>
              <a:spcBef>
                <a:spcPts val="0"/>
              </a:spcBef>
              <a:buSzTx/>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smtClean="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741593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Supporting HTML file upload</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2" lvl="1" indent="0">
              <a:lnSpc>
                <a:spcPct val="100000"/>
              </a:lnSpc>
              <a:spcBef>
                <a:spcPts val="0"/>
              </a:spcBef>
              <a:buSzTx/>
              <a:buNone/>
            </a:pPr>
            <a:r>
              <a:rPr lang="en-US" sz="4000" b="1" dirty="0" smtClean="0">
                <a:solidFill>
                  <a:srgbClr val="FFC000"/>
                </a:solidFill>
                <a:latin typeface="Segoe UI Light" pitchFamily="34" charset="0"/>
              </a:rPr>
              <a:t>WHY?</a:t>
            </a:r>
          </a:p>
          <a:p>
            <a:pPr marL="457182" lvl="1" indent="0">
              <a:lnSpc>
                <a:spcPct val="100000"/>
              </a:lnSpc>
              <a:spcBef>
                <a:spcPts val="0"/>
              </a:spcBef>
              <a:buSzTx/>
              <a:buNone/>
            </a:pPr>
            <a:endParaRPr lang="en-US" sz="4000" b="1" dirty="0">
              <a:solidFill>
                <a:srgbClr val="FFFFFF"/>
              </a:solidFill>
              <a:latin typeface="Segoe UI Light" pitchFamily="34" charset="0"/>
            </a:endParaRPr>
          </a:p>
          <a:p>
            <a:pPr marL="457182" lvl="1" indent="0">
              <a:lnSpc>
                <a:spcPct val="100000"/>
              </a:lnSpc>
              <a:spcBef>
                <a:spcPts val="0"/>
              </a:spcBef>
              <a:buSzTx/>
              <a:buNone/>
            </a:pPr>
            <a:r>
              <a:rPr lang="en-US" sz="4000" dirty="0" smtClean="0">
                <a:solidFill>
                  <a:srgbClr val="FFFFFF"/>
                </a:solidFill>
                <a:latin typeface="Segoe UI Light" pitchFamily="34" charset="0"/>
              </a:rPr>
              <a:t>Allow clients to send files from a browser</a:t>
            </a:r>
          </a:p>
          <a:p>
            <a:pPr marL="457182" lvl="1" indent="0">
              <a:lnSpc>
                <a:spcPct val="100000"/>
              </a:lnSpc>
              <a:spcBef>
                <a:spcPts val="0"/>
              </a:spcBef>
              <a:buSzTx/>
              <a:buNone/>
            </a:pPr>
            <a:endParaRPr lang="en-US" sz="3200" dirty="0">
              <a:solidFill>
                <a:srgbClr val="FFFFFF"/>
              </a:solidFill>
              <a:latin typeface="Segoe UI Light" pitchFamily="34" charset="0"/>
            </a:endParaRPr>
          </a:p>
          <a:p>
            <a:pPr marL="0" indent="0">
              <a:buNone/>
            </a:pPr>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4975714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HTML File Upload</a:t>
            </a:r>
            <a:endParaRPr lang="en-US" dirty="0"/>
          </a:p>
        </p:txBody>
      </p:sp>
      <p:sp>
        <p:nvSpPr>
          <p:cNvPr id="3" name="Subtitle 2"/>
          <p:cNvSpPr>
            <a:spLocks noGrp="1"/>
          </p:cNvSpPr>
          <p:nvPr>
            <p:ph type="subTitle" idx="1"/>
          </p:nvPr>
        </p:nvSpPr>
        <p:spPr/>
        <p:txBody>
          <a:bodyPr/>
          <a:lstStyle/>
          <a:p>
            <a:r>
              <a:rPr lang="en-US" sz="2800" dirty="0" smtClean="0"/>
              <a:t>Using </a:t>
            </a:r>
            <a:r>
              <a:rPr lang="en-US" sz="2800" dirty="0" err="1" smtClean="0"/>
              <a:t>HttpContent</a:t>
            </a:r>
            <a:r>
              <a:rPr lang="en-US" sz="2800" dirty="0" smtClean="0"/>
              <a:t> to work with the body of the request</a:t>
            </a:r>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69643700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Support HTML File Upload</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err="1" smtClean="0">
                <a:solidFill>
                  <a:srgbClr val="FFFFFF"/>
                </a:solidFill>
                <a:latin typeface="Segoe UI Light" pitchFamily="34" charset="0"/>
              </a:rPr>
              <a:t>IsMimeMultipartContent</a:t>
            </a:r>
            <a:r>
              <a:rPr lang="en-US" sz="3200" dirty="0" smtClean="0">
                <a:solidFill>
                  <a:srgbClr val="FFFFFF"/>
                </a:solidFill>
                <a:latin typeface="Segoe UI Light" pitchFamily="34" charset="0"/>
              </a:rPr>
              <a:t> – Checks if multipart</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err="1" smtClean="0">
                <a:solidFill>
                  <a:srgbClr val="FFFFFF"/>
                </a:solidFill>
                <a:latin typeface="Segoe UI Light" pitchFamily="34" charset="0"/>
              </a:rPr>
              <a:t>MultipartFormDataStreamProvider</a:t>
            </a:r>
            <a:r>
              <a:rPr lang="en-US" sz="3200" dirty="0" smtClean="0">
                <a:solidFill>
                  <a:srgbClr val="FFFFFF"/>
                </a:solidFill>
                <a:latin typeface="Segoe UI Light" pitchFamily="34" charset="0"/>
              </a:rPr>
              <a:t> - parses the streams</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err="1" smtClean="0">
                <a:solidFill>
                  <a:srgbClr val="FFFFFF"/>
                </a:solidFill>
                <a:latin typeface="Segoe UI Light" pitchFamily="34" charset="0"/>
              </a:rPr>
              <a:t>BodyPartFileNames</a:t>
            </a:r>
            <a:r>
              <a:rPr lang="en-US" sz="3200" dirty="0" smtClean="0">
                <a:solidFill>
                  <a:srgbClr val="FFFFFF"/>
                </a:solidFill>
                <a:latin typeface="Segoe UI Light" pitchFamily="34" charset="0"/>
              </a:rPr>
              <a:t> – returns the list of files sent in the stream</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smtClean="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1088680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Text Placeholder 2"/>
          <p:cNvSpPr>
            <a:spLocks noGrp="1"/>
          </p:cNvSpPr>
          <p:nvPr>
            <p:ph type="body" sz="quarter" idx="10"/>
          </p:nvPr>
        </p:nvSpPr>
        <p:spPr>
          <a:xfrm>
            <a:off x="519114" y="1447799"/>
            <a:ext cx="11149012" cy="2068259"/>
          </a:xfrm>
        </p:spPr>
        <p:txBody>
          <a:bodyPr/>
          <a:lstStyle/>
          <a:p>
            <a:r>
              <a:rPr lang="en-US" dirty="0" smtClean="0"/>
              <a:t>Why all the hype for Web APIs?</a:t>
            </a:r>
          </a:p>
          <a:p>
            <a:r>
              <a:rPr lang="en-US" dirty="0" smtClean="0"/>
              <a:t>Building Web APIs for browser/JSON clients</a:t>
            </a:r>
          </a:p>
          <a:p>
            <a:r>
              <a:rPr lang="en-US" dirty="0" smtClean="0"/>
              <a:t>Building Web APIs for native/non-browser clients</a:t>
            </a:r>
          </a:p>
          <a:p>
            <a:pPr marL="0" indent="0">
              <a:buNone/>
            </a:pPr>
            <a:endParaRPr lang="en-US" dirty="0"/>
          </a:p>
        </p:txBody>
      </p:sp>
    </p:spTree>
    <p:extLst>
      <p:ext uri="{BB962C8B-B14F-4D97-AF65-F5344CB8AC3E}">
        <p14:creationId xmlns:p14="http://schemas.microsoft.com/office/powerpoint/2010/main" val="39109528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Configuring your Web API</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2" lvl="1" indent="0">
              <a:lnSpc>
                <a:spcPct val="100000"/>
              </a:lnSpc>
              <a:spcBef>
                <a:spcPts val="0"/>
              </a:spcBef>
              <a:buSzTx/>
              <a:buNone/>
            </a:pPr>
            <a:r>
              <a:rPr lang="en-US" sz="4000" b="1" dirty="0" smtClean="0">
                <a:solidFill>
                  <a:srgbClr val="FFC000"/>
                </a:solidFill>
                <a:latin typeface="Segoe UI Light" pitchFamily="34" charset="0"/>
              </a:rPr>
              <a:t>WHY?</a:t>
            </a:r>
          </a:p>
          <a:p>
            <a:pPr marL="457182" lvl="1" indent="0">
              <a:lnSpc>
                <a:spcPct val="100000"/>
              </a:lnSpc>
              <a:spcBef>
                <a:spcPts val="0"/>
              </a:spcBef>
              <a:buSzTx/>
              <a:buNone/>
            </a:pPr>
            <a:endParaRPr lang="en-US" sz="4000" b="1" dirty="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Change common settings like </a:t>
            </a:r>
            <a:r>
              <a:rPr lang="en-US" sz="3200" dirty="0" err="1" smtClean="0">
                <a:solidFill>
                  <a:srgbClr val="FFFFFF"/>
                </a:solidFill>
                <a:latin typeface="Segoe UI Light" pitchFamily="34" charset="0"/>
              </a:rPr>
              <a:t>MaxRecievedMessageSize</a:t>
            </a:r>
            <a:endParaRPr lang="en-US" sz="3200" dirty="0" smtClean="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Enable web </a:t>
            </a:r>
            <a:r>
              <a:rPr lang="en-US" sz="3200" dirty="0" err="1" smtClean="0">
                <a:solidFill>
                  <a:srgbClr val="FFFFFF"/>
                </a:solidFill>
                <a:latin typeface="Segoe UI Light" pitchFamily="34" charset="0"/>
              </a:rPr>
              <a:t>api</a:t>
            </a:r>
            <a:r>
              <a:rPr lang="en-US" sz="3200" dirty="0" smtClean="0">
                <a:solidFill>
                  <a:srgbClr val="FFFFFF"/>
                </a:solidFill>
                <a:latin typeface="Segoe UI Light" pitchFamily="34" charset="0"/>
              </a:rPr>
              <a:t> test client</a:t>
            </a:r>
          </a:p>
          <a:p>
            <a:pPr marL="914382" lvl="1" indent="-457200">
              <a:lnSpc>
                <a:spcPct val="100000"/>
              </a:lnSpc>
              <a:spcBef>
                <a:spcPts val="0"/>
              </a:spcBef>
              <a:buSzTx/>
            </a:pPr>
            <a:r>
              <a:rPr lang="en-US" sz="3200" dirty="0" smtClean="0">
                <a:solidFill>
                  <a:srgbClr val="FFFFFF"/>
                </a:solidFill>
                <a:latin typeface="Segoe UI Light" pitchFamily="34" charset="0"/>
              </a:rPr>
              <a:t>Wire up an </a:t>
            </a:r>
            <a:r>
              <a:rPr lang="en-US" sz="3200" dirty="0" err="1" smtClean="0">
                <a:solidFill>
                  <a:srgbClr val="FFFFFF"/>
                </a:solidFill>
                <a:latin typeface="Segoe UI Light" pitchFamily="34" charset="0"/>
              </a:rPr>
              <a:t>IoC</a:t>
            </a:r>
            <a:r>
              <a:rPr lang="en-US" sz="3200" dirty="0" smtClean="0">
                <a:solidFill>
                  <a:srgbClr val="FFFFFF"/>
                </a:solidFill>
                <a:latin typeface="Segoe UI Light" pitchFamily="34" charset="0"/>
              </a:rPr>
              <a:t> container</a:t>
            </a:r>
          </a:p>
          <a:p>
            <a:pPr marL="914382" lvl="1" indent="-457200">
              <a:lnSpc>
                <a:spcPct val="100000"/>
              </a:lnSpc>
              <a:spcBef>
                <a:spcPts val="0"/>
              </a:spcBef>
              <a:buSzTx/>
            </a:pPr>
            <a:r>
              <a:rPr lang="en-US" sz="3200" dirty="0" smtClean="0">
                <a:solidFill>
                  <a:srgbClr val="FFFFFF"/>
                </a:solidFill>
                <a:latin typeface="Segoe UI Light" pitchFamily="34" charset="0"/>
              </a:rPr>
              <a:t>Enable Security</a:t>
            </a:r>
          </a:p>
          <a:p>
            <a:pPr marL="914382" lvl="1" indent="-457200">
              <a:lnSpc>
                <a:spcPct val="100000"/>
              </a:lnSpc>
              <a:spcBef>
                <a:spcPts val="0"/>
              </a:spcBef>
              <a:buSzTx/>
            </a:pPr>
            <a:r>
              <a:rPr lang="en-US" sz="3200" dirty="0" smtClean="0">
                <a:solidFill>
                  <a:srgbClr val="FFFFFF"/>
                </a:solidFill>
                <a:latin typeface="Segoe UI Light" pitchFamily="34" charset="0"/>
              </a:rPr>
              <a:t>Configure handlers and formatters</a:t>
            </a:r>
          </a:p>
          <a:p>
            <a:pPr marL="914382" lvl="1" indent="-457200">
              <a:lnSpc>
                <a:spcPct val="100000"/>
              </a:lnSpc>
              <a:spcBef>
                <a:spcPts val="0"/>
              </a:spcBef>
              <a:buSzTx/>
            </a:pPr>
            <a:r>
              <a:rPr lang="en-US" sz="3200" dirty="0" smtClean="0">
                <a:solidFill>
                  <a:srgbClr val="FFFFFF"/>
                </a:solidFill>
                <a:latin typeface="Segoe UI Light" pitchFamily="34" charset="0"/>
              </a:rPr>
              <a:t>Adding Custom Error Handlers</a:t>
            </a: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0" indent="0">
              <a:buNone/>
            </a:pPr>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3211632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9293386" cy="1523494"/>
          </a:xfrm>
        </p:spPr>
        <p:txBody>
          <a:bodyPr/>
          <a:lstStyle/>
          <a:p>
            <a:r>
              <a:rPr lang="en-US" dirty="0" smtClean="0"/>
              <a:t>Configuring your Web API</a:t>
            </a:r>
            <a:endParaRPr lang="en-US" dirty="0"/>
          </a:p>
        </p:txBody>
      </p:sp>
      <p:sp>
        <p:nvSpPr>
          <p:cNvPr id="3" name="Subtitle 2"/>
          <p:cNvSpPr>
            <a:spLocks noGrp="1"/>
          </p:cNvSpPr>
          <p:nvPr>
            <p:ph type="subTitle" idx="1"/>
          </p:nvPr>
        </p:nvSpPr>
        <p:spPr/>
        <p:txBody>
          <a:bodyPr/>
          <a:lstStyle/>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3757102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Configuring you Web API</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err="1" smtClean="0">
                <a:solidFill>
                  <a:srgbClr val="FFFFFF"/>
                </a:solidFill>
                <a:latin typeface="Segoe UI Light" pitchFamily="34" charset="0"/>
              </a:rPr>
              <a:t>HttpConfiguration</a:t>
            </a:r>
            <a:r>
              <a:rPr lang="en-US" sz="3200" dirty="0" smtClean="0">
                <a:solidFill>
                  <a:srgbClr val="FFFFFF"/>
                </a:solidFill>
                <a:latin typeface="Segoe UI Light" pitchFamily="34" charset="0"/>
              </a:rPr>
              <a:t> provides a code based </a:t>
            </a:r>
            <a:r>
              <a:rPr lang="en-US" sz="3200" dirty="0" err="1" smtClean="0">
                <a:solidFill>
                  <a:srgbClr val="FFFFFF"/>
                </a:solidFill>
                <a:latin typeface="Segoe UI Light" pitchFamily="34" charset="0"/>
              </a:rPr>
              <a:t>configuation</a:t>
            </a:r>
            <a:r>
              <a:rPr lang="en-US" sz="3200" dirty="0" smtClean="0">
                <a:solidFill>
                  <a:srgbClr val="FFFFFF"/>
                </a:solidFill>
                <a:latin typeface="Segoe UI Light" pitchFamily="34" charset="0"/>
              </a:rPr>
              <a:t> mechanism</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New it up directly or derive from it</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Pass </a:t>
            </a:r>
            <a:r>
              <a:rPr lang="en-US" sz="3200" dirty="0" err="1" smtClean="0">
                <a:solidFill>
                  <a:srgbClr val="FFFFFF"/>
                </a:solidFill>
                <a:latin typeface="Segoe UI Light" pitchFamily="34" charset="0"/>
              </a:rPr>
              <a:t>config</a:t>
            </a:r>
            <a:r>
              <a:rPr lang="en-US" sz="3200" dirty="0" smtClean="0">
                <a:solidFill>
                  <a:srgbClr val="FFFFFF"/>
                </a:solidFill>
                <a:latin typeface="Segoe UI Light" pitchFamily="34" charset="0"/>
              </a:rPr>
              <a:t> to </a:t>
            </a:r>
            <a:r>
              <a:rPr lang="en-US" sz="3200" dirty="0" err="1" smtClean="0">
                <a:solidFill>
                  <a:srgbClr val="FFFFFF"/>
                </a:solidFill>
                <a:latin typeface="Segoe UI Light" pitchFamily="34" charset="0"/>
              </a:rPr>
              <a:t>HttpServiceHostFactory</a:t>
            </a:r>
            <a:r>
              <a:rPr lang="en-US" sz="3200" dirty="0" smtClean="0">
                <a:solidFill>
                  <a:srgbClr val="FFFFFF"/>
                </a:solidFill>
                <a:latin typeface="Segoe UI Light" pitchFamily="34" charset="0"/>
              </a:rPr>
              <a:t> /</a:t>
            </a:r>
            <a:r>
              <a:rPr lang="en-US" sz="3200" dirty="0" err="1" smtClean="0">
                <a:solidFill>
                  <a:srgbClr val="FFFFFF"/>
                </a:solidFill>
                <a:latin typeface="Segoe UI Light" pitchFamily="34" charset="0"/>
              </a:rPr>
              <a:t>HttpServiceHost</a:t>
            </a: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smtClean="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7939869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631216"/>
          </a:xfrm>
          <a:prstGeom prst="rect">
            <a:avLst/>
          </a:prstGeom>
          <a:noFill/>
        </p:spPr>
        <p:txBody>
          <a:bodyPr wrap="square" rtlCol="0">
            <a:spAutoFit/>
          </a:bodyPr>
          <a:lstStyle/>
          <a:p>
            <a:r>
              <a:rPr lang="en-US" sz="5000" dirty="0" smtClean="0">
                <a:solidFill>
                  <a:srgbClr val="FFFFFF"/>
                </a:solidFill>
                <a:latin typeface="+mj-lt"/>
              </a:rPr>
              <a:t>Building a Web API for any client</a:t>
            </a:r>
            <a:endParaRPr lang="en-US" sz="5000" dirty="0">
              <a:solidFill>
                <a:srgbClr val="FFFFFF"/>
              </a:solidFill>
              <a:latin typeface="+mj-lt"/>
            </a:endParaRPr>
          </a:p>
        </p:txBody>
      </p:sp>
    </p:spTree>
    <p:extLst>
      <p:ext uri="{BB962C8B-B14F-4D97-AF65-F5344CB8AC3E}">
        <p14:creationId xmlns:p14="http://schemas.microsoft.com/office/powerpoint/2010/main" val="7244779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Configuring media type formatters </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2" lvl="1" indent="0">
              <a:lnSpc>
                <a:spcPct val="100000"/>
              </a:lnSpc>
              <a:spcBef>
                <a:spcPts val="0"/>
              </a:spcBef>
              <a:buSzTx/>
              <a:buNone/>
            </a:pPr>
            <a:r>
              <a:rPr lang="en-US" sz="4000" b="1" dirty="0" smtClean="0">
                <a:solidFill>
                  <a:srgbClr val="FFC000"/>
                </a:solidFill>
                <a:latin typeface="Segoe UI Light" pitchFamily="34" charset="0"/>
              </a:rPr>
              <a:t>WHY?</a:t>
            </a:r>
          </a:p>
          <a:p>
            <a:pPr marL="457182" lvl="1" indent="0">
              <a:lnSpc>
                <a:spcPct val="100000"/>
              </a:lnSpc>
              <a:spcBef>
                <a:spcPts val="0"/>
              </a:spcBef>
              <a:buSzTx/>
              <a:buNone/>
            </a:pPr>
            <a:endParaRPr lang="en-US" sz="4000" b="1" dirty="0">
              <a:solidFill>
                <a:srgbClr val="FFFFFF"/>
              </a:solidFill>
              <a:latin typeface="Segoe UI Light" pitchFamily="34" charset="0"/>
            </a:endParaRPr>
          </a:p>
          <a:p>
            <a:pPr marL="1028682" lvl="1" indent="-571500">
              <a:lnSpc>
                <a:spcPct val="100000"/>
              </a:lnSpc>
              <a:spcBef>
                <a:spcPts val="0"/>
              </a:spcBef>
              <a:buSzTx/>
            </a:pPr>
            <a:r>
              <a:rPr lang="en-US" sz="3600" dirty="0" smtClean="0">
                <a:solidFill>
                  <a:srgbClr val="FFFFFF"/>
                </a:solidFill>
                <a:latin typeface="Segoe UI Light" pitchFamily="34" charset="0"/>
              </a:rPr>
              <a:t>Tweak our Xml/</a:t>
            </a:r>
            <a:r>
              <a:rPr lang="en-US" sz="3600" dirty="0" err="1" smtClean="0">
                <a:solidFill>
                  <a:srgbClr val="FFFFFF"/>
                </a:solidFill>
                <a:latin typeface="Segoe UI Light" pitchFamily="34" charset="0"/>
              </a:rPr>
              <a:t>Json</a:t>
            </a:r>
            <a:r>
              <a:rPr lang="en-US" sz="3600" dirty="0" smtClean="0">
                <a:solidFill>
                  <a:srgbClr val="FFFFFF"/>
                </a:solidFill>
                <a:latin typeface="Segoe UI Light" pitchFamily="34" charset="0"/>
              </a:rPr>
              <a:t> formatters</a:t>
            </a:r>
          </a:p>
          <a:p>
            <a:pPr marL="1028682" lvl="1" indent="-571500">
              <a:lnSpc>
                <a:spcPct val="100000"/>
              </a:lnSpc>
              <a:spcBef>
                <a:spcPts val="0"/>
              </a:spcBef>
              <a:buSzTx/>
            </a:pPr>
            <a:r>
              <a:rPr lang="en-US" sz="3600" dirty="0" err="1" smtClean="0">
                <a:solidFill>
                  <a:srgbClr val="FFFFFF"/>
                </a:solidFill>
                <a:latin typeface="Segoe UI Light" pitchFamily="34" charset="0"/>
              </a:rPr>
              <a:t>OData</a:t>
            </a:r>
            <a:r>
              <a:rPr lang="en-US" sz="3600" dirty="0" smtClean="0">
                <a:solidFill>
                  <a:srgbClr val="FFFFFF"/>
                </a:solidFill>
                <a:latin typeface="Segoe UI Light" pitchFamily="34" charset="0"/>
              </a:rPr>
              <a:t> clients</a:t>
            </a:r>
          </a:p>
          <a:p>
            <a:pPr marL="1028682" lvl="1" indent="-571500">
              <a:lnSpc>
                <a:spcPct val="100000"/>
              </a:lnSpc>
              <a:spcBef>
                <a:spcPts val="0"/>
              </a:spcBef>
              <a:buSzTx/>
            </a:pPr>
            <a:r>
              <a:rPr lang="en-US" sz="3600" dirty="0">
                <a:solidFill>
                  <a:srgbClr val="FFFFFF"/>
                </a:solidFill>
                <a:latin typeface="Segoe UI Light" pitchFamily="34" charset="0"/>
              </a:rPr>
              <a:t>O</a:t>
            </a:r>
            <a:r>
              <a:rPr lang="en-US" sz="3600" dirty="0" smtClean="0">
                <a:solidFill>
                  <a:srgbClr val="FFFFFF"/>
                </a:solidFill>
                <a:latin typeface="Segoe UI Light" pitchFamily="34" charset="0"/>
              </a:rPr>
              <a:t>ther native / non-browser clients </a:t>
            </a:r>
          </a:p>
          <a:p>
            <a:pPr marL="1028682" lvl="1" indent="-571500">
              <a:lnSpc>
                <a:spcPct val="100000"/>
              </a:lnSpc>
              <a:spcBef>
                <a:spcPts val="0"/>
              </a:spcBef>
              <a:buSzTx/>
            </a:pPr>
            <a:r>
              <a:rPr lang="en-US" sz="3600" dirty="0" smtClean="0">
                <a:solidFill>
                  <a:srgbClr val="FFFFFF"/>
                </a:solidFill>
                <a:latin typeface="Segoe UI Light" pitchFamily="34" charset="0"/>
              </a:rPr>
              <a:t>Custom media types</a:t>
            </a:r>
          </a:p>
          <a:p>
            <a:pPr marL="457182" lvl="1" indent="0">
              <a:lnSpc>
                <a:spcPct val="100000"/>
              </a:lnSpc>
              <a:spcBef>
                <a:spcPts val="0"/>
              </a:spcBef>
              <a:buSzTx/>
              <a:buNone/>
            </a:pPr>
            <a:endParaRPr lang="en-US" sz="4000" dirty="0" smtClean="0">
              <a:solidFill>
                <a:srgbClr val="FFFFFF"/>
              </a:solidFill>
              <a:latin typeface="Segoe UI Light" pitchFamily="34" charset="0"/>
            </a:endParaRPr>
          </a:p>
          <a:p>
            <a:pPr marL="457182" lvl="1" indent="0">
              <a:lnSpc>
                <a:spcPct val="100000"/>
              </a:lnSpc>
              <a:spcBef>
                <a:spcPts val="0"/>
              </a:spcBef>
              <a:buSzTx/>
              <a:buNone/>
            </a:pPr>
            <a:endParaRPr lang="en-US" sz="4000" dirty="0">
              <a:solidFill>
                <a:srgbClr val="FFFFFF"/>
              </a:solidFill>
              <a:latin typeface="Segoe UI Light" pitchFamily="34" charset="0"/>
            </a:endParaRPr>
          </a:p>
          <a:p>
            <a:pPr marL="457182" lvl="1" indent="0">
              <a:lnSpc>
                <a:spcPct val="100000"/>
              </a:lnSpc>
              <a:spcBef>
                <a:spcPts val="0"/>
              </a:spcBef>
              <a:buSzTx/>
              <a:buNone/>
            </a:pPr>
            <a:endParaRPr lang="en-US" sz="4000" dirty="0" smtClean="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0" indent="0">
              <a:buNone/>
            </a:pPr>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40782416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261855" cy="1523494"/>
          </a:xfrm>
        </p:spPr>
        <p:txBody>
          <a:bodyPr/>
          <a:lstStyle/>
          <a:p>
            <a:r>
              <a:rPr lang="en-US" dirty="0" smtClean="0"/>
              <a:t>Configuring media type formatters</a:t>
            </a:r>
            <a:endParaRPr lang="en-US" dirty="0"/>
          </a:p>
        </p:txBody>
      </p:sp>
      <p:sp>
        <p:nvSpPr>
          <p:cNvPr id="3" name="Subtitle 2"/>
          <p:cNvSpPr>
            <a:spLocks noGrp="1"/>
          </p:cNvSpPr>
          <p:nvPr>
            <p:ph type="subTitle" idx="1"/>
          </p:nvPr>
        </p:nvSpPr>
        <p:spPr/>
        <p:txBody>
          <a:bodyPr/>
          <a:lstStyle/>
          <a:p>
            <a:r>
              <a:rPr lang="en-US" sz="2800" dirty="0" smtClean="0"/>
              <a:t>ODATA, JSON.NET, HAL</a:t>
            </a:r>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644961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Configuring media type formatters</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smtClean="0">
                <a:solidFill>
                  <a:srgbClr val="FFFFFF"/>
                </a:solidFill>
                <a:latin typeface="Segoe UI Light" pitchFamily="34" charset="0"/>
              </a:rPr>
              <a:t>Modify </a:t>
            </a:r>
            <a:r>
              <a:rPr lang="en-US" sz="3200" dirty="0" err="1" smtClean="0">
                <a:solidFill>
                  <a:srgbClr val="FFFFFF"/>
                </a:solidFill>
                <a:latin typeface="Segoe UI Light" pitchFamily="34" charset="0"/>
              </a:rPr>
              <a:t>HttpConfiguration.Formatters</a:t>
            </a:r>
            <a:r>
              <a:rPr lang="en-US" sz="3200" dirty="0" smtClean="0">
                <a:solidFill>
                  <a:srgbClr val="FFFFFF"/>
                </a:solidFill>
                <a:latin typeface="Segoe UI Light" pitchFamily="34" charset="0"/>
              </a:rPr>
              <a:t> to add/remove formatters</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err="1" smtClean="0">
                <a:solidFill>
                  <a:srgbClr val="FFFFFF"/>
                </a:solidFill>
                <a:latin typeface="Segoe UI Light" pitchFamily="34" charset="0"/>
              </a:rPr>
              <a:t>Formatters.XmlFormatter</a:t>
            </a:r>
            <a:r>
              <a:rPr lang="en-US" sz="3200" dirty="0" smtClean="0">
                <a:solidFill>
                  <a:srgbClr val="FFFFFF"/>
                </a:solidFill>
                <a:latin typeface="Segoe UI Light" pitchFamily="34" charset="0"/>
              </a:rPr>
              <a:t> / </a:t>
            </a:r>
            <a:r>
              <a:rPr lang="en-US" sz="3200" dirty="0" err="1" smtClean="0">
                <a:solidFill>
                  <a:srgbClr val="FFFFFF"/>
                </a:solidFill>
                <a:latin typeface="Segoe UI Light" pitchFamily="34" charset="0"/>
              </a:rPr>
              <a:t>Formatters.JsonFormatter</a:t>
            </a:r>
            <a:r>
              <a:rPr lang="en-US" sz="3200" dirty="0" smtClean="0">
                <a:solidFill>
                  <a:srgbClr val="FFFFFF"/>
                </a:solidFill>
                <a:latin typeface="Segoe UI Light" pitchFamily="34" charset="0"/>
              </a:rPr>
              <a:t> to tweak existing formatters</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err="1" smtClean="0">
                <a:solidFill>
                  <a:srgbClr val="FFFFFF"/>
                </a:solidFill>
                <a:latin typeface="Segoe UI Light" pitchFamily="34" charset="0"/>
              </a:rPr>
              <a:t>ODataMediaTypeFormatter</a:t>
            </a:r>
            <a:r>
              <a:rPr lang="en-US" sz="3200" dirty="0" smtClean="0">
                <a:solidFill>
                  <a:srgbClr val="FFFFFF"/>
                </a:solidFill>
                <a:latin typeface="Segoe UI Light" pitchFamily="34" charset="0"/>
              </a:rPr>
              <a:t> </a:t>
            </a:r>
          </a:p>
          <a:p>
            <a:pPr marL="914382" lvl="1" indent="-457200">
              <a:lnSpc>
                <a:spcPct val="100000"/>
              </a:lnSpc>
              <a:spcBef>
                <a:spcPts val="0"/>
              </a:spcBef>
              <a:buSzTx/>
            </a:pPr>
            <a:endParaRPr lang="en-US" sz="3200" dirty="0">
              <a:solidFill>
                <a:srgbClr val="FFFFFF"/>
              </a:solidFill>
              <a:latin typeface="Segoe UI Light" pitchFamily="34" charset="0"/>
            </a:endParaRPr>
          </a:p>
          <a:p>
            <a:pPr marL="914382" lvl="1" indent="-457200">
              <a:lnSpc>
                <a:spcPct val="100000"/>
              </a:lnSpc>
              <a:spcBef>
                <a:spcPts val="0"/>
              </a:spcBef>
              <a:buSzTx/>
            </a:pPr>
            <a:r>
              <a:rPr lang="en-US" sz="3200" dirty="0" smtClean="0">
                <a:solidFill>
                  <a:srgbClr val="FFFFFF"/>
                </a:solidFill>
                <a:latin typeface="Segoe UI Light" pitchFamily="34" charset="0"/>
              </a:rPr>
              <a:t>Derive from </a:t>
            </a:r>
            <a:r>
              <a:rPr lang="en-US" sz="3200" dirty="0" err="1" smtClean="0">
                <a:solidFill>
                  <a:srgbClr val="FFFFFF"/>
                </a:solidFill>
                <a:latin typeface="Segoe UI Light" pitchFamily="34" charset="0"/>
              </a:rPr>
              <a:t>MediaTypeFormatter</a:t>
            </a:r>
            <a:r>
              <a:rPr lang="en-US" sz="3200" dirty="0" smtClean="0">
                <a:solidFill>
                  <a:srgbClr val="FFFFFF"/>
                </a:solidFill>
                <a:latin typeface="Segoe UI Light" pitchFamily="34" charset="0"/>
              </a:rPr>
              <a:t> to create your own custom </a:t>
            </a:r>
          </a:p>
          <a:p>
            <a:pPr marL="914382" lvl="1" indent="-457200">
              <a:lnSpc>
                <a:spcPct val="100000"/>
              </a:lnSpc>
              <a:spcBef>
                <a:spcPts val="0"/>
              </a:spcBef>
              <a:buSzTx/>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457182" lvl="1" indent="0">
              <a:lnSpc>
                <a:spcPct val="100000"/>
              </a:lnSpc>
              <a:spcBef>
                <a:spcPts val="0"/>
              </a:spcBef>
              <a:buSzTx/>
              <a:buNone/>
            </a:pPr>
            <a:endParaRPr lang="en-US" sz="3200" dirty="0" smtClean="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8121784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What’s on our road map?</a:t>
            </a:r>
            <a:endParaRPr lang="en-US" sz="5000" dirty="0">
              <a:solidFill>
                <a:srgbClr val="FFFFFF"/>
              </a:solidFill>
              <a:latin typeface="+mj-lt"/>
            </a:endParaRPr>
          </a:p>
        </p:txBody>
      </p:sp>
    </p:spTree>
    <p:extLst>
      <p:ext uri="{BB962C8B-B14F-4D97-AF65-F5344CB8AC3E}">
        <p14:creationId xmlns:p14="http://schemas.microsoft.com/office/powerpoint/2010/main" val="41255920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What</a:t>
            </a:r>
            <a:r>
              <a:rPr lang="en-US" dirty="0"/>
              <a:t> </a:t>
            </a:r>
            <a:r>
              <a:rPr lang="en-US" dirty="0" smtClean="0"/>
              <a:t>else is on our road map</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err="1">
                <a:solidFill>
                  <a:srgbClr val="FFFFFF"/>
                </a:solidFill>
                <a:latin typeface="Segoe UI Light" pitchFamily="34" charset="0"/>
              </a:rPr>
              <a:t>OAuth</a:t>
            </a:r>
            <a:r>
              <a:rPr lang="en-US" sz="3200" dirty="0">
                <a:solidFill>
                  <a:srgbClr val="FFFFFF"/>
                </a:solidFill>
                <a:latin typeface="Segoe UI Light" pitchFamily="34" charset="0"/>
              </a:rPr>
              <a:t> 2.0 / Basic over </a:t>
            </a:r>
            <a:r>
              <a:rPr lang="en-US" sz="3200" dirty="0" smtClean="0">
                <a:solidFill>
                  <a:srgbClr val="FFFFFF"/>
                </a:solidFill>
                <a:latin typeface="Segoe UI Light" pitchFamily="34" charset="0"/>
              </a:rPr>
              <a:t>HTTPs</a:t>
            </a:r>
          </a:p>
          <a:p>
            <a:pPr marL="914382" lvl="1" indent="-457200">
              <a:lnSpc>
                <a:spcPct val="100000"/>
              </a:lnSpc>
              <a:spcBef>
                <a:spcPts val="0"/>
              </a:spcBef>
              <a:buSzTx/>
            </a:pPr>
            <a:r>
              <a:rPr lang="en-US" sz="3200" dirty="0" smtClean="0">
                <a:solidFill>
                  <a:srgbClr val="FFFFFF"/>
                </a:solidFill>
                <a:latin typeface="Segoe UI Light" pitchFamily="34" charset="0"/>
              </a:rPr>
              <a:t>RIA Services integration</a:t>
            </a:r>
          </a:p>
          <a:p>
            <a:pPr marL="914382" lvl="1" indent="-457200">
              <a:lnSpc>
                <a:spcPct val="100000"/>
              </a:lnSpc>
              <a:spcBef>
                <a:spcPts val="0"/>
              </a:spcBef>
              <a:buSzTx/>
            </a:pPr>
            <a:r>
              <a:rPr lang="en-US" sz="3200" dirty="0" smtClean="0">
                <a:solidFill>
                  <a:srgbClr val="FFFFFF"/>
                </a:solidFill>
                <a:latin typeface="Segoe UI Light" pitchFamily="34" charset="0"/>
              </a:rPr>
              <a:t>Deeper integration with ASP.NET MVC / richer routing support</a:t>
            </a:r>
          </a:p>
          <a:p>
            <a:pPr marL="914382" lvl="1" indent="-457200">
              <a:lnSpc>
                <a:spcPct val="100000"/>
              </a:lnSpc>
              <a:spcBef>
                <a:spcPts val="0"/>
              </a:spcBef>
              <a:buSzTx/>
            </a:pPr>
            <a:r>
              <a:rPr lang="en-US" sz="3200" dirty="0" err="1" smtClean="0">
                <a:solidFill>
                  <a:srgbClr val="FFFFFF"/>
                </a:solidFill>
                <a:latin typeface="Segoe UI Light" pitchFamily="34" charset="0"/>
              </a:rPr>
              <a:t>OData</a:t>
            </a:r>
            <a:r>
              <a:rPr lang="en-US" sz="3200" dirty="0" smtClean="0">
                <a:solidFill>
                  <a:srgbClr val="FFFFFF"/>
                </a:solidFill>
                <a:latin typeface="Segoe UI Light" pitchFamily="34" charset="0"/>
              </a:rPr>
              <a:t> linking</a:t>
            </a:r>
          </a:p>
          <a:p>
            <a:pPr marL="914382" lvl="1" indent="-457200">
              <a:lnSpc>
                <a:spcPct val="100000"/>
              </a:lnSpc>
              <a:spcBef>
                <a:spcPts val="0"/>
              </a:spcBef>
              <a:buSzTx/>
            </a:pPr>
            <a:r>
              <a:rPr lang="en-US" sz="3200" dirty="0" smtClean="0">
                <a:solidFill>
                  <a:srgbClr val="FFFFFF"/>
                </a:solidFill>
                <a:latin typeface="Segoe UI Light" pitchFamily="34" charset="0"/>
              </a:rPr>
              <a:t>Deeper Azure integration:</a:t>
            </a:r>
          </a:p>
          <a:p>
            <a:pPr marL="1317607" lvl="2" indent="-457200">
              <a:lnSpc>
                <a:spcPct val="100000"/>
              </a:lnSpc>
              <a:spcBef>
                <a:spcPts val="0"/>
              </a:spcBef>
              <a:buSzTx/>
            </a:pPr>
            <a:r>
              <a:rPr lang="en-US" dirty="0" err="1" smtClean="0">
                <a:solidFill>
                  <a:srgbClr val="FFFFFF"/>
                </a:solidFill>
                <a:latin typeface="Segoe UI Light" pitchFamily="34" charset="0"/>
              </a:rPr>
              <a:t>ServiceBus</a:t>
            </a:r>
            <a:r>
              <a:rPr lang="en-US" dirty="0" smtClean="0">
                <a:solidFill>
                  <a:srgbClr val="FFFFFF"/>
                </a:solidFill>
                <a:latin typeface="Segoe UI Light" pitchFamily="34" charset="0"/>
              </a:rPr>
              <a:t>, Caching</a:t>
            </a: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7660012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Where can you get it?</a:t>
            </a:r>
            <a:endParaRPr lang="en-US" sz="5000" dirty="0">
              <a:solidFill>
                <a:srgbClr val="FFFFFF"/>
              </a:solidFill>
              <a:latin typeface="+mj-lt"/>
            </a:endParaRPr>
          </a:p>
        </p:txBody>
      </p:sp>
    </p:spTree>
    <p:extLst>
      <p:ext uri="{BB962C8B-B14F-4D97-AF65-F5344CB8AC3E}">
        <p14:creationId xmlns:p14="http://schemas.microsoft.com/office/powerpoint/2010/main" val="9240130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The game has changed</a:t>
            </a:r>
            <a:endParaRPr lang="en-US" dirty="0">
              <a:latin typeface="+mn-lt"/>
            </a:endParaRPr>
          </a:p>
        </p:txBody>
      </p:sp>
    </p:spTree>
    <p:extLst>
      <p:ext uri="{BB962C8B-B14F-4D97-AF65-F5344CB8AC3E}">
        <p14:creationId xmlns:p14="http://schemas.microsoft.com/office/powerpoint/2010/main" val="9369055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56" y="1043781"/>
            <a:ext cx="6201693" cy="44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6741393" y="946555"/>
            <a:ext cx="516157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2" lvl="1" indent="0">
              <a:lnSpc>
                <a:spcPct val="100000"/>
              </a:lnSpc>
              <a:spcBef>
                <a:spcPts val="0"/>
              </a:spcBef>
              <a:buSzTx/>
              <a:buNone/>
            </a:pPr>
            <a:r>
              <a:rPr lang="en-US" sz="2400" b="1" dirty="0" err="1" smtClean="0">
                <a:solidFill>
                  <a:srgbClr val="FFFFFF"/>
                </a:solidFill>
                <a:latin typeface="Segoe UI Light" pitchFamily="34" charset="0"/>
              </a:rPr>
              <a:t>Nuget</a:t>
            </a:r>
            <a:r>
              <a:rPr lang="en-US" sz="2400" b="1" dirty="0" smtClean="0">
                <a:solidFill>
                  <a:srgbClr val="FFFFFF"/>
                </a:solidFill>
                <a:latin typeface="Segoe UI Light" pitchFamily="34" charset="0"/>
              </a:rPr>
              <a:t> packages</a:t>
            </a:r>
          </a:p>
          <a:p>
            <a:pPr marL="914382" lvl="1" indent="-457200">
              <a:lnSpc>
                <a:spcPct val="100000"/>
              </a:lnSpc>
              <a:spcBef>
                <a:spcPts val="0"/>
              </a:spcBef>
              <a:buSzTx/>
              <a:buFont typeface="Wingdings" pitchFamily="2" charset="2"/>
              <a:buChar char="Ø"/>
            </a:pPr>
            <a:endParaRPr lang="en-US" sz="2400" b="1" dirty="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r>
              <a:rPr lang="en-US" sz="2400" b="1" dirty="0" err="1" smtClean="0">
                <a:solidFill>
                  <a:srgbClr val="FFFFFF"/>
                </a:solidFill>
                <a:latin typeface="Segoe UI Light" pitchFamily="34" charset="0"/>
              </a:rPr>
              <a:t>WebApi</a:t>
            </a:r>
            <a:endParaRPr lang="en-US" sz="2400" b="1" dirty="0" smtClean="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endParaRPr lang="en-US" sz="2400" b="1" dirty="0" smtClean="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r>
              <a:rPr lang="en-US" sz="2400" b="1" dirty="0" err="1" smtClean="0">
                <a:solidFill>
                  <a:srgbClr val="FFFFFF"/>
                </a:solidFill>
                <a:latin typeface="Segoe UI Light" pitchFamily="34" charset="0"/>
              </a:rPr>
              <a:t>WebApi.OData</a:t>
            </a:r>
            <a:endParaRPr lang="en-US" sz="2400" b="1" dirty="0" smtClean="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endParaRPr lang="en-US" sz="2400" b="1" dirty="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r>
              <a:rPr lang="en-US" sz="2400" b="1" dirty="0" err="1" smtClean="0">
                <a:solidFill>
                  <a:srgbClr val="FFFFFF"/>
                </a:solidFill>
                <a:latin typeface="Segoe UI Light" pitchFamily="34" charset="0"/>
              </a:rPr>
              <a:t>JsonValue</a:t>
            </a:r>
            <a:endParaRPr lang="en-US" sz="2400" b="1" dirty="0" smtClean="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endParaRPr lang="en-US" sz="2400" b="1" dirty="0" smtClean="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r>
              <a:rPr lang="en-US" sz="2400" b="1" dirty="0" err="1" smtClean="0">
                <a:solidFill>
                  <a:srgbClr val="FFFFFF"/>
                </a:solidFill>
                <a:latin typeface="Segoe UI Light" pitchFamily="34" charset="0"/>
              </a:rPr>
              <a:t>HttpClient</a:t>
            </a:r>
            <a:endParaRPr lang="en-US" sz="2400" b="1" dirty="0" smtClean="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endParaRPr lang="en-US" sz="2400" b="1" dirty="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r>
              <a:rPr lang="en-US" sz="2400" b="1" dirty="0" err="1">
                <a:solidFill>
                  <a:srgbClr val="FFFFFF"/>
                </a:solidFill>
                <a:latin typeface="Segoe UI Light" pitchFamily="34" charset="0"/>
              </a:rPr>
              <a:t>WebApi.Enhancements</a:t>
            </a:r>
            <a:endParaRPr lang="en-US" sz="2400" b="1" dirty="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endParaRPr lang="en-US" sz="2400" b="1" dirty="0" smtClean="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endParaRPr lang="en-US" sz="2400" b="1" dirty="0">
              <a:solidFill>
                <a:srgbClr val="FFFFFF"/>
              </a:solidFill>
              <a:latin typeface="Segoe UI Light" pitchFamily="34" charset="0"/>
            </a:endParaRPr>
          </a:p>
          <a:p>
            <a:pPr marL="914382" lvl="1" indent="-457200">
              <a:lnSpc>
                <a:spcPct val="100000"/>
              </a:lnSpc>
              <a:spcBef>
                <a:spcPts val="0"/>
              </a:spcBef>
              <a:buSzTx/>
              <a:buFont typeface="Wingdings" pitchFamily="2" charset="2"/>
              <a:buChar char="Ø"/>
            </a:pPr>
            <a:endParaRPr lang="en-US" sz="2000" b="1" dirty="0">
              <a:solidFill>
                <a:schemeClr val="tx1"/>
              </a:solidFill>
              <a:latin typeface="Segoe UI Light" pitchFamily="34" charset="0"/>
            </a:endParaRPr>
          </a:p>
        </p:txBody>
      </p:sp>
      <p:sp>
        <p:nvSpPr>
          <p:cNvPr id="9"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Find us on </a:t>
            </a:r>
            <a:r>
              <a:rPr lang="en-US" dirty="0" err="1" smtClean="0"/>
              <a:t>nuget</a:t>
            </a:r>
            <a:r>
              <a:rPr lang="en-US" dirty="0" smtClean="0"/>
              <a:t>!</a:t>
            </a:r>
            <a:endParaRPr lang="en-US" dirty="0"/>
          </a:p>
        </p:txBody>
      </p:sp>
    </p:spTree>
    <p:extLst>
      <p:ext uri="{BB962C8B-B14F-4D97-AF65-F5344CB8AC3E}">
        <p14:creationId xmlns:p14="http://schemas.microsoft.com/office/powerpoint/2010/main" val="13701182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9"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And on </a:t>
            </a:r>
            <a:r>
              <a:rPr lang="en-US" dirty="0" err="1"/>
              <a:t>C</a:t>
            </a:r>
            <a:r>
              <a:rPr lang="en-US" dirty="0" err="1" smtClean="0"/>
              <a:t>odeplex</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8" y="1409433"/>
            <a:ext cx="9460302" cy="468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6108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What we learned</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82" lvl="1" indent="-457200">
              <a:lnSpc>
                <a:spcPct val="100000"/>
              </a:lnSpc>
              <a:spcBef>
                <a:spcPts val="0"/>
              </a:spcBef>
              <a:buSzTx/>
            </a:pPr>
            <a:r>
              <a:rPr lang="en-US" sz="3200" dirty="0" smtClean="0">
                <a:solidFill>
                  <a:srgbClr val="FFFFFF"/>
                </a:solidFill>
                <a:latin typeface="Segoe UI Light" pitchFamily="34" charset="0"/>
              </a:rPr>
              <a:t>Why Web APIs are important</a:t>
            </a:r>
          </a:p>
          <a:p>
            <a:pPr marL="914382" lvl="1" indent="-457200">
              <a:lnSpc>
                <a:spcPct val="100000"/>
              </a:lnSpc>
              <a:spcBef>
                <a:spcPts val="0"/>
              </a:spcBef>
              <a:buSzTx/>
            </a:pPr>
            <a:r>
              <a:rPr lang="en-US" sz="3200" dirty="0" smtClean="0">
                <a:solidFill>
                  <a:srgbClr val="FFFFFF"/>
                </a:solidFill>
                <a:latin typeface="Segoe UI Light" pitchFamily="34" charset="0"/>
              </a:rPr>
              <a:t>How to author Web APIs for multiple clients</a:t>
            </a:r>
          </a:p>
          <a:p>
            <a:pPr marL="914382" lvl="1" indent="-457200">
              <a:lnSpc>
                <a:spcPct val="100000"/>
              </a:lnSpc>
              <a:spcBef>
                <a:spcPts val="0"/>
              </a:spcBef>
              <a:buSzTx/>
            </a:pPr>
            <a:r>
              <a:rPr lang="en-US" sz="3200" dirty="0" smtClean="0">
                <a:solidFill>
                  <a:srgbClr val="FFFFFF"/>
                </a:solidFill>
                <a:latin typeface="Segoe UI Light" pitchFamily="34" charset="0"/>
              </a:rPr>
              <a:t>How configure a Web API</a:t>
            </a:r>
          </a:p>
          <a:p>
            <a:pPr marL="914382" lvl="1" indent="-457200">
              <a:lnSpc>
                <a:spcPct val="100000"/>
              </a:lnSpc>
              <a:spcBef>
                <a:spcPts val="0"/>
              </a:spcBef>
              <a:buSzTx/>
            </a:pPr>
            <a:r>
              <a:rPr lang="en-US" dirty="0" smtClean="0">
                <a:solidFill>
                  <a:srgbClr val="FFFFFF"/>
                </a:solidFill>
                <a:latin typeface="Segoe UI Light" pitchFamily="34" charset="0"/>
              </a:rPr>
              <a:t>Enabling HTML </a:t>
            </a:r>
            <a:r>
              <a:rPr lang="en-US" dirty="0">
                <a:solidFill>
                  <a:srgbClr val="FFFFFF"/>
                </a:solidFill>
                <a:latin typeface="Segoe UI Light" pitchFamily="34" charset="0"/>
              </a:rPr>
              <a:t>File Upload</a:t>
            </a:r>
          </a:p>
          <a:p>
            <a:pPr marL="914382" lvl="1" indent="-457200">
              <a:lnSpc>
                <a:spcPct val="100000"/>
              </a:lnSpc>
              <a:spcBef>
                <a:spcPts val="0"/>
              </a:spcBef>
              <a:buSzTx/>
            </a:pPr>
            <a:r>
              <a:rPr lang="en-US" dirty="0" smtClean="0">
                <a:solidFill>
                  <a:srgbClr val="FFFFFF"/>
                </a:solidFill>
                <a:latin typeface="Segoe UI Light" pitchFamily="34" charset="0"/>
              </a:rPr>
              <a:t>Enabling </a:t>
            </a:r>
            <a:r>
              <a:rPr lang="en-US" dirty="0" err="1" smtClean="0">
                <a:solidFill>
                  <a:srgbClr val="FFFFFF"/>
                </a:solidFill>
                <a:latin typeface="Segoe UI Light" pitchFamily="34" charset="0"/>
              </a:rPr>
              <a:t>OData</a:t>
            </a:r>
            <a:r>
              <a:rPr lang="en-US" dirty="0" smtClean="0">
                <a:solidFill>
                  <a:srgbClr val="FFFFFF"/>
                </a:solidFill>
                <a:latin typeface="Segoe UI Light" pitchFamily="34" charset="0"/>
              </a:rPr>
              <a:t> and custom formats</a:t>
            </a:r>
          </a:p>
          <a:p>
            <a:pPr marL="914382" lvl="1" indent="-457200">
              <a:lnSpc>
                <a:spcPct val="100000"/>
              </a:lnSpc>
              <a:spcBef>
                <a:spcPts val="0"/>
              </a:spcBef>
              <a:buSzTx/>
            </a:pPr>
            <a:r>
              <a:rPr lang="en-US" dirty="0" smtClean="0">
                <a:solidFill>
                  <a:srgbClr val="FFFFFF"/>
                </a:solidFill>
                <a:latin typeface="Segoe UI Light" pitchFamily="34" charset="0"/>
              </a:rPr>
              <a:t>Using the Web API test client</a:t>
            </a:r>
          </a:p>
          <a:p>
            <a:pPr marL="914382" lvl="1" indent="-457200">
              <a:lnSpc>
                <a:spcPct val="100000"/>
              </a:lnSpc>
              <a:spcBef>
                <a:spcPts val="0"/>
              </a:spcBef>
              <a:buSzTx/>
            </a:pPr>
            <a:endParaRPr lang="en-US" dirty="0" smtClean="0">
              <a:solidFill>
                <a:srgbClr val="FFFFFF"/>
              </a:solidFill>
              <a:latin typeface="Segoe UI Light" pitchFamily="34" charset="0"/>
            </a:endParaRP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914382" lvl="1" indent="-457200">
              <a:lnSpc>
                <a:spcPct val="100000"/>
              </a:lnSpc>
              <a:spcBef>
                <a:spcPts val="0"/>
              </a:spcBef>
              <a:buSzTx/>
            </a:pPr>
            <a:endParaRPr lang="en-US" sz="3200" dirty="0" smtClean="0">
              <a:solidFill>
                <a:srgbClr val="FFFFFF"/>
              </a:solidFill>
              <a:latin typeface="Segoe UI Light" pitchFamily="34" charset="0"/>
            </a:endParaRPr>
          </a:p>
          <a:p>
            <a:pPr marL="457182" lvl="1" indent="0">
              <a:lnSpc>
                <a:spcPct val="100000"/>
              </a:lnSpc>
              <a:spcBef>
                <a:spcPts val="0"/>
              </a:spcBef>
              <a:buSzTx/>
              <a:buNone/>
            </a:pPr>
            <a:endParaRPr lang="en-US" sz="3200" dirty="0">
              <a:solidFill>
                <a:srgbClr val="FFFFFF"/>
              </a:solidFill>
              <a:latin typeface="Segoe UI Light" pitchFamily="34" charset="0"/>
            </a:endParaRPr>
          </a:p>
          <a:p>
            <a:pPr marL="914382" lvl="1" indent="-457200">
              <a:lnSpc>
                <a:spcPct val="100000"/>
              </a:lnSpc>
              <a:spcBef>
                <a:spcPts val="0"/>
              </a:spcBef>
              <a:buSzTx/>
            </a:pPr>
            <a:endParaRPr lang="en-US" sz="3200" dirty="0">
              <a:solidFill>
                <a:srgbClr val="FFFFFF"/>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8113426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0"/>
            <a:ext cx="11073518" cy="4683533"/>
            <a:chOff x="213994" y="1521133"/>
            <a:chExt cx="8305108" cy="3910290"/>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2" y="1731153"/>
              <a:ext cx="4715649" cy="3700270"/>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TOPOL-796T: ASP.NET 4.5 loves HTML5, CSS3 &amp; JavaScript</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TOOL-797T: It’s not a great phone app without ASP.NET services and push notifications</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TOOL-800T: Building data-driven HTML5 apps with WCF RIA Services</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TOOL-803T: Enabling Mobile apps with ASP.NET MVC</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SAC-807T: Building real-time web apps with </a:t>
              </a:r>
              <a:r>
                <a:rPr lang="en-US" sz="1800" dirty="0" err="1">
                  <a:solidFill>
                    <a:schemeClr val="tx1"/>
                  </a:solidFill>
                </a:rPr>
                <a:t>WebSockets</a:t>
              </a:r>
              <a:r>
                <a:rPr lang="en-US" sz="1800" dirty="0">
                  <a:solidFill>
                    <a:schemeClr val="tx1"/>
                  </a:solidFill>
                </a:rPr>
                <a:t> using IIS, ASP.NET and WCF</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grpSp>
        <p:nvGrpSpPr>
          <p:cNvPr id="13" name="Group 12"/>
          <p:cNvGrpSpPr/>
          <p:nvPr/>
        </p:nvGrpSpPr>
        <p:grpSpPr>
          <a:xfrm>
            <a:off x="6047454" y="1462655"/>
            <a:ext cx="11073518" cy="2190543"/>
            <a:chOff x="213994" y="1521133"/>
            <a:chExt cx="8305108" cy="1828888"/>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3"/>
              <a:ext cx="4170273" cy="1618868"/>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a:p>
              <a:pPr marL="914400" lvl="1" indent="-457200">
                <a:lnSpc>
                  <a:spcPct val="100000"/>
                </a:lnSpc>
                <a:spcBef>
                  <a:spcPts val="0"/>
                </a:spcBef>
                <a:buClrTx/>
                <a:buSzTx/>
                <a:buFont typeface="Arial" pitchFamily="34" charset="0"/>
                <a:buChar char="•"/>
              </a:pPr>
              <a:r>
                <a:rPr lang="en-US" sz="1800" dirty="0" smtClean="0">
                  <a:solidFill>
                    <a:srgbClr val="FFFFFF"/>
                  </a:solidFill>
                </a:rPr>
                <a:t>wcf.codeplex.com</a:t>
              </a: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a:p>
              <a:pPr marL="914400" lvl="1" indent="-457200">
                <a:lnSpc>
                  <a:spcPct val="100000"/>
                </a:lnSpc>
                <a:spcBef>
                  <a:spcPts val="0"/>
                </a:spcBef>
                <a:buClrTx/>
                <a:buSzTx/>
                <a:buFont typeface="Arial" pitchFamily="34" charset="0"/>
                <a:buChar char="•"/>
              </a:pPr>
              <a:r>
                <a:rPr lang="en-US" sz="1800" dirty="0" smtClean="0">
                  <a:solidFill>
                    <a:srgbClr val="FFFFFF"/>
                  </a:solidFill>
                </a:rPr>
                <a:t>blogs.msdn.com/</a:t>
              </a:r>
              <a:r>
                <a:rPr lang="en-US" sz="1800" dirty="0" err="1" smtClean="0">
                  <a:solidFill>
                    <a:srgbClr val="FFFFFF"/>
                  </a:solidFill>
                </a:rPr>
                <a:t>gblock</a:t>
              </a:r>
              <a:endParaRPr lang="en-US" sz="1800" dirty="0" smtClean="0">
                <a:solidFill>
                  <a:srgbClr val="FFFFFF"/>
                </a:solidFill>
              </a:endParaRP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a:p>
              <a:pPr marL="914400" lvl="1" indent="-457200">
                <a:lnSpc>
                  <a:spcPct val="100000"/>
                </a:lnSpc>
                <a:spcBef>
                  <a:spcPts val="0"/>
                </a:spcBef>
                <a:buClrTx/>
                <a:buSzTx/>
                <a:buFont typeface="Arial" pitchFamily="34" charset="0"/>
                <a:buChar char="•"/>
              </a:pPr>
              <a:r>
                <a:rPr lang="en-US" sz="1800" dirty="0" smtClean="0">
                  <a:solidFill>
                    <a:srgbClr val="FFFFFF"/>
                  </a:solidFill>
                </a:rPr>
                <a:t>codebetter.com/</a:t>
              </a:r>
              <a:r>
                <a:rPr lang="en-US" sz="1800" dirty="0" err="1" smtClean="0">
                  <a:solidFill>
                    <a:srgbClr val="FFFFFF"/>
                  </a:solidFill>
                </a:rPr>
                <a:t>howard</a:t>
              </a:r>
              <a:endParaRPr lang="en-US" sz="1800" dirty="0" smtClean="0">
                <a:solidFill>
                  <a:srgbClr val="FFFFFF"/>
                </a:solidFill>
              </a:endParaRP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p:txBody>
        </p:sp>
      </p:grpSp>
      <p:sp>
        <p:nvSpPr>
          <p:cNvPr id="16" name="TextBox 15"/>
          <p:cNvSpPr txBox="1"/>
          <p:nvPr/>
        </p:nvSpPr>
        <p:spPr>
          <a:xfrm>
            <a:off x="6860608" y="1184814"/>
            <a:ext cx="5029200" cy="461665"/>
          </a:xfrm>
          <a:prstGeom prst="rect">
            <a:avLst/>
          </a:prstGeom>
          <a:noFill/>
        </p:spPr>
        <p:txBody>
          <a:bodyPr wrap="square" rtlCol="0">
            <a:spAutoFit/>
          </a:bodyPr>
          <a:lstStyle/>
          <a:p>
            <a:r>
              <a:rPr lang="en-US" sz="2400" b="1" dirty="0" smtClean="0">
                <a:solidFill>
                  <a:srgbClr val="FFFFFF"/>
                </a:solidFill>
              </a:rPr>
              <a:t>DOCUMENTATION &amp; ARTICLES</a:t>
            </a:r>
            <a:endParaRPr lang="en-US" sz="2400" b="1" dirty="0">
              <a:solidFill>
                <a:srgbClr val="FFFFFF"/>
              </a:solidFill>
            </a:endParaRPr>
          </a:p>
        </p:txBody>
      </p:sp>
      <p:sp>
        <p:nvSpPr>
          <p:cNvPr id="21" name="Rectangle 20"/>
          <p:cNvSpPr/>
          <p:nvPr/>
        </p:nvSpPr>
        <p:spPr bwMode="auto">
          <a:xfrm>
            <a:off x="63954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88875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86718964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8"/>
            <a:ext cx="10969943" cy="2173673"/>
          </a:xfrm>
        </p:spPr>
        <p:txBody>
          <a:bodyPr>
            <a:noAutofit/>
          </a:bodyPr>
          <a:lstStyle/>
          <a:p>
            <a:pPr algn="ctr"/>
            <a:r>
              <a:rPr lang="en-US" dirty="0" smtClean="0">
                <a:latin typeface="+mn-lt"/>
              </a:rPr>
              <a:t>Today if you want to reach your user</a:t>
            </a:r>
            <a:br>
              <a:rPr lang="en-US" dirty="0" smtClean="0">
                <a:latin typeface="+mn-lt"/>
              </a:rPr>
            </a:br>
            <a:r>
              <a:rPr lang="en-US" dirty="0" smtClean="0">
                <a:latin typeface="+mn-lt"/>
              </a:rPr>
              <a:t/>
            </a:r>
            <a:br>
              <a:rPr lang="en-US" dirty="0" smtClean="0">
                <a:latin typeface="+mn-lt"/>
              </a:rPr>
            </a:br>
            <a:r>
              <a:rPr lang="en-US" dirty="0" smtClean="0">
                <a:latin typeface="+mn-lt"/>
              </a:rPr>
              <a:t>You have to reach their device</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endParaRPr lang="en-US" dirty="0">
              <a:latin typeface="+mn-lt"/>
            </a:endParaRPr>
          </a:p>
        </p:txBody>
      </p:sp>
    </p:spTree>
    <p:extLst>
      <p:ext uri="{BB962C8B-B14F-4D97-AF65-F5344CB8AC3E}">
        <p14:creationId xmlns:p14="http://schemas.microsoft.com/office/powerpoint/2010/main" val="971843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3261492"/>
          </a:xfrm>
        </p:spPr>
        <p:txBody>
          <a:bodyPr>
            <a:noAutofit/>
          </a:bodyPr>
          <a:lstStyle/>
          <a:p>
            <a:pPr algn="ctr"/>
            <a:r>
              <a:rPr lang="en-US" dirty="0" smtClean="0">
                <a:latin typeface="+mn-lt"/>
              </a:rPr>
              <a:t>In this talk you’ll learn how</a:t>
            </a:r>
            <a:endParaRPr lang="en-US" dirty="0">
              <a:latin typeface="+mn-lt"/>
            </a:endParaRPr>
          </a:p>
        </p:txBody>
      </p:sp>
    </p:spTree>
    <p:extLst>
      <p:ext uri="{BB962C8B-B14F-4D97-AF65-F5344CB8AC3E}">
        <p14:creationId xmlns:p14="http://schemas.microsoft.com/office/powerpoint/2010/main" val="5411285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sz="7200" dirty="0" smtClean="0">
                <a:latin typeface="+mn-lt"/>
              </a:rPr>
              <a:t>WCF Web APIs</a:t>
            </a:r>
            <a:br>
              <a:rPr lang="en-US" sz="7200" dirty="0" smtClean="0">
                <a:latin typeface="+mn-lt"/>
              </a:rPr>
            </a:br>
            <a:r>
              <a:rPr lang="en-US" sz="7200" dirty="0" smtClean="0">
                <a:latin typeface="+mn-lt"/>
              </a:rPr>
              <a:t>in Windows Azure </a:t>
            </a: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latin typeface="+mn-lt"/>
              </a:rPr>
              <a:t>Reach any device</a:t>
            </a:r>
            <a:br>
              <a:rPr lang="en-US" dirty="0" smtClean="0">
                <a:latin typeface="+mn-lt"/>
              </a:rPr>
            </a:br>
            <a:r>
              <a:rPr lang="en-US" dirty="0" smtClean="0">
                <a:latin typeface="+mn-lt"/>
              </a:rPr>
              <a:t/>
            </a:r>
            <a:br>
              <a:rPr lang="en-US" dirty="0" smtClean="0">
                <a:latin typeface="+mn-lt"/>
              </a:rPr>
            </a:br>
            <a:endParaRPr lang="en-US" dirty="0">
              <a:latin typeface="+mn-lt"/>
            </a:endParaRPr>
          </a:p>
        </p:txBody>
      </p:sp>
    </p:spTree>
    <p:extLst>
      <p:ext uri="{BB962C8B-B14F-4D97-AF65-F5344CB8AC3E}">
        <p14:creationId xmlns:p14="http://schemas.microsoft.com/office/powerpoint/2010/main" val="37759670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631216"/>
          </a:xfrm>
          <a:prstGeom prst="rect">
            <a:avLst/>
          </a:prstGeom>
          <a:noFill/>
        </p:spPr>
        <p:txBody>
          <a:bodyPr wrap="square" rtlCol="0">
            <a:spAutoFit/>
          </a:bodyPr>
          <a:lstStyle/>
          <a:p>
            <a:r>
              <a:rPr lang="en-US" sz="5000" dirty="0" smtClean="0">
                <a:solidFill>
                  <a:srgbClr val="FFFFFF"/>
                </a:solidFill>
                <a:latin typeface="+mj-lt"/>
              </a:rPr>
              <a:t>Building a Web API for browser/JSON clients</a:t>
            </a:r>
            <a:endParaRPr lang="en-US" sz="5000" dirty="0">
              <a:solidFill>
                <a:srgbClr val="FFFFFF"/>
              </a:solidFill>
              <a:latin typeface="+mj-lt"/>
            </a:endParaRPr>
          </a:p>
        </p:txBody>
      </p:sp>
    </p:spTree>
    <p:extLst>
      <p:ext uri="{BB962C8B-B14F-4D97-AF65-F5344CB8AC3E}">
        <p14:creationId xmlns:p14="http://schemas.microsoft.com/office/powerpoint/2010/main" val="386335648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Building a read only </a:t>
            </a:r>
            <a:r>
              <a:rPr lang="en-US" dirty="0"/>
              <a:t>W</a:t>
            </a:r>
            <a:r>
              <a:rPr lang="en-US" dirty="0" smtClean="0"/>
              <a:t>eb API</a:t>
            </a:r>
            <a:endParaRPr lang="en-US" dirty="0"/>
          </a:p>
        </p:txBody>
      </p:sp>
      <p:sp>
        <p:nvSpPr>
          <p:cNvPr id="3" name="Content Placeholder 2"/>
          <p:cNvSpPr txBox="1">
            <a:spLocks/>
          </p:cNvSpPr>
          <p:nvPr/>
        </p:nvSpPr>
        <p:spPr>
          <a:xfrm>
            <a:off x="592852" y="144779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2" lvl="1" indent="0">
              <a:lnSpc>
                <a:spcPct val="100000"/>
              </a:lnSpc>
              <a:spcBef>
                <a:spcPts val="0"/>
              </a:spcBef>
              <a:buSzTx/>
              <a:buNone/>
            </a:pPr>
            <a:endParaRPr lang="en-US" sz="4000" b="1" dirty="0" smtClean="0">
              <a:solidFill>
                <a:srgbClr val="FFC000"/>
              </a:solidFill>
              <a:latin typeface="Segoe UI Light" pitchFamily="34" charset="0"/>
            </a:endParaRPr>
          </a:p>
          <a:p>
            <a:pPr marL="457182" lvl="1" indent="0">
              <a:lnSpc>
                <a:spcPct val="100000"/>
              </a:lnSpc>
              <a:spcBef>
                <a:spcPts val="0"/>
              </a:spcBef>
              <a:buSzTx/>
              <a:buNone/>
            </a:pPr>
            <a:r>
              <a:rPr lang="en-US" sz="4000" b="1" dirty="0" smtClean="0">
                <a:solidFill>
                  <a:srgbClr val="FFC000"/>
                </a:solidFill>
                <a:latin typeface="Segoe UI Light" pitchFamily="34" charset="0"/>
              </a:rPr>
              <a:t>WHY?</a:t>
            </a:r>
          </a:p>
          <a:p>
            <a:pPr marL="457182" lvl="1" indent="0">
              <a:lnSpc>
                <a:spcPct val="100000"/>
              </a:lnSpc>
              <a:spcBef>
                <a:spcPts val="0"/>
              </a:spcBef>
              <a:buSzTx/>
              <a:buNone/>
            </a:pPr>
            <a:endParaRPr lang="en-US" sz="4000" b="1" dirty="0">
              <a:solidFill>
                <a:srgbClr val="FFFFFF"/>
              </a:solidFill>
              <a:latin typeface="Segoe UI Light" pitchFamily="34" charset="0"/>
            </a:endParaRPr>
          </a:p>
          <a:p>
            <a:pPr marL="457182" lvl="1" indent="0">
              <a:lnSpc>
                <a:spcPct val="100000"/>
              </a:lnSpc>
              <a:spcBef>
                <a:spcPts val="0"/>
              </a:spcBef>
              <a:buSzTx/>
              <a:buNone/>
            </a:pPr>
            <a:r>
              <a:rPr lang="en-US" sz="4000" dirty="0" smtClean="0">
                <a:solidFill>
                  <a:srgbClr val="FFFFFF"/>
                </a:solidFill>
                <a:latin typeface="Segoe UI Light" pitchFamily="34" charset="0"/>
              </a:rPr>
              <a:t>Allow browser clients to easily retrieve information from your system</a:t>
            </a:r>
          </a:p>
          <a:p>
            <a:pPr marL="457182" lvl="1" indent="0">
              <a:lnSpc>
                <a:spcPct val="100000"/>
              </a:lnSpc>
              <a:spcBef>
                <a:spcPts val="0"/>
              </a:spcBef>
              <a:buSzTx/>
              <a:buNone/>
            </a:pPr>
            <a:endParaRPr lang="en-US" sz="3200" dirty="0">
              <a:solidFill>
                <a:srgbClr val="FFFFFF"/>
              </a:solidFill>
              <a:latin typeface="Segoe UI Light" pitchFamily="34" charset="0"/>
            </a:endParaRPr>
          </a:p>
          <a:p>
            <a:pPr marL="0" indent="0">
              <a:buNone/>
            </a:pPr>
            <a:endParaRPr lang="en-US" dirty="0">
              <a:solidFill>
                <a:schemeClr val="tx1"/>
              </a:solidFill>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92852"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41468151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 read only Web API</a:t>
            </a:r>
            <a:endParaRPr lang="en-US" dirty="0"/>
          </a:p>
        </p:txBody>
      </p:sp>
      <p:sp>
        <p:nvSpPr>
          <p:cNvPr id="3" name="Subtitle 2"/>
          <p:cNvSpPr>
            <a:spLocks noGrp="1"/>
          </p:cNvSpPr>
          <p:nvPr>
            <p:ph type="subTitle" idx="1"/>
          </p:nvPr>
        </p:nvSpPr>
        <p:spPr/>
        <p:txBody>
          <a:bodyPr/>
          <a:lstStyle/>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1020158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22FA5D-F531-449A-B5B1-B18A37295156}"/>
</file>

<file path=customXml/itemProps2.xml><?xml version="1.0" encoding="utf-8"?>
<ds:datastoreItem xmlns:ds="http://schemas.openxmlformats.org/officeDocument/2006/customXml" ds:itemID="{D33C621B-8E37-4DFE-A7CC-AE76A08EC3A3}"/>
</file>

<file path=customXml/itemProps3.xml><?xml version="1.0" encoding="utf-8"?>
<ds:datastoreItem xmlns:ds="http://schemas.openxmlformats.org/officeDocument/2006/customXml" ds:itemID="{2C78DC18-E11C-48FF-BE94-9EC696D82DA9}"/>
</file>

<file path=docProps/app.xml><?xml version="1.0" encoding="utf-8"?>
<Properties xmlns="http://schemas.openxmlformats.org/officeDocument/2006/extended-properties" xmlns:vt="http://schemas.openxmlformats.org/officeDocument/2006/docPropsVTypes">
  <Template>BUILD_Breakout_Template _ SAMPLE for Scott 7.28</Template>
  <TotalTime>3894</TotalTime>
  <Words>910</Words>
  <Application>Microsoft Office PowerPoint</Application>
  <PresentationFormat>Custom</PresentationFormat>
  <Paragraphs>223</Paragraphs>
  <Slides>36</Slides>
  <Notes>20</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Web APIs in Windows Azure with WCF to reach any device</vt:lpstr>
      <vt:lpstr>Agenda </vt:lpstr>
      <vt:lpstr>The game has changed</vt:lpstr>
      <vt:lpstr>Today if you want to reach your user  You have to reach their device     </vt:lpstr>
      <vt:lpstr>In this talk you’ll learn how</vt:lpstr>
      <vt:lpstr>WCF Web APIs in Windows Azure   Reach any device  </vt:lpstr>
      <vt:lpstr>PowerPoint Presentation</vt:lpstr>
      <vt:lpstr>PowerPoint Presentation</vt:lpstr>
      <vt:lpstr>Building a read only Web API</vt:lpstr>
      <vt:lpstr>PowerPoint Presentation</vt:lpstr>
      <vt:lpstr>PowerPoint Presentation</vt:lpstr>
      <vt:lpstr>Manipulating HTTP responses</vt:lpstr>
      <vt:lpstr>PowerPoint Presentation</vt:lpstr>
      <vt:lpstr>PowerPoint Presentation</vt:lpstr>
      <vt:lpstr>Making an API updatable</vt:lpstr>
      <vt:lpstr>PowerPoint Presentation</vt:lpstr>
      <vt:lpstr>PowerPoint Presentation</vt:lpstr>
      <vt:lpstr>HTML File Upload</vt:lpstr>
      <vt:lpstr>PowerPoint Presentation</vt:lpstr>
      <vt:lpstr>PowerPoint Presentation</vt:lpstr>
      <vt:lpstr>Configuring your Web API</vt:lpstr>
      <vt:lpstr>PowerPoint Presentation</vt:lpstr>
      <vt:lpstr>PowerPoint Presentation</vt:lpstr>
      <vt:lpstr>PowerPoint Presentation</vt:lpstr>
      <vt:lpstr>Configuring media type formatters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SAC-798T: Building Web APIs in Windows Azure with WCF to reach any device</dc:title>
  <dc:subject>BUILD</dc:subject>
  <dc:creator>Glenn Block</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148</cp:revision>
  <cp:lastPrinted>2010-05-11T05:02:34Z</cp:lastPrinted>
  <dcterms:created xsi:type="dcterms:W3CDTF">2011-08-03T21:25:07Z</dcterms:created>
  <dcterms:modified xsi:type="dcterms:W3CDTF">2011-09-15T17:57:56Z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y fmtid="{D5CDD505-2E9C-101B-9397-08002B2CF9AE}" pid="20" name="Speaker">
    <vt:lpwstr>276</vt:lpwstr>
  </property>
  <property fmtid="{D5CDD505-2E9C-101B-9397-08002B2CF9AE}" pid="21" name="Session ID">
    <vt:lpwstr>798</vt:lpwstr>
  </property>
  <property fmtid="{D5CDD505-2E9C-101B-9397-08002B2CF9AE}" pid="22" name="Track">
    <vt:lpwstr>12</vt:lpwstr>
  </property>
  <property fmtid="{D5CDD505-2E9C-101B-9397-08002B2CF9AE}" pid="23" name="Editing/Review Status">
    <vt:lpwstr>Ready for review</vt:lpwstr>
  </property>
</Properties>
</file>