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Masters/slideMaster8.xml" ContentType="application/vnd.openxmlformats-officedocument.presentationml.slideMaster+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theme/theme10.xml" ContentType="application/vnd.openxmlformats-officedocument.theme+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 id="2147483814" r:id="rId8"/>
  </p:sldMasterIdLst>
  <p:notesMasterIdLst>
    <p:notesMasterId r:id="rId37"/>
  </p:notesMasterIdLst>
  <p:handoutMasterIdLst>
    <p:handoutMasterId r:id="rId38"/>
  </p:handoutMasterIdLst>
  <p:sldIdLst>
    <p:sldId id="430" r:id="rId9"/>
    <p:sldId id="445" r:id="rId10"/>
    <p:sldId id="459" r:id="rId11"/>
    <p:sldId id="460" r:id="rId12"/>
    <p:sldId id="461" r:id="rId13"/>
    <p:sldId id="462" r:id="rId14"/>
    <p:sldId id="463" r:id="rId15"/>
    <p:sldId id="488" r:id="rId16"/>
    <p:sldId id="458" r:id="rId17"/>
    <p:sldId id="477" r:id="rId18"/>
    <p:sldId id="464" r:id="rId19"/>
    <p:sldId id="467" r:id="rId20"/>
    <p:sldId id="468" r:id="rId21"/>
    <p:sldId id="466" r:id="rId22"/>
    <p:sldId id="478" r:id="rId23"/>
    <p:sldId id="486" r:id="rId24"/>
    <p:sldId id="470" r:id="rId25"/>
    <p:sldId id="479" r:id="rId26"/>
    <p:sldId id="481" r:id="rId27"/>
    <p:sldId id="473" r:id="rId28"/>
    <p:sldId id="474" r:id="rId29"/>
    <p:sldId id="475" r:id="rId30"/>
    <p:sldId id="485" r:id="rId31"/>
    <p:sldId id="484" r:id="rId32"/>
    <p:sldId id="476" r:id="rId33"/>
    <p:sldId id="489" r:id="rId34"/>
    <p:sldId id="271" r:id="rId35"/>
    <p:sldId id="377" r:id="rId36"/>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423"/>
    <a:srgbClr val="65BC46"/>
    <a:srgbClr val="FFFFFF"/>
    <a:srgbClr val="F8F57B"/>
    <a:srgbClr val="457EC1"/>
    <a:srgbClr val="000000"/>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84" autoAdjust="0"/>
    <p:restoredTop sz="90732" autoAdjust="0"/>
  </p:normalViewPr>
  <p:slideViewPr>
    <p:cSldViewPr snapToGrid="0" snapToObjects="1">
      <p:cViewPr varScale="1">
        <p:scale>
          <a:sx n="95" d="100"/>
          <a:sy n="95" d="100"/>
        </p:scale>
        <p:origin x="-564" y="-102"/>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33" d="100"/>
        <a:sy n="33"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customXml" Target="../customXml/item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handoutMaster" Target="handoutMasters/handoutMaster1.xml"/><Relationship Id="rId20" Type="http://schemas.openxmlformats.org/officeDocument/2006/relationships/slide" Target="slides/slide12.xml"/><Relationship Id="rId4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9/15/2011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9/15/2011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9:25 AM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9:25 AM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9:25 AM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9:25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20</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9:25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21</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457200" lvl="1"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26C70BA7-54A9-4C9D-A4D9-4CF62DB81B3C}" type="slidenum">
              <a:rPr lang="en-US" smtClean="0"/>
              <a:t>22</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457200" lvl="1"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26C70BA7-54A9-4C9D-A4D9-4CF62DB81B3C}" type="slidenum">
              <a:rPr lang="en-US" smtClean="0"/>
              <a:t>23</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457200" lvl="1"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26C70BA7-54A9-4C9D-A4D9-4CF62DB81B3C}" type="slidenum">
              <a:rPr lang="en-US" smtClean="0"/>
              <a:t>24</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9:25 AM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758668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TechReady13</a:t>
            </a:r>
          </a:p>
        </p:txBody>
      </p:sp>
      <p:sp>
        <p:nvSpPr>
          <p:cNvPr id="5" name="Date Placeholder 4"/>
          <p:cNvSpPr>
            <a:spLocks noGrp="1"/>
          </p:cNvSpPr>
          <p:nvPr>
            <p:ph type="dt" idx="11"/>
          </p:nvPr>
        </p:nvSpPr>
        <p:spPr/>
        <p:txBody>
          <a:bodyPr/>
          <a:lstStyle/>
          <a:p>
            <a:fld id="{18ABE412-4C80-4512-B266-A003F8624502}" type="datetime1">
              <a:rPr lang="en-US" smtClean="0"/>
              <a:t>9/15/2011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888599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solidFill>
                  <a:prstClr val="black"/>
                </a:solidFill>
              </a:rPr>
              <a:t>&lt;Conference/Group Name&gt;</a:t>
            </a: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9:25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9</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2443239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9:25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11</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2322207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1107320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9:25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14</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9:25 AM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9/15/2011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9/15/2011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t>9/15/2011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9732524"/>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image" Target="../media/image1.png"/><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theme" Target="../theme/theme7.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8.xml"/><Relationship Id="rId1"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32" r:id="rId16"/>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53"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8598070"/>
      </p:ext>
    </p:extLst>
  </p:cSld>
  <p:clrMap bg1="dk1" tx1="lt1" bg2="dk2" tx2="lt2" accent1="accent1" accent2="accent2" accent3="accent3" accent4="accent4" accent5="accent5" accent6="accent6" hlink="hlink" folHlink="folHlink"/>
  <p:sldLayoutIdLst>
    <p:sldLayoutId id="214748381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Building real-time web apps with </a:t>
            </a:r>
            <a:r>
              <a:rPr lang="en-US" dirty="0" err="1"/>
              <a:t>WebSockets</a:t>
            </a:r>
            <a:r>
              <a:rPr lang="en-US" dirty="0"/>
              <a:t> using IIS, ASP.NET and WCF</a:t>
            </a:r>
          </a:p>
        </p:txBody>
      </p:sp>
      <p:sp>
        <p:nvSpPr>
          <p:cNvPr id="3" name="Subtitle 2"/>
          <p:cNvSpPr>
            <a:spLocks noGrp="1"/>
          </p:cNvSpPr>
          <p:nvPr>
            <p:ph type="subTitle" idx="1"/>
          </p:nvPr>
        </p:nvSpPr>
        <p:spPr/>
        <p:txBody>
          <a:bodyPr/>
          <a:lstStyle/>
          <a:p>
            <a:r>
              <a:rPr lang="en-US" dirty="0" smtClean="0">
                <a:latin typeface="+mj-lt"/>
              </a:rPr>
              <a:t>Paul Batum &amp; Stefan Schackow</a:t>
            </a:r>
          </a:p>
          <a:p>
            <a:r>
              <a:rPr lang="en-US" dirty="0" smtClean="0"/>
              <a:t>Microsoft Corporation</a:t>
            </a:r>
            <a:endParaRPr lang="en-US" dirty="0"/>
          </a:p>
        </p:txBody>
      </p:sp>
      <p:sp>
        <p:nvSpPr>
          <p:cNvPr id="9" name="Text Placeholder 8"/>
          <p:cNvSpPr>
            <a:spLocks noGrp="1"/>
          </p:cNvSpPr>
          <p:nvPr>
            <p:ph type="body" sz="quarter" idx="10"/>
          </p:nvPr>
        </p:nvSpPr>
        <p:spPr/>
        <p:txBody>
          <a:bodyPr/>
          <a:lstStyle/>
          <a:p>
            <a:r>
              <a:rPr lang="en-US" dirty="0"/>
              <a:t>SAC-807T</a:t>
            </a:r>
          </a:p>
        </p:txBody>
      </p:sp>
    </p:spTree>
    <p:extLst>
      <p:ext uri="{BB962C8B-B14F-4D97-AF65-F5344CB8AC3E}">
        <p14:creationId xmlns:p14="http://schemas.microsoft.com/office/powerpoint/2010/main" val="1082811341"/>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WebSockets in IE, Windows &amp; .NET</a:t>
            </a:r>
            <a:endParaRPr lang="en-US" dirty="0"/>
          </a:p>
        </p:txBody>
      </p:sp>
      <p:sp>
        <p:nvSpPr>
          <p:cNvPr id="3" name="Content Placeholder 2"/>
          <p:cNvSpPr>
            <a:spLocks noGrp="1"/>
          </p:cNvSpPr>
          <p:nvPr>
            <p:ph idx="1"/>
          </p:nvPr>
        </p:nvSpPr>
        <p:spPr>
          <a:xfrm>
            <a:off x="519112" y="1447799"/>
            <a:ext cx="11149013" cy="4031873"/>
          </a:xfrm>
        </p:spPr>
        <p:txBody>
          <a:bodyPr/>
          <a:lstStyle/>
          <a:p>
            <a:r>
              <a:rPr lang="en-US" dirty="0" smtClean="0"/>
              <a:t>Implements hybi-10</a:t>
            </a:r>
          </a:p>
          <a:p>
            <a:r>
              <a:rPr lang="en-US" dirty="0" smtClean="0"/>
              <a:t>IE 10</a:t>
            </a:r>
          </a:p>
          <a:p>
            <a:r>
              <a:rPr lang="en-US" dirty="0" smtClean="0"/>
              <a:t>Windows 8 Runtime Client SDK</a:t>
            </a:r>
          </a:p>
          <a:p>
            <a:r>
              <a:rPr lang="en-US" dirty="0" smtClean="0"/>
              <a:t>IIS 8.0</a:t>
            </a:r>
          </a:p>
          <a:p>
            <a:r>
              <a:rPr lang="en-US" dirty="0" smtClean="0"/>
              <a:t>.NET 4.5 (WebSocket features are Windows 8 only)</a:t>
            </a:r>
          </a:p>
          <a:p>
            <a:pPr lvl="1"/>
            <a:r>
              <a:rPr lang="en-US" dirty="0" smtClean="0"/>
              <a:t>ASP.NET</a:t>
            </a:r>
          </a:p>
          <a:p>
            <a:pPr lvl="1"/>
            <a:r>
              <a:rPr lang="en-US" dirty="0" smtClean="0"/>
              <a:t>WCF</a:t>
            </a:r>
          </a:p>
          <a:p>
            <a:pPr lvl="1"/>
            <a:r>
              <a:rPr lang="en-US" dirty="0" err="1" smtClean="0"/>
              <a:t>HttpListener</a:t>
            </a:r>
            <a:endParaRPr lang="en-US" dirty="0" smtClean="0"/>
          </a:p>
        </p:txBody>
      </p:sp>
    </p:spTree>
    <p:extLst>
      <p:ext uri="{BB962C8B-B14F-4D97-AF65-F5344CB8AC3E}">
        <p14:creationId xmlns:p14="http://schemas.microsoft.com/office/powerpoint/2010/main" val="142448485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HTML5 </a:t>
            </a:r>
            <a:r>
              <a:rPr lang="en-US" dirty="0" smtClean="0"/>
              <a:t>WebSockets </a:t>
            </a:r>
            <a:r>
              <a:rPr lang="en-US" dirty="0"/>
              <a:t>Game</a:t>
            </a:r>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1867319533"/>
      </p:ext>
    </p:extLst>
  </p:cSld>
  <p:clrMapOvr>
    <a:masterClrMapping/>
  </p:clrMapOvr>
  <p:transition>
    <p:strips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WebSocket protocol: how it works</a:t>
            </a:r>
            <a:endParaRPr lang="en-US" dirty="0"/>
          </a:p>
        </p:txBody>
      </p:sp>
      <p:sp>
        <p:nvSpPr>
          <p:cNvPr id="3" name="Content Placeholder 2"/>
          <p:cNvSpPr>
            <a:spLocks noGrp="1"/>
          </p:cNvSpPr>
          <p:nvPr>
            <p:ph idx="1"/>
          </p:nvPr>
        </p:nvSpPr>
        <p:spPr>
          <a:xfrm>
            <a:off x="519112" y="1447799"/>
            <a:ext cx="11149013" cy="3964162"/>
          </a:xfrm>
        </p:spPr>
        <p:txBody>
          <a:bodyPr/>
          <a:lstStyle/>
          <a:p>
            <a:r>
              <a:rPr lang="en-US" dirty="0" smtClean="0"/>
              <a:t>Connection established using HTTP handshake</a:t>
            </a:r>
          </a:p>
          <a:p>
            <a:r>
              <a:rPr lang="en-US" dirty="0" smtClean="0"/>
              <a:t>Data is sent over the underlying TCP connection</a:t>
            </a:r>
          </a:p>
          <a:p>
            <a:pPr lvl="1"/>
            <a:r>
              <a:rPr lang="en-US" dirty="0" smtClean="0"/>
              <a:t>Binary or UTF8</a:t>
            </a:r>
          </a:p>
          <a:p>
            <a:r>
              <a:rPr lang="en-US" dirty="0" smtClean="0"/>
              <a:t>Can </a:t>
            </a:r>
            <a:r>
              <a:rPr lang="en-US" dirty="0"/>
              <a:t>traverse firewalls and </a:t>
            </a:r>
            <a:r>
              <a:rPr lang="en-US" dirty="0" smtClean="0"/>
              <a:t>proxies</a:t>
            </a:r>
          </a:p>
          <a:p>
            <a:pPr lvl="1"/>
            <a:r>
              <a:rPr lang="en-US" dirty="0" smtClean="0"/>
              <a:t>Best results when tunneled over SSL</a:t>
            </a:r>
          </a:p>
          <a:p>
            <a:r>
              <a:rPr lang="en-US" dirty="0" smtClean="0"/>
              <a:t>Load balancers</a:t>
            </a:r>
          </a:p>
          <a:p>
            <a:pPr lvl="1"/>
            <a:r>
              <a:rPr lang="en-US" dirty="0" smtClean="0"/>
              <a:t>TCP (L4) </a:t>
            </a:r>
            <a:r>
              <a:rPr lang="en-US"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sym typeface="Wingdings"/>
              </a:rPr>
              <a:t></a:t>
            </a:r>
            <a:endParaRPr lang="en-US" dirty="0" smtClean="0"/>
          </a:p>
          <a:p>
            <a:pPr lvl="1"/>
            <a:r>
              <a:rPr lang="en-US" dirty="0" smtClean="0"/>
              <a:t>HTTP (L7) </a:t>
            </a:r>
            <a:r>
              <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sym typeface="Wingdings"/>
              </a:rPr>
              <a:t> </a:t>
            </a:r>
            <a:r>
              <a:rPr lang="en-US" dirty="0">
                <a:sym typeface="Wingdings"/>
              </a:rPr>
              <a:t>(enhancement required</a:t>
            </a:r>
            <a:r>
              <a:rPr lang="en-US" dirty="0" smtClean="0">
                <a:sym typeface="Wingdings"/>
              </a:rPr>
              <a:t>)</a:t>
            </a:r>
            <a:endParaRPr lang="en-US" dirty="0"/>
          </a:p>
        </p:txBody>
      </p:sp>
    </p:spTree>
    <p:extLst>
      <p:ext uri="{BB962C8B-B14F-4D97-AF65-F5344CB8AC3E}">
        <p14:creationId xmlns:p14="http://schemas.microsoft.com/office/powerpoint/2010/main" val="279673844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Standardization</a:t>
            </a:r>
            <a:endParaRPr lang="en-US" dirty="0"/>
          </a:p>
        </p:txBody>
      </p:sp>
      <p:sp>
        <p:nvSpPr>
          <p:cNvPr id="8" name="Text Placeholder 7"/>
          <p:cNvSpPr>
            <a:spLocks noGrp="1"/>
          </p:cNvSpPr>
          <p:nvPr>
            <p:ph type="body" sz="quarter" idx="10"/>
          </p:nvPr>
        </p:nvSpPr>
        <p:spPr>
          <a:xfrm>
            <a:off x="519112" y="1447799"/>
            <a:ext cx="11149013" cy="5459956"/>
          </a:xfrm>
        </p:spPr>
        <p:txBody>
          <a:bodyPr/>
          <a:lstStyle/>
          <a:p>
            <a:r>
              <a:rPr lang="en-US" dirty="0" smtClean="0"/>
              <a:t>We are working closely with industry in the development of these standards</a:t>
            </a:r>
          </a:p>
          <a:p>
            <a:r>
              <a:rPr lang="en-US" b="1" dirty="0" smtClean="0"/>
              <a:t>Significant progress </a:t>
            </a:r>
            <a:r>
              <a:rPr lang="en-US" dirty="0" smtClean="0"/>
              <a:t>over the last 6 months</a:t>
            </a:r>
          </a:p>
          <a:p>
            <a:r>
              <a:rPr lang="en-US" dirty="0"/>
              <a:t>Protocol spec </a:t>
            </a:r>
            <a:r>
              <a:rPr lang="en-US" dirty="0" smtClean="0"/>
              <a:t>beyond IETF </a:t>
            </a:r>
            <a:r>
              <a:rPr lang="en-US" dirty="0"/>
              <a:t>last </a:t>
            </a:r>
            <a:r>
              <a:rPr lang="en-US" dirty="0" smtClean="0"/>
              <a:t>call</a:t>
            </a:r>
            <a:endParaRPr lang="en-US" dirty="0"/>
          </a:p>
          <a:p>
            <a:r>
              <a:rPr lang="en-US" dirty="0" smtClean="0"/>
              <a:t>W3C JavaScript </a:t>
            </a:r>
            <a:r>
              <a:rPr lang="en-US" dirty="0"/>
              <a:t>API spec is still in draft but consensus is </a:t>
            </a:r>
            <a:r>
              <a:rPr lang="en-US" dirty="0" smtClean="0"/>
              <a:t>approaching</a:t>
            </a:r>
          </a:p>
          <a:p>
            <a:r>
              <a:rPr lang="en-US" dirty="0" smtClean="0"/>
              <a:t>Browser support</a:t>
            </a:r>
          </a:p>
          <a:p>
            <a:pPr lvl="1"/>
            <a:r>
              <a:rPr lang="en-US" dirty="0" smtClean="0"/>
              <a:t>IE 10</a:t>
            </a:r>
          </a:p>
          <a:p>
            <a:pPr lvl="1"/>
            <a:r>
              <a:rPr lang="en-US" dirty="0" smtClean="0"/>
              <a:t>Chrome 14</a:t>
            </a:r>
          </a:p>
          <a:p>
            <a:pPr lvl="1"/>
            <a:r>
              <a:rPr lang="en-US" dirty="0" smtClean="0"/>
              <a:t>Firefox 7 (</a:t>
            </a:r>
            <a:r>
              <a:rPr lang="en-US" dirty="0" err="1" smtClean="0"/>
              <a:t>namespaced</a:t>
            </a:r>
            <a:r>
              <a:rPr lang="en-US" dirty="0" smtClean="0"/>
              <a:t>)</a:t>
            </a:r>
            <a:endParaRPr lang="en-US" dirty="0"/>
          </a:p>
          <a:p>
            <a:endParaRPr lang="en-US" dirty="0"/>
          </a:p>
        </p:txBody>
      </p:sp>
    </p:spTree>
    <p:extLst>
      <p:ext uri="{BB962C8B-B14F-4D97-AF65-F5344CB8AC3E}">
        <p14:creationId xmlns:p14="http://schemas.microsoft.com/office/powerpoint/2010/main" val="105641300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Getting Started with WebSockets in ASP.NET &amp; WCF</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4134126961"/>
      </p:ext>
    </p:extLst>
  </p:cSld>
  <p:clrMapOvr>
    <a:masterClrMapping/>
  </p:clrMapOvr>
  <p:transition>
    <p:strips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Server Architecture</a:t>
            </a:r>
            <a:endParaRPr lang="en-US" dirty="0">
              <a:gradFill flip="none" rotWithShape="1">
                <a:gsLst>
                  <a:gs pos="5417">
                    <a:schemeClr val="tx2"/>
                  </a:gs>
                  <a:gs pos="98000">
                    <a:schemeClr val="tx2"/>
                  </a:gs>
                </a:gsLst>
                <a:lin ang="5400000" scaled="0"/>
                <a:tileRect/>
              </a:gradFill>
              <a:latin typeface="+mn-lt"/>
            </a:endParaRPr>
          </a:p>
        </p:txBody>
      </p:sp>
      <p:sp>
        <p:nvSpPr>
          <p:cNvPr id="4" name="Rectangle 3"/>
          <p:cNvSpPr/>
          <p:nvPr/>
        </p:nvSpPr>
        <p:spPr>
          <a:xfrm>
            <a:off x="606854" y="5715000"/>
            <a:ext cx="10961822"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mj-lt"/>
              </a:rPr>
              <a:t>http.sys</a:t>
            </a:r>
            <a:endParaRPr lang="en-US" dirty="0">
              <a:latin typeface="+mj-lt"/>
            </a:endParaRPr>
          </a:p>
        </p:txBody>
      </p:sp>
      <p:sp>
        <p:nvSpPr>
          <p:cNvPr id="5" name="Rectangle 4"/>
          <p:cNvSpPr/>
          <p:nvPr/>
        </p:nvSpPr>
        <p:spPr>
          <a:xfrm>
            <a:off x="6331203" y="5105400"/>
            <a:ext cx="5237473" cy="4572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mj-lt"/>
              </a:rPr>
              <a:t>IIS (iiswsock.dll)</a:t>
            </a:r>
            <a:endParaRPr lang="en-US" dirty="0">
              <a:latin typeface="+mj-lt"/>
            </a:endParaRPr>
          </a:p>
        </p:txBody>
      </p:sp>
      <p:sp>
        <p:nvSpPr>
          <p:cNvPr id="6" name="Rectangle 5"/>
          <p:cNvSpPr/>
          <p:nvPr/>
        </p:nvSpPr>
        <p:spPr>
          <a:xfrm>
            <a:off x="6325535" y="4452976"/>
            <a:ext cx="4513232" cy="4572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mj-lt"/>
              </a:rPr>
              <a:t>ASP.NET HTTP Pipeline</a:t>
            </a:r>
            <a:endParaRPr lang="en-US" dirty="0">
              <a:latin typeface="+mj-lt"/>
            </a:endParaRPr>
          </a:p>
        </p:txBody>
      </p:sp>
      <p:sp>
        <p:nvSpPr>
          <p:cNvPr id="7" name="Rectangle 6"/>
          <p:cNvSpPr/>
          <p:nvPr/>
        </p:nvSpPr>
        <p:spPr>
          <a:xfrm>
            <a:off x="606854" y="3869826"/>
            <a:ext cx="10231912" cy="457200"/>
          </a:xfrm>
          <a:prstGeom prst="rect">
            <a:avLst/>
          </a:prstGeom>
          <a:gradFill>
            <a:gsLst>
              <a:gs pos="100000">
                <a:schemeClr val="accent1"/>
              </a:gs>
              <a:gs pos="0">
                <a:schemeClr val="accent2"/>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mj-lt"/>
              </a:rPr>
              <a:t>System.Net.WebSockets</a:t>
            </a:r>
            <a:endParaRPr lang="en-US" dirty="0">
              <a:latin typeface="+mj-lt"/>
            </a:endParaRPr>
          </a:p>
        </p:txBody>
      </p:sp>
      <p:sp>
        <p:nvSpPr>
          <p:cNvPr id="8" name="Rectangle 7"/>
          <p:cNvSpPr/>
          <p:nvPr/>
        </p:nvSpPr>
        <p:spPr>
          <a:xfrm>
            <a:off x="606854" y="5105400"/>
            <a:ext cx="5511290" cy="457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mj-lt"/>
              </a:rPr>
              <a:t>HttpListener</a:t>
            </a:r>
            <a:endParaRPr lang="en-US" dirty="0">
              <a:latin typeface="+mj-lt"/>
            </a:endParaRPr>
          </a:p>
        </p:txBody>
      </p:sp>
      <p:sp>
        <p:nvSpPr>
          <p:cNvPr id="9" name="Rectangle 8"/>
          <p:cNvSpPr/>
          <p:nvPr/>
        </p:nvSpPr>
        <p:spPr>
          <a:xfrm>
            <a:off x="606855" y="3274433"/>
            <a:ext cx="5511290" cy="457200"/>
          </a:xfrm>
          <a:prstGeom prst="rect">
            <a:avLst/>
          </a:prstGeom>
          <a:gradFill>
            <a:gsLst>
              <a:gs pos="100000">
                <a:schemeClr val="accent1"/>
              </a:gs>
              <a:gs pos="0">
                <a:schemeClr val="accent2"/>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WCF </a:t>
            </a:r>
            <a:r>
              <a:rPr lang="en-US" dirty="0" err="1">
                <a:latin typeface="+mj-lt"/>
              </a:rPr>
              <a:t>WebSocket</a:t>
            </a:r>
            <a:r>
              <a:rPr lang="en-US" dirty="0">
                <a:latin typeface="+mj-lt"/>
              </a:rPr>
              <a:t> transport</a:t>
            </a:r>
          </a:p>
        </p:txBody>
      </p:sp>
      <p:sp>
        <p:nvSpPr>
          <p:cNvPr id="10" name="Rectangle 9"/>
          <p:cNvSpPr/>
          <p:nvPr/>
        </p:nvSpPr>
        <p:spPr>
          <a:xfrm>
            <a:off x="2966484" y="2650626"/>
            <a:ext cx="3151659" cy="457200"/>
          </a:xfrm>
          <a:prstGeom prst="rect">
            <a:avLst/>
          </a:prstGeom>
          <a:gradFill>
            <a:gsLst>
              <a:gs pos="100000">
                <a:schemeClr val="accent1"/>
              </a:gs>
              <a:gs pos="0">
                <a:schemeClr val="accent2"/>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WCF h</a:t>
            </a:r>
            <a:r>
              <a:rPr lang="en-US" dirty="0" smtClean="0">
                <a:latin typeface="+mj-lt"/>
              </a:rPr>
              <a:t>igh level abstractions</a:t>
            </a:r>
            <a:endParaRPr lang="en-US" dirty="0">
              <a:latin typeface="+mj-lt"/>
            </a:endParaRPr>
          </a:p>
        </p:txBody>
      </p:sp>
      <p:sp>
        <p:nvSpPr>
          <p:cNvPr id="12" name="Rectangle 11"/>
          <p:cNvSpPr/>
          <p:nvPr/>
        </p:nvSpPr>
        <p:spPr>
          <a:xfrm>
            <a:off x="606853" y="1292937"/>
            <a:ext cx="10956153" cy="4488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dirty="0" smtClean="0">
                <a:latin typeface="+mj-lt"/>
              </a:rPr>
              <a:t>Your code!</a:t>
            </a:r>
            <a:endParaRPr lang="en-US" dirty="0">
              <a:latin typeface="+mj-lt"/>
            </a:endParaRPr>
          </a:p>
        </p:txBody>
      </p:sp>
      <p:sp>
        <p:nvSpPr>
          <p:cNvPr id="17" name="Rectangle 16"/>
          <p:cNvSpPr/>
          <p:nvPr/>
        </p:nvSpPr>
        <p:spPr>
          <a:xfrm>
            <a:off x="7358792" y="3274433"/>
            <a:ext cx="3479973" cy="4572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mj-lt"/>
              </a:rPr>
              <a:t>ASP.NET high level abstractions</a:t>
            </a:r>
            <a:endParaRPr lang="en-US" dirty="0">
              <a:latin typeface="+mj-lt"/>
            </a:endParaRPr>
          </a:p>
        </p:txBody>
      </p:sp>
      <p:sp>
        <p:nvSpPr>
          <p:cNvPr id="13" name="Down Arrow 12"/>
          <p:cNvSpPr/>
          <p:nvPr/>
        </p:nvSpPr>
        <p:spPr bwMode="auto">
          <a:xfrm>
            <a:off x="1382233" y="1741776"/>
            <a:ext cx="287079" cy="1532657"/>
          </a:xfrm>
          <a:prstGeom prst="downArrow">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latin typeface="+mj-lt"/>
            </a:endParaRPr>
          </a:p>
        </p:txBody>
      </p:sp>
      <p:sp>
        <p:nvSpPr>
          <p:cNvPr id="18" name="Down Arrow 17"/>
          <p:cNvSpPr/>
          <p:nvPr/>
        </p:nvSpPr>
        <p:spPr bwMode="auto">
          <a:xfrm>
            <a:off x="4465674" y="1741776"/>
            <a:ext cx="233917" cy="908850"/>
          </a:xfrm>
          <a:prstGeom prst="downArrow">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latin typeface="+mj-lt"/>
            </a:endParaRPr>
          </a:p>
        </p:txBody>
      </p:sp>
      <p:sp>
        <p:nvSpPr>
          <p:cNvPr id="19" name="Down Arrow 18"/>
          <p:cNvSpPr/>
          <p:nvPr/>
        </p:nvSpPr>
        <p:spPr bwMode="auto">
          <a:xfrm>
            <a:off x="6622407" y="1741776"/>
            <a:ext cx="276446" cy="2128050"/>
          </a:xfrm>
          <a:prstGeom prst="downArrow">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latin typeface="+mj-lt"/>
            </a:endParaRPr>
          </a:p>
        </p:txBody>
      </p:sp>
      <p:sp>
        <p:nvSpPr>
          <p:cNvPr id="20" name="Down Arrow 19"/>
          <p:cNvSpPr/>
          <p:nvPr/>
        </p:nvSpPr>
        <p:spPr bwMode="auto">
          <a:xfrm>
            <a:off x="8980126" y="1741775"/>
            <a:ext cx="297712" cy="1532657"/>
          </a:xfrm>
          <a:prstGeom prst="downArrow">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latin typeface="+mj-lt"/>
            </a:endParaRPr>
          </a:p>
        </p:txBody>
      </p:sp>
      <p:sp>
        <p:nvSpPr>
          <p:cNvPr id="21" name="Down Arrow 20"/>
          <p:cNvSpPr/>
          <p:nvPr/>
        </p:nvSpPr>
        <p:spPr bwMode="auto">
          <a:xfrm>
            <a:off x="11133342" y="1741774"/>
            <a:ext cx="297712" cy="3363626"/>
          </a:xfrm>
          <a:prstGeom prst="downArrow">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latin typeface="+mj-lt"/>
            </a:endParaRPr>
          </a:p>
        </p:txBody>
      </p:sp>
    </p:spTree>
    <p:extLst>
      <p:ext uri="{BB962C8B-B14F-4D97-AF65-F5344CB8AC3E}">
        <p14:creationId xmlns:p14="http://schemas.microsoft.com/office/powerpoint/2010/main" val="2856247978"/>
      </p:ext>
    </p:extLst>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1" nodeType="clickEffect">
                                  <p:stCondLst>
                                    <p:cond delay="0"/>
                                  </p:stCondLst>
                                  <p:endCondLst>
                                    <p:cond evt="onNext" delay="0">
                                      <p:tgtEl>
                                        <p:sldTgt/>
                                      </p:tgtEl>
                                    </p:cond>
                                  </p:endCondLst>
                                  <p:childTnLst>
                                    <p:set>
                                      <p:cBhvr>
                                        <p:cTn id="6" dur="indefinite"/>
                                        <p:tgtEl>
                                          <p:spTgt spid="4"/>
                                        </p:tgtEl>
                                        <p:attrNameLst>
                                          <p:attrName>stroke.color</p:attrName>
                                        </p:attrNameLst>
                                      </p:cBhvr>
                                      <p:to>
                                        <p:clrVal>
                                          <a:schemeClr val="folHlink"/>
                                        </p:clrVal>
                                      </p:to>
                                    </p:set>
                                    <p:set>
                                      <p:cBhvr>
                                        <p:cTn id="7" dur="indefinite"/>
                                        <p:tgtEl>
                                          <p:spTgt spid="4"/>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7" presetClass="emph" presetSubtype="1" nodeType="clickEffect">
                                  <p:stCondLst>
                                    <p:cond delay="0"/>
                                  </p:stCondLst>
                                  <p:endCondLst>
                                    <p:cond evt="onNext" delay="0">
                                      <p:tgtEl>
                                        <p:sldTgt/>
                                      </p:tgtEl>
                                    </p:cond>
                                  </p:endCondLst>
                                  <p:childTnLst>
                                    <p:set>
                                      <p:cBhvr>
                                        <p:cTn id="11" dur="indefinite"/>
                                        <p:tgtEl>
                                          <p:spTgt spid="5"/>
                                        </p:tgtEl>
                                        <p:attrNameLst>
                                          <p:attrName>stroke.color</p:attrName>
                                        </p:attrNameLst>
                                      </p:cBhvr>
                                      <p:to>
                                        <p:clrVal>
                                          <a:schemeClr val="folHlink"/>
                                        </p:clrVal>
                                      </p:to>
                                    </p:set>
                                    <p:set>
                                      <p:cBhvr>
                                        <p:cTn id="12" dur="indefinite"/>
                                        <p:tgtEl>
                                          <p:spTgt spid="5"/>
                                        </p:tgtEl>
                                        <p:attrNameLst>
                                          <p:attrName>stroke.on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7" presetClass="emph" presetSubtype="1" nodeType="clickEffect">
                                  <p:stCondLst>
                                    <p:cond delay="0"/>
                                  </p:stCondLst>
                                  <p:endCondLst>
                                    <p:cond evt="onNext" delay="0">
                                      <p:tgtEl>
                                        <p:sldTgt/>
                                      </p:tgtEl>
                                    </p:cond>
                                  </p:endCondLst>
                                  <p:childTnLst>
                                    <p:set>
                                      <p:cBhvr>
                                        <p:cTn id="16" dur="indefinite"/>
                                        <p:tgtEl>
                                          <p:spTgt spid="8"/>
                                        </p:tgtEl>
                                        <p:attrNameLst>
                                          <p:attrName>stroke.color</p:attrName>
                                        </p:attrNameLst>
                                      </p:cBhvr>
                                      <p:to>
                                        <p:clrVal>
                                          <a:schemeClr val="folHlink"/>
                                        </p:clrVal>
                                      </p:to>
                                    </p:set>
                                    <p:set>
                                      <p:cBhvr>
                                        <p:cTn id="17" dur="indefinite"/>
                                        <p:tgtEl>
                                          <p:spTgt spid="8"/>
                                        </p:tgtEl>
                                        <p:attrNameLst>
                                          <p:attrName>stroke.on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7" presetClass="emph" presetSubtype="1" nodeType="clickEffect">
                                  <p:stCondLst>
                                    <p:cond delay="0"/>
                                  </p:stCondLst>
                                  <p:endCondLst>
                                    <p:cond evt="onNext" delay="0">
                                      <p:tgtEl>
                                        <p:sldTgt/>
                                      </p:tgtEl>
                                    </p:cond>
                                  </p:endCondLst>
                                  <p:childTnLst>
                                    <p:set>
                                      <p:cBhvr>
                                        <p:cTn id="21" dur="indefinite"/>
                                        <p:tgtEl>
                                          <p:spTgt spid="6"/>
                                        </p:tgtEl>
                                        <p:attrNameLst>
                                          <p:attrName>stroke.color</p:attrName>
                                        </p:attrNameLst>
                                      </p:cBhvr>
                                      <p:to>
                                        <p:clrVal>
                                          <a:schemeClr val="folHlink"/>
                                        </p:clrVal>
                                      </p:to>
                                    </p:set>
                                    <p:set>
                                      <p:cBhvr>
                                        <p:cTn id="22" dur="indefinite"/>
                                        <p:tgtEl>
                                          <p:spTgt spid="6"/>
                                        </p:tgtEl>
                                        <p:attrNameLst>
                                          <p:attrName>stroke.on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7" presetClass="emph" presetSubtype="1" nodeType="clickEffect">
                                  <p:stCondLst>
                                    <p:cond delay="0"/>
                                  </p:stCondLst>
                                  <p:endCondLst>
                                    <p:cond evt="onNext" delay="0">
                                      <p:tgtEl>
                                        <p:sldTgt/>
                                      </p:tgtEl>
                                    </p:cond>
                                  </p:endCondLst>
                                  <p:childTnLst>
                                    <p:set>
                                      <p:cBhvr>
                                        <p:cTn id="26" dur="indefinite"/>
                                        <p:tgtEl>
                                          <p:spTgt spid="7"/>
                                        </p:tgtEl>
                                        <p:attrNameLst>
                                          <p:attrName>stroke.color</p:attrName>
                                        </p:attrNameLst>
                                      </p:cBhvr>
                                      <p:to>
                                        <p:clrVal>
                                          <a:schemeClr val="folHlink"/>
                                        </p:clrVal>
                                      </p:to>
                                    </p:set>
                                    <p:set>
                                      <p:cBhvr>
                                        <p:cTn id="27" dur="indefinite"/>
                                        <p:tgtEl>
                                          <p:spTgt spid="7"/>
                                        </p:tgtEl>
                                        <p:attrNameLst>
                                          <p:attrName>stroke.on</p:attrName>
                                        </p:attrNameLst>
                                      </p:cBhvr>
                                      <p:to>
                                        <p:strVal val="true"/>
                                      </p:to>
                                    </p:set>
                                  </p:childTnLst>
                                </p:cTn>
                              </p:par>
                            </p:childTnLst>
                          </p:cTn>
                        </p:par>
                      </p:childTnLst>
                    </p:cTn>
                  </p:par>
                  <p:par>
                    <p:cTn id="28" fill="hold">
                      <p:stCondLst>
                        <p:cond delay="indefinite"/>
                      </p:stCondLst>
                      <p:childTnLst>
                        <p:par>
                          <p:cTn id="29" fill="hold">
                            <p:stCondLst>
                              <p:cond delay="0"/>
                            </p:stCondLst>
                            <p:childTnLst>
                              <p:par>
                                <p:cTn id="30" presetID="7" presetClass="emph" presetSubtype="1" nodeType="clickEffect">
                                  <p:stCondLst>
                                    <p:cond delay="0"/>
                                  </p:stCondLst>
                                  <p:endCondLst>
                                    <p:cond evt="onNext" delay="0">
                                      <p:tgtEl>
                                        <p:sldTgt/>
                                      </p:tgtEl>
                                    </p:cond>
                                  </p:endCondLst>
                                  <p:childTnLst>
                                    <p:set>
                                      <p:cBhvr>
                                        <p:cTn id="31" dur="indefinite"/>
                                        <p:tgtEl>
                                          <p:spTgt spid="9"/>
                                        </p:tgtEl>
                                        <p:attrNameLst>
                                          <p:attrName>stroke.color</p:attrName>
                                        </p:attrNameLst>
                                      </p:cBhvr>
                                      <p:to>
                                        <p:clrVal>
                                          <a:schemeClr val="folHlink"/>
                                        </p:clrVal>
                                      </p:to>
                                    </p:set>
                                    <p:set>
                                      <p:cBhvr>
                                        <p:cTn id="32" dur="indefinite"/>
                                        <p:tgtEl>
                                          <p:spTgt spid="9"/>
                                        </p:tgtEl>
                                        <p:attrNameLst>
                                          <p:attrName>stroke.on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7" presetClass="emph" presetSubtype="1" nodeType="clickEffect">
                                  <p:stCondLst>
                                    <p:cond delay="0"/>
                                  </p:stCondLst>
                                  <p:endCondLst>
                                    <p:cond evt="onNext" delay="0">
                                      <p:tgtEl>
                                        <p:sldTgt/>
                                      </p:tgtEl>
                                    </p:cond>
                                  </p:endCondLst>
                                  <p:childTnLst>
                                    <p:set>
                                      <p:cBhvr>
                                        <p:cTn id="36" dur="indefinite"/>
                                        <p:tgtEl>
                                          <p:spTgt spid="10"/>
                                        </p:tgtEl>
                                        <p:attrNameLst>
                                          <p:attrName>stroke.color</p:attrName>
                                        </p:attrNameLst>
                                      </p:cBhvr>
                                      <p:to>
                                        <p:clrVal>
                                          <a:schemeClr val="folHlink"/>
                                        </p:clrVal>
                                      </p:to>
                                    </p:set>
                                    <p:set>
                                      <p:cBhvr>
                                        <p:cTn id="37" dur="indefinite"/>
                                        <p:tgtEl>
                                          <p:spTgt spid="10"/>
                                        </p:tgtEl>
                                        <p:attrNameLst>
                                          <p:attrName>stroke.on</p:attrName>
                                        </p:attrNameLst>
                                      </p:cBhvr>
                                      <p:to>
                                        <p:strVal val="true"/>
                                      </p:to>
                                    </p:set>
                                  </p:childTnLst>
                                </p:cTn>
                              </p:par>
                              <p:par>
                                <p:cTn id="38" presetID="7" presetClass="emph" presetSubtype="1" nodeType="withEffect">
                                  <p:stCondLst>
                                    <p:cond delay="0"/>
                                  </p:stCondLst>
                                  <p:endCondLst>
                                    <p:cond evt="onNext" delay="0">
                                      <p:tgtEl>
                                        <p:sldTgt/>
                                      </p:tgtEl>
                                    </p:cond>
                                  </p:endCondLst>
                                  <p:childTnLst>
                                    <p:set>
                                      <p:cBhvr>
                                        <p:cTn id="39" dur="indefinite"/>
                                        <p:tgtEl>
                                          <p:spTgt spid="17"/>
                                        </p:tgtEl>
                                        <p:attrNameLst>
                                          <p:attrName>stroke.color</p:attrName>
                                        </p:attrNameLst>
                                      </p:cBhvr>
                                      <p:to>
                                        <p:clrVal>
                                          <a:schemeClr val="folHlink"/>
                                        </p:clrVal>
                                      </p:to>
                                    </p:set>
                                    <p:set>
                                      <p:cBhvr>
                                        <p:cTn id="40" dur="indefinite"/>
                                        <p:tgtEl>
                                          <p:spTgt spid="17"/>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WebSockets in WCF</a:t>
            </a:r>
            <a:endParaRPr lang="en-US" dirty="0"/>
          </a:p>
        </p:txBody>
      </p:sp>
      <p:sp>
        <p:nvSpPr>
          <p:cNvPr id="8" name="Text Placeholder 7"/>
          <p:cNvSpPr>
            <a:spLocks noGrp="1"/>
          </p:cNvSpPr>
          <p:nvPr>
            <p:ph type="body" sz="quarter" idx="10"/>
          </p:nvPr>
        </p:nvSpPr>
        <p:spPr>
          <a:xfrm>
            <a:off x="519112" y="1447799"/>
            <a:ext cx="11149013" cy="984885"/>
          </a:xfrm>
        </p:spPr>
        <p:txBody>
          <a:bodyPr/>
          <a:lstStyle/>
          <a:p>
            <a:r>
              <a:rPr lang="en-US" dirty="0" smtClean="0"/>
              <a:t>WebSocket transport for WCF</a:t>
            </a:r>
          </a:p>
          <a:p>
            <a:r>
              <a:rPr lang="en-US" dirty="0" smtClean="0"/>
              <a:t>Traditional WCF running over WebSocket connections</a:t>
            </a:r>
          </a:p>
        </p:txBody>
      </p:sp>
      <p:sp>
        <p:nvSpPr>
          <p:cNvPr id="5" name="Text Placeholder 5"/>
          <p:cNvSpPr txBox="1">
            <a:spLocks/>
          </p:cNvSpPr>
          <p:nvPr/>
        </p:nvSpPr>
        <p:spPr>
          <a:xfrm>
            <a:off x="1035942" y="3040252"/>
            <a:ext cx="11149012" cy="264687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latin typeface="Consolas" pitchFamily="49" charset="0"/>
                <a:cs typeface="Consolas" pitchFamily="49" charset="0"/>
              </a:rPr>
              <a:t>&lt;bindings&gt;</a:t>
            </a:r>
          </a:p>
          <a:p>
            <a:pPr marL="0" indent="0">
              <a:buNone/>
            </a:pPr>
            <a:r>
              <a:rPr lang="en-US" sz="2000" dirty="0" smtClean="0">
                <a:latin typeface="Consolas" pitchFamily="49" charset="0"/>
                <a:cs typeface="Consolas" pitchFamily="49" charset="0"/>
              </a:rPr>
              <a:t>  &lt;</a:t>
            </a:r>
            <a:r>
              <a:rPr lang="en-US" sz="2000" b="1" dirty="0" err="1" smtClean="0">
                <a:latin typeface="Consolas" pitchFamily="49" charset="0"/>
                <a:cs typeface="Consolas" pitchFamily="49" charset="0"/>
              </a:rPr>
              <a:t>netHttpBinding</a:t>
            </a:r>
            <a:r>
              <a:rPr lang="en-US" sz="2000" dirty="0" smtClean="0">
                <a:latin typeface="Consolas" pitchFamily="49" charset="0"/>
                <a:cs typeface="Consolas" pitchFamily="49" charset="0"/>
              </a:rPr>
              <a:t>&gt;</a:t>
            </a:r>
          </a:p>
          <a:p>
            <a:pPr marL="0" indent="0">
              <a:buNone/>
            </a:pPr>
            <a:r>
              <a:rPr lang="en-US" sz="2000" dirty="0" smtClean="0">
                <a:latin typeface="Consolas" pitchFamily="49" charset="0"/>
                <a:cs typeface="Consolas" pitchFamily="49" charset="0"/>
              </a:rPr>
              <a:t>	&lt;binding name="</a:t>
            </a:r>
            <a:r>
              <a:rPr lang="en-US" sz="2000" dirty="0" err="1" smtClean="0">
                <a:latin typeface="Consolas" pitchFamily="49" charset="0"/>
                <a:cs typeface="Consolas" pitchFamily="49" charset="0"/>
              </a:rPr>
              <a:t>websocketBinding</a:t>
            </a:r>
            <a:r>
              <a:rPr lang="en-US" sz="2000" dirty="0" smtClean="0">
                <a:latin typeface="Consolas" pitchFamily="49" charset="0"/>
                <a:cs typeface="Consolas" pitchFamily="49" charset="0"/>
              </a:rPr>
              <a:t>"&gt;</a:t>
            </a:r>
          </a:p>
          <a:p>
            <a:pPr marL="0" indent="0">
              <a:buNone/>
            </a:pPr>
            <a:r>
              <a:rPr lang="en-US" sz="2000" dirty="0" smtClean="0">
                <a:latin typeface="Consolas" pitchFamily="49" charset="0"/>
                <a:cs typeface="Consolas" pitchFamily="49" charset="0"/>
              </a:rPr>
              <a:t>	  &lt;</a:t>
            </a:r>
            <a:r>
              <a:rPr lang="en-US" sz="2000" dirty="0" err="1" smtClean="0">
                <a:latin typeface="Consolas" pitchFamily="49" charset="0"/>
                <a:cs typeface="Consolas" pitchFamily="49" charset="0"/>
              </a:rPr>
              <a:t>webSocketSettings</a:t>
            </a: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connectionMode</a:t>
            </a:r>
            <a:r>
              <a:rPr lang="en-US" sz="2000" dirty="0" smtClean="0">
                <a:latin typeface="Consolas" pitchFamily="49" charset="0"/>
                <a:cs typeface="Consolas" pitchFamily="49" charset="0"/>
              </a:rPr>
              <a:t>="Required" </a:t>
            </a:r>
          </a:p>
          <a:p>
            <a:pPr marL="0" indent="0">
              <a:buNone/>
            </a:pP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pingFrequency</a:t>
            </a:r>
            <a:r>
              <a:rPr lang="en-US" sz="2000" dirty="0" smtClean="0">
                <a:latin typeface="Consolas" pitchFamily="49" charset="0"/>
                <a:cs typeface="Consolas" pitchFamily="49" charset="0"/>
              </a:rPr>
              <a:t>="00:01:00" /&gt;</a:t>
            </a:r>
          </a:p>
          <a:p>
            <a:pPr marL="0" indent="0">
              <a:buNone/>
            </a:pPr>
            <a:r>
              <a:rPr lang="en-US" sz="2000" dirty="0" smtClean="0">
                <a:latin typeface="Consolas" pitchFamily="49" charset="0"/>
                <a:cs typeface="Consolas" pitchFamily="49" charset="0"/>
              </a:rPr>
              <a:t>	&lt;/binding&gt;</a:t>
            </a:r>
          </a:p>
          <a:p>
            <a:pPr marL="0" indent="0">
              <a:buNone/>
            </a:pPr>
            <a:r>
              <a:rPr lang="en-US" sz="2000" dirty="0" smtClean="0">
                <a:latin typeface="Consolas" pitchFamily="49" charset="0"/>
                <a:cs typeface="Consolas" pitchFamily="49" charset="0"/>
              </a:rPr>
              <a:t>  &lt;/</a:t>
            </a:r>
            <a:r>
              <a:rPr lang="en-US" sz="2000" b="1" dirty="0" err="1" smtClean="0">
                <a:latin typeface="Consolas" pitchFamily="49" charset="0"/>
                <a:cs typeface="Consolas" pitchFamily="49" charset="0"/>
              </a:rPr>
              <a:t>netHttpBinding</a:t>
            </a:r>
            <a:r>
              <a:rPr lang="en-US" sz="2000" dirty="0" smtClean="0">
                <a:latin typeface="Consolas" pitchFamily="49" charset="0"/>
                <a:cs typeface="Consolas" pitchFamily="49" charset="0"/>
              </a:rPr>
              <a:t>&gt;</a:t>
            </a:r>
          </a:p>
          <a:p>
            <a:pPr marL="0" indent="0">
              <a:buNone/>
            </a:pPr>
            <a:r>
              <a:rPr lang="en-US" sz="2000" dirty="0" smtClean="0">
                <a:latin typeface="Consolas" pitchFamily="49" charset="0"/>
                <a:cs typeface="Consolas" pitchFamily="49" charset="0"/>
              </a:rPr>
              <a:t>&lt;/bindings&gt;</a:t>
            </a:r>
          </a:p>
        </p:txBody>
      </p:sp>
    </p:spTree>
    <p:extLst>
      <p:ext uri="{BB962C8B-B14F-4D97-AF65-F5344CB8AC3E}">
        <p14:creationId xmlns:p14="http://schemas.microsoft.com/office/powerpoint/2010/main" val="111857875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ASP.NET low-level API</a:t>
            </a:r>
            <a:endParaRPr lang="en-US" dirty="0"/>
          </a:p>
        </p:txBody>
      </p:sp>
      <p:sp>
        <p:nvSpPr>
          <p:cNvPr id="8" name="Text Placeholder 7"/>
          <p:cNvSpPr>
            <a:spLocks noGrp="1"/>
          </p:cNvSpPr>
          <p:nvPr>
            <p:ph type="body" sz="quarter" idx="10"/>
          </p:nvPr>
        </p:nvSpPr>
        <p:spPr>
          <a:xfrm>
            <a:off x="519112" y="1447799"/>
            <a:ext cx="11149013" cy="5632311"/>
          </a:xfrm>
        </p:spPr>
        <p:txBody>
          <a:bodyPr/>
          <a:lstStyle/>
          <a:p>
            <a:pPr marL="0" indent="0">
              <a:buNone/>
            </a:pPr>
            <a:r>
              <a:rPr lang="en-US" sz="2800" dirty="0">
                <a:latin typeface="Segoe UI Light" pitchFamily="34" charset="0"/>
              </a:rPr>
              <a:t>Developer “agrees” to upgrade to a WebSocket connection</a:t>
            </a:r>
          </a:p>
          <a:p>
            <a:pPr marL="395288" lvl="1" indent="0">
              <a:lnSpc>
                <a:spcPct val="100000"/>
              </a:lnSpc>
              <a:spcBef>
                <a:spcPts val="0"/>
              </a:spcBef>
              <a:buSzTx/>
              <a:buNone/>
            </a:pPr>
            <a:endParaRPr lang="en-US" sz="1800" dirty="0" smtClean="0">
              <a:solidFill>
                <a:schemeClr val="tx1"/>
              </a:solidFill>
              <a:latin typeface="Consolas" pitchFamily="49" charset="0"/>
              <a:cs typeface="Consolas" pitchFamily="49" charset="0"/>
            </a:endParaRPr>
          </a:p>
          <a:p>
            <a:pPr marL="395288" lvl="1" indent="0">
              <a:lnSpc>
                <a:spcPct val="100000"/>
              </a:lnSpc>
              <a:spcBef>
                <a:spcPts val="0"/>
              </a:spcBef>
              <a:buSzTx/>
              <a:buNone/>
            </a:pPr>
            <a:r>
              <a:rPr lang="en-US" sz="1800" dirty="0" err="1" smtClean="0">
                <a:solidFill>
                  <a:schemeClr val="tx1"/>
                </a:solidFill>
                <a:latin typeface="Consolas" pitchFamily="49" charset="0"/>
                <a:cs typeface="Consolas" pitchFamily="49" charset="0"/>
              </a:rPr>
              <a:t>HttpContext.Current.AcceptWebSocketRequest</a:t>
            </a:r>
            <a:r>
              <a:rPr lang="en-US" sz="1800" dirty="0">
                <a:solidFill>
                  <a:schemeClr val="tx1"/>
                </a:solidFill>
                <a:latin typeface="Consolas" pitchFamily="49" charset="0"/>
                <a:cs typeface="Consolas" pitchFamily="49" charset="0"/>
              </a:rPr>
              <a:t>(</a:t>
            </a:r>
          </a:p>
          <a:p>
            <a:pPr marL="395288" lvl="1" indent="0">
              <a:lnSpc>
                <a:spcPct val="100000"/>
              </a:lnSpc>
              <a:spcBef>
                <a:spcPts val="0"/>
              </a:spcBef>
              <a:buSzTx/>
              <a:buNone/>
            </a:pPr>
            <a:r>
              <a:rPr lang="en-US" sz="1800" dirty="0">
                <a:solidFill>
                  <a:schemeClr val="tx1"/>
                </a:solidFill>
                <a:latin typeface="Consolas" pitchFamily="49" charset="0"/>
                <a:cs typeface="Consolas" pitchFamily="49" charset="0"/>
              </a:rPr>
              <a:t>	</a:t>
            </a:r>
            <a:r>
              <a:rPr lang="en-US" sz="1800" dirty="0" err="1">
                <a:solidFill>
                  <a:schemeClr val="tx1"/>
                </a:solidFill>
                <a:latin typeface="Consolas" pitchFamily="49" charset="0"/>
                <a:cs typeface="Consolas" pitchFamily="49" charset="0"/>
              </a:rPr>
              <a:t>Func</a:t>
            </a:r>
            <a:r>
              <a:rPr lang="en-US" sz="1800" dirty="0">
                <a:solidFill>
                  <a:schemeClr val="tx1"/>
                </a:solidFill>
                <a:latin typeface="Consolas" pitchFamily="49" charset="0"/>
                <a:cs typeface="Consolas" pitchFamily="49" charset="0"/>
              </a:rPr>
              <a:t>&lt;</a:t>
            </a:r>
            <a:r>
              <a:rPr lang="en-US" sz="1800" dirty="0" err="1">
                <a:solidFill>
                  <a:schemeClr val="tx1"/>
                </a:solidFill>
                <a:latin typeface="Consolas" pitchFamily="49" charset="0"/>
                <a:cs typeface="Consolas" pitchFamily="49" charset="0"/>
              </a:rPr>
              <a:t>AspNetWebSocketContext,Task</a:t>
            </a:r>
            <a:r>
              <a:rPr lang="en-US" sz="1800" dirty="0">
                <a:solidFill>
                  <a:schemeClr val="tx1"/>
                </a:solidFill>
                <a:latin typeface="Consolas" pitchFamily="49" charset="0"/>
                <a:cs typeface="Consolas" pitchFamily="49" charset="0"/>
              </a:rPr>
              <a:t>&gt; </a:t>
            </a:r>
            <a:r>
              <a:rPr lang="en-US" sz="1800" dirty="0" err="1">
                <a:solidFill>
                  <a:schemeClr val="tx1"/>
                </a:solidFill>
                <a:latin typeface="Consolas" pitchFamily="49" charset="0"/>
                <a:cs typeface="Consolas" pitchFamily="49" charset="0"/>
              </a:rPr>
              <a:t>myWebSocketApp</a:t>
            </a:r>
            <a:r>
              <a:rPr lang="en-US" sz="1800" dirty="0">
                <a:solidFill>
                  <a:schemeClr val="tx1"/>
                </a:solidFill>
                <a:latin typeface="Consolas" pitchFamily="49" charset="0"/>
                <a:cs typeface="Consolas" pitchFamily="49" charset="0"/>
              </a:rPr>
              <a:t>,</a:t>
            </a:r>
          </a:p>
          <a:p>
            <a:pPr marL="395288" lvl="1" indent="0">
              <a:lnSpc>
                <a:spcPct val="100000"/>
              </a:lnSpc>
              <a:spcBef>
                <a:spcPts val="0"/>
              </a:spcBef>
              <a:buSzTx/>
              <a:buNone/>
            </a:pPr>
            <a:r>
              <a:rPr lang="en-US" sz="1800" dirty="0">
                <a:solidFill>
                  <a:schemeClr val="tx1"/>
                </a:solidFill>
                <a:latin typeface="Consolas" pitchFamily="49" charset="0"/>
                <a:cs typeface="Consolas" pitchFamily="49" charset="0"/>
              </a:rPr>
              <a:t>	</a:t>
            </a:r>
            <a:r>
              <a:rPr lang="en-US" sz="1800" dirty="0" err="1">
                <a:solidFill>
                  <a:schemeClr val="tx1"/>
                </a:solidFill>
                <a:latin typeface="Consolas" pitchFamily="49" charset="0"/>
                <a:cs typeface="Consolas" pitchFamily="49" charset="0"/>
              </a:rPr>
              <a:t>AspNetWebSocketOptions</a:t>
            </a:r>
            <a:r>
              <a:rPr lang="en-US" sz="1800" dirty="0">
                <a:solidFill>
                  <a:schemeClr val="tx1"/>
                </a:solidFill>
                <a:latin typeface="Consolas" pitchFamily="49" charset="0"/>
                <a:cs typeface="Consolas" pitchFamily="49" charset="0"/>
              </a:rPr>
              <a:t> </a:t>
            </a:r>
            <a:r>
              <a:rPr lang="en-US" sz="1800" dirty="0" err="1">
                <a:solidFill>
                  <a:schemeClr val="tx1"/>
                </a:solidFill>
                <a:latin typeface="Consolas" pitchFamily="49" charset="0"/>
                <a:cs typeface="Consolas" pitchFamily="49" charset="0"/>
              </a:rPr>
              <a:t>optionalSetupInfo</a:t>
            </a:r>
            <a:endParaRPr lang="en-US" sz="1800" dirty="0">
              <a:solidFill>
                <a:schemeClr val="tx1"/>
              </a:solidFill>
              <a:latin typeface="Consolas" pitchFamily="49" charset="0"/>
              <a:cs typeface="Consolas" pitchFamily="49" charset="0"/>
            </a:endParaRPr>
          </a:p>
          <a:p>
            <a:pPr marL="395288" lvl="1" indent="0">
              <a:lnSpc>
                <a:spcPct val="100000"/>
              </a:lnSpc>
              <a:spcBef>
                <a:spcPts val="0"/>
              </a:spcBef>
              <a:buSzTx/>
              <a:buNone/>
            </a:pPr>
            <a:r>
              <a:rPr lang="en-US" sz="1800" dirty="0" smtClean="0">
                <a:solidFill>
                  <a:schemeClr val="tx1"/>
                </a:solidFill>
                <a:latin typeface="Consolas" pitchFamily="49" charset="0"/>
                <a:cs typeface="Consolas" pitchFamily="49" charset="0"/>
              </a:rPr>
              <a:t>);</a:t>
            </a:r>
          </a:p>
          <a:p>
            <a:pPr marL="395288" lvl="1" indent="0">
              <a:lnSpc>
                <a:spcPct val="100000"/>
              </a:lnSpc>
              <a:spcBef>
                <a:spcPts val="0"/>
              </a:spcBef>
              <a:buSzTx/>
              <a:buNone/>
            </a:pPr>
            <a:endParaRPr lang="en-US" sz="1800" dirty="0">
              <a:solidFill>
                <a:schemeClr val="tx1"/>
              </a:solidFill>
              <a:latin typeface="Consolas" pitchFamily="49" charset="0"/>
              <a:cs typeface="Consolas" pitchFamily="49" charset="0"/>
            </a:endParaRPr>
          </a:p>
          <a:p>
            <a:pPr marL="0" indent="0">
              <a:lnSpc>
                <a:spcPct val="100000"/>
              </a:lnSpc>
              <a:spcBef>
                <a:spcPts val="0"/>
              </a:spcBef>
              <a:buSzTx/>
              <a:buNone/>
            </a:pPr>
            <a:r>
              <a:rPr lang="en-US" sz="2800" dirty="0">
                <a:latin typeface="Segoe UI Light" pitchFamily="34" charset="0"/>
              </a:rPr>
              <a:t>Asynchronously receive and send messages</a:t>
            </a:r>
          </a:p>
          <a:p>
            <a:pPr marL="395288" lvl="1" indent="0">
              <a:lnSpc>
                <a:spcPct val="100000"/>
              </a:lnSpc>
              <a:spcBef>
                <a:spcPts val="0"/>
              </a:spcBef>
              <a:buSzTx/>
              <a:buNone/>
            </a:pPr>
            <a:endParaRPr lang="en-US" sz="1800" dirty="0">
              <a:solidFill>
                <a:schemeClr val="tx1"/>
              </a:solidFill>
              <a:latin typeface="Consolas" pitchFamily="49" charset="0"/>
              <a:cs typeface="Consolas" pitchFamily="49" charset="0"/>
            </a:endParaRPr>
          </a:p>
          <a:p>
            <a:pPr marL="395288" lvl="1" indent="0">
              <a:lnSpc>
                <a:spcPct val="100000"/>
              </a:lnSpc>
              <a:spcBef>
                <a:spcPts val="0"/>
              </a:spcBef>
              <a:buSzTx/>
              <a:buNone/>
            </a:pPr>
            <a:r>
              <a:rPr lang="en-US" sz="1800" dirty="0">
                <a:solidFill>
                  <a:schemeClr val="tx1"/>
                </a:solidFill>
                <a:latin typeface="Consolas" pitchFamily="49" charset="0"/>
                <a:cs typeface="Consolas" pitchFamily="49" charset="0"/>
              </a:rPr>
              <a:t>public </a:t>
            </a:r>
            <a:r>
              <a:rPr lang="en-US" sz="1800" dirty="0" err="1">
                <a:solidFill>
                  <a:schemeClr val="tx1"/>
                </a:solidFill>
                <a:latin typeface="Consolas" pitchFamily="49" charset="0"/>
                <a:cs typeface="Consolas" pitchFamily="49" charset="0"/>
              </a:rPr>
              <a:t>async</a:t>
            </a:r>
            <a:r>
              <a:rPr lang="en-US" sz="1800" dirty="0">
                <a:solidFill>
                  <a:schemeClr val="tx1"/>
                </a:solidFill>
                <a:latin typeface="Consolas" pitchFamily="49" charset="0"/>
                <a:cs typeface="Consolas" pitchFamily="49" charset="0"/>
              </a:rPr>
              <a:t> Task </a:t>
            </a:r>
            <a:r>
              <a:rPr lang="en-US" sz="1800" dirty="0" err="1">
                <a:solidFill>
                  <a:schemeClr val="tx1"/>
                </a:solidFill>
                <a:latin typeface="Consolas" pitchFamily="49" charset="0"/>
                <a:cs typeface="Consolas" pitchFamily="49" charset="0"/>
              </a:rPr>
              <a:t>MyWebSocketApp</a:t>
            </a:r>
            <a:r>
              <a:rPr lang="en-US" sz="1800" dirty="0">
                <a:solidFill>
                  <a:schemeClr val="tx1"/>
                </a:solidFill>
                <a:latin typeface="Consolas" pitchFamily="49" charset="0"/>
                <a:cs typeface="Consolas" pitchFamily="49" charset="0"/>
              </a:rPr>
              <a:t>(</a:t>
            </a:r>
            <a:r>
              <a:rPr lang="en-US" sz="1800" dirty="0" err="1">
                <a:solidFill>
                  <a:schemeClr val="tx1"/>
                </a:solidFill>
                <a:latin typeface="Consolas" pitchFamily="49" charset="0"/>
                <a:cs typeface="Consolas" pitchFamily="49" charset="0"/>
              </a:rPr>
              <a:t>AspNetWebSocketContext</a:t>
            </a:r>
            <a:r>
              <a:rPr lang="en-US" sz="1800" dirty="0">
                <a:solidFill>
                  <a:schemeClr val="tx1"/>
                </a:solidFill>
                <a:latin typeface="Consolas" pitchFamily="49" charset="0"/>
                <a:cs typeface="Consolas" pitchFamily="49" charset="0"/>
              </a:rPr>
              <a:t> context)</a:t>
            </a:r>
          </a:p>
          <a:p>
            <a:pPr marL="395288" lvl="1" indent="0">
              <a:lnSpc>
                <a:spcPct val="100000"/>
              </a:lnSpc>
              <a:spcBef>
                <a:spcPts val="0"/>
              </a:spcBef>
              <a:buSzTx/>
              <a:buNone/>
            </a:pPr>
            <a:r>
              <a:rPr lang="en-US" sz="1800" dirty="0">
                <a:solidFill>
                  <a:schemeClr val="tx1"/>
                </a:solidFill>
                <a:latin typeface="Consolas" pitchFamily="49" charset="0"/>
                <a:cs typeface="Consolas" pitchFamily="49" charset="0"/>
              </a:rPr>
              <a:t>{</a:t>
            </a:r>
          </a:p>
          <a:p>
            <a:pPr marL="395288" lvl="1" indent="0">
              <a:lnSpc>
                <a:spcPct val="100000"/>
              </a:lnSpc>
              <a:spcBef>
                <a:spcPts val="0"/>
              </a:spcBef>
              <a:buSzTx/>
              <a:buNone/>
            </a:pPr>
            <a:r>
              <a:rPr lang="en-US" sz="1800" dirty="0">
                <a:solidFill>
                  <a:schemeClr val="tx1"/>
                </a:solidFill>
                <a:latin typeface="Consolas" pitchFamily="49" charset="0"/>
                <a:cs typeface="Consolas" pitchFamily="49" charset="0"/>
              </a:rPr>
              <a:t>	</a:t>
            </a:r>
            <a:r>
              <a:rPr lang="en-US" sz="1800" dirty="0" err="1">
                <a:solidFill>
                  <a:schemeClr val="tx1"/>
                </a:solidFill>
                <a:latin typeface="Consolas" pitchFamily="49" charset="0"/>
                <a:cs typeface="Consolas" pitchFamily="49" charset="0"/>
              </a:rPr>
              <a:t>var</a:t>
            </a:r>
            <a:r>
              <a:rPr lang="en-US" sz="1800" dirty="0">
                <a:solidFill>
                  <a:schemeClr val="tx1"/>
                </a:solidFill>
                <a:latin typeface="Consolas" pitchFamily="49" charset="0"/>
                <a:cs typeface="Consolas" pitchFamily="49" charset="0"/>
              </a:rPr>
              <a:t> socket = </a:t>
            </a:r>
            <a:r>
              <a:rPr lang="en-US" sz="1800" dirty="0" err="1">
                <a:solidFill>
                  <a:schemeClr val="tx1"/>
                </a:solidFill>
                <a:latin typeface="Consolas" pitchFamily="49" charset="0"/>
                <a:cs typeface="Consolas" pitchFamily="49" charset="0"/>
              </a:rPr>
              <a:t>context.WebSocket</a:t>
            </a:r>
            <a:r>
              <a:rPr lang="en-US" sz="1800" dirty="0">
                <a:solidFill>
                  <a:schemeClr val="tx1"/>
                </a:solidFill>
                <a:latin typeface="Consolas" pitchFamily="49" charset="0"/>
                <a:cs typeface="Consolas" pitchFamily="49" charset="0"/>
              </a:rPr>
              <a:t>;</a:t>
            </a:r>
          </a:p>
          <a:p>
            <a:pPr marL="395288" lvl="1" indent="0">
              <a:lnSpc>
                <a:spcPct val="100000"/>
              </a:lnSpc>
              <a:spcBef>
                <a:spcPts val="0"/>
              </a:spcBef>
              <a:buSzTx/>
              <a:buNone/>
            </a:pPr>
            <a:r>
              <a:rPr lang="en-US" sz="1800" dirty="0">
                <a:solidFill>
                  <a:schemeClr val="tx1"/>
                </a:solidFill>
                <a:latin typeface="Consolas" pitchFamily="49" charset="0"/>
                <a:cs typeface="Consolas" pitchFamily="49" charset="0"/>
              </a:rPr>
              <a:t>	…</a:t>
            </a:r>
          </a:p>
          <a:p>
            <a:pPr marL="395288" lvl="1" indent="0">
              <a:lnSpc>
                <a:spcPct val="100000"/>
              </a:lnSpc>
              <a:spcBef>
                <a:spcPts val="0"/>
              </a:spcBef>
              <a:buSzTx/>
              <a:buNone/>
            </a:pPr>
            <a:r>
              <a:rPr lang="en-US" sz="1800" dirty="0">
                <a:solidFill>
                  <a:schemeClr val="tx1"/>
                </a:solidFill>
                <a:latin typeface="Consolas" pitchFamily="49" charset="0"/>
                <a:cs typeface="Consolas" pitchFamily="49" charset="0"/>
              </a:rPr>
              <a:t>	</a:t>
            </a:r>
            <a:r>
              <a:rPr lang="en-US" sz="1800" dirty="0" err="1">
                <a:solidFill>
                  <a:schemeClr val="tx1"/>
                </a:solidFill>
                <a:latin typeface="Consolas" pitchFamily="49" charset="0"/>
                <a:cs typeface="Consolas" pitchFamily="49" charset="0"/>
              </a:rPr>
              <a:t>var</a:t>
            </a:r>
            <a:r>
              <a:rPr lang="en-US" sz="1800" dirty="0">
                <a:solidFill>
                  <a:schemeClr val="tx1"/>
                </a:solidFill>
                <a:latin typeface="Consolas" pitchFamily="49" charset="0"/>
                <a:cs typeface="Consolas" pitchFamily="49" charset="0"/>
              </a:rPr>
              <a:t> input = await </a:t>
            </a:r>
            <a:r>
              <a:rPr lang="en-US" sz="1800" dirty="0" err="1">
                <a:solidFill>
                  <a:schemeClr val="tx1"/>
                </a:solidFill>
                <a:latin typeface="Consolas" pitchFamily="49" charset="0"/>
                <a:cs typeface="Consolas" pitchFamily="49" charset="0"/>
              </a:rPr>
              <a:t>socket.ReceiveAsync</a:t>
            </a:r>
            <a:r>
              <a:rPr lang="en-US" sz="1800" dirty="0">
                <a:solidFill>
                  <a:schemeClr val="tx1"/>
                </a:solidFill>
                <a:latin typeface="Consolas" pitchFamily="49" charset="0"/>
                <a:cs typeface="Consolas" pitchFamily="49" charset="0"/>
              </a:rPr>
              <a:t>(buffer);</a:t>
            </a:r>
          </a:p>
          <a:p>
            <a:pPr marL="395288" lvl="1" indent="0">
              <a:lnSpc>
                <a:spcPct val="100000"/>
              </a:lnSpc>
              <a:spcBef>
                <a:spcPts val="0"/>
              </a:spcBef>
              <a:buSzTx/>
              <a:buNone/>
            </a:pPr>
            <a:r>
              <a:rPr lang="en-US" sz="1800" dirty="0">
                <a:solidFill>
                  <a:schemeClr val="tx1"/>
                </a:solidFill>
                <a:latin typeface="Consolas" pitchFamily="49" charset="0"/>
                <a:cs typeface="Consolas" pitchFamily="49" charset="0"/>
              </a:rPr>
              <a:t>	…</a:t>
            </a:r>
          </a:p>
          <a:p>
            <a:pPr marL="395288" lvl="1" indent="0">
              <a:lnSpc>
                <a:spcPct val="100000"/>
              </a:lnSpc>
              <a:spcBef>
                <a:spcPts val="0"/>
              </a:spcBef>
              <a:buSzTx/>
              <a:buNone/>
            </a:pPr>
            <a:r>
              <a:rPr lang="en-US" sz="1800" dirty="0">
                <a:solidFill>
                  <a:schemeClr val="tx1"/>
                </a:solidFill>
                <a:latin typeface="Consolas" pitchFamily="49" charset="0"/>
                <a:cs typeface="Consolas" pitchFamily="49" charset="0"/>
              </a:rPr>
              <a:t>	await </a:t>
            </a:r>
            <a:r>
              <a:rPr lang="en-US" sz="1800" dirty="0" err="1">
                <a:solidFill>
                  <a:schemeClr val="tx1"/>
                </a:solidFill>
                <a:latin typeface="Consolas" pitchFamily="49" charset="0"/>
                <a:cs typeface="Consolas" pitchFamily="49" charset="0"/>
              </a:rPr>
              <a:t>socket.SendAsync</a:t>
            </a:r>
            <a:r>
              <a:rPr lang="en-US" sz="1800" dirty="0">
                <a:solidFill>
                  <a:schemeClr val="tx1"/>
                </a:solidFill>
                <a:latin typeface="Consolas" pitchFamily="49" charset="0"/>
                <a:cs typeface="Consolas" pitchFamily="49" charset="0"/>
              </a:rPr>
              <a:t>(</a:t>
            </a:r>
            <a:r>
              <a:rPr lang="en-US" sz="1800" dirty="0" err="1">
                <a:solidFill>
                  <a:schemeClr val="tx1"/>
                </a:solidFill>
                <a:latin typeface="Consolas" pitchFamily="49" charset="0"/>
                <a:cs typeface="Consolas" pitchFamily="49" charset="0"/>
              </a:rPr>
              <a:t>outputBuffer</a:t>
            </a:r>
            <a:r>
              <a:rPr lang="en-US" sz="1800" dirty="0">
                <a:solidFill>
                  <a:schemeClr val="tx1"/>
                </a:solidFill>
                <a:latin typeface="Consolas" pitchFamily="49" charset="0"/>
                <a:cs typeface="Consolas" pitchFamily="49" charset="0"/>
              </a:rPr>
              <a:t>,…</a:t>
            </a:r>
            <a:r>
              <a:rPr lang="en-US" sz="1800" dirty="0" err="1">
                <a:solidFill>
                  <a:schemeClr val="tx1"/>
                </a:solidFill>
                <a:latin typeface="Consolas" pitchFamily="49" charset="0"/>
                <a:cs typeface="Consolas" pitchFamily="49" charset="0"/>
              </a:rPr>
              <a:t>params</a:t>
            </a:r>
            <a:r>
              <a:rPr lang="en-US" sz="1800" dirty="0">
                <a:solidFill>
                  <a:schemeClr val="tx1"/>
                </a:solidFill>
                <a:latin typeface="Consolas" pitchFamily="49" charset="0"/>
                <a:cs typeface="Consolas" pitchFamily="49" charset="0"/>
              </a:rPr>
              <a:t>…);</a:t>
            </a:r>
          </a:p>
          <a:p>
            <a:pPr marL="395288" lvl="1" indent="0">
              <a:lnSpc>
                <a:spcPct val="100000"/>
              </a:lnSpc>
              <a:spcBef>
                <a:spcPts val="0"/>
              </a:spcBef>
              <a:buSzTx/>
              <a:buNone/>
            </a:pPr>
            <a:r>
              <a:rPr lang="en-US" sz="1800" dirty="0">
                <a:solidFill>
                  <a:schemeClr val="tx1"/>
                </a:solidFill>
                <a:latin typeface="Consolas" pitchFamily="49" charset="0"/>
                <a:cs typeface="Consolas" pitchFamily="49" charset="0"/>
              </a:rPr>
              <a:t>}</a:t>
            </a:r>
          </a:p>
          <a:p>
            <a:endParaRPr lang="en-US" dirty="0" smtClean="0"/>
          </a:p>
        </p:txBody>
      </p:sp>
    </p:spTree>
    <p:extLst>
      <p:ext uri="{BB962C8B-B14F-4D97-AF65-F5344CB8AC3E}">
        <p14:creationId xmlns:p14="http://schemas.microsoft.com/office/powerpoint/2010/main" val="241868956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High-level Programming Abstractions</a:t>
            </a:r>
            <a:endParaRPr lang="en-US" dirty="0">
              <a:gradFill flip="none" rotWithShape="1">
                <a:gsLst>
                  <a:gs pos="5417">
                    <a:schemeClr val="tx2"/>
                  </a:gs>
                  <a:gs pos="98000">
                    <a:schemeClr val="tx2"/>
                  </a:gs>
                </a:gsLst>
                <a:lin ang="5400000" scaled="0"/>
                <a:tileRect/>
              </a:gradFill>
              <a:latin typeface="+mn-lt"/>
            </a:endParaRPr>
          </a:p>
        </p:txBody>
      </p:sp>
      <p:sp>
        <p:nvSpPr>
          <p:cNvPr id="9" name="Text Placeholder 2"/>
          <p:cNvSpPr>
            <a:spLocks noGrp="1"/>
          </p:cNvSpPr>
          <p:nvPr>
            <p:ph type="body" sz="quarter" idx="4294967295"/>
          </p:nvPr>
        </p:nvSpPr>
        <p:spPr>
          <a:xfrm>
            <a:off x="519113" y="1437168"/>
            <a:ext cx="11149012" cy="2880789"/>
          </a:xfrm>
        </p:spPr>
        <p:txBody>
          <a:bodyPr/>
          <a:lstStyle/>
          <a:p>
            <a:r>
              <a:rPr lang="en-US" dirty="0" smtClean="0"/>
              <a:t>Simplified WebSockets “handler”</a:t>
            </a:r>
          </a:p>
          <a:p>
            <a:pPr lvl="1"/>
            <a:r>
              <a:rPr lang="en-US" dirty="0" smtClean="0"/>
              <a:t>Low level buffer management and socket state management</a:t>
            </a:r>
          </a:p>
          <a:p>
            <a:pPr lvl="1"/>
            <a:r>
              <a:rPr lang="en-US" dirty="0" smtClean="0"/>
              <a:t>Buffers and queues outbound messages</a:t>
            </a:r>
          </a:p>
          <a:p>
            <a:pPr lvl="1"/>
            <a:r>
              <a:rPr lang="en-US" dirty="0" smtClean="0"/>
              <a:t>Automatically coalesces received messages</a:t>
            </a:r>
          </a:p>
          <a:p>
            <a:pPr lvl="1"/>
            <a:r>
              <a:rPr lang="en-US" dirty="0" smtClean="0"/>
              <a:t>Exposes state machine as simple method overrides</a:t>
            </a:r>
          </a:p>
          <a:p>
            <a:r>
              <a:rPr lang="en-US" dirty="0" smtClean="0"/>
              <a:t>WCF and ASP.NET APIs designed to be very similar</a:t>
            </a:r>
          </a:p>
        </p:txBody>
      </p:sp>
    </p:spTree>
    <p:extLst>
      <p:ext uri="{BB962C8B-B14F-4D97-AF65-F5344CB8AC3E}">
        <p14:creationId xmlns:p14="http://schemas.microsoft.com/office/powerpoint/2010/main" val="2782829345"/>
      </p:ext>
    </p:extLst>
  </p:cSld>
  <p:clrMapOvr>
    <a:masterClrMapping/>
  </p:clrMapOvr>
  <p:transition>
    <p:strips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ASP.NET</a:t>
            </a:r>
            <a:r>
              <a:rPr lang="en-US" dirty="0" smtClean="0">
                <a:gradFill flip="none" rotWithShape="1">
                  <a:gsLst>
                    <a:gs pos="5417">
                      <a:schemeClr val="tx2"/>
                    </a:gs>
                    <a:gs pos="98000">
                      <a:schemeClr val="tx2"/>
                    </a:gs>
                  </a:gsLst>
                  <a:lin ang="5400000" scaled="0"/>
                  <a:tileRect/>
                </a:gradFill>
                <a:latin typeface="+mn-lt"/>
              </a:rPr>
              <a:t> </a:t>
            </a:r>
            <a:r>
              <a:rPr lang="en-US" dirty="0" err="1"/>
              <a:t>SignalR</a:t>
            </a:r>
            <a:r>
              <a:rPr lang="en-US" dirty="0" smtClean="0">
                <a:gradFill flip="none" rotWithShape="1">
                  <a:gsLst>
                    <a:gs pos="5417">
                      <a:schemeClr val="tx2"/>
                    </a:gs>
                    <a:gs pos="98000">
                      <a:schemeClr val="tx2"/>
                    </a:gs>
                  </a:gsLst>
                  <a:lin ang="5400000" scaled="0"/>
                  <a:tileRect/>
                </a:gradFill>
                <a:latin typeface="+mn-lt"/>
              </a:rPr>
              <a:t> </a:t>
            </a:r>
            <a:r>
              <a:rPr lang="en-US" dirty="0"/>
              <a:t>Library</a:t>
            </a:r>
          </a:p>
        </p:txBody>
      </p:sp>
      <p:sp>
        <p:nvSpPr>
          <p:cNvPr id="9" name="Text Placeholder 2"/>
          <p:cNvSpPr>
            <a:spLocks noGrp="1"/>
          </p:cNvSpPr>
          <p:nvPr>
            <p:ph type="body" sz="quarter" idx="10"/>
          </p:nvPr>
        </p:nvSpPr>
        <p:spPr/>
        <p:txBody>
          <a:bodyPr/>
          <a:lstStyle/>
          <a:p>
            <a:r>
              <a:rPr lang="en-US" dirty="0" smtClean="0"/>
              <a:t>Abstracts away the concept of a socket</a:t>
            </a:r>
          </a:p>
          <a:p>
            <a:r>
              <a:rPr lang="en-US" dirty="0" smtClean="0"/>
              <a:t>Includes both server-side </a:t>
            </a:r>
            <a:r>
              <a:rPr lang="en-US" dirty="0" err="1" smtClean="0"/>
              <a:t>WebSocket</a:t>
            </a:r>
            <a:r>
              <a:rPr lang="en-US" dirty="0"/>
              <a:t> </a:t>
            </a:r>
            <a:r>
              <a:rPr lang="en-US" dirty="0" smtClean="0"/>
              <a:t>support and a client-side </a:t>
            </a:r>
            <a:r>
              <a:rPr lang="en-US" dirty="0" err="1" smtClean="0"/>
              <a:t>Javascript</a:t>
            </a:r>
            <a:r>
              <a:rPr lang="en-US" dirty="0" smtClean="0"/>
              <a:t> library</a:t>
            </a:r>
          </a:p>
          <a:p>
            <a:r>
              <a:rPr lang="en-US" dirty="0" smtClean="0"/>
              <a:t>Bridge to older non-HTML 5 clients with support for HTTP long-polling</a:t>
            </a:r>
          </a:p>
          <a:p>
            <a:r>
              <a:rPr lang="en-US" dirty="0" smtClean="0"/>
              <a:t>Two </a:t>
            </a:r>
            <a:r>
              <a:rPr lang="en-US" dirty="0" err="1" smtClean="0"/>
              <a:t>SignalR</a:t>
            </a:r>
            <a:r>
              <a:rPr lang="en-US" dirty="0" smtClean="0"/>
              <a:t> coding approaches:</a:t>
            </a:r>
          </a:p>
          <a:p>
            <a:pPr lvl="1"/>
            <a:r>
              <a:rPr lang="en-US" i="1" dirty="0" err="1" smtClean="0"/>
              <a:t>PersistentConnection</a:t>
            </a:r>
            <a:r>
              <a:rPr lang="en-US" dirty="0" smtClean="0"/>
              <a:t>  message-oriented approach</a:t>
            </a:r>
          </a:p>
          <a:p>
            <a:pPr lvl="1"/>
            <a:r>
              <a:rPr lang="en-US" i="1" dirty="0" smtClean="0"/>
              <a:t>Hubs</a:t>
            </a:r>
            <a:r>
              <a:rPr lang="en-US" dirty="0" smtClean="0"/>
              <a:t>  RPC-style approach </a:t>
            </a:r>
          </a:p>
        </p:txBody>
      </p:sp>
    </p:spTree>
    <p:extLst>
      <p:ext uri="{BB962C8B-B14F-4D97-AF65-F5344CB8AC3E}">
        <p14:creationId xmlns:p14="http://schemas.microsoft.com/office/powerpoint/2010/main" val="3583689235"/>
      </p:ext>
    </p:extLst>
  </p:cSld>
  <p:clrMapOvr>
    <a:masterClrMapping/>
  </p:clrMapOvr>
  <p:transition>
    <p:strips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slide</a:t>
            </a:r>
            <a:endParaRPr lang="en-US" dirty="0"/>
          </a:p>
        </p:txBody>
      </p:sp>
      <p:sp>
        <p:nvSpPr>
          <p:cNvPr id="4" name="Rectangle 3"/>
          <p:cNvSpPr/>
          <p:nvPr/>
        </p:nvSpPr>
        <p:spPr bwMode="auto">
          <a:xfrm>
            <a:off x="4274323" y="3905140"/>
            <a:ext cx="3657600" cy="914400"/>
          </a:xfrm>
          <a:prstGeom prst="rect">
            <a:avLst/>
          </a:prstGeom>
          <a:noFill/>
          <a:ln w="381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1828800" rIns="91436" bIns="45718" numCol="1" rtlCol="0" anchor="t" anchorCtr="0" compatLnSpc="1">
            <a:prstTxWarp prst="textNoShape">
              <a:avLst/>
            </a:prstTxWarp>
          </a:bodyPr>
          <a:lstStyle/>
          <a:p>
            <a:pPr marL="18"/>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p:txBody>
      </p:sp>
      <p:sp>
        <p:nvSpPr>
          <p:cNvPr id="6" name="Rectangle 5"/>
          <p:cNvSpPr/>
          <p:nvPr/>
        </p:nvSpPr>
        <p:spPr bwMode="auto">
          <a:xfrm>
            <a:off x="327387" y="1570588"/>
            <a:ext cx="3657600" cy="640080"/>
          </a:xfrm>
          <a:prstGeom prst="rect">
            <a:avLst/>
          </a:prstGeom>
          <a:solidFill>
            <a:srgbClr val="65BC46"/>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700" b="1" dirty="0">
                <a:solidFill>
                  <a:schemeClr val="tx1"/>
                </a:solidFill>
              </a:rPr>
              <a:t>WHO WILL BENEFIT FROM THIS </a:t>
            </a:r>
            <a:r>
              <a:rPr lang="en-US" sz="1700" b="1" dirty="0" smtClean="0">
                <a:solidFill>
                  <a:schemeClr val="tx1"/>
                </a:solidFill>
              </a:rPr>
              <a:t>TALK</a:t>
            </a:r>
            <a:endParaRPr lang="en-US" sz="1700" b="1" dirty="0">
              <a:solidFill>
                <a:schemeClr val="tx1"/>
              </a:solidFill>
            </a:endParaRPr>
          </a:p>
        </p:txBody>
      </p:sp>
      <p:sp>
        <p:nvSpPr>
          <p:cNvPr id="7" name="Rectangle 6"/>
          <p:cNvSpPr/>
          <p:nvPr/>
        </p:nvSpPr>
        <p:spPr bwMode="auto">
          <a:xfrm>
            <a:off x="4274322" y="1570588"/>
            <a:ext cx="3657600" cy="640080"/>
          </a:xfrm>
          <a:prstGeom prst="rect">
            <a:avLst/>
          </a:prstGeom>
          <a:solidFill>
            <a:srgbClr val="65BC46"/>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700" b="1" dirty="0" smtClean="0">
                <a:solidFill>
                  <a:schemeClr val="tx1"/>
                </a:solidFill>
              </a:rPr>
              <a:t>TOPICS</a:t>
            </a:r>
            <a:endParaRPr lang="en-US" sz="1700" b="1" dirty="0">
              <a:solidFill>
                <a:schemeClr val="tx1"/>
              </a:solidFill>
            </a:endParaRPr>
          </a:p>
        </p:txBody>
      </p:sp>
      <p:sp>
        <p:nvSpPr>
          <p:cNvPr id="8" name="Rectangle 7"/>
          <p:cNvSpPr/>
          <p:nvPr/>
        </p:nvSpPr>
        <p:spPr bwMode="auto">
          <a:xfrm>
            <a:off x="8255742" y="1570588"/>
            <a:ext cx="3657600" cy="640080"/>
          </a:xfrm>
          <a:prstGeom prst="rect">
            <a:avLst/>
          </a:prstGeom>
          <a:solidFill>
            <a:srgbClr val="65BC46"/>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700" b="1" dirty="0">
                <a:solidFill>
                  <a:schemeClr val="tx1"/>
                </a:solidFill>
              </a:rPr>
              <a:t>WHAT YOU’LL LEAVE </a:t>
            </a:r>
            <a:r>
              <a:rPr lang="en-US" sz="1700" b="1" dirty="0" smtClean="0">
                <a:solidFill>
                  <a:schemeClr val="tx1"/>
                </a:solidFill>
              </a:rPr>
              <a:t>WITH</a:t>
            </a:r>
            <a:endParaRPr lang="en-US" sz="1700" b="1" dirty="0">
              <a:solidFill>
                <a:schemeClr val="tx1"/>
              </a:solidFill>
            </a:endParaRPr>
          </a:p>
        </p:txBody>
      </p:sp>
      <p:sp>
        <p:nvSpPr>
          <p:cNvPr id="9" name="TextBox 8"/>
          <p:cNvSpPr txBox="1"/>
          <p:nvPr/>
        </p:nvSpPr>
        <p:spPr>
          <a:xfrm>
            <a:off x="368569" y="2269661"/>
            <a:ext cx="3566160" cy="1107996"/>
          </a:xfrm>
          <a:prstGeom prst="rect">
            <a:avLst/>
          </a:prstGeom>
          <a:noFill/>
        </p:spPr>
        <p:txBody>
          <a:bodyPr wrap="square" lIns="0" tIns="0" rIns="0" bIns="0" rtlCol="0">
            <a:spAutoFit/>
          </a:bodyPr>
          <a:lstStyle/>
          <a:p>
            <a:pPr marL="342918" indent="-342900">
              <a:buFont typeface="Arial" pitchFamily="34" charset="0"/>
              <a:buChar char="•"/>
            </a:pPr>
            <a:r>
              <a:rPr lang="en-US" b="1" dirty="0" smtClean="0"/>
              <a:t>Windows 8 developers</a:t>
            </a:r>
          </a:p>
          <a:p>
            <a:pPr marL="342918" indent="-342900">
              <a:buFont typeface="Arial" pitchFamily="34" charset="0"/>
              <a:buChar char="•"/>
            </a:pPr>
            <a:r>
              <a:rPr lang="en-US" b="1" dirty="0" smtClean="0"/>
              <a:t>Web developers</a:t>
            </a:r>
          </a:p>
          <a:p>
            <a:pPr marL="342918" indent="-342900">
              <a:buFont typeface="Arial" pitchFamily="34" charset="0"/>
              <a:buChar char="•"/>
            </a:pPr>
            <a:r>
              <a:rPr lang="en-US" b="1" dirty="0" smtClean="0"/>
              <a:t>Middle-tier developers</a:t>
            </a:r>
          </a:p>
          <a:p>
            <a:pPr marL="18"/>
            <a:endParaRPr lang="en-US" b="1" dirty="0"/>
          </a:p>
        </p:txBody>
      </p:sp>
      <p:sp>
        <p:nvSpPr>
          <p:cNvPr id="10" name="TextBox 9"/>
          <p:cNvSpPr txBox="1"/>
          <p:nvPr/>
        </p:nvSpPr>
        <p:spPr>
          <a:xfrm>
            <a:off x="4274322" y="2253321"/>
            <a:ext cx="3566160" cy="1661993"/>
          </a:xfrm>
          <a:prstGeom prst="rect">
            <a:avLst/>
          </a:prstGeom>
          <a:noFill/>
        </p:spPr>
        <p:txBody>
          <a:bodyPr wrap="square" lIns="0" tIns="0" rIns="0" bIns="0" rtlCol="0">
            <a:spAutoFit/>
          </a:bodyPr>
          <a:lstStyle/>
          <a:p>
            <a:pPr marL="285768" indent="-285750">
              <a:buFont typeface="Arial" pitchFamily="34" charset="0"/>
              <a:buChar char="•"/>
            </a:pPr>
            <a:r>
              <a:rPr lang="en-US" b="1" dirty="0" smtClean="0"/>
              <a:t>Why WebSockets?</a:t>
            </a:r>
          </a:p>
          <a:p>
            <a:pPr marL="285768" indent="-285750">
              <a:buFont typeface="Arial" pitchFamily="34" charset="0"/>
              <a:buChar char="•"/>
            </a:pPr>
            <a:r>
              <a:rPr lang="en-US" b="1" dirty="0" smtClean="0"/>
              <a:t>Standardization &amp; browser support</a:t>
            </a:r>
          </a:p>
          <a:p>
            <a:pPr marL="285768" indent="-285750">
              <a:buFont typeface="Arial" pitchFamily="34" charset="0"/>
              <a:buChar char="•"/>
            </a:pPr>
            <a:r>
              <a:rPr lang="en-US" b="1" dirty="0" smtClean="0"/>
              <a:t>Programming with WebSockets in ASP.NET and WCF</a:t>
            </a:r>
          </a:p>
          <a:p>
            <a:pPr marL="285768" indent="-285750">
              <a:buFont typeface="Arial" pitchFamily="34" charset="0"/>
              <a:buChar char="•"/>
            </a:pPr>
            <a:endParaRPr lang="en-US" b="1" dirty="0"/>
          </a:p>
        </p:txBody>
      </p:sp>
      <p:sp>
        <p:nvSpPr>
          <p:cNvPr id="11" name="TextBox 10"/>
          <p:cNvSpPr txBox="1"/>
          <p:nvPr/>
        </p:nvSpPr>
        <p:spPr>
          <a:xfrm>
            <a:off x="8243917" y="2240164"/>
            <a:ext cx="3566160" cy="2215991"/>
          </a:xfrm>
          <a:prstGeom prst="rect">
            <a:avLst/>
          </a:prstGeom>
          <a:noFill/>
        </p:spPr>
        <p:txBody>
          <a:bodyPr wrap="square" lIns="0" tIns="0" rIns="0" bIns="0" rtlCol="0">
            <a:spAutoFit/>
          </a:bodyPr>
          <a:lstStyle/>
          <a:p>
            <a:pPr marL="342918" indent="-342900">
              <a:buFont typeface="Arial" pitchFamily="34" charset="0"/>
              <a:buChar char="•"/>
            </a:pPr>
            <a:r>
              <a:rPr lang="en-US" b="1" dirty="0" smtClean="0"/>
              <a:t>WebSockets is: </a:t>
            </a:r>
          </a:p>
          <a:p>
            <a:pPr marL="800100" lvl="1" indent="-342900">
              <a:buFont typeface="Arial" pitchFamily="34" charset="0"/>
              <a:buChar char="•"/>
            </a:pPr>
            <a:r>
              <a:rPr lang="en-US" b="1" dirty="0" smtClean="0"/>
              <a:t>Securely enabling the real time web</a:t>
            </a:r>
          </a:p>
          <a:p>
            <a:pPr marL="800100" lvl="1" indent="-342900">
              <a:buFont typeface="Arial" pitchFamily="34" charset="0"/>
              <a:buChar char="•"/>
            </a:pPr>
            <a:r>
              <a:rPr lang="en-US" b="1" dirty="0" smtClean="0"/>
              <a:t>For the browser and beyond</a:t>
            </a:r>
          </a:p>
          <a:p>
            <a:pPr marL="342918" indent="-342900">
              <a:buFont typeface="Arial" pitchFamily="34" charset="0"/>
              <a:buChar char="•"/>
            </a:pPr>
            <a:r>
              <a:rPr lang="en-US" b="1" dirty="0" smtClean="0"/>
              <a:t>Use ASP.NET </a:t>
            </a:r>
            <a:r>
              <a:rPr lang="en-US" b="1" dirty="0"/>
              <a:t>and WCF to </a:t>
            </a:r>
            <a:r>
              <a:rPr lang="en-US" b="1" dirty="0" smtClean="0"/>
              <a:t>develop WebSocket enabled websites and services</a:t>
            </a:r>
          </a:p>
          <a:p>
            <a:pPr marL="342918" indent="-342900">
              <a:buFont typeface="Arial" pitchFamily="34" charset="0"/>
              <a:buChar char="•"/>
            </a:pPr>
            <a:endParaRPr lang="en-US" b="1" dirty="0"/>
          </a:p>
        </p:txBody>
      </p:sp>
    </p:spTree>
    <p:extLst>
      <p:ext uri="{BB962C8B-B14F-4D97-AF65-F5344CB8AC3E}">
        <p14:creationId xmlns:p14="http://schemas.microsoft.com/office/powerpoint/2010/main" val="363838327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SignalR</a:t>
            </a:r>
            <a:r>
              <a:rPr lang="en-US" dirty="0" smtClean="0"/>
              <a:t>: Chat</a:t>
            </a: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2869471523"/>
      </p:ext>
    </p:extLst>
  </p:cSld>
  <p:clrMapOvr>
    <a:masterClrMapping/>
  </p:clrMapOvr>
  <p:transition>
    <p:strips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SignalR</a:t>
            </a:r>
            <a:r>
              <a:rPr lang="en-US" dirty="0" smtClean="0"/>
              <a:t> Hubs: Shape Share</a:t>
            </a: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3610245863"/>
      </p:ext>
    </p:extLst>
  </p:cSld>
  <p:clrMapOvr>
    <a:masterClrMapping/>
  </p:clrMapOvr>
  <p:transition>
    <p:strips dir="l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383451" y="1002906"/>
            <a:ext cx="7406640" cy="5486400"/>
          </a:xfrm>
        </p:spPr>
        <p:txBody>
          <a:bodyPr anchor="b">
            <a:noAutofit/>
          </a:bodyPr>
          <a:lstStyle/>
          <a:p>
            <a:r>
              <a:rPr lang="en-US" sz="5000" dirty="0">
                <a:latin typeface="+mn-lt"/>
              </a:rPr>
              <a:t>WebSockets is: </a:t>
            </a:r>
            <a:br>
              <a:rPr lang="en-US" sz="5000" dirty="0">
                <a:latin typeface="+mn-lt"/>
              </a:rPr>
            </a:br>
            <a:r>
              <a:rPr lang="en-US" sz="5000" dirty="0">
                <a:latin typeface="+mn-lt"/>
              </a:rPr>
              <a:t>Securely enabling the real time web</a:t>
            </a:r>
            <a:br>
              <a:rPr lang="en-US" sz="5000" dirty="0">
                <a:latin typeface="+mn-lt"/>
              </a:rPr>
            </a:br>
            <a:r>
              <a:rPr lang="en-US" sz="5000" dirty="0">
                <a:latin typeface="+mn-lt"/>
              </a:rPr>
              <a:t/>
            </a:r>
            <a:br>
              <a:rPr lang="en-US" sz="5000" dirty="0">
                <a:latin typeface="+mn-lt"/>
              </a:rPr>
            </a:br>
            <a:endParaRPr lang="en-US" sz="5000" dirty="0">
              <a:latin typeface="+mn-lt"/>
            </a:endParaRPr>
          </a:p>
        </p:txBody>
      </p:sp>
      <p:sp>
        <p:nvSpPr>
          <p:cNvPr id="3" name="Title 2"/>
          <p:cNvSpPr txBox="1">
            <a:spLocks/>
          </p:cNvSpPr>
          <p:nvPr/>
        </p:nvSpPr>
        <p:spPr>
          <a:xfrm>
            <a:off x="519112" y="228600"/>
            <a:ext cx="11149013" cy="1128252"/>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sz="3200" dirty="0"/>
          </a:p>
        </p:txBody>
      </p:sp>
    </p:spTree>
    <p:extLst>
      <p:ext uri="{BB962C8B-B14F-4D97-AF65-F5344CB8AC3E}">
        <p14:creationId xmlns:p14="http://schemas.microsoft.com/office/powerpoint/2010/main" val="254475831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383451" y="1002906"/>
            <a:ext cx="7406640" cy="5486400"/>
          </a:xfrm>
        </p:spPr>
        <p:txBody>
          <a:bodyPr anchor="b">
            <a:noAutofit/>
          </a:bodyPr>
          <a:lstStyle/>
          <a:p>
            <a:r>
              <a:rPr lang="en-US" sz="5000" dirty="0">
                <a:latin typeface="+mn-lt"/>
              </a:rPr>
              <a:t>WebSockets is: </a:t>
            </a:r>
            <a:br>
              <a:rPr lang="en-US" sz="5000" dirty="0">
                <a:latin typeface="+mn-lt"/>
              </a:rPr>
            </a:br>
            <a:r>
              <a:rPr lang="en-US" sz="5000" dirty="0" smtClean="0">
                <a:latin typeface="+mn-lt"/>
              </a:rPr>
              <a:t>For the browser and beyond</a:t>
            </a:r>
            <a:br>
              <a:rPr lang="en-US" sz="5000" dirty="0" smtClean="0">
                <a:latin typeface="+mn-lt"/>
              </a:rPr>
            </a:br>
            <a:r>
              <a:rPr lang="en-US" sz="5000" dirty="0" smtClean="0">
                <a:latin typeface="+mn-lt"/>
              </a:rPr>
              <a:t/>
            </a:r>
            <a:br>
              <a:rPr lang="en-US" sz="5000" dirty="0" smtClean="0">
                <a:latin typeface="+mn-lt"/>
              </a:rPr>
            </a:br>
            <a:r>
              <a:rPr lang="en-US" sz="5000" dirty="0">
                <a:latin typeface="+mn-lt"/>
              </a:rPr>
              <a:t/>
            </a:r>
            <a:br>
              <a:rPr lang="en-US" sz="5000" dirty="0">
                <a:latin typeface="+mn-lt"/>
              </a:rPr>
            </a:br>
            <a:endParaRPr lang="en-US" sz="5000" dirty="0">
              <a:latin typeface="+mn-lt"/>
            </a:endParaRPr>
          </a:p>
        </p:txBody>
      </p:sp>
      <p:sp>
        <p:nvSpPr>
          <p:cNvPr id="3" name="Title 2"/>
          <p:cNvSpPr txBox="1">
            <a:spLocks/>
          </p:cNvSpPr>
          <p:nvPr/>
        </p:nvSpPr>
        <p:spPr>
          <a:xfrm>
            <a:off x="519112" y="228600"/>
            <a:ext cx="11149013" cy="1128252"/>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sz="3200" dirty="0"/>
          </a:p>
        </p:txBody>
      </p:sp>
    </p:spTree>
    <p:extLst>
      <p:ext uri="{BB962C8B-B14F-4D97-AF65-F5344CB8AC3E}">
        <p14:creationId xmlns:p14="http://schemas.microsoft.com/office/powerpoint/2010/main" val="131270469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383451" y="1002906"/>
            <a:ext cx="7406640" cy="5486400"/>
          </a:xfrm>
        </p:spPr>
        <p:txBody>
          <a:bodyPr anchor="b">
            <a:noAutofit/>
          </a:bodyPr>
          <a:lstStyle/>
          <a:p>
            <a:r>
              <a:rPr lang="en-US" sz="5000" dirty="0">
                <a:latin typeface="+mn-lt"/>
              </a:rPr>
              <a:t/>
            </a:r>
            <a:br>
              <a:rPr lang="en-US" sz="5000" dirty="0">
                <a:latin typeface="+mn-lt"/>
              </a:rPr>
            </a:br>
            <a:r>
              <a:rPr lang="en-US" sz="5000" dirty="0">
                <a:latin typeface="+mn-lt"/>
              </a:rPr>
              <a:t>Use ASP.NET and WCF to develop WebSocket enabled websites and </a:t>
            </a:r>
            <a:r>
              <a:rPr lang="en-US" sz="5000" dirty="0" smtClean="0">
                <a:latin typeface="+mn-lt"/>
              </a:rPr>
              <a:t>services</a:t>
            </a:r>
            <a:r>
              <a:rPr lang="en-US" sz="5000" dirty="0">
                <a:latin typeface="+mn-lt"/>
              </a:rPr>
              <a:t/>
            </a:r>
            <a:br>
              <a:rPr lang="en-US" sz="5000" dirty="0">
                <a:latin typeface="+mn-lt"/>
              </a:rPr>
            </a:br>
            <a:r>
              <a:rPr lang="en-US" sz="5000" dirty="0">
                <a:latin typeface="+mn-lt"/>
              </a:rPr>
              <a:t/>
            </a:r>
            <a:br>
              <a:rPr lang="en-US" sz="5000" dirty="0">
                <a:latin typeface="+mn-lt"/>
              </a:rPr>
            </a:br>
            <a:endParaRPr lang="en-US" sz="5000" dirty="0">
              <a:latin typeface="+mn-lt"/>
            </a:endParaRPr>
          </a:p>
        </p:txBody>
      </p:sp>
      <p:sp>
        <p:nvSpPr>
          <p:cNvPr id="3" name="Title 2"/>
          <p:cNvSpPr txBox="1">
            <a:spLocks/>
          </p:cNvSpPr>
          <p:nvPr/>
        </p:nvSpPr>
        <p:spPr>
          <a:xfrm>
            <a:off x="519112" y="228600"/>
            <a:ext cx="11149013" cy="1128252"/>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sz="3200" dirty="0"/>
          </a:p>
        </p:txBody>
      </p:sp>
    </p:spTree>
    <p:extLst>
      <p:ext uri="{BB962C8B-B14F-4D97-AF65-F5344CB8AC3E}">
        <p14:creationId xmlns:p14="http://schemas.microsoft.com/office/powerpoint/2010/main" val="205181802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10" name="Rectangle 9"/>
          <p:cNvSpPr/>
          <p:nvPr/>
        </p:nvSpPr>
        <p:spPr bwMode="auto">
          <a:xfrm>
            <a:off x="655614" y="1460731"/>
            <a:ext cx="4572000" cy="1024128"/>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b="1" dirty="0">
              <a:gradFill>
                <a:gsLst>
                  <a:gs pos="0">
                    <a:srgbClr val="292929"/>
                  </a:gs>
                  <a:gs pos="86000">
                    <a:srgbClr val="292929"/>
                  </a:gs>
                </a:gsLst>
                <a:lin ang="5400000" scaled="0"/>
              </a:gradFill>
            </a:endParaRPr>
          </a:p>
        </p:txBody>
      </p:sp>
      <p:sp>
        <p:nvSpPr>
          <p:cNvPr id="11" name="TextBox 10"/>
          <p:cNvSpPr txBox="1"/>
          <p:nvPr/>
        </p:nvSpPr>
        <p:spPr>
          <a:xfrm>
            <a:off x="799877" y="1849441"/>
            <a:ext cx="9361554" cy="1538883"/>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61912" indent="0">
              <a:lnSpc>
                <a:spcPct val="100000"/>
              </a:lnSpc>
              <a:spcBef>
                <a:spcPts val="0"/>
              </a:spcBef>
              <a:buClrTx/>
              <a:buSzTx/>
            </a:pPr>
            <a:r>
              <a:rPr lang="en-US" sz="2000" b="1" dirty="0">
                <a:solidFill>
                  <a:schemeClr val="tx1"/>
                </a:solidFill>
              </a:rPr>
              <a:t>SAC-798T</a:t>
            </a:r>
            <a:r>
              <a:rPr lang="en-US" sz="2000" b="1" dirty="0" smtClean="0">
                <a:solidFill>
                  <a:schemeClr val="tx1"/>
                </a:solidFill>
              </a:rPr>
              <a:t>	</a:t>
            </a:r>
            <a:r>
              <a:rPr lang="en-US" sz="2000" b="1" dirty="0">
                <a:solidFill>
                  <a:schemeClr val="tx1"/>
                </a:solidFill>
              </a:rPr>
              <a:t>Building Web APIs in Windows Azure with WCF to reach any device</a:t>
            </a:r>
          </a:p>
          <a:p>
            <a:pPr marL="61912" indent="0">
              <a:lnSpc>
                <a:spcPct val="100000"/>
              </a:lnSpc>
              <a:spcBef>
                <a:spcPts val="0"/>
              </a:spcBef>
              <a:buClrTx/>
              <a:buSzTx/>
            </a:pPr>
            <a:r>
              <a:rPr lang="en-US" sz="2000" b="1" dirty="0">
                <a:solidFill>
                  <a:schemeClr val="tx1"/>
                </a:solidFill>
              </a:rPr>
              <a:t>PLAT-580T	Building Windows runtime sockets apps</a:t>
            </a:r>
          </a:p>
          <a:p>
            <a:pPr marL="61912" indent="0">
              <a:lnSpc>
                <a:spcPct val="100000"/>
              </a:lnSpc>
              <a:spcBef>
                <a:spcPts val="0"/>
              </a:spcBef>
              <a:buClrTx/>
              <a:buSzTx/>
            </a:pPr>
            <a:r>
              <a:rPr lang="en-US" sz="2000" b="1" dirty="0">
                <a:solidFill>
                  <a:schemeClr val="tx1"/>
                </a:solidFill>
              </a:rPr>
              <a:t>SAC-804T</a:t>
            </a:r>
            <a:r>
              <a:rPr lang="en-US" sz="2000" b="1" dirty="0" smtClean="0">
                <a:solidFill>
                  <a:schemeClr val="tx1"/>
                </a:solidFill>
              </a:rPr>
              <a:t>	</a:t>
            </a:r>
            <a:r>
              <a:rPr lang="en-US" sz="2000" b="1" dirty="0">
                <a:solidFill>
                  <a:schemeClr val="tx1"/>
                </a:solidFill>
              </a:rPr>
              <a:t>Building IIS and ASP.NET apps with the power of </a:t>
            </a:r>
            <a:r>
              <a:rPr lang="en-US" sz="2000" b="1" dirty="0" err="1">
                <a:solidFill>
                  <a:schemeClr val="tx1"/>
                </a:solidFill>
              </a:rPr>
              <a:t>async</a:t>
            </a:r>
            <a:r>
              <a:rPr lang="en-US" sz="2000" b="1" dirty="0" smtClean="0">
                <a:solidFill>
                  <a:schemeClr val="tx1"/>
                </a:solidFill>
              </a:rPr>
              <a:t/>
            </a:r>
            <a:br>
              <a:rPr lang="en-US" sz="2000" b="1" dirty="0" smtClean="0">
                <a:solidFill>
                  <a:schemeClr val="tx1"/>
                </a:solidFill>
              </a:rPr>
            </a:br>
            <a:r>
              <a:rPr lang="en-US" sz="2000" b="1" dirty="0">
                <a:solidFill>
                  <a:schemeClr val="tx1"/>
                </a:solidFill>
              </a:rPr>
              <a:t>PLAT-373C</a:t>
            </a:r>
            <a:r>
              <a:rPr lang="en-US" sz="2000" b="1" dirty="0" smtClean="0">
                <a:solidFill>
                  <a:schemeClr val="tx1"/>
                </a:solidFill>
              </a:rPr>
              <a:t>	</a:t>
            </a:r>
            <a:r>
              <a:rPr lang="en-US" sz="2000" b="1" dirty="0">
                <a:solidFill>
                  <a:schemeClr val="tx1"/>
                </a:solidFill>
              </a:rPr>
              <a:t>Building real-time web apps with HTML5 </a:t>
            </a:r>
            <a:r>
              <a:rPr lang="en-US" sz="2000" b="1" dirty="0" err="1">
                <a:solidFill>
                  <a:schemeClr val="tx1"/>
                </a:solidFill>
              </a:rPr>
              <a:t>WebSockets</a:t>
            </a:r>
            <a:r>
              <a:rPr lang="en-US" sz="2000" b="1" dirty="0" smtClean="0">
                <a:solidFill>
                  <a:schemeClr val="tx1"/>
                </a:solidFill>
              </a:rPr>
              <a:t/>
            </a:r>
            <a:br>
              <a:rPr lang="en-US" sz="2000" b="1" dirty="0" smtClean="0">
                <a:solidFill>
                  <a:schemeClr val="tx1"/>
                </a:solidFill>
              </a:rPr>
            </a:br>
            <a:endParaRPr lang="en-US" sz="2000" b="1" dirty="0">
              <a:solidFill>
                <a:schemeClr val="tx1"/>
              </a:solidFill>
            </a:endParaRPr>
          </a:p>
        </p:txBody>
      </p:sp>
      <p:sp>
        <p:nvSpPr>
          <p:cNvPr id="12" name="TextBox 11"/>
          <p:cNvSpPr txBox="1"/>
          <p:nvPr/>
        </p:nvSpPr>
        <p:spPr>
          <a:xfrm>
            <a:off x="799878" y="1161105"/>
            <a:ext cx="4846320" cy="640080"/>
          </a:xfrm>
          <a:prstGeom prst="rect">
            <a:avLst/>
          </a:prstGeom>
          <a:solidFill>
            <a:srgbClr val="65BC46"/>
          </a:solidFill>
        </p:spPr>
        <p:txBody>
          <a:bodyPr wrap="square" rtlCol="0">
            <a:spAutoFit/>
          </a:bodyPr>
          <a:lstStyle/>
          <a:p>
            <a:r>
              <a:rPr lang="en-US" sz="2000" b="1" dirty="0" smtClean="0"/>
              <a:t>RELATED SESSIONS</a:t>
            </a:r>
            <a:endParaRPr lang="en-US" sz="2000" b="1" dirty="0"/>
          </a:p>
        </p:txBody>
      </p:sp>
      <p:sp>
        <p:nvSpPr>
          <p:cNvPr id="18" name="Rectangle 17"/>
          <p:cNvSpPr/>
          <p:nvPr/>
        </p:nvSpPr>
        <p:spPr bwMode="auto">
          <a:xfrm>
            <a:off x="5938103" y="5977905"/>
            <a:ext cx="11073518" cy="1024128"/>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b="1" dirty="0">
              <a:gradFill>
                <a:gsLst>
                  <a:gs pos="0">
                    <a:srgbClr val="292929"/>
                  </a:gs>
                  <a:gs pos="86000">
                    <a:srgbClr val="292929"/>
                  </a:gs>
                </a:gsLst>
                <a:lin ang="5400000" scaled="0"/>
              </a:gradFill>
            </a:endParaRPr>
          </a:p>
        </p:txBody>
      </p:sp>
      <p:sp>
        <p:nvSpPr>
          <p:cNvPr id="19" name="TextBox 18"/>
          <p:cNvSpPr txBox="1"/>
          <p:nvPr/>
        </p:nvSpPr>
        <p:spPr>
          <a:xfrm>
            <a:off x="6307104" y="5580793"/>
            <a:ext cx="5820761" cy="1046440"/>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0" lvl="0" indent="0" algn="r">
              <a:lnSpc>
                <a:spcPct val="100000"/>
              </a:lnSpc>
              <a:spcBef>
                <a:spcPts val="0"/>
              </a:spcBef>
              <a:buClrTx/>
              <a:buSzTx/>
            </a:pPr>
            <a:r>
              <a:rPr lang="en-US" b="1" dirty="0" smtClean="0">
                <a:solidFill>
                  <a:srgbClr val="FFFFFF"/>
                </a:solidFill>
                <a:latin typeface="+mj-lt"/>
              </a:rPr>
              <a:t>CONTACT: </a:t>
            </a:r>
          </a:p>
          <a:p>
            <a:pPr marL="0" lvl="0" indent="0" algn="r">
              <a:lnSpc>
                <a:spcPct val="100000"/>
              </a:lnSpc>
              <a:spcBef>
                <a:spcPts val="0"/>
              </a:spcBef>
              <a:buClrTx/>
              <a:buSzTx/>
            </a:pPr>
            <a:r>
              <a:rPr lang="en-US" sz="2200" b="1" dirty="0" smtClean="0">
                <a:solidFill>
                  <a:schemeClr val="tx1"/>
                </a:solidFill>
                <a:latin typeface="+mj-lt"/>
              </a:rPr>
              <a:t>pbatum@microsoft.com </a:t>
            </a:r>
          </a:p>
          <a:p>
            <a:pPr marL="0" lvl="0" indent="0" algn="r">
              <a:lnSpc>
                <a:spcPct val="100000"/>
              </a:lnSpc>
              <a:spcBef>
                <a:spcPts val="0"/>
              </a:spcBef>
              <a:buClrTx/>
              <a:buSzTx/>
            </a:pPr>
            <a:r>
              <a:rPr lang="en-US" sz="2200" b="1" dirty="0" smtClean="0">
                <a:solidFill>
                  <a:schemeClr val="tx1"/>
                </a:solidFill>
                <a:latin typeface="+mj-lt"/>
              </a:rPr>
              <a:t>stefsch@microsoft.com</a:t>
            </a:r>
            <a:endParaRPr lang="en-US" sz="2200" b="1" dirty="0">
              <a:solidFill>
                <a:schemeClr val="tx1"/>
              </a:solidFill>
              <a:latin typeface="+mj-lt"/>
            </a:endParaRPr>
          </a:p>
        </p:txBody>
      </p:sp>
    </p:spTree>
    <p:extLst>
      <p:ext uri="{BB962C8B-B14F-4D97-AF65-F5344CB8AC3E}">
        <p14:creationId xmlns:p14="http://schemas.microsoft.com/office/powerpoint/2010/main" val="49818158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301145623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strips dir="l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34222">
            <a:off x="7149588" y="3167918"/>
            <a:ext cx="3350807" cy="2261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19112" y="228600"/>
            <a:ext cx="11149013" cy="609398"/>
          </a:xfrm>
        </p:spPr>
        <p:txBody>
          <a:bodyPr/>
          <a:lstStyle/>
          <a:p>
            <a:r>
              <a:rPr lang="en-US" dirty="0" smtClean="0"/>
              <a:t>HTTP Limitations</a:t>
            </a:r>
            <a:endParaRPr lang="en-US" dirty="0"/>
          </a:p>
        </p:txBody>
      </p:sp>
      <p:sp>
        <p:nvSpPr>
          <p:cNvPr id="4" name="Text Placeholder 3"/>
          <p:cNvSpPr>
            <a:spLocks noGrp="1"/>
          </p:cNvSpPr>
          <p:nvPr>
            <p:ph type="body" sz="quarter" idx="10"/>
          </p:nvPr>
        </p:nvSpPr>
        <p:spPr>
          <a:xfrm>
            <a:off x="925502" y="5816599"/>
            <a:ext cx="11149013" cy="443198"/>
          </a:xfrm>
        </p:spPr>
        <p:txBody>
          <a:bodyPr/>
          <a:lstStyle/>
          <a:p>
            <a:pPr marL="0" indent="0">
              <a:buNone/>
            </a:pPr>
            <a:r>
              <a:rPr lang="en-US" dirty="0" smtClean="0"/>
              <a:t>Web applications today use workarounds to enable push</a:t>
            </a:r>
            <a:endParaRPr lang="en-US"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46705">
            <a:off x="1378817" y="2755692"/>
            <a:ext cx="3581053" cy="225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79409">
            <a:off x="4297643" y="2396848"/>
            <a:ext cx="3527689" cy="2471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35199" y="1175657"/>
            <a:ext cx="7433355" cy="553998"/>
          </a:xfrm>
          <a:prstGeom prst="rect">
            <a:avLst/>
          </a:prstGeom>
          <a:noFill/>
        </p:spPr>
        <p:txBody>
          <a:bodyPr wrap="square" lIns="0" tIns="0" rIns="0" bIns="0" rtlCol="0">
            <a:spAutoFit/>
          </a:bodyPr>
          <a:lstStyle/>
          <a:p>
            <a:r>
              <a:rPr lang="en-US" sz="3600" dirty="0" smtClean="0"/>
              <a:t>HTTP is a request-reply protocol</a:t>
            </a:r>
            <a:endParaRPr lang="en-US" sz="3600" dirty="0"/>
          </a:p>
        </p:txBody>
      </p:sp>
    </p:spTree>
    <p:extLst>
      <p:ext uri="{BB962C8B-B14F-4D97-AF65-F5344CB8AC3E}">
        <p14:creationId xmlns:p14="http://schemas.microsoft.com/office/powerpoint/2010/main" val="39404372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609398"/>
          </a:xfrm>
        </p:spPr>
        <p:txBody>
          <a:bodyPr/>
          <a:lstStyle/>
          <a:p>
            <a:r>
              <a:rPr lang="en-US" dirty="0" smtClean="0"/>
              <a:t>Current Programming Models</a:t>
            </a:r>
            <a:endParaRPr lang="en-US" dirty="0"/>
          </a:p>
        </p:txBody>
      </p:sp>
      <p:sp>
        <p:nvSpPr>
          <p:cNvPr id="3" name="Content Placeholder 2"/>
          <p:cNvSpPr>
            <a:spLocks noGrp="1"/>
          </p:cNvSpPr>
          <p:nvPr>
            <p:ph idx="4294967295"/>
          </p:nvPr>
        </p:nvSpPr>
        <p:spPr>
          <a:xfrm>
            <a:off x="794132" y="1219200"/>
            <a:ext cx="11274663" cy="638629"/>
          </a:xfrm>
          <a:prstGeom prst="rect">
            <a:avLst/>
          </a:prstGeom>
        </p:spPr>
        <p:txBody>
          <a:bodyPr>
            <a:normAutofit/>
          </a:bodyPr>
          <a:lstStyle/>
          <a:p>
            <a:pPr marL="0" indent="0">
              <a:buNone/>
            </a:pPr>
            <a:r>
              <a:rPr lang="en-US" dirty="0" smtClean="0"/>
              <a:t>Periodic Polling</a:t>
            </a:r>
          </a:p>
        </p:txBody>
      </p:sp>
      <p:grpSp>
        <p:nvGrpSpPr>
          <p:cNvPr id="4" name="Group 3"/>
          <p:cNvGrpSpPr/>
          <p:nvPr/>
        </p:nvGrpSpPr>
        <p:grpSpPr>
          <a:xfrm>
            <a:off x="1219209" y="2568785"/>
            <a:ext cx="141770" cy="1371600"/>
            <a:chOff x="1527492" y="2057400"/>
            <a:chExt cx="680720" cy="1371600"/>
          </a:xfrm>
        </p:grpSpPr>
        <p:cxnSp>
          <p:nvCxnSpPr>
            <p:cNvPr id="5" name="Straight Arrow Connector 4"/>
            <p:cNvCxnSpPr/>
            <p:nvPr/>
          </p:nvCxnSpPr>
          <p:spPr>
            <a:xfrm>
              <a:off x="1527492" y="2057400"/>
              <a:ext cx="0" cy="1371600"/>
            </a:xfrm>
            <a:prstGeom prst="straightConnector1">
              <a:avLst/>
            </a:prstGeom>
            <a:ln w="50800">
              <a:solidFill>
                <a:schemeClr val="accent3"/>
              </a:solidFill>
              <a:tailEnd type="none"/>
            </a:ln>
          </p:spPr>
          <p:style>
            <a:lnRef idx="3">
              <a:schemeClr val="accent1"/>
            </a:lnRef>
            <a:fillRef idx="0">
              <a:schemeClr val="accent1"/>
            </a:fillRef>
            <a:effectRef idx="2">
              <a:schemeClr val="accent1"/>
            </a:effectRef>
            <a:fontRef idx="minor">
              <a:schemeClr val="tx1"/>
            </a:fontRef>
          </p:style>
        </p:cxnSp>
        <p:cxnSp>
          <p:nvCxnSpPr>
            <p:cNvPr id="6" name="Straight Arrow Connector 5"/>
            <p:cNvCxnSpPr/>
            <p:nvPr/>
          </p:nvCxnSpPr>
          <p:spPr>
            <a:xfrm>
              <a:off x="2208212" y="2057400"/>
              <a:ext cx="0" cy="1371600"/>
            </a:xfrm>
            <a:prstGeom prst="straightConnector1">
              <a:avLst/>
            </a:prstGeom>
            <a:ln>
              <a:solidFill>
                <a:schemeClr val="accent3"/>
              </a:solidFill>
              <a:tailEnd type="arrow"/>
            </a:ln>
          </p:spPr>
          <p:style>
            <a:lnRef idx="3">
              <a:schemeClr val="accent1"/>
            </a:lnRef>
            <a:fillRef idx="0">
              <a:schemeClr val="accent1"/>
            </a:fillRef>
            <a:effectRef idx="2">
              <a:schemeClr val="accent1"/>
            </a:effectRef>
            <a:fontRef idx="minor">
              <a:schemeClr val="tx1"/>
            </a:fontRef>
          </p:style>
        </p:cxnSp>
        <p:cxnSp>
          <p:nvCxnSpPr>
            <p:cNvPr id="7" name="Straight Connector 6"/>
            <p:cNvCxnSpPr/>
            <p:nvPr/>
          </p:nvCxnSpPr>
          <p:spPr>
            <a:xfrm>
              <a:off x="1527492" y="2057400"/>
              <a:ext cx="680720" cy="0"/>
            </a:xfrm>
            <a:prstGeom prst="line">
              <a:avLst/>
            </a:prstGeom>
            <a:ln w="50800">
              <a:solidFill>
                <a:schemeClr val="accent3"/>
              </a:solidFill>
              <a:tailEnd type="none"/>
            </a:ln>
          </p:spPr>
          <p:style>
            <a:lnRef idx="3">
              <a:schemeClr val="accent1"/>
            </a:lnRef>
            <a:fillRef idx="0">
              <a:schemeClr val="accent1"/>
            </a:fillRef>
            <a:effectRef idx="2">
              <a:schemeClr val="accent1"/>
            </a:effectRef>
            <a:fontRef idx="minor">
              <a:schemeClr val="tx1"/>
            </a:fontRef>
          </p:style>
        </p:cxnSp>
      </p:grpSp>
      <p:sp>
        <p:nvSpPr>
          <p:cNvPr id="11" name="TextBox 10"/>
          <p:cNvSpPr txBox="1"/>
          <p:nvPr/>
        </p:nvSpPr>
        <p:spPr>
          <a:xfrm>
            <a:off x="1125121" y="4485583"/>
            <a:ext cx="2879833" cy="369332"/>
          </a:xfrm>
          <a:prstGeom prst="rect">
            <a:avLst/>
          </a:prstGeom>
          <a:noFill/>
        </p:spPr>
        <p:txBody>
          <a:bodyPr wrap="square" lIns="0" tIns="0" rIns="0" bIns="0" rtlCol="0">
            <a:spAutoFit/>
          </a:bodyPr>
          <a:lstStyle/>
          <a:p>
            <a:pPr defTabSz="1218937"/>
            <a:r>
              <a:rPr lang="en-US" sz="2400" dirty="0">
                <a:gradFill>
                  <a:gsLst>
                    <a:gs pos="0">
                      <a:schemeClr val="tx1"/>
                    </a:gs>
                    <a:gs pos="86000">
                      <a:schemeClr val="tx1"/>
                    </a:gs>
                  </a:gsLst>
                  <a:lin ang="5400000" scaled="0"/>
                </a:gradFill>
              </a:rPr>
              <a:t>Polling</a:t>
            </a:r>
            <a:r>
              <a:rPr lang="en-US" sz="2400" dirty="0">
                <a:gradFill>
                  <a:gsLst>
                    <a:gs pos="0">
                      <a:srgbClr val="000000"/>
                    </a:gs>
                    <a:gs pos="86000">
                      <a:srgbClr val="000000"/>
                    </a:gs>
                  </a:gsLst>
                  <a:lin ang="5400000" scaled="0"/>
                </a:gradFill>
              </a:rPr>
              <a:t> </a:t>
            </a:r>
            <a:r>
              <a:rPr lang="en-US" sz="2400" dirty="0">
                <a:gradFill>
                  <a:gsLst>
                    <a:gs pos="0">
                      <a:schemeClr val="tx1"/>
                    </a:gs>
                    <a:gs pos="86000">
                      <a:schemeClr val="tx1"/>
                    </a:gs>
                  </a:gsLst>
                  <a:lin ang="5400000" scaled="0"/>
                </a:gradFill>
              </a:rPr>
              <a:t>interval</a:t>
            </a:r>
          </a:p>
        </p:txBody>
      </p:sp>
      <p:grpSp>
        <p:nvGrpSpPr>
          <p:cNvPr id="12" name="Group 11"/>
          <p:cNvGrpSpPr/>
          <p:nvPr/>
        </p:nvGrpSpPr>
        <p:grpSpPr>
          <a:xfrm>
            <a:off x="2725774" y="2568785"/>
            <a:ext cx="129543" cy="1371600"/>
            <a:chOff x="1527492" y="2057400"/>
            <a:chExt cx="680720" cy="1371600"/>
          </a:xfrm>
        </p:grpSpPr>
        <p:cxnSp>
          <p:nvCxnSpPr>
            <p:cNvPr id="13" name="Straight Arrow Connector 12"/>
            <p:cNvCxnSpPr/>
            <p:nvPr/>
          </p:nvCxnSpPr>
          <p:spPr>
            <a:xfrm>
              <a:off x="1527492" y="2057400"/>
              <a:ext cx="0" cy="1371600"/>
            </a:xfrm>
            <a:prstGeom prst="straightConnector1">
              <a:avLst/>
            </a:prstGeom>
            <a:ln w="50800">
              <a:solidFill>
                <a:schemeClr val="accent3"/>
              </a:solidFill>
              <a:tailEnd type="none"/>
            </a:ln>
          </p:spPr>
          <p:style>
            <a:lnRef idx="3">
              <a:schemeClr val="accent1"/>
            </a:lnRef>
            <a:fillRef idx="0">
              <a:schemeClr val="accent1"/>
            </a:fillRef>
            <a:effectRef idx="2">
              <a:schemeClr val="accent1"/>
            </a:effectRef>
            <a:fontRef idx="minor">
              <a:schemeClr val="tx1"/>
            </a:fontRef>
          </p:style>
        </p:cxnSp>
        <p:cxnSp>
          <p:nvCxnSpPr>
            <p:cNvPr id="14" name="Straight Arrow Connector 13"/>
            <p:cNvCxnSpPr/>
            <p:nvPr/>
          </p:nvCxnSpPr>
          <p:spPr>
            <a:xfrm>
              <a:off x="2208212" y="2057400"/>
              <a:ext cx="0" cy="1371600"/>
            </a:xfrm>
            <a:prstGeom prst="straightConnector1">
              <a:avLst/>
            </a:prstGeom>
            <a:ln>
              <a:solidFill>
                <a:schemeClr val="accent3"/>
              </a:solidFill>
              <a:tailEnd type="arrow"/>
            </a:ln>
          </p:spPr>
          <p:style>
            <a:lnRef idx="3">
              <a:schemeClr val="accent1"/>
            </a:lnRef>
            <a:fillRef idx="0">
              <a:schemeClr val="accent1"/>
            </a:fillRef>
            <a:effectRef idx="2">
              <a:schemeClr val="accent1"/>
            </a:effectRef>
            <a:fontRef idx="minor">
              <a:schemeClr val="tx1"/>
            </a:fontRef>
          </p:style>
        </p:cxnSp>
        <p:cxnSp>
          <p:nvCxnSpPr>
            <p:cNvPr id="15" name="Straight Connector 14"/>
            <p:cNvCxnSpPr/>
            <p:nvPr/>
          </p:nvCxnSpPr>
          <p:spPr>
            <a:xfrm>
              <a:off x="1527492" y="2057400"/>
              <a:ext cx="680720" cy="0"/>
            </a:xfrm>
            <a:prstGeom prst="line">
              <a:avLst/>
            </a:prstGeom>
            <a:ln w="50800">
              <a:solidFill>
                <a:schemeClr val="accent3"/>
              </a:solidFill>
              <a:tailEnd type="none"/>
            </a:ln>
          </p:spPr>
          <p:style>
            <a:lnRef idx="3">
              <a:schemeClr val="accent1"/>
            </a:lnRef>
            <a:fillRef idx="0">
              <a:schemeClr val="accent1"/>
            </a:fillRef>
            <a:effectRef idx="2">
              <a:schemeClr val="accent1"/>
            </a:effectRef>
            <a:fontRef idx="minor">
              <a:schemeClr val="tx1"/>
            </a:fontRef>
          </p:style>
        </p:cxnSp>
      </p:grpSp>
      <p:grpSp>
        <p:nvGrpSpPr>
          <p:cNvPr id="16" name="Group 15"/>
          <p:cNvGrpSpPr/>
          <p:nvPr/>
        </p:nvGrpSpPr>
        <p:grpSpPr>
          <a:xfrm>
            <a:off x="4335869" y="2568785"/>
            <a:ext cx="134531" cy="1371600"/>
            <a:chOff x="1527492" y="2057400"/>
            <a:chExt cx="680720" cy="1371600"/>
          </a:xfrm>
        </p:grpSpPr>
        <p:cxnSp>
          <p:nvCxnSpPr>
            <p:cNvPr id="17" name="Straight Arrow Connector 16"/>
            <p:cNvCxnSpPr/>
            <p:nvPr/>
          </p:nvCxnSpPr>
          <p:spPr>
            <a:xfrm>
              <a:off x="1527492" y="2057400"/>
              <a:ext cx="0" cy="1371600"/>
            </a:xfrm>
            <a:prstGeom prst="straightConnector1">
              <a:avLst/>
            </a:prstGeom>
            <a:ln w="50800">
              <a:solidFill>
                <a:schemeClr val="accent3"/>
              </a:solidFill>
              <a:tailEnd type="none"/>
            </a:ln>
          </p:spPr>
          <p:style>
            <a:lnRef idx="3">
              <a:schemeClr val="accent1"/>
            </a:lnRef>
            <a:fillRef idx="0">
              <a:schemeClr val="accent1"/>
            </a:fillRef>
            <a:effectRef idx="2">
              <a:schemeClr val="accent1"/>
            </a:effectRef>
            <a:fontRef idx="minor">
              <a:schemeClr val="tx1"/>
            </a:fontRef>
          </p:style>
        </p:cxnSp>
        <p:cxnSp>
          <p:nvCxnSpPr>
            <p:cNvPr id="18" name="Straight Arrow Connector 17"/>
            <p:cNvCxnSpPr/>
            <p:nvPr/>
          </p:nvCxnSpPr>
          <p:spPr>
            <a:xfrm>
              <a:off x="2208212" y="2057400"/>
              <a:ext cx="0" cy="1371600"/>
            </a:xfrm>
            <a:prstGeom prst="straightConnector1">
              <a:avLst/>
            </a:prstGeom>
            <a:ln>
              <a:solidFill>
                <a:schemeClr val="accent3"/>
              </a:solidFill>
              <a:tailEnd type="arrow"/>
            </a:ln>
          </p:spPr>
          <p:style>
            <a:lnRef idx="3">
              <a:schemeClr val="accent1"/>
            </a:lnRef>
            <a:fillRef idx="0">
              <a:schemeClr val="accent1"/>
            </a:fillRef>
            <a:effectRef idx="2">
              <a:schemeClr val="accent1"/>
            </a:effectRef>
            <a:fontRef idx="minor">
              <a:schemeClr val="tx1"/>
            </a:fontRef>
          </p:style>
        </p:cxnSp>
        <p:cxnSp>
          <p:nvCxnSpPr>
            <p:cNvPr id="19" name="Straight Connector 18"/>
            <p:cNvCxnSpPr/>
            <p:nvPr/>
          </p:nvCxnSpPr>
          <p:spPr>
            <a:xfrm>
              <a:off x="1527492" y="2057400"/>
              <a:ext cx="680720" cy="0"/>
            </a:xfrm>
            <a:prstGeom prst="line">
              <a:avLst/>
            </a:prstGeom>
            <a:ln w="50800">
              <a:solidFill>
                <a:schemeClr val="accent3"/>
              </a:solidFill>
              <a:tailEnd type="none"/>
            </a:ln>
          </p:spPr>
          <p:style>
            <a:lnRef idx="3">
              <a:schemeClr val="accent1"/>
            </a:lnRef>
            <a:fillRef idx="0">
              <a:schemeClr val="accent1"/>
            </a:fillRef>
            <a:effectRef idx="2">
              <a:schemeClr val="accent1"/>
            </a:effectRef>
            <a:fontRef idx="minor">
              <a:schemeClr val="tx1"/>
            </a:fontRef>
          </p:style>
        </p:cxnSp>
      </p:grpSp>
      <p:grpSp>
        <p:nvGrpSpPr>
          <p:cNvPr id="20" name="Group 19"/>
          <p:cNvGrpSpPr/>
          <p:nvPr/>
        </p:nvGrpSpPr>
        <p:grpSpPr>
          <a:xfrm>
            <a:off x="5945966" y="2568785"/>
            <a:ext cx="150034" cy="1371600"/>
            <a:chOff x="1527492" y="2057400"/>
            <a:chExt cx="680720" cy="1371600"/>
          </a:xfrm>
        </p:grpSpPr>
        <p:cxnSp>
          <p:nvCxnSpPr>
            <p:cNvPr id="21" name="Straight Arrow Connector 20"/>
            <p:cNvCxnSpPr/>
            <p:nvPr/>
          </p:nvCxnSpPr>
          <p:spPr>
            <a:xfrm>
              <a:off x="1527492" y="2057400"/>
              <a:ext cx="0" cy="1371600"/>
            </a:xfrm>
            <a:prstGeom prst="straightConnector1">
              <a:avLst/>
            </a:prstGeom>
            <a:ln w="50800">
              <a:solidFill>
                <a:schemeClr val="accent3"/>
              </a:solidFill>
              <a:tailEnd type="none"/>
            </a:ln>
          </p:spPr>
          <p:style>
            <a:lnRef idx="3">
              <a:schemeClr val="accent1"/>
            </a:lnRef>
            <a:fillRef idx="0">
              <a:schemeClr val="accent1"/>
            </a:fillRef>
            <a:effectRef idx="2">
              <a:schemeClr val="accent1"/>
            </a:effectRef>
            <a:fontRef idx="minor">
              <a:schemeClr val="tx1"/>
            </a:fontRef>
          </p:style>
        </p:cxnSp>
        <p:cxnSp>
          <p:nvCxnSpPr>
            <p:cNvPr id="22" name="Straight Arrow Connector 21"/>
            <p:cNvCxnSpPr/>
            <p:nvPr/>
          </p:nvCxnSpPr>
          <p:spPr>
            <a:xfrm>
              <a:off x="2208212" y="2057400"/>
              <a:ext cx="0" cy="1371600"/>
            </a:xfrm>
            <a:prstGeom prst="straightConnector1">
              <a:avLst/>
            </a:prstGeom>
            <a:ln>
              <a:solidFill>
                <a:schemeClr val="accent3"/>
              </a:solidFill>
              <a:tailEnd type="arrow"/>
            </a:ln>
          </p:spPr>
          <p:style>
            <a:lnRef idx="3">
              <a:schemeClr val="accent1"/>
            </a:lnRef>
            <a:fillRef idx="0">
              <a:schemeClr val="accent1"/>
            </a:fillRef>
            <a:effectRef idx="2">
              <a:schemeClr val="accent1"/>
            </a:effectRef>
            <a:fontRef idx="minor">
              <a:schemeClr val="tx1"/>
            </a:fontRef>
          </p:style>
        </p:cxnSp>
        <p:cxnSp>
          <p:nvCxnSpPr>
            <p:cNvPr id="23" name="Straight Connector 22"/>
            <p:cNvCxnSpPr/>
            <p:nvPr/>
          </p:nvCxnSpPr>
          <p:spPr>
            <a:xfrm>
              <a:off x="1527492" y="2057400"/>
              <a:ext cx="680720" cy="0"/>
            </a:xfrm>
            <a:prstGeom prst="line">
              <a:avLst/>
            </a:prstGeom>
            <a:ln w="50800">
              <a:solidFill>
                <a:schemeClr val="accent3"/>
              </a:solidFill>
              <a:tailEnd type="none"/>
            </a:ln>
          </p:spPr>
          <p:style>
            <a:lnRef idx="3">
              <a:schemeClr val="accent1"/>
            </a:lnRef>
            <a:fillRef idx="0">
              <a:schemeClr val="accent1"/>
            </a:fillRef>
            <a:effectRef idx="2">
              <a:schemeClr val="accent1"/>
            </a:effectRef>
            <a:fontRef idx="minor">
              <a:schemeClr val="tx1"/>
            </a:fontRef>
          </p:style>
        </p:cxnSp>
      </p:grpSp>
      <p:grpSp>
        <p:nvGrpSpPr>
          <p:cNvPr id="24" name="Group 23"/>
          <p:cNvGrpSpPr/>
          <p:nvPr/>
        </p:nvGrpSpPr>
        <p:grpSpPr>
          <a:xfrm>
            <a:off x="9166154" y="2568785"/>
            <a:ext cx="137503" cy="1371600"/>
            <a:chOff x="1527492" y="2057400"/>
            <a:chExt cx="680720" cy="1371600"/>
          </a:xfrm>
        </p:grpSpPr>
        <p:cxnSp>
          <p:nvCxnSpPr>
            <p:cNvPr id="25" name="Straight Arrow Connector 24"/>
            <p:cNvCxnSpPr/>
            <p:nvPr/>
          </p:nvCxnSpPr>
          <p:spPr>
            <a:xfrm>
              <a:off x="1527492" y="2057400"/>
              <a:ext cx="0" cy="1371600"/>
            </a:xfrm>
            <a:prstGeom prst="straightConnector1">
              <a:avLst/>
            </a:prstGeom>
            <a:ln w="50800">
              <a:solidFill>
                <a:schemeClr val="accent3"/>
              </a:solidFill>
              <a:tailEnd type="none"/>
            </a:ln>
          </p:spPr>
          <p:style>
            <a:lnRef idx="3">
              <a:schemeClr val="accent1"/>
            </a:lnRef>
            <a:fillRef idx="0">
              <a:schemeClr val="accent1"/>
            </a:fillRef>
            <a:effectRef idx="2">
              <a:schemeClr val="accent1"/>
            </a:effectRef>
            <a:fontRef idx="minor">
              <a:schemeClr val="tx1"/>
            </a:fontRef>
          </p:style>
        </p:cxnSp>
        <p:cxnSp>
          <p:nvCxnSpPr>
            <p:cNvPr id="26" name="Straight Arrow Connector 25"/>
            <p:cNvCxnSpPr/>
            <p:nvPr/>
          </p:nvCxnSpPr>
          <p:spPr>
            <a:xfrm>
              <a:off x="2208212" y="2057400"/>
              <a:ext cx="0" cy="1371600"/>
            </a:xfrm>
            <a:prstGeom prst="straightConnector1">
              <a:avLst/>
            </a:prstGeom>
            <a:ln>
              <a:solidFill>
                <a:schemeClr val="accent3"/>
              </a:solidFill>
              <a:tailEnd type="arrow"/>
            </a:ln>
          </p:spPr>
          <p:style>
            <a:lnRef idx="3">
              <a:schemeClr val="accent1"/>
            </a:lnRef>
            <a:fillRef idx="0">
              <a:schemeClr val="accent1"/>
            </a:fillRef>
            <a:effectRef idx="2">
              <a:schemeClr val="accent1"/>
            </a:effectRef>
            <a:fontRef idx="minor">
              <a:schemeClr val="tx1"/>
            </a:fontRef>
          </p:style>
        </p:cxnSp>
        <p:cxnSp>
          <p:nvCxnSpPr>
            <p:cNvPr id="27" name="Straight Connector 26"/>
            <p:cNvCxnSpPr/>
            <p:nvPr/>
          </p:nvCxnSpPr>
          <p:spPr>
            <a:xfrm>
              <a:off x="1527492" y="2057400"/>
              <a:ext cx="680720" cy="0"/>
            </a:xfrm>
            <a:prstGeom prst="line">
              <a:avLst/>
            </a:prstGeom>
            <a:ln w="50800">
              <a:solidFill>
                <a:schemeClr val="accent3"/>
              </a:solidFill>
              <a:tailEnd type="none"/>
            </a:ln>
          </p:spPr>
          <p:style>
            <a:lnRef idx="3">
              <a:schemeClr val="accent1"/>
            </a:lnRef>
            <a:fillRef idx="0">
              <a:schemeClr val="accent1"/>
            </a:fillRef>
            <a:effectRef idx="2">
              <a:schemeClr val="accent1"/>
            </a:effectRef>
            <a:fontRef idx="minor">
              <a:schemeClr val="tx1"/>
            </a:fontRef>
          </p:style>
        </p:cxnSp>
      </p:grpSp>
      <p:grpSp>
        <p:nvGrpSpPr>
          <p:cNvPr id="28" name="Group 27"/>
          <p:cNvGrpSpPr/>
          <p:nvPr/>
        </p:nvGrpSpPr>
        <p:grpSpPr>
          <a:xfrm>
            <a:off x="7556060" y="2568785"/>
            <a:ext cx="121997" cy="1371600"/>
            <a:chOff x="1527492" y="2057400"/>
            <a:chExt cx="680720" cy="1371600"/>
          </a:xfrm>
        </p:grpSpPr>
        <p:cxnSp>
          <p:nvCxnSpPr>
            <p:cNvPr id="29" name="Straight Arrow Connector 28"/>
            <p:cNvCxnSpPr/>
            <p:nvPr/>
          </p:nvCxnSpPr>
          <p:spPr>
            <a:xfrm>
              <a:off x="1527492" y="2057400"/>
              <a:ext cx="0" cy="1371600"/>
            </a:xfrm>
            <a:prstGeom prst="straightConnector1">
              <a:avLst/>
            </a:prstGeom>
            <a:ln w="50800">
              <a:solidFill>
                <a:schemeClr val="accent3"/>
              </a:solidFill>
              <a:tailEnd type="none"/>
            </a:ln>
          </p:spPr>
          <p:style>
            <a:lnRef idx="3">
              <a:schemeClr val="accent1"/>
            </a:lnRef>
            <a:fillRef idx="0">
              <a:schemeClr val="accent1"/>
            </a:fillRef>
            <a:effectRef idx="2">
              <a:schemeClr val="accent1"/>
            </a:effectRef>
            <a:fontRef idx="minor">
              <a:schemeClr val="tx1"/>
            </a:fontRef>
          </p:style>
        </p:cxnSp>
        <p:cxnSp>
          <p:nvCxnSpPr>
            <p:cNvPr id="30" name="Straight Arrow Connector 29"/>
            <p:cNvCxnSpPr/>
            <p:nvPr/>
          </p:nvCxnSpPr>
          <p:spPr>
            <a:xfrm>
              <a:off x="2208212" y="2057400"/>
              <a:ext cx="0" cy="1371600"/>
            </a:xfrm>
            <a:prstGeom prst="straightConnector1">
              <a:avLst/>
            </a:prstGeom>
            <a:ln>
              <a:solidFill>
                <a:schemeClr val="accent3"/>
              </a:solidFill>
              <a:tailEnd type="arrow"/>
            </a:ln>
          </p:spPr>
          <p:style>
            <a:lnRef idx="3">
              <a:schemeClr val="accent1"/>
            </a:lnRef>
            <a:fillRef idx="0">
              <a:schemeClr val="accent1"/>
            </a:fillRef>
            <a:effectRef idx="2">
              <a:schemeClr val="accent1"/>
            </a:effectRef>
            <a:fontRef idx="minor">
              <a:schemeClr val="tx1"/>
            </a:fontRef>
          </p:style>
        </p:cxnSp>
        <p:cxnSp>
          <p:nvCxnSpPr>
            <p:cNvPr id="31" name="Straight Connector 30"/>
            <p:cNvCxnSpPr/>
            <p:nvPr/>
          </p:nvCxnSpPr>
          <p:spPr>
            <a:xfrm>
              <a:off x="1527492" y="2057400"/>
              <a:ext cx="680720" cy="0"/>
            </a:xfrm>
            <a:prstGeom prst="line">
              <a:avLst/>
            </a:prstGeom>
            <a:ln w="50800">
              <a:solidFill>
                <a:schemeClr val="accent3"/>
              </a:solidFill>
              <a:tailEnd type="none"/>
            </a:ln>
          </p:spPr>
          <p:style>
            <a:lnRef idx="3">
              <a:schemeClr val="accent1"/>
            </a:lnRef>
            <a:fillRef idx="0">
              <a:schemeClr val="accent1"/>
            </a:fillRef>
            <a:effectRef idx="2">
              <a:schemeClr val="accent1"/>
            </a:effectRef>
            <a:fontRef idx="minor">
              <a:schemeClr val="tx1"/>
            </a:fontRef>
          </p:style>
        </p:cxnSp>
      </p:grpSp>
      <p:grpSp>
        <p:nvGrpSpPr>
          <p:cNvPr id="32" name="Group 31"/>
          <p:cNvGrpSpPr/>
          <p:nvPr/>
        </p:nvGrpSpPr>
        <p:grpSpPr>
          <a:xfrm>
            <a:off x="10776252" y="2580578"/>
            <a:ext cx="138491" cy="1371600"/>
            <a:chOff x="1527492" y="2057400"/>
            <a:chExt cx="680720" cy="1371600"/>
          </a:xfrm>
        </p:grpSpPr>
        <p:cxnSp>
          <p:nvCxnSpPr>
            <p:cNvPr id="33" name="Straight Arrow Connector 32"/>
            <p:cNvCxnSpPr/>
            <p:nvPr/>
          </p:nvCxnSpPr>
          <p:spPr>
            <a:xfrm>
              <a:off x="1527492" y="2057400"/>
              <a:ext cx="0" cy="1371600"/>
            </a:xfrm>
            <a:prstGeom prst="straightConnector1">
              <a:avLst/>
            </a:prstGeom>
            <a:ln w="50800">
              <a:solidFill>
                <a:schemeClr val="accent3"/>
              </a:solidFill>
              <a:tailEnd type="none"/>
            </a:ln>
          </p:spPr>
          <p:style>
            <a:lnRef idx="3">
              <a:schemeClr val="accent1"/>
            </a:lnRef>
            <a:fillRef idx="0">
              <a:schemeClr val="accent1"/>
            </a:fillRef>
            <a:effectRef idx="2">
              <a:schemeClr val="accent1"/>
            </a:effectRef>
            <a:fontRef idx="minor">
              <a:schemeClr val="tx1"/>
            </a:fontRef>
          </p:style>
        </p:cxnSp>
        <p:cxnSp>
          <p:nvCxnSpPr>
            <p:cNvPr id="34" name="Straight Arrow Connector 33"/>
            <p:cNvCxnSpPr/>
            <p:nvPr/>
          </p:nvCxnSpPr>
          <p:spPr>
            <a:xfrm>
              <a:off x="2208212" y="2057400"/>
              <a:ext cx="0" cy="1371600"/>
            </a:xfrm>
            <a:prstGeom prst="straightConnector1">
              <a:avLst/>
            </a:prstGeom>
            <a:ln>
              <a:solidFill>
                <a:schemeClr val="accent3"/>
              </a:solidFill>
              <a:tailEnd type="arrow"/>
            </a:ln>
          </p:spPr>
          <p:style>
            <a:lnRef idx="3">
              <a:schemeClr val="accent1"/>
            </a:lnRef>
            <a:fillRef idx="0">
              <a:schemeClr val="accent1"/>
            </a:fillRef>
            <a:effectRef idx="2">
              <a:schemeClr val="accent1"/>
            </a:effectRef>
            <a:fontRef idx="minor">
              <a:schemeClr val="tx1"/>
            </a:fontRef>
          </p:style>
        </p:cxnSp>
        <p:cxnSp>
          <p:nvCxnSpPr>
            <p:cNvPr id="35" name="Straight Connector 34"/>
            <p:cNvCxnSpPr/>
            <p:nvPr/>
          </p:nvCxnSpPr>
          <p:spPr>
            <a:xfrm>
              <a:off x="1527492" y="2057400"/>
              <a:ext cx="680720" cy="0"/>
            </a:xfrm>
            <a:prstGeom prst="line">
              <a:avLst/>
            </a:prstGeom>
            <a:ln w="50800">
              <a:solidFill>
                <a:schemeClr val="accent3"/>
              </a:solidFill>
              <a:tailEnd type="none"/>
            </a:ln>
          </p:spPr>
          <p:style>
            <a:lnRef idx="3">
              <a:schemeClr val="accent1"/>
            </a:lnRef>
            <a:fillRef idx="0">
              <a:schemeClr val="accent1"/>
            </a:fillRef>
            <a:effectRef idx="2">
              <a:schemeClr val="accent1"/>
            </a:effectRef>
            <a:fontRef idx="minor">
              <a:schemeClr val="tx1"/>
            </a:fontRef>
          </p:style>
        </p:cxnSp>
      </p:grpSp>
      <p:sp>
        <p:nvSpPr>
          <p:cNvPr id="37" name="Rectangle 5"/>
          <p:cNvSpPr>
            <a:spLocks noChangeArrowheads="1"/>
          </p:cNvSpPr>
          <p:nvPr/>
        </p:nvSpPr>
        <p:spPr bwMode="auto">
          <a:xfrm>
            <a:off x="899905" y="3940385"/>
            <a:ext cx="10656728" cy="476115"/>
          </a:xfrm>
          <a:prstGeom prst="rect">
            <a:avLst/>
          </a:prstGeom>
          <a:gradFill rotWithShape="1">
            <a:gsLst>
              <a:gs pos="0">
                <a:srgbClr val="8CA923">
                  <a:shade val="45000"/>
                  <a:satMod val="155000"/>
                </a:srgbClr>
              </a:gs>
              <a:gs pos="60000">
                <a:srgbClr val="8CA923">
                  <a:shade val="95000"/>
                  <a:satMod val="150000"/>
                </a:srgbClr>
              </a:gs>
              <a:gs pos="100000">
                <a:srgbClr val="8CA923">
                  <a:tint val="87000"/>
                  <a:satMod val="250000"/>
                </a:srgbClr>
              </a:gs>
            </a:gsLst>
            <a:lin ang="16200000" scaled="0"/>
          </a:gradFill>
          <a:ln w="9525" cap="flat" cmpd="sng" algn="ctr">
            <a:solidFill>
              <a:srgbClr val="8CA923">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kern="0" dirty="0">
                <a:gradFill>
                  <a:gsLst>
                    <a:gs pos="0">
                      <a:srgbClr val="FFFFFF"/>
                    </a:gs>
                    <a:gs pos="100000">
                      <a:srgbClr val="FFFFFF"/>
                    </a:gs>
                  </a:gsLst>
                  <a:lin ang="5400000" scaled="0"/>
                </a:gradFill>
                <a:latin typeface="Segoe UI"/>
              </a:rPr>
              <a:t>Client</a:t>
            </a:r>
          </a:p>
        </p:txBody>
      </p:sp>
      <p:sp>
        <p:nvSpPr>
          <p:cNvPr id="10" name="Left Brace 9"/>
          <p:cNvSpPr/>
          <p:nvPr/>
        </p:nvSpPr>
        <p:spPr>
          <a:xfrm rot="16200000">
            <a:off x="1779827" y="3565028"/>
            <a:ext cx="527104" cy="1364799"/>
          </a:xfrm>
          <a:prstGeom prst="leftBrace">
            <a:avLst/>
          </a:prstGeom>
          <a:ln/>
        </p:spPr>
        <p:style>
          <a:lnRef idx="2">
            <a:schemeClr val="dk1"/>
          </a:lnRef>
          <a:fillRef idx="0">
            <a:schemeClr val="dk1"/>
          </a:fillRef>
          <a:effectRef idx="1">
            <a:schemeClr val="dk1"/>
          </a:effectRef>
          <a:fontRef idx="minor">
            <a:schemeClr val="tx1"/>
          </a:fontRef>
        </p:style>
        <p:txBody>
          <a:bodyPr lIns="121899" tIns="60949" rIns="121899" bIns="60949" rtlCol="0" anchor="ctr"/>
          <a:lstStyle/>
          <a:p>
            <a:pPr algn="ctr" defTabSz="1218937"/>
            <a:endParaRPr lang="en-US">
              <a:solidFill>
                <a:srgbClr val="000000"/>
              </a:solidFill>
            </a:endParaRPr>
          </a:p>
        </p:txBody>
      </p:sp>
      <p:sp>
        <p:nvSpPr>
          <p:cNvPr id="8" name="TextBox 7"/>
          <p:cNvSpPr txBox="1"/>
          <p:nvPr/>
        </p:nvSpPr>
        <p:spPr>
          <a:xfrm>
            <a:off x="899905" y="5005253"/>
            <a:ext cx="10656728" cy="430887"/>
          </a:xfrm>
          <a:prstGeom prst="rect">
            <a:avLst/>
          </a:prstGeom>
          <a:noFill/>
        </p:spPr>
        <p:txBody>
          <a:bodyPr wrap="square" lIns="0" tIns="0" rIns="0" bIns="0" rtlCol="0">
            <a:spAutoFit/>
          </a:bodyPr>
          <a:lstStyle/>
          <a:p>
            <a:pPr marL="460375" lvl="1" indent="0">
              <a:buNone/>
            </a:pPr>
            <a:r>
              <a:rPr lang="en-US" sz="2800" dirty="0"/>
              <a:t>Browser uses </a:t>
            </a:r>
            <a:r>
              <a:rPr lang="en-US" sz="2800" dirty="0" err="1"/>
              <a:t>XmlHttpRequest</a:t>
            </a:r>
            <a:r>
              <a:rPr lang="en-US" sz="2800" dirty="0"/>
              <a:t> to periodically query the server</a:t>
            </a:r>
          </a:p>
        </p:txBody>
      </p:sp>
      <p:sp>
        <p:nvSpPr>
          <p:cNvPr id="36" name="Rectangle 5"/>
          <p:cNvSpPr>
            <a:spLocks noChangeArrowheads="1"/>
          </p:cNvSpPr>
          <p:nvPr/>
        </p:nvSpPr>
        <p:spPr bwMode="auto">
          <a:xfrm>
            <a:off x="884275" y="2092670"/>
            <a:ext cx="10656728" cy="476115"/>
          </a:xfrm>
          <a:prstGeom prst="rect">
            <a:avLst/>
          </a:prstGeom>
          <a:gradFill rotWithShape="1">
            <a:gsLst>
              <a:gs pos="0">
                <a:srgbClr val="8CA923">
                  <a:shade val="45000"/>
                  <a:satMod val="155000"/>
                </a:srgbClr>
              </a:gs>
              <a:gs pos="60000">
                <a:srgbClr val="8CA923">
                  <a:shade val="95000"/>
                  <a:satMod val="150000"/>
                </a:srgbClr>
              </a:gs>
              <a:gs pos="100000">
                <a:srgbClr val="8CA923">
                  <a:tint val="87000"/>
                  <a:satMod val="250000"/>
                </a:srgbClr>
              </a:gs>
            </a:gsLst>
            <a:lin ang="16200000" scaled="0"/>
          </a:gradFill>
          <a:ln w="9525" cap="flat" cmpd="sng" algn="ctr">
            <a:solidFill>
              <a:srgbClr val="8CA923">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kern="0" dirty="0">
                <a:gradFill>
                  <a:gsLst>
                    <a:gs pos="0">
                      <a:srgbClr val="FFFFFF"/>
                    </a:gs>
                    <a:gs pos="100000">
                      <a:srgbClr val="FFFFFF"/>
                    </a:gs>
                  </a:gsLst>
                  <a:lin ang="5400000" scaled="0"/>
                </a:gradFill>
                <a:latin typeface="Segoe UI"/>
              </a:rPr>
              <a:t>Server</a:t>
            </a:r>
          </a:p>
        </p:txBody>
      </p:sp>
    </p:spTree>
    <p:extLst>
      <p:ext uri="{BB962C8B-B14F-4D97-AF65-F5344CB8AC3E}">
        <p14:creationId xmlns:p14="http://schemas.microsoft.com/office/powerpoint/2010/main" val="319141355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609398"/>
          </a:xfrm>
        </p:spPr>
        <p:txBody>
          <a:bodyPr/>
          <a:lstStyle/>
          <a:p>
            <a:r>
              <a:rPr lang="en-US" dirty="0" smtClean="0"/>
              <a:t>Current Programming Models</a:t>
            </a:r>
            <a:endParaRPr lang="en-US" dirty="0"/>
          </a:p>
        </p:txBody>
      </p:sp>
      <p:sp>
        <p:nvSpPr>
          <p:cNvPr id="3" name="Content Placeholder 2"/>
          <p:cNvSpPr>
            <a:spLocks noGrp="1"/>
          </p:cNvSpPr>
          <p:nvPr>
            <p:ph idx="4294967295"/>
          </p:nvPr>
        </p:nvSpPr>
        <p:spPr>
          <a:xfrm>
            <a:off x="609441" y="1219199"/>
            <a:ext cx="11274663" cy="624115"/>
          </a:xfrm>
          <a:prstGeom prst="rect">
            <a:avLst/>
          </a:prstGeom>
        </p:spPr>
        <p:txBody>
          <a:bodyPr>
            <a:normAutofit/>
          </a:bodyPr>
          <a:lstStyle/>
          <a:p>
            <a:pPr marL="0" indent="0">
              <a:buNone/>
            </a:pPr>
            <a:r>
              <a:rPr lang="en-US" dirty="0" smtClean="0"/>
              <a:t>Long Polling</a:t>
            </a:r>
          </a:p>
        </p:txBody>
      </p:sp>
      <p:grpSp>
        <p:nvGrpSpPr>
          <p:cNvPr id="38" name="Group 37"/>
          <p:cNvGrpSpPr/>
          <p:nvPr/>
        </p:nvGrpSpPr>
        <p:grpSpPr>
          <a:xfrm>
            <a:off x="997623" y="2584135"/>
            <a:ext cx="731520" cy="1371600"/>
            <a:chOff x="1522412" y="4977063"/>
            <a:chExt cx="731520" cy="1371600"/>
          </a:xfrm>
        </p:grpSpPr>
        <p:cxnSp>
          <p:nvCxnSpPr>
            <p:cNvPr id="39" name="Straight Arrow Connector 38"/>
            <p:cNvCxnSpPr/>
            <p:nvPr/>
          </p:nvCxnSpPr>
          <p:spPr>
            <a:xfrm>
              <a:off x="1522412" y="4977063"/>
              <a:ext cx="0" cy="1371600"/>
            </a:xfrm>
            <a:prstGeom prst="straightConnector1">
              <a:avLst/>
            </a:prstGeom>
            <a:ln>
              <a:tailEnd type="none"/>
            </a:ln>
          </p:spPr>
          <p:style>
            <a:lnRef idx="3">
              <a:schemeClr val="accent3"/>
            </a:lnRef>
            <a:fillRef idx="0">
              <a:schemeClr val="accent3"/>
            </a:fillRef>
            <a:effectRef idx="2">
              <a:schemeClr val="accent3"/>
            </a:effectRef>
            <a:fontRef idx="minor">
              <a:schemeClr val="tx1"/>
            </a:fontRef>
          </p:style>
        </p:cxnSp>
        <p:cxnSp>
          <p:nvCxnSpPr>
            <p:cNvPr id="40" name="Straight Arrow Connector 39"/>
            <p:cNvCxnSpPr/>
            <p:nvPr/>
          </p:nvCxnSpPr>
          <p:spPr>
            <a:xfrm>
              <a:off x="2253932" y="4977063"/>
              <a:ext cx="0" cy="13716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41" name="Straight Connector 40"/>
            <p:cNvCxnSpPr/>
            <p:nvPr/>
          </p:nvCxnSpPr>
          <p:spPr>
            <a:xfrm>
              <a:off x="1522412" y="4977063"/>
              <a:ext cx="731520" cy="0"/>
            </a:xfrm>
            <a:prstGeom prst="line">
              <a:avLst/>
            </a:prstGeom>
            <a:ln>
              <a:tailEnd type="none"/>
            </a:ln>
          </p:spPr>
          <p:style>
            <a:lnRef idx="3">
              <a:schemeClr val="accent3"/>
            </a:lnRef>
            <a:fillRef idx="0">
              <a:schemeClr val="accent3"/>
            </a:fillRef>
            <a:effectRef idx="2">
              <a:schemeClr val="accent3"/>
            </a:effectRef>
            <a:fontRef idx="minor">
              <a:schemeClr val="tx1"/>
            </a:fontRef>
          </p:style>
        </p:cxnSp>
      </p:grpSp>
      <p:grpSp>
        <p:nvGrpSpPr>
          <p:cNvPr id="42" name="Group 41"/>
          <p:cNvGrpSpPr/>
          <p:nvPr/>
        </p:nvGrpSpPr>
        <p:grpSpPr>
          <a:xfrm>
            <a:off x="1842530" y="2584135"/>
            <a:ext cx="1450991" cy="1371600"/>
            <a:chOff x="1522412" y="4977063"/>
            <a:chExt cx="731520" cy="1371600"/>
          </a:xfrm>
        </p:grpSpPr>
        <p:cxnSp>
          <p:nvCxnSpPr>
            <p:cNvPr id="43" name="Straight Arrow Connector 42"/>
            <p:cNvCxnSpPr/>
            <p:nvPr/>
          </p:nvCxnSpPr>
          <p:spPr>
            <a:xfrm>
              <a:off x="1522412" y="4977063"/>
              <a:ext cx="0" cy="1371600"/>
            </a:xfrm>
            <a:prstGeom prst="straightConnector1">
              <a:avLst/>
            </a:prstGeom>
            <a:ln>
              <a:tailEnd type="none"/>
            </a:ln>
          </p:spPr>
          <p:style>
            <a:lnRef idx="3">
              <a:schemeClr val="accent3"/>
            </a:lnRef>
            <a:fillRef idx="0">
              <a:schemeClr val="accent3"/>
            </a:fillRef>
            <a:effectRef idx="2">
              <a:schemeClr val="accent3"/>
            </a:effectRef>
            <a:fontRef idx="minor">
              <a:schemeClr val="tx1"/>
            </a:fontRef>
          </p:style>
        </p:cxnSp>
        <p:cxnSp>
          <p:nvCxnSpPr>
            <p:cNvPr id="44" name="Straight Arrow Connector 43"/>
            <p:cNvCxnSpPr/>
            <p:nvPr/>
          </p:nvCxnSpPr>
          <p:spPr>
            <a:xfrm>
              <a:off x="2253932" y="4977063"/>
              <a:ext cx="0" cy="13716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45" name="Straight Connector 44"/>
            <p:cNvCxnSpPr/>
            <p:nvPr/>
          </p:nvCxnSpPr>
          <p:spPr>
            <a:xfrm>
              <a:off x="1522412" y="4977063"/>
              <a:ext cx="731520" cy="0"/>
            </a:xfrm>
            <a:prstGeom prst="line">
              <a:avLst/>
            </a:prstGeom>
            <a:ln>
              <a:tailEnd type="none"/>
            </a:ln>
          </p:spPr>
          <p:style>
            <a:lnRef idx="3">
              <a:schemeClr val="accent3"/>
            </a:lnRef>
            <a:fillRef idx="0">
              <a:schemeClr val="accent3"/>
            </a:fillRef>
            <a:effectRef idx="2">
              <a:schemeClr val="accent3"/>
            </a:effectRef>
            <a:fontRef idx="minor">
              <a:schemeClr val="tx1"/>
            </a:fontRef>
          </p:style>
        </p:cxnSp>
      </p:grpSp>
      <p:grpSp>
        <p:nvGrpSpPr>
          <p:cNvPr id="46" name="Group 45"/>
          <p:cNvGrpSpPr/>
          <p:nvPr/>
        </p:nvGrpSpPr>
        <p:grpSpPr>
          <a:xfrm>
            <a:off x="3390302" y="2584135"/>
            <a:ext cx="3123408" cy="1371600"/>
            <a:chOff x="1522412" y="4977063"/>
            <a:chExt cx="731520" cy="1371600"/>
          </a:xfrm>
        </p:grpSpPr>
        <p:cxnSp>
          <p:nvCxnSpPr>
            <p:cNvPr id="47" name="Straight Arrow Connector 46"/>
            <p:cNvCxnSpPr/>
            <p:nvPr/>
          </p:nvCxnSpPr>
          <p:spPr>
            <a:xfrm>
              <a:off x="1522412" y="4977063"/>
              <a:ext cx="0" cy="1371600"/>
            </a:xfrm>
            <a:prstGeom prst="straightConnector1">
              <a:avLst/>
            </a:prstGeom>
            <a:ln>
              <a:tailEnd type="none"/>
            </a:ln>
          </p:spPr>
          <p:style>
            <a:lnRef idx="3">
              <a:schemeClr val="accent3"/>
            </a:lnRef>
            <a:fillRef idx="0">
              <a:schemeClr val="accent3"/>
            </a:fillRef>
            <a:effectRef idx="2">
              <a:schemeClr val="accent3"/>
            </a:effectRef>
            <a:fontRef idx="minor">
              <a:schemeClr val="tx1"/>
            </a:fontRef>
          </p:style>
        </p:cxnSp>
        <p:cxnSp>
          <p:nvCxnSpPr>
            <p:cNvPr id="48" name="Straight Arrow Connector 47"/>
            <p:cNvCxnSpPr/>
            <p:nvPr/>
          </p:nvCxnSpPr>
          <p:spPr>
            <a:xfrm>
              <a:off x="2253932" y="4977063"/>
              <a:ext cx="0" cy="13716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49" name="Straight Connector 48"/>
            <p:cNvCxnSpPr/>
            <p:nvPr/>
          </p:nvCxnSpPr>
          <p:spPr>
            <a:xfrm>
              <a:off x="1522412" y="4977063"/>
              <a:ext cx="731520" cy="0"/>
            </a:xfrm>
            <a:prstGeom prst="line">
              <a:avLst/>
            </a:prstGeom>
            <a:ln>
              <a:tailEnd type="none"/>
            </a:ln>
          </p:spPr>
          <p:style>
            <a:lnRef idx="3">
              <a:schemeClr val="accent3"/>
            </a:lnRef>
            <a:fillRef idx="0">
              <a:schemeClr val="accent3"/>
            </a:fillRef>
            <a:effectRef idx="2">
              <a:schemeClr val="accent3"/>
            </a:effectRef>
            <a:fontRef idx="minor">
              <a:schemeClr val="tx1"/>
            </a:fontRef>
          </p:style>
        </p:cxnSp>
      </p:grpSp>
      <p:grpSp>
        <p:nvGrpSpPr>
          <p:cNvPr id="50" name="Group 49"/>
          <p:cNvGrpSpPr/>
          <p:nvPr/>
        </p:nvGrpSpPr>
        <p:grpSpPr>
          <a:xfrm>
            <a:off x="6636425" y="2567240"/>
            <a:ext cx="731520" cy="1371600"/>
            <a:chOff x="1522412" y="4977063"/>
            <a:chExt cx="731520" cy="1371600"/>
          </a:xfrm>
        </p:grpSpPr>
        <p:cxnSp>
          <p:nvCxnSpPr>
            <p:cNvPr id="51" name="Straight Arrow Connector 50"/>
            <p:cNvCxnSpPr/>
            <p:nvPr/>
          </p:nvCxnSpPr>
          <p:spPr>
            <a:xfrm>
              <a:off x="1522412" y="4977063"/>
              <a:ext cx="0" cy="1371600"/>
            </a:xfrm>
            <a:prstGeom prst="straightConnector1">
              <a:avLst/>
            </a:prstGeom>
            <a:ln>
              <a:tailEnd type="none"/>
            </a:ln>
          </p:spPr>
          <p:style>
            <a:lnRef idx="3">
              <a:schemeClr val="accent3"/>
            </a:lnRef>
            <a:fillRef idx="0">
              <a:schemeClr val="accent3"/>
            </a:fillRef>
            <a:effectRef idx="2">
              <a:schemeClr val="accent3"/>
            </a:effectRef>
            <a:fontRef idx="minor">
              <a:schemeClr val="tx1"/>
            </a:fontRef>
          </p:style>
        </p:cxnSp>
        <p:cxnSp>
          <p:nvCxnSpPr>
            <p:cNvPr id="52" name="Straight Arrow Connector 51"/>
            <p:cNvCxnSpPr/>
            <p:nvPr/>
          </p:nvCxnSpPr>
          <p:spPr>
            <a:xfrm>
              <a:off x="2253932" y="4977063"/>
              <a:ext cx="0" cy="13716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53" name="Straight Connector 52"/>
            <p:cNvCxnSpPr/>
            <p:nvPr/>
          </p:nvCxnSpPr>
          <p:spPr>
            <a:xfrm>
              <a:off x="1522412" y="4977063"/>
              <a:ext cx="731520" cy="0"/>
            </a:xfrm>
            <a:prstGeom prst="line">
              <a:avLst/>
            </a:prstGeom>
            <a:ln>
              <a:tailEnd type="none"/>
            </a:ln>
          </p:spPr>
          <p:style>
            <a:lnRef idx="3">
              <a:schemeClr val="accent3"/>
            </a:lnRef>
            <a:fillRef idx="0">
              <a:schemeClr val="accent3"/>
            </a:fillRef>
            <a:effectRef idx="2">
              <a:schemeClr val="accent3"/>
            </a:effectRef>
            <a:fontRef idx="minor">
              <a:schemeClr val="tx1"/>
            </a:fontRef>
          </p:style>
        </p:cxnSp>
      </p:grpSp>
      <p:grpSp>
        <p:nvGrpSpPr>
          <p:cNvPr id="54" name="Group 53"/>
          <p:cNvGrpSpPr/>
          <p:nvPr/>
        </p:nvGrpSpPr>
        <p:grpSpPr>
          <a:xfrm>
            <a:off x="7474624" y="2584135"/>
            <a:ext cx="731520" cy="1371600"/>
            <a:chOff x="1522412" y="4977063"/>
            <a:chExt cx="731520" cy="1371600"/>
          </a:xfrm>
        </p:grpSpPr>
        <p:cxnSp>
          <p:nvCxnSpPr>
            <p:cNvPr id="55" name="Straight Arrow Connector 54"/>
            <p:cNvCxnSpPr/>
            <p:nvPr/>
          </p:nvCxnSpPr>
          <p:spPr>
            <a:xfrm>
              <a:off x="1522412" y="4977063"/>
              <a:ext cx="0" cy="1371600"/>
            </a:xfrm>
            <a:prstGeom prst="straightConnector1">
              <a:avLst/>
            </a:prstGeom>
            <a:ln>
              <a:tailEnd type="none"/>
            </a:ln>
          </p:spPr>
          <p:style>
            <a:lnRef idx="3">
              <a:schemeClr val="accent3"/>
            </a:lnRef>
            <a:fillRef idx="0">
              <a:schemeClr val="accent3"/>
            </a:fillRef>
            <a:effectRef idx="2">
              <a:schemeClr val="accent3"/>
            </a:effectRef>
            <a:fontRef idx="minor">
              <a:schemeClr val="tx1"/>
            </a:fontRef>
          </p:style>
        </p:cxnSp>
        <p:cxnSp>
          <p:nvCxnSpPr>
            <p:cNvPr id="56" name="Straight Arrow Connector 55"/>
            <p:cNvCxnSpPr/>
            <p:nvPr/>
          </p:nvCxnSpPr>
          <p:spPr>
            <a:xfrm>
              <a:off x="2253932" y="4977063"/>
              <a:ext cx="0" cy="13716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57" name="Straight Connector 56"/>
            <p:cNvCxnSpPr/>
            <p:nvPr/>
          </p:nvCxnSpPr>
          <p:spPr>
            <a:xfrm>
              <a:off x="1522412" y="4977063"/>
              <a:ext cx="731520" cy="0"/>
            </a:xfrm>
            <a:prstGeom prst="line">
              <a:avLst/>
            </a:prstGeom>
            <a:ln>
              <a:tailEnd type="none"/>
            </a:ln>
          </p:spPr>
          <p:style>
            <a:lnRef idx="3">
              <a:schemeClr val="accent3"/>
            </a:lnRef>
            <a:fillRef idx="0">
              <a:schemeClr val="accent3"/>
            </a:fillRef>
            <a:effectRef idx="2">
              <a:schemeClr val="accent3"/>
            </a:effectRef>
            <a:fontRef idx="minor">
              <a:schemeClr val="tx1"/>
            </a:fontRef>
          </p:style>
        </p:cxnSp>
      </p:grpSp>
      <p:grpSp>
        <p:nvGrpSpPr>
          <p:cNvPr id="58" name="Group 57"/>
          <p:cNvGrpSpPr/>
          <p:nvPr/>
        </p:nvGrpSpPr>
        <p:grpSpPr>
          <a:xfrm>
            <a:off x="8327690" y="2584135"/>
            <a:ext cx="1450991" cy="1371600"/>
            <a:chOff x="1522412" y="4977063"/>
            <a:chExt cx="731520" cy="1371600"/>
          </a:xfrm>
        </p:grpSpPr>
        <p:cxnSp>
          <p:nvCxnSpPr>
            <p:cNvPr id="59" name="Straight Arrow Connector 58"/>
            <p:cNvCxnSpPr/>
            <p:nvPr/>
          </p:nvCxnSpPr>
          <p:spPr>
            <a:xfrm>
              <a:off x="1522412" y="4977063"/>
              <a:ext cx="0" cy="1371600"/>
            </a:xfrm>
            <a:prstGeom prst="straightConnector1">
              <a:avLst/>
            </a:prstGeom>
            <a:ln>
              <a:tailEnd type="none"/>
            </a:ln>
          </p:spPr>
          <p:style>
            <a:lnRef idx="3">
              <a:schemeClr val="accent3"/>
            </a:lnRef>
            <a:fillRef idx="0">
              <a:schemeClr val="accent3"/>
            </a:fillRef>
            <a:effectRef idx="2">
              <a:schemeClr val="accent3"/>
            </a:effectRef>
            <a:fontRef idx="minor">
              <a:schemeClr val="tx1"/>
            </a:fontRef>
          </p:style>
        </p:cxnSp>
        <p:cxnSp>
          <p:nvCxnSpPr>
            <p:cNvPr id="60" name="Straight Arrow Connector 59"/>
            <p:cNvCxnSpPr/>
            <p:nvPr/>
          </p:nvCxnSpPr>
          <p:spPr>
            <a:xfrm>
              <a:off x="2253932" y="4977063"/>
              <a:ext cx="0" cy="13716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61" name="Straight Connector 60"/>
            <p:cNvCxnSpPr/>
            <p:nvPr/>
          </p:nvCxnSpPr>
          <p:spPr>
            <a:xfrm>
              <a:off x="1522412" y="4977063"/>
              <a:ext cx="731520" cy="0"/>
            </a:xfrm>
            <a:prstGeom prst="line">
              <a:avLst/>
            </a:prstGeom>
            <a:ln>
              <a:tailEnd type="none"/>
            </a:ln>
          </p:spPr>
          <p:style>
            <a:lnRef idx="3">
              <a:schemeClr val="accent3"/>
            </a:lnRef>
            <a:fillRef idx="0">
              <a:schemeClr val="accent3"/>
            </a:fillRef>
            <a:effectRef idx="2">
              <a:schemeClr val="accent3"/>
            </a:effectRef>
            <a:fontRef idx="minor">
              <a:schemeClr val="tx1"/>
            </a:fontRef>
          </p:style>
        </p:cxnSp>
      </p:grpSp>
      <p:grpSp>
        <p:nvGrpSpPr>
          <p:cNvPr id="62" name="Group 61"/>
          <p:cNvGrpSpPr/>
          <p:nvPr/>
        </p:nvGrpSpPr>
        <p:grpSpPr>
          <a:xfrm>
            <a:off x="9893007" y="2567240"/>
            <a:ext cx="1450991" cy="1371600"/>
            <a:chOff x="1522412" y="4977063"/>
            <a:chExt cx="731520" cy="1371600"/>
          </a:xfrm>
        </p:grpSpPr>
        <p:cxnSp>
          <p:nvCxnSpPr>
            <p:cNvPr id="63" name="Straight Arrow Connector 62"/>
            <p:cNvCxnSpPr/>
            <p:nvPr/>
          </p:nvCxnSpPr>
          <p:spPr>
            <a:xfrm>
              <a:off x="1522412" y="4977063"/>
              <a:ext cx="0" cy="1371600"/>
            </a:xfrm>
            <a:prstGeom prst="straightConnector1">
              <a:avLst/>
            </a:prstGeom>
            <a:ln>
              <a:tailEnd type="none"/>
            </a:ln>
          </p:spPr>
          <p:style>
            <a:lnRef idx="3">
              <a:schemeClr val="accent3"/>
            </a:lnRef>
            <a:fillRef idx="0">
              <a:schemeClr val="accent3"/>
            </a:fillRef>
            <a:effectRef idx="2">
              <a:schemeClr val="accent3"/>
            </a:effectRef>
            <a:fontRef idx="minor">
              <a:schemeClr val="tx1"/>
            </a:fontRef>
          </p:style>
        </p:cxnSp>
        <p:cxnSp>
          <p:nvCxnSpPr>
            <p:cNvPr id="64" name="Straight Arrow Connector 63"/>
            <p:cNvCxnSpPr/>
            <p:nvPr/>
          </p:nvCxnSpPr>
          <p:spPr>
            <a:xfrm>
              <a:off x="2253932" y="4977063"/>
              <a:ext cx="0" cy="13716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65" name="Straight Connector 64"/>
            <p:cNvCxnSpPr/>
            <p:nvPr/>
          </p:nvCxnSpPr>
          <p:spPr>
            <a:xfrm>
              <a:off x="1522412" y="4977063"/>
              <a:ext cx="731520" cy="0"/>
            </a:xfrm>
            <a:prstGeom prst="line">
              <a:avLst/>
            </a:prstGeom>
            <a:ln>
              <a:tailEnd type="none"/>
            </a:ln>
          </p:spPr>
          <p:style>
            <a:lnRef idx="3">
              <a:schemeClr val="accent3"/>
            </a:lnRef>
            <a:fillRef idx="0">
              <a:schemeClr val="accent3"/>
            </a:fillRef>
            <a:effectRef idx="2">
              <a:schemeClr val="accent3"/>
            </a:effectRef>
            <a:fontRef idx="minor">
              <a:schemeClr val="tx1"/>
            </a:fontRef>
          </p:style>
        </p:cxnSp>
      </p:grpSp>
      <p:sp>
        <p:nvSpPr>
          <p:cNvPr id="35" name="Rectangle 5"/>
          <p:cNvSpPr>
            <a:spLocks noChangeArrowheads="1"/>
          </p:cNvSpPr>
          <p:nvPr/>
        </p:nvSpPr>
        <p:spPr bwMode="auto">
          <a:xfrm>
            <a:off x="898789" y="3938840"/>
            <a:ext cx="10656728" cy="476115"/>
          </a:xfrm>
          <a:prstGeom prst="rect">
            <a:avLst/>
          </a:prstGeom>
          <a:gradFill rotWithShape="1">
            <a:gsLst>
              <a:gs pos="0">
                <a:srgbClr val="8CA923">
                  <a:shade val="45000"/>
                  <a:satMod val="155000"/>
                </a:srgbClr>
              </a:gs>
              <a:gs pos="60000">
                <a:srgbClr val="8CA923">
                  <a:shade val="95000"/>
                  <a:satMod val="150000"/>
                </a:srgbClr>
              </a:gs>
              <a:gs pos="100000">
                <a:srgbClr val="8CA923">
                  <a:tint val="87000"/>
                  <a:satMod val="250000"/>
                </a:srgbClr>
              </a:gs>
            </a:gsLst>
            <a:lin ang="16200000" scaled="0"/>
          </a:gradFill>
          <a:ln w="9525" cap="flat" cmpd="sng" algn="ctr">
            <a:solidFill>
              <a:srgbClr val="8CA923">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kern="0" dirty="0">
                <a:gradFill>
                  <a:gsLst>
                    <a:gs pos="0">
                      <a:srgbClr val="FFFFFF"/>
                    </a:gs>
                    <a:gs pos="100000">
                      <a:srgbClr val="FFFFFF"/>
                    </a:gs>
                  </a:gsLst>
                  <a:lin ang="5400000" scaled="0"/>
                </a:gradFill>
                <a:latin typeface="Segoe UI"/>
              </a:rPr>
              <a:t>Client</a:t>
            </a:r>
          </a:p>
        </p:txBody>
      </p:sp>
      <p:sp>
        <p:nvSpPr>
          <p:cNvPr id="36" name="Content Placeholder 2"/>
          <p:cNvSpPr>
            <a:spLocks noGrp="1"/>
          </p:cNvSpPr>
          <p:nvPr>
            <p:ph idx="4294967295"/>
          </p:nvPr>
        </p:nvSpPr>
        <p:spPr>
          <a:xfrm>
            <a:off x="546279" y="4838699"/>
            <a:ext cx="11274663" cy="1460499"/>
          </a:xfrm>
          <a:prstGeom prst="rect">
            <a:avLst/>
          </a:prstGeom>
        </p:spPr>
        <p:txBody>
          <a:bodyPr>
            <a:normAutofit/>
          </a:bodyPr>
          <a:lstStyle/>
          <a:p>
            <a:pPr lvl="1"/>
            <a:r>
              <a:rPr lang="en-US" dirty="0" smtClean="0"/>
              <a:t>Server holds on to the HTTP request until there is data to return</a:t>
            </a:r>
          </a:p>
          <a:p>
            <a:pPr lvl="1"/>
            <a:r>
              <a:rPr lang="en-US" dirty="0" smtClean="0"/>
              <a:t>Client sends a new request as soon as the previous request completes</a:t>
            </a:r>
          </a:p>
        </p:txBody>
      </p:sp>
      <p:sp>
        <p:nvSpPr>
          <p:cNvPr id="34" name="Rectangle 5"/>
          <p:cNvSpPr>
            <a:spLocks noChangeArrowheads="1"/>
          </p:cNvSpPr>
          <p:nvPr/>
        </p:nvSpPr>
        <p:spPr bwMode="auto">
          <a:xfrm>
            <a:off x="884275" y="2091125"/>
            <a:ext cx="10656728" cy="476115"/>
          </a:xfrm>
          <a:prstGeom prst="rect">
            <a:avLst/>
          </a:prstGeom>
          <a:gradFill rotWithShape="1">
            <a:gsLst>
              <a:gs pos="0">
                <a:srgbClr val="8CA923">
                  <a:shade val="45000"/>
                  <a:satMod val="155000"/>
                </a:srgbClr>
              </a:gs>
              <a:gs pos="60000">
                <a:srgbClr val="8CA923">
                  <a:shade val="95000"/>
                  <a:satMod val="150000"/>
                </a:srgbClr>
              </a:gs>
              <a:gs pos="100000">
                <a:srgbClr val="8CA923">
                  <a:tint val="87000"/>
                  <a:satMod val="250000"/>
                </a:srgbClr>
              </a:gs>
            </a:gsLst>
            <a:lin ang="16200000" scaled="0"/>
          </a:gradFill>
          <a:ln w="9525" cap="flat" cmpd="sng" algn="ctr">
            <a:solidFill>
              <a:srgbClr val="8CA923">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kern="0" dirty="0">
                <a:gradFill>
                  <a:gsLst>
                    <a:gs pos="0">
                      <a:srgbClr val="FFFFFF"/>
                    </a:gs>
                    <a:gs pos="100000">
                      <a:srgbClr val="FFFFFF"/>
                    </a:gs>
                  </a:gsLst>
                  <a:lin ang="5400000" scaled="0"/>
                </a:gradFill>
                <a:latin typeface="Segoe UI"/>
              </a:rPr>
              <a:t>Server</a:t>
            </a:r>
          </a:p>
        </p:txBody>
      </p:sp>
    </p:spTree>
    <p:extLst>
      <p:ext uri="{BB962C8B-B14F-4D97-AF65-F5344CB8AC3E}">
        <p14:creationId xmlns:p14="http://schemas.microsoft.com/office/powerpoint/2010/main" val="312146759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609398"/>
          </a:xfrm>
        </p:spPr>
        <p:txBody>
          <a:bodyPr/>
          <a:lstStyle/>
          <a:p>
            <a:r>
              <a:rPr lang="en-US" dirty="0" smtClean="0"/>
              <a:t>Current Programming Models</a:t>
            </a:r>
            <a:endParaRPr lang="en-US" dirty="0"/>
          </a:p>
        </p:txBody>
      </p:sp>
      <p:sp>
        <p:nvSpPr>
          <p:cNvPr id="3" name="Content Placeholder 2"/>
          <p:cNvSpPr>
            <a:spLocks noGrp="1"/>
          </p:cNvSpPr>
          <p:nvPr>
            <p:ph idx="4294967295"/>
          </p:nvPr>
        </p:nvSpPr>
        <p:spPr>
          <a:xfrm>
            <a:off x="609441" y="1219200"/>
            <a:ext cx="11274663" cy="5562600"/>
          </a:xfrm>
          <a:prstGeom prst="rect">
            <a:avLst/>
          </a:prstGeom>
        </p:spPr>
        <p:txBody>
          <a:bodyPr>
            <a:normAutofit/>
          </a:bodyPr>
          <a:lstStyle/>
          <a:p>
            <a:r>
              <a:rPr lang="en-US" dirty="0" smtClean="0"/>
              <a:t>Periodic and long polling work everywhere</a:t>
            </a:r>
          </a:p>
          <a:p>
            <a:r>
              <a:rPr lang="en-US" dirty="0" smtClean="0"/>
              <a:t>However…</a:t>
            </a:r>
          </a:p>
          <a:p>
            <a:pPr lvl="1"/>
            <a:r>
              <a:rPr lang="en-US" dirty="0" smtClean="0"/>
              <a:t>Periodic polling is high latency </a:t>
            </a:r>
          </a:p>
          <a:p>
            <a:pPr lvl="1"/>
            <a:r>
              <a:rPr lang="en-US" dirty="0" smtClean="0"/>
              <a:t>Long polling programming model is unintuitive</a:t>
            </a:r>
          </a:p>
          <a:p>
            <a:pPr lvl="1"/>
            <a:r>
              <a:rPr lang="en-US" dirty="0" smtClean="0"/>
              <a:t>Many scale out issues</a:t>
            </a:r>
          </a:p>
          <a:p>
            <a:pPr lvl="1"/>
            <a:r>
              <a:rPr lang="en-US" dirty="0" smtClean="0"/>
              <a:t>Bandwidth overheads</a:t>
            </a:r>
          </a:p>
          <a:p>
            <a:pPr lvl="1"/>
            <a:r>
              <a:rPr lang="en-US" dirty="0" smtClean="0"/>
              <a:t>Limited cross domain support (JSONP)</a:t>
            </a:r>
          </a:p>
          <a:p>
            <a:pPr marL="460375" lvl="1" indent="0">
              <a:buNone/>
            </a:pPr>
            <a:endParaRPr lang="en-US" dirty="0"/>
          </a:p>
          <a:p>
            <a:pPr marL="65087" indent="0">
              <a:buNone/>
            </a:pPr>
            <a:r>
              <a:rPr lang="en-US" dirty="0" smtClean="0"/>
              <a:t>Can’t we just have the equivalent of a TCP socket?</a:t>
            </a:r>
          </a:p>
          <a:p>
            <a:pPr lvl="1"/>
            <a:endParaRPr lang="en-US" dirty="0" smtClean="0"/>
          </a:p>
        </p:txBody>
      </p:sp>
    </p:spTree>
    <p:extLst>
      <p:ext uri="{BB962C8B-B14F-4D97-AF65-F5344CB8AC3E}">
        <p14:creationId xmlns:p14="http://schemas.microsoft.com/office/powerpoint/2010/main" val="285472374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WebSockets</a:t>
            </a:r>
            <a:endParaRPr lang="en-US" dirty="0"/>
          </a:p>
        </p:txBody>
      </p:sp>
      <p:sp>
        <p:nvSpPr>
          <p:cNvPr id="3" name="Content Placeholder 2"/>
          <p:cNvSpPr>
            <a:spLocks noGrp="1"/>
          </p:cNvSpPr>
          <p:nvPr>
            <p:ph idx="1"/>
          </p:nvPr>
        </p:nvSpPr>
        <p:spPr>
          <a:xfrm>
            <a:off x="519112" y="1447799"/>
            <a:ext cx="11149013" cy="4641271"/>
          </a:xfrm>
        </p:spPr>
        <p:txBody>
          <a:bodyPr/>
          <a:lstStyle/>
          <a:p>
            <a:r>
              <a:rPr lang="en-US" dirty="0" smtClean="0"/>
              <a:t>New interoperable technology, undergoing standardization</a:t>
            </a:r>
          </a:p>
          <a:p>
            <a:r>
              <a:rPr lang="en-US" dirty="0" smtClean="0"/>
              <a:t>Full duplex bidirectional socket</a:t>
            </a:r>
          </a:p>
          <a:p>
            <a:r>
              <a:rPr lang="en-US" dirty="0" smtClean="0"/>
              <a:t>W3C JavaScript API</a:t>
            </a:r>
          </a:p>
          <a:p>
            <a:r>
              <a:rPr lang="en-US" dirty="0"/>
              <a:t>Secure (SSL</a:t>
            </a:r>
            <a:r>
              <a:rPr lang="en-US" dirty="0" smtClean="0"/>
              <a:t>)</a:t>
            </a:r>
          </a:p>
          <a:p>
            <a:r>
              <a:rPr lang="en-US" dirty="0" smtClean="0"/>
              <a:t>High performance</a:t>
            </a:r>
          </a:p>
          <a:p>
            <a:pPr lvl="1"/>
            <a:r>
              <a:rPr lang="en-US" dirty="0" smtClean="0"/>
              <a:t>Low latency</a:t>
            </a:r>
          </a:p>
          <a:p>
            <a:pPr lvl="1"/>
            <a:r>
              <a:rPr lang="en-US" dirty="0" smtClean="0"/>
              <a:t>Low bandwidth overhead</a:t>
            </a:r>
          </a:p>
          <a:p>
            <a:r>
              <a:rPr lang="en-US" dirty="0" smtClean="0"/>
              <a:t>Broad reach (port 80 &amp; 443 by default)</a:t>
            </a:r>
          </a:p>
          <a:p>
            <a:r>
              <a:rPr lang="en-US" dirty="0" smtClean="0"/>
              <a:t>Cross-domain connections</a:t>
            </a:r>
          </a:p>
        </p:txBody>
      </p:sp>
    </p:spTree>
    <p:extLst>
      <p:ext uri="{BB962C8B-B14F-4D97-AF65-F5344CB8AC3E}">
        <p14:creationId xmlns:p14="http://schemas.microsoft.com/office/powerpoint/2010/main" val="233929250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sp>
        <p:nvSpPr>
          <p:cNvPr id="3" name="Content Placeholder 2"/>
          <p:cNvSpPr>
            <a:spLocks noGrp="1"/>
          </p:cNvSpPr>
          <p:nvPr>
            <p:ph idx="1"/>
          </p:nvPr>
        </p:nvSpPr>
        <p:spPr>
          <a:xfrm>
            <a:off x="519112" y="1447799"/>
            <a:ext cx="11149013" cy="3496342"/>
          </a:xfrm>
        </p:spPr>
        <p:txBody>
          <a:bodyPr/>
          <a:lstStyle/>
          <a:p>
            <a:r>
              <a:rPr lang="en-US" dirty="0"/>
              <a:t>Rich web </a:t>
            </a:r>
            <a:r>
              <a:rPr lang="en-US" dirty="0" smtClean="0"/>
              <a:t>applications</a:t>
            </a:r>
            <a:endParaRPr lang="en-US" dirty="0"/>
          </a:p>
          <a:p>
            <a:r>
              <a:rPr lang="en-US" dirty="0" smtClean="0"/>
              <a:t>Real-time applications and services</a:t>
            </a:r>
            <a:br>
              <a:rPr lang="en-US" dirty="0" smtClean="0"/>
            </a:br>
            <a:r>
              <a:rPr lang="en-US" dirty="0" smtClean="0"/>
              <a:t>(stock </a:t>
            </a:r>
            <a:r>
              <a:rPr lang="en-US" dirty="0"/>
              <a:t>tickers, monitoring systems, </a:t>
            </a:r>
            <a:r>
              <a:rPr lang="en-US" dirty="0" err="1"/>
              <a:t>etc</a:t>
            </a:r>
            <a:r>
              <a:rPr lang="en-US" dirty="0"/>
              <a:t>)</a:t>
            </a:r>
          </a:p>
          <a:p>
            <a:r>
              <a:rPr lang="en-US" smtClean="0"/>
              <a:t>Native connected applications </a:t>
            </a:r>
            <a:r>
              <a:rPr lang="en-US" dirty="0" smtClean="0"/>
              <a:t/>
            </a:r>
            <a:br>
              <a:rPr lang="en-US" dirty="0" smtClean="0"/>
            </a:br>
            <a:r>
              <a:rPr lang="en-US" dirty="0" smtClean="0"/>
              <a:t>(Windows 8, </a:t>
            </a:r>
            <a:r>
              <a:rPr lang="en-US" dirty="0"/>
              <a:t>mobile, </a:t>
            </a:r>
            <a:r>
              <a:rPr lang="en-US" dirty="0" err="1" smtClean="0"/>
              <a:t>etc</a:t>
            </a:r>
            <a:r>
              <a:rPr lang="en-US" dirty="0" smtClean="0"/>
              <a:t>)</a:t>
            </a:r>
            <a:endParaRPr lang="en-US" dirty="0"/>
          </a:p>
          <a:p>
            <a:r>
              <a:rPr lang="en-US" dirty="0"/>
              <a:t>Online </a:t>
            </a:r>
            <a:r>
              <a:rPr lang="en-US" dirty="0" smtClean="0"/>
              <a:t>games</a:t>
            </a:r>
          </a:p>
          <a:p>
            <a:r>
              <a:rPr lang="en-US" dirty="0" smtClean="0"/>
              <a:t>Business-to-business</a:t>
            </a:r>
            <a:endParaRPr lang="en-US" dirty="0"/>
          </a:p>
        </p:txBody>
      </p:sp>
    </p:spTree>
    <p:extLst>
      <p:ext uri="{BB962C8B-B14F-4D97-AF65-F5344CB8AC3E}">
        <p14:creationId xmlns:p14="http://schemas.microsoft.com/office/powerpoint/2010/main" val="237857704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5" y="3422807"/>
            <a:ext cx="9068979" cy="1523494"/>
          </a:xfrm>
        </p:spPr>
        <p:txBody>
          <a:bodyPr/>
          <a:lstStyle/>
          <a:p>
            <a:r>
              <a:rPr dirty="0" smtClean="0"/>
              <a:t>WebSockets for: </a:t>
            </a:r>
            <a:br>
              <a:rPr dirty="0" smtClean="0"/>
            </a:br>
            <a:r>
              <a:rPr dirty="0" smtClean="0"/>
              <a:t>- Windows 8</a:t>
            </a:r>
            <a:br>
              <a:rPr dirty="0" smtClean="0"/>
            </a:br>
            <a:r>
              <a:rPr lang="en-US" dirty="0" smtClean="0"/>
              <a:t>- </a:t>
            </a:r>
            <a:r>
              <a:rPr dirty="0" smtClean="0"/>
              <a:t>Internet Explorer 10</a:t>
            </a:r>
            <a:br>
              <a:rPr dirty="0" smtClean="0"/>
            </a:br>
            <a:r>
              <a:rPr lang="en-US" dirty="0" smtClean="0"/>
              <a:t>- </a:t>
            </a:r>
            <a:r>
              <a:rPr dirty="0" smtClean="0"/>
              <a:t>.NET 4.5</a:t>
            </a:r>
            <a:endParaRPr lang="en-US" sz="4000" dirty="0"/>
          </a:p>
        </p:txBody>
      </p:sp>
      <p:sp>
        <p:nvSpPr>
          <p:cNvPr id="4" name="Text Placeholder 3"/>
          <p:cNvSpPr>
            <a:spLocks noGrp="1"/>
          </p:cNvSpPr>
          <p:nvPr>
            <p:ph type="body" sz="quarter" idx="10"/>
          </p:nvPr>
        </p:nvSpPr>
        <p:spPr/>
        <p:txBody>
          <a:bodyPr/>
          <a:lstStyle/>
          <a:p>
            <a:r>
              <a:rPr dirty="0" smtClean="0"/>
              <a:t>anno</a:t>
            </a:r>
            <a:r>
              <a:rPr spc="-400" dirty="0" smtClean="0"/>
              <a:t>u</a:t>
            </a:r>
            <a:r>
              <a:rPr dirty="0" smtClean="0"/>
              <a:t>n</a:t>
            </a:r>
            <a:r>
              <a:rPr spc="-150" dirty="0" smtClean="0"/>
              <a:t>c</a:t>
            </a:r>
            <a:r>
              <a:rPr spc="-400" dirty="0" smtClean="0"/>
              <a:t>i</a:t>
            </a:r>
            <a:r>
              <a:rPr dirty="0" smtClean="0"/>
              <a:t>ng</a:t>
            </a:r>
            <a:endParaRPr lang="en-US" dirty="0"/>
          </a:p>
        </p:txBody>
      </p:sp>
    </p:spTree>
    <p:extLst>
      <p:ext uri="{BB962C8B-B14F-4D97-AF65-F5344CB8AC3E}">
        <p14:creationId xmlns:p14="http://schemas.microsoft.com/office/powerpoint/2010/main" val="3349229585"/>
      </p:ext>
    </p:extLst>
  </p:cSld>
  <p:clrMapOvr>
    <a:masterClrMapping/>
  </p:clrMapOvr>
  <p:transition>
    <p:strips dir="ld"/>
  </p:transition>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2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7F31401A-F6B6-40E6-B539-F74805253E01}"/>
</file>

<file path=customXml/itemProps2.xml><?xml version="1.0" encoding="utf-8"?>
<ds:datastoreItem xmlns:ds="http://schemas.openxmlformats.org/officeDocument/2006/customXml" ds:itemID="{E8416B4B-0B74-42E7-A242-F4DD52AB94AC}"/>
</file>

<file path=customXml/itemProps3.xml><?xml version="1.0" encoding="utf-8"?>
<ds:datastoreItem xmlns:ds="http://schemas.openxmlformats.org/officeDocument/2006/customXml" ds:itemID="{229A8A7F-AEEE-411E-8676-F2E65BCC48A2}"/>
</file>

<file path=docProps/app.xml><?xml version="1.0" encoding="utf-8"?>
<Properties xmlns="http://schemas.openxmlformats.org/officeDocument/2006/extended-properties" xmlns:vt="http://schemas.openxmlformats.org/officeDocument/2006/docPropsVTypes">
  <Template>BUILD_Breakout_Template _ SAMPLE for Scott 7.28</Template>
  <TotalTime>6737</TotalTime>
  <Words>1813</Words>
  <Application>Microsoft Office PowerPoint</Application>
  <PresentationFormat>Custom</PresentationFormat>
  <Paragraphs>228</Paragraphs>
  <Slides>28</Slides>
  <Notes>18</Notes>
  <HiddenSlides>0</HiddenSlides>
  <MMClips>0</MMClips>
  <ScaleCrop>false</ScaleCrop>
  <HeadingPairs>
    <vt:vector size="4" baseType="variant">
      <vt:variant>
        <vt:lpstr>Theme</vt:lpstr>
      </vt:variant>
      <vt:variant>
        <vt:i4>8</vt:i4>
      </vt:variant>
      <vt:variant>
        <vt:lpstr>Slide Titles</vt:lpstr>
      </vt:variant>
      <vt:variant>
        <vt:i4>28</vt:i4>
      </vt:variant>
    </vt:vector>
  </HeadingPairs>
  <TitlesOfParts>
    <vt:vector size="36"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2_White with Consolas font for code slides</vt:lpstr>
      <vt:lpstr>Building real-time web apps with WebSockets using IIS, ASP.NET and WCF</vt:lpstr>
      <vt:lpstr>Agenda slide</vt:lpstr>
      <vt:lpstr>HTTP Limitations</vt:lpstr>
      <vt:lpstr>Current Programming Models</vt:lpstr>
      <vt:lpstr>Current Programming Models</vt:lpstr>
      <vt:lpstr>Current Programming Models</vt:lpstr>
      <vt:lpstr>WebSockets</vt:lpstr>
      <vt:lpstr>Applications</vt:lpstr>
      <vt:lpstr>WebSockets for:  - Windows 8 - Internet Explorer 10 - .NET 4.5</vt:lpstr>
      <vt:lpstr>WebSockets in IE, Windows &amp; .NET</vt:lpstr>
      <vt:lpstr>HTML5 WebSockets Game</vt:lpstr>
      <vt:lpstr>WebSocket protocol: how it works</vt:lpstr>
      <vt:lpstr>Standardization</vt:lpstr>
      <vt:lpstr>Getting Started with WebSockets in ASP.NET &amp; WCF</vt:lpstr>
      <vt:lpstr>Server Architecture</vt:lpstr>
      <vt:lpstr>WebSockets in WCF</vt:lpstr>
      <vt:lpstr>ASP.NET low-level API</vt:lpstr>
      <vt:lpstr>High-level Programming Abstractions</vt:lpstr>
      <vt:lpstr>ASP.NET SignalR Library</vt:lpstr>
      <vt:lpstr>SignalR: Chat</vt:lpstr>
      <vt:lpstr>SignalR Hubs: Shape Share</vt:lpstr>
      <vt:lpstr>WebSockets is:  Securely enabling the real time web  </vt:lpstr>
      <vt:lpstr>WebSockets is:  For the browser and beyond   </vt:lpstr>
      <vt:lpstr> Use ASP.NET and WCF to develop WebSocket enabled websites and services  </vt:lpstr>
      <vt:lpstr>For more information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SAC-807T: Building real-time web apps with WebSockets using IIS, ASP.NET and WCF</dc:title>
  <dc:subject>BUILD</dc:subject>
  <dc:creator>Stefan Schackow; Paul Batum</dc:creator>
  <cp:keywords>Developers, IT Pros, TDMs, Technical Decision Makers, PDC, Build, Developer Conference, ISVs, Programmers, Partners</cp:keywords>
  <dc:description>Template: Sam Moore, Silver Fox Productions, Inc.
Formatting: John Lee, Silver Fox Productions
Event Date: September 13th–16th
Event Location: Anaheim, CA
Audience Type: External Developers, Programmers</dc:description>
  <cp:lastModifiedBy>Shows</cp:lastModifiedBy>
  <cp:revision>114</cp:revision>
  <cp:lastPrinted>2010-05-11T05:02:34Z</cp:lastPrinted>
  <dcterms:created xsi:type="dcterms:W3CDTF">2011-08-03T21:25:07Z</dcterms:created>
  <dcterms:modified xsi:type="dcterms:W3CDTF">2011-09-15T16:26:40Z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MS Speaker">
    <vt:lpwstr/>
  </property>
  <property fmtid="{D5CDD505-2E9C-101B-9397-08002B2CF9AE}" pid="9" name="CampaignTaxHTField0">
    <vt:lpwstr/>
  </property>
  <property fmtid="{D5CDD505-2E9C-101B-9397-08002B2CF9AE}" pid="10" name="Event Start Date">
    <vt:lpwstr>2011-09-13T07:00:00+00:00</vt:lpwstr>
  </property>
  <property fmtid="{D5CDD505-2E9C-101B-9397-08002B2CF9AE}" pid="11" name="ProductTaxHTField0">
    <vt:lpwstr>Windowsd15bdf11-7aa9-4bf1-b584-c45e6bd87557</vt:lpwstr>
  </property>
  <property fmtid="{D5CDD505-2E9C-101B-9397-08002B2CF9AE}" pid="12" name="Event LocationTaxHTField0">
    <vt:lpwstr>Anaheim, CA67ffa72a-1f39-45c3-9bb1-f96b5f9c92e3</vt:lpwstr>
  </property>
  <property fmtid="{D5CDD505-2E9C-101B-9397-08002B2CF9AE}" pid="13" name="Event1TaxHTField0">
    <vt:lpwstr>BUILDdaffb02e-8105-4a1d-9c8d-6ffd36a19d83</vt:lpwstr>
  </property>
  <property fmtid="{D5CDD505-2E9C-101B-9397-08002B2CF9AE}" pid="14" name="Event VenueTaxHTField0">
    <vt:lpwstr>Anaheim CC Anaheim, CAc525dbc1-fb46-4f9d-a196-ce33b4962b5a</vt:lpwstr>
  </property>
  <property fmtid="{D5CDD505-2E9C-101B-9397-08002B2CF9AE}" pid="15" name="MS Content Owner">
    <vt:lpwstr>Steven Sinofsky53</vt:lpwstr>
  </property>
  <property fmtid="{D5CDD505-2E9C-101B-9397-08002B2CF9AE}" pid="16" name="TaxCatchAll">
    <vt:lpwstr>962834211210209</vt:lpwstr>
  </property>
  <property fmtid="{D5CDD505-2E9C-101B-9397-08002B2CF9AE}" pid="17" name="TrackTaxHTField0">
    <vt:lpwstr/>
  </property>
  <property fmtid="{D5CDD505-2E9C-101B-9397-08002B2CF9AE}" pid="18" name="AudienceTaxHTField0">
    <vt:lpwstr>Developers389e14a2-def5-4335-8627-c0368c2934a2Other1d63dafe-c6b5-450d-9d7f-2a5af3513850</vt:lpwstr>
  </property>
  <property fmtid="{D5CDD505-2E9C-101B-9397-08002B2CF9AE}" pid="19" name="Event End Date">
    <vt:lpwstr>2011-09-16T07:00:00+00:00</vt:lpwstr>
  </property>
</Properties>
</file>