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charts/chart3.xml" ContentType="application/vnd.openxmlformats-officedocument.drawingml.chart+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customXml/itemProps2.xml" ContentType="application/vnd.openxmlformats-officedocument.customXmlProperties+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0.xml" ContentType="application/vnd.openxmlformats-officedocument.presentationml.slideLayout+xml"/>
  <Override PartName="/ppt/slideLayouts/slideLayout99.xml" ContentType="application/vnd.openxmlformats-officedocument.presentationml.slideLayout+xml"/>
  <Override PartName="/ppt/charts/chart4.xml" ContentType="application/vnd.openxmlformats-officedocument.drawingml.char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Default Extension="jpeg" ContentType="image/jpeg"/>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Default Extension="jpg" ContentType="image/jpeg"/>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charts/chart2.xml" ContentType="application/vnd.openxmlformats-officedocument.drawingml.char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customXml/itemProps1.xml" ContentType="application/vnd.openxmlformats-officedocument.customXmlProperties+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5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18" r:id="rId2"/>
    <p:sldMasterId id="2147483733" r:id="rId3"/>
    <p:sldMasterId id="2147483754" r:id="rId4"/>
    <p:sldMasterId id="2147483774" r:id="rId5"/>
    <p:sldMasterId id="2147483776" r:id="rId6"/>
    <p:sldMasterId id="2147483788" r:id="rId7"/>
    <p:sldMasterId id="2147483815" r:id="rId8"/>
  </p:sldMasterIdLst>
  <p:notesMasterIdLst>
    <p:notesMasterId r:id="rId33"/>
  </p:notesMasterIdLst>
  <p:handoutMasterIdLst>
    <p:handoutMasterId r:id="rId34"/>
  </p:handoutMasterIdLst>
  <p:sldIdLst>
    <p:sldId id="514" r:id="rId9"/>
    <p:sldId id="494" r:id="rId10"/>
    <p:sldId id="495" r:id="rId11"/>
    <p:sldId id="498" r:id="rId12"/>
    <p:sldId id="511" r:id="rId13"/>
    <p:sldId id="501" r:id="rId14"/>
    <p:sldId id="478" r:id="rId15"/>
    <p:sldId id="502" r:id="rId16"/>
    <p:sldId id="482" r:id="rId17"/>
    <p:sldId id="504" r:id="rId18"/>
    <p:sldId id="500" r:id="rId19"/>
    <p:sldId id="499" r:id="rId20"/>
    <p:sldId id="505" r:id="rId21"/>
    <p:sldId id="506" r:id="rId22"/>
    <p:sldId id="507" r:id="rId23"/>
    <p:sldId id="508" r:id="rId24"/>
    <p:sldId id="512" r:id="rId25"/>
    <p:sldId id="513" r:id="rId26"/>
    <p:sldId id="510" r:id="rId27"/>
    <p:sldId id="509" r:id="rId28"/>
    <p:sldId id="460" r:id="rId29"/>
    <p:sldId id="515" r:id="rId30"/>
    <p:sldId id="491" r:id="rId31"/>
    <p:sldId id="468" r:id="rId32"/>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C203ABEB-2F91-4EB4-811D-90E6A31DF5A2}">
          <p14:sldIdLst>
            <p14:sldId id="514"/>
            <p14:sldId id="494"/>
            <p14:sldId id="495"/>
            <p14:sldId id="498"/>
            <p14:sldId id="511"/>
            <p14:sldId id="501"/>
            <p14:sldId id="478"/>
            <p14:sldId id="502"/>
            <p14:sldId id="482"/>
            <p14:sldId id="504"/>
            <p14:sldId id="500"/>
            <p14:sldId id="499"/>
            <p14:sldId id="505"/>
            <p14:sldId id="506"/>
            <p14:sldId id="507"/>
            <p14:sldId id="508"/>
            <p14:sldId id="512"/>
            <p14:sldId id="513"/>
            <p14:sldId id="510"/>
            <p14:sldId id="509"/>
            <p14:sldId id="460"/>
            <p14:sldId id="515"/>
            <p14:sldId id="491"/>
            <p14:sldId id="46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C00"/>
    <a:srgbClr val="EF4423"/>
    <a:srgbClr val="FFFFFF"/>
    <a:srgbClr val="65BC46"/>
    <a:srgbClr val="457EC1"/>
    <a:srgbClr val="59CC0E"/>
    <a:srgbClr val="0087FF"/>
    <a:srgbClr val="F8F57B"/>
    <a:srgbClr val="000000"/>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46" autoAdjust="0"/>
    <p:restoredTop sz="96976" autoAdjust="0"/>
  </p:normalViewPr>
  <p:slideViewPr>
    <p:cSldViewPr snapToGrid="0" snapToObjects="1">
      <p:cViewPr varScale="1">
        <p:scale>
          <a:sx n="106" d="100"/>
          <a:sy n="106" d="100"/>
        </p:scale>
        <p:origin x="-210" y="-90"/>
      </p:cViewPr>
      <p:guideLst>
        <p:guide orient="horz" pos="144"/>
        <p:guide orient="horz" pos="1200"/>
        <p:guide orient="horz" pos="2173"/>
        <p:guide orient="horz" pos="4176"/>
        <p:guide orient="horz" pos="1488"/>
        <p:guide orient="horz" pos="454"/>
        <p:guide pos="3840"/>
        <p:guide pos="327"/>
        <p:guide pos="1190"/>
        <p:guide pos="7350"/>
        <p:guide pos="7063"/>
        <p:guide pos="611"/>
      </p:guideLst>
    </p:cSldViewPr>
  </p:slideViewPr>
  <p:outlineViewPr>
    <p:cViewPr>
      <p:scale>
        <a:sx n="33" d="100"/>
        <a:sy n="33" d="100"/>
      </p:scale>
      <p:origin x="42" y="744"/>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0" d="100"/>
          <a:sy n="80" d="100"/>
        </p:scale>
        <p:origin x="-292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customXml" Target="../customXml/item1.xml"/><Relationship Id="rId21" Type="http://schemas.openxmlformats.org/officeDocument/2006/relationships/slide" Target="slides/slide13.xml"/><Relationship Id="rId34" Type="http://schemas.openxmlformats.org/officeDocument/2006/relationships/handoutMaster" Target="handoutMasters/handout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notesMaster" Target="notesMasters/notesMaster1.xml"/><Relationship Id="rId3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ills\AppData\Local\Microsoft\Windows\Temporary%20Internet%20Files\Content.Outlook\P75118CR\GMReviewBillS(August%20201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Won's%20docs\IIS\Win8\Features%20Specs\Multi-core\EEC-Nov.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E:\Won's%20docs\IIS\Win8\Features%20Specs\Multi-core\EEC-Nov.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Configuration </a:t>
            </a:r>
            <a:r>
              <a:rPr lang="en-US" dirty="0"/>
              <a:t>Change </a:t>
            </a:r>
            <a:r>
              <a:rPr lang="en-US" dirty="0" smtClean="0"/>
              <a:t>Delay</a:t>
            </a:r>
            <a:endParaRPr lang="en-US" dirty="0"/>
          </a:p>
        </c:rich>
      </c:tx>
      <c:layout/>
      <c:overlay val="0"/>
    </c:title>
    <c:autoTitleDeleted val="0"/>
    <c:plotArea>
      <c:layout/>
      <c:lineChart>
        <c:grouping val="standard"/>
        <c:varyColors val="0"/>
        <c:ser>
          <c:idx val="0"/>
          <c:order val="0"/>
          <c:tx>
            <c:strRef>
              <c:f>'Config scalability'!$C$5</c:f>
              <c:strCache>
                <c:ptCount val="1"/>
                <c:pt idx="0">
                  <c:v>WS08 R2</c:v>
                </c:pt>
              </c:strCache>
            </c:strRef>
          </c:tx>
          <c:marker>
            <c:symbol val="none"/>
          </c:marker>
          <c:cat>
            <c:strRef>
              <c:f>'Config scalability'!$B$6:$B$7</c:f>
              <c:strCache>
                <c:ptCount val="2"/>
                <c:pt idx="0">
                  <c:v>500 Change propagation (s)</c:v>
                </c:pt>
                <c:pt idx="1">
                  <c:v>1000 Change propagation (s)</c:v>
                </c:pt>
              </c:strCache>
            </c:strRef>
          </c:cat>
          <c:val>
            <c:numRef>
              <c:f>'Config scalability'!$C$6:$C$7</c:f>
              <c:numCache>
                <c:formatCode>General</c:formatCode>
                <c:ptCount val="2"/>
                <c:pt idx="0">
                  <c:v>346</c:v>
                </c:pt>
                <c:pt idx="1">
                  <c:v>4007</c:v>
                </c:pt>
              </c:numCache>
            </c:numRef>
          </c:val>
          <c:smooth val="0"/>
        </c:ser>
        <c:ser>
          <c:idx val="1"/>
          <c:order val="1"/>
          <c:tx>
            <c:strRef>
              <c:f>'Config scalability'!$D$5</c:f>
              <c:strCache>
                <c:ptCount val="1"/>
                <c:pt idx="0">
                  <c:v>Win8 M1</c:v>
                </c:pt>
              </c:strCache>
            </c:strRef>
          </c:tx>
          <c:spPr>
            <a:ln>
              <a:solidFill>
                <a:srgbClr val="EF4423"/>
              </a:solidFill>
            </a:ln>
          </c:spPr>
          <c:marker>
            <c:symbol val="none"/>
          </c:marker>
          <c:cat>
            <c:strRef>
              <c:f>'Config scalability'!$B$6:$B$7</c:f>
              <c:strCache>
                <c:ptCount val="2"/>
                <c:pt idx="0">
                  <c:v>500 Change propagation (s)</c:v>
                </c:pt>
                <c:pt idx="1">
                  <c:v>1000 Change propagation (s)</c:v>
                </c:pt>
              </c:strCache>
            </c:strRef>
          </c:cat>
          <c:val>
            <c:numRef>
              <c:f>'Config scalability'!$D$6:$D$7</c:f>
              <c:numCache>
                <c:formatCode>General</c:formatCode>
                <c:ptCount val="2"/>
                <c:pt idx="0">
                  <c:v>5</c:v>
                </c:pt>
                <c:pt idx="1">
                  <c:v>24</c:v>
                </c:pt>
              </c:numCache>
            </c:numRef>
          </c:val>
          <c:smooth val="0"/>
        </c:ser>
        <c:dLbls>
          <c:showLegendKey val="0"/>
          <c:showVal val="0"/>
          <c:showCatName val="0"/>
          <c:showSerName val="0"/>
          <c:showPercent val="0"/>
          <c:showBubbleSize val="0"/>
        </c:dLbls>
        <c:marker val="1"/>
        <c:smooth val="0"/>
        <c:axId val="117469184"/>
        <c:axId val="117470720"/>
      </c:lineChart>
      <c:catAx>
        <c:axId val="117469184"/>
        <c:scaling>
          <c:orientation val="minMax"/>
        </c:scaling>
        <c:delete val="0"/>
        <c:axPos val="b"/>
        <c:majorTickMark val="none"/>
        <c:minorTickMark val="none"/>
        <c:tickLblPos val="nextTo"/>
        <c:crossAx val="117470720"/>
        <c:crosses val="autoZero"/>
        <c:auto val="1"/>
        <c:lblAlgn val="ctr"/>
        <c:lblOffset val="100"/>
        <c:noMultiLvlLbl val="0"/>
      </c:catAx>
      <c:valAx>
        <c:axId val="117470720"/>
        <c:scaling>
          <c:orientation val="minMax"/>
        </c:scaling>
        <c:delete val="0"/>
        <c:axPos val="l"/>
        <c:majorGridlines/>
        <c:title>
          <c:tx>
            <c:rich>
              <a:bodyPr/>
              <a:lstStyle/>
              <a:p>
                <a:pPr>
                  <a:defRPr/>
                </a:pPr>
                <a:r>
                  <a:rPr lang="en-US"/>
                  <a:t>Seconds</a:t>
                </a:r>
              </a:p>
            </c:rich>
          </c:tx>
          <c:layout/>
          <c:overlay val="0"/>
        </c:title>
        <c:numFmt formatCode="General" sourceLinked="1"/>
        <c:majorTickMark val="none"/>
        <c:minorTickMark val="none"/>
        <c:tickLblPos val="nextTo"/>
        <c:crossAx val="117469184"/>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Commodity Server Hardware Specs</a:t>
            </a:r>
            <a:r>
              <a:rPr lang="en-US" baseline="0"/>
              <a:t> 2010/2014</a:t>
            </a:r>
            <a:endParaRPr lang="en-US"/>
          </a:p>
        </c:rich>
      </c:tx>
      <c:layout/>
      <c:overlay val="0"/>
    </c:title>
    <c:autoTitleDeleted val="0"/>
    <c:plotArea>
      <c:layout/>
      <c:barChart>
        <c:barDir val="col"/>
        <c:grouping val="clustered"/>
        <c:varyColors val="0"/>
        <c:ser>
          <c:idx val="0"/>
          <c:order val="0"/>
          <c:tx>
            <c:strRef>
              <c:f>Sheet1!$B$2</c:f>
              <c:strCache>
                <c:ptCount val="1"/>
                <c:pt idx="0">
                  <c:v>2010</c:v>
                </c:pt>
              </c:strCache>
            </c:strRef>
          </c:tx>
          <c:invertIfNegative val="0"/>
          <c:cat>
            <c:strRef>
              <c:f>Sheet1!$A$3:$A$5</c:f>
              <c:strCache>
                <c:ptCount val="3"/>
                <c:pt idx="0">
                  <c:v>Price (in thousand $)</c:v>
                </c:pt>
                <c:pt idx="1">
                  <c:v># of CPUs</c:v>
                </c:pt>
                <c:pt idx="2">
                  <c:v>RAM (GB)</c:v>
                </c:pt>
              </c:strCache>
            </c:strRef>
          </c:cat>
          <c:val>
            <c:numRef>
              <c:f>Sheet1!$B$3:$B$5</c:f>
              <c:numCache>
                <c:formatCode>General</c:formatCode>
                <c:ptCount val="3"/>
                <c:pt idx="0">
                  <c:v>2</c:v>
                </c:pt>
                <c:pt idx="1">
                  <c:v>4</c:v>
                </c:pt>
                <c:pt idx="2">
                  <c:v>8</c:v>
                </c:pt>
              </c:numCache>
            </c:numRef>
          </c:val>
        </c:ser>
        <c:ser>
          <c:idx val="1"/>
          <c:order val="1"/>
          <c:tx>
            <c:strRef>
              <c:f>Sheet1!$C$2</c:f>
              <c:strCache>
                <c:ptCount val="1"/>
                <c:pt idx="0">
                  <c:v>2014 (low end)</c:v>
                </c:pt>
              </c:strCache>
            </c:strRef>
          </c:tx>
          <c:invertIfNegative val="0"/>
          <c:cat>
            <c:strRef>
              <c:f>Sheet1!$A$3:$A$5</c:f>
              <c:strCache>
                <c:ptCount val="3"/>
                <c:pt idx="0">
                  <c:v>Price (in thousand $)</c:v>
                </c:pt>
                <c:pt idx="1">
                  <c:v># of CPUs</c:v>
                </c:pt>
                <c:pt idx="2">
                  <c:v>RAM (GB)</c:v>
                </c:pt>
              </c:strCache>
            </c:strRef>
          </c:cat>
          <c:val>
            <c:numRef>
              <c:f>Sheet1!$C$3:$C$5</c:f>
              <c:numCache>
                <c:formatCode>General</c:formatCode>
                <c:ptCount val="3"/>
                <c:pt idx="0">
                  <c:v>1.5</c:v>
                </c:pt>
                <c:pt idx="1">
                  <c:v>16</c:v>
                </c:pt>
                <c:pt idx="2">
                  <c:v>16</c:v>
                </c:pt>
              </c:numCache>
            </c:numRef>
          </c:val>
        </c:ser>
        <c:ser>
          <c:idx val="2"/>
          <c:order val="2"/>
          <c:tx>
            <c:strRef>
              <c:f>Sheet1!$D$2</c:f>
              <c:strCache>
                <c:ptCount val="1"/>
                <c:pt idx="0">
                  <c:v>2014 (high end)</c:v>
                </c:pt>
              </c:strCache>
            </c:strRef>
          </c:tx>
          <c:invertIfNegative val="0"/>
          <c:cat>
            <c:strRef>
              <c:f>Sheet1!$A$3:$A$5</c:f>
              <c:strCache>
                <c:ptCount val="3"/>
                <c:pt idx="0">
                  <c:v>Price (in thousand $)</c:v>
                </c:pt>
                <c:pt idx="1">
                  <c:v># of CPUs</c:v>
                </c:pt>
                <c:pt idx="2">
                  <c:v>RAM (GB)</c:v>
                </c:pt>
              </c:strCache>
            </c:strRef>
          </c:cat>
          <c:val>
            <c:numRef>
              <c:f>Sheet1!$D$3:$D$5</c:f>
              <c:numCache>
                <c:formatCode>General</c:formatCode>
                <c:ptCount val="3"/>
                <c:pt idx="0">
                  <c:v>3</c:v>
                </c:pt>
                <c:pt idx="1">
                  <c:v>64</c:v>
                </c:pt>
                <c:pt idx="2">
                  <c:v>64</c:v>
                </c:pt>
              </c:numCache>
            </c:numRef>
          </c:val>
        </c:ser>
        <c:dLbls>
          <c:showLegendKey val="0"/>
          <c:showVal val="0"/>
          <c:showCatName val="0"/>
          <c:showSerName val="0"/>
          <c:showPercent val="0"/>
          <c:showBubbleSize val="0"/>
        </c:dLbls>
        <c:gapWidth val="150"/>
        <c:axId val="119163520"/>
        <c:axId val="119165312"/>
      </c:barChart>
      <c:catAx>
        <c:axId val="119163520"/>
        <c:scaling>
          <c:orientation val="minMax"/>
        </c:scaling>
        <c:delete val="0"/>
        <c:axPos val="b"/>
        <c:majorTickMark val="out"/>
        <c:minorTickMark val="none"/>
        <c:tickLblPos val="nextTo"/>
        <c:crossAx val="119165312"/>
        <c:crosses val="autoZero"/>
        <c:auto val="1"/>
        <c:lblAlgn val="ctr"/>
        <c:lblOffset val="100"/>
        <c:noMultiLvlLbl val="0"/>
      </c:catAx>
      <c:valAx>
        <c:axId val="119165312"/>
        <c:scaling>
          <c:orientation val="minMax"/>
        </c:scaling>
        <c:delete val="0"/>
        <c:axPos val="l"/>
        <c:majorGridlines/>
        <c:numFmt formatCode="General" sourceLinked="1"/>
        <c:majorTickMark val="out"/>
        <c:minorTickMark val="none"/>
        <c:tickLblPos val="nextTo"/>
        <c:crossAx val="11916352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B</a:t>
            </a:r>
            <a:r>
              <a:rPr lang="en-US" baseline="0" dirty="0" smtClean="0"/>
              <a:t>aseline </a:t>
            </a:r>
            <a:r>
              <a:rPr lang="en-US" baseline="0" dirty="0"/>
              <a:t>(requests/sec)</a:t>
            </a:r>
            <a:endParaRPr lang="en-US" dirty="0"/>
          </a:p>
        </c:rich>
      </c:tx>
      <c:layout/>
      <c:overlay val="0"/>
    </c:title>
    <c:autoTitleDeleted val="0"/>
    <c:plotArea>
      <c:layout/>
      <c:lineChart>
        <c:grouping val="standard"/>
        <c:varyColors val="0"/>
        <c:ser>
          <c:idx val="0"/>
          <c:order val="0"/>
          <c:tx>
            <c:strRef>
              <c:f>'options - req'!$B$1</c:f>
              <c:strCache>
                <c:ptCount val="1"/>
                <c:pt idx="0">
                  <c:v>Baseline Requests/sec</c:v>
                </c:pt>
              </c:strCache>
            </c:strRef>
          </c:tx>
          <c:spPr>
            <a:ln>
              <a:solidFill>
                <a:srgbClr val="FF3C00"/>
              </a:solidFill>
            </a:ln>
          </c:spPr>
          <c:marker>
            <c:symbol val="none"/>
          </c:marker>
          <c:cat>
            <c:numRef>
              <c:f>'options - req'!$A$2:$A$6</c:f>
              <c:numCache>
                <c:formatCode>General</c:formatCode>
                <c:ptCount val="5"/>
                <c:pt idx="0">
                  <c:v>32</c:v>
                </c:pt>
                <c:pt idx="1">
                  <c:v>40</c:v>
                </c:pt>
                <c:pt idx="2">
                  <c:v>48</c:v>
                </c:pt>
                <c:pt idx="3">
                  <c:v>56</c:v>
                </c:pt>
                <c:pt idx="4">
                  <c:v>64</c:v>
                </c:pt>
              </c:numCache>
            </c:numRef>
          </c:cat>
          <c:val>
            <c:numRef>
              <c:f>'options - req'!$B$2:$B$6</c:f>
              <c:numCache>
                <c:formatCode>0</c:formatCode>
                <c:ptCount val="5"/>
                <c:pt idx="0">
                  <c:v>185658.42</c:v>
                </c:pt>
                <c:pt idx="1">
                  <c:v>194622.05</c:v>
                </c:pt>
                <c:pt idx="2">
                  <c:v>149309.13</c:v>
                </c:pt>
                <c:pt idx="3">
                  <c:v>145598</c:v>
                </c:pt>
                <c:pt idx="4">
                  <c:v>147882.14000000001</c:v>
                </c:pt>
              </c:numCache>
            </c:numRef>
          </c:val>
          <c:smooth val="0"/>
        </c:ser>
        <c:dLbls>
          <c:showLegendKey val="0"/>
          <c:showVal val="0"/>
          <c:showCatName val="0"/>
          <c:showSerName val="0"/>
          <c:showPercent val="0"/>
          <c:showBubbleSize val="0"/>
        </c:dLbls>
        <c:marker val="1"/>
        <c:smooth val="0"/>
        <c:axId val="119180288"/>
        <c:axId val="119214848"/>
      </c:lineChart>
      <c:catAx>
        <c:axId val="119180288"/>
        <c:scaling>
          <c:orientation val="minMax"/>
        </c:scaling>
        <c:delete val="0"/>
        <c:axPos val="b"/>
        <c:numFmt formatCode="General" sourceLinked="1"/>
        <c:majorTickMark val="none"/>
        <c:minorTickMark val="none"/>
        <c:tickLblPos val="nextTo"/>
        <c:crossAx val="119214848"/>
        <c:crosses val="autoZero"/>
        <c:auto val="1"/>
        <c:lblAlgn val="ctr"/>
        <c:lblOffset val="100"/>
        <c:noMultiLvlLbl val="0"/>
      </c:catAx>
      <c:valAx>
        <c:axId val="119214848"/>
        <c:scaling>
          <c:orientation val="minMax"/>
          <c:max val="400000"/>
          <c:min val="0"/>
        </c:scaling>
        <c:delete val="0"/>
        <c:axPos val="l"/>
        <c:majorGridlines/>
        <c:title>
          <c:tx>
            <c:rich>
              <a:bodyPr/>
              <a:lstStyle/>
              <a:p>
                <a:pPr>
                  <a:defRPr/>
                </a:pPr>
                <a:r>
                  <a:rPr lang="en-US"/>
                  <a:t>Requests/sec</a:t>
                </a:r>
              </a:p>
            </c:rich>
          </c:tx>
          <c:layout/>
          <c:overlay val="0"/>
        </c:title>
        <c:numFmt formatCode="0" sourceLinked="1"/>
        <c:majorTickMark val="none"/>
        <c:minorTickMark val="none"/>
        <c:tickLblPos val="nextTo"/>
        <c:crossAx val="119180288"/>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Compare </a:t>
            </a:r>
            <a:r>
              <a:rPr lang="en-US" baseline="0"/>
              <a:t>options vs. baseline (requests/sec)</a:t>
            </a:r>
            <a:endParaRPr lang="en-US"/>
          </a:p>
        </c:rich>
      </c:tx>
      <c:layout/>
      <c:overlay val="0"/>
    </c:title>
    <c:autoTitleDeleted val="0"/>
    <c:plotArea>
      <c:layout/>
      <c:lineChart>
        <c:grouping val="standard"/>
        <c:varyColors val="0"/>
        <c:ser>
          <c:idx val="0"/>
          <c:order val="0"/>
          <c:tx>
            <c:strRef>
              <c:f>'options - req'!$B$1</c:f>
              <c:strCache>
                <c:ptCount val="1"/>
                <c:pt idx="0">
                  <c:v>Baseline Requests/sec</c:v>
                </c:pt>
              </c:strCache>
            </c:strRef>
          </c:tx>
          <c:spPr>
            <a:ln>
              <a:solidFill>
                <a:srgbClr val="FF3C00"/>
              </a:solidFill>
            </a:ln>
          </c:spPr>
          <c:marker>
            <c:symbol val="none"/>
          </c:marker>
          <c:cat>
            <c:numRef>
              <c:f>'options - req'!$A$2:$A$6</c:f>
              <c:numCache>
                <c:formatCode>General</c:formatCode>
                <c:ptCount val="5"/>
                <c:pt idx="0">
                  <c:v>32</c:v>
                </c:pt>
                <c:pt idx="1">
                  <c:v>40</c:v>
                </c:pt>
                <c:pt idx="2">
                  <c:v>48</c:v>
                </c:pt>
                <c:pt idx="3">
                  <c:v>56</c:v>
                </c:pt>
                <c:pt idx="4">
                  <c:v>64</c:v>
                </c:pt>
              </c:numCache>
            </c:numRef>
          </c:cat>
          <c:val>
            <c:numRef>
              <c:f>'options - req'!$B$2:$B$6</c:f>
              <c:numCache>
                <c:formatCode>0</c:formatCode>
                <c:ptCount val="5"/>
                <c:pt idx="0">
                  <c:v>185658.42</c:v>
                </c:pt>
                <c:pt idx="1">
                  <c:v>194622.05</c:v>
                </c:pt>
                <c:pt idx="2">
                  <c:v>149309.13</c:v>
                </c:pt>
                <c:pt idx="3">
                  <c:v>145598</c:v>
                </c:pt>
                <c:pt idx="4">
                  <c:v>147882.14000000001</c:v>
                </c:pt>
              </c:numCache>
            </c:numRef>
          </c:val>
          <c:smooth val="0"/>
        </c:ser>
        <c:ser>
          <c:idx val="1"/>
          <c:order val="1"/>
          <c:tx>
            <c:strRef>
              <c:f>'options - req'!$C$1</c:f>
              <c:strCache>
                <c:ptCount val="1"/>
                <c:pt idx="0">
                  <c:v>WAS affinity (web garden)</c:v>
                </c:pt>
              </c:strCache>
            </c:strRef>
          </c:tx>
          <c:spPr>
            <a:ln>
              <a:solidFill>
                <a:schemeClr val="accent1"/>
              </a:solidFill>
            </a:ln>
          </c:spPr>
          <c:marker>
            <c:symbol val="none"/>
          </c:marker>
          <c:cat>
            <c:numRef>
              <c:f>'options - req'!$A$2:$A$6</c:f>
              <c:numCache>
                <c:formatCode>General</c:formatCode>
                <c:ptCount val="5"/>
                <c:pt idx="0">
                  <c:v>32</c:v>
                </c:pt>
                <c:pt idx="1">
                  <c:v>40</c:v>
                </c:pt>
                <c:pt idx="2">
                  <c:v>48</c:v>
                </c:pt>
                <c:pt idx="3">
                  <c:v>56</c:v>
                </c:pt>
                <c:pt idx="4">
                  <c:v>64</c:v>
                </c:pt>
              </c:numCache>
            </c:numRef>
          </c:cat>
          <c:val>
            <c:numRef>
              <c:f>'options - req'!$C$2:$C$6</c:f>
              <c:numCache>
                <c:formatCode>0</c:formatCode>
                <c:ptCount val="5"/>
                <c:pt idx="0">
                  <c:v>210999.05</c:v>
                </c:pt>
                <c:pt idx="1">
                  <c:v>252068.14</c:v>
                </c:pt>
                <c:pt idx="2">
                  <c:v>245335.94</c:v>
                </c:pt>
                <c:pt idx="3">
                  <c:v>255370.81</c:v>
                </c:pt>
                <c:pt idx="4">
                  <c:v>305623.53000000003</c:v>
                </c:pt>
              </c:numCache>
            </c:numRef>
          </c:val>
          <c:smooth val="0"/>
        </c:ser>
        <c:ser>
          <c:idx val="2"/>
          <c:order val="2"/>
          <c:tx>
            <c:strRef>
              <c:f>'options - req'!$D$1</c:f>
              <c:strCache>
                <c:ptCount val="1"/>
                <c:pt idx="0">
                  <c:v>WAS affinity (multiple appPool)</c:v>
                </c:pt>
              </c:strCache>
            </c:strRef>
          </c:tx>
          <c:spPr>
            <a:ln>
              <a:solidFill>
                <a:schemeClr val="accent1"/>
              </a:solidFill>
              <a:prstDash val="sysDash"/>
            </a:ln>
          </c:spPr>
          <c:marker>
            <c:symbol val="none"/>
          </c:marker>
          <c:cat>
            <c:numRef>
              <c:f>'options - req'!$A$2:$A$6</c:f>
              <c:numCache>
                <c:formatCode>General</c:formatCode>
                <c:ptCount val="5"/>
                <c:pt idx="0">
                  <c:v>32</c:v>
                </c:pt>
                <c:pt idx="1">
                  <c:v>40</c:v>
                </c:pt>
                <c:pt idx="2">
                  <c:v>48</c:v>
                </c:pt>
                <c:pt idx="3">
                  <c:v>56</c:v>
                </c:pt>
                <c:pt idx="4">
                  <c:v>64</c:v>
                </c:pt>
              </c:numCache>
            </c:numRef>
          </c:cat>
          <c:val>
            <c:numRef>
              <c:f>'options - req'!$D$2:$D$6</c:f>
              <c:numCache>
                <c:formatCode>0</c:formatCode>
                <c:ptCount val="5"/>
                <c:pt idx="0">
                  <c:v>259172.44</c:v>
                </c:pt>
                <c:pt idx="1">
                  <c:v>252576.45</c:v>
                </c:pt>
                <c:pt idx="2">
                  <c:v>254641.16</c:v>
                </c:pt>
                <c:pt idx="3">
                  <c:v>298260.81</c:v>
                </c:pt>
                <c:pt idx="4">
                  <c:v>391687.19</c:v>
                </c:pt>
              </c:numCache>
            </c:numRef>
          </c:val>
          <c:smooth val="0"/>
        </c:ser>
        <c:ser>
          <c:idx val="3"/>
          <c:order val="3"/>
          <c:tx>
            <c:strRef>
              <c:f>'options - req'!$E$1</c:f>
              <c:strCache>
                <c:ptCount val="1"/>
                <c:pt idx="0">
                  <c:v>Manual affinity (multiple appPool)</c:v>
                </c:pt>
              </c:strCache>
            </c:strRef>
          </c:tx>
          <c:spPr>
            <a:ln>
              <a:solidFill>
                <a:schemeClr val="accent1"/>
              </a:solidFill>
              <a:prstDash val="dashDot"/>
            </a:ln>
          </c:spPr>
          <c:marker>
            <c:symbol val="none"/>
          </c:marker>
          <c:cat>
            <c:numRef>
              <c:f>'options - req'!$A$2:$A$6</c:f>
              <c:numCache>
                <c:formatCode>General</c:formatCode>
                <c:ptCount val="5"/>
                <c:pt idx="0">
                  <c:v>32</c:v>
                </c:pt>
                <c:pt idx="1">
                  <c:v>40</c:v>
                </c:pt>
                <c:pt idx="2">
                  <c:v>48</c:v>
                </c:pt>
                <c:pt idx="3">
                  <c:v>56</c:v>
                </c:pt>
                <c:pt idx="4">
                  <c:v>64</c:v>
                </c:pt>
              </c:numCache>
            </c:numRef>
          </c:cat>
          <c:val>
            <c:numRef>
              <c:f>'options - req'!$E$2:$E$6</c:f>
              <c:numCache>
                <c:formatCode>0</c:formatCode>
                <c:ptCount val="5"/>
                <c:pt idx="0">
                  <c:v>176920.41</c:v>
                </c:pt>
                <c:pt idx="1">
                  <c:v>141451.38</c:v>
                </c:pt>
                <c:pt idx="2">
                  <c:v>147556.79999999999</c:v>
                </c:pt>
                <c:pt idx="3">
                  <c:v>183069.53</c:v>
                </c:pt>
                <c:pt idx="4">
                  <c:v>343824.88</c:v>
                </c:pt>
              </c:numCache>
            </c:numRef>
          </c:val>
          <c:smooth val="0"/>
        </c:ser>
        <c:dLbls>
          <c:showLegendKey val="0"/>
          <c:showVal val="0"/>
          <c:showCatName val="0"/>
          <c:showSerName val="0"/>
          <c:showPercent val="0"/>
          <c:showBubbleSize val="0"/>
        </c:dLbls>
        <c:marker val="1"/>
        <c:smooth val="0"/>
        <c:axId val="119270016"/>
        <c:axId val="119271808"/>
      </c:lineChart>
      <c:catAx>
        <c:axId val="119270016"/>
        <c:scaling>
          <c:orientation val="minMax"/>
        </c:scaling>
        <c:delete val="0"/>
        <c:axPos val="b"/>
        <c:numFmt formatCode="General" sourceLinked="1"/>
        <c:majorTickMark val="none"/>
        <c:minorTickMark val="none"/>
        <c:tickLblPos val="nextTo"/>
        <c:crossAx val="119271808"/>
        <c:crosses val="autoZero"/>
        <c:auto val="1"/>
        <c:lblAlgn val="ctr"/>
        <c:lblOffset val="100"/>
        <c:noMultiLvlLbl val="0"/>
      </c:catAx>
      <c:valAx>
        <c:axId val="119271808"/>
        <c:scaling>
          <c:orientation val="minMax"/>
          <c:max val="400000"/>
          <c:min val="0"/>
        </c:scaling>
        <c:delete val="0"/>
        <c:axPos val="l"/>
        <c:majorGridlines/>
        <c:title>
          <c:tx>
            <c:rich>
              <a:bodyPr/>
              <a:lstStyle/>
              <a:p>
                <a:pPr>
                  <a:defRPr/>
                </a:pPr>
                <a:r>
                  <a:rPr lang="en-US"/>
                  <a:t>Requests/sec</a:t>
                </a:r>
              </a:p>
            </c:rich>
          </c:tx>
          <c:layout/>
          <c:overlay val="0"/>
        </c:title>
        <c:numFmt formatCode="0" sourceLinked="1"/>
        <c:majorTickMark val="none"/>
        <c:minorTickMark val="none"/>
        <c:tickLblPos val="nextTo"/>
        <c:crossAx val="119270016"/>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BUILD</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9/16/2011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9/16/2011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9/16/2011 2:01 PM</a:t>
            </a:fld>
            <a:endParaRPr lang="en-US" dirty="0">
              <a:solidFill>
                <a:prstClr val="black"/>
              </a:solidFill>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1</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1692999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1692999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4178678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4178678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1692999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9/16/2011 2:01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23</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99088359"/>
      </p:ext>
    </p:extLst>
  </p:cSld>
  <p:clrMapOvr>
    <a:masterClrMapping/>
  </p:clrMapOvr>
  <p:transition>
    <p:fade/>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837457753"/>
      </p:ext>
    </p:extLst>
  </p:cSld>
  <p:clrMapOvr>
    <a:masterClrMapping/>
  </p:clrMapOvr>
  <p:transition>
    <p:fade/>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502371174"/>
      </p:ext>
    </p:extLst>
  </p:cSld>
  <p:clrMapOvr>
    <a:masterClrMapping/>
  </p:clrMapOvr>
  <p:transition>
    <p:fade/>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55704993"/>
      </p:ext>
    </p:extLst>
  </p:cSld>
  <p:clrMapOvr>
    <a:masterClrMapping/>
  </p:clrMapOvr>
  <p:transition>
    <p:fade/>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1074718"/>
      </p:ext>
    </p:extLst>
  </p:cSld>
  <p:clrMapOvr>
    <a:masterClrMapping/>
  </p:clrMapOvr>
  <p:transition>
    <p:fade/>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4211695"/>
      </p:ext>
    </p:extLst>
  </p:cSld>
  <p:clrMapOvr>
    <a:masterClrMapping/>
  </p:clrMapOvr>
  <p:transition>
    <p:fade/>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4927203"/>
      </p:ext>
    </p:extLst>
  </p:cSld>
  <p:clrMapOvr>
    <a:masterClrMapping/>
  </p:clrMapOvr>
  <p:transition>
    <p:fade/>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1256387995"/>
      </p:ext>
    </p:extLst>
  </p:cSld>
  <p:clrMapOvr>
    <a:masterClrMapping/>
  </p:clrMapOvr>
  <p:transition>
    <p:fade/>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115141997"/>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8425632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111520978"/>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9/16/2011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569758741"/>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911735238"/>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311625616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0042554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t>9/16/2011</a:t>
            </a:fld>
            <a:endParaRPr lang="en-US" dirty="0"/>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83838974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t>9/16/2011</a:t>
            </a:fld>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dirty="0" smtClean="0"/>
              <a:t>MICROSOFT CONFIDENTIAL</a:t>
            </a:r>
            <a:endParaRPr lang="en-US" dirty="0"/>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1825166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t>9/16/2011</a:t>
            </a:fld>
            <a:endParaRPr lang="en-US" dirty="0"/>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687532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279005029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7669511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441" y="6356351"/>
            <a:ext cx="2844059" cy="365125"/>
          </a:xfrm>
          <a:prstGeom prst="rect">
            <a:avLst/>
          </a:prstGeom>
        </p:spPr>
        <p:txBody>
          <a:bodyPr lIns="121899" tIns="60949" rIns="121899" bIns="60949"/>
          <a:lstStyle/>
          <a:p>
            <a:fld id="{A1CFD51F-5542-4183-9E6D-DF6665177190}" type="datetimeFigureOut">
              <a:rPr lang="en-US" smtClean="0"/>
              <a:t>9/16/2011</a:t>
            </a:fld>
            <a:endParaRPr lang="en-US"/>
          </a:p>
        </p:txBody>
      </p:sp>
      <p:sp>
        <p:nvSpPr>
          <p:cNvPr id="5" name="Footer Placeholder 4"/>
          <p:cNvSpPr>
            <a:spLocks noGrp="1"/>
          </p:cNvSpPr>
          <p:nvPr>
            <p:ph type="ftr" sz="quarter" idx="11"/>
          </p:nvPr>
        </p:nvSpPr>
        <p:spPr>
          <a:xfrm>
            <a:off x="4164515" y="6356351"/>
            <a:ext cx="3859795" cy="365125"/>
          </a:xfrm>
          <a:prstGeom prst="rect">
            <a:avLst/>
          </a:prstGeom>
        </p:spPr>
        <p:txBody>
          <a:bodyPr lIns="121899" tIns="60949" rIns="121899" bIns="60949"/>
          <a:lstStyle/>
          <a:p>
            <a:endParaRPr lang="en-US"/>
          </a:p>
        </p:txBody>
      </p:sp>
      <p:sp>
        <p:nvSpPr>
          <p:cNvPr id="6" name="Slide Number Placeholder 5"/>
          <p:cNvSpPr>
            <a:spLocks noGrp="1"/>
          </p:cNvSpPr>
          <p:nvPr>
            <p:ph type="sldNum" sz="quarter" idx="12"/>
          </p:nvPr>
        </p:nvSpPr>
        <p:spPr>
          <a:xfrm>
            <a:off x="8735325" y="6356351"/>
            <a:ext cx="2844059" cy="365125"/>
          </a:xfrm>
          <a:prstGeom prst="rect">
            <a:avLst/>
          </a:prstGeom>
        </p:spPr>
        <p:txBody>
          <a:bodyPr lIns="121899" tIns="60949" rIns="121899" bIns="60949"/>
          <a:lstStyle/>
          <a:p>
            <a:fld id="{86B3905C-5577-4B33-9447-31444F4A9FCC}" type="slidenum">
              <a:rPr lang="en-US" smtClean="0"/>
              <a:t>‹#›</a:t>
            </a:fld>
            <a:endParaRPr lang="en-US"/>
          </a:p>
        </p:txBody>
      </p:sp>
    </p:spTree>
    <p:extLst>
      <p:ext uri="{BB962C8B-B14F-4D97-AF65-F5344CB8AC3E}">
        <p14:creationId xmlns:p14="http://schemas.microsoft.com/office/powerpoint/2010/main" val="2046010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126212"/>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261347456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730800026"/>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7435955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0903115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20918823"/>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67427382"/>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40140045"/>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73987872"/>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0344901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55944"/>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593223"/>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4338306"/>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46827710"/>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96990488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51933785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32944860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9/16/2011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7931741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10864899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7596410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9355525"/>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067908453"/>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22081425"/>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9887916"/>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02672850"/>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70859759"/>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01407010"/>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4426846"/>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96999288"/>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681970"/>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610948"/>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9792604"/>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37238110"/>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64882738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1797871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35760121"/>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9/16/2011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88189144"/>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505686211"/>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912389388"/>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986052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9636529"/>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7"/>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4" y="4343400"/>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3" y="190500"/>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381996492"/>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08"/>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69964"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728796"/>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34359083"/>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9020003"/>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46365674"/>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5102669"/>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099437"/>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21631"/>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2"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349386"/>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1334639"/>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72406977"/>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u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858476406"/>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This is a subtitle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12120463"/>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lide Photo 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269832"/>
            <a:ext cx="10242549" cy="1523497"/>
          </a:xfrm>
        </p:spPr>
        <p:txBody>
          <a:bodyPr anchor="ctr">
            <a:noAutofit/>
          </a:bodyPr>
          <a:lstStyle>
            <a:lvl1pPr algn="l">
              <a:lnSpc>
                <a:spcPct val="90000"/>
              </a:lnSpc>
              <a:defRPr sz="4800" spc="-200" baseline="0">
                <a:solidFill>
                  <a:schemeClr val="accent6">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279978922"/>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lide Photo 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4422420"/>
            <a:ext cx="10242549" cy="1523497"/>
          </a:xfrm>
        </p:spPr>
        <p:txBody>
          <a:bodyPr anchor="ctr">
            <a:noAutofit/>
          </a:bodyPr>
          <a:lstStyle>
            <a:lvl1pPr algn="l">
              <a:lnSpc>
                <a:spcPct val="90000"/>
              </a:lnSpc>
              <a:defRPr sz="4800" spc="-200" baseline="0">
                <a:solidFill>
                  <a:schemeClr val="bg1">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349244771"/>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266985"/>
            <a:ext cx="9323388" cy="1523494"/>
          </a:xfrm>
        </p:spPr>
        <p:txBody>
          <a:bodyPr anchor="ctr" anchorCtr="0">
            <a:noAutofit/>
          </a:bodyPr>
          <a:lstStyle>
            <a:lvl1pPr>
              <a:lnSpc>
                <a:spcPct val="90000"/>
              </a:lnSpc>
              <a:defRPr sz="4400" i="0" u="none" baseline="0">
                <a:solidFill>
                  <a:schemeClr val="bg1">
                    <a:alpha val="99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4989"/>
            <a:ext cx="9323389" cy="461665"/>
          </a:xfrm>
        </p:spPr>
        <p:txBody>
          <a:bodyPr>
            <a:noAutofit/>
          </a:bodyPr>
          <a:lstStyle>
            <a:lvl1pPr marL="0" indent="0" algn="l">
              <a:lnSpc>
                <a:spcPct val="90000"/>
              </a:lnSpc>
              <a:spcBef>
                <a:spcPts val="0"/>
              </a:spcBef>
              <a:buNone/>
              <a:defRPr sz="2000" i="0" u="none">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4" y="2727972"/>
            <a:ext cx="10242550" cy="137864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9600" b="0" i="0" u="none" strike="noStrike" kern="1200" cap="none" spc="-642" normalizeH="0" baseline="0" noProof="0" dirty="0" smtClean="0">
                <a:ln w="11430"/>
                <a:solidFill>
                  <a:schemeClr val="bg1">
                    <a:alpha val="99000"/>
                  </a:schemeClr>
                </a:solidFill>
                <a:effectLst/>
                <a:uLnTx/>
                <a:uFillTx/>
                <a:latin typeface="Segoe UI" pitchFamily="34" charset="0"/>
                <a:ea typeface="+mn-ea"/>
                <a:cs typeface="+mn-cs"/>
              </a:defRPr>
            </a:lvl1pPr>
          </a:lstStyle>
          <a:p>
            <a:pPr lvl="0"/>
            <a:r>
              <a:rPr lang="en-US" dirty="0" smtClean="0"/>
              <a:t>click to…</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3406197887"/>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0005706"/>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lain 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102093"/>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9"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11" name="TextBox 10"/>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2" name="TextBox 11"/>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3" name="TextBox 12"/>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52310749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hoto slides with 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lvl1pPr>
              <a:defRPr>
                <a:solidFill>
                  <a:schemeClr val="bg1">
                    <a:alpha val="99000"/>
                  </a:schemeClr>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609666964"/>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171268507"/>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Lis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289727027"/>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Lis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40143500"/>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Sub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595576712"/>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05176" y="155537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5"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7" name="TextBox 6"/>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8" name="TextBox 7"/>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34489010"/>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558255" y="226269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5150165"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547" y="1428623"/>
            <a:ext cx="5264408"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223549977"/>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499993945"/>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262696"/>
            <a:ext cx="5139406"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424293128"/>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69301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812800" y="2302045"/>
            <a:ext cx="4964056"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169391521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693016"/>
            <a:ext cx="5150164"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615935" y="2302045"/>
            <a:ext cx="5171679"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3841745823"/>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5" name="TextBox 4"/>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6" name="TextBox 5"/>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7" name="TextBox 6"/>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29144678"/>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541991"/>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Walkin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accent6">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231922166"/>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943602844"/>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0748514"/>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30120500"/>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4045422036"/>
      </p:ext>
    </p:extLst>
  </p:cSld>
  <p:clrMapOvr>
    <a:masterClrMapping/>
  </p:clrMapOvr>
  <p:transition>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880209227"/>
      </p:ext>
    </p:extLst>
  </p:cSld>
  <p:clrMapOvr>
    <a:masterClrMapping/>
  </p:clrMapOvr>
  <p:transition>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752610599"/>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theme" Target="../theme/theme2.xml"/><Relationship Id="rId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image" Target="../media/image1.png"/><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theme" Target="../theme/theme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image" Target="../media/image1.png"/><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theme" Target="../theme/theme4.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image" Target="../media/image1.png"/><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18" Type="http://schemas.openxmlformats.org/officeDocument/2006/relationships/slideLayout" Target="../slideLayouts/slideLayout89.xml"/><Relationship Id="rId26" Type="http://schemas.openxmlformats.org/officeDocument/2006/relationships/theme" Target="../theme/theme7.xml"/><Relationship Id="rId3" Type="http://schemas.openxmlformats.org/officeDocument/2006/relationships/slideLayout" Target="../slideLayouts/slideLayout74.xml"/><Relationship Id="rId21" Type="http://schemas.openxmlformats.org/officeDocument/2006/relationships/slideLayout" Target="../slideLayouts/slideLayout92.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5" Type="http://schemas.openxmlformats.org/officeDocument/2006/relationships/slideLayout" Target="../slideLayouts/slideLayout96.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20" Type="http://schemas.openxmlformats.org/officeDocument/2006/relationships/slideLayout" Target="../slideLayouts/slideLayout91.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24" Type="http://schemas.openxmlformats.org/officeDocument/2006/relationships/slideLayout" Target="../slideLayouts/slideLayout95.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23" Type="http://schemas.openxmlformats.org/officeDocument/2006/relationships/slideLayout" Target="../slideLayouts/slideLayout94.xml"/><Relationship Id="rId10" Type="http://schemas.openxmlformats.org/officeDocument/2006/relationships/slideLayout" Target="../slideLayouts/slideLayout81.xml"/><Relationship Id="rId19" Type="http://schemas.openxmlformats.org/officeDocument/2006/relationships/slideLayout" Target="../slideLayouts/slideLayout90.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 Id="rId22" Type="http://schemas.openxmlformats.org/officeDocument/2006/relationships/slideLayout" Target="../slideLayouts/slideLayout9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theme" Target="../theme/theme8.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slideLayout" Target="../slideLayouts/slideLayout113.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10" Type="http://schemas.openxmlformats.org/officeDocument/2006/relationships/slideLayout" Target="../slideLayouts/slideLayout106.xml"/><Relationship Id="rId19" Type="http://schemas.openxmlformats.org/officeDocument/2006/relationships/image" Target="../media/image1.png"/><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25" r:id="rId12"/>
    <p:sldLayoutId id="2147483726" r:id="rId13"/>
    <p:sldLayoutId id="2147483727" r:id="rId14"/>
    <p:sldLayoutId id="2147483728" r:id="rId15"/>
    <p:sldLayoutId id="2147483729" r:id="rId16"/>
    <p:sldLayoutId id="2147483732"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24" r:id="rId2"/>
    <p:sldLayoutId id="2147483753" r:id="rId3"/>
    <p:sldLayoutId id="2147483814" r:id="rId4"/>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8825435"/>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0770895"/>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2164768"/>
      </p:ext>
    </p:extLst>
  </p:cSld>
  <p:clrMap bg1="dk1" tx1="lt1" bg2="dk2" tx2="lt2" accent1="accent1" accent2="accent2" accent3="accent3" accent4="accent4" accent5="accent5" accent6="accent6" hlink="hlink" folHlink="folHlink"/>
  <p:sldLayoutIdLst>
    <p:sldLayoutId id="2147483775"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5243304"/>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3660" y="196326"/>
            <a:ext cx="11149013" cy="1163637"/>
          </a:xfrm>
          <a:prstGeom prst="rect">
            <a:avLst/>
          </a:prstGeom>
        </p:spPr>
        <p:txBody>
          <a:bodyPr vert="horz" wrap="square"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5177" y="1684476"/>
            <a:ext cx="11149012" cy="155119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87749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Lst>
  <p:transition>
    <p:fade/>
  </p:transition>
  <p:hf hdr="0"/>
  <p:txStyles>
    <p:titleStyle>
      <a:lvl1pPr algn="l" defTabSz="914363" rtl="0" eaLnBrk="1" latinLnBrk="0" hangingPunct="1">
        <a:lnSpc>
          <a:spcPct val="90000"/>
        </a:lnSpc>
        <a:spcBef>
          <a:spcPct val="0"/>
        </a:spcBef>
        <a:buNone/>
        <a:defRPr lang="en-US" sz="4800" b="0" kern="1200" cap="none" spc="-200" baseline="0" dirty="0" smtClean="0">
          <a:ln w="3175">
            <a:noFill/>
          </a:ln>
          <a:solidFill>
            <a:schemeClr val="accent6">
              <a:alpha val="98824"/>
            </a:schemeClr>
          </a:solidFill>
          <a:effectLst/>
          <a:latin typeface="Segoe UI Light" pitchFamily="34" charset="0"/>
          <a:ea typeface="+mn-ea"/>
          <a:cs typeface="Arial" charset="0"/>
        </a:defRPr>
      </a:lvl1pPr>
    </p:titleStyle>
    <p:bodyStyle>
      <a:lvl1pPr marL="460375" indent="-460375" algn="l" defTabSz="914363" rtl="0" eaLnBrk="1" latinLnBrk="0" hangingPunct="1">
        <a:lnSpc>
          <a:spcPct val="90000"/>
        </a:lnSpc>
        <a:spcBef>
          <a:spcPct val="20000"/>
        </a:spcBef>
        <a:buClr>
          <a:srgbClr val="00DCFF"/>
        </a:buClr>
        <a:buSzPct val="90000"/>
        <a:buFont typeface="Arial" pitchFamily="34" charset="0"/>
        <a:buChar char="•"/>
        <a:defRPr sz="2400" kern="1200">
          <a:solidFill>
            <a:schemeClr val="tx1">
              <a:lumMod val="75000"/>
              <a:lumOff val="25000"/>
              <a:alpha val="99000"/>
            </a:schemeClr>
          </a:solidFill>
          <a:latin typeface="+mn-lt"/>
          <a:ea typeface="+mn-ea"/>
          <a:cs typeface="+mn-cs"/>
        </a:defRPr>
      </a:lvl1pPr>
      <a:lvl2pPr marL="855663" indent="-395288" algn="l" defTabSz="914363" rtl="0" eaLnBrk="1" latinLnBrk="0" hangingPunct="1">
        <a:lnSpc>
          <a:spcPct val="90000"/>
        </a:lnSpc>
        <a:spcBef>
          <a:spcPct val="20000"/>
        </a:spcBef>
        <a:buClr>
          <a:srgbClr val="00DCFF"/>
        </a:buClr>
        <a:buSzPct val="90000"/>
        <a:buFont typeface="Arial" pitchFamily="34" charset="0"/>
        <a:buChar char="•"/>
        <a:defRPr sz="2000" kern="1200">
          <a:solidFill>
            <a:schemeClr val="tx1">
              <a:lumMod val="75000"/>
              <a:lumOff val="25000"/>
              <a:alpha val="99000"/>
            </a:schemeClr>
          </a:solidFill>
          <a:latin typeface="+mn-lt"/>
          <a:ea typeface="+mn-ea"/>
          <a:cs typeface="+mn-cs"/>
        </a:defRPr>
      </a:lvl2pPr>
      <a:lvl3pPr marL="1258888" indent="-403225" algn="l" defTabSz="914363" rtl="0" eaLnBrk="1" latinLnBrk="0" hangingPunct="1">
        <a:lnSpc>
          <a:spcPct val="90000"/>
        </a:lnSpc>
        <a:spcBef>
          <a:spcPct val="20000"/>
        </a:spcBef>
        <a:buClr>
          <a:srgbClr val="00DCFF"/>
        </a:buClr>
        <a:buSzPct val="90000"/>
        <a:buFont typeface="Arial" pitchFamily="34" charset="0"/>
        <a:buChar char="•"/>
        <a:defRPr sz="1800" kern="1200">
          <a:solidFill>
            <a:schemeClr val="tx1">
              <a:lumMod val="75000"/>
              <a:lumOff val="25000"/>
              <a:alpha val="99000"/>
            </a:schemeClr>
          </a:solidFill>
          <a:latin typeface="+mn-lt"/>
          <a:ea typeface="+mn-ea"/>
          <a:cs typeface="+mn-cs"/>
        </a:defRPr>
      </a:lvl3pPr>
      <a:lvl4pPr marL="1604963" indent="-346075"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4pPr>
      <a:lvl5pPr marL="1941513" indent="-336550"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11839637"/>
      </p:ext>
    </p:extLst>
  </p:cSld>
  <p:clrMap bg1="dk1" tx1="lt1" bg2="dk2" tx2="lt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 id="2147483831" r:id="rId16"/>
    <p:sldLayoutId id="2147483832"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bldw.in/SessionFeedback" TargetMode="External"/><Relationship Id="rId2" Type="http://schemas.openxmlformats.org/officeDocument/2006/relationships/hyperlink" Target="http://forums.dev.windows.co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IIS sand-boxing and scalability for hosting on modern hardware</a:t>
            </a:r>
          </a:p>
        </p:txBody>
      </p:sp>
      <p:sp>
        <p:nvSpPr>
          <p:cNvPr id="3" name="Subtitle 2"/>
          <p:cNvSpPr>
            <a:spLocks noGrp="1"/>
          </p:cNvSpPr>
          <p:nvPr>
            <p:ph type="subTitle" idx="1"/>
          </p:nvPr>
        </p:nvSpPr>
        <p:spPr/>
        <p:txBody>
          <a:bodyPr/>
          <a:lstStyle/>
          <a:p>
            <a:r>
              <a:rPr lang="en-US" dirty="0" smtClean="0">
                <a:latin typeface="+mj-lt"/>
              </a:rPr>
              <a:t>Won Yoo</a:t>
            </a:r>
          </a:p>
          <a:p>
            <a:r>
              <a:rPr lang="en-US" dirty="0" smtClean="0"/>
              <a:t>Senior Program Manager Lead</a:t>
            </a:r>
          </a:p>
          <a:p>
            <a:r>
              <a:rPr lang="en-US" dirty="0" smtClean="0"/>
              <a:t>Microsoft Corporation</a:t>
            </a:r>
            <a:endParaRPr lang="en-US" dirty="0"/>
          </a:p>
        </p:txBody>
      </p:sp>
      <p:sp>
        <p:nvSpPr>
          <p:cNvPr id="9" name="Text Placeholder 8"/>
          <p:cNvSpPr>
            <a:spLocks noGrp="1"/>
          </p:cNvSpPr>
          <p:nvPr>
            <p:ph type="body" sz="quarter" idx="10"/>
          </p:nvPr>
        </p:nvSpPr>
        <p:spPr/>
        <p:txBody>
          <a:bodyPr/>
          <a:lstStyle/>
          <a:p>
            <a:r>
              <a:rPr lang="en-US" dirty="0"/>
              <a:t>SAC-819T</a:t>
            </a:r>
          </a:p>
        </p:txBody>
      </p:sp>
    </p:spTree>
    <p:extLst>
      <p:ext uri="{BB962C8B-B14F-4D97-AF65-F5344CB8AC3E}">
        <p14:creationId xmlns:p14="http://schemas.microsoft.com/office/powerpoint/2010/main" val="2223561922"/>
      </p:ext>
    </p:extLst>
  </p:cSld>
  <p:clrMapOvr>
    <a:masterClrMapping/>
  </p:clrMapOvr>
  <p:transition>
    <p:strips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Configuration Scalability</a:t>
            </a:r>
          </a:p>
        </p:txBody>
      </p:sp>
      <p:sp>
        <p:nvSpPr>
          <p:cNvPr id="5" name="TextBox 4"/>
          <p:cNvSpPr txBox="1"/>
          <p:nvPr/>
        </p:nvSpPr>
        <p:spPr>
          <a:xfrm>
            <a:off x="443102" y="838200"/>
            <a:ext cx="9652899" cy="1631216"/>
          </a:xfrm>
          <a:prstGeom prst="rect">
            <a:avLst/>
          </a:prstGeom>
          <a:noFill/>
        </p:spPr>
        <p:txBody>
          <a:bodyPr wrap="none" rtlCol="0">
            <a:spAutoFit/>
          </a:bodyPr>
          <a:lstStyle/>
          <a:p>
            <a:r>
              <a:rPr lang="en-US" sz="2800" dirty="0" smtClean="0">
                <a:cs typeface="Consolas" pitchFamily="49" charset="0"/>
              </a:rPr>
              <a:t>With a typical hosting configuration (5,000 sites)</a:t>
            </a:r>
          </a:p>
          <a:p>
            <a:r>
              <a:rPr lang="en-US" sz="3600" dirty="0" smtClean="0">
                <a:cs typeface="Consolas" pitchFamily="49" charset="0"/>
              </a:rPr>
              <a:t>WS08 R2</a:t>
            </a:r>
            <a:r>
              <a:rPr lang="en-US" sz="3600" smtClean="0">
                <a:cs typeface="Consolas" pitchFamily="49" charset="0"/>
              </a:rPr>
              <a:t>:               </a:t>
            </a:r>
            <a:r>
              <a:rPr lang="en-US" sz="3600" dirty="0" err="1" smtClean="0">
                <a:cs typeface="Consolas" pitchFamily="49" charset="0"/>
              </a:rPr>
              <a:t>Config</a:t>
            </a:r>
            <a:r>
              <a:rPr lang="en-US" sz="3600" dirty="0" smtClean="0">
                <a:cs typeface="Consolas" pitchFamily="49" charset="0"/>
              </a:rPr>
              <a:t> </a:t>
            </a:r>
            <a:r>
              <a:rPr lang="en-US" sz="3600" dirty="0" err="1" smtClean="0">
                <a:cs typeface="Consolas" pitchFamily="49" charset="0"/>
              </a:rPr>
              <a:t>mem</a:t>
            </a:r>
            <a:r>
              <a:rPr lang="en-US" sz="3600" dirty="0" smtClean="0">
                <a:cs typeface="Consolas" pitchFamily="49" charset="0"/>
              </a:rPr>
              <a:t> usage:  1,400MB</a:t>
            </a:r>
          </a:p>
          <a:p>
            <a:r>
              <a:rPr lang="en-US" sz="3600" dirty="0" smtClean="0">
                <a:cs typeface="Consolas" pitchFamily="49" charset="0"/>
              </a:rPr>
              <a:t>Windows Server 8: </a:t>
            </a:r>
            <a:r>
              <a:rPr lang="en-US" sz="3600" dirty="0" err="1" smtClean="0">
                <a:cs typeface="Consolas" pitchFamily="49" charset="0"/>
              </a:rPr>
              <a:t>Config</a:t>
            </a:r>
            <a:r>
              <a:rPr lang="en-US" sz="3600" dirty="0" smtClean="0">
                <a:cs typeface="Consolas" pitchFamily="49" charset="0"/>
              </a:rPr>
              <a:t> </a:t>
            </a:r>
            <a:r>
              <a:rPr lang="en-US" sz="3600" dirty="0" err="1" smtClean="0">
                <a:cs typeface="Consolas" pitchFamily="49" charset="0"/>
              </a:rPr>
              <a:t>mem</a:t>
            </a:r>
            <a:r>
              <a:rPr lang="en-US" sz="3600" dirty="0" smtClean="0">
                <a:cs typeface="Consolas" pitchFamily="49" charset="0"/>
              </a:rPr>
              <a:t> usage:    </a:t>
            </a:r>
            <a:r>
              <a:rPr lang="en-US" sz="3600" dirty="0">
                <a:cs typeface="Consolas" pitchFamily="49" charset="0"/>
              </a:rPr>
              <a:t> </a:t>
            </a:r>
            <a:r>
              <a:rPr lang="en-US" sz="3600" dirty="0" smtClean="0">
                <a:cs typeface="Consolas" pitchFamily="49" charset="0"/>
              </a:rPr>
              <a:t>402MB</a:t>
            </a:r>
            <a:endParaRPr lang="en-US" sz="3600" dirty="0">
              <a:cs typeface="Consolas" pitchFamily="49" charset="0"/>
            </a:endParaRPr>
          </a:p>
        </p:txBody>
      </p:sp>
      <p:sp>
        <p:nvSpPr>
          <p:cNvPr id="6" name="10-Point Star 5"/>
          <p:cNvSpPr/>
          <p:nvPr/>
        </p:nvSpPr>
        <p:spPr>
          <a:xfrm>
            <a:off x="9849138" y="1047750"/>
            <a:ext cx="1786401" cy="1529906"/>
          </a:xfrm>
          <a:prstGeom prst="star10">
            <a:avLst/>
          </a:prstGeom>
        </p:spPr>
        <p:style>
          <a:lnRef idx="1">
            <a:schemeClr val="accent2"/>
          </a:lnRef>
          <a:fillRef idx="2">
            <a:schemeClr val="accent2"/>
          </a:fillRef>
          <a:effectRef idx="1">
            <a:schemeClr val="accent2"/>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800" b="1" dirty="0" smtClean="0"/>
              <a:t>+3.5x</a:t>
            </a:r>
            <a:r>
              <a:rPr lang="en-US" sz="2800" dirty="0" smtClean="0"/>
              <a:t> </a:t>
            </a:r>
            <a:endParaRPr lang="en-US" sz="1400" dirty="0"/>
          </a:p>
          <a:p>
            <a:pPr algn="ctr"/>
            <a:r>
              <a:rPr lang="en-US" sz="1400" dirty="0" smtClean="0"/>
              <a:t>Less memory than R2!</a:t>
            </a:r>
            <a:endParaRPr lang="en-US" sz="1400" dirty="0"/>
          </a:p>
        </p:txBody>
      </p:sp>
      <p:graphicFrame>
        <p:nvGraphicFramePr>
          <p:cNvPr id="7" name="Chart 6"/>
          <p:cNvGraphicFramePr>
            <a:graphicFrameLocks/>
          </p:cNvGraphicFramePr>
          <p:nvPr>
            <p:extLst>
              <p:ext uri="{D42A27DB-BD31-4B8C-83A1-F6EECF244321}">
                <p14:modId xmlns:p14="http://schemas.microsoft.com/office/powerpoint/2010/main" val="972110919"/>
              </p:ext>
            </p:extLst>
          </p:nvPr>
        </p:nvGraphicFramePr>
        <p:xfrm>
          <a:off x="603181" y="2719331"/>
          <a:ext cx="10837068" cy="3805297"/>
        </p:xfrm>
        <a:graphic>
          <a:graphicData uri="http://schemas.openxmlformats.org/drawingml/2006/chart">
            <c:chart xmlns:c="http://schemas.openxmlformats.org/drawingml/2006/chart" xmlns:r="http://schemas.openxmlformats.org/officeDocument/2006/relationships" r:id="rId2"/>
          </a:graphicData>
        </a:graphic>
      </p:graphicFrame>
      <p:sp>
        <p:nvSpPr>
          <p:cNvPr id="8" name="10-Point Star 7"/>
          <p:cNvSpPr/>
          <p:nvPr/>
        </p:nvSpPr>
        <p:spPr>
          <a:xfrm>
            <a:off x="8379786" y="3834765"/>
            <a:ext cx="1786401" cy="1606106"/>
          </a:xfrm>
          <a:prstGeom prst="star10">
            <a:avLst/>
          </a:prstGeom>
        </p:spPr>
        <p:style>
          <a:lnRef idx="1">
            <a:schemeClr val="accent2"/>
          </a:lnRef>
          <a:fillRef idx="2">
            <a:schemeClr val="accent2"/>
          </a:fillRef>
          <a:effectRef idx="1">
            <a:schemeClr val="accent2"/>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800" b="1" dirty="0" smtClean="0"/>
              <a:t>166x</a:t>
            </a:r>
            <a:endParaRPr lang="en-US" sz="1400" dirty="0"/>
          </a:p>
          <a:p>
            <a:pPr algn="ctr"/>
            <a:r>
              <a:rPr lang="en-US" sz="1400" dirty="0" smtClean="0"/>
              <a:t>faster</a:t>
            </a:r>
            <a:endParaRPr lang="en-US" sz="1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6276978"/>
            <a:ext cx="227805" cy="152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715481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719642" cy="1754326"/>
          </a:xfrm>
          <a:prstGeom prst="rect">
            <a:avLst/>
          </a:prstGeom>
          <a:noFill/>
        </p:spPr>
        <p:txBody>
          <a:bodyPr wrap="square" rtlCol="0">
            <a:spAutoFit/>
          </a:bodyPr>
          <a:lstStyle/>
          <a:p>
            <a:r>
              <a:rPr lang="en-US" sz="5400" dirty="0" smtClean="0"/>
              <a:t>SSL Scalability and Manageability</a:t>
            </a:r>
          </a:p>
        </p:txBody>
      </p:sp>
    </p:spTree>
    <p:extLst>
      <p:ext uri="{BB962C8B-B14F-4D97-AF65-F5344CB8AC3E}">
        <p14:creationId xmlns:p14="http://schemas.microsoft.com/office/powerpoint/2010/main" val="6387585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SSL Scalability and Manageability</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3247630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719642" cy="923330"/>
          </a:xfrm>
          <a:prstGeom prst="rect">
            <a:avLst/>
          </a:prstGeom>
          <a:noFill/>
        </p:spPr>
        <p:txBody>
          <a:bodyPr wrap="square" rtlCol="0">
            <a:spAutoFit/>
          </a:bodyPr>
          <a:lstStyle/>
          <a:p>
            <a:r>
              <a:rPr lang="en-US" sz="5400" dirty="0" smtClean="0"/>
              <a:t>IIS Sand-boxing</a:t>
            </a:r>
          </a:p>
        </p:txBody>
      </p:sp>
    </p:spTree>
    <p:extLst>
      <p:ext uri="{BB962C8B-B14F-4D97-AF65-F5344CB8AC3E}">
        <p14:creationId xmlns:p14="http://schemas.microsoft.com/office/powerpoint/2010/main" val="35130470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IIS Sand-boxing via CPU Throttling</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9580476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719642" cy="923330"/>
          </a:xfrm>
          <a:prstGeom prst="rect">
            <a:avLst/>
          </a:prstGeom>
          <a:noFill/>
        </p:spPr>
        <p:txBody>
          <a:bodyPr wrap="square" rtlCol="0">
            <a:spAutoFit/>
          </a:bodyPr>
          <a:lstStyle/>
          <a:p>
            <a:r>
              <a:rPr lang="en-US" sz="5400" dirty="0" smtClean="0"/>
              <a:t>NUMA Scalability</a:t>
            </a:r>
          </a:p>
        </p:txBody>
      </p:sp>
    </p:spTree>
    <p:extLst>
      <p:ext uri="{BB962C8B-B14F-4D97-AF65-F5344CB8AC3E}">
        <p14:creationId xmlns:p14="http://schemas.microsoft.com/office/powerpoint/2010/main" val="27170141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a:t>NUMA Scalability</a:t>
            </a:r>
          </a:p>
        </p:txBody>
      </p:sp>
      <p:sp>
        <p:nvSpPr>
          <p:cNvPr id="6" name="Content Placeholder 5"/>
          <p:cNvSpPr>
            <a:spLocks noGrp="1"/>
          </p:cNvSpPr>
          <p:nvPr>
            <p:ph sz="half" idx="1"/>
          </p:nvPr>
        </p:nvSpPr>
        <p:spPr>
          <a:xfrm>
            <a:off x="519113" y="1447801"/>
            <a:ext cx="5144708" cy="3299365"/>
          </a:xfrm>
        </p:spPr>
        <p:txBody>
          <a:bodyPr/>
          <a:lstStyle/>
          <a:p>
            <a:r>
              <a:rPr lang="en-US" dirty="0"/>
              <a:t>Basic commodity server in 2014:</a:t>
            </a:r>
          </a:p>
          <a:p>
            <a:pPr lvl="1"/>
            <a:r>
              <a:rPr lang="en-US" dirty="0"/>
              <a:t>16 to 64 logical cores.</a:t>
            </a:r>
          </a:p>
          <a:p>
            <a:pPr lvl="1"/>
            <a:r>
              <a:rPr lang="en-US" dirty="0"/>
              <a:t>NUMA architecture.</a:t>
            </a:r>
          </a:p>
          <a:p>
            <a:pPr lvl="1"/>
            <a:r>
              <a:rPr lang="en-US" dirty="0"/>
              <a:t>64GB RAM.</a:t>
            </a:r>
          </a:p>
          <a:p>
            <a:pPr lvl="1"/>
            <a:r>
              <a:rPr lang="en-US" dirty="0"/>
              <a:t>40Gbit NIC.</a:t>
            </a:r>
          </a:p>
          <a:p>
            <a:pPr lvl="1"/>
            <a:r>
              <a:rPr lang="en-US" dirty="0"/>
              <a:t>$300-$1500 w/o OS.</a:t>
            </a:r>
          </a:p>
          <a:p>
            <a:r>
              <a:rPr lang="en-US" dirty="0"/>
              <a:t>High end server:</a:t>
            </a:r>
          </a:p>
          <a:p>
            <a:pPr lvl="1"/>
            <a:r>
              <a:rPr lang="en-US" dirty="0"/>
              <a:t>256 or 512 logical cores.</a:t>
            </a:r>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1323654808"/>
              </p:ext>
            </p:extLst>
          </p:nvPr>
        </p:nvGraphicFramePr>
        <p:xfrm>
          <a:off x="6181725" y="1447800"/>
          <a:ext cx="5486400" cy="38959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1692451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NUMA Scalability</a:t>
            </a:r>
            <a:endParaRPr lang="en-US"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1150705556"/>
              </p:ext>
            </p:extLst>
          </p:nvPr>
        </p:nvGraphicFramePr>
        <p:xfrm>
          <a:off x="519113" y="1447800"/>
          <a:ext cx="11149012" cy="4935538"/>
        </p:xfrm>
        <a:graphic>
          <a:graphicData uri="http://schemas.openxmlformats.org/drawingml/2006/chart">
            <c:chart xmlns:c="http://schemas.openxmlformats.org/drawingml/2006/chart" xmlns:r="http://schemas.openxmlformats.org/officeDocument/2006/relationships" r:id="rId2"/>
          </a:graphicData>
        </a:graphic>
      </p:graphicFrame>
      <p:sp>
        <p:nvSpPr>
          <p:cNvPr id="4" name="7-Point Star 3"/>
          <p:cNvSpPr/>
          <p:nvPr/>
        </p:nvSpPr>
        <p:spPr>
          <a:xfrm>
            <a:off x="10741025" y="3553926"/>
            <a:ext cx="1447800" cy="1211580"/>
          </a:xfrm>
          <a:prstGeom prst="star7">
            <a:avLst/>
          </a:prstGeom>
          <a:solidFill>
            <a:schemeClr val="accent3">
              <a:lumMod val="60000"/>
              <a:lumOff val="40000"/>
            </a:schemeClr>
          </a:solidFill>
          <a:ln w="25400" cap="flat" cmpd="sng" algn="ctr">
            <a:solidFill>
              <a:schemeClr val="accent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1A1A1A"/>
                </a:solidFill>
                <a:effectLst/>
                <a:uLnTx/>
                <a:uFillTx/>
                <a:latin typeface="Segoe UI"/>
                <a:ea typeface="+mn-ea"/>
                <a:cs typeface="+mn-cs"/>
              </a:rPr>
              <a:t>-20% </a:t>
            </a:r>
            <a:r>
              <a:rPr kumimoji="0" lang="en-US" sz="1400" b="0" i="0" u="none" strike="noStrike" kern="0" cap="none" spc="0" normalizeH="0" baseline="0" noProof="0" dirty="0" smtClean="0">
                <a:ln>
                  <a:noFill/>
                </a:ln>
                <a:solidFill>
                  <a:srgbClr val="1A1A1A"/>
                </a:solidFill>
                <a:effectLst/>
                <a:uLnTx/>
                <a:uFillTx/>
                <a:latin typeface="Segoe UI"/>
                <a:ea typeface="+mn-ea"/>
                <a:cs typeface="+mn-cs"/>
              </a:rPr>
              <a:t>from 32 cores</a:t>
            </a:r>
            <a:endParaRPr kumimoji="0" lang="en-US" sz="1400" b="0" i="0" u="none" strike="noStrike" kern="0" cap="none" spc="0" normalizeH="0" baseline="0" noProof="0" dirty="0">
              <a:ln>
                <a:noFill/>
              </a:ln>
              <a:solidFill>
                <a:srgbClr val="1A1A1A"/>
              </a:solidFill>
              <a:effectLst/>
              <a:uLnTx/>
              <a:uFillTx/>
              <a:latin typeface="Segoe UI"/>
              <a:ea typeface="+mn-ea"/>
              <a:cs typeface="+mn-cs"/>
            </a:endParaRPr>
          </a:p>
        </p:txBody>
      </p:sp>
    </p:spTree>
    <p:extLst>
      <p:ext uri="{BB962C8B-B14F-4D97-AF65-F5344CB8AC3E}">
        <p14:creationId xmlns:p14="http://schemas.microsoft.com/office/powerpoint/2010/main" val="261294161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NUMA Scalability</a:t>
            </a:r>
            <a:endParaRPr lang="en-US" dirty="0"/>
          </a:p>
        </p:txBody>
      </p:sp>
      <p:pic>
        <p:nvPicPr>
          <p:cNvPr id="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650" y="1556600"/>
            <a:ext cx="10217150" cy="408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3" name="Group 42"/>
          <p:cNvGrpSpPr/>
          <p:nvPr/>
        </p:nvGrpSpPr>
        <p:grpSpPr>
          <a:xfrm>
            <a:off x="2289810" y="1081405"/>
            <a:ext cx="2318688" cy="609600"/>
            <a:chOff x="2026920" y="2171700"/>
            <a:chExt cx="2318688" cy="609600"/>
          </a:xfrm>
        </p:grpSpPr>
        <p:cxnSp>
          <p:nvCxnSpPr>
            <p:cNvPr id="44" name="Straight Arrow Connector 43"/>
            <p:cNvCxnSpPr/>
            <p:nvPr/>
          </p:nvCxnSpPr>
          <p:spPr>
            <a:xfrm>
              <a:off x="2026920" y="2171700"/>
              <a:ext cx="0" cy="609600"/>
            </a:xfrm>
            <a:prstGeom prst="straightConnector1">
              <a:avLst/>
            </a:prstGeom>
            <a:noFill/>
            <a:ln w="12700" cap="flat" cmpd="sng" algn="ctr">
              <a:solidFill>
                <a:srgbClr val="FF0000"/>
              </a:solidFill>
              <a:prstDash val="solid"/>
              <a:tailEnd type="arrow"/>
            </a:ln>
            <a:effectLst/>
          </p:spPr>
        </p:cxnSp>
        <p:grpSp>
          <p:nvGrpSpPr>
            <p:cNvPr id="45" name="Group 44"/>
            <p:cNvGrpSpPr/>
            <p:nvPr/>
          </p:nvGrpSpPr>
          <p:grpSpPr>
            <a:xfrm>
              <a:off x="2105025" y="2251075"/>
              <a:ext cx="2240583" cy="301625"/>
              <a:chOff x="2105025" y="2251075"/>
              <a:chExt cx="2240583" cy="301625"/>
            </a:xfrm>
          </p:grpSpPr>
          <p:sp>
            <p:nvSpPr>
              <p:cNvPr id="46" name="Rectangle 45"/>
              <p:cNvSpPr/>
              <p:nvPr/>
            </p:nvSpPr>
            <p:spPr>
              <a:xfrm>
                <a:off x="2105025" y="2251075"/>
                <a:ext cx="2117725" cy="301625"/>
              </a:xfrm>
              <a:prstGeom prst="rect">
                <a:avLst/>
              </a:prstGeom>
              <a:solidFill>
                <a:sysClr val="window" lastClr="FFFFFF"/>
              </a:solidFill>
              <a:ln w="25400" cap="flat" cmpd="sng" algn="ctr">
                <a:noFill/>
                <a:prstDash val="solid"/>
              </a:ln>
              <a:effectLst/>
            </p:spPr>
            <p:txBody>
              <a:bodyPr rtlCol="0" anchor="ctr"/>
              <a:lstStyle/>
              <a:p>
                <a:pPr algn="ctr" defTabSz="914400">
                  <a:defRPr/>
                </a:pPr>
                <a:endParaRPr lang="en-US" kern="0">
                  <a:solidFill>
                    <a:sysClr val="window" lastClr="FFFFFF"/>
                  </a:solidFill>
                  <a:latin typeface="Calibri"/>
                </a:endParaRPr>
              </a:p>
            </p:txBody>
          </p:sp>
          <p:sp>
            <p:nvSpPr>
              <p:cNvPr id="47" name="Rectangle 46"/>
              <p:cNvSpPr/>
              <p:nvPr/>
            </p:nvSpPr>
            <p:spPr>
              <a:xfrm>
                <a:off x="2128845" y="2276476"/>
                <a:ext cx="233362" cy="247650"/>
              </a:xfrm>
              <a:prstGeom prst="rect">
                <a:avLst/>
              </a:prstGeom>
              <a:noFill/>
              <a:ln w="25400" cap="flat" cmpd="sng" algn="ctr">
                <a:solidFill>
                  <a:srgbClr val="FF0000"/>
                </a:solidFill>
                <a:prstDash val="solid"/>
              </a:ln>
              <a:effectLst/>
            </p:spPr>
            <p:txBody>
              <a:bodyPr rtlCol="0" anchor="ctr"/>
              <a:lstStyle/>
              <a:p>
                <a:pPr algn="ctr" defTabSz="914400">
                  <a:defRPr/>
                </a:pPr>
                <a:r>
                  <a:rPr lang="en-US" kern="0" dirty="0" smtClean="0">
                    <a:solidFill>
                      <a:srgbClr val="FF0000"/>
                    </a:solidFill>
                    <a:latin typeface="Calibri"/>
                  </a:rPr>
                  <a:t>1</a:t>
                </a:r>
                <a:endParaRPr lang="en-US" kern="0" dirty="0">
                  <a:solidFill>
                    <a:srgbClr val="FF0000"/>
                  </a:solidFill>
                  <a:latin typeface="Calibri"/>
                </a:endParaRPr>
              </a:p>
            </p:txBody>
          </p:sp>
          <p:sp>
            <p:nvSpPr>
              <p:cNvPr id="48" name="TextBox 47"/>
              <p:cNvSpPr txBox="1"/>
              <p:nvPr/>
            </p:nvSpPr>
            <p:spPr>
              <a:xfrm>
                <a:off x="2378082" y="2282310"/>
                <a:ext cx="1967526" cy="246221"/>
              </a:xfrm>
              <a:prstGeom prst="rect">
                <a:avLst/>
              </a:prstGeom>
              <a:noFill/>
            </p:spPr>
            <p:txBody>
              <a:bodyPr wrap="none" tIns="0" bIns="0" rtlCol="0">
                <a:spAutoFit/>
              </a:bodyPr>
              <a:lstStyle/>
              <a:p>
                <a:pPr defTabSz="914400">
                  <a:defRPr/>
                </a:pPr>
                <a:r>
                  <a:rPr lang="en-US" sz="1600" kern="0" dirty="0" smtClean="0">
                    <a:solidFill>
                      <a:srgbClr val="FF0000"/>
                    </a:solidFill>
                  </a:rPr>
                  <a:t>IP is assigned to NIC.</a:t>
                </a:r>
                <a:endParaRPr lang="en-US" sz="1600" kern="0" dirty="0">
                  <a:solidFill>
                    <a:srgbClr val="FF0000"/>
                  </a:solidFill>
                </a:endParaRPr>
              </a:p>
            </p:txBody>
          </p:sp>
        </p:grpSp>
      </p:grpSp>
      <p:grpSp>
        <p:nvGrpSpPr>
          <p:cNvPr id="49" name="Group 48"/>
          <p:cNvGrpSpPr/>
          <p:nvPr/>
        </p:nvGrpSpPr>
        <p:grpSpPr>
          <a:xfrm>
            <a:off x="2028190" y="2059305"/>
            <a:ext cx="4518312" cy="304800"/>
            <a:chOff x="1691640" y="2926080"/>
            <a:chExt cx="4088634" cy="304800"/>
          </a:xfrm>
        </p:grpSpPr>
        <p:cxnSp>
          <p:nvCxnSpPr>
            <p:cNvPr id="50" name="Straight Arrow Connector 49"/>
            <p:cNvCxnSpPr/>
            <p:nvPr/>
          </p:nvCxnSpPr>
          <p:spPr>
            <a:xfrm flipH="1">
              <a:off x="1691640" y="2926080"/>
              <a:ext cx="251460" cy="304800"/>
            </a:xfrm>
            <a:prstGeom prst="straightConnector1">
              <a:avLst/>
            </a:prstGeom>
            <a:noFill/>
            <a:ln w="12700" cap="flat" cmpd="sng" algn="ctr">
              <a:solidFill>
                <a:srgbClr val="FF0000"/>
              </a:solidFill>
              <a:prstDash val="solid"/>
              <a:tailEnd type="arrow"/>
            </a:ln>
            <a:effectLst/>
          </p:spPr>
        </p:cxnSp>
        <p:grpSp>
          <p:nvGrpSpPr>
            <p:cNvPr id="51" name="Group 50"/>
            <p:cNvGrpSpPr/>
            <p:nvPr/>
          </p:nvGrpSpPr>
          <p:grpSpPr>
            <a:xfrm>
              <a:off x="1943100" y="2929255"/>
              <a:ext cx="3837174" cy="301625"/>
              <a:chOff x="2105025" y="2251075"/>
              <a:chExt cx="3837174" cy="301625"/>
            </a:xfrm>
          </p:grpSpPr>
          <p:sp>
            <p:nvSpPr>
              <p:cNvPr id="52" name="Rectangle 51"/>
              <p:cNvSpPr/>
              <p:nvPr/>
            </p:nvSpPr>
            <p:spPr>
              <a:xfrm>
                <a:off x="2105025" y="2251075"/>
                <a:ext cx="3729038" cy="301625"/>
              </a:xfrm>
              <a:prstGeom prst="rect">
                <a:avLst/>
              </a:prstGeom>
              <a:solidFill>
                <a:sysClr val="window" lastClr="FFFFFF"/>
              </a:solidFill>
              <a:ln w="25400" cap="flat" cmpd="sng" algn="ctr">
                <a:noFill/>
                <a:prstDash val="solid"/>
              </a:ln>
              <a:effectLst/>
            </p:spPr>
            <p:txBody>
              <a:bodyPr rtlCol="0" anchor="ctr"/>
              <a:lstStyle/>
              <a:p>
                <a:pPr algn="ctr" defTabSz="914400">
                  <a:defRPr/>
                </a:pPr>
                <a:endParaRPr lang="en-US" kern="0">
                  <a:solidFill>
                    <a:sysClr val="window" lastClr="FFFFFF"/>
                  </a:solidFill>
                  <a:latin typeface="Calibri"/>
                </a:endParaRPr>
              </a:p>
            </p:txBody>
          </p:sp>
          <p:sp>
            <p:nvSpPr>
              <p:cNvPr id="53" name="Rectangle 52"/>
              <p:cNvSpPr/>
              <p:nvPr/>
            </p:nvSpPr>
            <p:spPr>
              <a:xfrm>
                <a:off x="2128845" y="2276476"/>
                <a:ext cx="233362" cy="247650"/>
              </a:xfrm>
              <a:prstGeom prst="rect">
                <a:avLst/>
              </a:prstGeom>
              <a:noFill/>
              <a:ln w="25400" cap="flat" cmpd="sng" algn="ctr">
                <a:solidFill>
                  <a:srgbClr val="FF0000"/>
                </a:solidFill>
                <a:prstDash val="solid"/>
              </a:ln>
              <a:effectLst/>
            </p:spPr>
            <p:txBody>
              <a:bodyPr rtlCol="0" anchor="ctr"/>
              <a:lstStyle/>
              <a:p>
                <a:pPr algn="ctr" defTabSz="914400">
                  <a:defRPr/>
                </a:pPr>
                <a:r>
                  <a:rPr lang="en-US" kern="0" dirty="0" smtClean="0">
                    <a:solidFill>
                      <a:srgbClr val="FF0000"/>
                    </a:solidFill>
                    <a:latin typeface="Calibri"/>
                  </a:rPr>
                  <a:t>2</a:t>
                </a:r>
                <a:endParaRPr lang="en-US" kern="0" dirty="0">
                  <a:solidFill>
                    <a:srgbClr val="FF0000"/>
                  </a:solidFill>
                  <a:latin typeface="Calibri"/>
                </a:endParaRPr>
              </a:p>
            </p:txBody>
          </p:sp>
          <p:sp>
            <p:nvSpPr>
              <p:cNvPr id="54" name="TextBox 53"/>
              <p:cNvSpPr txBox="1"/>
              <p:nvPr/>
            </p:nvSpPr>
            <p:spPr>
              <a:xfrm>
                <a:off x="2378082" y="2282310"/>
                <a:ext cx="3564117" cy="246221"/>
              </a:xfrm>
              <a:prstGeom prst="rect">
                <a:avLst/>
              </a:prstGeom>
              <a:noFill/>
            </p:spPr>
            <p:txBody>
              <a:bodyPr wrap="none" tIns="0" bIns="0" rtlCol="0">
                <a:spAutoFit/>
              </a:bodyPr>
              <a:lstStyle/>
              <a:p>
                <a:pPr defTabSz="914400">
                  <a:defRPr/>
                </a:pPr>
                <a:r>
                  <a:rPr lang="en-US" sz="1600" kern="0" dirty="0" smtClean="0">
                    <a:solidFill>
                      <a:srgbClr val="FF0000"/>
                    </a:solidFill>
                  </a:rPr>
                  <a:t>RSS queue is </a:t>
                </a:r>
                <a:r>
                  <a:rPr lang="en-US" sz="1600" kern="0" dirty="0" err="1" smtClean="0">
                    <a:solidFill>
                      <a:srgbClr val="FF0000"/>
                    </a:solidFill>
                  </a:rPr>
                  <a:t>affinitized</a:t>
                </a:r>
                <a:r>
                  <a:rPr lang="en-US" sz="1600" kern="0" dirty="0" smtClean="0">
                    <a:solidFill>
                      <a:srgbClr val="FF0000"/>
                    </a:solidFill>
                  </a:rPr>
                  <a:t> to a CPU socket.</a:t>
                </a:r>
                <a:endParaRPr lang="en-US" sz="1600" kern="0" dirty="0">
                  <a:solidFill>
                    <a:srgbClr val="FF0000"/>
                  </a:solidFill>
                </a:endParaRPr>
              </a:p>
            </p:txBody>
          </p:sp>
        </p:grpSp>
      </p:grpSp>
      <p:pic>
        <p:nvPicPr>
          <p:cNvPr id="55" name="Picture 3" descr="C:\Users\wonyoo\AppData\Local\Microsoft\Windows\Temporary Internet Files\Content.IE5\BROKERKD\MC90043155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8469" y="2245684"/>
            <a:ext cx="291425" cy="291425"/>
          </a:xfrm>
          <a:prstGeom prst="rect">
            <a:avLst/>
          </a:prstGeom>
          <a:noFill/>
          <a:extLst>
            <a:ext uri="{909E8E84-426E-40DD-AFC4-6F175D3DCCD1}">
              <a14:hiddenFill xmlns:a14="http://schemas.microsoft.com/office/drawing/2010/main">
                <a:solidFill>
                  <a:srgbClr val="FFFFFF"/>
                </a:solidFill>
              </a14:hiddenFill>
            </a:ext>
          </a:extLst>
        </p:spPr>
      </p:pic>
      <p:grpSp>
        <p:nvGrpSpPr>
          <p:cNvPr id="56" name="Group 55"/>
          <p:cNvGrpSpPr/>
          <p:nvPr/>
        </p:nvGrpSpPr>
        <p:grpSpPr>
          <a:xfrm>
            <a:off x="1694182" y="1891665"/>
            <a:ext cx="7047146" cy="1059180"/>
            <a:chOff x="1576072" y="2781300"/>
            <a:chExt cx="7047146" cy="1059180"/>
          </a:xfrm>
        </p:grpSpPr>
        <p:grpSp>
          <p:nvGrpSpPr>
            <p:cNvPr id="57" name="Group 56"/>
            <p:cNvGrpSpPr/>
            <p:nvPr/>
          </p:nvGrpSpPr>
          <p:grpSpPr>
            <a:xfrm>
              <a:off x="1606549" y="3538855"/>
              <a:ext cx="7016669" cy="301625"/>
              <a:chOff x="2105024" y="2251075"/>
              <a:chExt cx="7016669" cy="301625"/>
            </a:xfrm>
          </p:grpSpPr>
          <p:sp>
            <p:nvSpPr>
              <p:cNvPr id="59" name="Rectangle 58"/>
              <p:cNvSpPr/>
              <p:nvPr/>
            </p:nvSpPr>
            <p:spPr>
              <a:xfrm>
                <a:off x="2105024" y="2251075"/>
                <a:ext cx="6781777" cy="301625"/>
              </a:xfrm>
              <a:prstGeom prst="rect">
                <a:avLst/>
              </a:prstGeom>
              <a:solidFill>
                <a:sysClr val="window" lastClr="FFFFFF"/>
              </a:solidFill>
              <a:ln w="25400" cap="flat" cmpd="sng" algn="ctr">
                <a:noFill/>
                <a:prstDash val="solid"/>
              </a:ln>
              <a:effectLst/>
            </p:spPr>
            <p:txBody>
              <a:bodyPr rtlCol="0" anchor="ctr"/>
              <a:lstStyle/>
              <a:p>
                <a:pPr algn="ctr" defTabSz="914400">
                  <a:defRPr/>
                </a:pPr>
                <a:endParaRPr lang="en-US" kern="0">
                  <a:solidFill>
                    <a:sysClr val="window" lastClr="FFFFFF"/>
                  </a:solidFill>
                  <a:latin typeface="Calibri"/>
                </a:endParaRPr>
              </a:p>
            </p:txBody>
          </p:sp>
          <p:sp>
            <p:nvSpPr>
              <p:cNvPr id="60" name="Rectangle 59"/>
              <p:cNvSpPr/>
              <p:nvPr/>
            </p:nvSpPr>
            <p:spPr>
              <a:xfrm>
                <a:off x="2128845" y="2276476"/>
                <a:ext cx="233362" cy="247650"/>
              </a:xfrm>
              <a:prstGeom prst="rect">
                <a:avLst/>
              </a:prstGeom>
              <a:noFill/>
              <a:ln w="25400" cap="flat" cmpd="sng" algn="ctr">
                <a:solidFill>
                  <a:srgbClr val="FF0000"/>
                </a:solidFill>
                <a:prstDash val="solid"/>
              </a:ln>
              <a:effectLst/>
            </p:spPr>
            <p:txBody>
              <a:bodyPr rtlCol="0" anchor="ctr"/>
              <a:lstStyle/>
              <a:p>
                <a:pPr algn="ctr" defTabSz="914400">
                  <a:defRPr/>
                </a:pPr>
                <a:r>
                  <a:rPr lang="en-US" kern="0" dirty="0" smtClean="0">
                    <a:solidFill>
                      <a:srgbClr val="FF0000"/>
                    </a:solidFill>
                    <a:latin typeface="Calibri"/>
                  </a:rPr>
                  <a:t>3</a:t>
                </a:r>
                <a:endParaRPr lang="en-US" kern="0" dirty="0">
                  <a:solidFill>
                    <a:srgbClr val="FF0000"/>
                  </a:solidFill>
                  <a:latin typeface="Calibri"/>
                </a:endParaRPr>
              </a:p>
            </p:txBody>
          </p:sp>
          <p:sp>
            <p:nvSpPr>
              <p:cNvPr id="61" name="TextBox 60"/>
              <p:cNvSpPr txBox="1"/>
              <p:nvPr/>
            </p:nvSpPr>
            <p:spPr>
              <a:xfrm>
                <a:off x="2378081" y="2282310"/>
                <a:ext cx="6743612" cy="246221"/>
              </a:xfrm>
              <a:prstGeom prst="rect">
                <a:avLst/>
              </a:prstGeom>
              <a:noFill/>
            </p:spPr>
            <p:txBody>
              <a:bodyPr wrap="square" tIns="0" bIns="0" rtlCol="0">
                <a:spAutoFit/>
              </a:bodyPr>
              <a:lstStyle/>
              <a:p>
                <a:pPr defTabSz="914400">
                  <a:defRPr/>
                </a:pPr>
                <a:r>
                  <a:rPr lang="en-US" sz="1600" kern="0" dirty="0" smtClean="0">
                    <a:solidFill>
                      <a:srgbClr val="FF0000"/>
                    </a:solidFill>
                  </a:rPr>
                  <a:t>IIS w3wp for site with </a:t>
                </a:r>
                <a:r>
                  <a:rPr lang="en-US" sz="1600" i="1" u="sng" kern="0" dirty="0" smtClean="0">
                    <a:solidFill>
                      <a:srgbClr val="FF0000"/>
                    </a:solidFill>
                  </a:rPr>
                  <a:t>this</a:t>
                </a:r>
                <a:r>
                  <a:rPr lang="en-US" sz="1600" kern="0" dirty="0" smtClean="0">
                    <a:solidFill>
                      <a:srgbClr val="FF0000"/>
                    </a:solidFill>
                  </a:rPr>
                  <a:t> IP is </a:t>
                </a:r>
                <a:r>
                  <a:rPr lang="en-US" sz="1600" kern="0" dirty="0" err="1" smtClean="0">
                    <a:solidFill>
                      <a:srgbClr val="FF0000"/>
                    </a:solidFill>
                  </a:rPr>
                  <a:t>affinitized</a:t>
                </a:r>
                <a:r>
                  <a:rPr lang="en-US" sz="1600" kern="0" dirty="0" smtClean="0">
                    <a:solidFill>
                      <a:srgbClr val="FF0000"/>
                    </a:solidFill>
                  </a:rPr>
                  <a:t> to NUMA node on </a:t>
                </a:r>
                <a:r>
                  <a:rPr lang="en-US" sz="1600" i="1" u="sng" kern="0" dirty="0" smtClean="0">
                    <a:solidFill>
                      <a:srgbClr val="FF0000"/>
                    </a:solidFill>
                  </a:rPr>
                  <a:t>this</a:t>
                </a:r>
                <a:r>
                  <a:rPr lang="en-US" sz="1600" kern="0" dirty="0" smtClean="0">
                    <a:solidFill>
                      <a:srgbClr val="FF0000"/>
                    </a:solidFill>
                  </a:rPr>
                  <a:t> socket.</a:t>
                </a:r>
                <a:endParaRPr lang="en-US" sz="1600" kern="0" dirty="0">
                  <a:solidFill>
                    <a:srgbClr val="FF0000"/>
                  </a:solidFill>
                </a:endParaRPr>
              </a:p>
            </p:txBody>
          </p:sp>
        </p:grpSp>
        <p:sp>
          <p:nvSpPr>
            <p:cNvPr id="58" name="Arc 57"/>
            <p:cNvSpPr/>
            <p:nvPr/>
          </p:nvSpPr>
          <p:spPr>
            <a:xfrm rot="16200000">
              <a:off x="1527189" y="2830183"/>
              <a:ext cx="999466" cy="901699"/>
            </a:xfrm>
            <a:prstGeom prst="arc">
              <a:avLst>
                <a:gd name="adj1" fmla="val 16200000"/>
                <a:gd name="adj2" fmla="val 20545160"/>
              </a:avLst>
            </a:prstGeom>
            <a:noFill/>
            <a:ln w="9525" cap="flat" cmpd="sng" algn="ctr">
              <a:solidFill>
                <a:srgbClr val="FF0000"/>
              </a:solidFill>
              <a:prstDash val="solid"/>
              <a:headEnd type="none" w="med" len="med"/>
              <a:tailEnd type="arrow" w="med" len="med"/>
            </a:ln>
            <a:effectLst/>
          </p:spPr>
          <p:txBody>
            <a:bodyPr rtlCol="0" anchor="ctr"/>
            <a:lstStyle/>
            <a:p>
              <a:pPr algn="ctr" defTabSz="914400">
                <a:defRPr/>
              </a:pPr>
              <a:endParaRPr lang="en-US" kern="0">
                <a:solidFill>
                  <a:sysClr val="windowText" lastClr="000000"/>
                </a:solidFill>
                <a:latin typeface="Calibri"/>
              </a:endParaRPr>
            </a:p>
          </p:txBody>
        </p:sp>
      </p:grpSp>
      <p:grpSp>
        <p:nvGrpSpPr>
          <p:cNvPr id="62" name="Group 61"/>
          <p:cNvGrpSpPr/>
          <p:nvPr/>
        </p:nvGrpSpPr>
        <p:grpSpPr>
          <a:xfrm>
            <a:off x="3218458" y="6195656"/>
            <a:ext cx="6152045" cy="301625"/>
            <a:chOff x="2644782" y="5616061"/>
            <a:chExt cx="5850319" cy="301625"/>
          </a:xfrm>
        </p:grpSpPr>
        <p:sp>
          <p:nvSpPr>
            <p:cNvPr id="63" name="Rectangle 62"/>
            <p:cNvSpPr/>
            <p:nvPr/>
          </p:nvSpPr>
          <p:spPr>
            <a:xfrm>
              <a:off x="2670175" y="5616061"/>
              <a:ext cx="5824926" cy="301625"/>
            </a:xfrm>
            <a:prstGeom prst="rect">
              <a:avLst/>
            </a:prstGeom>
            <a:solidFill>
              <a:sysClr val="window" lastClr="FFFFFF"/>
            </a:solidFill>
            <a:ln w="25400" cap="flat" cmpd="sng" algn="ctr">
              <a:noFill/>
              <a:prstDash val="solid"/>
            </a:ln>
            <a:effectLst/>
          </p:spPr>
          <p:txBody>
            <a:bodyPr rtlCol="0" anchor="ctr"/>
            <a:lstStyle/>
            <a:p>
              <a:pPr algn="ctr" defTabSz="914400">
                <a:defRPr/>
              </a:pPr>
              <a:endParaRPr lang="en-US" kern="0">
                <a:solidFill>
                  <a:sysClr val="window" lastClr="FFFFFF"/>
                </a:solidFill>
                <a:latin typeface="Calibri"/>
              </a:endParaRPr>
            </a:p>
          </p:txBody>
        </p:sp>
        <p:sp>
          <p:nvSpPr>
            <p:cNvPr id="64" name="TextBox 63"/>
            <p:cNvSpPr txBox="1"/>
            <p:nvPr/>
          </p:nvSpPr>
          <p:spPr>
            <a:xfrm>
              <a:off x="2644782" y="5635110"/>
              <a:ext cx="5850319" cy="246221"/>
            </a:xfrm>
            <a:prstGeom prst="rect">
              <a:avLst/>
            </a:prstGeom>
            <a:noFill/>
          </p:spPr>
          <p:txBody>
            <a:bodyPr wrap="none" tIns="0" bIns="0" rtlCol="0">
              <a:spAutoFit/>
            </a:bodyPr>
            <a:lstStyle/>
            <a:p>
              <a:pPr defTabSz="914400">
                <a:defRPr/>
              </a:pPr>
              <a:r>
                <a:rPr lang="en-US" sz="1600" kern="0" dirty="0" smtClean="0">
                  <a:solidFill>
                    <a:srgbClr val="FF0000"/>
                  </a:solidFill>
                </a:rPr>
                <a:t>Not just any CPU socket – but the one that is on the same I/O hub.</a:t>
              </a:r>
              <a:endParaRPr lang="en-US" sz="1600" kern="0" dirty="0">
                <a:solidFill>
                  <a:srgbClr val="FF0000"/>
                </a:solidFill>
              </a:endParaRPr>
            </a:p>
          </p:txBody>
        </p:sp>
      </p:grpSp>
      <p:grpSp>
        <p:nvGrpSpPr>
          <p:cNvPr id="65" name="Group 64"/>
          <p:cNvGrpSpPr/>
          <p:nvPr/>
        </p:nvGrpSpPr>
        <p:grpSpPr>
          <a:xfrm>
            <a:off x="9293550" y="2765427"/>
            <a:ext cx="1287532" cy="3304100"/>
            <a:chOff x="9602160" y="4051302"/>
            <a:chExt cx="1287532" cy="3304100"/>
          </a:xfrm>
        </p:grpSpPr>
        <p:grpSp>
          <p:nvGrpSpPr>
            <p:cNvPr id="66" name="Group 65"/>
            <p:cNvGrpSpPr/>
            <p:nvPr/>
          </p:nvGrpSpPr>
          <p:grpSpPr>
            <a:xfrm>
              <a:off x="9602160" y="7053777"/>
              <a:ext cx="1287532" cy="301625"/>
              <a:chOff x="5654682" y="7112992"/>
              <a:chExt cx="1287532" cy="301625"/>
            </a:xfrm>
          </p:grpSpPr>
          <p:sp>
            <p:nvSpPr>
              <p:cNvPr id="68" name="Rectangle 67"/>
              <p:cNvSpPr/>
              <p:nvPr/>
            </p:nvSpPr>
            <p:spPr>
              <a:xfrm>
                <a:off x="5655214" y="7112992"/>
                <a:ext cx="1275861" cy="301625"/>
              </a:xfrm>
              <a:prstGeom prst="rect">
                <a:avLst/>
              </a:prstGeom>
              <a:solidFill>
                <a:sysClr val="window" lastClr="FFFFFF"/>
              </a:solidFill>
              <a:ln w="25400" cap="flat" cmpd="sng" algn="ctr">
                <a:noFill/>
                <a:prstDash val="solid"/>
              </a:ln>
              <a:effectLst/>
            </p:spPr>
            <p:txBody>
              <a:bodyPr rtlCol="0" anchor="ctr"/>
              <a:lstStyle/>
              <a:p>
                <a:pPr algn="ctr" defTabSz="914400">
                  <a:defRPr/>
                </a:pPr>
                <a:endParaRPr lang="en-US" kern="0">
                  <a:solidFill>
                    <a:sysClr val="window" lastClr="FFFFFF"/>
                  </a:solidFill>
                  <a:latin typeface="Calibri"/>
                </a:endParaRPr>
              </a:p>
            </p:txBody>
          </p:sp>
          <p:sp>
            <p:nvSpPr>
              <p:cNvPr id="69" name="TextBox 68"/>
              <p:cNvSpPr txBox="1"/>
              <p:nvPr/>
            </p:nvSpPr>
            <p:spPr>
              <a:xfrm>
                <a:off x="5654682" y="7140695"/>
                <a:ext cx="1287532" cy="246221"/>
              </a:xfrm>
              <a:prstGeom prst="rect">
                <a:avLst/>
              </a:prstGeom>
              <a:noFill/>
            </p:spPr>
            <p:txBody>
              <a:bodyPr wrap="none" tIns="0" bIns="0" rtlCol="0">
                <a:spAutoFit/>
              </a:bodyPr>
              <a:lstStyle/>
              <a:p>
                <a:pPr defTabSz="914400">
                  <a:defRPr/>
                </a:pPr>
                <a:r>
                  <a:rPr lang="en-US" sz="1600" i="1" u="sng" kern="0" dirty="0" smtClean="0">
                    <a:solidFill>
                      <a:srgbClr val="FF0000"/>
                    </a:solidFill>
                  </a:rPr>
                  <a:t>Not</a:t>
                </a:r>
                <a:r>
                  <a:rPr lang="en-US" sz="1600" kern="0" dirty="0" smtClean="0">
                    <a:solidFill>
                      <a:srgbClr val="FF0000"/>
                    </a:solidFill>
                  </a:rPr>
                  <a:t> this one.</a:t>
                </a:r>
                <a:endParaRPr lang="en-US" sz="1600" kern="0" dirty="0">
                  <a:solidFill>
                    <a:srgbClr val="FF0000"/>
                  </a:solidFill>
                </a:endParaRPr>
              </a:p>
            </p:txBody>
          </p:sp>
        </p:grpSp>
        <p:cxnSp>
          <p:nvCxnSpPr>
            <p:cNvPr id="67" name="Straight Arrow Connector 66"/>
            <p:cNvCxnSpPr>
              <a:stCxn id="68" idx="0"/>
            </p:cNvCxnSpPr>
            <p:nvPr/>
          </p:nvCxnSpPr>
          <p:spPr>
            <a:xfrm flipV="1">
              <a:off x="10240623" y="4051302"/>
              <a:ext cx="637930" cy="3002475"/>
            </a:xfrm>
            <a:prstGeom prst="straightConnector1">
              <a:avLst/>
            </a:prstGeom>
            <a:noFill/>
            <a:ln w="12700" cap="flat" cmpd="sng" algn="ctr">
              <a:solidFill>
                <a:srgbClr val="FF0000"/>
              </a:solidFill>
              <a:prstDash val="solid"/>
              <a:tailEnd type="arrow"/>
            </a:ln>
            <a:effectLst/>
          </p:spPr>
        </p:cxnSp>
      </p:grpSp>
      <p:grpSp>
        <p:nvGrpSpPr>
          <p:cNvPr id="70" name="Group 69"/>
          <p:cNvGrpSpPr/>
          <p:nvPr/>
        </p:nvGrpSpPr>
        <p:grpSpPr>
          <a:xfrm>
            <a:off x="5203017" y="2765426"/>
            <a:ext cx="1604980" cy="3276400"/>
            <a:chOff x="4048587" y="2417538"/>
            <a:chExt cx="1604980" cy="4916888"/>
          </a:xfrm>
        </p:grpSpPr>
        <p:grpSp>
          <p:nvGrpSpPr>
            <p:cNvPr id="71" name="Group 70"/>
            <p:cNvGrpSpPr/>
            <p:nvPr/>
          </p:nvGrpSpPr>
          <p:grpSpPr>
            <a:xfrm>
              <a:off x="4377706" y="6888908"/>
              <a:ext cx="1275861" cy="445518"/>
              <a:chOff x="2936898" y="6953998"/>
              <a:chExt cx="1275861" cy="445518"/>
            </a:xfrm>
          </p:grpSpPr>
          <p:sp>
            <p:nvSpPr>
              <p:cNvPr id="73" name="Rectangle 72"/>
              <p:cNvSpPr/>
              <p:nvPr/>
            </p:nvSpPr>
            <p:spPr>
              <a:xfrm>
                <a:off x="2936898" y="6953998"/>
                <a:ext cx="1275861" cy="445518"/>
              </a:xfrm>
              <a:prstGeom prst="rect">
                <a:avLst/>
              </a:prstGeom>
              <a:solidFill>
                <a:sysClr val="window" lastClr="FFFFFF"/>
              </a:solidFill>
              <a:ln w="25400" cap="flat" cmpd="sng" algn="ctr">
                <a:noFill/>
                <a:prstDash val="solid"/>
              </a:ln>
              <a:effectLst/>
            </p:spPr>
            <p:txBody>
              <a:bodyPr rtlCol="0" anchor="ctr"/>
              <a:lstStyle/>
              <a:p>
                <a:pPr algn="ctr" defTabSz="914400">
                  <a:defRPr/>
                </a:pPr>
                <a:endParaRPr lang="en-US" kern="0">
                  <a:solidFill>
                    <a:sysClr val="window" lastClr="FFFFFF"/>
                  </a:solidFill>
                  <a:latin typeface="Calibri"/>
                </a:endParaRPr>
              </a:p>
            </p:txBody>
          </p:sp>
          <p:sp>
            <p:nvSpPr>
              <p:cNvPr id="74" name="TextBox 73"/>
              <p:cNvSpPr txBox="1"/>
              <p:nvPr/>
            </p:nvSpPr>
            <p:spPr>
              <a:xfrm>
                <a:off x="2936898" y="6986946"/>
                <a:ext cx="1248355" cy="246221"/>
              </a:xfrm>
              <a:prstGeom prst="rect">
                <a:avLst/>
              </a:prstGeom>
              <a:noFill/>
            </p:spPr>
            <p:txBody>
              <a:bodyPr wrap="none" tIns="0" bIns="0" rtlCol="0">
                <a:spAutoFit/>
              </a:bodyPr>
              <a:lstStyle/>
              <a:p>
                <a:pPr defTabSz="914400">
                  <a:defRPr/>
                </a:pPr>
                <a:r>
                  <a:rPr lang="en-US" sz="1600" i="1" u="sng" kern="0" dirty="0" smtClean="0">
                    <a:solidFill>
                      <a:srgbClr val="FF0000"/>
                    </a:solidFill>
                  </a:rPr>
                  <a:t>Not</a:t>
                </a:r>
                <a:r>
                  <a:rPr lang="en-US" sz="1600" kern="0" dirty="0" smtClean="0">
                    <a:solidFill>
                      <a:srgbClr val="FF0000"/>
                    </a:solidFill>
                  </a:rPr>
                  <a:t> this one.</a:t>
                </a:r>
                <a:endParaRPr lang="en-US" sz="1600" kern="0" dirty="0">
                  <a:solidFill>
                    <a:srgbClr val="FF0000"/>
                  </a:solidFill>
                </a:endParaRPr>
              </a:p>
            </p:txBody>
          </p:sp>
        </p:grpSp>
        <p:cxnSp>
          <p:nvCxnSpPr>
            <p:cNvPr id="72" name="Straight Arrow Connector 71"/>
            <p:cNvCxnSpPr>
              <a:stCxn id="73" idx="0"/>
            </p:cNvCxnSpPr>
            <p:nvPr/>
          </p:nvCxnSpPr>
          <p:spPr>
            <a:xfrm flipH="1" flipV="1">
              <a:off x="4048587" y="2417538"/>
              <a:ext cx="967050" cy="4471370"/>
            </a:xfrm>
            <a:prstGeom prst="straightConnector1">
              <a:avLst/>
            </a:prstGeom>
            <a:noFill/>
            <a:ln w="12700" cap="flat" cmpd="sng" algn="ctr">
              <a:solidFill>
                <a:srgbClr val="FF0000"/>
              </a:solidFill>
              <a:prstDash val="solid"/>
              <a:tailEnd type="arrow"/>
            </a:ln>
            <a:effectLst/>
          </p:spPr>
        </p:cxnSp>
      </p:grpSp>
      <p:grpSp>
        <p:nvGrpSpPr>
          <p:cNvPr id="75" name="Group 74"/>
          <p:cNvGrpSpPr/>
          <p:nvPr/>
        </p:nvGrpSpPr>
        <p:grpSpPr>
          <a:xfrm>
            <a:off x="1569923" y="2649220"/>
            <a:ext cx="916533" cy="2324456"/>
            <a:chOff x="1350054" y="3388616"/>
            <a:chExt cx="916533" cy="2324456"/>
          </a:xfrm>
        </p:grpSpPr>
        <p:grpSp>
          <p:nvGrpSpPr>
            <p:cNvPr id="76" name="Group 75"/>
            <p:cNvGrpSpPr/>
            <p:nvPr/>
          </p:nvGrpSpPr>
          <p:grpSpPr>
            <a:xfrm>
              <a:off x="1350054" y="5411447"/>
              <a:ext cx="916533" cy="301625"/>
              <a:chOff x="2445181" y="5499755"/>
              <a:chExt cx="916533" cy="301625"/>
            </a:xfrm>
          </p:grpSpPr>
          <p:sp>
            <p:nvSpPr>
              <p:cNvPr id="78" name="Rectangle 77"/>
              <p:cNvSpPr/>
              <p:nvPr/>
            </p:nvSpPr>
            <p:spPr>
              <a:xfrm>
                <a:off x="2452173" y="5499755"/>
                <a:ext cx="891140" cy="301625"/>
              </a:xfrm>
              <a:prstGeom prst="rect">
                <a:avLst/>
              </a:prstGeom>
              <a:solidFill>
                <a:sysClr val="window" lastClr="FFFFFF"/>
              </a:solidFill>
              <a:ln w="25400" cap="flat" cmpd="sng" algn="ctr">
                <a:noFill/>
                <a:prstDash val="solid"/>
              </a:ln>
              <a:effectLst/>
            </p:spPr>
            <p:txBody>
              <a:bodyPr rtlCol="0" anchor="ctr"/>
              <a:lstStyle/>
              <a:p>
                <a:pPr algn="ctr" defTabSz="914400">
                  <a:defRPr/>
                </a:pPr>
                <a:endParaRPr lang="en-US" kern="0">
                  <a:solidFill>
                    <a:sysClr val="window" lastClr="FFFFFF"/>
                  </a:solidFill>
                  <a:latin typeface="Calibri"/>
                </a:endParaRPr>
              </a:p>
            </p:txBody>
          </p:sp>
          <p:sp>
            <p:nvSpPr>
              <p:cNvPr id="79" name="TextBox 78"/>
              <p:cNvSpPr txBox="1"/>
              <p:nvPr/>
            </p:nvSpPr>
            <p:spPr>
              <a:xfrm>
                <a:off x="2445181" y="5527458"/>
                <a:ext cx="916533" cy="246221"/>
              </a:xfrm>
              <a:prstGeom prst="rect">
                <a:avLst/>
              </a:prstGeom>
              <a:noFill/>
            </p:spPr>
            <p:txBody>
              <a:bodyPr wrap="none" tIns="0" bIns="0" rtlCol="0">
                <a:spAutoFit/>
              </a:bodyPr>
              <a:lstStyle/>
              <a:p>
                <a:pPr defTabSz="914400">
                  <a:defRPr/>
                </a:pPr>
                <a:r>
                  <a:rPr lang="en-US" sz="1600" i="1" u="sng" kern="0" dirty="0" smtClean="0">
                    <a:solidFill>
                      <a:srgbClr val="FF0000"/>
                    </a:solidFill>
                  </a:rPr>
                  <a:t>This</a:t>
                </a:r>
                <a:r>
                  <a:rPr lang="en-US" sz="1600" kern="0" dirty="0" smtClean="0">
                    <a:solidFill>
                      <a:srgbClr val="FF0000"/>
                    </a:solidFill>
                  </a:rPr>
                  <a:t> one.</a:t>
                </a:r>
                <a:endParaRPr lang="en-US" sz="1600" kern="0" dirty="0">
                  <a:solidFill>
                    <a:srgbClr val="FF0000"/>
                  </a:solidFill>
                </a:endParaRPr>
              </a:p>
            </p:txBody>
          </p:sp>
        </p:grpSp>
        <p:cxnSp>
          <p:nvCxnSpPr>
            <p:cNvPr id="77" name="Straight Arrow Connector 76"/>
            <p:cNvCxnSpPr>
              <a:stCxn id="79" idx="0"/>
            </p:cNvCxnSpPr>
            <p:nvPr/>
          </p:nvCxnSpPr>
          <p:spPr>
            <a:xfrm flipH="1" flipV="1">
              <a:off x="1619545" y="3388616"/>
              <a:ext cx="188776" cy="2050534"/>
            </a:xfrm>
            <a:prstGeom prst="straightConnector1">
              <a:avLst/>
            </a:prstGeom>
            <a:noFill/>
            <a:ln w="12700" cap="flat" cmpd="sng" algn="ctr">
              <a:solidFill>
                <a:srgbClr val="FF0000"/>
              </a:solidFill>
              <a:prstDash val="solid"/>
              <a:tailEnd type="arrow"/>
            </a:ln>
            <a:effectLst/>
          </p:spPr>
        </p:cxnSp>
      </p:grpSp>
    </p:spTree>
    <p:extLst>
      <p:ext uri="{BB962C8B-B14F-4D97-AF65-F5344CB8AC3E}">
        <p14:creationId xmlns:p14="http://schemas.microsoft.com/office/powerpoint/2010/main" val="22636563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4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5"/>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7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5"/>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6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5"/>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49"/>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NUMA Scalability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00070313"/>
              </p:ext>
            </p:extLst>
          </p:nvPr>
        </p:nvGraphicFramePr>
        <p:xfrm>
          <a:off x="519113" y="1447800"/>
          <a:ext cx="11149012" cy="3754120"/>
        </p:xfrm>
        <a:graphic>
          <a:graphicData uri="http://schemas.openxmlformats.org/drawingml/2006/table">
            <a:tbl>
              <a:tblPr firstRow="1" bandRow="1">
                <a:tableStyleId>{5C22544A-7EE6-4342-B048-85BDC9FD1C3A}</a:tableStyleId>
              </a:tblPr>
              <a:tblGrid>
                <a:gridCol w="3591493"/>
                <a:gridCol w="7557519"/>
              </a:tblGrid>
              <a:tr h="370840">
                <a:tc>
                  <a:txBody>
                    <a:bodyPr/>
                    <a:lstStyle/>
                    <a:p>
                      <a:r>
                        <a:rPr lang="en-US" dirty="0" smtClean="0"/>
                        <a:t>Scenario</a:t>
                      </a:r>
                      <a:endParaRPr lang="en-US" dirty="0"/>
                    </a:p>
                  </a:txBody>
                  <a:tcPr/>
                </a:tc>
                <a:tc>
                  <a:txBody>
                    <a:bodyPr/>
                    <a:lstStyle/>
                    <a:p>
                      <a:r>
                        <a:rPr lang="en-US" dirty="0" smtClean="0"/>
                        <a:t>Description</a:t>
                      </a:r>
                      <a:endParaRPr lang="en-US" dirty="0"/>
                    </a:p>
                  </a:txBody>
                  <a:tcPr/>
                </a:tc>
              </a:tr>
              <a:tr h="370840">
                <a:tc>
                  <a:txBody>
                    <a:bodyPr/>
                    <a:lstStyle/>
                    <a:p>
                      <a:r>
                        <a:rPr lang="en-US" dirty="0" smtClean="0"/>
                        <a:t>Baseline:</a:t>
                      </a:r>
                    </a:p>
                    <a:p>
                      <a:r>
                        <a:rPr lang="en-US" dirty="0" smtClean="0"/>
                        <a:t>Default IIS configuration</a:t>
                      </a:r>
                      <a:endParaRPr lang="en-US" dirty="0"/>
                    </a:p>
                  </a:txBody>
                  <a:tcPr/>
                </a:tc>
                <a:tc>
                  <a:txBody>
                    <a:bodyPr/>
                    <a:lstStyle/>
                    <a:p>
                      <a:pPr marL="285750" indent="-285750">
                        <a:buFont typeface="Arial" pitchFamily="34" charset="0"/>
                        <a:buChar char="•"/>
                      </a:pPr>
                      <a:r>
                        <a:rPr lang="en-US" dirty="0" smtClean="0"/>
                        <a:t>Out-of-box</a:t>
                      </a:r>
                      <a:r>
                        <a:rPr lang="en-US" baseline="0" dirty="0" smtClean="0"/>
                        <a:t> experience.</a:t>
                      </a:r>
                    </a:p>
                    <a:p>
                      <a:pPr marL="285750" indent="-285750">
                        <a:buFont typeface="Arial" pitchFamily="34" charset="0"/>
                        <a:buChar char="•"/>
                      </a:pPr>
                      <a:r>
                        <a:rPr lang="en-US" baseline="0" dirty="0" smtClean="0"/>
                        <a:t>1 </a:t>
                      </a:r>
                      <a:r>
                        <a:rPr lang="en-US" baseline="0" dirty="0" err="1" smtClean="0"/>
                        <a:t>appPool</a:t>
                      </a:r>
                      <a:r>
                        <a:rPr lang="en-US" baseline="0" dirty="0" smtClean="0"/>
                        <a:t> and 1 worker process.</a:t>
                      </a:r>
                      <a:endParaRPr lang="en-US" dirty="0"/>
                    </a:p>
                  </a:txBody>
                  <a:tcPr/>
                </a:tc>
              </a:tr>
              <a:tr h="370840">
                <a:tc>
                  <a:txBody>
                    <a:bodyPr/>
                    <a:lstStyle/>
                    <a:p>
                      <a:r>
                        <a:rPr lang="en-US" dirty="0" smtClean="0"/>
                        <a:t>WAS affinity (web garden):</a:t>
                      </a:r>
                    </a:p>
                    <a:p>
                      <a:r>
                        <a:rPr lang="en-US" dirty="0" smtClean="0"/>
                        <a:t>Large enterprise</a:t>
                      </a:r>
                      <a:r>
                        <a:rPr lang="en-US" baseline="0" dirty="0" smtClean="0"/>
                        <a:t> application</a:t>
                      </a:r>
                      <a:endParaRPr lang="en-US" dirty="0"/>
                    </a:p>
                  </a:txBody>
                  <a:tcPr/>
                </a:tc>
                <a:tc>
                  <a:txBody>
                    <a:bodyPr/>
                    <a:lstStyle/>
                    <a:p>
                      <a:pPr marL="285750" indent="-285750">
                        <a:buFont typeface="Arial" pitchFamily="34" charset="0"/>
                        <a:buChar char="•"/>
                      </a:pPr>
                      <a:r>
                        <a:rPr lang="en-US" dirty="0" smtClean="0"/>
                        <a:t>Intelligently </a:t>
                      </a:r>
                      <a:r>
                        <a:rPr lang="en-US" dirty="0" err="1" smtClean="0"/>
                        <a:t>affinitize</a:t>
                      </a:r>
                      <a:r>
                        <a:rPr lang="en-US" dirty="0" smtClean="0"/>
                        <a:t> worker process to NUMA node.</a:t>
                      </a:r>
                    </a:p>
                    <a:p>
                      <a:pPr marL="285750" indent="-285750">
                        <a:buFont typeface="Arial" pitchFamily="34" charset="0"/>
                        <a:buChar char="•"/>
                      </a:pPr>
                      <a:r>
                        <a:rPr lang="en-US" dirty="0" smtClean="0"/>
                        <a:t>1 </a:t>
                      </a:r>
                      <a:r>
                        <a:rPr lang="en-US" dirty="0" err="1" smtClean="0"/>
                        <a:t>appPool</a:t>
                      </a:r>
                      <a:r>
                        <a:rPr lang="en-US" dirty="0" smtClean="0"/>
                        <a:t> and multiple worker processes.</a:t>
                      </a:r>
                    </a:p>
                    <a:p>
                      <a:pPr marL="285750" indent="-285750">
                        <a:buFont typeface="Arial" pitchFamily="34" charset="0"/>
                        <a:buChar char="•"/>
                      </a:pPr>
                      <a:r>
                        <a:rPr lang="en-US" dirty="0" smtClean="0"/>
                        <a:t>1 worker process / NUMA node.</a:t>
                      </a:r>
                      <a:endParaRPr lang="en-US" dirty="0"/>
                    </a:p>
                  </a:txBody>
                  <a:tcPr/>
                </a:tc>
              </a:tr>
              <a:tr h="370840">
                <a:tc>
                  <a:txBody>
                    <a:bodyPr/>
                    <a:lstStyle/>
                    <a:p>
                      <a:r>
                        <a:rPr lang="en-US" dirty="0" smtClean="0"/>
                        <a:t>WAS affinity (multiple appPool):</a:t>
                      </a:r>
                    </a:p>
                    <a:p>
                      <a:r>
                        <a:rPr lang="en-US" dirty="0" smtClean="0"/>
                        <a:t>Large multi-tenant</a:t>
                      </a:r>
                      <a:r>
                        <a:rPr lang="en-US" baseline="0" dirty="0" smtClean="0"/>
                        <a:t>/hosted solution</a:t>
                      </a:r>
                      <a:endParaRPr lang="en-US" dirty="0"/>
                    </a:p>
                  </a:txBody>
                  <a:tcPr/>
                </a:tc>
                <a:tc>
                  <a:txBody>
                    <a:bodyPr/>
                    <a:lstStyle/>
                    <a:p>
                      <a:pPr marL="285750" indent="-285750">
                        <a:buFont typeface="Arial" pitchFamily="34" charset="0"/>
                        <a:buChar char="•"/>
                      </a:pPr>
                      <a:r>
                        <a:rPr lang="en-US" dirty="0" smtClean="0"/>
                        <a:t>Intelligently </a:t>
                      </a:r>
                      <a:r>
                        <a:rPr lang="en-US" dirty="0" err="1" smtClean="0"/>
                        <a:t>affinitize</a:t>
                      </a:r>
                      <a:r>
                        <a:rPr lang="en-US" baseline="0" dirty="0" smtClean="0"/>
                        <a:t> worker process to NUMA node.</a:t>
                      </a:r>
                    </a:p>
                    <a:p>
                      <a:pPr marL="285750" indent="-285750">
                        <a:buFont typeface="Arial" pitchFamily="34" charset="0"/>
                        <a:buChar char="•"/>
                      </a:pPr>
                      <a:r>
                        <a:rPr lang="en-US" baseline="0" dirty="0" smtClean="0"/>
                        <a:t>Multiple </a:t>
                      </a:r>
                      <a:r>
                        <a:rPr lang="en-US" baseline="0" dirty="0" err="1" smtClean="0"/>
                        <a:t>appPools</a:t>
                      </a:r>
                      <a:r>
                        <a:rPr lang="en-US" baseline="0" dirty="0" smtClean="0"/>
                        <a:t> and 1 worker process per </a:t>
                      </a:r>
                      <a:r>
                        <a:rPr lang="en-US" baseline="0" dirty="0" err="1" smtClean="0"/>
                        <a:t>appPool</a:t>
                      </a:r>
                      <a:r>
                        <a:rPr lang="en-US" baseline="0" dirty="0" smtClean="0"/>
                        <a:t>.</a:t>
                      </a:r>
                    </a:p>
                    <a:p>
                      <a:pPr marL="285750" indent="-285750">
                        <a:buFont typeface="Arial" pitchFamily="34" charset="0"/>
                        <a:buChar char="•"/>
                      </a:pPr>
                      <a:r>
                        <a:rPr lang="en-US" baseline="0" dirty="0" smtClean="0"/>
                        <a:t>1 worker process / NUMA node.</a:t>
                      </a:r>
                      <a:endParaRPr lang="en-US" dirty="0"/>
                    </a:p>
                  </a:txBody>
                  <a:tcPr/>
                </a:tc>
              </a:tr>
              <a:tr h="370840">
                <a:tc>
                  <a:txBody>
                    <a:bodyPr/>
                    <a:lstStyle/>
                    <a:p>
                      <a:r>
                        <a:rPr lang="en-US" dirty="0" smtClean="0"/>
                        <a:t>Manual affinity (multiple appPool):</a:t>
                      </a:r>
                    </a:p>
                    <a:p>
                      <a:r>
                        <a:rPr lang="en-US" dirty="0" smtClean="0"/>
                        <a:t>Custom tuned to a workload</a:t>
                      </a:r>
                      <a:endParaRPr lang="en-US" dirty="0"/>
                    </a:p>
                  </a:txBody>
                  <a:tcPr/>
                </a:tc>
                <a:tc>
                  <a:txBody>
                    <a:bodyPr/>
                    <a:lstStyle/>
                    <a:p>
                      <a:pPr marL="285750" indent="-285750">
                        <a:buFont typeface="Arial" pitchFamily="34" charset="0"/>
                        <a:buChar char="•"/>
                      </a:pPr>
                      <a:r>
                        <a:rPr lang="en-US" dirty="0" smtClean="0"/>
                        <a:t>Manual configuration to support beyond 64 cores.</a:t>
                      </a:r>
                    </a:p>
                    <a:p>
                      <a:pPr marL="285750" indent="-285750">
                        <a:buFont typeface="Arial" pitchFamily="34" charset="0"/>
                        <a:buChar char="•"/>
                      </a:pPr>
                      <a:r>
                        <a:rPr lang="en-US" dirty="0" smtClean="0"/>
                        <a:t>Multiple </a:t>
                      </a:r>
                      <a:r>
                        <a:rPr lang="en-US" dirty="0" err="1" smtClean="0"/>
                        <a:t>appPools</a:t>
                      </a:r>
                      <a:r>
                        <a:rPr lang="en-US" dirty="0" smtClean="0"/>
                        <a:t> and 1 worker process per </a:t>
                      </a:r>
                      <a:r>
                        <a:rPr lang="en-US" dirty="0" err="1" smtClean="0"/>
                        <a:t>appPool</a:t>
                      </a:r>
                      <a:r>
                        <a:rPr lang="en-US" dirty="0" smtClean="0"/>
                        <a:t>.</a:t>
                      </a:r>
                    </a:p>
                    <a:p>
                      <a:pPr marL="285750" indent="-285750">
                        <a:buFont typeface="Arial" pitchFamily="34" charset="0"/>
                        <a:buChar char="•"/>
                      </a:pPr>
                      <a:r>
                        <a:rPr lang="en-US" dirty="0" smtClean="0"/>
                        <a:t>1 worker process / NUMA node.</a:t>
                      </a:r>
                      <a:endParaRPr lang="en-US" dirty="0"/>
                    </a:p>
                  </a:txBody>
                  <a:tcPr/>
                </a:tc>
              </a:tr>
            </a:tbl>
          </a:graphicData>
        </a:graphic>
      </p:graphicFrame>
    </p:spTree>
    <p:extLst>
      <p:ext uri="{BB962C8B-B14F-4D97-AF65-F5344CB8AC3E}">
        <p14:creationId xmlns:p14="http://schemas.microsoft.com/office/powerpoint/2010/main" val="191514135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a:xfrm>
            <a:off x="519114" y="1447799"/>
            <a:ext cx="11149012" cy="4235006"/>
          </a:xfrm>
        </p:spPr>
        <p:txBody>
          <a:bodyPr/>
          <a:lstStyle/>
          <a:p>
            <a:r>
              <a:rPr lang="en-US" dirty="0" smtClean="0"/>
              <a:t>Web Platform and Tools investments.</a:t>
            </a:r>
          </a:p>
          <a:p>
            <a:r>
              <a:rPr lang="en-US" dirty="0" smtClean="0"/>
              <a:t>IIS in Windows Server 8.</a:t>
            </a:r>
          </a:p>
          <a:p>
            <a:r>
              <a:rPr lang="en-US" dirty="0" smtClean="0"/>
              <a:t>Key hosting scenarios on scalability and sand-boxing.</a:t>
            </a:r>
          </a:p>
          <a:p>
            <a:r>
              <a:rPr lang="en-US" dirty="0" smtClean="0"/>
              <a:t>Maximize modern hardware.</a:t>
            </a:r>
          </a:p>
          <a:p>
            <a:endParaRPr lang="en-US" dirty="0" smtClean="0"/>
          </a:p>
          <a:p>
            <a:pPr marL="0" indent="0">
              <a:buNone/>
            </a:pPr>
            <a:r>
              <a:rPr lang="en-US" dirty="0" smtClean="0">
                <a:latin typeface="+mj-lt"/>
              </a:rPr>
              <a:t>You’ll leave with examples of how to</a:t>
            </a:r>
            <a:endParaRPr lang="en-US" dirty="0" smtClean="0"/>
          </a:p>
          <a:p>
            <a:r>
              <a:rPr lang="en-US" dirty="0" smtClean="0"/>
              <a:t>Manage resources for each hosted site.</a:t>
            </a:r>
          </a:p>
          <a:p>
            <a:r>
              <a:rPr lang="en-US" dirty="0" smtClean="0"/>
              <a:t>Scale up and achieve high site density on Windows.</a:t>
            </a:r>
            <a:endParaRPr lang="en-US" dirty="0"/>
          </a:p>
        </p:txBody>
      </p:sp>
    </p:spTree>
    <p:extLst>
      <p:ext uri="{BB962C8B-B14F-4D97-AF65-F5344CB8AC3E}">
        <p14:creationId xmlns:p14="http://schemas.microsoft.com/office/powerpoint/2010/main" val="259249698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NUMA Scalability</a:t>
            </a:r>
            <a:endParaRPr lang="en-US"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1401875991"/>
              </p:ext>
            </p:extLst>
          </p:nvPr>
        </p:nvGraphicFramePr>
        <p:xfrm>
          <a:off x="519113" y="1447800"/>
          <a:ext cx="11149012" cy="4935538"/>
        </p:xfrm>
        <a:graphic>
          <a:graphicData uri="http://schemas.openxmlformats.org/drawingml/2006/chart">
            <c:chart xmlns:c="http://schemas.openxmlformats.org/drawingml/2006/chart" xmlns:r="http://schemas.openxmlformats.org/officeDocument/2006/relationships" r:id="rId2"/>
          </a:graphicData>
        </a:graphic>
      </p:graphicFrame>
      <p:sp>
        <p:nvSpPr>
          <p:cNvPr id="4" name="7-Point Star 3"/>
          <p:cNvSpPr/>
          <p:nvPr/>
        </p:nvSpPr>
        <p:spPr>
          <a:xfrm>
            <a:off x="10583912" y="969596"/>
            <a:ext cx="1447800" cy="1295400"/>
          </a:xfrm>
          <a:prstGeom prst="star7">
            <a:avLst/>
          </a:prstGeom>
          <a:solidFill>
            <a:schemeClr val="accent1">
              <a:lumMod val="40000"/>
              <a:lumOff val="60000"/>
            </a:schemeClr>
          </a:solidFill>
          <a:ln w="25400" cap="flat" cmpd="sng" algn="ctr">
            <a:solidFill>
              <a:schemeClr val="accent1"/>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1A1A1A"/>
                </a:solidFill>
                <a:effectLst/>
                <a:uLnTx/>
                <a:uFillTx/>
                <a:latin typeface="Segoe UI"/>
                <a:ea typeface="+mn-ea"/>
                <a:cs typeface="+mn-cs"/>
              </a:rPr>
              <a:t>+52% </a:t>
            </a:r>
            <a:r>
              <a:rPr kumimoji="0" lang="en-US" sz="1400" b="0" i="0" u="none" strike="noStrike" kern="0" cap="none" spc="0" normalizeH="0" baseline="0" noProof="0" dirty="0" smtClean="0">
                <a:ln>
                  <a:noFill/>
                </a:ln>
                <a:solidFill>
                  <a:srgbClr val="1A1A1A"/>
                </a:solidFill>
                <a:effectLst/>
                <a:uLnTx/>
                <a:uFillTx/>
                <a:latin typeface="Segoe UI"/>
                <a:ea typeface="+mn-ea"/>
                <a:cs typeface="+mn-cs"/>
              </a:rPr>
              <a:t>from 32 cores</a:t>
            </a:r>
            <a:endParaRPr kumimoji="0" lang="en-US" sz="1400" b="0" i="0" u="none" strike="noStrike" kern="0" cap="none" spc="0" normalizeH="0" baseline="0" noProof="0" dirty="0">
              <a:ln>
                <a:noFill/>
              </a:ln>
              <a:solidFill>
                <a:srgbClr val="1A1A1A"/>
              </a:solidFill>
              <a:effectLst/>
              <a:uLnTx/>
              <a:uFillTx/>
              <a:latin typeface="Segoe UI"/>
              <a:ea typeface="+mn-ea"/>
              <a:cs typeface="+mn-cs"/>
            </a:endParaRPr>
          </a:p>
        </p:txBody>
      </p:sp>
      <p:sp>
        <p:nvSpPr>
          <p:cNvPr id="5" name="7-Point Star 4"/>
          <p:cNvSpPr/>
          <p:nvPr/>
        </p:nvSpPr>
        <p:spPr>
          <a:xfrm>
            <a:off x="10741025" y="3553926"/>
            <a:ext cx="1447800" cy="1211580"/>
          </a:xfrm>
          <a:prstGeom prst="star7">
            <a:avLst/>
          </a:prstGeom>
          <a:solidFill>
            <a:schemeClr val="accent3">
              <a:lumMod val="60000"/>
              <a:lumOff val="40000"/>
            </a:schemeClr>
          </a:solidFill>
          <a:ln w="25400" cap="flat" cmpd="sng" algn="ctr">
            <a:solidFill>
              <a:schemeClr val="accent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1A1A1A"/>
                </a:solidFill>
                <a:effectLst/>
                <a:uLnTx/>
                <a:uFillTx/>
                <a:latin typeface="Segoe UI"/>
                <a:ea typeface="+mn-ea"/>
                <a:cs typeface="+mn-cs"/>
              </a:rPr>
              <a:t>-20% </a:t>
            </a:r>
            <a:r>
              <a:rPr kumimoji="0" lang="en-US" sz="1400" b="0" i="0" u="none" strike="noStrike" kern="0" cap="none" spc="0" normalizeH="0" baseline="0" noProof="0" dirty="0" smtClean="0">
                <a:ln>
                  <a:noFill/>
                </a:ln>
                <a:solidFill>
                  <a:srgbClr val="1A1A1A"/>
                </a:solidFill>
                <a:effectLst/>
                <a:uLnTx/>
                <a:uFillTx/>
                <a:latin typeface="Segoe UI"/>
                <a:ea typeface="+mn-ea"/>
                <a:cs typeface="+mn-cs"/>
              </a:rPr>
              <a:t>from 32 cores</a:t>
            </a:r>
            <a:endParaRPr kumimoji="0" lang="en-US" sz="1400" b="0" i="0" u="none" strike="noStrike" kern="0" cap="none" spc="0" normalizeH="0" baseline="0" noProof="0" dirty="0">
              <a:ln>
                <a:noFill/>
              </a:ln>
              <a:solidFill>
                <a:srgbClr val="1A1A1A"/>
              </a:solidFill>
              <a:effectLst/>
              <a:uLnTx/>
              <a:uFillTx/>
              <a:latin typeface="Segoe UI"/>
              <a:ea typeface="+mn-ea"/>
              <a:cs typeface="+mn-cs"/>
            </a:endParaRPr>
          </a:p>
        </p:txBody>
      </p:sp>
    </p:spTree>
    <p:extLst>
      <p:ext uri="{BB962C8B-B14F-4D97-AF65-F5344CB8AC3E}">
        <p14:creationId xmlns:p14="http://schemas.microsoft.com/office/powerpoint/2010/main" val="292024533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grpSp>
        <p:nvGrpSpPr>
          <p:cNvPr id="9" name="Group 8"/>
          <p:cNvGrpSpPr/>
          <p:nvPr/>
        </p:nvGrpSpPr>
        <p:grpSpPr>
          <a:xfrm>
            <a:off x="61254" y="1460731"/>
            <a:ext cx="11073518" cy="2467542"/>
            <a:chOff x="213994" y="1521133"/>
            <a:chExt cx="8305108" cy="2060154"/>
          </a:xfrm>
        </p:grpSpPr>
        <p:sp>
          <p:nvSpPr>
            <p:cNvPr id="10" name="Rectangle 9"/>
            <p:cNvSpPr/>
            <p:nvPr/>
          </p:nvSpPr>
          <p:spPr bwMode="auto">
            <a:xfrm>
              <a:off x="213994" y="1521133"/>
              <a:ext cx="8305108" cy="855045"/>
            </a:xfrm>
            <a:prstGeom prst="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2560320" tIns="34293" rIns="68586" bIns="34293" numCol="1" rtlCol="0" anchor="ctr" anchorCtr="0" compatLnSpc="1">
              <a:prstTxWarp prst="textNoShape">
                <a:avLst/>
              </a:prstTxWarp>
            </a:bodyPr>
            <a:lstStyle/>
            <a:p>
              <a:pPr marL="344488" indent="-344488" fontAlgn="base">
                <a:lnSpc>
                  <a:spcPct val="90000"/>
                </a:lnSpc>
                <a:spcBef>
                  <a:spcPct val="20000"/>
                </a:spcBef>
                <a:spcAft>
                  <a:spcPct val="0"/>
                </a:spcAft>
                <a:buSzPct val="90000"/>
                <a:buFont typeface="Arial" pitchFamily="34" charset="0"/>
                <a:buChar char="•"/>
              </a:pPr>
              <a:endParaRPr lang="en-US" dirty="0">
                <a:gradFill>
                  <a:gsLst>
                    <a:gs pos="0">
                      <a:srgbClr val="292929"/>
                    </a:gs>
                    <a:gs pos="86000">
                      <a:srgbClr val="292929"/>
                    </a:gs>
                  </a:gsLst>
                  <a:lin ang="5400000" scaled="0"/>
                </a:gradFill>
              </a:endParaRPr>
            </a:p>
          </p:txBody>
        </p:sp>
        <p:sp>
          <p:nvSpPr>
            <p:cNvPr id="11" name="TextBox 10"/>
            <p:cNvSpPr txBox="1"/>
            <p:nvPr/>
          </p:nvSpPr>
          <p:spPr>
            <a:xfrm>
              <a:off x="248973" y="1731153"/>
              <a:ext cx="4125985" cy="1850134"/>
            </a:xfrm>
            <a:prstGeom prst="rect">
              <a:avLst/>
            </a:prstGeom>
          </p:spPr>
          <p:txBody>
            <a:bodyPr vert="horz" wrap="square" lIns="0" tIns="0" rIns="0" bIns="0" rtlCol="0">
              <a:spAutoFit/>
            </a:bodyPr>
            <a:lstStyle>
              <a:lvl1pPr marL="460375" lvl="0" indent="-460375">
                <a:lnSpc>
                  <a:spcPct val="90000"/>
                </a:lnSpc>
                <a:spcBef>
                  <a:spcPct val="20000"/>
                </a:spcBef>
                <a:buClr>
                  <a:srgbClr val="00DCFF"/>
                </a:buClr>
                <a:buSzPct val="90000"/>
                <a:buFont typeface="Arial" pitchFamily="34" charset="0"/>
                <a:buNone/>
                <a:defRPr sz="2400">
                  <a:solidFill>
                    <a:srgbClr val="292929">
                      <a:lumMod val="75000"/>
                      <a:lumOff val="25000"/>
                      <a:alpha val="99000"/>
                    </a:srgbClr>
                  </a:solidFill>
                </a:defRPr>
              </a:lvl1pPr>
              <a:lvl2pPr marL="855663" lvl="1" indent="-395288">
                <a:lnSpc>
                  <a:spcPct val="90000"/>
                </a:lnSpc>
                <a:spcBef>
                  <a:spcPct val="20000"/>
                </a:spcBef>
                <a:buClr>
                  <a:srgbClr val="00DCFF"/>
                </a:buClr>
                <a:buSzPct val="90000"/>
                <a:buFont typeface="Arial"/>
                <a:buChar char="•"/>
                <a:defRPr sz="2000">
                  <a:solidFill>
                    <a:srgbClr val="292929">
                      <a:lumMod val="75000"/>
                      <a:lumOff val="25000"/>
                      <a:alpha val="99000"/>
                    </a:srgbClr>
                  </a:solidFill>
                </a:defRPr>
              </a:lvl2pPr>
              <a:lvl3pPr marL="1258888" indent="-403225">
                <a:lnSpc>
                  <a:spcPct val="90000"/>
                </a:lnSpc>
                <a:spcBef>
                  <a:spcPct val="20000"/>
                </a:spcBef>
                <a:buClr>
                  <a:srgbClr val="00DCFF"/>
                </a:buClr>
                <a:buSzPct val="90000"/>
                <a:buFont typeface="Arial" pitchFamily="34" charset="0"/>
                <a:buChar char="•"/>
                <a:defRPr>
                  <a:solidFill>
                    <a:schemeClr val="tx1">
                      <a:lumMod val="75000"/>
                      <a:lumOff val="25000"/>
                      <a:alpha val="99000"/>
                    </a:schemeClr>
                  </a:solidFill>
                </a:defRPr>
              </a:lvl3pPr>
              <a:lvl4pPr marL="1604963" indent="-346075">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4pPr>
              <a:lvl5pPr marL="1941513" indent="-336550">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marL="914400" lvl="1" indent="-457200">
                <a:lnSpc>
                  <a:spcPct val="100000"/>
                </a:lnSpc>
                <a:spcBef>
                  <a:spcPts val="0"/>
                </a:spcBef>
                <a:buClrTx/>
                <a:buSzTx/>
                <a:buFont typeface="Arial" pitchFamily="34" charset="0"/>
                <a:buChar char="•"/>
              </a:pPr>
              <a:r>
                <a:rPr lang="en-US" sz="1800" dirty="0" smtClean="0">
                  <a:solidFill>
                    <a:schemeClr val="tx1"/>
                  </a:solidFill>
                </a:rPr>
                <a:t>Your </a:t>
              </a:r>
              <a:r>
                <a:rPr lang="en-US" sz="1800" dirty="0" err="1" smtClean="0">
                  <a:solidFill>
                    <a:schemeClr val="tx1"/>
                  </a:solidFill>
                </a:rPr>
                <a:t>WebSites</a:t>
              </a:r>
              <a:r>
                <a:rPr lang="en-US" sz="1800" dirty="0" smtClean="0">
                  <a:solidFill>
                    <a:schemeClr val="tx1"/>
                  </a:solidFill>
                </a:rPr>
                <a:t> can run much faster with ASP.NET and IIS8 Optimization features.</a:t>
              </a:r>
            </a:p>
            <a:p>
              <a:pPr marL="914400" lvl="1" indent="-457200">
                <a:lnSpc>
                  <a:spcPct val="100000"/>
                </a:lnSpc>
                <a:spcBef>
                  <a:spcPts val="0"/>
                </a:spcBef>
                <a:buClrTx/>
                <a:buSzTx/>
                <a:buFont typeface="Arial" pitchFamily="34" charset="0"/>
                <a:buChar char="•"/>
              </a:pPr>
              <a:endParaRPr lang="en-US" sz="1800" dirty="0" smtClean="0">
                <a:solidFill>
                  <a:schemeClr val="tx1"/>
                </a:solidFill>
              </a:endParaRPr>
            </a:p>
            <a:p>
              <a:pPr marL="914400" lvl="1" indent="-457200">
                <a:lnSpc>
                  <a:spcPct val="100000"/>
                </a:lnSpc>
                <a:spcBef>
                  <a:spcPts val="0"/>
                </a:spcBef>
                <a:buClrTx/>
                <a:buSzTx/>
                <a:buFont typeface="Arial" pitchFamily="34" charset="0"/>
                <a:buChar char="•"/>
              </a:pPr>
              <a:r>
                <a:rPr lang="en-US" sz="1800" dirty="0" smtClean="0">
                  <a:solidFill>
                    <a:schemeClr val="tx1"/>
                  </a:solidFill>
                </a:rPr>
                <a:t>Building real-time web applications with </a:t>
              </a:r>
              <a:r>
                <a:rPr lang="en-US" sz="1800" dirty="0" err="1" smtClean="0">
                  <a:solidFill>
                    <a:schemeClr val="tx1"/>
                  </a:solidFill>
                </a:rPr>
                <a:t>WebSockets</a:t>
              </a:r>
              <a:r>
                <a:rPr lang="en-US" sz="1800" dirty="0" smtClean="0">
                  <a:solidFill>
                    <a:schemeClr val="tx1"/>
                  </a:solidFill>
                </a:rPr>
                <a:t> using IIS, ASP.net and WCF.</a:t>
              </a:r>
            </a:p>
            <a:p>
              <a:pPr marL="914400" lvl="1" indent="-457200">
                <a:lnSpc>
                  <a:spcPct val="100000"/>
                </a:lnSpc>
                <a:spcBef>
                  <a:spcPts val="0"/>
                </a:spcBef>
                <a:buClrTx/>
                <a:buSzTx/>
                <a:buFont typeface="Arial" pitchFamily="34" charset="0"/>
                <a:buChar char="•"/>
              </a:pPr>
              <a:endParaRPr lang="en-US" sz="1800" dirty="0" smtClean="0">
                <a:solidFill>
                  <a:schemeClr val="tx1"/>
                </a:solidFill>
              </a:endParaRPr>
            </a:p>
            <a:p>
              <a:pPr marL="914400" lvl="1" indent="-457200">
                <a:lnSpc>
                  <a:spcPct val="100000"/>
                </a:lnSpc>
                <a:spcBef>
                  <a:spcPts val="0"/>
                </a:spcBef>
                <a:buClrTx/>
                <a:buSzTx/>
                <a:buFont typeface="Arial" pitchFamily="34" charset="0"/>
                <a:buChar char="•"/>
              </a:pPr>
              <a:r>
                <a:rPr lang="en-US" sz="1800" dirty="0" smtClean="0">
                  <a:solidFill>
                    <a:schemeClr val="tx1"/>
                  </a:solidFill>
                </a:rPr>
                <a:t>Building IIS and ASP.net Applications with the Power of </a:t>
              </a:r>
              <a:r>
                <a:rPr lang="en-US" sz="1800" dirty="0" err="1" smtClean="0">
                  <a:solidFill>
                    <a:schemeClr val="tx1"/>
                  </a:solidFill>
                </a:rPr>
                <a:t>Async</a:t>
              </a:r>
              <a:r>
                <a:rPr lang="en-US" sz="1800" dirty="0" smtClean="0">
                  <a:solidFill>
                    <a:schemeClr val="tx1"/>
                  </a:solidFill>
                </a:rPr>
                <a:t>.</a:t>
              </a:r>
              <a:endParaRPr lang="en-US" sz="1800" dirty="0" smtClean="0">
                <a:solidFill>
                  <a:srgbClr val="FFFFFF"/>
                </a:solidFill>
              </a:endParaRPr>
            </a:p>
          </p:txBody>
        </p:sp>
      </p:grpSp>
      <p:sp>
        <p:nvSpPr>
          <p:cNvPr id="12" name="TextBox 11"/>
          <p:cNvSpPr txBox="1"/>
          <p:nvPr/>
        </p:nvSpPr>
        <p:spPr>
          <a:xfrm>
            <a:off x="874408" y="1184814"/>
            <a:ext cx="5029200" cy="461665"/>
          </a:xfrm>
          <a:prstGeom prst="rect">
            <a:avLst/>
          </a:prstGeom>
          <a:noFill/>
        </p:spPr>
        <p:txBody>
          <a:bodyPr wrap="square" rtlCol="0">
            <a:spAutoFit/>
          </a:bodyPr>
          <a:lstStyle/>
          <a:p>
            <a:r>
              <a:rPr lang="en-US" sz="2400" b="1" dirty="0" smtClean="0">
                <a:solidFill>
                  <a:srgbClr val="FFFFFF"/>
                </a:solidFill>
              </a:rPr>
              <a:t>RELATED SESSIONS</a:t>
            </a:r>
            <a:endParaRPr lang="en-US" sz="2400" b="1" dirty="0">
              <a:solidFill>
                <a:srgbClr val="FFFFFF"/>
              </a:solidFill>
            </a:endParaRPr>
          </a:p>
        </p:txBody>
      </p:sp>
      <p:grpSp>
        <p:nvGrpSpPr>
          <p:cNvPr id="13" name="Group 12"/>
          <p:cNvGrpSpPr/>
          <p:nvPr/>
        </p:nvGrpSpPr>
        <p:grpSpPr>
          <a:xfrm>
            <a:off x="6047454" y="1462655"/>
            <a:ext cx="11073518" cy="1024127"/>
            <a:chOff x="213994" y="1521133"/>
            <a:chExt cx="8305108" cy="855045"/>
          </a:xfrm>
        </p:grpSpPr>
        <p:sp>
          <p:nvSpPr>
            <p:cNvPr id="14" name="Rectangle 13"/>
            <p:cNvSpPr/>
            <p:nvPr/>
          </p:nvSpPr>
          <p:spPr bwMode="auto">
            <a:xfrm>
              <a:off x="213994" y="1521133"/>
              <a:ext cx="8305108" cy="855045"/>
            </a:xfrm>
            <a:prstGeom prst="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2560320" tIns="34293" rIns="68586" bIns="34293" numCol="1" rtlCol="0" anchor="ctr" anchorCtr="0" compatLnSpc="1">
              <a:prstTxWarp prst="textNoShape">
                <a:avLst/>
              </a:prstTxWarp>
            </a:bodyPr>
            <a:lstStyle/>
            <a:p>
              <a:pPr marL="344488" indent="-344488" fontAlgn="base">
                <a:lnSpc>
                  <a:spcPct val="90000"/>
                </a:lnSpc>
                <a:spcBef>
                  <a:spcPct val="20000"/>
                </a:spcBef>
                <a:spcAft>
                  <a:spcPct val="0"/>
                </a:spcAft>
                <a:buSzPct val="90000"/>
                <a:buFont typeface="Arial" pitchFamily="34" charset="0"/>
                <a:buChar char="•"/>
              </a:pPr>
              <a:endParaRPr lang="en-US" dirty="0">
                <a:gradFill>
                  <a:gsLst>
                    <a:gs pos="0">
                      <a:srgbClr val="292929"/>
                    </a:gs>
                    <a:gs pos="86000">
                      <a:srgbClr val="292929"/>
                    </a:gs>
                  </a:gsLst>
                  <a:lin ang="5400000" scaled="0"/>
                </a:gradFill>
              </a:endParaRPr>
            </a:p>
          </p:txBody>
        </p:sp>
        <p:sp>
          <p:nvSpPr>
            <p:cNvPr id="15" name="TextBox 14"/>
            <p:cNvSpPr txBox="1"/>
            <p:nvPr/>
          </p:nvSpPr>
          <p:spPr>
            <a:xfrm>
              <a:off x="259210" y="1731153"/>
              <a:ext cx="4170273" cy="462533"/>
            </a:xfrm>
            <a:prstGeom prst="rect">
              <a:avLst/>
            </a:prstGeom>
          </p:spPr>
          <p:txBody>
            <a:bodyPr vert="horz" wrap="square" lIns="0" tIns="0" rIns="0" bIns="0" rtlCol="0">
              <a:spAutoFit/>
            </a:bodyPr>
            <a:lstStyle>
              <a:lvl1pPr marL="460375" lvl="0" indent="-460375">
                <a:lnSpc>
                  <a:spcPct val="90000"/>
                </a:lnSpc>
                <a:spcBef>
                  <a:spcPct val="20000"/>
                </a:spcBef>
                <a:buClr>
                  <a:srgbClr val="00DCFF"/>
                </a:buClr>
                <a:buSzPct val="90000"/>
                <a:buFont typeface="Arial" pitchFamily="34" charset="0"/>
                <a:buNone/>
                <a:defRPr sz="2400">
                  <a:solidFill>
                    <a:srgbClr val="292929">
                      <a:lumMod val="75000"/>
                      <a:lumOff val="25000"/>
                      <a:alpha val="99000"/>
                    </a:srgbClr>
                  </a:solidFill>
                </a:defRPr>
              </a:lvl1pPr>
              <a:lvl2pPr marL="855663" lvl="1" indent="-395288">
                <a:lnSpc>
                  <a:spcPct val="90000"/>
                </a:lnSpc>
                <a:spcBef>
                  <a:spcPct val="20000"/>
                </a:spcBef>
                <a:buClr>
                  <a:srgbClr val="00DCFF"/>
                </a:buClr>
                <a:buSzPct val="90000"/>
                <a:buFont typeface="Arial"/>
                <a:buChar char="•"/>
                <a:defRPr sz="2000">
                  <a:solidFill>
                    <a:srgbClr val="292929">
                      <a:lumMod val="75000"/>
                      <a:lumOff val="25000"/>
                      <a:alpha val="99000"/>
                    </a:srgbClr>
                  </a:solidFill>
                </a:defRPr>
              </a:lvl2pPr>
              <a:lvl3pPr marL="1258888" indent="-403225">
                <a:lnSpc>
                  <a:spcPct val="90000"/>
                </a:lnSpc>
                <a:spcBef>
                  <a:spcPct val="20000"/>
                </a:spcBef>
                <a:buClr>
                  <a:srgbClr val="00DCFF"/>
                </a:buClr>
                <a:buSzPct val="90000"/>
                <a:buFont typeface="Arial" pitchFamily="34" charset="0"/>
                <a:buChar char="•"/>
                <a:defRPr>
                  <a:solidFill>
                    <a:schemeClr val="tx1">
                      <a:lumMod val="75000"/>
                      <a:lumOff val="25000"/>
                      <a:alpha val="99000"/>
                    </a:schemeClr>
                  </a:solidFill>
                </a:defRPr>
              </a:lvl3pPr>
              <a:lvl4pPr marL="1604963" indent="-346075">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4pPr>
              <a:lvl5pPr marL="1941513" indent="-336550">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marL="914400" lvl="1" indent="-457200">
                <a:lnSpc>
                  <a:spcPct val="100000"/>
                </a:lnSpc>
                <a:spcBef>
                  <a:spcPts val="0"/>
                </a:spcBef>
                <a:buClrTx/>
                <a:buSzTx/>
                <a:buFont typeface="Arial" pitchFamily="34" charset="0"/>
                <a:buChar char="•"/>
              </a:pPr>
              <a:r>
                <a:rPr lang="en-US" sz="1800" dirty="0" smtClean="0">
                  <a:solidFill>
                    <a:schemeClr val="tx1"/>
                  </a:solidFill>
                </a:rPr>
                <a:t>http://www.iis.net/</a:t>
              </a:r>
              <a:r>
                <a:rPr lang="en-US" sz="1800" dirty="0">
                  <a:solidFill>
                    <a:schemeClr val="tx1"/>
                  </a:solidFill>
                </a:rPr>
                <a:t/>
              </a:r>
              <a:br>
                <a:rPr lang="en-US" sz="1800" dirty="0">
                  <a:solidFill>
                    <a:schemeClr val="tx1"/>
                  </a:solidFill>
                </a:rPr>
              </a:br>
              <a:endParaRPr lang="en-US" sz="1800" dirty="0" smtClean="0">
                <a:solidFill>
                  <a:srgbClr val="FFFFFF"/>
                </a:solidFill>
              </a:endParaRPr>
            </a:p>
          </p:txBody>
        </p:sp>
      </p:grpSp>
      <p:sp>
        <p:nvSpPr>
          <p:cNvPr id="16" name="TextBox 15"/>
          <p:cNvSpPr txBox="1"/>
          <p:nvPr/>
        </p:nvSpPr>
        <p:spPr>
          <a:xfrm>
            <a:off x="6860608" y="1184814"/>
            <a:ext cx="5029200" cy="461665"/>
          </a:xfrm>
          <a:prstGeom prst="rect">
            <a:avLst/>
          </a:prstGeom>
          <a:noFill/>
        </p:spPr>
        <p:txBody>
          <a:bodyPr wrap="square" rtlCol="0">
            <a:spAutoFit/>
          </a:bodyPr>
          <a:lstStyle/>
          <a:p>
            <a:r>
              <a:rPr lang="en-US" sz="2400" b="1" dirty="0" smtClean="0">
                <a:solidFill>
                  <a:srgbClr val="FFFFFF"/>
                </a:solidFill>
              </a:rPr>
              <a:t>DOCUMENTATION &amp; ARTICLES</a:t>
            </a:r>
            <a:endParaRPr lang="en-US" sz="2400" b="1" dirty="0">
              <a:solidFill>
                <a:srgbClr val="FFFFFF"/>
              </a:solidFill>
            </a:endParaRPr>
          </a:p>
        </p:txBody>
      </p:sp>
      <p:sp>
        <p:nvSpPr>
          <p:cNvPr id="21" name="Rectangle 20"/>
          <p:cNvSpPr/>
          <p:nvPr/>
        </p:nvSpPr>
        <p:spPr bwMode="auto">
          <a:xfrm>
            <a:off x="6395448" y="1189279"/>
            <a:ext cx="457200" cy="457200"/>
          </a:xfrm>
          <a:prstGeom prst="rect">
            <a:avLst/>
          </a:prstGeom>
          <a:solidFill>
            <a:srgbClr val="EF442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b="1" dirty="0" smtClean="0">
              <a:gradFill>
                <a:gsLst>
                  <a:gs pos="0">
                    <a:srgbClr val="FFFFFF"/>
                  </a:gs>
                  <a:gs pos="100000">
                    <a:srgbClr val="FFFFFF"/>
                  </a:gs>
                </a:gsLst>
                <a:lin ang="5400000" scaled="0"/>
              </a:gradFill>
            </a:endParaRPr>
          </a:p>
        </p:txBody>
      </p:sp>
      <p:sp>
        <p:nvSpPr>
          <p:cNvPr id="26" name="Rectangle 25"/>
          <p:cNvSpPr/>
          <p:nvPr/>
        </p:nvSpPr>
        <p:spPr bwMode="auto">
          <a:xfrm>
            <a:off x="400700" y="1189279"/>
            <a:ext cx="457200" cy="457200"/>
          </a:xfrm>
          <a:prstGeom prst="rect">
            <a:avLst/>
          </a:prstGeom>
          <a:solidFill>
            <a:srgbClr val="457EC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b="1"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968887553"/>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969963" y="3412700"/>
            <a:ext cx="10847824" cy="2669779"/>
          </a:xfrm>
        </p:spPr>
        <p:txBody>
          <a:bodyPr/>
          <a:lstStyle/>
          <a:p>
            <a:pPr marL="457200" indent="-457200">
              <a:buFont typeface="Arial" pitchFamily="34" charset="0"/>
              <a:buChar char="•"/>
            </a:pPr>
            <a:r>
              <a:rPr lang="en-US" sz="3600" b="1" dirty="0"/>
              <a:t>Feedback and q</a:t>
            </a:r>
            <a:r>
              <a:rPr lang="en-US" sz="3600" b="1" dirty="0" smtClean="0"/>
              <a:t>uestions </a:t>
            </a:r>
            <a:r>
              <a:rPr lang="en-US" sz="3600" u="sng" dirty="0" smtClean="0">
                <a:hlinkClick r:id="rId2"/>
              </a:rPr>
              <a:t>http</a:t>
            </a:r>
            <a:r>
              <a:rPr lang="en-US" sz="3600" u="sng" dirty="0">
                <a:hlinkClick r:id="rId2"/>
              </a:rPr>
              <a:t>://forums.dev.windows.com</a:t>
            </a:r>
            <a:r>
              <a:rPr lang="en-US" sz="3600" dirty="0"/>
              <a:t> </a:t>
            </a:r>
            <a:r>
              <a:rPr lang="en-US" sz="3600" dirty="0" smtClean="0"/>
              <a:t/>
            </a:r>
            <a:br>
              <a:rPr lang="en-US" sz="3600" dirty="0" smtClean="0"/>
            </a:br>
            <a:endParaRPr lang="en-US" sz="3600" dirty="0" smtClean="0"/>
          </a:p>
          <a:p>
            <a:pPr marL="457200" indent="-457200">
              <a:buFont typeface="Arial" pitchFamily="34" charset="0"/>
              <a:buChar char="•"/>
            </a:pPr>
            <a:r>
              <a:rPr lang="en-US" sz="3600" b="1" dirty="0" smtClean="0"/>
              <a:t>Session </a:t>
            </a:r>
            <a:r>
              <a:rPr lang="en-US" sz="3600" b="1" dirty="0"/>
              <a:t>f</a:t>
            </a:r>
            <a:r>
              <a:rPr lang="en-US" sz="3600" b="1" dirty="0" smtClean="0"/>
              <a:t>eedback</a:t>
            </a:r>
            <a:br>
              <a:rPr lang="en-US" sz="3600" b="1" dirty="0" smtClean="0"/>
            </a:br>
            <a:r>
              <a:rPr lang="en-US" sz="3600" u="sng" dirty="0" smtClean="0">
                <a:hlinkClick r:id="rId3"/>
              </a:rPr>
              <a:t>http</a:t>
            </a:r>
            <a:r>
              <a:rPr lang="en-US" sz="3600" u="sng" dirty="0">
                <a:hlinkClick r:id="rId3"/>
              </a:rPr>
              <a:t>://bldw.in/SessionFeedback</a:t>
            </a:r>
            <a:r>
              <a:rPr lang="en-US" sz="3600" dirty="0"/>
              <a:t> </a:t>
            </a:r>
            <a:endParaRPr lang="en-US" sz="3600" dirty="0" smtClean="0"/>
          </a:p>
          <a:p>
            <a:endParaRPr lang="en-US" sz="3600" dirty="0"/>
          </a:p>
        </p:txBody>
      </p:sp>
      <p:sp>
        <p:nvSpPr>
          <p:cNvPr id="4" name="Text Placeholder 3"/>
          <p:cNvSpPr>
            <a:spLocks noGrp="1"/>
          </p:cNvSpPr>
          <p:nvPr>
            <p:ph type="body" sz="quarter" idx="10"/>
          </p:nvPr>
        </p:nvSpPr>
        <p:spPr>
          <a:xfrm>
            <a:off x="969964" y="1275872"/>
            <a:ext cx="9056688" cy="1378644"/>
          </a:xfrm>
        </p:spPr>
        <p:txBody>
          <a:bodyPr/>
          <a:lstStyle/>
          <a:p>
            <a:r>
              <a:rPr lang="en-US" dirty="0"/>
              <a:t>t</a:t>
            </a:r>
            <a:r>
              <a:rPr lang="en-US" dirty="0" smtClean="0"/>
              <a:t>hank you</a:t>
            </a:r>
            <a:endParaRPr lang="en-US" dirty="0"/>
          </a:p>
        </p:txBody>
      </p:sp>
    </p:spTree>
    <p:extLst>
      <p:ext uri="{BB962C8B-B14F-4D97-AF65-F5344CB8AC3E}">
        <p14:creationId xmlns:p14="http://schemas.microsoft.com/office/powerpoint/2010/main" val="158536343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5" y="3130766"/>
            <a:ext cx="3546476" cy="596468"/>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4236431266"/>
      </p:ext>
    </p:extLst>
  </p:cSld>
  <p:clrMapOvr>
    <a:masterClrMapping/>
  </p:clrMapOvr>
  <p:transition>
    <p:strips dir="l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12021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smtClean="0"/>
              <a:t>Web Platform &amp; Tools Investments</a:t>
            </a:r>
            <a:endParaRPr lang="en-US" dirty="0"/>
          </a:p>
        </p:txBody>
      </p:sp>
      <p:sp>
        <p:nvSpPr>
          <p:cNvPr id="5" name="Content Placeholder 4"/>
          <p:cNvSpPr>
            <a:spLocks noGrp="1"/>
          </p:cNvSpPr>
          <p:nvPr>
            <p:ph sz="half" idx="2"/>
          </p:nvPr>
        </p:nvSpPr>
        <p:spPr>
          <a:xfrm>
            <a:off x="7232073" y="1447801"/>
            <a:ext cx="4436052" cy="1637371"/>
          </a:xfrm>
        </p:spPr>
        <p:txBody>
          <a:bodyPr/>
          <a:lstStyle/>
          <a:p>
            <a:r>
              <a:rPr lang="en-US" dirty="0" smtClean="0"/>
              <a:t>Customers look for solutions that span the Application Lifecycle.</a:t>
            </a:r>
          </a:p>
          <a:p>
            <a:endParaRPr lang="en-US" dirty="0"/>
          </a:p>
        </p:txBody>
      </p:sp>
      <p:grpSp>
        <p:nvGrpSpPr>
          <p:cNvPr id="7" name="Group 3"/>
          <p:cNvGrpSpPr/>
          <p:nvPr/>
        </p:nvGrpSpPr>
        <p:grpSpPr>
          <a:xfrm>
            <a:off x="76199" y="974865"/>
            <a:ext cx="7696854" cy="5760590"/>
            <a:chOff x="-489210" y="1306286"/>
            <a:chExt cx="6115356" cy="4524178"/>
          </a:xfrm>
          <a:effectLst/>
        </p:grpSpPr>
        <p:pic>
          <p:nvPicPr>
            <p:cNvPr id="8" name="Picture 3" descr="C:\Users\Victor.Melniciuc\Desktop\graphicccc.png"/>
            <p:cNvPicPr>
              <a:picLocks noChangeAspect="1" noChangeArrowheads="1"/>
            </p:cNvPicPr>
            <p:nvPr/>
          </p:nvPicPr>
          <p:blipFill>
            <a:blip r:embed="rId3">
              <a:grayscl/>
            </a:blip>
            <a:srcRect/>
            <a:stretch>
              <a:fillRect/>
            </a:stretch>
          </p:blipFill>
          <p:spPr bwMode="auto">
            <a:xfrm>
              <a:off x="-489210" y="1306286"/>
              <a:ext cx="6115356" cy="4524178"/>
            </a:xfrm>
            <a:prstGeom prst="rect">
              <a:avLst/>
            </a:prstGeom>
            <a:noFill/>
            <a:effectLst>
              <a:outerShdw blurRad="381000" sx="102000" sy="102000" algn="ctr" rotWithShape="0">
                <a:srgbClr val="266DB1">
                  <a:alpha val="70000"/>
                </a:srgbClr>
              </a:outerShdw>
            </a:effectLst>
          </p:spPr>
        </p:pic>
        <p:sp>
          <p:nvSpPr>
            <p:cNvPr id="9" name="TextBox 8"/>
            <p:cNvSpPr txBox="1"/>
            <p:nvPr/>
          </p:nvSpPr>
          <p:spPr>
            <a:xfrm>
              <a:off x="2103040" y="1804416"/>
              <a:ext cx="1554480" cy="276999"/>
            </a:xfrm>
            <a:prstGeom prst="rect">
              <a:avLst/>
            </a:prstGeom>
            <a:noFill/>
            <a:effectLst>
              <a:outerShdw blurRad="50800" dist="25400" dir="5400000" algn="t" rotWithShape="0">
                <a:prstClr val="black">
                  <a:alpha val="68000"/>
                </a:prstClr>
              </a:outerShdw>
            </a:effectLst>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ysClr val="windowText" lastClr="000000"/>
                  </a:solidFill>
                  <a:effectLst>
                    <a:outerShdw blurRad="127000" dist="25400" dir="2700000" algn="tl">
                      <a:srgbClr val="266DB1">
                        <a:alpha val="78000"/>
                      </a:srgbClr>
                    </a:outerShdw>
                  </a:effectLst>
                  <a:uLnTx/>
                  <a:uFillTx/>
                </a:rPr>
                <a:t>Definition</a:t>
              </a:r>
              <a:endParaRPr kumimoji="0" lang="en-US" sz="1800" b="1" i="0" u="none" strike="noStrike" kern="0" cap="none" spc="0" normalizeH="0" baseline="0" noProof="0" dirty="0">
                <a:ln>
                  <a:noFill/>
                </a:ln>
                <a:solidFill>
                  <a:sysClr val="windowText" lastClr="000000"/>
                </a:solidFill>
                <a:effectLst>
                  <a:outerShdw blurRad="127000" dist="25400" dir="2700000" algn="tl">
                    <a:srgbClr val="266DB1">
                      <a:alpha val="78000"/>
                    </a:srgbClr>
                  </a:outerShdw>
                </a:effectLst>
                <a:uLnTx/>
                <a:uFillTx/>
              </a:endParaRPr>
            </a:p>
          </p:txBody>
        </p:sp>
        <p:sp>
          <p:nvSpPr>
            <p:cNvPr id="10" name="TextBox 9"/>
            <p:cNvSpPr txBox="1"/>
            <p:nvPr/>
          </p:nvSpPr>
          <p:spPr>
            <a:xfrm>
              <a:off x="3283053" y="2796797"/>
              <a:ext cx="1554480" cy="276999"/>
            </a:xfrm>
            <a:prstGeom prst="rect">
              <a:avLst/>
            </a:prstGeom>
            <a:noFill/>
            <a:effectLst>
              <a:outerShdw blurRad="50800" dist="25400" dir="5400000" algn="t" rotWithShape="0">
                <a:prstClr val="black">
                  <a:alpha val="68000"/>
                </a:prstClr>
              </a:outerShdw>
            </a:effectLst>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ysClr val="windowText" lastClr="000000"/>
                  </a:solidFill>
                  <a:effectLst>
                    <a:outerShdw blurRad="127000" dist="25400" dir="2700000" algn="tl">
                      <a:srgbClr val="266DB1">
                        <a:alpha val="78000"/>
                      </a:srgbClr>
                    </a:outerShdw>
                  </a:effectLst>
                  <a:uLnTx/>
                  <a:uFillTx/>
                </a:rPr>
                <a:t>Design</a:t>
              </a:r>
              <a:endParaRPr kumimoji="0" lang="en-US" sz="1800" b="1" i="0" u="none" strike="noStrike" kern="0" cap="none" spc="0" normalizeH="0" baseline="0" noProof="0" dirty="0">
                <a:ln>
                  <a:noFill/>
                </a:ln>
                <a:solidFill>
                  <a:sysClr val="windowText" lastClr="000000"/>
                </a:solidFill>
                <a:effectLst>
                  <a:outerShdw blurRad="127000" dist="25400" dir="2700000" algn="tl">
                    <a:srgbClr val="266DB1">
                      <a:alpha val="78000"/>
                    </a:srgbClr>
                  </a:outerShdw>
                </a:effectLst>
                <a:uLnTx/>
                <a:uFillTx/>
              </a:endParaRPr>
            </a:p>
          </p:txBody>
        </p:sp>
        <p:sp>
          <p:nvSpPr>
            <p:cNvPr id="11" name="TextBox 10"/>
            <p:cNvSpPr txBox="1"/>
            <p:nvPr/>
          </p:nvSpPr>
          <p:spPr>
            <a:xfrm>
              <a:off x="3264289" y="4204973"/>
              <a:ext cx="1808702" cy="344593"/>
            </a:xfrm>
            <a:prstGeom prst="rect">
              <a:avLst/>
            </a:prstGeom>
            <a:noFill/>
            <a:effectLst>
              <a:outerShdw blurRad="50800" dist="25400" dir="5400000" algn="t" rotWithShape="0">
                <a:prstClr val="black">
                  <a:alpha val="68000"/>
                </a:prstClr>
              </a:outerShdw>
            </a:effectLst>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30" normalizeH="0" baseline="0" noProof="0" dirty="0" smtClean="0">
                  <a:ln>
                    <a:noFill/>
                  </a:ln>
                  <a:solidFill>
                    <a:sysClr val="windowText" lastClr="000000"/>
                  </a:solidFill>
                  <a:effectLst>
                    <a:outerShdw blurRad="127000" dist="25400" dir="2700000" algn="tl">
                      <a:srgbClr val="266DB1">
                        <a:alpha val="78000"/>
                      </a:srgbClr>
                    </a:outerShdw>
                  </a:effectLst>
                  <a:uLnTx/>
                  <a:uFillTx/>
                </a:rPr>
                <a:t>Development</a:t>
              </a:r>
              <a:endParaRPr kumimoji="0" lang="en-US" sz="1800" b="1" i="0" u="none" strike="noStrike" kern="0" cap="none" spc="-30" normalizeH="0" baseline="0" noProof="0" dirty="0">
                <a:ln>
                  <a:noFill/>
                </a:ln>
                <a:solidFill>
                  <a:sysClr val="windowText" lastClr="000000"/>
                </a:solidFill>
                <a:effectLst>
                  <a:outerShdw blurRad="127000" dist="25400" dir="2700000" algn="tl">
                    <a:srgbClr val="266DB1">
                      <a:alpha val="78000"/>
                    </a:srgbClr>
                  </a:outerShdw>
                </a:effectLst>
                <a:uLnTx/>
                <a:uFillTx/>
              </a:endParaRPr>
            </a:p>
          </p:txBody>
        </p:sp>
        <p:sp>
          <p:nvSpPr>
            <p:cNvPr id="12" name="TextBox 11"/>
            <p:cNvSpPr txBox="1"/>
            <p:nvPr/>
          </p:nvSpPr>
          <p:spPr>
            <a:xfrm>
              <a:off x="1475073" y="4861757"/>
              <a:ext cx="1554480" cy="276999"/>
            </a:xfrm>
            <a:prstGeom prst="rect">
              <a:avLst/>
            </a:prstGeom>
            <a:noFill/>
            <a:effectLst>
              <a:outerShdw blurRad="50800" dist="25400" dir="5400000" algn="t" rotWithShape="0">
                <a:prstClr val="black">
                  <a:alpha val="68000"/>
                </a:prstClr>
              </a:outerShdw>
            </a:effectLst>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ysClr val="windowText" lastClr="000000"/>
                  </a:solidFill>
                  <a:effectLst>
                    <a:outerShdw blurRad="127000" dist="25400" dir="2700000" algn="tl">
                      <a:srgbClr val="266DB1">
                        <a:alpha val="78000"/>
                      </a:srgbClr>
                    </a:outerShdw>
                  </a:effectLst>
                  <a:uLnTx/>
                  <a:uFillTx/>
                </a:rPr>
                <a:t>Testing</a:t>
              </a:r>
              <a:endParaRPr kumimoji="0" lang="en-US" sz="1800" b="1" i="0" u="none" strike="noStrike" kern="0" cap="none" spc="0" normalizeH="0" baseline="0" noProof="0" dirty="0">
                <a:ln>
                  <a:noFill/>
                </a:ln>
                <a:solidFill>
                  <a:sysClr val="windowText" lastClr="000000"/>
                </a:solidFill>
                <a:effectLst>
                  <a:outerShdw blurRad="127000" dist="25400" dir="2700000" algn="tl">
                    <a:srgbClr val="266DB1">
                      <a:alpha val="78000"/>
                    </a:srgbClr>
                  </a:outerShdw>
                </a:effectLst>
                <a:uLnTx/>
                <a:uFillTx/>
              </a:endParaRPr>
            </a:p>
          </p:txBody>
        </p:sp>
        <p:sp>
          <p:nvSpPr>
            <p:cNvPr id="13" name="TextBox 12"/>
            <p:cNvSpPr txBox="1"/>
            <p:nvPr/>
          </p:nvSpPr>
          <p:spPr>
            <a:xfrm>
              <a:off x="318813" y="3918144"/>
              <a:ext cx="1554480" cy="276999"/>
            </a:xfrm>
            <a:prstGeom prst="rect">
              <a:avLst/>
            </a:prstGeom>
            <a:noFill/>
            <a:effectLst>
              <a:outerShdw blurRad="50800" dist="25400" dir="5400000" algn="t" rotWithShape="0">
                <a:prstClr val="black">
                  <a:alpha val="68000"/>
                </a:prstClr>
              </a:outerShdw>
            </a:effectLst>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30" normalizeH="0" baseline="0" noProof="0" dirty="0" smtClean="0">
                  <a:ln>
                    <a:noFill/>
                  </a:ln>
                  <a:solidFill>
                    <a:sysClr val="windowText" lastClr="000000"/>
                  </a:solidFill>
                  <a:effectLst>
                    <a:outerShdw blurRad="127000" dist="25400" dir="2700000" algn="tl">
                      <a:srgbClr val="266DB1">
                        <a:alpha val="78000"/>
                      </a:srgbClr>
                    </a:outerShdw>
                  </a:effectLst>
                  <a:uLnTx/>
                  <a:uFillTx/>
                </a:rPr>
                <a:t>Deployment</a:t>
              </a:r>
              <a:endParaRPr kumimoji="0" lang="en-US" sz="1800" b="1" i="0" u="none" strike="noStrike" kern="0" cap="none" spc="-30" normalizeH="0" baseline="0" noProof="0" dirty="0">
                <a:ln>
                  <a:noFill/>
                </a:ln>
                <a:solidFill>
                  <a:sysClr val="windowText" lastClr="000000"/>
                </a:solidFill>
                <a:effectLst>
                  <a:outerShdw blurRad="127000" dist="25400" dir="2700000" algn="tl">
                    <a:srgbClr val="266DB1">
                      <a:alpha val="78000"/>
                    </a:srgbClr>
                  </a:outerShdw>
                </a:effectLst>
                <a:uLnTx/>
                <a:uFillTx/>
              </a:endParaRPr>
            </a:p>
          </p:txBody>
        </p:sp>
        <p:sp>
          <p:nvSpPr>
            <p:cNvPr id="14" name="TextBox 13"/>
            <p:cNvSpPr txBox="1"/>
            <p:nvPr/>
          </p:nvSpPr>
          <p:spPr>
            <a:xfrm>
              <a:off x="424028" y="2388683"/>
              <a:ext cx="1554480" cy="276999"/>
            </a:xfrm>
            <a:prstGeom prst="rect">
              <a:avLst/>
            </a:prstGeom>
            <a:noFill/>
            <a:effectLst>
              <a:outerShdw blurRad="50800" dist="25400" dir="5400000" algn="t" rotWithShape="0">
                <a:prstClr val="black">
                  <a:alpha val="68000"/>
                </a:prstClr>
              </a:outerShdw>
            </a:effectLst>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30" normalizeH="0" baseline="0" noProof="0" dirty="0" smtClean="0">
                  <a:ln>
                    <a:noFill/>
                  </a:ln>
                  <a:solidFill>
                    <a:sysClr val="windowText" lastClr="000000"/>
                  </a:solidFill>
                  <a:effectLst>
                    <a:outerShdw blurRad="127000" dist="25400" dir="2700000" algn="tl">
                      <a:srgbClr val="266DB1">
                        <a:alpha val="78000"/>
                      </a:srgbClr>
                    </a:outerShdw>
                  </a:effectLst>
                  <a:uLnTx/>
                  <a:uFillTx/>
                </a:rPr>
                <a:t>Operations</a:t>
              </a:r>
              <a:endParaRPr kumimoji="0" lang="en-US" sz="1800" b="1" i="0" u="none" strike="noStrike" kern="0" cap="none" spc="-30" normalizeH="0" baseline="0" noProof="0" dirty="0">
                <a:ln>
                  <a:noFill/>
                </a:ln>
                <a:solidFill>
                  <a:sysClr val="windowText" lastClr="000000"/>
                </a:solidFill>
                <a:effectLst>
                  <a:outerShdw blurRad="127000" dist="25400" dir="2700000" algn="tl">
                    <a:srgbClr val="266DB1">
                      <a:alpha val="78000"/>
                    </a:srgbClr>
                  </a:outerShdw>
                </a:effectLst>
                <a:uLnTx/>
                <a:uFillTx/>
              </a:endParaRPr>
            </a:p>
          </p:txBody>
        </p:sp>
        <p:sp>
          <p:nvSpPr>
            <p:cNvPr id="15" name="TextBox 14"/>
            <p:cNvSpPr txBox="1"/>
            <p:nvPr/>
          </p:nvSpPr>
          <p:spPr>
            <a:xfrm>
              <a:off x="1742962" y="3132091"/>
              <a:ext cx="1651013" cy="638135"/>
            </a:xfrm>
            <a:prstGeom prst="rect">
              <a:avLst/>
            </a:prstGeom>
            <a:noFill/>
            <a:effectLst/>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30" normalizeH="0" baseline="0" noProof="0" dirty="0" smtClean="0">
                  <a:ln>
                    <a:noFill/>
                  </a:ln>
                  <a:effectLst/>
                  <a:uLnTx/>
                  <a:uFillTx/>
                </a:rPr>
                <a:t>Application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30" normalizeH="0" baseline="0" noProof="0" dirty="0" smtClean="0">
                  <a:ln>
                    <a:noFill/>
                  </a:ln>
                  <a:effectLst/>
                  <a:uLnTx/>
                  <a:uFillTx/>
                </a:rPr>
                <a:t>Life-Cycle</a:t>
              </a:r>
              <a:endParaRPr kumimoji="0" lang="en-US" sz="2400" b="1" i="0" u="none" strike="noStrike" kern="0" cap="none" spc="-30" normalizeH="0" baseline="0" noProof="0" dirty="0">
                <a:ln>
                  <a:noFill/>
                </a:ln>
                <a:effectLst/>
                <a:uLnTx/>
                <a:uFillTx/>
              </a:endParaRPr>
            </a:p>
          </p:txBody>
        </p:sp>
      </p:grpSp>
    </p:spTree>
    <p:extLst>
      <p:ext uri="{BB962C8B-B14F-4D97-AF65-F5344CB8AC3E}">
        <p14:creationId xmlns:p14="http://schemas.microsoft.com/office/powerpoint/2010/main" val="54812906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smtClean="0"/>
              <a:t>Web Platform &amp; Tools Investments</a:t>
            </a:r>
            <a:endParaRPr lang="en-US" dirty="0"/>
          </a:p>
        </p:txBody>
      </p:sp>
      <p:sp>
        <p:nvSpPr>
          <p:cNvPr id="5" name="Content Placeholder 4"/>
          <p:cNvSpPr>
            <a:spLocks noGrp="1"/>
          </p:cNvSpPr>
          <p:nvPr>
            <p:ph sz="half" idx="2"/>
          </p:nvPr>
        </p:nvSpPr>
        <p:spPr>
          <a:xfrm>
            <a:off x="7232073" y="1447801"/>
            <a:ext cx="4436052" cy="4136517"/>
          </a:xfrm>
        </p:spPr>
        <p:txBody>
          <a:bodyPr/>
          <a:lstStyle/>
          <a:p>
            <a:r>
              <a:rPr lang="en-US" dirty="0" smtClean="0"/>
              <a:t>Microsoft is delivering solutions in Windows and on the Web at a rapid pace.</a:t>
            </a:r>
          </a:p>
          <a:p>
            <a:endParaRPr lang="en-US" dirty="0"/>
          </a:p>
          <a:p>
            <a:r>
              <a:rPr lang="en-US" dirty="0" smtClean="0"/>
              <a:t>More than a dozen IIS Extensions have been shipped since IIS 7.0 in Windows Server 2008.</a:t>
            </a:r>
          </a:p>
          <a:p>
            <a:endParaRPr lang="en-US" dirty="0"/>
          </a:p>
        </p:txBody>
      </p:sp>
      <p:grpSp>
        <p:nvGrpSpPr>
          <p:cNvPr id="20" name="Group 3"/>
          <p:cNvGrpSpPr/>
          <p:nvPr/>
        </p:nvGrpSpPr>
        <p:grpSpPr>
          <a:xfrm>
            <a:off x="76199" y="974865"/>
            <a:ext cx="7696854" cy="5760590"/>
            <a:chOff x="-489210" y="1306286"/>
            <a:chExt cx="6115356" cy="4524178"/>
          </a:xfrm>
          <a:effectLst/>
        </p:grpSpPr>
        <p:pic>
          <p:nvPicPr>
            <p:cNvPr id="21" name="Picture 3" descr="C:\Users\Victor.Melniciuc\Desktop\graphicccc.png"/>
            <p:cNvPicPr>
              <a:picLocks noChangeAspect="1" noChangeArrowheads="1"/>
            </p:cNvPicPr>
            <p:nvPr/>
          </p:nvPicPr>
          <p:blipFill>
            <a:blip r:embed="rId3">
              <a:grayscl/>
            </a:blip>
            <a:srcRect/>
            <a:stretch>
              <a:fillRect/>
            </a:stretch>
          </p:blipFill>
          <p:spPr bwMode="auto">
            <a:xfrm>
              <a:off x="-489210" y="1306286"/>
              <a:ext cx="6115356" cy="4524178"/>
            </a:xfrm>
            <a:prstGeom prst="rect">
              <a:avLst/>
            </a:prstGeom>
            <a:noFill/>
            <a:effectLst>
              <a:outerShdw blurRad="381000" sx="102000" sy="102000" algn="ctr" rotWithShape="0">
                <a:srgbClr val="266DB1">
                  <a:alpha val="70000"/>
                </a:srgbClr>
              </a:outerShdw>
            </a:effectLst>
          </p:spPr>
        </p:pic>
        <p:sp>
          <p:nvSpPr>
            <p:cNvPr id="22" name="TextBox 21"/>
            <p:cNvSpPr txBox="1"/>
            <p:nvPr/>
          </p:nvSpPr>
          <p:spPr>
            <a:xfrm>
              <a:off x="2103040" y="1804416"/>
              <a:ext cx="1554480" cy="276999"/>
            </a:xfrm>
            <a:prstGeom prst="rect">
              <a:avLst/>
            </a:prstGeom>
            <a:noFill/>
            <a:effectLst>
              <a:outerShdw blurRad="50800" dist="25400" dir="5400000" algn="t" rotWithShape="0">
                <a:prstClr val="black">
                  <a:alpha val="68000"/>
                </a:prstClr>
              </a:outerShdw>
            </a:effectLst>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ysClr val="windowText" lastClr="000000"/>
                  </a:solidFill>
                  <a:effectLst>
                    <a:outerShdw blurRad="127000" dist="25400" dir="2700000" algn="tl">
                      <a:srgbClr val="266DB1">
                        <a:alpha val="78000"/>
                      </a:srgbClr>
                    </a:outerShdw>
                  </a:effectLst>
                  <a:uLnTx/>
                  <a:uFillTx/>
                </a:rPr>
                <a:t>Definition</a:t>
              </a:r>
              <a:endParaRPr kumimoji="0" lang="en-US" sz="1800" b="1" i="0" u="none" strike="noStrike" kern="0" cap="none" spc="0" normalizeH="0" baseline="0" noProof="0" dirty="0">
                <a:ln>
                  <a:noFill/>
                </a:ln>
                <a:solidFill>
                  <a:sysClr val="windowText" lastClr="000000"/>
                </a:solidFill>
                <a:effectLst>
                  <a:outerShdw blurRad="127000" dist="25400" dir="2700000" algn="tl">
                    <a:srgbClr val="266DB1">
                      <a:alpha val="78000"/>
                    </a:srgbClr>
                  </a:outerShdw>
                </a:effectLst>
                <a:uLnTx/>
                <a:uFillTx/>
              </a:endParaRPr>
            </a:p>
          </p:txBody>
        </p:sp>
        <p:sp>
          <p:nvSpPr>
            <p:cNvPr id="23" name="TextBox 22"/>
            <p:cNvSpPr txBox="1"/>
            <p:nvPr/>
          </p:nvSpPr>
          <p:spPr>
            <a:xfrm>
              <a:off x="3283053" y="2796797"/>
              <a:ext cx="1554480" cy="276999"/>
            </a:xfrm>
            <a:prstGeom prst="rect">
              <a:avLst/>
            </a:prstGeom>
            <a:noFill/>
            <a:effectLst>
              <a:outerShdw blurRad="50800" dist="25400" dir="5400000" algn="t" rotWithShape="0">
                <a:prstClr val="black">
                  <a:alpha val="68000"/>
                </a:prstClr>
              </a:outerShdw>
            </a:effectLst>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ysClr val="windowText" lastClr="000000"/>
                  </a:solidFill>
                  <a:effectLst>
                    <a:outerShdw blurRad="127000" dist="25400" dir="2700000" algn="tl">
                      <a:srgbClr val="266DB1">
                        <a:alpha val="78000"/>
                      </a:srgbClr>
                    </a:outerShdw>
                  </a:effectLst>
                  <a:uLnTx/>
                  <a:uFillTx/>
                </a:rPr>
                <a:t>Design</a:t>
              </a:r>
              <a:endParaRPr kumimoji="0" lang="en-US" sz="1800" b="1" i="0" u="none" strike="noStrike" kern="0" cap="none" spc="0" normalizeH="0" baseline="0" noProof="0" dirty="0">
                <a:ln>
                  <a:noFill/>
                </a:ln>
                <a:solidFill>
                  <a:sysClr val="windowText" lastClr="000000"/>
                </a:solidFill>
                <a:effectLst>
                  <a:outerShdw blurRad="127000" dist="25400" dir="2700000" algn="tl">
                    <a:srgbClr val="266DB1">
                      <a:alpha val="78000"/>
                    </a:srgbClr>
                  </a:outerShdw>
                </a:effectLst>
                <a:uLnTx/>
                <a:uFillTx/>
              </a:endParaRPr>
            </a:p>
          </p:txBody>
        </p:sp>
        <p:sp>
          <p:nvSpPr>
            <p:cNvPr id="24" name="TextBox 23"/>
            <p:cNvSpPr txBox="1"/>
            <p:nvPr/>
          </p:nvSpPr>
          <p:spPr>
            <a:xfrm>
              <a:off x="3264289" y="4204973"/>
              <a:ext cx="1808702" cy="344593"/>
            </a:xfrm>
            <a:prstGeom prst="rect">
              <a:avLst/>
            </a:prstGeom>
            <a:noFill/>
            <a:effectLst>
              <a:outerShdw blurRad="50800" dist="25400" dir="5400000" algn="t" rotWithShape="0">
                <a:prstClr val="black">
                  <a:alpha val="68000"/>
                </a:prstClr>
              </a:outerShdw>
            </a:effectLst>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30" normalizeH="0" baseline="0" noProof="0" dirty="0" smtClean="0">
                  <a:ln>
                    <a:noFill/>
                  </a:ln>
                  <a:solidFill>
                    <a:sysClr val="windowText" lastClr="000000"/>
                  </a:solidFill>
                  <a:effectLst>
                    <a:outerShdw blurRad="127000" dist="25400" dir="2700000" algn="tl">
                      <a:srgbClr val="266DB1">
                        <a:alpha val="78000"/>
                      </a:srgbClr>
                    </a:outerShdw>
                  </a:effectLst>
                  <a:uLnTx/>
                  <a:uFillTx/>
                </a:rPr>
                <a:t>Development</a:t>
              </a:r>
              <a:endParaRPr kumimoji="0" lang="en-US" sz="1800" b="1" i="0" u="none" strike="noStrike" kern="0" cap="none" spc="-30" normalizeH="0" baseline="0" noProof="0" dirty="0">
                <a:ln>
                  <a:noFill/>
                </a:ln>
                <a:solidFill>
                  <a:sysClr val="windowText" lastClr="000000"/>
                </a:solidFill>
                <a:effectLst>
                  <a:outerShdw blurRad="127000" dist="25400" dir="2700000" algn="tl">
                    <a:srgbClr val="266DB1">
                      <a:alpha val="78000"/>
                    </a:srgbClr>
                  </a:outerShdw>
                </a:effectLst>
                <a:uLnTx/>
                <a:uFillTx/>
              </a:endParaRPr>
            </a:p>
          </p:txBody>
        </p:sp>
        <p:sp>
          <p:nvSpPr>
            <p:cNvPr id="25" name="TextBox 24"/>
            <p:cNvSpPr txBox="1"/>
            <p:nvPr/>
          </p:nvSpPr>
          <p:spPr>
            <a:xfrm>
              <a:off x="1475073" y="4861757"/>
              <a:ext cx="1554480" cy="276999"/>
            </a:xfrm>
            <a:prstGeom prst="rect">
              <a:avLst/>
            </a:prstGeom>
            <a:noFill/>
            <a:effectLst>
              <a:outerShdw blurRad="50800" dist="25400" dir="5400000" algn="t" rotWithShape="0">
                <a:prstClr val="black">
                  <a:alpha val="68000"/>
                </a:prstClr>
              </a:outerShdw>
            </a:effectLst>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ysClr val="windowText" lastClr="000000"/>
                  </a:solidFill>
                  <a:effectLst>
                    <a:outerShdw blurRad="127000" dist="25400" dir="2700000" algn="tl">
                      <a:srgbClr val="266DB1">
                        <a:alpha val="78000"/>
                      </a:srgbClr>
                    </a:outerShdw>
                  </a:effectLst>
                  <a:uLnTx/>
                  <a:uFillTx/>
                </a:rPr>
                <a:t>Testing</a:t>
              </a:r>
              <a:endParaRPr kumimoji="0" lang="en-US" sz="1800" b="1" i="0" u="none" strike="noStrike" kern="0" cap="none" spc="0" normalizeH="0" baseline="0" noProof="0" dirty="0">
                <a:ln>
                  <a:noFill/>
                </a:ln>
                <a:solidFill>
                  <a:sysClr val="windowText" lastClr="000000"/>
                </a:solidFill>
                <a:effectLst>
                  <a:outerShdw blurRad="127000" dist="25400" dir="2700000" algn="tl">
                    <a:srgbClr val="266DB1">
                      <a:alpha val="78000"/>
                    </a:srgbClr>
                  </a:outerShdw>
                </a:effectLst>
                <a:uLnTx/>
                <a:uFillTx/>
              </a:endParaRPr>
            </a:p>
          </p:txBody>
        </p:sp>
        <p:sp>
          <p:nvSpPr>
            <p:cNvPr id="27" name="TextBox 26"/>
            <p:cNvSpPr txBox="1"/>
            <p:nvPr/>
          </p:nvSpPr>
          <p:spPr>
            <a:xfrm>
              <a:off x="318813" y="3918144"/>
              <a:ext cx="1554480" cy="276999"/>
            </a:xfrm>
            <a:prstGeom prst="rect">
              <a:avLst/>
            </a:prstGeom>
            <a:noFill/>
            <a:effectLst>
              <a:outerShdw blurRad="50800" dist="25400" dir="5400000" algn="t" rotWithShape="0">
                <a:prstClr val="black">
                  <a:alpha val="68000"/>
                </a:prstClr>
              </a:outerShdw>
            </a:effectLst>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30" normalizeH="0" baseline="0" noProof="0" dirty="0" smtClean="0">
                  <a:ln>
                    <a:noFill/>
                  </a:ln>
                  <a:solidFill>
                    <a:sysClr val="windowText" lastClr="000000"/>
                  </a:solidFill>
                  <a:effectLst>
                    <a:outerShdw blurRad="127000" dist="25400" dir="2700000" algn="tl">
                      <a:srgbClr val="266DB1">
                        <a:alpha val="78000"/>
                      </a:srgbClr>
                    </a:outerShdw>
                  </a:effectLst>
                  <a:uLnTx/>
                  <a:uFillTx/>
                </a:rPr>
                <a:t>Deployment</a:t>
              </a:r>
              <a:endParaRPr kumimoji="0" lang="en-US" sz="1800" b="1" i="0" u="none" strike="noStrike" kern="0" cap="none" spc="-30" normalizeH="0" baseline="0" noProof="0" dirty="0">
                <a:ln>
                  <a:noFill/>
                </a:ln>
                <a:solidFill>
                  <a:sysClr val="windowText" lastClr="000000"/>
                </a:solidFill>
                <a:effectLst>
                  <a:outerShdw blurRad="127000" dist="25400" dir="2700000" algn="tl">
                    <a:srgbClr val="266DB1">
                      <a:alpha val="78000"/>
                    </a:srgbClr>
                  </a:outerShdw>
                </a:effectLst>
                <a:uLnTx/>
                <a:uFillTx/>
              </a:endParaRPr>
            </a:p>
          </p:txBody>
        </p:sp>
        <p:sp>
          <p:nvSpPr>
            <p:cNvPr id="28" name="TextBox 27"/>
            <p:cNvSpPr txBox="1"/>
            <p:nvPr/>
          </p:nvSpPr>
          <p:spPr>
            <a:xfrm>
              <a:off x="424028" y="2388683"/>
              <a:ext cx="1554480" cy="276999"/>
            </a:xfrm>
            <a:prstGeom prst="rect">
              <a:avLst/>
            </a:prstGeom>
            <a:noFill/>
            <a:effectLst>
              <a:outerShdw blurRad="50800" dist="25400" dir="5400000" algn="t" rotWithShape="0">
                <a:prstClr val="black">
                  <a:alpha val="68000"/>
                </a:prstClr>
              </a:outerShdw>
            </a:effectLst>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30" normalizeH="0" baseline="0" noProof="0" dirty="0" smtClean="0">
                  <a:ln>
                    <a:noFill/>
                  </a:ln>
                  <a:solidFill>
                    <a:sysClr val="windowText" lastClr="000000"/>
                  </a:solidFill>
                  <a:effectLst>
                    <a:outerShdw blurRad="127000" dist="25400" dir="2700000" algn="tl">
                      <a:srgbClr val="266DB1">
                        <a:alpha val="78000"/>
                      </a:srgbClr>
                    </a:outerShdw>
                  </a:effectLst>
                  <a:uLnTx/>
                  <a:uFillTx/>
                </a:rPr>
                <a:t>Operations</a:t>
              </a:r>
              <a:endParaRPr kumimoji="0" lang="en-US" sz="1800" b="1" i="0" u="none" strike="noStrike" kern="0" cap="none" spc="-30" normalizeH="0" baseline="0" noProof="0" dirty="0">
                <a:ln>
                  <a:noFill/>
                </a:ln>
                <a:solidFill>
                  <a:sysClr val="windowText" lastClr="000000"/>
                </a:solidFill>
                <a:effectLst>
                  <a:outerShdw blurRad="127000" dist="25400" dir="2700000" algn="tl">
                    <a:srgbClr val="266DB1">
                      <a:alpha val="78000"/>
                    </a:srgbClr>
                  </a:outerShdw>
                </a:effectLst>
                <a:uLnTx/>
                <a:uFillTx/>
              </a:endParaRPr>
            </a:p>
          </p:txBody>
        </p:sp>
        <p:sp>
          <p:nvSpPr>
            <p:cNvPr id="29" name="TextBox 28"/>
            <p:cNvSpPr txBox="1"/>
            <p:nvPr/>
          </p:nvSpPr>
          <p:spPr>
            <a:xfrm>
              <a:off x="1742962" y="3132091"/>
              <a:ext cx="1651013" cy="638135"/>
            </a:xfrm>
            <a:prstGeom prst="rect">
              <a:avLst/>
            </a:prstGeom>
            <a:noFill/>
            <a:effectLst/>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30" normalizeH="0" baseline="0" noProof="0" dirty="0" smtClean="0">
                  <a:ln>
                    <a:noFill/>
                  </a:ln>
                  <a:effectLst/>
                  <a:uLnTx/>
                  <a:uFillTx/>
                </a:rPr>
                <a:t>Application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30" normalizeH="0" baseline="0" noProof="0" dirty="0" smtClean="0">
                  <a:ln>
                    <a:noFill/>
                  </a:ln>
                  <a:effectLst/>
                  <a:uLnTx/>
                  <a:uFillTx/>
                </a:rPr>
                <a:t>Life-Cycle</a:t>
              </a:r>
              <a:endParaRPr kumimoji="0" lang="en-US" sz="2400" b="1" i="0" u="none" strike="noStrike" kern="0" cap="none" spc="-30" normalizeH="0" baseline="0" noProof="0" dirty="0">
                <a:ln>
                  <a:noFill/>
                </a:ln>
                <a:effectLst/>
                <a:uLnTx/>
                <a:uFillTx/>
              </a:endParaRPr>
            </a:p>
          </p:txBody>
        </p:sp>
      </p:grpSp>
      <p:sp>
        <p:nvSpPr>
          <p:cNvPr id="30" name="TextBox 29"/>
          <p:cNvSpPr txBox="1"/>
          <p:nvPr/>
        </p:nvSpPr>
        <p:spPr>
          <a:xfrm>
            <a:off x="5526719" y="2080045"/>
            <a:ext cx="1386533" cy="400110"/>
          </a:xfrm>
          <a:prstGeom prst="rect">
            <a:avLst/>
          </a:prstGeom>
          <a:noFill/>
        </p:spPr>
        <p:txBody>
          <a:bodyPr wrap="none" rtlCol="0">
            <a:spAutoFit/>
          </a:bodyPr>
          <a:lstStyle/>
          <a:p>
            <a:r>
              <a:rPr lang="en-US" sz="2000" dirty="0" err="1" smtClean="0"/>
              <a:t>AppGallery</a:t>
            </a:r>
            <a:endParaRPr lang="en-US" sz="2000" dirty="0"/>
          </a:p>
        </p:txBody>
      </p:sp>
      <p:sp>
        <p:nvSpPr>
          <p:cNvPr id="31" name="TextBox 30"/>
          <p:cNvSpPr txBox="1"/>
          <p:nvPr/>
        </p:nvSpPr>
        <p:spPr>
          <a:xfrm>
            <a:off x="5806119" y="2511845"/>
            <a:ext cx="875881" cy="400110"/>
          </a:xfrm>
          <a:prstGeom prst="rect">
            <a:avLst/>
          </a:prstGeom>
          <a:noFill/>
        </p:spPr>
        <p:txBody>
          <a:bodyPr wrap="none" rtlCol="0">
            <a:spAutoFit/>
          </a:bodyPr>
          <a:lstStyle/>
          <a:p>
            <a:r>
              <a:rPr lang="en-US" sz="2000" dirty="0" err="1" smtClean="0"/>
              <a:t>WebPI</a:t>
            </a:r>
            <a:endParaRPr lang="en-US" sz="2000" dirty="0"/>
          </a:p>
        </p:txBody>
      </p:sp>
      <p:sp>
        <p:nvSpPr>
          <p:cNvPr id="32" name="TextBox 31"/>
          <p:cNvSpPr txBox="1"/>
          <p:nvPr/>
        </p:nvSpPr>
        <p:spPr>
          <a:xfrm>
            <a:off x="5633334" y="3350309"/>
            <a:ext cx="1401346" cy="400110"/>
          </a:xfrm>
          <a:prstGeom prst="rect">
            <a:avLst/>
          </a:prstGeom>
          <a:noFill/>
        </p:spPr>
        <p:txBody>
          <a:bodyPr wrap="none" rtlCol="0">
            <a:spAutoFit/>
          </a:bodyPr>
          <a:lstStyle/>
          <a:p>
            <a:r>
              <a:rPr lang="en-US" sz="2000" dirty="0" err="1" smtClean="0"/>
              <a:t>URLRewrite</a:t>
            </a:r>
            <a:endParaRPr lang="en-US" sz="2000" dirty="0"/>
          </a:p>
        </p:txBody>
      </p:sp>
      <p:sp>
        <p:nvSpPr>
          <p:cNvPr id="33" name="TextBox 32"/>
          <p:cNvSpPr txBox="1"/>
          <p:nvPr/>
        </p:nvSpPr>
        <p:spPr>
          <a:xfrm>
            <a:off x="5606554" y="4974900"/>
            <a:ext cx="1340752" cy="400110"/>
          </a:xfrm>
          <a:prstGeom prst="rect">
            <a:avLst/>
          </a:prstGeom>
          <a:noFill/>
        </p:spPr>
        <p:txBody>
          <a:bodyPr wrap="none" rtlCol="0">
            <a:spAutoFit/>
          </a:bodyPr>
          <a:lstStyle/>
          <a:p>
            <a:r>
              <a:rPr lang="en-US" sz="2000" dirty="0" err="1" smtClean="0"/>
              <a:t>WebMatrix</a:t>
            </a:r>
            <a:endParaRPr lang="en-US" sz="2000" dirty="0"/>
          </a:p>
        </p:txBody>
      </p:sp>
      <p:sp>
        <p:nvSpPr>
          <p:cNvPr id="34" name="TextBox 33"/>
          <p:cNvSpPr txBox="1"/>
          <p:nvPr/>
        </p:nvSpPr>
        <p:spPr>
          <a:xfrm>
            <a:off x="5076193" y="5340300"/>
            <a:ext cx="1564852" cy="400110"/>
          </a:xfrm>
          <a:prstGeom prst="rect">
            <a:avLst/>
          </a:prstGeom>
          <a:noFill/>
        </p:spPr>
        <p:txBody>
          <a:bodyPr wrap="none" rtlCol="0">
            <a:spAutoFit/>
          </a:bodyPr>
          <a:lstStyle/>
          <a:p>
            <a:r>
              <a:rPr lang="en-US" sz="2000" dirty="0" smtClean="0"/>
              <a:t>Visual Studio</a:t>
            </a:r>
            <a:endParaRPr lang="en-US" sz="2000" dirty="0"/>
          </a:p>
        </p:txBody>
      </p:sp>
      <p:sp>
        <p:nvSpPr>
          <p:cNvPr id="35" name="TextBox 34"/>
          <p:cNvSpPr txBox="1"/>
          <p:nvPr/>
        </p:nvSpPr>
        <p:spPr>
          <a:xfrm>
            <a:off x="2885635" y="5892810"/>
            <a:ext cx="1287212" cy="400110"/>
          </a:xfrm>
          <a:prstGeom prst="rect">
            <a:avLst/>
          </a:prstGeom>
          <a:noFill/>
        </p:spPr>
        <p:txBody>
          <a:bodyPr wrap="none" rtlCol="0">
            <a:spAutoFit/>
          </a:bodyPr>
          <a:lstStyle/>
          <a:p>
            <a:r>
              <a:rPr lang="en-US" sz="2000" dirty="0" smtClean="0"/>
              <a:t>IIS Express</a:t>
            </a:r>
            <a:endParaRPr lang="en-US" sz="2000" dirty="0"/>
          </a:p>
        </p:txBody>
      </p:sp>
      <p:sp>
        <p:nvSpPr>
          <p:cNvPr id="36" name="TextBox 35"/>
          <p:cNvSpPr txBox="1"/>
          <p:nvPr/>
        </p:nvSpPr>
        <p:spPr>
          <a:xfrm>
            <a:off x="753573" y="4704391"/>
            <a:ext cx="1440138" cy="400110"/>
          </a:xfrm>
          <a:prstGeom prst="rect">
            <a:avLst/>
          </a:prstGeom>
          <a:noFill/>
        </p:spPr>
        <p:txBody>
          <a:bodyPr wrap="none" rtlCol="0">
            <a:spAutoFit/>
          </a:bodyPr>
          <a:lstStyle/>
          <a:p>
            <a:r>
              <a:rPr lang="en-US" sz="2000" dirty="0" err="1" smtClean="0"/>
              <a:t>WebDeploy</a:t>
            </a:r>
            <a:endParaRPr lang="en-US" sz="2000" dirty="0"/>
          </a:p>
        </p:txBody>
      </p:sp>
      <p:sp>
        <p:nvSpPr>
          <p:cNvPr id="37" name="TextBox 36"/>
          <p:cNvSpPr txBox="1"/>
          <p:nvPr/>
        </p:nvSpPr>
        <p:spPr>
          <a:xfrm>
            <a:off x="894688" y="3768510"/>
            <a:ext cx="631904" cy="400110"/>
          </a:xfrm>
          <a:prstGeom prst="rect">
            <a:avLst/>
          </a:prstGeom>
          <a:noFill/>
        </p:spPr>
        <p:txBody>
          <a:bodyPr wrap="none" rtlCol="0">
            <a:spAutoFit/>
          </a:bodyPr>
          <a:lstStyle/>
          <a:p>
            <a:r>
              <a:rPr lang="en-US" sz="2000" dirty="0" smtClean="0"/>
              <a:t>ARR</a:t>
            </a:r>
            <a:endParaRPr lang="en-US" sz="2000" dirty="0"/>
          </a:p>
        </p:txBody>
      </p:sp>
      <p:sp>
        <p:nvSpPr>
          <p:cNvPr id="38" name="TextBox 37"/>
          <p:cNvSpPr txBox="1"/>
          <p:nvPr/>
        </p:nvSpPr>
        <p:spPr>
          <a:xfrm>
            <a:off x="675386" y="2987263"/>
            <a:ext cx="1372812" cy="400110"/>
          </a:xfrm>
          <a:prstGeom prst="rect">
            <a:avLst/>
          </a:prstGeom>
          <a:noFill/>
        </p:spPr>
        <p:txBody>
          <a:bodyPr wrap="none" rtlCol="0">
            <a:spAutoFit/>
          </a:bodyPr>
          <a:lstStyle/>
          <a:p>
            <a:r>
              <a:rPr lang="en-US" sz="2000" dirty="0" err="1" smtClean="0"/>
              <a:t>AdminPack</a:t>
            </a:r>
            <a:endParaRPr lang="en-US" sz="2000" dirty="0"/>
          </a:p>
        </p:txBody>
      </p:sp>
      <p:sp>
        <p:nvSpPr>
          <p:cNvPr id="39" name="TextBox 38"/>
          <p:cNvSpPr txBox="1"/>
          <p:nvPr/>
        </p:nvSpPr>
        <p:spPr>
          <a:xfrm>
            <a:off x="796873" y="2653416"/>
            <a:ext cx="636713" cy="400110"/>
          </a:xfrm>
          <a:prstGeom prst="rect">
            <a:avLst/>
          </a:prstGeom>
          <a:noFill/>
        </p:spPr>
        <p:txBody>
          <a:bodyPr wrap="none" rtlCol="0">
            <a:spAutoFit/>
          </a:bodyPr>
          <a:lstStyle/>
          <a:p>
            <a:r>
              <a:rPr lang="en-US" sz="2000" dirty="0" smtClean="0"/>
              <a:t>SEO</a:t>
            </a:r>
            <a:endParaRPr lang="en-US" sz="2000" dirty="0"/>
          </a:p>
        </p:txBody>
      </p:sp>
      <p:sp>
        <p:nvSpPr>
          <p:cNvPr id="40" name="TextBox 39"/>
          <p:cNvSpPr txBox="1"/>
          <p:nvPr/>
        </p:nvSpPr>
        <p:spPr>
          <a:xfrm>
            <a:off x="566142" y="1879990"/>
            <a:ext cx="2389950" cy="400110"/>
          </a:xfrm>
          <a:prstGeom prst="rect">
            <a:avLst/>
          </a:prstGeom>
          <a:noFill/>
        </p:spPr>
        <p:txBody>
          <a:bodyPr wrap="none" rtlCol="0">
            <a:spAutoFit/>
          </a:bodyPr>
          <a:lstStyle/>
          <a:p>
            <a:r>
              <a:rPr lang="en-US" sz="2000" dirty="0" err="1" smtClean="0"/>
              <a:t>WebFarmFramework</a:t>
            </a:r>
            <a:endParaRPr lang="en-US" sz="2000" dirty="0"/>
          </a:p>
        </p:txBody>
      </p:sp>
    </p:spTree>
    <p:extLst>
      <p:ext uri="{BB962C8B-B14F-4D97-AF65-F5344CB8AC3E}">
        <p14:creationId xmlns:p14="http://schemas.microsoft.com/office/powerpoint/2010/main" val="153858588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Web Stack: Web Platform Installer</a:t>
            </a:r>
            <a:endParaRPr lang="en-US" dirty="0"/>
          </a:p>
        </p:txBody>
      </p:sp>
      <p:sp>
        <p:nvSpPr>
          <p:cNvPr id="3" name="Content Placeholder 2"/>
          <p:cNvSpPr>
            <a:spLocks noGrp="1"/>
          </p:cNvSpPr>
          <p:nvPr>
            <p:ph sz="half" idx="1"/>
          </p:nvPr>
        </p:nvSpPr>
        <p:spPr>
          <a:xfrm>
            <a:off x="519113" y="1447801"/>
            <a:ext cx="5486400" cy="4222694"/>
          </a:xfrm>
        </p:spPr>
        <p:txBody>
          <a:bodyPr/>
          <a:lstStyle/>
          <a:p>
            <a:r>
              <a:rPr lang="en-US" dirty="0" smtClean="0"/>
              <a:t>Simple discovery and acquisition of the Microsoft Web Stack.</a:t>
            </a:r>
          </a:p>
          <a:p>
            <a:endParaRPr lang="en-US" dirty="0"/>
          </a:p>
          <a:p>
            <a:r>
              <a:rPr lang="en-US" dirty="0" smtClean="0"/>
              <a:t>Automates installation of the most popular ASP.NET and PHP apps via Web Application Gallery.</a:t>
            </a:r>
          </a:p>
          <a:p>
            <a:endParaRPr lang="en-US" dirty="0"/>
          </a:p>
          <a:p>
            <a:r>
              <a:rPr lang="en-US" dirty="0" smtClean="0"/>
              <a:t>Works on every version of Windows, including Windows Server 8.</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14570" y="1831822"/>
            <a:ext cx="5472712" cy="3788802"/>
          </a:xfrm>
          <a:prstGeom prst="rect">
            <a:avLst/>
          </a:prstGeom>
        </p:spPr>
      </p:pic>
    </p:spTree>
    <p:extLst>
      <p:ext uri="{BB962C8B-B14F-4D97-AF65-F5344CB8AC3E}">
        <p14:creationId xmlns:p14="http://schemas.microsoft.com/office/powerpoint/2010/main" val="179081707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719642" cy="923330"/>
          </a:xfrm>
          <a:prstGeom prst="rect">
            <a:avLst/>
          </a:prstGeom>
          <a:noFill/>
        </p:spPr>
        <p:txBody>
          <a:bodyPr wrap="square" rtlCol="0">
            <a:spAutoFit/>
          </a:bodyPr>
          <a:lstStyle/>
          <a:p>
            <a:r>
              <a:rPr lang="en-US" sz="5400" dirty="0" smtClean="0"/>
              <a:t>IIS In Windows Server 8</a:t>
            </a:r>
          </a:p>
        </p:txBody>
      </p:sp>
    </p:spTree>
    <p:extLst>
      <p:ext uri="{BB962C8B-B14F-4D97-AF65-F5344CB8AC3E}">
        <p14:creationId xmlns:p14="http://schemas.microsoft.com/office/powerpoint/2010/main" val="6387585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Heard From Our Customers</a:t>
            </a:r>
            <a:endParaRPr lang="en-US" dirty="0"/>
          </a:p>
        </p:txBody>
      </p:sp>
      <p:sp>
        <p:nvSpPr>
          <p:cNvPr id="3" name="Text Placeholder 2"/>
          <p:cNvSpPr>
            <a:spLocks noGrp="1"/>
          </p:cNvSpPr>
          <p:nvPr>
            <p:ph type="body" sz="quarter" idx="10"/>
          </p:nvPr>
        </p:nvSpPr>
        <p:spPr>
          <a:xfrm>
            <a:off x="519114" y="1447800"/>
            <a:ext cx="11149012" cy="3828740"/>
          </a:xfrm>
        </p:spPr>
        <p:txBody>
          <a:bodyPr/>
          <a:lstStyle/>
          <a:p>
            <a:r>
              <a:rPr lang="en-US" dirty="0" smtClean="0"/>
              <a:t>Scalability:</a:t>
            </a:r>
          </a:p>
          <a:p>
            <a:pPr lvl="1">
              <a:buFont typeface="Segoe UI Light" pitchFamily="34" charset="0"/>
              <a:buChar char="-"/>
            </a:pPr>
            <a:r>
              <a:rPr lang="en-US" dirty="0" smtClean="0"/>
              <a:t>I want Windows Server 8 to scale better with my hardware.</a:t>
            </a:r>
          </a:p>
          <a:p>
            <a:pPr lvl="1">
              <a:buFont typeface="Segoe UI Light" pitchFamily="34" charset="0"/>
              <a:buChar char="-"/>
            </a:pPr>
            <a:r>
              <a:rPr lang="en-US" dirty="0" smtClean="0"/>
              <a:t>I want to consolidate tenants and increase density and security.</a:t>
            </a:r>
          </a:p>
          <a:p>
            <a:pPr lvl="1">
              <a:buFont typeface="Segoe UI Light" pitchFamily="34" charset="0"/>
              <a:buChar char="-"/>
            </a:pPr>
            <a:r>
              <a:rPr lang="en-US" dirty="0" smtClean="0"/>
              <a:t>As I upgrade my hardware, I expect increased performance.</a:t>
            </a:r>
          </a:p>
          <a:p>
            <a:pPr lvl="1"/>
            <a:endParaRPr lang="en-US" dirty="0"/>
          </a:p>
          <a:p>
            <a:r>
              <a:rPr lang="en-US" dirty="0" smtClean="0"/>
              <a:t>Manageability:</a:t>
            </a:r>
          </a:p>
          <a:p>
            <a:pPr lvl="1">
              <a:buFont typeface="Segoe UI Light" pitchFamily="34" charset="0"/>
              <a:buChar char="-"/>
            </a:pPr>
            <a:r>
              <a:rPr lang="en-US" dirty="0" smtClean="0"/>
              <a:t>I want my management experience to scale and be simple.</a:t>
            </a:r>
          </a:p>
          <a:p>
            <a:pPr lvl="1">
              <a:buFont typeface="Segoe UI Light" pitchFamily="34" charset="0"/>
              <a:buChar char="-"/>
            </a:pPr>
            <a:r>
              <a:rPr lang="en-US" dirty="0" smtClean="0"/>
              <a:t>As my solution grows, keep concepts simple and seamless.</a:t>
            </a:r>
          </a:p>
        </p:txBody>
      </p:sp>
    </p:spTree>
    <p:extLst>
      <p:ext uri="{BB962C8B-B14F-4D97-AF65-F5344CB8AC3E}">
        <p14:creationId xmlns:p14="http://schemas.microsoft.com/office/powerpoint/2010/main" val="169726844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719642" cy="923330"/>
          </a:xfrm>
          <a:prstGeom prst="rect">
            <a:avLst/>
          </a:prstGeom>
          <a:noFill/>
        </p:spPr>
        <p:txBody>
          <a:bodyPr wrap="square" rtlCol="0">
            <a:spAutoFit/>
          </a:bodyPr>
          <a:lstStyle/>
          <a:p>
            <a:r>
              <a:rPr lang="en-US" sz="5400" dirty="0" smtClean="0"/>
              <a:t>Configuration Scalability</a:t>
            </a:r>
          </a:p>
        </p:txBody>
      </p:sp>
    </p:spTree>
    <p:extLst>
      <p:ext uri="{BB962C8B-B14F-4D97-AF65-F5344CB8AC3E}">
        <p14:creationId xmlns:p14="http://schemas.microsoft.com/office/powerpoint/2010/main" val="7593678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Configuration Scalability</a:t>
            </a:r>
            <a:endParaRPr lang="en-US" dirty="0"/>
          </a:p>
        </p:txBody>
      </p:sp>
      <p:sp>
        <p:nvSpPr>
          <p:cNvPr id="3" name="Text Placeholder 2"/>
          <p:cNvSpPr>
            <a:spLocks noGrp="1"/>
          </p:cNvSpPr>
          <p:nvPr>
            <p:ph type="body" sz="quarter" idx="10"/>
          </p:nvPr>
        </p:nvSpPr>
        <p:spPr>
          <a:xfrm>
            <a:off x="519114" y="1447800"/>
            <a:ext cx="11149012" cy="1865126"/>
          </a:xfrm>
        </p:spPr>
        <p:txBody>
          <a:bodyPr/>
          <a:lstStyle/>
          <a:p>
            <a:r>
              <a:rPr lang="en-US" dirty="0" smtClean="0"/>
              <a:t>Customer scenarios:</a:t>
            </a:r>
          </a:p>
          <a:p>
            <a:pPr lvl="1"/>
            <a:r>
              <a:rPr lang="en-US" dirty="0" smtClean="0"/>
              <a:t>As I consolidate servers, I want to increase tenant density.</a:t>
            </a:r>
          </a:p>
          <a:p>
            <a:pPr lvl="1"/>
            <a:r>
              <a:rPr lang="en-US" dirty="0" smtClean="0"/>
              <a:t>As tenant density increases, I want the same rapid response time.</a:t>
            </a:r>
          </a:p>
          <a:p>
            <a:pPr lvl="1"/>
            <a:r>
              <a:rPr lang="en-US" dirty="0" smtClean="0"/>
              <a:t>Management complexity should not grow as I scale.</a:t>
            </a:r>
          </a:p>
        </p:txBody>
      </p:sp>
    </p:spTree>
    <p:extLst>
      <p:ext uri="{BB962C8B-B14F-4D97-AF65-F5344CB8AC3E}">
        <p14:creationId xmlns:p14="http://schemas.microsoft.com/office/powerpoint/2010/main" val="3933828745"/>
      </p:ext>
    </p:extLst>
  </p:cSld>
  <p:clrMapOvr>
    <a:masterClrMapping/>
  </p:clrMapOvr>
  <p:transition>
    <p:fade/>
  </p:transition>
</p:sld>
</file>

<file path=ppt/theme/theme1.xml><?xml version="1.0" encoding="utf-8"?>
<a:theme xmlns:a="http://schemas.openxmlformats.org/drawingml/2006/main" name="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2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1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6.xml><?xml version="1.0" encoding="utf-8"?>
<a:theme xmlns:a="http://schemas.openxmlformats.org/drawingml/2006/main" name="&lt;5-30000_BUILD_16x9&gt;">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1_16x9_New_Win_PPT_Template_4_compressed">
  <a:themeElements>
    <a:clrScheme name="New Windows Template 2">
      <a:dk1>
        <a:srgbClr val="292929"/>
      </a:dk1>
      <a:lt1>
        <a:srgbClr val="FFFFFF"/>
      </a:lt1>
      <a:dk2>
        <a:srgbClr val="072B60"/>
      </a:dk2>
      <a:lt2>
        <a:srgbClr val="EEECE1"/>
      </a:lt2>
      <a:accent1>
        <a:srgbClr val="557EB9"/>
      </a:accent1>
      <a:accent2>
        <a:srgbClr val="FFC211"/>
      </a:accent2>
      <a:accent3>
        <a:srgbClr val="6BBD46"/>
      </a:accent3>
      <a:accent4>
        <a:srgbClr val="FE5815"/>
      </a:accent4>
      <a:accent5>
        <a:srgbClr val="EB7C00"/>
      </a:accent5>
      <a:accent6>
        <a:srgbClr val="00DCFF"/>
      </a:accent6>
      <a:hlink>
        <a:srgbClr val="00B9F2"/>
      </a:hlink>
      <a:folHlink>
        <a:srgbClr val="008AB5"/>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solidFill>
              <a:schemeClr val="tx1">
                <a:lumMod val="75000"/>
                <a:lumOff val="25000"/>
                <a:alpha val="99000"/>
              </a:schemeClr>
            </a:solidFill>
          </a:defRPr>
        </a:defPPr>
      </a:lstStyle>
    </a:txDef>
  </a:objectDefaults>
  <a:extraClrSchemeLst/>
</a:theme>
</file>

<file path=ppt/theme/theme8.xml><?xml version="1.0" encoding="utf-8"?>
<a:theme xmlns:a="http://schemas.openxmlformats.org/drawingml/2006/main" name="3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9A772780AAE043B02F447FDD204C6F" ma:contentTypeVersion="0" ma:contentTypeDescription="Create a new document." ma:contentTypeScope="" ma:versionID="8521d547e6875f8e9efeb25124febd4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A3123D45-33F1-44CC-9CAB-0B3C102FDBD4}"/>
</file>

<file path=customXml/itemProps2.xml><?xml version="1.0" encoding="utf-8"?>
<ds:datastoreItem xmlns:ds="http://schemas.openxmlformats.org/officeDocument/2006/customXml" ds:itemID="{43B60DD9-CE6A-4787-BCA0-D92592E6B374}"/>
</file>

<file path=customXml/itemProps3.xml><?xml version="1.0" encoding="utf-8"?>
<ds:datastoreItem xmlns:ds="http://schemas.openxmlformats.org/officeDocument/2006/customXml" ds:itemID="{4DAF94D4-84C9-4A94-AD67-60A7AEA79BAD}"/>
</file>

<file path=docProps/app.xml><?xml version="1.0" encoding="utf-8"?>
<Properties xmlns="http://schemas.openxmlformats.org/officeDocument/2006/extended-properties" xmlns:vt="http://schemas.openxmlformats.org/officeDocument/2006/docPropsVTypes">
  <Template>BUILD_Breakout_Template _ SAMPLE for Scott 7.28</Template>
  <TotalTime>3478</TotalTime>
  <Words>1012</Words>
  <Application>Microsoft Office PowerPoint</Application>
  <PresentationFormat>Custom</PresentationFormat>
  <Paragraphs>165</Paragraphs>
  <Slides>24</Slides>
  <Notes>7</Notes>
  <HiddenSlides>0</HiddenSlides>
  <MMClips>0</MMClips>
  <ScaleCrop>false</ScaleCrop>
  <HeadingPairs>
    <vt:vector size="4" baseType="variant">
      <vt:variant>
        <vt:lpstr>Theme</vt:lpstr>
      </vt:variant>
      <vt:variant>
        <vt:i4>8</vt:i4>
      </vt:variant>
      <vt:variant>
        <vt:lpstr>Slide Titles</vt:lpstr>
      </vt:variant>
      <vt:variant>
        <vt:i4>24</vt:i4>
      </vt:variant>
    </vt:vector>
  </HeadingPairs>
  <TitlesOfParts>
    <vt:vector size="32" baseType="lpstr">
      <vt:lpstr>BUILD_Breakout_Template _ SAMPLE for Scott 7.28</vt:lpstr>
      <vt:lpstr>White with Consolas font for code slides</vt:lpstr>
      <vt:lpstr>1_BUILD_Breakout_Template _ SAMPLE for Scott 7.28</vt:lpstr>
      <vt:lpstr>2_BUILD_Breakout_Template _ SAMPLE for Scott 7.28</vt:lpstr>
      <vt:lpstr>1_White with Consolas font for code slides</vt:lpstr>
      <vt:lpstr>&lt;5-30000_BUILD_16x9&gt;</vt:lpstr>
      <vt:lpstr>1_16x9_New_Win_PPT_Template_4_compressed</vt:lpstr>
      <vt:lpstr>3_BUILD_Breakout_Template _ SAMPLE for Scott 7.28</vt:lpstr>
      <vt:lpstr>IIS sand-boxing and scalability for hosting on modern hardware</vt:lpstr>
      <vt:lpstr>Agenda</vt:lpstr>
      <vt:lpstr>Web Platform &amp; Tools Investments</vt:lpstr>
      <vt:lpstr>Web Platform &amp; Tools Investments</vt:lpstr>
      <vt:lpstr>Microsoft Web Stack: Web Platform Installer</vt:lpstr>
      <vt:lpstr>PowerPoint Presentation</vt:lpstr>
      <vt:lpstr>What We Heard From Our Customers</vt:lpstr>
      <vt:lpstr>PowerPoint Presentation</vt:lpstr>
      <vt:lpstr>Configuration Scalability</vt:lpstr>
      <vt:lpstr>Configuration Scalability</vt:lpstr>
      <vt:lpstr>PowerPoint Presentation</vt:lpstr>
      <vt:lpstr>SSL Scalability and Manageability</vt:lpstr>
      <vt:lpstr>PowerPoint Presentation</vt:lpstr>
      <vt:lpstr>IIS Sand-boxing via CPU Throttling</vt:lpstr>
      <vt:lpstr>PowerPoint Presentation</vt:lpstr>
      <vt:lpstr>NUMA Scalability</vt:lpstr>
      <vt:lpstr>NUMA Scalability</vt:lpstr>
      <vt:lpstr>NUMA Scalability</vt:lpstr>
      <vt:lpstr>NUMA Scalability</vt:lpstr>
      <vt:lpstr>NUMA Scalability</vt:lpstr>
      <vt:lpstr>For more information</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SAC-819T: IIS sand-boxing and scalability for hosting on modern hardware</dc:title>
  <dc:subject>BUILD</dc:subject>
  <dc:creator>Won Yoo</dc:creator>
  <cp:keywords>Developers, IT Pros, TDMs, Technical Decision Makers, PDC, Build, Developer Conference, ISVs, Programmers, Partners</cp:keywords>
  <dc:description>Template: Sam Moore, Silver Fox Productions, Inc.
Formatting: Dana Kim-Wincapaw, Silver Fox Productions, Inc.
Event Date: September 13th–16th
Event Location: Anaheim, CA
Audience Type: External Developers, Programmers</dc:description>
  <cp:lastModifiedBy>Shows</cp:lastModifiedBy>
  <cp:revision>102</cp:revision>
  <cp:lastPrinted>2010-05-11T05:02:34Z</cp:lastPrinted>
  <dcterms:created xsi:type="dcterms:W3CDTF">2011-08-03T21:25:07Z</dcterms:created>
  <dcterms:modified xsi:type="dcterms:W3CDTF">2011-09-16T21:01:39Z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0x0101005A9A772780AAE043B02F447FDD204C6F</vt:lpwstr>
  </property>
  <property fmtid="{D5CDD505-2E9C-101B-9397-08002B2CF9AE}" pid="3" name="Product">
    <vt:lpwstr>28;#Windows|d15bdf11-7aa9-4bf1-b584-c45e6bd87557</vt:lpwstr>
  </property>
  <property fmtid="{D5CDD505-2E9C-101B-9397-08002B2CF9AE}" pid="4" name="Event Venue">
    <vt:lpwstr>210;#Anaheim CC Anaheim, CA|c525dbc1-fb46-4f9d-a196-ce33b4962b5a</vt:lpwstr>
  </property>
  <property fmtid="{D5CDD505-2E9C-101B-9397-08002B2CF9AE}" pid="5" name="Event Location">
    <vt:lpwstr>209;#Anaheim, CA|67ffa72a-1f39-45c3-9bb1-f96b5f9c92e3</vt:lpwstr>
  </property>
  <property fmtid="{D5CDD505-2E9C-101B-9397-08002B2CF9AE}" pid="6" name="Event1">
    <vt:lpwstr>211;#BUILD|daffb02e-8105-4a1d-9c8d-6ffd36a19d83</vt:lpwstr>
  </property>
  <property fmtid="{D5CDD505-2E9C-101B-9397-08002B2CF9AE}" pid="7" name="Audience">
    <vt:lpwstr>34;#Developers|389e14a2-def5-4335-8627-c0368c2934a2;#96;#Other|1d63dafe-c6b5-450d-9d7f-2a5af3513850</vt:lpwstr>
  </property>
  <property fmtid="{D5CDD505-2E9C-101B-9397-08002B2CF9AE}" pid="8" name="TrackTaxHTField0">
    <vt:lpwstr/>
  </property>
  <property fmtid="{D5CDD505-2E9C-101B-9397-08002B2CF9AE}" pid="9" name="AudienceTaxHTField0">
    <vt:lpwstr>Developers389e14a2-def5-4335-8627-c0368c2934a2Other1d63dafe-c6b5-450d-9d7f-2a5af3513850</vt:lpwstr>
  </property>
  <property fmtid="{D5CDD505-2E9C-101B-9397-08002B2CF9AE}" pid="10" name="Event End Date">
    <vt:lpwstr>2011-09-16T07:00:00+00:00</vt:lpwstr>
  </property>
  <property fmtid="{D5CDD505-2E9C-101B-9397-08002B2CF9AE}" pid="11" name="MS Speaker">
    <vt:lpwstr/>
  </property>
  <property fmtid="{D5CDD505-2E9C-101B-9397-08002B2CF9AE}" pid="12" name="Event VenueTaxHTField0">
    <vt:lpwstr>Anaheim CC Anaheim, CAc525dbc1-fb46-4f9d-a196-ce33b4962b5a</vt:lpwstr>
  </property>
  <property fmtid="{D5CDD505-2E9C-101B-9397-08002B2CF9AE}" pid="13" name="MS Content Owner">
    <vt:lpwstr>Steven Sinofsky53</vt:lpwstr>
  </property>
  <property fmtid="{D5CDD505-2E9C-101B-9397-08002B2CF9AE}" pid="14" name="TaxCatchAll">
    <vt:lpwstr>962834211210209</vt:lpwstr>
  </property>
  <property fmtid="{D5CDD505-2E9C-101B-9397-08002B2CF9AE}" pid="15" name="CampaignTaxHTField0">
    <vt:lpwstr/>
  </property>
  <property fmtid="{D5CDD505-2E9C-101B-9397-08002B2CF9AE}" pid="16" name="Event Start Date">
    <vt:lpwstr>2011-09-13T07:00:00+00:00</vt:lpwstr>
  </property>
  <property fmtid="{D5CDD505-2E9C-101B-9397-08002B2CF9AE}" pid="17" name="ProductTaxHTField0">
    <vt:lpwstr>Windowsd15bdf11-7aa9-4bf1-b584-c45e6bd87557</vt:lpwstr>
  </property>
  <property fmtid="{D5CDD505-2E9C-101B-9397-08002B2CF9AE}" pid="18" name="Event LocationTaxHTField0">
    <vt:lpwstr>Anaheim, CA67ffa72a-1f39-45c3-9bb1-f96b5f9c92e3</vt:lpwstr>
  </property>
  <property fmtid="{D5CDD505-2E9C-101B-9397-08002B2CF9AE}" pid="19" name="Event1TaxHTField0">
    <vt:lpwstr>BUILDdaffb02e-8105-4a1d-9c8d-6ffd36a19d83</vt:lpwstr>
  </property>
</Properties>
</file>