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Default Extension="gif" ContentType="image/gif"/>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23"/>
  </p:notesMasterIdLst>
  <p:handoutMasterIdLst>
    <p:handoutMasterId r:id="rId24"/>
  </p:handoutMasterIdLst>
  <p:sldIdLst>
    <p:sldId id="430" r:id="rId8"/>
    <p:sldId id="464" r:id="rId9"/>
    <p:sldId id="483" r:id="rId10"/>
    <p:sldId id="496" r:id="rId11"/>
    <p:sldId id="486" r:id="rId12"/>
    <p:sldId id="487" r:id="rId13"/>
    <p:sldId id="497" r:id="rId14"/>
    <p:sldId id="492" r:id="rId15"/>
    <p:sldId id="491" r:id="rId16"/>
    <p:sldId id="481" r:id="rId17"/>
    <p:sldId id="494" r:id="rId18"/>
    <p:sldId id="460" r:id="rId19"/>
    <p:sldId id="498" r:id="rId20"/>
    <p:sldId id="271" r:id="rId21"/>
    <p:sldId id="377" r:id="rId2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464"/>
            <p14:sldId id="483"/>
            <p14:sldId id="496"/>
            <p14:sldId id="486"/>
            <p14:sldId id="487"/>
            <p14:sldId id="497"/>
            <p14:sldId id="492"/>
            <p14:sldId id="491"/>
            <p14:sldId id="481"/>
            <p14:sldId id="494"/>
            <p14:sldId id="460"/>
            <p14:sldId id="498"/>
            <p14:sldId id="271"/>
            <p14:sldId id="377"/>
          </p14:sldIdLst>
        </p14:section>
        <p14:section name="Optional Components" id="{5D9C9D25-F193-4E3C-8E41-E580CD8313B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EAEAEA"/>
    <a:srgbClr val="F7F7F7"/>
    <a:srgbClr val="65BC46"/>
    <a:srgbClr val="EF4423"/>
    <a:srgbClr val="457EC1"/>
    <a:srgbClr val="59CC0E"/>
    <a:srgbClr val="0087FF"/>
    <a:srgbClr val="FF3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4" autoAdjust="0"/>
    <p:restoredTop sz="96980" autoAdjust="0"/>
  </p:normalViewPr>
  <p:slideViewPr>
    <p:cSldViewPr snapToGrid="0" snapToObjects="1">
      <p:cViewPr varScale="1">
        <p:scale>
          <a:sx n="106" d="100"/>
          <a:sy n="106" d="100"/>
        </p:scale>
        <p:origin x="-204" y="-90"/>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E5771-D907-4FBB-B9C1-25FED6CD11B7}" type="doc">
      <dgm:prSet loTypeId="urn:microsoft.com/office/officeart/2005/8/layout/radial1" loCatId="cycle" qsTypeId="urn:microsoft.com/office/officeart/2005/8/quickstyle/simple4" qsCatId="simple" csTypeId="urn:microsoft.com/office/officeart/2005/8/colors/accent1_2" csCatId="accent1" phldr="1"/>
      <dgm:spPr/>
      <dgm:t>
        <a:bodyPr/>
        <a:lstStyle/>
        <a:p>
          <a:endParaRPr lang="en-US"/>
        </a:p>
      </dgm:t>
    </dgm:pt>
    <dgm:pt modelId="{4662EE64-CF89-4EC2-AE49-30DABD469EB5}">
      <dgm:prSet phldrT="[Text]" custT="1"/>
      <dgm:spPr>
        <a:noFill/>
        <a:ln w="31750">
          <a:solidFill>
            <a:schemeClr val="tx1">
              <a:lumMod val="50000"/>
              <a:lumOff val="50000"/>
            </a:schemeClr>
          </a:solidFill>
        </a:ln>
      </dgm:spPr>
      <dgm:t>
        <a:bodyPr lIns="0" tIns="0" rIns="0" bIns="0"/>
        <a:lstStyle/>
        <a:p>
          <a:r>
            <a:rPr lang="en-US" sz="1400" dirty="0" smtClean="0">
              <a:solidFill>
                <a:schemeClr val="tx1"/>
              </a:solidFill>
            </a:rPr>
            <a:t>Data Model</a:t>
          </a:r>
          <a:endParaRPr lang="en-US" sz="1400" dirty="0">
            <a:solidFill>
              <a:schemeClr val="tx1"/>
            </a:solidFill>
          </a:endParaRPr>
        </a:p>
      </dgm:t>
    </dgm:pt>
    <dgm:pt modelId="{23532447-8FD8-4CC3-8FC7-27D3D026A88C}" type="parTrans" cxnId="{26857FAD-DC28-457D-8EE4-B0B8B37EA692}">
      <dgm:prSet/>
      <dgm:spPr/>
      <dgm:t>
        <a:bodyPr/>
        <a:lstStyle/>
        <a:p>
          <a:endParaRPr lang="en-US" sz="2000"/>
        </a:p>
      </dgm:t>
    </dgm:pt>
    <dgm:pt modelId="{4B4FAF48-6682-4A20-A840-852964EBBDF0}" type="sibTrans" cxnId="{26857FAD-DC28-457D-8EE4-B0B8B37EA692}">
      <dgm:prSet/>
      <dgm:spPr/>
      <dgm:t>
        <a:bodyPr/>
        <a:lstStyle/>
        <a:p>
          <a:endParaRPr lang="en-US" sz="2000"/>
        </a:p>
      </dgm:t>
    </dgm:pt>
    <dgm:pt modelId="{A537DF20-4617-4CE3-B035-0E9988A3C7C4}">
      <dgm:prSet phldrT="[Text]" custT="1"/>
      <dgm:spPr>
        <a:noFill/>
        <a:ln w="31750">
          <a:solidFill>
            <a:schemeClr val="tx1">
              <a:lumMod val="50000"/>
              <a:lumOff val="50000"/>
            </a:schemeClr>
          </a:solidFill>
        </a:ln>
      </dgm:spPr>
      <dgm:t>
        <a:bodyPr lIns="0" tIns="0" rIns="0" bIns="0"/>
        <a:lstStyle/>
        <a:p>
          <a:r>
            <a:rPr lang="en-US" sz="1400" dirty="0" smtClean="0">
              <a:solidFill>
                <a:schemeClr val="tx1"/>
              </a:solidFill>
            </a:rPr>
            <a:t>Formats (Atom, JSON)</a:t>
          </a:r>
          <a:endParaRPr lang="en-US" sz="1400" dirty="0">
            <a:solidFill>
              <a:schemeClr val="tx1"/>
            </a:solidFill>
          </a:endParaRPr>
        </a:p>
      </dgm:t>
    </dgm:pt>
    <dgm:pt modelId="{80FE89E5-536E-4A90-A03F-0C4485473DF4}" type="parTrans" cxnId="{318AA5FF-CC93-4E3B-A84F-E08033C1A8BA}">
      <dgm:prSet custT="1"/>
      <dgm:spPr>
        <a:ln w="31750">
          <a:solidFill>
            <a:schemeClr val="tx1">
              <a:lumMod val="75000"/>
            </a:schemeClr>
          </a:solidFill>
        </a:ln>
      </dgm:spPr>
      <dgm:t>
        <a:bodyPr/>
        <a:lstStyle/>
        <a:p>
          <a:endParaRPr lang="en-US" sz="600"/>
        </a:p>
      </dgm:t>
    </dgm:pt>
    <dgm:pt modelId="{50EC0F6B-13F5-4AF1-9050-380D573993FC}" type="sibTrans" cxnId="{318AA5FF-CC93-4E3B-A84F-E08033C1A8BA}">
      <dgm:prSet/>
      <dgm:spPr/>
      <dgm:t>
        <a:bodyPr/>
        <a:lstStyle/>
        <a:p>
          <a:endParaRPr lang="en-US" sz="2000"/>
        </a:p>
      </dgm:t>
    </dgm:pt>
    <dgm:pt modelId="{47A09D51-7508-4AE7-B6DF-FC314F387617}">
      <dgm:prSet phldrT="[Text]" custT="1"/>
      <dgm:spPr>
        <a:noFill/>
        <a:ln w="31750">
          <a:solidFill>
            <a:schemeClr val="tx1">
              <a:lumMod val="50000"/>
              <a:lumOff val="50000"/>
            </a:schemeClr>
          </a:solidFill>
        </a:ln>
      </dgm:spPr>
      <dgm:t>
        <a:bodyPr lIns="0" tIns="0" rIns="0" bIns="0"/>
        <a:lstStyle/>
        <a:p>
          <a:r>
            <a:rPr lang="en-US" sz="1400" dirty="0" smtClean="0">
              <a:solidFill>
                <a:schemeClr val="tx1"/>
              </a:solidFill>
            </a:rPr>
            <a:t>Metadata</a:t>
          </a:r>
          <a:endParaRPr lang="en-US" sz="1400" dirty="0">
            <a:solidFill>
              <a:schemeClr val="tx1"/>
            </a:solidFill>
          </a:endParaRPr>
        </a:p>
      </dgm:t>
    </dgm:pt>
    <dgm:pt modelId="{A0013AFA-8FA4-48C1-BDFF-A695509D9E16}" type="parTrans" cxnId="{8097D8C8-D00C-470C-B42A-C609B0D7F5D1}">
      <dgm:prSet custT="1"/>
      <dgm:spPr>
        <a:ln w="31750">
          <a:solidFill>
            <a:schemeClr val="tx1">
              <a:lumMod val="75000"/>
            </a:schemeClr>
          </a:solidFill>
        </a:ln>
      </dgm:spPr>
      <dgm:t>
        <a:bodyPr/>
        <a:lstStyle/>
        <a:p>
          <a:endParaRPr lang="en-US" sz="600"/>
        </a:p>
      </dgm:t>
    </dgm:pt>
    <dgm:pt modelId="{0D7EFB0D-39CA-483D-A6C6-24116B77B839}" type="sibTrans" cxnId="{8097D8C8-D00C-470C-B42A-C609B0D7F5D1}">
      <dgm:prSet/>
      <dgm:spPr/>
      <dgm:t>
        <a:bodyPr/>
        <a:lstStyle/>
        <a:p>
          <a:endParaRPr lang="en-US" sz="2000"/>
        </a:p>
      </dgm:t>
    </dgm:pt>
    <dgm:pt modelId="{32CEDFEF-6B03-4E46-9D56-6F72EAD72309}">
      <dgm:prSet phldrT="[Text]" custT="1"/>
      <dgm:spPr>
        <a:noFill/>
        <a:ln w="31750">
          <a:solidFill>
            <a:schemeClr val="tx1">
              <a:lumMod val="50000"/>
              <a:lumOff val="50000"/>
            </a:schemeClr>
          </a:solidFill>
        </a:ln>
      </dgm:spPr>
      <dgm:t>
        <a:bodyPr lIns="0" tIns="0" rIns="0" bIns="0"/>
        <a:lstStyle/>
        <a:p>
          <a:r>
            <a:rPr lang="en-US" sz="1400" dirty="0" smtClean="0">
              <a:solidFill>
                <a:schemeClr val="tx1"/>
              </a:solidFill>
            </a:rPr>
            <a:t>Updates</a:t>
          </a:r>
          <a:endParaRPr lang="en-US" sz="1400" dirty="0">
            <a:solidFill>
              <a:schemeClr val="tx1"/>
            </a:solidFill>
          </a:endParaRPr>
        </a:p>
      </dgm:t>
    </dgm:pt>
    <dgm:pt modelId="{60D24935-F857-481A-8835-CC4137177369}" type="parTrans" cxnId="{55B8D27F-4C36-44F2-A29D-35E3C1EDA56B}">
      <dgm:prSet custT="1"/>
      <dgm:spPr>
        <a:ln w="31750">
          <a:solidFill>
            <a:schemeClr val="tx1">
              <a:lumMod val="75000"/>
            </a:schemeClr>
          </a:solidFill>
        </a:ln>
      </dgm:spPr>
      <dgm:t>
        <a:bodyPr/>
        <a:lstStyle/>
        <a:p>
          <a:endParaRPr lang="en-US" sz="600"/>
        </a:p>
      </dgm:t>
    </dgm:pt>
    <dgm:pt modelId="{EB0A50E4-6D74-4F98-967A-5BA588A97A88}" type="sibTrans" cxnId="{55B8D27F-4C36-44F2-A29D-35E3C1EDA56B}">
      <dgm:prSet/>
      <dgm:spPr/>
      <dgm:t>
        <a:bodyPr/>
        <a:lstStyle/>
        <a:p>
          <a:endParaRPr lang="en-US" sz="2000"/>
        </a:p>
      </dgm:t>
    </dgm:pt>
    <dgm:pt modelId="{F4CD6BA9-5551-4392-A47D-B1EDA093D72D}">
      <dgm:prSet phldrT="[Text]" custT="1"/>
      <dgm:spPr>
        <a:noFill/>
        <a:ln w="31750">
          <a:solidFill>
            <a:schemeClr val="tx1">
              <a:lumMod val="50000"/>
              <a:lumOff val="50000"/>
            </a:schemeClr>
          </a:solidFill>
        </a:ln>
      </dgm:spPr>
      <dgm:t>
        <a:bodyPr lIns="0" tIns="0" rIns="0" bIns="0"/>
        <a:lstStyle/>
        <a:p>
          <a:r>
            <a:rPr lang="en-US" sz="1400" dirty="0" smtClean="0">
              <a:solidFill>
                <a:schemeClr val="tx1"/>
              </a:solidFill>
            </a:rPr>
            <a:t>Query</a:t>
          </a:r>
          <a:endParaRPr lang="en-US" sz="1400" dirty="0">
            <a:solidFill>
              <a:schemeClr val="tx1"/>
            </a:solidFill>
          </a:endParaRPr>
        </a:p>
      </dgm:t>
    </dgm:pt>
    <dgm:pt modelId="{B9D71F15-EF31-41C0-AFBF-D93A2FDE65BA}" type="parTrans" cxnId="{564FC182-0C24-458C-A8FA-EBDCAF1A29D5}">
      <dgm:prSet custT="1"/>
      <dgm:spPr>
        <a:ln w="31750">
          <a:solidFill>
            <a:schemeClr val="tx1">
              <a:lumMod val="75000"/>
            </a:schemeClr>
          </a:solidFill>
        </a:ln>
      </dgm:spPr>
      <dgm:t>
        <a:bodyPr/>
        <a:lstStyle/>
        <a:p>
          <a:endParaRPr lang="en-US" sz="600"/>
        </a:p>
      </dgm:t>
    </dgm:pt>
    <dgm:pt modelId="{B76B23A0-FC84-4F80-B730-0EAE061995F5}" type="sibTrans" cxnId="{564FC182-0C24-458C-A8FA-EBDCAF1A29D5}">
      <dgm:prSet/>
      <dgm:spPr/>
      <dgm:t>
        <a:bodyPr/>
        <a:lstStyle/>
        <a:p>
          <a:endParaRPr lang="en-US" sz="2000"/>
        </a:p>
      </dgm:t>
    </dgm:pt>
    <dgm:pt modelId="{5C5B8F3D-7342-4474-8E18-D1AB6DC64A2C}">
      <dgm:prSet phldrT="[Text]" custT="1"/>
      <dgm:spPr>
        <a:noFill/>
        <a:ln w="31750">
          <a:solidFill>
            <a:schemeClr val="tx1">
              <a:lumMod val="50000"/>
              <a:lumOff val="50000"/>
            </a:schemeClr>
          </a:solidFill>
        </a:ln>
      </dgm:spPr>
      <dgm:t>
        <a:bodyPr lIns="0" tIns="0" rIns="0" bIns="0"/>
        <a:lstStyle/>
        <a:p>
          <a:r>
            <a:rPr lang="en-US" sz="1400" dirty="0" smtClean="0">
              <a:solidFill>
                <a:schemeClr val="tx1"/>
              </a:solidFill>
            </a:rPr>
            <a:t>More…</a:t>
          </a:r>
          <a:endParaRPr lang="en-US" sz="1400" dirty="0">
            <a:solidFill>
              <a:schemeClr val="tx1"/>
            </a:solidFill>
          </a:endParaRPr>
        </a:p>
      </dgm:t>
    </dgm:pt>
    <dgm:pt modelId="{EEFF0BE8-6B74-4CA2-953B-D219FA7FB09A}" type="parTrans" cxnId="{EF2A6C96-D009-45B3-8892-A36F8DF88E34}">
      <dgm:prSet custT="1"/>
      <dgm:spPr>
        <a:ln w="31750">
          <a:solidFill>
            <a:schemeClr val="tx1">
              <a:lumMod val="75000"/>
            </a:schemeClr>
          </a:solidFill>
        </a:ln>
      </dgm:spPr>
      <dgm:t>
        <a:bodyPr/>
        <a:lstStyle/>
        <a:p>
          <a:endParaRPr lang="en-US" sz="600"/>
        </a:p>
      </dgm:t>
    </dgm:pt>
    <dgm:pt modelId="{2E9E96D8-396A-478C-A8C4-93FEEC7277B8}" type="sibTrans" cxnId="{EF2A6C96-D009-45B3-8892-A36F8DF88E34}">
      <dgm:prSet/>
      <dgm:spPr/>
      <dgm:t>
        <a:bodyPr/>
        <a:lstStyle/>
        <a:p>
          <a:endParaRPr lang="en-US" sz="2000"/>
        </a:p>
      </dgm:t>
    </dgm:pt>
    <dgm:pt modelId="{EDDD00C0-E149-4FDE-AE09-742B3F390D87}">
      <dgm:prSet phldrT="[Text]" custT="1"/>
      <dgm:spPr>
        <a:noFill/>
        <a:ln w="31750">
          <a:solidFill>
            <a:schemeClr val="tx1">
              <a:lumMod val="50000"/>
              <a:lumOff val="50000"/>
            </a:schemeClr>
          </a:solidFill>
        </a:ln>
      </dgm:spPr>
      <dgm:t>
        <a:bodyPr lIns="0" tIns="0" rIns="0" bIns="0"/>
        <a:lstStyle/>
        <a:p>
          <a:r>
            <a:rPr lang="en-US" sz="1200" dirty="0" smtClean="0">
              <a:solidFill>
                <a:schemeClr val="tx1"/>
              </a:solidFill>
            </a:rPr>
            <a:t>Addressing</a:t>
          </a:r>
          <a:endParaRPr lang="en-US" sz="1200" dirty="0">
            <a:solidFill>
              <a:schemeClr val="tx1"/>
            </a:solidFill>
          </a:endParaRPr>
        </a:p>
      </dgm:t>
    </dgm:pt>
    <dgm:pt modelId="{E9FF9F13-B891-4F4F-97C5-608BEE0E0981}" type="parTrans" cxnId="{4F2A2C0C-A5DC-4D03-ABA2-66CEBE28CEC0}">
      <dgm:prSet/>
      <dgm:spPr/>
      <dgm:t>
        <a:bodyPr/>
        <a:lstStyle/>
        <a:p>
          <a:endParaRPr lang="en-US"/>
        </a:p>
      </dgm:t>
    </dgm:pt>
    <dgm:pt modelId="{DD21ACD6-F874-4FEC-B03C-DE41470F30EF}" type="sibTrans" cxnId="{4F2A2C0C-A5DC-4D03-ABA2-66CEBE28CEC0}">
      <dgm:prSet/>
      <dgm:spPr/>
      <dgm:t>
        <a:bodyPr/>
        <a:lstStyle/>
        <a:p>
          <a:endParaRPr lang="en-US"/>
        </a:p>
      </dgm:t>
    </dgm:pt>
    <dgm:pt modelId="{B164EFF1-32F0-4220-BF2F-8722EC37CE34}" type="pres">
      <dgm:prSet presAssocID="{610E5771-D907-4FBB-B9C1-25FED6CD11B7}" presName="cycle" presStyleCnt="0">
        <dgm:presLayoutVars>
          <dgm:chMax val="1"/>
          <dgm:dir/>
          <dgm:animLvl val="ctr"/>
          <dgm:resizeHandles val="exact"/>
        </dgm:presLayoutVars>
      </dgm:prSet>
      <dgm:spPr/>
      <dgm:t>
        <a:bodyPr/>
        <a:lstStyle/>
        <a:p>
          <a:endParaRPr lang="en-US"/>
        </a:p>
      </dgm:t>
    </dgm:pt>
    <dgm:pt modelId="{413EE1EA-2741-49A0-A153-D45F3813AF56}" type="pres">
      <dgm:prSet presAssocID="{4662EE64-CF89-4EC2-AE49-30DABD469EB5}" presName="centerShape" presStyleLbl="node0" presStyleIdx="0" presStyleCnt="1"/>
      <dgm:spPr/>
      <dgm:t>
        <a:bodyPr/>
        <a:lstStyle/>
        <a:p>
          <a:endParaRPr lang="en-US"/>
        </a:p>
      </dgm:t>
    </dgm:pt>
    <dgm:pt modelId="{AE2B281A-3A9F-4DE7-8E76-DBCEC47D8531}" type="pres">
      <dgm:prSet presAssocID="{E9FF9F13-B891-4F4F-97C5-608BEE0E0981}" presName="Name9" presStyleLbl="parChTrans1D2" presStyleIdx="0" presStyleCnt="6"/>
      <dgm:spPr/>
      <dgm:t>
        <a:bodyPr/>
        <a:lstStyle/>
        <a:p>
          <a:endParaRPr lang="en-US"/>
        </a:p>
      </dgm:t>
    </dgm:pt>
    <dgm:pt modelId="{0312D786-17DE-44CD-B3A7-514B6487F228}" type="pres">
      <dgm:prSet presAssocID="{E9FF9F13-B891-4F4F-97C5-608BEE0E0981}" presName="connTx" presStyleLbl="parChTrans1D2" presStyleIdx="0" presStyleCnt="6"/>
      <dgm:spPr/>
      <dgm:t>
        <a:bodyPr/>
        <a:lstStyle/>
        <a:p>
          <a:endParaRPr lang="en-US"/>
        </a:p>
      </dgm:t>
    </dgm:pt>
    <dgm:pt modelId="{371A09AD-7049-4CCC-822D-EA5A89F8415A}" type="pres">
      <dgm:prSet presAssocID="{EDDD00C0-E149-4FDE-AE09-742B3F390D87}" presName="node" presStyleLbl="node1" presStyleIdx="0" presStyleCnt="6">
        <dgm:presLayoutVars>
          <dgm:bulletEnabled val="1"/>
        </dgm:presLayoutVars>
      </dgm:prSet>
      <dgm:spPr/>
      <dgm:t>
        <a:bodyPr/>
        <a:lstStyle/>
        <a:p>
          <a:endParaRPr lang="en-US"/>
        </a:p>
      </dgm:t>
    </dgm:pt>
    <dgm:pt modelId="{FE99E03B-4F60-4780-91F0-A19C9A524124}" type="pres">
      <dgm:prSet presAssocID="{B9D71F15-EF31-41C0-AFBF-D93A2FDE65BA}" presName="Name9" presStyleLbl="parChTrans1D2" presStyleIdx="1" presStyleCnt="6"/>
      <dgm:spPr/>
      <dgm:t>
        <a:bodyPr/>
        <a:lstStyle/>
        <a:p>
          <a:endParaRPr lang="en-US"/>
        </a:p>
      </dgm:t>
    </dgm:pt>
    <dgm:pt modelId="{F89F386F-E3F1-4CBD-A695-DAEAE4951F24}" type="pres">
      <dgm:prSet presAssocID="{B9D71F15-EF31-41C0-AFBF-D93A2FDE65BA}" presName="connTx" presStyleLbl="parChTrans1D2" presStyleIdx="1" presStyleCnt="6"/>
      <dgm:spPr/>
      <dgm:t>
        <a:bodyPr/>
        <a:lstStyle/>
        <a:p>
          <a:endParaRPr lang="en-US"/>
        </a:p>
      </dgm:t>
    </dgm:pt>
    <dgm:pt modelId="{0C01DB7D-2915-4F98-9C12-CA99A131372D}" type="pres">
      <dgm:prSet presAssocID="{F4CD6BA9-5551-4392-A47D-B1EDA093D72D}" presName="node" presStyleLbl="node1" presStyleIdx="1" presStyleCnt="6">
        <dgm:presLayoutVars>
          <dgm:bulletEnabled val="1"/>
        </dgm:presLayoutVars>
      </dgm:prSet>
      <dgm:spPr/>
      <dgm:t>
        <a:bodyPr/>
        <a:lstStyle/>
        <a:p>
          <a:endParaRPr lang="en-US"/>
        </a:p>
      </dgm:t>
    </dgm:pt>
    <dgm:pt modelId="{047DAE0E-7031-4F3E-BEA0-678F92D368EC}" type="pres">
      <dgm:prSet presAssocID="{80FE89E5-536E-4A90-A03F-0C4485473DF4}" presName="Name9" presStyleLbl="parChTrans1D2" presStyleIdx="2" presStyleCnt="6"/>
      <dgm:spPr/>
      <dgm:t>
        <a:bodyPr/>
        <a:lstStyle/>
        <a:p>
          <a:endParaRPr lang="en-US"/>
        </a:p>
      </dgm:t>
    </dgm:pt>
    <dgm:pt modelId="{6CC90396-98F9-4343-A6CB-54A23AD24E5B}" type="pres">
      <dgm:prSet presAssocID="{80FE89E5-536E-4A90-A03F-0C4485473DF4}" presName="connTx" presStyleLbl="parChTrans1D2" presStyleIdx="2" presStyleCnt="6"/>
      <dgm:spPr/>
      <dgm:t>
        <a:bodyPr/>
        <a:lstStyle/>
        <a:p>
          <a:endParaRPr lang="en-US"/>
        </a:p>
      </dgm:t>
    </dgm:pt>
    <dgm:pt modelId="{EA8C6B03-8619-4C46-84F1-206C9079977E}" type="pres">
      <dgm:prSet presAssocID="{A537DF20-4617-4CE3-B035-0E9988A3C7C4}" presName="node" presStyleLbl="node1" presStyleIdx="2" presStyleCnt="6">
        <dgm:presLayoutVars>
          <dgm:bulletEnabled val="1"/>
        </dgm:presLayoutVars>
      </dgm:prSet>
      <dgm:spPr/>
      <dgm:t>
        <a:bodyPr/>
        <a:lstStyle/>
        <a:p>
          <a:endParaRPr lang="en-US"/>
        </a:p>
      </dgm:t>
    </dgm:pt>
    <dgm:pt modelId="{C9D10C7D-85E2-489A-B4F5-B533423C90D9}" type="pres">
      <dgm:prSet presAssocID="{A0013AFA-8FA4-48C1-BDFF-A695509D9E16}" presName="Name9" presStyleLbl="parChTrans1D2" presStyleIdx="3" presStyleCnt="6"/>
      <dgm:spPr/>
      <dgm:t>
        <a:bodyPr/>
        <a:lstStyle/>
        <a:p>
          <a:endParaRPr lang="en-US"/>
        </a:p>
      </dgm:t>
    </dgm:pt>
    <dgm:pt modelId="{C34499D9-BFF0-4919-9D5D-513CC82A3812}" type="pres">
      <dgm:prSet presAssocID="{A0013AFA-8FA4-48C1-BDFF-A695509D9E16}" presName="connTx" presStyleLbl="parChTrans1D2" presStyleIdx="3" presStyleCnt="6"/>
      <dgm:spPr/>
      <dgm:t>
        <a:bodyPr/>
        <a:lstStyle/>
        <a:p>
          <a:endParaRPr lang="en-US"/>
        </a:p>
      </dgm:t>
    </dgm:pt>
    <dgm:pt modelId="{F6F9925E-E666-4F95-8A5C-963E3918B10C}" type="pres">
      <dgm:prSet presAssocID="{47A09D51-7508-4AE7-B6DF-FC314F387617}" presName="node" presStyleLbl="node1" presStyleIdx="3" presStyleCnt="6">
        <dgm:presLayoutVars>
          <dgm:bulletEnabled val="1"/>
        </dgm:presLayoutVars>
      </dgm:prSet>
      <dgm:spPr/>
      <dgm:t>
        <a:bodyPr/>
        <a:lstStyle/>
        <a:p>
          <a:endParaRPr lang="en-US"/>
        </a:p>
      </dgm:t>
    </dgm:pt>
    <dgm:pt modelId="{E5F64FEF-75B3-4D97-959E-3B9AF3A21B2C}" type="pres">
      <dgm:prSet presAssocID="{60D24935-F857-481A-8835-CC4137177369}" presName="Name9" presStyleLbl="parChTrans1D2" presStyleIdx="4" presStyleCnt="6"/>
      <dgm:spPr/>
      <dgm:t>
        <a:bodyPr/>
        <a:lstStyle/>
        <a:p>
          <a:endParaRPr lang="en-US"/>
        </a:p>
      </dgm:t>
    </dgm:pt>
    <dgm:pt modelId="{FB18490F-E156-4244-B61C-0C5FB7A29FF2}" type="pres">
      <dgm:prSet presAssocID="{60D24935-F857-481A-8835-CC4137177369}" presName="connTx" presStyleLbl="parChTrans1D2" presStyleIdx="4" presStyleCnt="6"/>
      <dgm:spPr/>
      <dgm:t>
        <a:bodyPr/>
        <a:lstStyle/>
        <a:p>
          <a:endParaRPr lang="en-US"/>
        </a:p>
      </dgm:t>
    </dgm:pt>
    <dgm:pt modelId="{18765DA0-3C60-4A78-B243-BC7AB930ADDC}" type="pres">
      <dgm:prSet presAssocID="{32CEDFEF-6B03-4E46-9D56-6F72EAD72309}" presName="node" presStyleLbl="node1" presStyleIdx="4" presStyleCnt="6">
        <dgm:presLayoutVars>
          <dgm:bulletEnabled val="1"/>
        </dgm:presLayoutVars>
      </dgm:prSet>
      <dgm:spPr/>
      <dgm:t>
        <a:bodyPr/>
        <a:lstStyle/>
        <a:p>
          <a:endParaRPr lang="en-US"/>
        </a:p>
      </dgm:t>
    </dgm:pt>
    <dgm:pt modelId="{2B088331-2790-4ABF-AD82-0EEBC1D5B62A}" type="pres">
      <dgm:prSet presAssocID="{EEFF0BE8-6B74-4CA2-953B-D219FA7FB09A}" presName="Name9" presStyleLbl="parChTrans1D2" presStyleIdx="5" presStyleCnt="6"/>
      <dgm:spPr/>
      <dgm:t>
        <a:bodyPr/>
        <a:lstStyle/>
        <a:p>
          <a:endParaRPr lang="en-US"/>
        </a:p>
      </dgm:t>
    </dgm:pt>
    <dgm:pt modelId="{031FF9B9-5E0C-4A60-8BCB-575342DB40CD}" type="pres">
      <dgm:prSet presAssocID="{EEFF0BE8-6B74-4CA2-953B-D219FA7FB09A}" presName="connTx" presStyleLbl="parChTrans1D2" presStyleIdx="5" presStyleCnt="6"/>
      <dgm:spPr/>
      <dgm:t>
        <a:bodyPr/>
        <a:lstStyle/>
        <a:p>
          <a:endParaRPr lang="en-US"/>
        </a:p>
      </dgm:t>
    </dgm:pt>
    <dgm:pt modelId="{E8AEC41C-5FE9-4936-A5C3-E8A1D6BFEF00}" type="pres">
      <dgm:prSet presAssocID="{5C5B8F3D-7342-4474-8E18-D1AB6DC64A2C}" presName="node" presStyleLbl="node1" presStyleIdx="5" presStyleCnt="6">
        <dgm:presLayoutVars>
          <dgm:bulletEnabled val="1"/>
        </dgm:presLayoutVars>
      </dgm:prSet>
      <dgm:spPr/>
      <dgm:t>
        <a:bodyPr/>
        <a:lstStyle/>
        <a:p>
          <a:endParaRPr lang="en-US"/>
        </a:p>
      </dgm:t>
    </dgm:pt>
  </dgm:ptLst>
  <dgm:cxnLst>
    <dgm:cxn modelId="{C8B4691E-E1CF-4BEC-84B4-0D903E8B7D18}" type="presOf" srcId="{A537DF20-4617-4CE3-B035-0E9988A3C7C4}" destId="{EA8C6B03-8619-4C46-84F1-206C9079977E}" srcOrd="0" destOrd="0" presId="urn:microsoft.com/office/officeart/2005/8/layout/radial1"/>
    <dgm:cxn modelId="{26857FAD-DC28-457D-8EE4-B0B8B37EA692}" srcId="{610E5771-D907-4FBB-B9C1-25FED6CD11B7}" destId="{4662EE64-CF89-4EC2-AE49-30DABD469EB5}" srcOrd="0" destOrd="0" parTransId="{23532447-8FD8-4CC3-8FC7-27D3D026A88C}" sibTransId="{4B4FAF48-6682-4A20-A840-852964EBBDF0}"/>
    <dgm:cxn modelId="{BC356EFE-80FD-4858-8345-54C387C711D1}" type="presOf" srcId="{E9FF9F13-B891-4F4F-97C5-608BEE0E0981}" destId="{0312D786-17DE-44CD-B3A7-514B6487F228}" srcOrd="1" destOrd="0" presId="urn:microsoft.com/office/officeart/2005/8/layout/radial1"/>
    <dgm:cxn modelId="{4F2A2C0C-A5DC-4D03-ABA2-66CEBE28CEC0}" srcId="{4662EE64-CF89-4EC2-AE49-30DABD469EB5}" destId="{EDDD00C0-E149-4FDE-AE09-742B3F390D87}" srcOrd="0" destOrd="0" parTransId="{E9FF9F13-B891-4F4F-97C5-608BEE0E0981}" sibTransId="{DD21ACD6-F874-4FEC-B03C-DE41470F30EF}"/>
    <dgm:cxn modelId="{1688336D-FE80-4672-B889-1CB52FA94300}" type="presOf" srcId="{610E5771-D907-4FBB-B9C1-25FED6CD11B7}" destId="{B164EFF1-32F0-4220-BF2F-8722EC37CE34}" srcOrd="0" destOrd="0" presId="urn:microsoft.com/office/officeart/2005/8/layout/radial1"/>
    <dgm:cxn modelId="{55B8D27F-4C36-44F2-A29D-35E3C1EDA56B}" srcId="{4662EE64-CF89-4EC2-AE49-30DABD469EB5}" destId="{32CEDFEF-6B03-4E46-9D56-6F72EAD72309}" srcOrd="4" destOrd="0" parTransId="{60D24935-F857-481A-8835-CC4137177369}" sibTransId="{EB0A50E4-6D74-4F98-967A-5BA588A97A88}"/>
    <dgm:cxn modelId="{FA5903F4-8F41-4F4E-AEDE-E589BE6A41E4}" type="presOf" srcId="{5C5B8F3D-7342-4474-8E18-D1AB6DC64A2C}" destId="{E8AEC41C-5FE9-4936-A5C3-E8A1D6BFEF00}" srcOrd="0" destOrd="0" presId="urn:microsoft.com/office/officeart/2005/8/layout/radial1"/>
    <dgm:cxn modelId="{41278C79-1AF9-4445-8256-5877AFAF4F07}" type="presOf" srcId="{F4CD6BA9-5551-4392-A47D-B1EDA093D72D}" destId="{0C01DB7D-2915-4F98-9C12-CA99A131372D}" srcOrd="0" destOrd="0" presId="urn:microsoft.com/office/officeart/2005/8/layout/radial1"/>
    <dgm:cxn modelId="{F73F67F4-41C7-4960-8740-F3E61F7E3AFD}" type="presOf" srcId="{60D24935-F857-481A-8835-CC4137177369}" destId="{E5F64FEF-75B3-4D97-959E-3B9AF3A21B2C}" srcOrd="0" destOrd="0" presId="urn:microsoft.com/office/officeart/2005/8/layout/radial1"/>
    <dgm:cxn modelId="{564FC182-0C24-458C-A8FA-EBDCAF1A29D5}" srcId="{4662EE64-CF89-4EC2-AE49-30DABD469EB5}" destId="{F4CD6BA9-5551-4392-A47D-B1EDA093D72D}" srcOrd="1" destOrd="0" parTransId="{B9D71F15-EF31-41C0-AFBF-D93A2FDE65BA}" sibTransId="{B76B23A0-FC84-4F80-B730-0EAE061995F5}"/>
    <dgm:cxn modelId="{318AA5FF-CC93-4E3B-A84F-E08033C1A8BA}" srcId="{4662EE64-CF89-4EC2-AE49-30DABD469EB5}" destId="{A537DF20-4617-4CE3-B035-0E9988A3C7C4}" srcOrd="2" destOrd="0" parTransId="{80FE89E5-536E-4A90-A03F-0C4485473DF4}" sibTransId="{50EC0F6B-13F5-4AF1-9050-380D573993FC}"/>
    <dgm:cxn modelId="{4C129C07-27EB-4008-85C7-835E7F02C1D4}" type="presOf" srcId="{EEFF0BE8-6B74-4CA2-953B-D219FA7FB09A}" destId="{031FF9B9-5E0C-4A60-8BCB-575342DB40CD}" srcOrd="1" destOrd="0" presId="urn:microsoft.com/office/officeart/2005/8/layout/radial1"/>
    <dgm:cxn modelId="{DB9C85AC-DC61-4129-A2C8-84CAF7FA751C}" type="presOf" srcId="{EDDD00C0-E149-4FDE-AE09-742B3F390D87}" destId="{371A09AD-7049-4CCC-822D-EA5A89F8415A}" srcOrd="0" destOrd="0" presId="urn:microsoft.com/office/officeart/2005/8/layout/radial1"/>
    <dgm:cxn modelId="{D40962B8-15EC-488D-9C80-8E682FC1FA68}" type="presOf" srcId="{80FE89E5-536E-4A90-A03F-0C4485473DF4}" destId="{047DAE0E-7031-4F3E-BEA0-678F92D368EC}" srcOrd="0" destOrd="0" presId="urn:microsoft.com/office/officeart/2005/8/layout/radial1"/>
    <dgm:cxn modelId="{5F791A91-8B9E-473A-8052-F098BF4226CB}" type="presOf" srcId="{B9D71F15-EF31-41C0-AFBF-D93A2FDE65BA}" destId="{FE99E03B-4F60-4780-91F0-A19C9A524124}" srcOrd="0" destOrd="0" presId="urn:microsoft.com/office/officeart/2005/8/layout/radial1"/>
    <dgm:cxn modelId="{EF2A6C96-D009-45B3-8892-A36F8DF88E34}" srcId="{4662EE64-CF89-4EC2-AE49-30DABD469EB5}" destId="{5C5B8F3D-7342-4474-8E18-D1AB6DC64A2C}" srcOrd="5" destOrd="0" parTransId="{EEFF0BE8-6B74-4CA2-953B-D219FA7FB09A}" sibTransId="{2E9E96D8-396A-478C-A8C4-93FEEC7277B8}"/>
    <dgm:cxn modelId="{8BCD38AD-BF06-468D-9C28-F4DD4EEF54D7}" type="presOf" srcId="{80FE89E5-536E-4A90-A03F-0C4485473DF4}" destId="{6CC90396-98F9-4343-A6CB-54A23AD24E5B}" srcOrd="1" destOrd="0" presId="urn:microsoft.com/office/officeart/2005/8/layout/radial1"/>
    <dgm:cxn modelId="{AE9E4851-5432-4E96-A639-6F2B46A383C6}" type="presOf" srcId="{60D24935-F857-481A-8835-CC4137177369}" destId="{FB18490F-E156-4244-B61C-0C5FB7A29FF2}" srcOrd="1" destOrd="0" presId="urn:microsoft.com/office/officeart/2005/8/layout/radial1"/>
    <dgm:cxn modelId="{B9125E7C-0F3D-433C-BD2E-881FDF24FF82}" type="presOf" srcId="{EEFF0BE8-6B74-4CA2-953B-D219FA7FB09A}" destId="{2B088331-2790-4ABF-AD82-0EEBC1D5B62A}" srcOrd="0" destOrd="0" presId="urn:microsoft.com/office/officeart/2005/8/layout/radial1"/>
    <dgm:cxn modelId="{8097D8C8-D00C-470C-B42A-C609B0D7F5D1}" srcId="{4662EE64-CF89-4EC2-AE49-30DABD469EB5}" destId="{47A09D51-7508-4AE7-B6DF-FC314F387617}" srcOrd="3" destOrd="0" parTransId="{A0013AFA-8FA4-48C1-BDFF-A695509D9E16}" sibTransId="{0D7EFB0D-39CA-483D-A6C6-24116B77B839}"/>
    <dgm:cxn modelId="{6F7E86AD-6369-445C-A3D5-1B2F19542B1A}" type="presOf" srcId="{B9D71F15-EF31-41C0-AFBF-D93A2FDE65BA}" destId="{F89F386F-E3F1-4CBD-A695-DAEAE4951F24}" srcOrd="1" destOrd="0" presId="urn:microsoft.com/office/officeart/2005/8/layout/radial1"/>
    <dgm:cxn modelId="{DA08B49E-72EF-4F12-91B4-F2FB4F409678}" type="presOf" srcId="{A0013AFA-8FA4-48C1-BDFF-A695509D9E16}" destId="{C9D10C7D-85E2-489A-B4F5-B533423C90D9}" srcOrd="0" destOrd="0" presId="urn:microsoft.com/office/officeart/2005/8/layout/radial1"/>
    <dgm:cxn modelId="{0B2EB17C-B467-4BF7-8F19-FD38490088EB}" type="presOf" srcId="{E9FF9F13-B891-4F4F-97C5-608BEE0E0981}" destId="{AE2B281A-3A9F-4DE7-8E76-DBCEC47D8531}" srcOrd="0" destOrd="0" presId="urn:microsoft.com/office/officeart/2005/8/layout/radial1"/>
    <dgm:cxn modelId="{A8E8A4B4-8E9B-4FD9-B9B5-025C2F861FEF}" type="presOf" srcId="{A0013AFA-8FA4-48C1-BDFF-A695509D9E16}" destId="{C34499D9-BFF0-4919-9D5D-513CC82A3812}" srcOrd="1" destOrd="0" presId="urn:microsoft.com/office/officeart/2005/8/layout/radial1"/>
    <dgm:cxn modelId="{79351934-07FC-426F-8B1F-DF4EBDDD6BA6}" type="presOf" srcId="{47A09D51-7508-4AE7-B6DF-FC314F387617}" destId="{F6F9925E-E666-4F95-8A5C-963E3918B10C}" srcOrd="0" destOrd="0" presId="urn:microsoft.com/office/officeart/2005/8/layout/radial1"/>
    <dgm:cxn modelId="{AFBBED70-ECB4-4A96-8FA9-72FF53F9085A}" type="presOf" srcId="{4662EE64-CF89-4EC2-AE49-30DABD469EB5}" destId="{413EE1EA-2741-49A0-A153-D45F3813AF56}" srcOrd="0" destOrd="0" presId="urn:microsoft.com/office/officeart/2005/8/layout/radial1"/>
    <dgm:cxn modelId="{0C6C90F2-6C19-45A5-B4C3-7A0E0D946C0B}" type="presOf" srcId="{32CEDFEF-6B03-4E46-9D56-6F72EAD72309}" destId="{18765DA0-3C60-4A78-B243-BC7AB930ADDC}" srcOrd="0" destOrd="0" presId="urn:microsoft.com/office/officeart/2005/8/layout/radial1"/>
    <dgm:cxn modelId="{2B0EC596-8490-49E2-A017-5C3D8F31F81D}" type="presParOf" srcId="{B164EFF1-32F0-4220-BF2F-8722EC37CE34}" destId="{413EE1EA-2741-49A0-A153-D45F3813AF56}" srcOrd="0" destOrd="0" presId="urn:microsoft.com/office/officeart/2005/8/layout/radial1"/>
    <dgm:cxn modelId="{E9C3733A-35FD-4A94-9E1F-F8FD3457B91B}" type="presParOf" srcId="{B164EFF1-32F0-4220-BF2F-8722EC37CE34}" destId="{AE2B281A-3A9F-4DE7-8E76-DBCEC47D8531}" srcOrd="1" destOrd="0" presId="urn:microsoft.com/office/officeart/2005/8/layout/radial1"/>
    <dgm:cxn modelId="{7B403ADB-CB84-4945-8691-E9D22DCCCFBA}" type="presParOf" srcId="{AE2B281A-3A9F-4DE7-8E76-DBCEC47D8531}" destId="{0312D786-17DE-44CD-B3A7-514B6487F228}" srcOrd="0" destOrd="0" presId="urn:microsoft.com/office/officeart/2005/8/layout/radial1"/>
    <dgm:cxn modelId="{2FB07859-22A9-4528-B1CF-DD478D0EB914}" type="presParOf" srcId="{B164EFF1-32F0-4220-BF2F-8722EC37CE34}" destId="{371A09AD-7049-4CCC-822D-EA5A89F8415A}" srcOrd="2" destOrd="0" presId="urn:microsoft.com/office/officeart/2005/8/layout/radial1"/>
    <dgm:cxn modelId="{DF4F2652-B498-46C0-B2A6-AA22B3FF05C6}" type="presParOf" srcId="{B164EFF1-32F0-4220-BF2F-8722EC37CE34}" destId="{FE99E03B-4F60-4780-91F0-A19C9A524124}" srcOrd="3" destOrd="0" presId="urn:microsoft.com/office/officeart/2005/8/layout/radial1"/>
    <dgm:cxn modelId="{5995D673-14D1-4FE6-9BB1-48CD7DCB3C63}" type="presParOf" srcId="{FE99E03B-4F60-4780-91F0-A19C9A524124}" destId="{F89F386F-E3F1-4CBD-A695-DAEAE4951F24}" srcOrd="0" destOrd="0" presId="urn:microsoft.com/office/officeart/2005/8/layout/radial1"/>
    <dgm:cxn modelId="{D9FE7CB5-E280-431F-859F-C987B4F17FC7}" type="presParOf" srcId="{B164EFF1-32F0-4220-BF2F-8722EC37CE34}" destId="{0C01DB7D-2915-4F98-9C12-CA99A131372D}" srcOrd="4" destOrd="0" presId="urn:microsoft.com/office/officeart/2005/8/layout/radial1"/>
    <dgm:cxn modelId="{ED4E263A-F7D8-45C2-B88A-7E8FFE55E8D9}" type="presParOf" srcId="{B164EFF1-32F0-4220-BF2F-8722EC37CE34}" destId="{047DAE0E-7031-4F3E-BEA0-678F92D368EC}" srcOrd="5" destOrd="0" presId="urn:microsoft.com/office/officeart/2005/8/layout/radial1"/>
    <dgm:cxn modelId="{FE09EA26-BA13-4EAC-8958-9C3C2A41ED51}" type="presParOf" srcId="{047DAE0E-7031-4F3E-BEA0-678F92D368EC}" destId="{6CC90396-98F9-4343-A6CB-54A23AD24E5B}" srcOrd="0" destOrd="0" presId="urn:microsoft.com/office/officeart/2005/8/layout/radial1"/>
    <dgm:cxn modelId="{550E305C-4C8F-4476-9227-9AA1672F815D}" type="presParOf" srcId="{B164EFF1-32F0-4220-BF2F-8722EC37CE34}" destId="{EA8C6B03-8619-4C46-84F1-206C9079977E}" srcOrd="6" destOrd="0" presId="urn:microsoft.com/office/officeart/2005/8/layout/radial1"/>
    <dgm:cxn modelId="{7AA382AE-8378-4AA9-8D38-5B42A55E55FD}" type="presParOf" srcId="{B164EFF1-32F0-4220-BF2F-8722EC37CE34}" destId="{C9D10C7D-85E2-489A-B4F5-B533423C90D9}" srcOrd="7" destOrd="0" presId="urn:microsoft.com/office/officeart/2005/8/layout/radial1"/>
    <dgm:cxn modelId="{7B33A222-682B-4658-9156-46AF7348FD14}" type="presParOf" srcId="{C9D10C7D-85E2-489A-B4F5-B533423C90D9}" destId="{C34499D9-BFF0-4919-9D5D-513CC82A3812}" srcOrd="0" destOrd="0" presId="urn:microsoft.com/office/officeart/2005/8/layout/radial1"/>
    <dgm:cxn modelId="{E4B9803A-E845-41B5-B6F5-F31641026469}" type="presParOf" srcId="{B164EFF1-32F0-4220-BF2F-8722EC37CE34}" destId="{F6F9925E-E666-4F95-8A5C-963E3918B10C}" srcOrd="8" destOrd="0" presId="urn:microsoft.com/office/officeart/2005/8/layout/radial1"/>
    <dgm:cxn modelId="{2C98595F-6B99-4E91-A912-44C0107BFF09}" type="presParOf" srcId="{B164EFF1-32F0-4220-BF2F-8722EC37CE34}" destId="{E5F64FEF-75B3-4D97-959E-3B9AF3A21B2C}" srcOrd="9" destOrd="0" presId="urn:microsoft.com/office/officeart/2005/8/layout/radial1"/>
    <dgm:cxn modelId="{308AF11D-E775-4AD8-85AB-27FD627C77E4}" type="presParOf" srcId="{E5F64FEF-75B3-4D97-959E-3B9AF3A21B2C}" destId="{FB18490F-E156-4244-B61C-0C5FB7A29FF2}" srcOrd="0" destOrd="0" presId="urn:microsoft.com/office/officeart/2005/8/layout/radial1"/>
    <dgm:cxn modelId="{1234C41F-A9BB-404B-A3C1-737A45AD1032}" type="presParOf" srcId="{B164EFF1-32F0-4220-BF2F-8722EC37CE34}" destId="{18765DA0-3C60-4A78-B243-BC7AB930ADDC}" srcOrd="10" destOrd="0" presId="urn:microsoft.com/office/officeart/2005/8/layout/radial1"/>
    <dgm:cxn modelId="{CE6110CE-F4D1-4712-90A8-F3D3F94584EB}" type="presParOf" srcId="{B164EFF1-32F0-4220-BF2F-8722EC37CE34}" destId="{2B088331-2790-4ABF-AD82-0EEBC1D5B62A}" srcOrd="11" destOrd="0" presId="urn:microsoft.com/office/officeart/2005/8/layout/radial1"/>
    <dgm:cxn modelId="{956807EF-08C8-4D84-830A-4CAA4AADEF22}" type="presParOf" srcId="{2B088331-2790-4ABF-AD82-0EEBC1D5B62A}" destId="{031FF9B9-5E0C-4A60-8BCB-575342DB40CD}" srcOrd="0" destOrd="0" presId="urn:microsoft.com/office/officeart/2005/8/layout/radial1"/>
    <dgm:cxn modelId="{65B520AE-4D56-4784-97BC-09B13468DEB2}" type="presParOf" srcId="{B164EFF1-32F0-4220-BF2F-8722EC37CE34}" destId="{E8AEC41C-5FE9-4936-A5C3-E8A1D6BFEF0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EE1EA-2741-49A0-A153-D45F3813AF56}">
      <dsp:nvSpPr>
        <dsp:cNvPr id="0" name=""/>
        <dsp:cNvSpPr/>
      </dsp:nvSpPr>
      <dsp:spPr>
        <a:xfrm>
          <a:off x="3904281" y="1341094"/>
          <a:ext cx="1029202" cy="1029202"/>
        </a:xfrm>
        <a:prstGeom prst="ellipse">
          <a:avLst/>
        </a:prstGeom>
        <a:noFill/>
        <a:ln w="31750">
          <a:solidFill>
            <a:schemeClr val="tx1">
              <a:lumMod val="50000"/>
              <a:lumOff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Data Model</a:t>
          </a:r>
          <a:endParaRPr lang="en-US" sz="1400" kern="1200" dirty="0">
            <a:solidFill>
              <a:schemeClr val="tx1"/>
            </a:solidFill>
          </a:endParaRPr>
        </a:p>
      </dsp:txBody>
      <dsp:txXfrm>
        <a:off x="4055004" y="1491817"/>
        <a:ext cx="727756" cy="727756"/>
      </dsp:txXfrm>
    </dsp:sp>
    <dsp:sp modelId="{AE2B281A-3A9F-4DE7-8E76-DBCEC47D8531}">
      <dsp:nvSpPr>
        <dsp:cNvPr id="0" name=""/>
        <dsp:cNvSpPr/>
      </dsp:nvSpPr>
      <dsp:spPr>
        <a:xfrm rot="16200000">
          <a:off x="4263968" y="1175699"/>
          <a:ext cx="309828" cy="20961"/>
        </a:xfrm>
        <a:custGeom>
          <a:avLst/>
          <a:gdLst/>
          <a:ahLst/>
          <a:cxnLst/>
          <a:rect l="0" t="0" r="0" b="0"/>
          <a:pathLst>
            <a:path>
              <a:moveTo>
                <a:pt x="0" y="10480"/>
              </a:moveTo>
              <a:lnTo>
                <a:pt x="309828" y="1048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11136" y="1178434"/>
        <a:ext cx="15491" cy="15491"/>
      </dsp:txXfrm>
    </dsp:sp>
    <dsp:sp modelId="{371A09AD-7049-4CCC-822D-EA5A89F8415A}">
      <dsp:nvSpPr>
        <dsp:cNvPr id="0" name=""/>
        <dsp:cNvSpPr/>
      </dsp:nvSpPr>
      <dsp:spPr>
        <a:xfrm>
          <a:off x="3904281" y="2063"/>
          <a:ext cx="1029202" cy="1029202"/>
        </a:xfrm>
        <a:prstGeom prst="ellipse">
          <a:avLst/>
        </a:prstGeom>
        <a:noFill/>
        <a:ln w="31750">
          <a:solidFill>
            <a:schemeClr val="tx1">
              <a:lumMod val="50000"/>
              <a:lumOff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Addressing</a:t>
          </a:r>
          <a:endParaRPr lang="en-US" sz="1200" kern="1200" dirty="0">
            <a:solidFill>
              <a:schemeClr val="tx1"/>
            </a:solidFill>
          </a:endParaRPr>
        </a:p>
      </dsp:txBody>
      <dsp:txXfrm>
        <a:off x="4055004" y="152786"/>
        <a:ext cx="727756" cy="727756"/>
      </dsp:txXfrm>
    </dsp:sp>
    <dsp:sp modelId="{FE99E03B-4F60-4780-91F0-A19C9A524124}">
      <dsp:nvSpPr>
        <dsp:cNvPr id="0" name=""/>
        <dsp:cNvSpPr/>
      </dsp:nvSpPr>
      <dsp:spPr>
        <a:xfrm rot="19800000">
          <a:off x="4843785" y="1510456"/>
          <a:ext cx="309828" cy="20961"/>
        </a:xfrm>
        <a:custGeom>
          <a:avLst/>
          <a:gdLst/>
          <a:ahLst/>
          <a:cxnLst/>
          <a:rect l="0" t="0" r="0" b="0"/>
          <a:pathLst>
            <a:path>
              <a:moveTo>
                <a:pt x="0" y="10480"/>
              </a:moveTo>
              <a:lnTo>
                <a:pt x="309828" y="10480"/>
              </a:lnTo>
            </a:path>
          </a:pathLst>
        </a:custGeom>
        <a:noFill/>
        <a:ln w="31750" cap="flat" cmpd="sng" algn="ctr">
          <a:solidFill>
            <a:schemeClr val="tx1">
              <a:lumMod val="7500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990954" y="1513192"/>
        <a:ext cx="15491" cy="15491"/>
      </dsp:txXfrm>
    </dsp:sp>
    <dsp:sp modelId="{0C01DB7D-2915-4F98-9C12-CA99A131372D}">
      <dsp:nvSpPr>
        <dsp:cNvPr id="0" name=""/>
        <dsp:cNvSpPr/>
      </dsp:nvSpPr>
      <dsp:spPr>
        <a:xfrm>
          <a:off x="5063915" y="671578"/>
          <a:ext cx="1029202" cy="1029202"/>
        </a:xfrm>
        <a:prstGeom prst="ellipse">
          <a:avLst/>
        </a:prstGeom>
        <a:noFill/>
        <a:ln w="31750">
          <a:solidFill>
            <a:schemeClr val="tx1">
              <a:lumMod val="50000"/>
              <a:lumOff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Query</a:t>
          </a:r>
          <a:endParaRPr lang="en-US" sz="1400" kern="1200" dirty="0">
            <a:solidFill>
              <a:schemeClr val="tx1"/>
            </a:solidFill>
          </a:endParaRPr>
        </a:p>
      </dsp:txBody>
      <dsp:txXfrm>
        <a:off x="5214638" y="822301"/>
        <a:ext cx="727756" cy="727756"/>
      </dsp:txXfrm>
    </dsp:sp>
    <dsp:sp modelId="{047DAE0E-7031-4F3E-BEA0-678F92D368EC}">
      <dsp:nvSpPr>
        <dsp:cNvPr id="0" name=""/>
        <dsp:cNvSpPr/>
      </dsp:nvSpPr>
      <dsp:spPr>
        <a:xfrm rot="1800000">
          <a:off x="4843785" y="2179972"/>
          <a:ext cx="309828" cy="20961"/>
        </a:xfrm>
        <a:custGeom>
          <a:avLst/>
          <a:gdLst/>
          <a:ahLst/>
          <a:cxnLst/>
          <a:rect l="0" t="0" r="0" b="0"/>
          <a:pathLst>
            <a:path>
              <a:moveTo>
                <a:pt x="0" y="10480"/>
              </a:moveTo>
              <a:lnTo>
                <a:pt x="309828" y="10480"/>
              </a:lnTo>
            </a:path>
          </a:pathLst>
        </a:custGeom>
        <a:noFill/>
        <a:ln w="31750" cap="flat" cmpd="sng" algn="ctr">
          <a:solidFill>
            <a:schemeClr val="tx1">
              <a:lumMod val="7500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990954" y="2182707"/>
        <a:ext cx="15491" cy="15491"/>
      </dsp:txXfrm>
    </dsp:sp>
    <dsp:sp modelId="{EA8C6B03-8619-4C46-84F1-206C9079977E}">
      <dsp:nvSpPr>
        <dsp:cNvPr id="0" name=""/>
        <dsp:cNvSpPr/>
      </dsp:nvSpPr>
      <dsp:spPr>
        <a:xfrm>
          <a:off x="5063915" y="2010609"/>
          <a:ext cx="1029202" cy="1029202"/>
        </a:xfrm>
        <a:prstGeom prst="ellipse">
          <a:avLst/>
        </a:prstGeom>
        <a:noFill/>
        <a:ln w="31750">
          <a:solidFill>
            <a:schemeClr val="tx1">
              <a:lumMod val="50000"/>
              <a:lumOff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Formats (Atom, JSON)</a:t>
          </a:r>
          <a:endParaRPr lang="en-US" sz="1400" kern="1200" dirty="0">
            <a:solidFill>
              <a:schemeClr val="tx1"/>
            </a:solidFill>
          </a:endParaRPr>
        </a:p>
      </dsp:txBody>
      <dsp:txXfrm>
        <a:off x="5214638" y="2161332"/>
        <a:ext cx="727756" cy="727756"/>
      </dsp:txXfrm>
    </dsp:sp>
    <dsp:sp modelId="{C9D10C7D-85E2-489A-B4F5-B533423C90D9}">
      <dsp:nvSpPr>
        <dsp:cNvPr id="0" name=""/>
        <dsp:cNvSpPr/>
      </dsp:nvSpPr>
      <dsp:spPr>
        <a:xfrm rot="5400000">
          <a:off x="4263968" y="2514729"/>
          <a:ext cx="309828" cy="20961"/>
        </a:xfrm>
        <a:custGeom>
          <a:avLst/>
          <a:gdLst/>
          <a:ahLst/>
          <a:cxnLst/>
          <a:rect l="0" t="0" r="0" b="0"/>
          <a:pathLst>
            <a:path>
              <a:moveTo>
                <a:pt x="0" y="10480"/>
              </a:moveTo>
              <a:lnTo>
                <a:pt x="309828" y="10480"/>
              </a:lnTo>
            </a:path>
          </a:pathLst>
        </a:custGeom>
        <a:noFill/>
        <a:ln w="31750" cap="flat" cmpd="sng" algn="ctr">
          <a:solidFill>
            <a:schemeClr val="tx1">
              <a:lumMod val="7500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411136" y="2517465"/>
        <a:ext cx="15491" cy="15491"/>
      </dsp:txXfrm>
    </dsp:sp>
    <dsp:sp modelId="{F6F9925E-E666-4F95-8A5C-963E3918B10C}">
      <dsp:nvSpPr>
        <dsp:cNvPr id="0" name=""/>
        <dsp:cNvSpPr/>
      </dsp:nvSpPr>
      <dsp:spPr>
        <a:xfrm>
          <a:off x="3904281" y="2680124"/>
          <a:ext cx="1029202" cy="1029202"/>
        </a:xfrm>
        <a:prstGeom prst="ellipse">
          <a:avLst/>
        </a:prstGeom>
        <a:noFill/>
        <a:ln w="31750">
          <a:solidFill>
            <a:schemeClr val="tx1">
              <a:lumMod val="50000"/>
              <a:lumOff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Metadata</a:t>
          </a:r>
          <a:endParaRPr lang="en-US" sz="1400" kern="1200" dirty="0">
            <a:solidFill>
              <a:schemeClr val="tx1"/>
            </a:solidFill>
          </a:endParaRPr>
        </a:p>
      </dsp:txBody>
      <dsp:txXfrm>
        <a:off x="4055004" y="2830847"/>
        <a:ext cx="727756" cy="727756"/>
      </dsp:txXfrm>
    </dsp:sp>
    <dsp:sp modelId="{E5F64FEF-75B3-4D97-959E-3B9AF3A21B2C}">
      <dsp:nvSpPr>
        <dsp:cNvPr id="0" name=""/>
        <dsp:cNvSpPr/>
      </dsp:nvSpPr>
      <dsp:spPr>
        <a:xfrm rot="9000000">
          <a:off x="3684151" y="2179972"/>
          <a:ext cx="309828" cy="20961"/>
        </a:xfrm>
        <a:custGeom>
          <a:avLst/>
          <a:gdLst/>
          <a:ahLst/>
          <a:cxnLst/>
          <a:rect l="0" t="0" r="0" b="0"/>
          <a:pathLst>
            <a:path>
              <a:moveTo>
                <a:pt x="0" y="10480"/>
              </a:moveTo>
              <a:lnTo>
                <a:pt x="309828" y="10480"/>
              </a:lnTo>
            </a:path>
          </a:pathLst>
        </a:custGeom>
        <a:noFill/>
        <a:ln w="31750" cap="flat" cmpd="sng" algn="ctr">
          <a:solidFill>
            <a:schemeClr val="tx1">
              <a:lumMod val="7500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3831319" y="2182707"/>
        <a:ext cx="15491" cy="15491"/>
      </dsp:txXfrm>
    </dsp:sp>
    <dsp:sp modelId="{18765DA0-3C60-4A78-B243-BC7AB930ADDC}">
      <dsp:nvSpPr>
        <dsp:cNvPr id="0" name=""/>
        <dsp:cNvSpPr/>
      </dsp:nvSpPr>
      <dsp:spPr>
        <a:xfrm>
          <a:off x="2744646" y="2010609"/>
          <a:ext cx="1029202" cy="1029202"/>
        </a:xfrm>
        <a:prstGeom prst="ellipse">
          <a:avLst/>
        </a:prstGeom>
        <a:noFill/>
        <a:ln w="31750">
          <a:solidFill>
            <a:schemeClr val="tx1">
              <a:lumMod val="50000"/>
              <a:lumOff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Updates</a:t>
          </a:r>
          <a:endParaRPr lang="en-US" sz="1400" kern="1200" dirty="0">
            <a:solidFill>
              <a:schemeClr val="tx1"/>
            </a:solidFill>
          </a:endParaRPr>
        </a:p>
      </dsp:txBody>
      <dsp:txXfrm>
        <a:off x="2895369" y="2161332"/>
        <a:ext cx="727756" cy="727756"/>
      </dsp:txXfrm>
    </dsp:sp>
    <dsp:sp modelId="{2B088331-2790-4ABF-AD82-0EEBC1D5B62A}">
      <dsp:nvSpPr>
        <dsp:cNvPr id="0" name=""/>
        <dsp:cNvSpPr/>
      </dsp:nvSpPr>
      <dsp:spPr>
        <a:xfrm rot="12600000">
          <a:off x="3684151" y="1510456"/>
          <a:ext cx="309828" cy="20961"/>
        </a:xfrm>
        <a:custGeom>
          <a:avLst/>
          <a:gdLst/>
          <a:ahLst/>
          <a:cxnLst/>
          <a:rect l="0" t="0" r="0" b="0"/>
          <a:pathLst>
            <a:path>
              <a:moveTo>
                <a:pt x="0" y="10480"/>
              </a:moveTo>
              <a:lnTo>
                <a:pt x="309828" y="10480"/>
              </a:lnTo>
            </a:path>
          </a:pathLst>
        </a:custGeom>
        <a:noFill/>
        <a:ln w="31750" cap="flat" cmpd="sng" algn="ctr">
          <a:solidFill>
            <a:schemeClr val="tx1">
              <a:lumMod val="7500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3831319" y="1513192"/>
        <a:ext cx="15491" cy="15491"/>
      </dsp:txXfrm>
    </dsp:sp>
    <dsp:sp modelId="{E8AEC41C-5FE9-4936-A5C3-E8A1D6BFEF00}">
      <dsp:nvSpPr>
        <dsp:cNvPr id="0" name=""/>
        <dsp:cNvSpPr/>
      </dsp:nvSpPr>
      <dsp:spPr>
        <a:xfrm>
          <a:off x="2744646" y="671578"/>
          <a:ext cx="1029202" cy="1029202"/>
        </a:xfrm>
        <a:prstGeom prst="ellipse">
          <a:avLst/>
        </a:prstGeom>
        <a:noFill/>
        <a:ln w="31750">
          <a:solidFill>
            <a:schemeClr val="tx1">
              <a:lumMod val="50000"/>
              <a:lumOff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More…</a:t>
          </a:r>
          <a:endParaRPr lang="en-US" sz="1400" kern="1200" dirty="0">
            <a:solidFill>
              <a:schemeClr val="tx1"/>
            </a:solidFill>
          </a:endParaRPr>
        </a:p>
      </dsp:txBody>
      <dsp:txXfrm>
        <a:off x="2895369" y="822301"/>
        <a:ext cx="727756" cy="72775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2:02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2:01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9/16/2011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msdn.microsoft.com/odata" TargetMode="External"/><Relationship Id="rId7" Type="http://schemas.openxmlformats.org/officeDocument/2006/relationships/hyperlink" Target="mailto:pablo.castro@microsoft.com" TargetMode="External"/><Relationship Id="rId2" Type="http://schemas.openxmlformats.org/officeDocument/2006/relationships/hyperlink" Target="http://odata.org/" TargetMode="External"/><Relationship Id="rId1" Type="http://schemas.openxmlformats.org/officeDocument/2006/relationships/slideLayout" Target="../slideLayouts/slideLayout5.xml"/><Relationship Id="rId6" Type="http://schemas.openxmlformats.org/officeDocument/2006/relationships/hyperlink" Target="http://windowsazure.com/" TargetMode="External"/><Relationship Id="rId5" Type="http://schemas.openxmlformats.org/officeDocument/2006/relationships/hyperlink" Target="http://watoolkitwp7.codeplex.com/" TargetMode="External"/><Relationship Id="rId4" Type="http://schemas.openxmlformats.org/officeDocument/2006/relationships/hyperlink" Target="http://dataservices.mswish.ne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27.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hyperlink" Target="http://metasapiens.com/sesame" TargetMode="External"/><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17.jpeg"/><Relationship Id="rId9" Type="http://schemas.openxmlformats.org/officeDocument/2006/relationships/image" Target="../media/image29.gif"/></Relationships>
</file>

<file path=ppt/slides/_rels/slide9.xml.rels><?xml version="1.0" encoding="UTF-8" standalone="yes"?>
<Relationships xmlns="http://schemas.openxmlformats.org/package/2006/relationships"><Relationship Id="rId3" Type="http://schemas.openxmlformats.org/officeDocument/2006/relationships/hyperlink" Target="http://www.odata.org/producers" TargetMode="External"/><Relationship Id="rId2" Type="http://schemas.openxmlformats.org/officeDocument/2006/relationships/hyperlink" Target="http://odata.org/consumers" TargetMode="External"/><Relationship Id="rId1" Type="http://schemas.openxmlformats.org/officeDocument/2006/relationships/slideLayout" Target="../slideLayouts/slideLayout3.xml"/><Relationship Id="rId6" Type="http://schemas.openxmlformats.org/officeDocument/2006/relationships/hyperlink" Target="http://bit.ly/qkcxvO" TargetMode="External"/><Relationship Id="rId5" Type="http://schemas.openxmlformats.org/officeDocument/2006/relationships/hyperlink" Target="http://code.google.com/p/odata4j/" TargetMode="External"/><Relationship Id="rId4" Type="http://schemas.openxmlformats.org/officeDocument/2006/relationships/hyperlink" Target="http://datajs.codeple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4046" y="1622369"/>
            <a:ext cx="10831181" cy="1523497"/>
          </a:xfrm>
        </p:spPr>
        <p:txBody>
          <a:bodyPr/>
          <a:lstStyle/>
          <a:p>
            <a:r>
              <a:rPr lang="en-US" sz="4600" dirty="0" smtClean="0"/>
              <a:t>Your Devices + OData + Azure = </a:t>
            </a:r>
            <a:r>
              <a:rPr lang="en-US" sz="4600" dirty="0" smtClean="0">
                <a:sym typeface="Wingdings" pitchFamily="2" charset="2"/>
              </a:rPr>
              <a:t></a:t>
            </a:r>
            <a:endParaRPr lang="en-US" sz="4600" dirty="0"/>
          </a:p>
        </p:txBody>
      </p:sp>
      <p:sp>
        <p:nvSpPr>
          <p:cNvPr id="3" name="Subtitle 2"/>
          <p:cNvSpPr>
            <a:spLocks noGrp="1"/>
          </p:cNvSpPr>
          <p:nvPr>
            <p:ph type="subTitle" idx="1"/>
          </p:nvPr>
        </p:nvSpPr>
        <p:spPr>
          <a:xfrm>
            <a:off x="744046" y="4343402"/>
            <a:ext cx="6840536" cy="463255"/>
          </a:xfrm>
        </p:spPr>
        <p:txBody>
          <a:bodyPr/>
          <a:lstStyle/>
          <a:p>
            <a:r>
              <a:rPr lang="en-US" dirty="0" smtClean="0">
                <a:latin typeface="+mj-lt"/>
              </a:rPr>
              <a:t>Mike Flasko</a:t>
            </a:r>
          </a:p>
          <a:p>
            <a:r>
              <a:rPr lang="en-US" dirty="0" smtClean="0"/>
              <a:t>Senior Program Manager Lead</a:t>
            </a:r>
          </a:p>
          <a:p>
            <a:r>
              <a:rPr lang="en-US" dirty="0" smtClean="0"/>
              <a:t>Microsoft Corporation</a:t>
            </a:r>
            <a:endParaRPr lang="en-US" dirty="0"/>
          </a:p>
        </p:txBody>
      </p:sp>
      <p:sp>
        <p:nvSpPr>
          <p:cNvPr id="9" name="Text Placeholder 8"/>
          <p:cNvSpPr>
            <a:spLocks noGrp="1"/>
          </p:cNvSpPr>
          <p:nvPr>
            <p:ph type="body" sz="quarter" idx="10"/>
          </p:nvPr>
        </p:nvSpPr>
        <p:spPr>
          <a:xfrm>
            <a:off x="969964" y="190502"/>
            <a:ext cx="2547937" cy="276999"/>
          </a:xfrm>
        </p:spPr>
        <p:txBody>
          <a:bodyPr/>
          <a:lstStyle/>
          <a:p>
            <a:r>
              <a:rPr lang="en-US" dirty="0"/>
              <a:t>SAC-836T</a:t>
            </a:r>
            <a:endParaRPr lang="en-US" dirty="0"/>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Text Placeholder 2"/>
          <p:cNvSpPr>
            <a:spLocks noGrp="1"/>
          </p:cNvSpPr>
          <p:nvPr>
            <p:ph type="body" sz="quarter" idx="10"/>
          </p:nvPr>
        </p:nvSpPr>
        <p:spPr>
          <a:xfrm>
            <a:off x="519114" y="1447800"/>
            <a:ext cx="11378844" cy="3896451"/>
          </a:xfrm>
        </p:spPr>
        <p:txBody>
          <a:bodyPr/>
          <a:lstStyle/>
          <a:p>
            <a:r>
              <a:rPr lang="en-US" dirty="0" smtClean="0"/>
              <a:t>OData Protocol</a:t>
            </a:r>
          </a:p>
          <a:p>
            <a:pPr lvl="1"/>
            <a:r>
              <a:rPr lang="en-US" dirty="0" smtClean="0"/>
              <a:t>New version draft by end of 2011</a:t>
            </a:r>
          </a:p>
          <a:p>
            <a:pPr lvl="1"/>
            <a:r>
              <a:rPr lang="en-US" dirty="0" smtClean="0"/>
              <a:t>Open source OData validation service (odatavalidator.codeplex.com</a:t>
            </a:r>
            <a:r>
              <a:rPr lang="en-US" dirty="0"/>
              <a:t>/)</a:t>
            </a:r>
            <a:endParaRPr lang="en-US" dirty="0" smtClean="0"/>
          </a:p>
          <a:p>
            <a:r>
              <a:rPr lang="en-US" dirty="0" smtClean="0"/>
              <a:t>WCF Data Services</a:t>
            </a:r>
          </a:p>
          <a:p>
            <a:pPr lvl="1"/>
            <a:r>
              <a:rPr lang="en-US" dirty="0" smtClean="0"/>
              <a:t>New release in Q1 2012, covering most of next OData draft</a:t>
            </a:r>
          </a:p>
          <a:p>
            <a:r>
              <a:rPr lang="en-US" dirty="0" smtClean="0"/>
              <a:t>Windows Azure Data Market</a:t>
            </a:r>
          </a:p>
          <a:p>
            <a:pPr lvl="1"/>
            <a:r>
              <a:rPr lang="en-US" dirty="0" err="1" smtClean="0"/>
              <a:t>OAuth</a:t>
            </a:r>
            <a:r>
              <a:rPr lang="en-US" dirty="0" smtClean="0"/>
              <a:t> is supported now!</a:t>
            </a:r>
          </a:p>
          <a:p>
            <a:pPr lvl="1"/>
            <a:r>
              <a:rPr lang="en-US" dirty="0" smtClean="0"/>
              <a:t>Bing data as a namespace in your app</a:t>
            </a:r>
            <a:endParaRPr lang="en-US" dirty="0"/>
          </a:p>
        </p:txBody>
      </p:sp>
    </p:spTree>
    <p:extLst>
      <p:ext uri="{BB962C8B-B14F-4D97-AF65-F5344CB8AC3E}">
        <p14:creationId xmlns:p14="http://schemas.microsoft.com/office/powerpoint/2010/main" val="215202324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Features </a:t>
            </a:r>
            <a:r>
              <a:rPr lang="en-US" dirty="0"/>
              <a:t>O</a:t>
            </a:r>
            <a:r>
              <a:rPr lang="en-US" dirty="0" smtClean="0"/>
              <a:t>n </a:t>
            </a:r>
            <a:r>
              <a:rPr lang="en-US" dirty="0"/>
              <a:t>T</a:t>
            </a:r>
            <a:r>
              <a:rPr lang="en-US" dirty="0" smtClean="0"/>
              <a:t>he Way…</a:t>
            </a:r>
            <a:endParaRPr lang="en-US" dirty="0"/>
          </a:p>
        </p:txBody>
      </p:sp>
      <p:sp>
        <p:nvSpPr>
          <p:cNvPr id="3" name="Text Placeholder 2"/>
          <p:cNvSpPr>
            <a:spLocks noGrp="1"/>
          </p:cNvSpPr>
          <p:nvPr>
            <p:ph type="body" sz="quarter" idx="10"/>
          </p:nvPr>
        </p:nvSpPr>
        <p:spPr>
          <a:xfrm>
            <a:off x="519114" y="1447800"/>
            <a:ext cx="11149012" cy="5115246"/>
          </a:xfrm>
        </p:spPr>
        <p:txBody>
          <a:bodyPr/>
          <a:lstStyle/>
          <a:p>
            <a:r>
              <a:rPr lang="en-US" dirty="0" smtClean="0"/>
              <a:t>OData </a:t>
            </a:r>
            <a:r>
              <a:rPr lang="en-US" dirty="0" err="1" smtClean="0"/>
              <a:t>VNext</a:t>
            </a:r>
            <a:endParaRPr lang="en-US" dirty="0" smtClean="0"/>
          </a:p>
          <a:p>
            <a:pPr lvl="1"/>
            <a:r>
              <a:rPr lang="en-US" dirty="0" smtClean="0"/>
              <a:t>Spatial data will be first class</a:t>
            </a:r>
          </a:p>
          <a:p>
            <a:pPr lvl="1"/>
            <a:r>
              <a:rPr lang="en-US" dirty="0" smtClean="0"/>
              <a:t>Lean &amp; mean JSON</a:t>
            </a:r>
          </a:p>
          <a:p>
            <a:pPr lvl="1"/>
            <a:r>
              <a:rPr lang="en-US" dirty="0" smtClean="0"/>
              <a:t>Richer Queries</a:t>
            </a:r>
          </a:p>
          <a:p>
            <a:pPr lvl="1"/>
            <a:r>
              <a:rPr lang="en-US" dirty="0" smtClean="0"/>
              <a:t>Top community feedback points</a:t>
            </a:r>
          </a:p>
          <a:p>
            <a:pPr lvl="2"/>
            <a:r>
              <a:rPr lang="en-US" dirty="0" smtClean="0"/>
              <a:t>Full hierarchy support</a:t>
            </a:r>
          </a:p>
          <a:p>
            <a:pPr lvl="2"/>
            <a:r>
              <a:rPr lang="en-US" dirty="0" smtClean="0"/>
              <a:t>Containment</a:t>
            </a:r>
          </a:p>
          <a:p>
            <a:pPr lvl="1"/>
            <a:endParaRPr lang="en-US" dirty="0"/>
          </a:p>
          <a:p>
            <a:r>
              <a:rPr lang="en-US" dirty="0" smtClean="0"/>
              <a:t>Up Next: </a:t>
            </a:r>
            <a:r>
              <a:rPr lang="en-US" b="1" dirty="0" smtClean="0"/>
              <a:t>“OData Futures: Building the Web of Data”</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86646381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grpSp>
        <p:nvGrpSpPr>
          <p:cNvPr id="9" name="Group 8"/>
          <p:cNvGrpSpPr/>
          <p:nvPr/>
        </p:nvGrpSpPr>
        <p:grpSpPr>
          <a:xfrm>
            <a:off x="61254" y="1460730"/>
            <a:ext cx="11073518" cy="2467543"/>
            <a:chOff x="213994" y="1521133"/>
            <a:chExt cx="8305108" cy="2060156"/>
          </a:xfrm>
        </p:grpSpPr>
        <p:sp>
          <p:nvSpPr>
            <p:cNvPr id="10" name="Rectangle 9"/>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1" name="TextBox 10"/>
            <p:cNvSpPr txBox="1"/>
            <p:nvPr/>
          </p:nvSpPr>
          <p:spPr>
            <a:xfrm>
              <a:off x="248973" y="1731154"/>
              <a:ext cx="4125985" cy="1850135"/>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r>
                <a:rPr lang="en-US" sz="1800" dirty="0">
                  <a:solidFill>
                    <a:schemeClr val="tx1"/>
                  </a:solidFill>
                </a:rPr>
                <a:t>Building data-driven HTML5 Applications with WCF RIA </a:t>
              </a:r>
              <a:r>
                <a:rPr lang="en-US" sz="1800" dirty="0" smtClean="0">
                  <a:solidFill>
                    <a:schemeClr val="tx1"/>
                  </a:solidFill>
                </a:rPr>
                <a:t>Services</a:t>
              </a:r>
              <a:endParaRPr lang="en-US" sz="1800" dirty="0">
                <a:solidFill>
                  <a:schemeClr val="tx1"/>
                </a:solidFill>
              </a:endParaRPr>
            </a:p>
            <a:p>
              <a:pPr marL="914400" lvl="1" indent="-457200">
                <a:lnSpc>
                  <a:spcPct val="100000"/>
                </a:lnSpc>
                <a:spcBef>
                  <a:spcPts val="0"/>
                </a:spcBef>
                <a:buClrTx/>
                <a:buSzTx/>
                <a:buFont typeface="Arial" pitchFamily="34" charset="0"/>
                <a:buChar char="•"/>
              </a:pPr>
              <a:r>
                <a:rPr lang="en-US" sz="1800" dirty="0" smtClean="0">
                  <a:solidFill>
                    <a:schemeClr val="tx1"/>
                  </a:solidFill>
                </a:rPr>
                <a:t>OData Futures: Creating the Web of Data</a:t>
              </a:r>
            </a:p>
            <a:p>
              <a:pPr marL="914400" lvl="1" indent="-457200">
                <a:lnSpc>
                  <a:spcPct val="100000"/>
                </a:lnSpc>
                <a:spcBef>
                  <a:spcPts val="0"/>
                </a:spcBef>
                <a:buClrTx/>
                <a:buSzTx/>
                <a:buFont typeface="Arial" pitchFamily="34" charset="0"/>
                <a:buChar char="•"/>
              </a:pPr>
              <a:r>
                <a:rPr lang="en-US" sz="1800" dirty="0" smtClean="0">
                  <a:solidFill>
                    <a:schemeClr val="tx1"/>
                  </a:solidFill>
                </a:rPr>
                <a:t>F#: Data, Web, Cloud Services</a:t>
              </a:r>
            </a:p>
            <a:p>
              <a:pPr marL="914400" lvl="1" indent="-457200">
                <a:lnSpc>
                  <a:spcPct val="100000"/>
                </a:lnSpc>
                <a:spcBef>
                  <a:spcPts val="0"/>
                </a:spcBef>
                <a:buClrTx/>
                <a:buSzTx/>
                <a:buFont typeface="Arial" pitchFamily="34" charset="0"/>
                <a:buChar char="•"/>
              </a:pPr>
              <a:r>
                <a:rPr lang="en-US" sz="1800" dirty="0" smtClean="0">
                  <a:solidFill>
                    <a:schemeClr val="tx1"/>
                  </a:solidFill>
                </a:rPr>
                <a:t>Building Device and Cloud Apps</a:t>
              </a:r>
            </a:p>
            <a:p>
              <a:pPr marL="914400" lvl="1" indent="-457200">
                <a:lnSpc>
                  <a:spcPct val="100000"/>
                </a:lnSpc>
                <a:spcBef>
                  <a:spcPts val="0"/>
                </a:spcBef>
                <a:buClrTx/>
                <a:buSzTx/>
                <a:buFont typeface="Arial" pitchFamily="34" charset="0"/>
                <a:buChar char="•"/>
              </a:pPr>
              <a:r>
                <a:rPr lang="en-US" sz="1800" dirty="0" smtClean="0">
                  <a:solidFill>
                    <a:schemeClr val="tx1"/>
                  </a:solidFill>
                </a:rPr>
                <a:t>Create Immersive Data Experiences with the Entity Framework</a:t>
              </a:r>
              <a:endParaRPr lang="en-US" sz="1800" dirty="0">
                <a:solidFill>
                  <a:schemeClr val="tx1"/>
                </a:solidFill>
              </a:endParaRPr>
            </a:p>
            <a:p>
              <a:pPr marL="914400" lvl="1" indent="-457200">
                <a:lnSpc>
                  <a:spcPct val="100000"/>
                </a:lnSpc>
                <a:spcBef>
                  <a:spcPts val="0"/>
                </a:spcBef>
                <a:buClrTx/>
                <a:buSzTx/>
                <a:buFont typeface="Arial" pitchFamily="34" charset="0"/>
                <a:buChar char="•"/>
              </a:pPr>
              <a:endParaRPr lang="en-US" sz="1800" dirty="0" smtClean="0">
                <a:solidFill>
                  <a:schemeClr val="tx1"/>
                </a:solidFill>
              </a:endParaRPr>
            </a:p>
          </p:txBody>
        </p:sp>
      </p:grpSp>
      <p:sp>
        <p:nvSpPr>
          <p:cNvPr id="12" name="TextBox 11"/>
          <p:cNvSpPr txBox="1"/>
          <p:nvPr/>
        </p:nvSpPr>
        <p:spPr>
          <a:xfrm>
            <a:off x="874408" y="1184814"/>
            <a:ext cx="5029200" cy="461665"/>
          </a:xfrm>
          <a:prstGeom prst="rect">
            <a:avLst/>
          </a:prstGeom>
          <a:noFill/>
        </p:spPr>
        <p:txBody>
          <a:bodyPr wrap="square" rtlCol="0">
            <a:spAutoFit/>
          </a:bodyPr>
          <a:lstStyle/>
          <a:p>
            <a:r>
              <a:rPr lang="en-US" sz="2400" b="1" dirty="0" smtClean="0">
                <a:solidFill>
                  <a:srgbClr val="FFFFFF"/>
                </a:solidFill>
              </a:rPr>
              <a:t>RELATED SESSIONS</a:t>
            </a:r>
            <a:endParaRPr lang="en-US" sz="2400" b="1" dirty="0">
              <a:solidFill>
                <a:srgbClr val="FFFFFF"/>
              </a:solidFill>
            </a:endParaRPr>
          </a:p>
        </p:txBody>
      </p:sp>
      <p:grpSp>
        <p:nvGrpSpPr>
          <p:cNvPr id="13" name="Group 12"/>
          <p:cNvGrpSpPr/>
          <p:nvPr/>
        </p:nvGrpSpPr>
        <p:grpSpPr>
          <a:xfrm>
            <a:off x="6047454" y="1462655"/>
            <a:ext cx="11073518" cy="3298541"/>
            <a:chOff x="213994" y="1521133"/>
            <a:chExt cx="8305108" cy="2753957"/>
          </a:xfrm>
        </p:grpSpPr>
        <p:sp>
          <p:nvSpPr>
            <p:cNvPr id="14" name="Rectangle 13"/>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5" name="TextBox 14"/>
            <p:cNvSpPr txBox="1"/>
            <p:nvPr/>
          </p:nvSpPr>
          <p:spPr>
            <a:xfrm>
              <a:off x="259210" y="1731155"/>
              <a:ext cx="4170273" cy="2543935"/>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57200" lvl="1" indent="0">
                <a:lnSpc>
                  <a:spcPct val="100000"/>
                </a:lnSpc>
                <a:spcBef>
                  <a:spcPts val="0"/>
                </a:spcBef>
                <a:buClrTx/>
                <a:buSzTx/>
                <a:buNone/>
              </a:pPr>
              <a:r>
                <a:rPr lang="en-US" sz="1800" dirty="0">
                  <a:solidFill>
                    <a:schemeClr val="tx1"/>
                  </a:solidFill>
                </a:rPr>
                <a:t>OData</a:t>
              </a:r>
            </a:p>
            <a:p>
              <a:pPr marL="914400" lvl="1" indent="-457200">
                <a:lnSpc>
                  <a:spcPct val="100000"/>
                </a:lnSpc>
                <a:spcBef>
                  <a:spcPts val="0"/>
                </a:spcBef>
                <a:buClrTx/>
                <a:buSzTx/>
                <a:buFont typeface="Arial" pitchFamily="34" charset="0"/>
                <a:buChar char="•"/>
              </a:pPr>
              <a:r>
                <a:rPr lang="en-US" sz="1800" dirty="0" smtClean="0">
                  <a:solidFill>
                    <a:schemeClr val="tx1"/>
                  </a:solidFill>
                  <a:hlinkClick r:id="rId2"/>
                </a:rPr>
                <a:t>http://odata.org</a:t>
              </a:r>
              <a:endParaRPr lang="en-US" sz="1800" dirty="0" smtClean="0">
                <a:solidFill>
                  <a:schemeClr val="tx1"/>
                </a:solidFill>
              </a:endParaRPr>
            </a:p>
            <a:p>
              <a:pPr marL="457200" lvl="1" indent="0">
                <a:lnSpc>
                  <a:spcPct val="100000"/>
                </a:lnSpc>
                <a:spcBef>
                  <a:spcPts val="0"/>
                </a:spcBef>
                <a:buClrTx/>
                <a:buSzTx/>
                <a:buNone/>
              </a:pPr>
              <a:r>
                <a:rPr lang="en-US" sz="1800" dirty="0" smtClean="0">
                  <a:solidFill>
                    <a:schemeClr val="tx1"/>
                  </a:solidFill>
                </a:rPr>
                <a:t>WCF Data Services</a:t>
              </a:r>
              <a:endParaRPr lang="en-US" sz="1800" dirty="0">
                <a:solidFill>
                  <a:schemeClr val="tx1"/>
                </a:solidFill>
              </a:endParaRPr>
            </a:p>
            <a:p>
              <a:pPr marL="914400" lvl="1" indent="-457200">
                <a:lnSpc>
                  <a:spcPct val="100000"/>
                </a:lnSpc>
                <a:spcBef>
                  <a:spcPts val="0"/>
                </a:spcBef>
                <a:buClrTx/>
                <a:buSzTx/>
                <a:buFont typeface="Arial" pitchFamily="34" charset="0"/>
                <a:buChar char="•"/>
              </a:pPr>
              <a:r>
                <a:rPr lang="en-US" sz="1800" dirty="0">
                  <a:solidFill>
                    <a:schemeClr val="tx1"/>
                  </a:solidFill>
                  <a:hlinkClick r:id="rId3"/>
                </a:rPr>
                <a:t>http://</a:t>
              </a:r>
              <a:r>
                <a:rPr lang="en-US" sz="1800" dirty="0" smtClean="0">
                  <a:solidFill>
                    <a:schemeClr val="tx1"/>
                  </a:solidFill>
                  <a:hlinkClick r:id="rId3"/>
                </a:rPr>
                <a:t>msdn.microsoft.com/odata</a:t>
              </a:r>
              <a:endParaRPr lang="en-US" sz="1800" dirty="0">
                <a:solidFill>
                  <a:schemeClr val="tx1"/>
                </a:solidFill>
              </a:endParaRPr>
            </a:p>
            <a:p>
              <a:pPr marL="914400" lvl="1" indent="-457200">
                <a:lnSpc>
                  <a:spcPct val="100000"/>
                </a:lnSpc>
                <a:spcBef>
                  <a:spcPts val="0"/>
                </a:spcBef>
                <a:buClrTx/>
                <a:buSzTx/>
                <a:buFont typeface="Arial" pitchFamily="34" charset="0"/>
                <a:buChar char="•"/>
              </a:pPr>
              <a:r>
                <a:rPr lang="en-US" sz="1800" dirty="0" smtClean="0">
                  <a:solidFill>
                    <a:schemeClr val="tx1"/>
                  </a:solidFill>
                  <a:hlinkClick r:id="rId4"/>
                </a:rPr>
                <a:t>http://dataservices.mswish.net</a:t>
              </a:r>
              <a:r>
                <a:rPr lang="en-US" sz="1800" dirty="0" smtClean="0">
                  <a:solidFill>
                    <a:schemeClr val="tx1"/>
                  </a:solidFill>
                </a:rPr>
                <a:t> (feature voting)</a:t>
              </a:r>
              <a:endParaRPr lang="en-US" sz="1800" dirty="0">
                <a:solidFill>
                  <a:schemeClr val="tx1"/>
                </a:solidFill>
              </a:endParaRPr>
            </a:p>
            <a:p>
              <a:pPr marL="457200" lvl="1" indent="0">
                <a:lnSpc>
                  <a:spcPct val="100000"/>
                </a:lnSpc>
                <a:spcBef>
                  <a:spcPts val="0"/>
                </a:spcBef>
                <a:buClrTx/>
                <a:buSzTx/>
                <a:buNone/>
              </a:pPr>
              <a:r>
                <a:rPr lang="en-US" sz="1800" dirty="0" smtClean="0">
                  <a:solidFill>
                    <a:schemeClr val="tx1"/>
                  </a:solidFill>
                </a:rPr>
                <a:t>Phone Toolkits</a:t>
              </a:r>
            </a:p>
            <a:p>
              <a:pPr marL="914400" lvl="1" indent="-457200">
                <a:lnSpc>
                  <a:spcPct val="100000"/>
                </a:lnSpc>
                <a:spcBef>
                  <a:spcPts val="0"/>
                </a:spcBef>
                <a:buClrTx/>
                <a:buSzTx/>
                <a:buFont typeface="Arial" pitchFamily="34" charset="0"/>
                <a:buChar char="•"/>
              </a:pPr>
              <a:r>
                <a:rPr lang="en-US" sz="1800" dirty="0" smtClean="0">
                  <a:solidFill>
                    <a:schemeClr val="tx1"/>
                  </a:solidFill>
                  <a:hlinkClick r:id="rId5"/>
                </a:rPr>
                <a:t>http</a:t>
              </a:r>
              <a:r>
                <a:rPr lang="en-US" sz="1800" dirty="0">
                  <a:solidFill>
                    <a:schemeClr val="tx1"/>
                  </a:solidFill>
                  <a:hlinkClick r:id="rId5"/>
                </a:rPr>
                <a:t>://watoolkitwp7.codeplex.com</a:t>
              </a:r>
              <a:r>
                <a:rPr lang="en-US" sz="1800" dirty="0" smtClean="0">
                  <a:solidFill>
                    <a:schemeClr val="tx1"/>
                  </a:solidFill>
                  <a:hlinkClick r:id="rId5"/>
                </a:rPr>
                <a:t>/</a:t>
              </a:r>
              <a:endParaRPr lang="en-US" sz="1800" dirty="0" smtClean="0">
                <a:solidFill>
                  <a:schemeClr val="tx1"/>
                </a:solidFill>
              </a:endParaRPr>
            </a:p>
            <a:p>
              <a:pPr marL="457200" lvl="1" indent="0">
                <a:lnSpc>
                  <a:spcPct val="100000"/>
                </a:lnSpc>
                <a:spcBef>
                  <a:spcPts val="0"/>
                </a:spcBef>
                <a:buClrTx/>
                <a:buSzTx/>
                <a:buNone/>
              </a:pPr>
              <a:r>
                <a:rPr lang="en-US" sz="1800" dirty="0" smtClean="0">
                  <a:solidFill>
                    <a:schemeClr val="tx1"/>
                  </a:solidFill>
                </a:rPr>
                <a:t>Windows Azure</a:t>
              </a:r>
              <a:endParaRPr lang="en-US" sz="1800" dirty="0">
                <a:solidFill>
                  <a:schemeClr val="tx1"/>
                </a:solidFill>
              </a:endParaRPr>
            </a:p>
            <a:p>
              <a:pPr marL="914400" lvl="1" indent="-457200">
                <a:lnSpc>
                  <a:spcPct val="100000"/>
                </a:lnSpc>
                <a:spcBef>
                  <a:spcPts val="0"/>
                </a:spcBef>
                <a:buClrTx/>
                <a:buSzTx/>
                <a:buFont typeface="Arial" pitchFamily="34" charset="0"/>
                <a:buChar char="•"/>
              </a:pPr>
              <a:r>
                <a:rPr lang="en-US" sz="1800" dirty="0">
                  <a:solidFill>
                    <a:schemeClr val="tx1"/>
                  </a:solidFill>
                  <a:hlinkClick r:id="rId6"/>
                </a:rPr>
                <a:t>http</a:t>
              </a:r>
              <a:r>
                <a:rPr lang="en-US" sz="1800" dirty="0" smtClean="0">
                  <a:solidFill>
                    <a:schemeClr val="tx1"/>
                  </a:solidFill>
                  <a:hlinkClick r:id="rId6"/>
                </a:rPr>
                <a:t>://windowsazure.com</a:t>
              </a:r>
              <a:r>
                <a:rPr lang="en-US" sz="1800" dirty="0" smtClean="0">
                  <a:solidFill>
                    <a:schemeClr val="tx1"/>
                  </a:solidFill>
                </a:rPr>
                <a:t> </a:t>
              </a:r>
            </a:p>
            <a:p>
              <a:pPr marL="457200" lvl="1" indent="0">
                <a:lnSpc>
                  <a:spcPct val="100000"/>
                </a:lnSpc>
                <a:spcBef>
                  <a:spcPts val="0"/>
                </a:spcBef>
                <a:buClrTx/>
                <a:buSzTx/>
                <a:buNone/>
              </a:pPr>
              <a:endParaRPr lang="en-US" sz="1800" dirty="0" smtClean="0">
                <a:solidFill>
                  <a:schemeClr val="tx1"/>
                </a:solidFill>
              </a:endParaRPr>
            </a:p>
            <a:p>
              <a:pPr marL="914400" lvl="1" indent="-457200">
                <a:lnSpc>
                  <a:spcPct val="100000"/>
                </a:lnSpc>
                <a:spcBef>
                  <a:spcPts val="0"/>
                </a:spcBef>
                <a:buClrTx/>
                <a:buSzTx/>
                <a:buFont typeface="Arial" pitchFamily="34" charset="0"/>
                <a:buChar char="•"/>
              </a:pPr>
              <a:endParaRPr lang="en-US" sz="1800" dirty="0" smtClean="0">
                <a:solidFill>
                  <a:schemeClr val="tx1"/>
                </a:solidFill>
              </a:endParaRPr>
            </a:p>
          </p:txBody>
        </p:sp>
      </p:grpSp>
      <p:sp>
        <p:nvSpPr>
          <p:cNvPr id="16" name="TextBox 15"/>
          <p:cNvSpPr txBox="1"/>
          <p:nvPr/>
        </p:nvSpPr>
        <p:spPr>
          <a:xfrm>
            <a:off x="6860608" y="1184814"/>
            <a:ext cx="5029200" cy="461665"/>
          </a:xfrm>
          <a:prstGeom prst="rect">
            <a:avLst/>
          </a:prstGeom>
          <a:noFill/>
        </p:spPr>
        <p:txBody>
          <a:bodyPr wrap="square" rtlCol="0">
            <a:spAutoFit/>
          </a:bodyPr>
          <a:lstStyle/>
          <a:p>
            <a:r>
              <a:rPr lang="en-US" sz="2400" b="1" dirty="0" smtClean="0">
                <a:solidFill>
                  <a:srgbClr val="FFFFFF"/>
                </a:solidFill>
              </a:rPr>
              <a:t>DOCUMENTATION &amp; ARTICLES</a:t>
            </a:r>
            <a:endParaRPr lang="en-US" sz="2400" b="1" dirty="0">
              <a:solidFill>
                <a:srgbClr val="FFFFFF"/>
              </a:solidFill>
            </a:endParaRPr>
          </a:p>
        </p:txBody>
      </p:sp>
      <p:grpSp>
        <p:nvGrpSpPr>
          <p:cNvPr id="17" name="Group 16"/>
          <p:cNvGrpSpPr/>
          <p:nvPr/>
        </p:nvGrpSpPr>
        <p:grpSpPr>
          <a:xfrm>
            <a:off x="5938103" y="5520705"/>
            <a:ext cx="11073518" cy="1024128"/>
            <a:chOff x="213994" y="1521133"/>
            <a:chExt cx="8305108" cy="855045"/>
          </a:xfrm>
        </p:grpSpPr>
        <p:sp>
          <p:nvSpPr>
            <p:cNvPr id="18" name="Rectangle 17"/>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9" name="TextBox 18"/>
            <p:cNvSpPr txBox="1"/>
            <p:nvPr/>
          </p:nvSpPr>
          <p:spPr>
            <a:xfrm>
              <a:off x="351333" y="1731153"/>
              <a:ext cx="4365555" cy="46253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r>
                <a:rPr lang="en-US" sz="1800" b="1" dirty="0" smtClean="0">
                  <a:solidFill>
                    <a:schemeClr val="tx1"/>
                  </a:solidFill>
                  <a:hlinkClick r:id="rId7"/>
                </a:rPr>
                <a:t>email: mike.flasko@microsoft.com</a:t>
              </a:r>
              <a:endParaRPr lang="en-US" sz="1800" b="1" dirty="0" smtClean="0">
                <a:solidFill>
                  <a:schemeClr val="tx1"/>
                </a:solidFill>
              </a:endParaRPr>
            </a:p>
            <a:p>
              <a:pPr marL="914400" lvl="1" indent="-457200">
                <a:lnSpc>
                  <a:spcPct val="100000"/>
                </a:lnSpc>
                <a:spcBef>
                  <a:spcPts val="0"/>
                </a:spcBef>
                <a:buClrTx/>
                <a:buSzTx/>
                <a:buFont typeface="Arial" pitchFamily="34" charset="0"/>
                <a:buChar char="•"/>
              </a:pPr>
              <a:r>
                <a:rPr lang="en-US" sz="1800" b="1" dirty="0" smtClean="0">
                  <a:solidFill>
                    <a:schemeClr val="tx1"/>
                  </a:solidFill>
                </a:rPr>
                <a:t>twitter: @</a:t>
              </a:r>
              <a:r>
                <a:rPr lang="en-US" sz="1800" b="1" dirty="0" err="1" smtClean="0">
                  <a:solidFill>
                    <a:schemeClr val="tx1"/>
                  </a:solidFill>
                </a:rPr>
                <a:t>mflasko</a:t>
              </a:r>
              <a:endParaRPr lang="en-US" sz="1800" b="1" dirty="0">
                <a:solidFill>
                  <a:srgbClr val="FFFFFF"/>
                </a:solidFill>
              </a:endParaRPr>
            </a:p>
          </p:txBody>
        </p:sp>
      </p:grpSp>
      <p:sp>
        <p:nvSpPr>
          <p:cNvPr id="20" name="TextBox 19"/>
          <p:cNvSpPr txBox="1"/>
          <p:nvPr/>
        </p:nvSpPr>
        <p:spPr>
          <a:xfrm>
            <a:off x="6874089" y="5284544"/>
            <a:ext cx="5029200" cy="461665"/>
          </a:xfrm>
          <a:prstGeom prst="rect">
            <a:avLst/>
          </a:prstGeom>
          <a:noFill/>
        </p:spPr>
        <p:txBody>
          <a:bodyPr wrap="square" rtlCol="0">
            <a:spAutoFit/>
          </a:bodyPr>
          <a:lstStyle/>
          <a:p>
            <a:r>
              <a:rPr lang="en-US" sz="2400" b="1" dirty="0" smtClean="0">
                <a:solidFill>
                  <a:srgbClr val="FFFFFF"/>
                </a:solidFill>
              </a:rPr>
              <a:t>CONTACT</a:t>
            </a:r>
            <a:endParaRPr lang="en-US" sz="2400" b="1" dirty="0">
              <a:solidFill>
                <a:srgbClr val="FFFFFF"/>
              </a:solidFill>
            </a:endParaRPr>
          </a:p>
        </p:txBody>
      </p:sp>
      <p:sp>
        <p:nvSpPr>
          <p:cNvPr id="3" name="Rectangle 2"/>
          <p:cNvSpPr/>
          <p:nvPr/>
        </p:nvSpPr>
        <p:spPr bwMode="auto">
          <a:xfrm>
            <a:off x="6402286" y="5289009"/>
            <a:ext cx="457200" cy="4572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
        <p:nvSpPr>
          <p:cNvPr id="21" name="Rectangle 20"/>
          <p:cNvSpPr/>
          <p:nvPr/>
        </p:nvSpPr>
        <p:spPr bwMode="auto">
          <a:xfrm>
            <a:off x="6395448" y="1189279"/>
            <a:ext cx="457200" cy="457200"/>
          </a:xfrm>
          <a:prstGeom prst="rect">
            <a:avLst/>
          </a:prstGeom>
          <a:solidFill>
            <a:srgbClr val="EF44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
        <p:nvSpPr>
          <p:cNvPr id="26" name="Rectangle 25"/>
          <p:cNvSpPr/>
          <p:nvPr/>
        </p:nvSpPr>
        <p:spPr bwMode="auto">
          <a:xfrm>
            <a:off x="400700" y="1189279"/>
            <a:ext cx="457200" cy="457200"/>
          </a:xfrm>
          <a:prstGeom prst="rect">
            <a:avLst/>
          </a:prstGeom>
          <a:solidFill>
            <a:srgbClr val="457E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6888755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98948009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3016210"/>
          </a:xfrm>
        </p:spPr>
        <p:txBody>
          <a:bodyPr/>
          <a:lstStyle/>
          <a:p>
            <a:r>
              <a:rPr lang="en-US" dirty="0" smtClean="0"/>
              <a:t>What is OData?</a:t>
            </a:r>
          </a:p>
          <a:p>
            <a:r>
              <a:rPr lang="en-US" dirty="0" smtClean="0"/>
              <a:t>Demo</a:t>
            </a:r>
          </a:p>
          <a:p>
            <a:pPr lvl="1"/>
            <a:r>
              <a:rPr lang="en-US" dirty="0" smtClean="0"/>
              <a:t>Building services to power experiences across devices</a:t>
            </a:r>
          </a:p>
          <a:p>
            <a:pPr lvl="1"/>
            <a:r>
              <a:rPr lang="en-US" dirty="0" smtClean="0"/>
              <a:t>Consuming from any device</a:t>
            </a:r>
          </a:p>
          <a:p>
            <a:r>
              <a:rPr lang="en-US" dirty="0" smtClean="0"/>
              <a:t>Roadmap</a:t>
            </a:r>
          </a:p>
          <a:p>
            <a:pPr marL="0" indent="0">
              <a:buNone/>
            </a:pPr>
            <a:endParaRPr lang="en-US" dirty="0"/>
          </a:p>
        </p:txBody>
      </p:sp>
    </p:spTree>
    <p:extLst>
      <p:ext uri="{BB962C8B-B14F-4D97-AF65-F5344CB8AC3E}">
        <p14:creationId xmlns:p14="http://schemas.microsoft.com/office/powerpoint/2010/main" val="391095287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609398"/>
          </a:xfrm>
        </p:spPr>
        <p:txBody>
          <a:bodyPr/>
          <a:lstStyle/>
          <a:p>
            <a:r>
              <a:rPr lang="en-US" dirty="0" smtClean="0"/>
              <a:t>What is OData?</a:t>
            </a:r>
            <a:endParaRPr lang="en-US" dirty="0"/>
          </a:p>
        </p:txBody>
      </p:sp>
      <p:sp>
        <p:nvSpPr>
          <p:cNvPr id="4" name="Text Placeholder 3"/>
          <p:cNvSpPr>
            <a:spLocks noGrp="1"/>
          </p:cNvSpPr>
          <p:nvPr>
            <p:ph type="body" sz="quarter" idx="10"/>
          </p:nvPr>
        </p:nvSpPr>
        <p:spPr>
          <a:xfrm>
            <a:off x="519114" y="1447800"/>
            <a:ext cx="11149012" cy="1360372"/>
          </a:xfrm>
        </p:spPr>
        <p:txBody>
          <a:bodyPr/>
          <a:lstStyle/>
          <a:p>
            <a:r>
              <a:rPr lang="en-US" dirty="0" smtClean="0"/>
              <a:t>A REST-based set of patterns for accessing information via services</a:t>
            </a:r>
          </a:p>
          <a:p>
            <a:pPr lvl="1"/>
            <a:r>
              <a:rPr lang="en-US" dirty="0" smtClean="0"/>
              <a:t>Ordering, Paging, Filtering, Navigation, CRUD, </a:t>
            </a:r>
            <a:r>
              <a:rPr lang="en-US" dirty="0" err="1" smtClean="0"/>
              <a:t>etc</a:t>
            </a:r>
            <a:endParaRPr lang="en-US" dirty="0" smtClean="0"/>
          </a:p>
        </p:txBody>
      </p:sp>
      <p:graphicFrame>
        <p:nvGraphicFramePr>
          <p:cNvPr id="5" name="Content Placeholder 2"/>
          <p:cNvGraphicFramePr>
            <a:graphicFrameLocks/>
          </p:cNvGraphicFramePr>
          <p:nvPr>
            <p:extLst>
              <p:ext uri="{D42A27DB-BD31-4B8C-83A1-F6EECF244321}">
                <p14:modId xmlns:p14="http://schemas.microsoft.com/office/powerpoint/2010/main" val="501972287"/>
              </p:ext>
            </p:extLst>
          </p:nvPr>
        </p:nvGraphicFramePr>
        <p:xfrm>
          <a:off x="1478819" y="2969542"/>
          <a:ext cx="8837765" cy="3711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8659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13EE1EA-2741-49A0-A153-D45F3813AF5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E2B281A-3A9F-4DE7-8E76-DBCEC47D853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371A09AD-7049-4CCC-822D-EA5A89F8415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E99E03B-4F60-4780-91F0-A19C9A52412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C01DB7D-2915-4F98-9C12-CA99A131372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47DAE0E-7031-4F3E-BEA0-678F92D368E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EA8C6B03-8619-4C46-84F1-206C9079977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C9D10C7D-85E2-489A-B4F5-B533423C90D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F6F9925E-E666-4F95-8A5C-963E3918B10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E5F64FEF-75B3-4D97-959E-3B9AF3A21B2C}"/>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18765DA0-3C60-4A78-B243-BC7AB930ADD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2B088331-2790-4ABF-AD82-0EEBC1D5B62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E8AEC41C-5FE9-4936-A5C3-E8A1D6BFEF0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Jogging Tracker</a:t>
            </a:r>
            <a:endParaRPr lang="en-US" dirty="0"/>
          </a:p>
        </p:txBody>
      </p:sp>
      <p:sp>
        <p:nvSpPr>
          <p:cNvPr id="4" name="Rounded Rectangle 3"/>
          <p:cNvSpPr/>
          <p:nvPr/>
        </p:nvSpPr>
        <p:spPr bwMode="auto">
          <a:xfrm>
            <a:off x="7069834" y="2431969"/>
            <a:ext cx="1726122" cy="907769"/>
          </a:xfrm>
          <a:prstGeom prst="roundRect">
            <a:avLst>
              <a:gd name="adj" fmla="val 3755"/>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OData Svc</a:t>
            </a:r>
          </a:p>
          <a:p>
            <a:pPr algn="ctr" defTabSz="914099" fontAlgn="base">
              <a:spcBef>
                <a:spcPct val="0"/>
              </a:spcBef>
              <a:spcAft>
                <a:spcPct val="0"/>
              </a:spcAft>
            </a:pPr>
            <a:r>
              <a:rPr lang="en-US" dirty="0" smtClean="0">
                <a:gradFill>
                  <a:gsLst>
                    <a:gs pos="0">
                      <a:schemeClr val="tx1"/>
                    </a:gs>
                    <a:gs pos="100000">
                      <a:schemeClr val="tx1"/>
                    </a:gs>
                  </a:gsLst>
                  <a:lin ang="5400000" scaled="0"/>
                </a:gradFill>
              </a:rPr>
              <a:t>(Web Role)</a:t>
            </a:r>
            <a:endParaRPr lang="en-US" sz="2200" dirty="0">
              <a:gradFill>
                <a:gsLst>
                  <a:gs pos="0">
                    <a:schemeClr val="tx1"/>
                  </a:gs>
                  <a:gs pos="100000">
                    <a:schemeClr val="tx1"/>
                  </a:gs>
                </a:gsLst>
                <a:lin ang="5400000" scaled="0"/>
              </a:gradFill>
            </a:endParaRPr>
          </a:p>
        </p:txBody>
      </p:sp>
      <p:pic>
        <p:nvPicPr>
          <p:cNvPr id="5" name="Picture 6" descr="http://www.mobilebond.com/wp-content/uploads/2009/12/Asus-Android-ph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971" y="2751485"/>
            <a:ext cx="1225034" cy="782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8" descr="http://www.gadgetsnreviews.com/wp-content/uploads/2010/07/windows-phone-7-first-look-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367" y="3177509"/>
            <a:ext cx="1008190" cy="760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loud 2"/>
          <p:cNvSpPr/>
          <p:nvPr/>
        </p:nvSpPr>
        <p:spPr bwMode="auto">
          <a:xfrm>
            <a:off x="3793787" y="2349136"/>
            <a:ext cx="2051320" cy="1627423"/>
          </a:xfrm>
          <a:prstGeom prst="cloud">
            <a:avLst/>
          </a:prstGeom>
          <a:noFill/>
          <a:ln w="317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8" name="Rounded Rectangle 7"/>
          <p:cNvSpPr/>
          <p:nvPr/>
        </p:nvSpPr>
        <p:spPr bwMode="auto">
          <a:xfrm>
            <a:off x="8990506" y="2431969"/>
            <a:ext cx="1726122" cy="907769"/>
          </a:xfrm>
          <a:prstGeom prst="roundRect">
            <a:avLst>
              <a:gd name="adj" fmla="val 3755"/>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SQL Azure</a:t>
            </a:r>
            <a:endParaRPr lang="en-US" sz="2200" dirty="0">
              <a:gradFill>
                <a:gsLst>
                  <a:gs pos="0">
                    <a:schemeClr val="tx1"/>
                  </a:gs>
                  <a:gs pos="100000">
                    <a:schemeClr val="tx1"/>
                  </a:gs>
                </a:gsLst>
                <a:lin ang="5400000" scaled="0"/>
              </a:gradFill>
            </a:endParaRPr>
          </a:p>
        </p:txBody>
      </p:sp>
      <p:sp>
        <p:nvSpPr>
          <p:cNvPr id="9" name="Rounded Rectangle 8"/>
          <p:cNvSpPr/>
          <p:nvPr/>
        </p:nvSpPr>
        <p:spPr bwMode="auto">
          <a:xfrm>
            <a:off x="7069834" y="3639570"/>
            <a:ext cx="1726122" cy="907769"/>
          </a:xfrm>
          <a:prstGeom prst="roundRect">
            <a:avLst>
              <a:gd name="adj" fmla="val 3755"/>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ACS</a:t>
            </a:r>
            <a:endParaRPr lang="en-US" sz="2200" dirty="0">
              <a:gradFill>
                <a:gsLst>
                  <a:gs pos="0">
                    <a:schemeClr val="tx1"/>
                  </a:gs>
                  <a:gs pos="100000">
                    <a:schemeClr val="tx1"/>
                  </a:gs>
                </a:gsLst>
                <a:lin ang="5400000" scaled="0"/>
              </a:gradFill>
            </a:endParaRPr>
          </a:p>
        </p:txBody>
      </p:sp>
      <p:sp>
        <p:nvSpPr>
          <p:cNvPr id="10" name="Rounded Rectangle 9"/>
          <p:cNvSpPr/>
          <p:nvPr/>
        </p:nvSpPr>
        <p:spPr bwMode="auto">
          <a:xfrm>
            <a:off x="7069834" y="5333413"/>
            <a:ext cx="3646794" cy="379341"/>
          </a:xfrm>
          <a:prstGeom prst="roundRect">
            <a:avLst>
              <a:gd name="adj" fmla="val 3755"/>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Google</a:t>
            </a:r>
            <a:endParaRPr lang="en-US" sz="2200" dirty="0">
              <a:gradFill>
                <a:gsLst>
                  <a:gs pos="0">
                    <a:schemeClr val="tx1"/>
                  </a:gs>
                  <a:gs pos="100000">
                    <a:schemeClr val="tx1"/>
                  </a:gs>
                </a:gsLst>
                <a:lin ang="5400000" scaled="0"/>
              </a:gradFill>
            </a:endParaRPr>
          </a:p>
        </p:txBody>
      </p:sp>
      <p:sp>
        <p:nvSpPr>
          <p:cNvPr id="11" name="Rounded Rectangle 10"/>
          <p:cNvSpPr/>
          <p:nvPr/>
        </p:nvSpPr>
        <p:spPr bwMode="auto">
          <a:xfrm>
            <a:off x="8990506" y="3639569"/>
            <a:ext cx="1726122" cy="907769"/>
          </a:xfrm>
          <a:prstGeom prst="roundRect">
            <a:avLst>
              <a:gd name="adj" fmla="val 3755"/>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Blob Storage</a:t>
            </a:r>
            <a:endParaRPr lang="en-US" sz="2200" dirty="0">
              <a:gradFill>
                <a:gsLst>
                  <a:gs pos="0">
                    <a:schemeClr val="tx1"/>
                  </a:gs>
                  <a:gs pos="100000">
                    <a:schemeClr val="tx1"/>
                  </a:gs>
                </a:gsLst>
                <a:lin ang="5400000" scaled="0"/>
              </a:gradFill>
            </a:endParaRPr>
          </a:p>
        </p:txBody>
      </p:sp>
      <p:sp>
        <p:nvSpPr>
          <p:cNvPr id="12" name="Rounded Rectangle 11"/>
          <p:cNvSpPr/>
          <p:nvPr/>
        </p:nvSpPr>
        <p:spPr bwMode="auto">
          <a:xfrm>
            <a:off x="7069834" y="765417"/>
            <a:ext cx="3646794" cy="907769"/>
          </a:xfrm>
          <a:prstGeom prst="roundRect">
            <a:avLst>
              <a:gd name="adj" fmla="val 3755"/>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Windows Azure Marketplace</a:t>
            </a:r>
          </a:p>
        </p:txBody>
      </p:sp>
      <p:cxnSp>
        <p:nvCxnSpPr>
          <p:cNvPr id="15" name="Curved Connector 14"/>
          <p:cNvCxnSpPr/>
          <p:nvPr/>
        </p:nvCxnSpPr>
        <p:spPr>
          <a:xfrm flipV="1">
            <a:off x="2976664" y="3012151"/>
            <a:ext cx="3813242" cy="1"/>
          </a:xfrm>
          <a:prstGeom prst="curvedConnector3">
            <a:avLst/>
          </a:prstGeom>
          <a:ln w="7620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5400000" flipH="1" flipV="1">
            <a:off x="7606105" y="4887236"/>
            <a:ext cx="647231" cy="6349"/>
          </a:xfrm>
          <a:prstGeom prst="curvedConnector3">
            <a:avLst/>
          </a:prstGeom>
          <a:ln w="3810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V="1">
            <a:off x="2998821" y="1219301"/>
            <a:ext cx="3791085" cy="1792751"/>
          </a:xfrm>
          <a:prstGeom prst="curvedConnector3">
            <a:avLst/>
          </a:prstGeom>
          <a:ln w="7620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32" name="Picture 8" descr="C:\temp\OData_Icon\OData_Icon\DatafeedsICO+PNG\Datafeeds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7434" y="2279569"/>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temp\OData_Icon\OData_Icon\DatafeedsICO+PNG\Datafeeds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7434" y="613017"/>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bwMode="auto">
          <a:xfrm>
            <a:off x="7066594" y="5816548"/>
            <a:ext cx="3646794" cy="379341"/>
          </a:xfrm>
          <a:prstGeom prst="roundRect">
            <a:avLst>
              <a:gd name="adj" fmla="val 3755"/>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Live ID</a:t>
            </a:r>
            <a:endParaRPr lang="en-US" sz="2200" dirty="0">
              <a:gradFill>
                <a:gsLst>
                  <a:gs pos="0">
                    <a:schemeClr val="tx1"/>
                  </a:gs>
                  <a:gs pos="100000">
                    <a:schemeClr val="tx1"/>
                  </a:gs>
                </a:gsLst>
                <a:lin ang="5400000" scaled="0"/>
              </a:gradFill>
            </a:endParaRPr>
          </a:p>
        </p:txBody>
      </p:sp>
      <p:sp>
        <p:nvSpPr>
          <p:cNvPr id="35" name="Rounded Rectangle 34"/>
          <p:cNvSpPr/>
          <p:nvPr/>
        </p:nvSpPr>
        <p:spPr bwMode="auto">
          <a:xfrm>
            <a:off x="7063354" y="6280228"/>
            <a:ext cx="3646794" cy="379341"/>
          </a:xfrm>
          <a:prstGeom prst="roundRect">
            <a:avLst>
              <a:gd name="adj" fmla="val 3755"/>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Yahoo!</a:t>
            </a:r>
            <a:endParaRPr lang="en-US" sz="22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4293764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09" y="494066"/>
            <a:ext cx="11149013" cy="609398"/>
          </a:xfrm>
        </p:spPr>
        <p:txBody>
          <a:bodyPr/>
          <a:lstStyle/>
          <a:p>
            <a:r>
              <a:rPr lang="en-US" dirty="0" smtClean="0"/>
              <a:t>Creating Services for Any Device</a:t>
            </a:r>
            <a:endParaRPr lang="en-US" dirty="0"/>
          </a:p>
        </p:txBody>
      </p:sp>
      <p:pic>
        <p:nvPicPr>
          <p:cNvPr id="5"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469" y="2447333"/>
            <a:ext cx="4389237" cy="2737694"/>
          </a:xfrm>
          <a:prstGeom prst="rect">
            <a:avLst/>
          </a:prstGeom>
          <a:ln>
            <a:solidFill>
              <a:schemeClr val="bg1">
                <a:lumMod val="25000"/>
                <a:lumOff val="75000"/>
              </a:schemeClr>
            </a:solid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3" name="TextBox 2"/>
          <p:cNvSpPr txBox="1"/>
          <p:nvPr/>
        </p:nvSpPr>
        <p:spPr>
          <a:xfrm>
            <a:off x="958652" y="1784551"/>
            <a:ext cx="3642851"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Create your own</a:t>
            </a:r>
          </a:p>
        </p:txBody>
      </p:sp>
      <p:sp>
        <p:nvSpPr>
          <p:cNvPr id="9" name="TextBox 8"/>
          <p:cNvSpPr txBox="1"/>
          <p:nvPr/>
        </p:nvSpPr>
        <p:spPr>
          <a:xfrm>
            <a:off x="6892268" y="1774723"/>
            <a:ext cx="3642851"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Hosted Services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954" y="2447335"/>
            <a:ext cx="3161698" cy="882808"/>
          </a:xfrm>
          <a:prstGeom prst="rect">
            <a:avLst/>
          </a:prstGeom>
          <a:noFill/>
          <a:ln w="9525">
            <a:solidFill>
              <a:schemeClr val="bg1">
                <a:lumMod val="25000"/>
                <a:lumOff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Bilde 6" descr="Webnodes_logo_CMYK.jpg"/>
          <p:cNvPicPr>
            <a:picLocks noChangeAspect="1"/>
          </p:cNvPicPr>
          <p:nvPr/>
        </p:nvPicPr>
        <p:blipFill>
          <a:blip r:embed="rId4" cstate="print"/>
          <a:stretch>
            <a:fillRect/>
          </a:stretch>
        </p:blipFill>
        <p:spPr>
          <a:xfrm>
            <a:off x="6869112" y="3493630"/>
            <a:ext cx="3174540" cy="535962"/>
          </a:xfrm>
          <a:prstGeom prst="rect">
            <a:avLst/>
          </a:prstGeom>
          <a:ln>
            <a:solidFill>
              <a:schemeClr val="bg1">
                <a:lumMod val="25000"/>
                <a:lumOff val="75000"/>
              </a:schemeClr>
            </a:solidFill>
          </a:ln>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9112" y="4162516"/>
            <a:ext cx="3174540" cy="619256"/>
          </a:xfrm>
          <a:prstGeom prst="rect">
            <a:avLst/>
          </a:prstGeom>
          <a:noFill/>
          <a:ln w="9525">
            <a:solidFill>
              <a:schemeClr val="bg1">
                <a:lumMod val="25000"/>
                <a:lumOff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www.codeproject.com/script/Membership/Uploads/3873871/WinAzure-Mktpl-dtmkt_h_rgb.png"/>
          <p:cNvPicPr>
            <a:picLocks noChangeAspect="1" noChangeArrowheads="1"/>
          </p:cNvPicPr>
          <p:nvPr/>
        </p:nvPicPr>
        <p:blipFill rotWithShape="1">
          <a:blip r:embed="rId6">
            <a:extLst>
              <a:ext uri="{28A0092B-C50C-407E-A947-70E740481C1C}">
                <a14:useLocalDpi xmlns:a14="http://schemas.microsoft.com/office/drawing/2010/main" val="0"/>
              </a:ext>
            </a:extLst>
          </a:blip>
          <a:srcRect b="20454"/>
          <a:stretch/>
        </p:blipFill>
        <p:spPr bwMode="auto">
          <a:xfrm>
            <a:off x="6869111" y="4874703"/>
            <a:ext cx="3174540" cy="697758"/>
          </a:xfrm>
          <a:prstGeom prst="rect">
            <a:avLst/>
          </a:prstGeom>
          <a:noFill/>
          <a:ln>
            <a:solidFill>
              <a:schemeClr val="bg1">
                <a:lumMod val="25000"/>
                <a:lumOff val="75000"/>
              </a:schemeClr>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318825" y="5963268"/>
            <a:ext cx="7551174"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More at http://odata.org/producers</a:t>
            </a:r>
          </a:p>
        </p:txBody>
      </p:sp>
    </p:spTree>
    <p:extLst>
      <p:ext uri="{BB962C8B-B14F-4D97-AF65-F5344CB8AC3E}">
        <p14:creationId xmlns:p14="http://schemas.microsoft.com/office/powerpoint/2010/main" val="382726404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09" y="494066"/>
            <a:ext cx="11149013" cy="609398"/>
          </a:xfrm>
        </p:spPr>
        <p:txBody>
          <a:bodyPr/>
          <a:lstStyle/>
          <a:p>
            <a:r>
              <a:rPr lang="en-US" dirty="0" smtClean="0"/>
              <a:t>Creating Services for Any Device</a:t>
            </a:r>
            <a:endParaRPr lang="en-US" dirty="0"/>
          </a:p>
        </p:txBody>
      </p:sp>
      <p:pic>
        <p:nvPicPr>
          <p:cNvPr id="5"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469" y="2447333"/>
            <a:ext cx="4389237" cy="2737694"/>
          </a:xfrm>
          <a:prstGeom prst="rect">
            <a:avLst/>
          </a:prstGeom>
          <a:solidFill>
            <a:srgbClr val="FDFDFD"/>
          </a:solidFill>
          <a:ln>
            <a:solidFill>
              <a:schemeClr val="bg1">
                <a:lumMod val="25000"/>
                <a:lumOff val="75000"/>
              </a:schemeClr>
            </a:solid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9" name="TextBox 8"/>
          <p:cNvSpPr txBox="1"/>
          <p:nvPr/>
        </p:nvSpPr>
        <p:spPr>
          <a:xfrm>
            <a:off x="6892268" y="1774723"/>
            <a:ext cx="3642851" cy="492443"/>
          </a:xfrm>
          <a:prstGeom prst="rect">
            <a:avLst/>
          </a:prstGeom>
          <a:noFill/>
        </p:spPr>
        <p:txBody>
          <a:bodyPr wrap="square" lIns="0" tIns="0" rIns="0" bIns="0" rtlCol="0">
            <a:spAutoFit/>
          </a:bodyPr>
          <a:lstStyle/>
          <a:p>
            <a:r>
              <a:rPr lang="en-US" sz="3200" b="1" dirty="0" smtClean="0">
                <a:gradFill>
                  <a:gsLst>
                    <a:gs pos="0">
                      <a:schemeClr val="tx1"/>
                    </a:gs>
                    <a:gs pos="86000">
                      <a:schemeClr val="tx1"/>
                    </a:gs>
                  </a:gsLst>
                  <a:lin ang="5400000" scaled="0"/>
                </a:gradFill>
              </a:rPr>
              <a:t>Hosted Services</a:t>
            </a:r>
          </a:p>
        </p:txBody>
      </p:sp>
      <p:pic>
        <p:nvPicPr>
          <p:cNvPr id="1030" name="Picture 6" descr="http://www.codeproject.com/script/Membership/Uploads/3873871/WinAzure-Mktpl-dtmkt_h_rgb.png"/>
          <p:cNvPicPr>
            <a:picLocks noChangeAspect="1" noChangeArrowheads="1"/>
          </p:cNvPicPr>
          <p:nvPr/>
        </p:nvPicPr>
        <p:blipFill rotWithShape="1">
          <a:blip r:embed="rId3">
            <a:extLst>
              <a:ext uri="{28A0092B-C50C-407E-A947-70E740481C1C}">
                <a14:useLocalDpi xmlns:a14="http://schemas.microsoft.com/office/drawing/2010/main" val="0"/>
              </a:ext>
            </a:extLst>
          </a:blip>
          <a:srcRect b="18967"/>
          <a:stretch/>
        </p:blipFill>
        <p:spPr bwMode="auto">
          <a:xfrm>
            <a:off x="6881954" y="3118793"/>
            <a:ext cx="3991894" cy="893809"/>
          </a:xfrm>
          <a:prstGeom prst="rect">
            <a:avLst/>
          </a:prstGeom>
          <a:noFill/>
          <a:ln>
            <a:solidFill>
              <a:schemeClr val="bg1">
                <a:lumMod val="25000"/>
                <a:lumOff val="75000"/>
              </a:schemeClr>
            </a:solid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318825" y="5963268"/>
            <a:ext cx="7551174"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More at http://odata.org/producers</a:t>
            </a:r>
          </a:p>
        </p:txBody>
      </p:sp>
      <p:sp>
        <p:nvSpPr>
          <p:cNvPr id="8" name="TextBox 7"/>
          <p:cNvSpPr txBox="1"/>
          <p:nvPr/>
        </p:nvSpPr>
        <p:spPr>
          <a:xfrm>
            <a:off x="958652" y="1784551"/>
            <a:ext cx="3642851"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Create your own</a:t>
            </a:r>
          </a:p>
        </p:txBody>
      </p:sp>
    </p:spTree>
    <p:extLst>
      <p:ext uri="{BB962C8B-B14F-4D97-AF65-F5344CB8AC3E}">
        <p14:creationId xmlns:p14="http://schemas.microsoft.com/office/powerpoint/2010/main" val="335047694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Jogging Tracker</a:t>
            </a:r>
            <a:endParaRPr lang="en-US" dirty="0"/>
          </a:p>
        </p:txBody>
      </p:sp>
      <p:sp>
        <p:nvSpPr>
          <p:cNvPr id="4" name="Rounded Rectangle 3"/>
          <p:cNvSpPr/>
          <p:nvPr/>
        </p:nvSpPr>
        <p:spPr bwMode="auto">
          <a:xfrm>
            <a:off x="7069834" y="2431969"/>
            <a:ext cx="1726122" cy="907769"/>
          </a:xfrm>
          <a:prstGeom prst="roundRect">
            <a:avLst>
              <a:gd name="adj" fmla="val 3755"/>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OData Svc</a:t>
            </a:r>
          </a:p>
          <a:p>
            <a:pPr algn="ctr" defTabSz="914099" fontAlgn="base">
              <a:spcBef>
                <a:spcPct val="0"/>
              </a:spcBef>
              <a:spcAft>
                <a:spcPct val="0"/>
              </a:spcAft>
            </a:pPr>
            <a:r>
              <a:rPr lang="en-US" dirty="0" smtClean="0">
                <a:gradFill>
                  <a:gsLst>
                    <a:gs pos="0">
                      <a:schemeClr val="tx1"/>
                    </a:gs>
                    <a:gs pos="100000">
                      <a:schemeClr val="tx1"/>
                    </a:gs>
                  </a:gsLst>
                  <a:lin ang="5400000" scaled="0"/>
                </a:gradFill>
              </a:rPr>
              <a:t>(Web Role)</a:t>
            </a:r>
            <a:endParaRPr lang="en-US" sz="2200" dirty="0">
              <a:gradFill>
                <a:gsLst>
                  <a:gs pos="0">
                    <a:schemeClr val="tx1"/>
                  </a:gs>
                  <a:gs pos="100000">
                    <a:schemeClr val="tx1"/>
                  </a:gs>
                </a:gsLst>
                <a:lin ang="5400000" scaled="0"/>
              </a:gradFill>
            </a:endParaRPr>
          </a:p>
        </p:txBody>
      </p:sp>
      <p:pic>
        <p:nvPicPr>
          <p:cNvPr id="5" name="Picture 6" descr="http://www.mobilebond.com/wp-content/uploads/2009/12/Asus-Android-ph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971" y="2751485"/>
            <a:ext cx="1225034" cy="782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8" descr="http://www.gadgetsnreviews.com/wp-content/uploads/2010/07/windows-phone-7-first-look-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9367" y="3177509"/>
            <a:ext cx="1008190" cy="760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loud 2"/>
          <p:cNvSpPr/>
          <p:nvPr/>
        </p:nvSpPr>
        <p:spPr bwMode="auto">
          <a:xfrm>
            <a:off x="3793787" y="2349136"/>
            <a:ext cx="2051320" cy="1627423"/>
          </a:xfrm>
          <a:prstGeom prst="cloud">
            <a:avLst/>
          </a:prstGeom>
          <a:noFill/>
          <a:ln w="317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8" name="Rounded Rectangle 7"/>
          <p:cNvSpPr/>
          <p:nvPr/>
        </p:nvSpPr>
        <p:spPr bwMode="auto">
          <a:xfrm>
            <a:off x="8990506" y="2431969"/>
            <a:ext cx="1726122" cy="907769"/>
          </a:xfrm>
          <a:prstGeom prst="roundRect">
            <a:avLst>
              <a:gd name="adj" fmla="val 3755"/>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SQL Azure</a:t>
            </a:r>
            <a:endParaRPr lang="en-US" sz="2200" dirty="0">
              <a:gradFill>
                <a:gsLst>
                  <a:gs pos="0">
                    <a:schemeClr val="tx1"/>
                  </a:gs>
                  <a:gs pos="100000">
                    <a:schemeClr val="tx1"/>
                  </a:gs>
                </a:gsLst>
                <a:lin ang="5400000" scaled="0"/>
              </a:gradFill>
            </a:endParaRPr>
          </a:p>
        </p:txBody>
      </p:sp>
      <p:sp>
        <p:nvSpPr>
          <p:cNvPr id="9" name="Rounded Rectangle 8"/>
          <p:cNvSpPr/>
          <p:nvPr/>
        </p:nvSpPr>
        <p:spPr bwMode="auto">
          <a:xfrm>
            <a:off x="7069834" y="3639570"/>
            <a:ext cx="1726122" cy="907769"/>
          </a:xfrm>
          <a:prstGeom prst="roundRect">
            <a:avLst>
              <a:gd name="adj" fmla="val 3755"/>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ACS</a:t>
            </a:r>
            <a:endParaRPr lang="en-US" sz="2200" dirty="0">
              <a:gradFill>
                <a:gsLst>
                  <a:gs pos="0">
                    <a:schemeClr val="tx1"/>
                  </a:gs>
                  <a:gs pos="100000">
                    <a:schemeClr val="tx1"/>
                  </a:gs>
                </a:gsLst>
                <a:lin ang="5400000" scaled="0"/>
              </a:gradFill>
            </a:endParaRPr>
          </a:p>
        </p:txBody>
      </p:sp>
      <p:sp>
        <p:nvSpPr>
          <p:cNvPr id="10" name="Rounded Rectangle 9"/>
          <p:cNvSpPr/>
          <p:nvPr/>
        </p:nvSpPr>
        <p:spPr bwMode="auto">
          <a:xfrm>
            <a:off x="7069834" y="5333413"/>
            <a:ext cx="3646794" cy="379341"/>
          </a:xfrm>
          <a:prstGeom prst="roundRect">
            <a:avLst>
              <a:gd name="adj" fmla="val 3755"/>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Google</a:t>
            </a:r>
            <a:endParaRPr lang="en-US" sz="2200" dirty="0">
              <a:gradFill>
                <a:gsLst>
                  <a:gs pos="0">
                    <a:schemeClr val="tx1"/>
                  </a:gs>
                  <a:gs pos="100000">
                    <a:schemeClr val="tx1"/>
                  </a:gs>
                </a:gsLst>
                <a:lin ang="5400000" scaled="0"/>
              </a:gradFill>
            </a:endParaRPr>
          </a:p>
        </p:txBody>
      </p:sp>
      <p:sp>
        <p:nvSpPr>
          <p:cNvPr id="11" name="Rounded Rectangle 10"/>
          <p:cNvSpPr/>
          <p:nvPr/>
        </p:nvSpPr>
        <p:spPr bwMode="auto">
          <a:xfrm>
            <a:off x="8990506" y="3639569"/>
            <a:ext cx="1726122" cy="907769"/>
          </a:xfrm>
          <a:prstGeom prst="roundRect">
            <a:avLst>
              <a:gd name="adj" fmla="val 3755"/>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Blob Storage</a:t>
            </a:r>
            <a:endParaRPr lang="en-US" sz="2200" dirty="0">
              <a:gradFill>
                <a:gsLst>
                  <a:gs pos="0">
                    <a:schemeClr val="tx1"/>
                  </a:gs>
                  <a:gs pos="100000">
                    <a:schemeClr val="tx1"/>
                  </a:gs>
                </a:gsLst>
                <a:lin ang="5400000" scaled="0"/>
              </a:gradFill>
            </a:endParaRPr>
          </a:p>
        </p:txBody>
      </p:sp>
      <p:sp>
        <p:nvSpPr>
          <p:cNvPr id="12" name="Rounded Rectangle 11"/>
          <p:cNvSpPr/>
          <p:nvPr/>
        </p:nvSpPr>
        <p:spPr bwMode="auto">
          <a:xfrm>
            <a:off x="7069834" y="765417"/>
            <a:ext cx="3646794" cy="907769"/>
          </a:xfrm>
          <a:prstGeom prst="roundRect">
            <a:avLst>
              <a:gd name="adj" fmla="val 3755"/>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Windows Azure Marketplace</a:t>
            </a:r>
          </a:p>
        </p:txBody>
      </p:sp>
      <p:cxnSp>
        <p:nvCxnSpPr>
          <p:cNvPr id="15" name="Curved Connector 14"/>
          <p:cNvCxnSpPr/>
          <p:nvPr/>
        </p:nvCxnSpPr>
        <p:spPr>
          <a:xfrm flipV="1">
            <a:off x="2976664" y="3553743"/>
            <a:ext cx="3813242" cy="1"/>
          </a:xfrm>
          <a:prstGeom prst="curvedConnector3">
            <a:avLst/>
          </a:prstGeom>
          <a:ln w="7620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5400000" flipH="1" flipV="1">
            <a:off x="7606105" y="4887236"/>
            <a:ext cx="647231" cy="6349"/>
          </a:xfrm>
          <a:prstGeom prst="curvedConnector3">
            <a:avLst/>
          </a:prstGeom>
          <a:ln w="3810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V="1">
            <a:off x="2998821" y="1219301"/>
            <a:ext cx="3791085" cy="1792751"/>
          </a:xfrm>
          <a:prstGeom prst="curvedConnector3">
            <a:avLst/>
          </a:prstGeom>
          <a:ln w="7620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32" name="Picture 8" descr="C:\temp\OData_Icon\OData_Icon\DatafeedsICO+PNG\Datafeeds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7434" y="2279569"/>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temp\OData_Icon\OData_Icon\DatafeedsICO+PNG\Datafeeds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7434" y="613017"/>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bwMode="auto">
          <a:xfrm>
            <a:off x="7066594" y="5816548"/>
            <a:ext cx="3646794" cy="379341"/>
          </a:xfrm>
          <a:prstGeom prst="roundRect">
            <a:avLst>
              <a:gd name="adj" fmla="val 3755"/>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Live ID</a:t>
            </a:r>
            <a:endParaRPr lang="en-US" sz="2200" dirty="0">
              <a:gradFill>
                <a:gsLst>
                  <a:gs pos="0">
                    <a:schemeClr val="tx1"/>
                  </a:gs>
                  <a:gs pos="100000">
                    <a:schemeClr val="tx1"/>
                  </a:gs>
                </a:gsLst>
                <a:lin ang="5400000" scaled="0"/>
              </a:gradFill>
            </a:endParaRPr>
          </a:p>
        </p:txBody>
      </p:sp>
      <p:sp>
        <p:nvSpPr>
          <p:cNvPr id="35" name="Rounded Rectangle 34"/>
          <p:cNvSpPr/>
          <p:nvPr/>
        </p:nvSpPr>
        <p:spPr bwMode="auto">
          <a:xfrm>
            <a:off x="7063354" y="6280228"/>
            <a:ext cx="3646794" cy="379341"/>
          </a:xfrm>
          <a:prstGeom prst="roundRect">
            <a:avLst>
              <a:gd name="adj" fmla="val 3755"/>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Yahoo!</a:t>
            </a:r>
            <a:endParaRPr lang="en-US" sz="22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086979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http://www.gadgetsnreviews.com/wp-content/uploads/2010/07/windows-phone-7-first-look-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7713" y="3005844"/>
            <a:ext cx="1563208" cy="1178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8" name="Picture 2" descr="http://www.xpert4u.co.uk/mobile/phones/images/apple_ipho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588" y="2795495"/>
            <a:ext cx="1110385" cy="1374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2" descr="http://www.xpert4u.co.uk/mobile/phones/images/apple_ipho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179" y="2795495"/>
            <a:ext cx="1068512" cy="1322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title"/>
          </p:nvPr>
        </p:nvSpPr>
        <p:spPr>
          <a:xfrm>
            <a:off x="548609" y="494066"/>
            <a:ext cx="11149013" cy="609398"/>
          </a:xfrm>
        </p:spPr>
        <p:txBody>
          <a:bodyPr/>
          <a:lstStyle/>
          <a:p>
            <a:r>
              <a:rPr lang="en-US" dirty="0" smtClean="0"/>
              <a:t>Consuming OData Services</a:t>
            </a:r>
            <a:endParaRPr lang="en-US" dirty="0"/>
          </a:p>
        </p:txBody>
      </p:sp>
      <p:pic>
        <p:nvPicPr>
          <p:cNvPr id="13" name="Picture 6" descr="http://www.mobilebond.com/wp-content/uploads/2009/12/Asus-Android-pho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597" y="3533132"/>
            <a:ext cx="1827800" cy="1167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 name="Picture 8" descr="http://www.gadgetsnreviews.com/wp-content/uploads/2010/07/windows-phone-7-first-look-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0123" y="3005845"/>
            <a:ext cx="1504260" cy="1134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035" y="2925757"/>
            <a:ext cx="1832430" cy="1821119"/>
          </a:xfrm>
          <a:prstGeom prst="rect">
            <a:avLst/>
          </a:prstGeom>
          <a:noFill/>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8225919" y="2925757"/>
            <a:ext cx="2640896" cy="1821119"/>
            <a:chOff x="3122976" y="3258116"/>
            <a:chExt cx="2735813" cy="1994219"/>
          </a:xfrm>
          <a:effectLst>
            <a:reflection blurRad="6350" stA="52000" endA="300" endPos="35000" dir="5400000" sy="-100000" algn="bl" rotWithShape="0"/>
          </a:effectLst>
        </p:grpSpPr>
        <p:grpSp>
          <p:nvGrpSpPr>
            <p:cNvPr id="46" name="Group 45"/>
            <p:cNvGrpSpPr/>
            <p:nvPr/>
          </p:nvGrpSpPr>
          <p:grpSpPr>
            <a:xfrm>
              <a:off x="3122976" y="3258116"/>
              <a:ext cx="1314792" cy="914400"/>
              <a:chOff x="4250972" y="1470345"/>
              <a:chExt cx="1752600" cy="914400"/>
            </a:xfrm>
            <a:solidFill>
              <a:sysClr val="window" lastClr="FFFFFF"/>
            </a:solidFill>
          </p:grpSpPr>
          <p:sp>
            <p:nvSpPr>
              <p:cNvPr id="47" name="Rectangle 46"/>
              <p:cNvSpPr/>
              <p:nvPr/>
            </p:nvSpPr>
            <p:spPr bwMode="auto">
              <a:xfrm>
                <a:off x="4250972" y="1470345"/>
                <a:ext cx="1752600" cy="914400"/>
              </a:xfrm>
              <a:prstGeom prst="rect">
                <a:avLst/>
              </a:prstGeom>
              <a:grpFill/>
              <a:ln w="9525"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ea typeface="+mn-ea"/>
                  <a:cs typeface="+mn-cs"/>
                </a:endParaRPr>
              </a:p>
            </p:txBody>
          </p:sp>
          <p:pic>
            <p:nvPicPr>
              <p:cNvPr id="48" name="Picture 11" descr="Sesame - data, your way">
                <a:hlinkClick r:id="rId6" tooltip="data and development tool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0623" y="1596913"/>
                <a:ext cx="1473297" cy="673508"/>
              </a:xfrm>
              <a:prstGeom prst="rect">
                <a:avLst/>
              </a:prstGeom>
              <a:grpFill/>
              <a:extLst/>
            </p:spPr>
          </p:pic>
        </p:grpSp>
        <p:grpSp>
          <p:nvGrpSpPr>
            <p:cNvPr id="49" name="Group 48"/>
            <p:cNvGrpSpPr/>
            <p:nvPr/>
          </p:nvGrpSpPr>
          <p:grpSpPr>
            <a:xfrm>
              <a:off x="3131437" y="4337935"/>
              <a:ext cx="1314792" cy="914400"/>
              <a:chOff x="4250971" y="3681825"/>
              <a:chExt cx="1752600" cy="914400"/>
            </a:xfrm>
            <a:solidFill>
              <a:sysClr val="window" lastClr="FFFFFF"/>
            </a:solidFill>
          </p:grpSpPr>
          <p:sp>
            <p:nvSpPr>
              <p:cNvPr id="50" name="Rectangle 49"/>
              <p:cNvSpPr/>
              <p:nvPr/>
            </p:nvSpPr>
            <p:spPr bwMode="auto">
              <a:xfrm>
                <a:off x="4250971" y="3681825"/>
                <a:ext cx="1752600" cy="914400"/>
              </a:xfrm>
              <a:prstGeom prst="rect">
                <a:avLst/>
              </a:prstGeom>
              <a:grpFill/>
              <a:ln w="9525"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ea typeface="+mn-ea"/>
                  <a:cs typeface="+mn-cs"/>
                </a:endParaRPr>
              </a:p>
            </p:txBody>
          </p:sp>
          <p:sp>
            <p:nvSpPr>
              <p:cNvPr id="51" name="TextBox 50"/>
              <p:cNvSpPr txBox="1"/>
              <p:nvPr/>
            </p:nvSpPr>
            <p:spPr>
              <a:xfrm>
                <a:off x="4493588" y="4158120"/>
                <a:ext cx="1267365" cy="246221"/>
              </a:xfrm>
              <a:prstGeom prst="rect">
                <a:avLst/>
              </a:prstGeom>
              <a:grpFill/>
            </p:spPr>
            <p:txBody>
              <a:bodyPr wrap="square" lIns="0" tIns="0" rIns="0" bIns="0" rtlCol="0">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rgbClr val="000000"/>
                    </a:solidFill>
                    <a:effectLst/>
                    <a:uLnTx/>
                    <a:uFillTx/>
                  </a:rPr>
                  <a:t>LINQPad</a:t>
                </a:r>
                <a:endParaRPr kumimoji="0" lang="en-US" sz="1600" b="0" i="0" u="none" strike="noStrike" kern="0" cap="none" spc="0" normalizeH="0" baseline="0" noProof="0" dirty="0" smtClean="0">
                  <a:ln>
                    <a:noFill/>
                  </a:ln>
                  <a:solidFill>
                    <a:srgbClr val="000000"/>
                  </a:solidFill>
                  <a:effectLst/>
                  <a:uLnTx/>
                  <a:uFillTx/>
                </a:endParaRPr>
              </a:p>
            </p:txBody>
          </p:sp>
          <p:pic>
            <p:nvPicPr>
              <p:cNvPr id="52" name="Picture 13" descr="LINQPa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8448" y="3737027"/>
                <a:ext cx="478476" cy="460073"/>
              </a:xfrm>
              <a:prstGeom prst="rect">
                <a:avLst/>
              </a:prstGeom>
              <a:grpFill/>
              <a:extLst/>
            </p:spPr>
          </p:pic>
        </p:grpSp>
        <p:grpSp>
          <p:nvGrpSpPr>
            <p:cNvPr id="53" name="Group 52"/>
            <p:cNvGrpSpPr/>
            <p:nvPr/>
          </p:nvGrpSpPr>
          <p:grpSpPr>
            <a:xfrm>
              <a:off x="4524903" y="3258116"/>
              <a:ext cx="1314792" cy="914400"/>
              <a:chOff x="2906795" y="3505121"/>
              <a:chExt cx="1752600" cy="914400"/>
            </a:xfrm>
            <a:solidFill>
              <a:sysClr val="window" lastClr="FFFFFF"/>
            </a:solidFill>
          </p:grpSpPr>
          <p:sp>
            <p:nvSpPr>
              <p:cNvPr id="54" name="Rectangle 53"/>
              <p:cNvSpPr/>
              <p:nvPr/>
            </p:nvSpPr>
            <p:spPr bwMode="auto">
              <a:xfrm>
                <a:off x="2906795" y="3505121"/>
                <a:ext cx="1752600" cy="914400"/>
              </a:xfrm>
              <a:prstGeom prst="rect">
                <a:avLst/>
              </a:prstGeom>
              <a:grpFill/>
              <a:ln w="9525"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ea typeface="+mn-ea"/>
                  <a:cs typeface="+mn-cs"/>
                </a:endParaRPr>
              </a:p>
            </p:txBody>
          </p:sp>
          <p:pic>
            <p:nvPicPr>
              <p:cNvPr id="55" name="Picture 15"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3607" y="3668746"/>
                <a:ext cx="1574717" cy="576944"/>
              </a:xfrm>
              <a:prstGeom prst="rect">
                <a:avLst/>
              </a:prstGeom>
              <a:grpFill/>
              <a:extLst/>
            </p:spPr>
          </p:pic>
        </p:grpSp>
        <p:grpSp>
          <p:nvGrpSpPr>
            <p:cNvPr id="56" name="Group 55"/>
            <p:cNvGrpSpPr/>
            <p:nvPr/>
          </p:nvGrpSpPr>
          <p:grpSpPr>
            <a:xfrm>
              <a:off x="4543997" y="4337935"/>
              <a:ext cx="1314792" cy="914400"/>
              <a:chOff x="8904992" y="3554678"/>
              <a:chExt cx="1752600" cy="914400"/>
            </a:xfrm>
            <a:solidFill>
              <a:sysClr val="window" lastClr="FFFFFF"/>
            </a:solidFill>
          </p:grpSpPr>
          <p:sp>
            <p:nvSpPr>
              <p:cNvPr id="57" name="Rectangle 56"/>
              <p:cNvSpPr/>
              <p:nvPr/>
            </p:nvSpPr>
            <p:spPr bwMode="auto">
              <a:xfrm>
                <a:off x="8904992" y="3554678"/>
                <a:ext cx="1752600" cy="914400"/>
              </a:xfrm>
              <a:prstGeom prst="rect">
                <a:avLst/>
              </a:prstGeom>
              <a:grpFill/>
              <a:ln w="9525"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ea typeface="+mn-ea"/>
                  <a:cs typeface="+mn-cs"/>
                </a:endParaRPr>
              </a:p>
            </p:txBody>
          </p:sp>
          <p:pic>
            <p:nvPicPr>
              <p:cNvPr id="58" name="Picture 24"/>
              <p:cNvPicPr>
                <a:picLocks noChangeAspect="1" noChangeArrowheads="1"/>
              </p:cNvPicPr>
              <p:nvPr/>
            </p:nvPicPr>
            <p:blipFill>
              <a:blip r:embed="rId10">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986002" y="3742727"/>
                <a:ext cx="457200" cy="4572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ectangle 58"/>
              <p:cNvSpPr/>
              <p:nvPr/>
            </p:nvSpPr>
            <p:spPr>
              <a:xfrm>
                <a:off x="9446406" y="3736240"/>
                <a:ext cx="1162837" cy="430887"/>
              </a:xfrm>
              <a:prstGeom prst="rect">
                <a:avLst/>
              </a:prstGeom>
              <a:grpFill/>
            </p:spPr>
            <p:txBody>
              <a:bodyPr wrap="none">
                <a:spAutoFit/>
              </a:bodyPr>
              <a:lstStyle/>
              <a:p>
                <a:pPr marL="0" marR="0" lvl="0" indent="0" defTabSz="9143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a:ln>
                      <a:noFill/>
                    </a:ln>
                    <a:solidFill>
                      <a:srgbClr val="000000"/>
                    </a:solidFill>
                    <a:effectLst/>
                    <a:uLnTx/>
                    <a:uFillTx/>
                  </a:rPr>
                  <a:t>PowerPivot</a:t>
                </a:r>
                <a:r>
                  <a:rPr kumimoji="0" lang="en-US" sz="1100" b="0" i="0" u="none" strike="noStrike" kern="0" cap="none" spc="0" normalizeH="0" baseline="0" noProof="0" dirty="0">
                    <a:ln>
                      <a:noFill/>
                    </a:ln>
                    <a:solidFill>
                      <a:srgbClr val="000000"/>
                    </a:solidFill>
                    <a:effectLst/>
                    <a:uLnTx/>
                    <a:uFillTx/>
                  </a:rPr>
                  <a:t> </a:t>
                </a:r>
                <a:endParaRPr kumimoji="0" lang="en-US" sz="1100" b="0" i="0" u="none" strike="noStrike" kern="0" cap="none" spc="0" normalizeH="0" baseline="0" noProof="0" dirty="0" smtClean="0">
                  <a:ln>
                    <a:noFill/>
                  </a:ln>
                  <a:solidFill>
                    <a:srgbClr val="000000"/>
                  </a:solidFill>
                  <a:effectLst/>
                  <a:uLnTx/>
                  <a:uFillTx/>
                </a:endParaRPr>
              </a:p>
              <a:p>
                <a:pPr marL="0" marR="0" lvl="0" indent="0" defTabSz="9143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rPr>
                  <a:t>Excel </a:t>
                </a:r>
                <a:r>
                  <a:rPr kumimoji="0" lang="en-US" sz="1100" b="0" i="0" u="none" strike="noStrike" kern="0" cap="none" spc="0" normalizeH="0" baseline="0" noProof="0" dirty="0">
                    <a:ln>
                      <a:noFill/>
                    </a:ln>
                    <a:solidFill>
                      <a:srgbClr val="000000"/>
                    </a:solidFill>
                    <a:effectLst/>
                    <a:uLnTx/>
                    <a:uFillTx/>
                  </a:rPr>
                  <a:t>2010 </a:t>
                </a:r>
              </a:p>
            </p:txBody>
          </p:sp>
        </p:grpSp>
      </p:grpSp>
      <p:sp>
        <p:nvSpPr>
          <p:cNvPr id="61" name="TextBox 60"/>
          <p:cNvSpPr txBox="1"/>
          <p:nvPr/>
        </p:nvSpPr>
        <p:spPr>
          <a:xfrm>
            <a:off x="1658369" y="2055159"/>
            <a:ext cx="1518384" cy="492443"/>
          </a:xfrm>
          <a:prstGeom prst="rect">
            <a:avLst/>
          </a:prstGeom>
          <a:noFill/>
        </p:spPr>
        <p:txBody>
          <a:bodyPr wrap="square" lIns="0" tIns="0" rIns="0" bIns="0" rtlCol="0">
            <a:spAutoFit/>
          </a:bodyPr>
          <a:lstStyle/>
          <a:p>
            <a:r>
              <a:rPr lang="en-US" sz="3200" b="1" dirty="0" smtClean="0">
                <a:solidFill>
                  <a:srgbClr val="FFC000"/>
                </a:solidFill>
                <a:effectLst>
                  <a:outerShdw blurRad="38100" dist="38100" dir="2700000" algn="tl">
                    <a:srgbClr val="000000">
                      <a:alpha val="43137"/>
                    </a:srgbClr>
                  </a:outerShdw>
                </a:effectLst>
              </a:rPr>
              <a:t>Devices</a:t>
            </a:r>
          </a:p>
        </p:txBody>
      </p:sp>
      <p:sp>
        <p:nvSpPr>
          <p:cNvPr id="62" name="TextBox 61"/>
          <p:cNvSpPr txBox="1"/>
          <p:nvPr/>
        </p:nvSpPr>
        <p:spPr>
          <a:xfrm>
            <a:off x="5683023" y="2054935"/>
            <a:ext cx="1071712"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Web</a:t>
            </a:r>
          </a:p>
        </p:txBody>
      </p:sp>
      <p:sp>
        <p:nvSpPr>
          <p:cNvPr id="63" name="TextBox 62"/>
          <p:cNvSpPr txBox="1"/>
          <p:nvPr/>
        </p:nvSpPr>
        <p:spPr>
          <a:xfrm>
            <a:off x="8225918" y="2045107"/>
            <a:ext cx="3392341"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BI, Reports, …</a:t>
            </a:r>
          </a:p>
        </p:txBody>
      </p:sp>
      <p:sp>
        <p:nvSpPr>
          <p:cNvPr id="27" name="TextBox 26"/>
          <p:cNvSpPr txBox="1"/>
          <p:nvPr/>
        </p:nvSpPr>
        <p:spPr>
          <a:xfrm>
            <a:off x="2318825" y="5889528"/>
            <a:ext cx="7551174"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More at http://odata.org/consumers</a:t>
            </a:r>
          </a:p>
        </p:txBody>
      </p:sp>
    </p:spTree>
    <p:extLst>
      <p:ext uri="{BB962C8B-B14F-4D97-AF65-F5344CB8AC3E}">
        <p14:creationId xmlns:p14="http://schemas.microsoft.com/office/powerpoint/2010/main" val="4925752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609398"/>
          </a:xfrm>
        </p:spPr>
        <p:txBody>
          <a:bodyPr/>
          <a:lstStyle/>
          <a:p>
            <a:r>
              <a:rPr lang="en-US" dirty="0" smtClean="0"/>
              <a:t>Developer Considerations</a:t>
            </a:r>
            <a:endParaRPr lang="en-US" dirty="0"/>
          </a:p>
        </p:txBody>
      </p:sp>
      <p:sp>
        <p:nvSpPr>
          <p:cNvPr id="4" name="Text Placeholder 3"/>
          <p:cNvSpPr>
            <a:spLocks noGrp="1"/>
          </p:cNvSpPr>
          <p:nvPr>
            <p:ph type="body" sz="quarter" idx="10"/>
          </p:nvPr>
        </p:nvSpPr>
        <p:spPr>
          <a:xfrm>
            <a:off x="519114" y="1125060"/>
            <a:ext cx="11149012" cy="5927777"/>
          </a:xfrm>
        </p:spPr>
        <p:txBody>
          <a:bodyPr/>
          <a:lstStyle/>
          <a:p>
            <a:r>
              <a:rPr lang="en-US" dirty="0" smtClean="0"/>
              <a:t>Use </a:t>
            </a:r>
            <a:r>
              <a:rPr lang="en-US" dirty="0"/>
              <a:t>the </a:t>
            </a:r>
            <a:r>
              <a:rPr lang="en-US" dirty="0" smtClean="0"/>
              <a:t>community: </a:t>
            </a:r>
          </a:p>
          <a:p>
            <a:pPr lvl="1"/>
            <a:r>
              <a:rPr lang="en-US" dirty="0" smtClean="0">
                <a:hlinkClick r:id="rId2"/>
              </a:rPr>
              <a:t>odata.org/consumers</a:t>
            </a:r>
            <a:r>
              <a:rPr lang="en-US" dirty="0" smtClean="0"/>
              <a:t> &amp; </a:t>
            </a:r>
            <a:r>
              <a:rPr lang="en-US" dirty="0" smtClean="0">
                <a:hlinkClick r:id="rId3"/>
              </a:rPr>
              <a:t>odata.org/producers</a:t>
            </a:r>
            <a:endParaRPr lang="en-US" dirty="0" smtClean="0"/>
          </a:p>
          <a:p>
            <a:pPr lvl="1"/>
            <a:r>
              <a:rPr lang="en-US" dirty="0" err="1" smtClean="0"/>
              <a:t>Javascript</a:t>
            </a:r>
            <a:r>
              <a:rPr lang="en-US" dirty="0"/>
              <a:t>: </a:t>
            </a:r>
            <a:r>
              <a:rPr lang="en-US" dirty="0">
                <a:hlinkClick r:id="rId4"/>
              </a:rPr>
              <a:t>http://datajs.codeplex.com</a:t>
            </a:r>
            <a:endParaRPr lang="en-US" dirty="0"/>
          </a:p>
          <a:p>
            <a:pPr lvl="1"/>
            <a:r>
              <a:rPr lang="en-US" dirty="0"/>
              <a:t>Android: </a:t>
            </a:r>
            <a:r>
              <a:rPr lang="en-US" dirty="0">
                <a:hlinkClick r:id="rId5"/>
              </a:rPr>
              <a:t>http://code.google.com/p/odata4j/</a:t>
            </a:r>
            <a:r>
              <a:rPr lang="en-US" dirty="0"/>
              <a:t> </a:t>
            </a:r>
            <a:endParaRPr lang="en-US" dirty="0" smtClean="0"/>
          </a:p>
          <a:p>
            <a:pPr lvl="1"/>
            <a:r>
              <a:rPr lang="en-US" dirty="0" smtClean="0"/>
              <a:t>Toolkits for mobile</a:t>
            </a:r>
            <a:r>
              <a:rPr lang="en-US" dirty="0"/>
              <a:t>: </a:t>
            </a:r>
            <a:r>
              <a:rPr lang="en-US" dirty="0">
                <a:hlinkClick r:id="rId6"/>
              </a:rPr>
              <a:t>http://</a:t>
            </a:r>
            <a:r>
              <a:rPr lang="en-US" dirty="0" smtClean="0">
                <a:hlinkClick r:id="rId6"/>
              </a:rPr>
              <a:t>bit.ly/qkcxvO</a:t>
            </a:r>
            <a:r>
              <a:rPr lang="en-US" dirty="0" smtClean="0"/>
              <a:t> </a:t>
            </a:r>
          </a:p>
          <a:p>
            <a:pPr lvl="1"/>
            <a:r>
              <a:rPr lang="en-US" dirty="0" smtClean="0"/>
              <a:t>F# 3.0 </a:t>
            </a:r>
          </a:p>
          <a:p>
            <a:r>
              <a:rPr lang="en-US" dirty="0" smtClean="0"/>
              <a:t>Control </a:t>
            </a:r>
            <a:r>
              <a:rPr lang="en-US" dirty="0"/>
              <a:t>bandwidth use: </a:t>
            </a:r>
          </a:p>
          <a:p>
            <a:pPr lvl="1"/>
            <a:r>
              <a:rPr lang="en-US" dirty="0"/>
              <a:t>$select, $filter, $top, $skip, $count</a:t>
            </a:r>
          </a:p>
          <a:p>
            <a:r>
              <a:rPr lang="en-US" dirty="0" smtClean="0"/>
              <a:t>Reduce </a:t>
            </a:r>
            <a:r>
              <a:rPr lang="en-US" dirty="0" err="1" smtClean="0"/>
              <a:t>roundtrips</a:t>
            </a:r>
            <a:r>
              <a:rPr lang="en-US" dirty="0"/>
              <a:t>:</a:t>
            </a:r>
          </a:p>
          <a:p>
            <a:pPr lvl="1"/>
            <a:r>
              <a:rPr lang="en-US" dirty="0"/>
              <a:t>$expand</a:t>
            </a:r>
          </a:p>
          <a:p>
            <a:r>
              <a:rPr lang="en-US" dirty="0"/>
              <a:t>More on the way…</a:t>
            </a:r>
          </a:p>
          <a:p>
            <a:endParaRPr lang="en-US" dirty="0" smtClean="0"/>
          </a:p>
        </p:txBody>
      </p:sp>
    </p:spTree>
    <p:extLst>
      <p:ext uri="{BB962C8B-B14F-4D97-AF65-F5344CB8AC3E}">
        <p14:creationId xmlns:p14="http://schemas.microsoft.com/office/powerpoint/2010/main" val="407824605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81469E5-1099-41AC-984B-DC23FB447FEE}"/>
</file>

<file path=customXml/itemProps2.xml><?xml version="1.0" encoding="utf-8"?>
<ds:datastoreItem xmlns:ds="http://schemas.openxmlformats.org/officeDocument/2006/customXml" ds:itemID="{8A11966A-0EE3-41FD-BBF2-B1E1CD9BABDC}"/>
</file>

<file path=customXml/itemProps3.xml><?xml version="1.0" encoding="utf-8"?>
<ds:datastoreItem xmlns:ds="http://schemas.openxmlformats.org/officeDocument/2006/customXml" ds:itemID="{0EB354A2-8771-4488-B723-64761DBE07F1}"/>
</file>

<file path=docProps/app.xml><?xml version="1.0" encoding="utf-8"?>
<Properties xmlns="http://schemas.openxmlformats.org/officeDocument/2006/extended-properties" xmlns:vt="http://schemas.openxmlformats.org/officeDocument/2006/docPropsVTypes">
  <Template>BUILD_Breakout_Template _ SAMPLE for Scott 7.28</Template>
  <TotalTime>7882</TotalTime>
  <Words>730</Words>
  <Application>Microsoft Office PowerPoint</Application>
  <PresentationFormat>Custom</PresentationFormat>
  <Paragraphs>121</Paragraphs>
  <Slides>15</Slides>
  <Notes>2</Notes>
  <HiddenSlides>0</HiddenSlides>
  <MMClips>0</MMClips>
  <ScaleCrop>false</ScaleCrop>
  <HeadingPairs>
    <vt:vector size="4" baseType="variant">
      <vt:variant>
        <vt:lpstr>Theme</vt:lpstr>
      </vt:variant>
      <vt:variant>
        <vt:i4>7</vt:i4>
      </vt:variant>
      <vt:variant>
        <vt:lpstr>Slide Titles</vt:lpstr>
      </vt:variant>
      <vt:variant>
        <vt:i4>15</vt:i4>
      </vt:variant>
    </vt:vector>
  </HeadingPairs>
  <TitlesOfParts>
    <vt:vector size="22"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Your Devices + OData + Azure = </vt:lpstr>
      <vt:lpstr>Agenda</vt:lpstr>
      <vt:lpstr>What is OData?</vt:lpstr>
      <vt:lpstr>Demo: Jogging Tracker</vt:lpstr>
      <vt:lpstr>Creating Services for Any Device</vt:lpstr>
      <vt:lpstr>Creating Services for Any Device</vt:lpstr>
      <vt:lpstr>Demo: Jogging Tracker</vt:lpstr>
      <vt:lpstr>Consuming OData Services</vt:lpstr>
      <vt:lpstr>Developer Considerations</vt:lpstr>
      <vt:lpstr>Roadmap</vt:lpstr>
      <vt:lpstr>Device Features On The Way…</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SAC-836T: Your devices + OData + Windows Azure = happiness</dc:title>
  <dc:subject>BUILD</dc:subject>
  <dc:creator> Mike Flasko</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135</cp:revision>
  <cp:lastPrinted>2010-05-11T05:02:34Z</cp:lastPrinted>
  <dcterms:created xsi:type="dcterms:W3CDTF">2011-08-03T21:25:07Z</dcterms:created>
  <dcterms:modified xsi:type="dcterms:W3CDTF">2011-09-16T21:02:50Z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ies>
</file>