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tags/tag4.xml" ContentType="application/vnd.openxmlformats-officedocument.presentationml.tags+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Default Extension="fntdata" ContentType="application/x-fontdata"/>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845" r:id="rId1"/>
    <p:sldMasterId id="2147483910" r:id="rId2"/>
    <p:sldMasterId id="2147483922" r:id="rId3"/>
    <p:sldMasterId id="2147483941" r:id="rId4"/>
  </p:sldMasterIdLst>
  <p:notesMasterIdLst>
    <p:notesMasterId r:id="rId47"/>
  </p:notesMasterIdLst>
  <p:handoutMasterIdLst>
    <p:handoutMasterId r:id="rId48"/>
  </p:handoutMasterIdLst>
  <p:sldIdLst>
    <p:sldId id="411" r:id="rId5"/>
    <p:sldId id="409" r:id="rId6"/>
    <p:sldId id="379" r:id="rId7"/>
    <p:sldId id="380" r:id="rId8"/>
    <p:sldId id="324" r:id="rId9"/>
    <p:sldId id="325" r:id="rId10"/>
    <p:sldId id="383" r:id="rId11"/>
    <p:sldId id="322" r:id="rId12"/>
    <p:sldId id="384" r:id="rId13"/>
    <p:sldId id="326" r:id="rId14"/>
    <p:sldId id="327" r:id="rId15"/>
    <p:sldId id="382" r:id="rId16"/>
    <p:sldId id="372" r:id="rId17"/>
    <p:sldId id="385" r:id="rId18"/>
    <p:sldId id="394" r:id="rId19"/>
    <p:sldId id="329" r:id="rId20"/>
    <p:sldId id="330" r:id="rId21"/>
    <p:sldId id="331" r:id="rId22"/>
    <p:sldId id="381" r:id="rId23"/>
    <p:sldId id="365" r:id="rId24"/>
    <p:sldId id="332" r:id="rId25"/>
    <p:sldId id="371" r:id="rId26"/>
    <p:sldId id="334" r:id="rId27"/>
    <p:sldId id="386" r:id="rId28"/>
    <p:sldId id="387" r:id="rId29"/>
    <p:sldId id="340" r:id="rId30"/>
    <p:sldId id="376" r:id="rId31"/>
    <p:sldId id="402" r:id="rId32"/>
    <p:sldId id="395" r:id="rId33"/>
    <p:sldId id="343" r:id="rId34"/>
    <p:sldId id="405" r:id="rId35"/>
    <p:sldId id="345" r:id="rId36"/>
    <p:sldId id="377" r:id="rId37"/>
    <p:sldId id="389" r:id="rId38"/>
    <p:sldId id="390" r:id="rId39"/>
    <p:sldId id="391" r:id="rId40"/>
    <p:sldId id="407" r:id="rId41"/>
    <p:sldId id="404" r:id="rId42"/>
    <p:sldId id="346" r:id="rId43"/>
    <p:sldId id="412" r:id="rId44"/>
    <p:sldId id="413" r:id="rId45"/>
    <p:sldId id="410" r:id="rId46"/>
  </p:sldIdLst>
  <p:sldSz cx="12188825" cy="6858000"/>
  <p:notesSz cx="6858000" cy="9144000"/>
  <p:embeddedFontLst>
    <p:embeddedFont>
      <p:font typeface="Cambria Math" pitchFamily="18" charset="0"/>
      <p:regular r:id="rId49"/>
    </p:embeddedFont>
    <p:embeddedFont>
      <p:font typeface="Segoe UI Light" pitchFamily="34" charset="0"/>
      <p:regular r:id="rId50"/>
    </p:embeddedFont>
    <p:embeddedFont>
      <p:font typeface="Segoe UI" pitchFamily="34" charset="0"/>
      <p:regular r:id="rId51"/>
      <p:bold r:id="rId52"/>
      <p:italic r:id="rId53"/>
      <p:boldItalic r:id="rId54"/>
    </p:embeddedFont>
    <p:embeddedFont>
      <p:font typeface="Segoe" pitchFamily="34" charset="0"/>
      <p:regular r:id="rId55"/>
      <p:bold r:id="rId56"/>
      <p:italic r:id="rId57"/>
      <p:boldItalic r:id="rId58"/>
    </p:embeddedFont>
    <p:embeddedFont>
      <p:font typeface="Calibri" pitchFamily="34" charset="0"/>
      <p:regular r:id="rId59"/>
      <p:bold r:id="rId60"/>
      <p:italic r:id="rId61"/>
      <p:boldItalic r:id="rId62"/>
    </p:embeddedFont>
    <p:embeddedFont>
      <p:font typeface="Segoe UI Semibold" pitchFamily="34" charset="0"/>
      <p:bold r:id="rId63"/>
    </p:embeddedFont>
    <p:embeddedFont>
      <p:font typeface="Segoe Light" pitchFamily="34" charset="0"/>
      <p:regular r:id="rId64"/>
      <p:italic r:id="rId65"/>
    </p:embeddedFont>
  </p:embeddedFontLst>
  <p:custDataLst>
    <p:tags r:id="rId66"/>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E1E"/>
    <a:srgbClr val="000000"/>
    <a:srgbClr val="FFFFFF"/>
    <a:srgbClr val="429A16"/>
    <a:srgbClr val="F8F57B"/>
    <a:srgbClr val="59D01E"/>
    <a:srgbClr val="ACE58F"/>
    <a:srgbClr val="292929"/>
    <a:srgbClr val="3333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31" autoAdjust="0"/>
    <p:restoredTop sz="78153" autoAdjust="0"/>
  </p:normalViewPr>
  <p:slideViewPr>
    <p:cSldViewPr snapToGrid="0">
      <p:cViewPr varScale="1">
        <p:scale>
          <a:sx n="110" d="100"/>
          <a:sy n="110" d="100"/>
        </p:scale>
        <p:origin x="-738" y="-7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howGuides="1">
      <p:cViewPr varScale="1">
        <p:scale>
          <a:sx n="81" d="100"/>
          <a:sy n="81" d="100"/>
        </p:scale>
        <p:origin x="-387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notesMaster" Target="notesMasters/notesMaster1.xml"/><Relationship Id="rId63" Type="http://schemas.openxmlformats.org/officeDocument/2006/relationships/font" Target="fonts/font15.fntdata"/><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font" Target="fonts/font1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3.fntdata"/><Relationship Id="rId72"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3.xml"/><Relationship Id="rId71"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Professional Developers Conference </a:t>
            </a:r>
            <a:br>
              <a:rPr lang="en-US" dirty="0"/>
            </a:br>
            <a:r>
              <a:rPr lang="en-US" dirty="0"/>
              <a:t>PDC 2010</a:t>
            </a:r>
          </a:p>
          <a:p>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Professional Developers Conference </a:t>
            </a:r>
            <a:br>
              <a:rPr lang="en-US" dirty="0" smtClean="0"/>
            </a:br>
            <a:r>
              <a:rPr lang="en-US" dirty="0" smtClean="0"/>
              <a:t>PDC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9:22 AM</a:t>
            </a:fld>
            <a:endParaRPr lang="en-US"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020517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457790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951674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BDEFB5-8A64-49D9-8BC9-12724DA5C8E4}"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801103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341389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4071645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2791568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421120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03015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590550" y="801688"/>
            <a:ext cx="5676900" cy="3195637"/>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161861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9:23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53280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54757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44042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0A57B-FB17-49E5-8F84-432FD1C7B5D1}" type="slidenum">
              <a:rPr lang="en-US" smtClean="0"/>
              <a:t>10</a:t>
            </a:fld>
            <a:endParaRPr lang="en-US"/>
          </a:p>
        </p:txBody>
      </p:sp>
    </p:spTree>
    <p:extLst>
      <p:ext uri="{BB962C8B-B14F-4D97-AF65-F5344CB8AC3E}">
        <p14:creationId xmlns:p14="http://schemas.microsoft.com/office/powerpoint/2010/main" val="237411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638962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20682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993977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59152"/>
            <a:ext cx="10242549" cy="1523497"/>
          </a:xfrm>
        </p:spPr>
        <p:txBody>
          <a:bodyPr anchor="t">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43000" y="3886200"/>
            <a:ext cx="10242550" cy="463255"/>
          </a:xfrm>
        </p:spPr>
        <p:txBody>
          <a:bodyPr>
            <a:noAutofit/>
          </a:bodyPr>
          <a:lstStyle>
            <a:lvl1pPr marL="0" indent="0" algn="l">
              <a:lnSpc>
                <a:spcPct val="90000"/>
              </a:lnSpc>
              <a:spcBef>
                <a:spcPts val="0"/>
              </a:spcBef>
              <a:buNone/>
              <a:defRPr kumimoji="0" lang="en-US" sz="3200" b="0" i="0" u="none" strike="noStrike" kern="1200" cap="none" spc="0" normalizeH="0" baseline="0" dirty="0">
                <a:ln>
                  <a:noFill/>
                </a:ln>
                <a:gradFill>
                  <a:gsLst>
                    <a:gs pos="0">
                      <a:srgbClr val="FFE784"/>
                    </a:gs>
                    <a:gs pos="100000">
                      <a:srgbClr val="FFE784"/>
                    </a:gs>
                  </a:gsLst>
                  <a:path path="rect">
                    <a:fillToRect l="100000" t="100000"/>
                  </a:path>
                </a:gradFill>
                <a:effectLst/>
                <a:uLnTx/>
                <a:uFillTx/>
                <a:latin typeface="Segoe UI"/>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85000"/>
              <a:buFontTx/>
              <a:buNone/>
              <a:tabLst/>
              <a:defRPr/>
            </a:pPr>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48665619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7138828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7552121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4072148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7092097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9768969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0955731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72213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070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560183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2216640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416335855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19479930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72064015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27133069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6224290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49403103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35433688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58861859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8039887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01104096"/>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28106853"/>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7668936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2552913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6840618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899274"/>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64224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0428768"/>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52099793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5211781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204844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78438554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20348999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93927288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8641202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5063161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1.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8769530"/>
      </p:ext>
    </p:extLst>
  </p:cSld>
  <p:clrMap bg1="dk1" tx1="lt1" bg2="dk2"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6151453"/>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 id="2147483959"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hyperlink" Target="http://www.mycloudapp.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mycloudapp.ne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8665354" cy="1523497"/>
          </a:xfrm>
        </p:spPr>
        <p:txBody>
          <a:bodyPr/>
          <a:lstStyle/>
          <a:p>
            <a:r>
              <a:rPr lang="en-US" dirty="0"/>
              <a:t>Inside Windows Azure: the cloud operating system</a:t>
            </a:r>
          </a:p>
        </p:txBody>
      </p:sp>
      <p:sp>
        <p:nvSpPr>
          <p:cNvPr id="3" name="Subtitle 2"/>
          <p:cNvSpPr>
            <a:spLocks noGrp="1"/>
          </p:cNvSpPr>
          <p:nvPr>
            <p:ph type="subTitle" idx="1"/>
          </p:nvPr>
        </p:nvSpPr>
        <p:spPr>
          <a:xfrm>
            <a:off x="969964" y="4343402"/>
            <a:ext cx="6840536" cy="1363715"/>
          </a:xfrm>
        </p:spPr>
        <p:txBody>
          <a:bodyPr/>
          <a:lstStyle/>
          <a:p>
            <a:r>
              <a:rPr lang="en-US" b="1" dirty="0">
                <a:latin typeface="+mj-lt"/>
              </a:rPr>
              <a:t>Mark Russinovich</a:t>
            </a:r>
            <a:endParaRPr lang="en-US" dirty="0" smtClean="0">
              <a:latin typeface="+mj-lt"/>
            </a:endParaRPr>
          </a:p>
          <a:p>
            <a:r>
              <a:rPr lang="en-US" dirty="0"/>
              <a:t>Technical Fellow</a:t>
            </a:r>
            <a:endParaRPr lang="en-US" dirty="0" smtClean="0"/>
          </a:p>
          <a:p>
            <a:r>
              <a:rPr lang="en-US" dirty="0" smtClean="0"/>
              <a:t>Microsoft </a:t>
            </a:r>
            <a:r>
              <a:rPr lang="en-US" dirty="0"/>
              <a:t>Corporation</a:t>
            </a:r>
          </a:p>
        </p:txBody>
      </p:sp>
      <p:sp>
        <p:nvSpPr>
          <p:cNvPr id="9" name="Text Placeholder 8"/>
          <p:cNvSpPr>
            <a:spLocks noGrp="1"/>
          </p:cNvSpPr>
          <p:nvPr>
            <p:ph type="body" sz="quarter" idx="10"/>
          </p:nvPr>
        </p:nvSpPr>
        <p:spPr/>
        <p:txBody>
          <a:bodyPr/>
          <a:lstStyle/>
          <a:p>
            <a:r>
              <a:rPr lang="en-US" dirty="0" smtClean="0"/>
              <a:t>SAC-853T</a:t>
            </a:r>
            <a:endParaRPr lang="en-US" dirty="0"/>
          </a:p>
        </p:txBody>
      </p:sp>
    </p:spTree>
    <p:extLst>
      <p:ext uri="{BB962C8B-B14F-4D97-AF65-F5344CB8AC3E}">
        <p14:creationId xmlns:p14="http://schemas.microsoft.com/office/powerpoint/2010/main" val="469757693"/>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Inside a Cluster</a:t>
            </a:r>
            <a:endParaRPr lang="en-US" dirty="0"/>
          </a:p>
        </p:txBody>
      </p:sp>
      <p:sp>
        <p:nvSpPr>
          <p:cNvPr id="242" name="Content Placeholder 241"/>
          <p:cNvSpPr>
            <a:spLocks noGrp="1"/>
          </p:cNvSpPr>
          <p:nvPr>
            <p:ph idx="1"/>
          </p:nvPr>
        </p:nvSpPr>
        <p:spPr>
          <a:xfrm>
            <a:off x="499633" y="952500"/>
            <a:ext cx="11149013" cy="2129814"/>
          </a:xfrm>
        </p:spPr>
        <p:txBody>
          <a:bodyPr/>
          <a:lstStyle/>
          <a:p>
            <a:r>
              <a:rPr lang="en-US" sz="2800" dirty="0" smtClean="0"/>
              <a:t>FC is a distributed, </a:t>
            </a:r>
            <a:r>
              <a:rPr lang="en-US" sz="2800" dirty="0" err="1" smtClean="0"/>
              <a:t>stateful</a:t>
            </a:r>
            <a:r>
              <a:rPr lang="en-US" sz="2800" dirty="0" smtClean="0"/>
              <a:t> application running on nodes (servers) spread across fault domains</a:t>
            </a:r>
          </a:p>
          <a:p>
            <a:pPr lvl="1"/>
            <a:r>
              <a:rPr lang="en-US" sz="2400" dirty="0" smtClean="0"/>
              <a:t>Top blades are reserved for FC</a:t>
            </a:r>
          </a:p>
          <a:p>
            <a:r>
              <a:rPr lang="en-US" sz="2800" dirty="0" smtClean="0"/>
              <a:t>One FC instance is the primary and all others keep view of world in sync</a:t>
            </a:r>
          </a:p>
          <a:p>
            <a:pPr lvl="1"/>
            <a:r>
              <a:rPr lang="en-US" sz="2400" dirty="0" smtClean="0"/>
              <a:t>Supports rolling upgrade, and services continue to run even if FC fails entirely</a:t>
            </a:r>
          </a:p>
        </p:txBody>
      </p:sp>
      <p:grpSp>
        <p:nvGrpSpPr>
          <p:cNvPr id="240" name="Group 239"/>
          <p:cNvGrpSpPr/>
          <p:nvPr/>
        </p:nvGrpSpPr>
        <p:grpSpPr>
          <a:xfrm>
            <a:off x="3324589" y="3141768"/>
            <a:ext cx="5020582" cy="3043854"/>
            <a:chOff x="623594" y="1942579"/>
            <a:chExt cx="7532490" cy="4452320"/>
          </a:xfrm>
        </p:grpSpPr>
        <p:grpSp>
          <p:nvGrpSpPr>
            <p:cNvPr id="145" name="Group 144"/>
            <p:cNvGrpSpPr/>
            <p:nvPr/>
          </p:nvGrpSpPr>
          <p:grpSpPr>
            <a:xfrm>
              <a:off x="623594" y="2717735"/>
              <a:ext cx="1375422" cy="3677164"/>
              <a:chOff x="748934" y="1447800"/>
              <a:chExt cx="1667844" cy="4896365"/>
            </a:xfrm>
          </p:grpSpPr>
          <p:sp>
            <p:nvSpPr>
              <p:cNvPr id="39" name="Flowchart: Process 38"/>
              <p:cNvSpPr/>
              <p:nvPr/>
            </p:nvSpPr>
            <p:spPr bwMode="auto">
              <a:xfrm>
                <a:off x="748934" y="2865223"/>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44" name="Flowchart: Process 43"/>
              <p:cNvSpPr/>
              <p:nvPr/>
            </p:nvSpPr>
            <p:spPr bwMode="auto">
              <a:xfrm>
                <a:off x="1570956" y="2026508"/>
                <a:ext cx="45719" cy="4313538"/>
              </a:xfrm>
              <a:prstGeom prst="flowChartProcess">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45" name="Flowchart: Process 44"/>
              <p:cNvSpPr/>
              <p:nvPr/>
            </p:nvSpPr>
            <p:spPr bwMode="auto">
              <a:xfrm>
                <a:off x="1706264" y="2865223"/>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46" name="Flowchart: Process 45"/>
              <p:cNvSpPr/>
              <p:nvPr/>
            </p:nvSpPr>
            <p:spPr bwMode="auto">
              <a:xfrm>
                <a:off x="748936" y="34444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47" name="Flowchart: Process 46"/>
              <p:cNvSpPr/>
              <p:nvPr/>
            </p:nvSpPr>
            <p:spPr bwMode="auto">
              <a:xfrm>
                <a:off x="1706264" y="34444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50" name="Flowchart: Process 49"/>
              <p:cNvSpPr/>
              <p:nvPr/>
            </p:nvSpPr>
            <p:spPr bwMode="auto">
              <a:xfrm>
                <a:off x="748936" y="4663645"/>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51" name="Flowchart: Process 50"/>
              <p:cNvSpPr/>
              <p:nvPr/>
            </p:nvSpPr>
            <p:spPr bwMode="auto">
              <a:xfrm>
                <a:off x="1706264" y="4663645"/>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52" name="Flowchart: Process 51"/>
              <p:cNvSpPr/>
              <p:nvPr/>
            </p:nvSpPr>
            <p:spPr bwMode="auto">
              <a:xfrm>
                <a:off x="748936" y="52732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53" name="Flowchart: Process 52"/>
              <p:cNvSpPr/>
              <p:nvPr/>
            </p:nvSpPr>
            <p:spPr bwMode="auto">
              <a:xfrm>
                <a:off x="1706264" y="52732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54" name="Flowchart: Process 53"/>
              <p:cNvSpPr/>
              <p:nvPr/>
            </p:nvSpPr>
            <p:spPr bwMode="auto">
              <a:xfrm>
                <a:off x="748936" y="5886964"/>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55" name="Flowchart: Process 54"/>
              <p:cNvSpPr/>
              <p:nvPr/>
            </p:nvSpPr>
            <p:spPr bwMode="auto">
              <a:xfrm>
                <a:off x="1706264" y="5882845"/>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56" name="Trapezoid 55"/>
              <p:cNvSpPr/>
              <p:nvPr/>
            </p:nvSpPr>
            <p:spPr bwMode="auto">
              <a:xfrm>
                <a:off x="1174921" y="1447800"/>
                <a:ext cx="850557" cy="578708"/>
              </a:xfrm>
              <a:prstGeom prst="trapezoid">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00" b="1" dirty="0" smtClean="0">
                    <a:solidFill>
                      <a:schemeClr val="bg1"/>
                    </a:solidFill>
                  </a:rPr>
                  <a:t>TOR</a:t>
                </a:r>
              </a:p>
            </p:txBody>
          </p:sp>
          <p:sp>
            <p:nvSpPr>
              <p:cNvPr id="141" name="Flowchart: Process 140"/>
              <p:cNvSpPr/>
              <p:nvPr/>
            </p:nvSpPr>
            <p:spPr bwMode="auto">
              <a:xfrm>
                <a:off x="748934" y="2285999"/>
                <a:ext cx="710514" cy="457201"/>
              </a:xfrm>
              <a:prstGeom prst="flowChartProcess">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b="1" dirty="0" smtClean="0">
                    <a:gradFill>
                      <a:gsLst>
                        <a:gs pos="0">
                          <a:srgbClr val="FFFFFF"/>
                        </a:gs>
                        <a:gs pos="100000">
                          <a:srgbClr val="FFFFFF"/>
                        </a:gs>
                      </a:gsLst>
                      <a:lin ang="5400000" scaled="0"/>
                    </a:gradFill>
                  </a:rPr>
                  <a:t>FC1</a:t>
                </a:r>
              </a:p>
            </p:txBody>
          </p:sp>
          <p:sp>
            <p:nvSpPr>
              <p:cNvPr id="142" name="Flowchart: Process 141"/>
              <p:cNvSpPr/>
              <p:nvPr/>
            </p:nvSpPr>
            <p:spPr bwMode="auto">
              <a:xfrm>
                <a:off x="1706264" y="2285999"/>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43" name="TextBox 142"/>
              <p:cNvSpPr txBox="1"/>
              <p:nvPr/>
            </p:nvSpPr>
            <p:spPr>
              <a:xfrm rot="5400000">
                <a:off x="1149402" y="4232602"/>
                <a:ext cx="174842" cy="20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sz="900" b="1" dirty="0" smtClean="0">
                    <a:gradFill>
                      <a:gsLst>
                        <a:gs pos="0">
                          <a:schemeClr val="tx1"/>
                        </a:gs>
                        <a:gs pos="100000">
                          <a:schemeClr val="tx1"/>
                        </a:gs>
                      </a:gsLst>
                      <a:lin ang="5400000" scaled="0"/>
                    </a:gradFill>
                  </a:rPr>
                  <a:t>…</a:t>
                </a:r>
              </a:p>
            </p:txBody>
          </p:sp>
          <p:sp>
            <p:nvSpPr>
              <p:cNvPr id="144" name="TextBox 143"/>
              <p:cNvSpPr txBox="1"/>
              <p:nvPr/>
            </p:nvSpPr>
            <p:spPr>
              <a:xfrm rot="5400000">
                <a:off x="2140001" y="4233338"/>
                <a:ext cx="174842" cy="20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sz="900" b="1" dirty="0" smtClean="0">
                    <a:gradFill>
                      <a:gsLst>
                        <a:gs pos="0">
                          <a:schemeClr val="tx1"/>
                        </a:gs>
                        <a:gs pos="100000">
                          <a:schemeClr val="tx1"/>
                        </a:gs>
                      </a:gsLst>
                      <a:lin ang="5400000" scaled="0"/>
                    </a:gradFill>
                  </a:rPr>
                  <a:t>…</a:t>
                </a:r>
              </a:p>
            </p:txBody>
          </p:sp>
        </p:grpSp>
        <p:grpSp>
          <p:nvGrpSpPr>
            <p:cNvPr id="146" name="Group 145"/>
            <p:cNvGrpSpPr/>
            <p:nvPr/>
          </p:nvGrpSpPr>
          <p:grpSpPr>
            <a:xfrm>
              <a:off x="2105544" y="2717735"/>
              <a:ext cx="1421153" cy="3677164"/>
              <a:chOff x="715663" y="1447800"/>
              <a:chExt cx="1723297" cy="4896365"/>
            </a:xfrm>
          </p:grpSpPr>
          <p:sp>
            <p:nvSpPr>
              <p:cNvPr id="147" name="Flowchart: Process 146"/>
              <p:cNvSpPr/>
              <p:nvPr/>
            </p:nvSpPr>
            <p:spPr bwMode="auto">
              <a:xfrm>
                <a:off x="715664" y="2865223"/>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48" name="Flowchart: Process 147"/>
              <p:cNvSpPr/>
              <p:nvPr/>
            </p:nvSpPr>
            <p:spPr bwMode="auto">
              <a:xfrm>
                <a:off x="1570956" y="2026508"/>
                <a:ext cx="45719" cy="4313538"/>
              </a:xfrm>
              <a:prstGeom prst="flowChartProcess">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49" name="Flowchart: Process 148"/>
              <p:cNvSpPr/>
              <p:nvPr/>
            </p:nvSpPr>
            <p:spPr bwMode="auto">
              <a:xfrm>
                <a:off x="1728446" y="2865223"/>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50" name="Flowchart: Process 149"/>
              <p:cNvSpPr/>
              <p:nvPr/>
            </p:nvSpPr>
            <p:spPr bwMode="auto">
              <a:xfrm>
                <a:off x="715663" y="34444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51" name="Flowchart: Process 150"/>
              <p:cNvSpPr/>
              <p:nvPr/>
            </p:nvSpPr>
            <p:spPr bwMode="auto">
              <a:xfrm>
                <a:off x="1728446" y="34444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52" name="Flowchart: Process 151"/>
              <p:cNvSpPr/>
              <p:nvPr/>
            </p:nvSpPr>
            <p:spPr bwMode="auto">
              <a:xfrm>
                <a:off x="715663" y="4663645"/>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53" name="Flowchart: Process 152"/>
              <p:cNvSpPr/>
              <p:nvPr/>
            </p:nvSpPr>
            <p:spPr bwMode="auto">
              <a:xfrm>
                <a:off x="1728446" y="4663645"/>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54" name="Flowchart: Process 153"/>
              <p:cNvSpPr/>
              <p:nvPr/>
            </p:nvSpPr>
            <p:spPr bwMode="auto">
              <a:xfrm>
                <a:off x="715663" y="52732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55" name="Flowchart: Process 154"/>
              <p:cNvSpPr/>
              <p:nvPr/>
            </p:nvSpPr>
            <p:spPr bwMode="auto">
              <a:xfrm>
                <a:off x="1728446" y="52732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56" name="Flowchart: Process 155"/>
              <p:cNvSpPr/>
              <p:nvPr/>
            </p:nvSpPr>
            <p:spPr bwMode="auto">
              <a:xfrm>
                <a:off x="715663" y="5886964"/>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57" name="Flowchart: Process 156"/>
              <p:cNvSpPr/>
              <p:nvPr/>
            </p:nvSpPr>
            <p:spPr bwMode="auto">
              <a:xfrm>
                <a:off x="1728446" y="5882845"/>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58" name="Trapezoid 157"/>
              <p:cNvSpPr/>
              <p:nvPr/>
            </p:nvSpPr>
            <p:spPr bwMode="auto">
              <a:xfrm>
                <a:off x="1174921" y="1447800"/>
                <a:ext cx="850557" cy="578708"/>
              </a:xfrm>
              <a:prstGeom prst="trapezoid">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00" b="1" dirty="0" smtClean="0">
                    <a:solidFill>
                      <a:schemeClr val="bg1"/>
                    </a:solidFill>
                  </a:rPr>
                  <a:t>TOR</a:t>
                </a:r>
              </a:p>
            </p:txBody>
          </p:sp>
          <p:sp>
            <p:nvSpPr>
              <p:cNvPr id="159" name="Flowchart: Process 158"/>
              <p:cNvSpPr/>
              <p:nvPr/>
            </p:nvSpPr>
            <p:spPr bwMode="auto">
              <a:xfrm>
                <a:off x="715664" y="2285999"/>
                <a:ext cx="710514" cy="457201"/>
              </a:xfrm>
              <a:prstGeom prst="flowChartProcess">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b="1" dirty="0" smtClean="0">
                    <a:gradFill>
                      <a:gsLst>
                        <a:gs pos="0">
                          <a:srgbClr val="FFFFFF"/>
                        </a:gs>
                        <a:gs pos="100000">
                          <a:srgbClr val="FFFFFF"/>
                        </a:gs>
                      </a:gsLst>
                      <a:lin ang="5400000" scaled="0"/>
                    </a:gradFill>
                  </a:rPr>
                  <a:t>FC2</a:t>
                </a:r>
              </a:p>
            </p:txBody>
          </p:sp>
          <p:sp>
            <p:nvSpPr>
              <p:cNvPr id="160" name="Flowchart: Process 159"/>
              <p:cNvSpPr/>
              <p:nvPr/>
            </p:nvSpPr>
            <p:spPr bwMode="auto">
              <a:xfrm>
                <a:off x="1728446" y="2285999"/>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61" name="TextBox 160"/>
              <p:cNvSpPr txBox="1"/>
              <p:nvPr/>
            </p:nvSpPr>
            <p:spPr>
              <a:xfrm rot="5400000">
                <a:off x="1149402" y="4232602"/>
                <a:ext cx="174842" cy="20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sz="900" b="1" dirty="0" smtClean="0">
                    <a:gradFill>
                      <a:gsLst>
                        <a:gs pos="0">
                          <a:schemeClr val="tx1"/>
                        </a:gs>
                        <a:gs pos="100000">
                          <a:schemeClr val="tx1"/>
                        </a:gs>
                      </a:gsLst>
                      <a:lin ang="5400000" scaled="0"/>
                    </a:gradFill>
                  </a:rPr>
                  <a:t>…</a:t>
                </a:r>
              </a:p>
            </p:txBody>
          </p:sp>
          <p:sp>
            <p:nvSpPr>
              <p:cNvPr id="162" name="TextBox 161"/>
              <p:cNvSpPr txBox="1"/>
              <p:nvPr/>
            </p:nvSpPr>
            <p:spPr>
              <a:xfrm rot="5400000">
                <a:off x="2140001" y="4233338"/>
                <a:ext cx="174842" cy="20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sz="900" b="1" dirty="0" smtClean="0">
                    <a:gradFill>
                      <a:gsLst>
                        <a:gs pos="0">
                          <a:schemeClr val="tx1"/>
                        </a:gs>
                        <a:gs pos="100000">
                          <a:schemeClr val="tx1"/>
                        </a:gs>
                      </a:gsLst>
                      <a:lin ang="5400000" scaled="0"/>
                    </a:gradFill>
                  </a:rPr>
                  <a:t>…</a:t>
                </a:r>
              </a:p>
            </p:txBody>
          </p:sp>
        </p:grpSp>
        <p:grpSp>
          <p:nvGrpSpPr>
            <p:cNvPr id="163" name="Group 162"/>
            <p:cNvGrpSpPr/>
            <p:nvPr/>
          </p:nvGrpSpPr>
          <p:grpSpPr>
            <a:xfrm>
              <a:off x="3657600" y="2717735"/>
              <a:ext cx="1413901" cy="3674071"/>
              <a:chOff x="702276" y="1447800"/>
              <a:chExt cx="1714502" cy="4892246"/>
            </a:xfrm>
          </p:grpSpPr>
          <p:sp>
            <p:nvSpPr>
              <p:cNvPr id="164" name="Flowchart: Process 163"/>
              <p:cNvSpPr/>
              <p:nvPr/>
            </p:nvSpPr>
            <p:spPr bwMode="auto">
              <a:xfrm>
                <a:off x="702276" y="2865223"/>
                <a:ext cx="710514" cy="457200"/>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65" name="Flowchart: Process 164"/>
              <p:cNvSpPr/>
              <p:nvPr/>
            </p:nvSpPr>
            <p:spPr bwMode="auto">
              <a:xfrm>
                <a:off x="1570956" y="2026508"/>
                <a:ext cx="45719" cy="4313538"/>
              </a:xfrm>
              <a:prstGeom prst="flowChartProcess">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66" name="Flowchart: Process 165"/>
              <p:cNvSpPr/>
              <p:nvPr/>
            </p:nvSpPr>
            <p:spPr bwMode="auto">
              <a:xfrm>
                <a:off x="1706264" y="2865223"/>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67" name="Flowchart: Process 166"/>
              <p:cNvSpPr/>
              <p:nvPr/>
            </p:nvSpPr>
            <p:spPr bwMode="auto">
              <a:xfrm>
                <a:off x="711544" y="3444446"/>
                <a:ext cx="710514" cy="457200"/>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68" name="Flowchart: Process 167"/>
              <p:cNvSpPr/>
              <p:nvPr/>
            </p:nvSpPr>
            <p:spPr bwMode="auto">
              <a:xfrm>
                <a:off x="1706264" y="34444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69" name="Flowchart: Process 168"/>
              <p:cNvSpPr/>
              <p:nvPr/>
            </p:nvSpPr>
            <p:spPr bwMode="auto">
              <a:xfrm>
                <a:off x="729050" y="4663646"/>
                <a:ext cx="710514" cy="457200"/>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70" name="Flowchart: Process 169"/>
              <p:cNvSpPr/>
              <p:nvPr/>
            </p:nvSpPr>
            <p:spPr bwMode="auto">
              <a:xfrm>
                <a:off x="1706264" y="4663645"/>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71" name="Flowchart: Process 170"/>
              <p:cNvSpPr/>
              <p:nvPr/>
            </p:nvSpPr>
            <p:spPr bwMode="auto">
              <a:xfrm>
                <a:off x="729050" y="5273246"/>
                <a:ext cx="710514" cy="457200"/>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72" name="Flowchart: Process 171"/>
              <p:cNvSpPr/>
              <p:nvPr/>
            </p:nvSpPr>
            <p:spPr bwMode="auto">
              <a:xfrm>
                <a:off x="1706264" y="52732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73" name="Flowchart: Process 172"/>
              <p:cNvSpPr/>
              <p:nvPr/>
            </p:nvSpPr>
            <p:spPr bwMode="auto">
              <a:xfrm>
                <a:off x="724437" y="5863219"/>
                <a:ext cx="710514" cy="457200"/>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74" name="Flowchart: Process 173"/>
              <p:cNvSpPr/>
              <p:nvPr/>
            </p:nvSpPr>
            <p:spPr bwMode="auto">
              <a:xfrm>
                <a:off x="1706264" y="5882845"/>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75" name="Trapezoid 174"/>
              <p:cNvSpPr/>
              <p:nvPr/>
            </p:nvSpPr>
            <p:spPr bwMode="auto">
              <a:xfrm>
                <a:off x="1174921" y="1447800"/>
                <a:ext cx="850557" cy="578708"/>
              </a:xfrm>
              <a:prstGeom prst="trapezoid">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00" b="1" dirty="0" smtClean="0">
                    <a:solidFill>
                      <a:schemeClr val="bg1"/>
                    </a:solidFill>
                  </a:rPr>
                  <a:t>TOR</a:t>
                </a:r>
              </a:p>
            </p:txBody>
          </p:sp>
          <p:sp>
            <p:nvSpPr>
              <p:cNvPr id="176" name="Flowchart: Process 175"/>
              <p:cNvSpPr/>
              <p:nvPr/>
            </p:nvSpPr>
            <p:spPr bwMode="auto">
              <a:xfrm>
                <a:off x="702276" y="2286000"/>
                <a:ext cx="710514" cy="457200"/>
              </a:xfrm>
              <a:prstGeom prst="flowChartProcess">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b="1" dirty="0" smtClean="0">
                    <a:gradFill>
                      <a:gsLst>
                        <a:gs pos="0">
                          <a:srgbClr val="FFFFFF"/>
                        </a:gs>
                        <a:gs pos="100000">
                          <a:srgbClr val="FFFFFF"/>
                        </a:gs>
                      </a:gsLst>
                      <a:lin ang="5400000" scaled="0"/>
                    </a:gradFill>
                  </a:rPr>
                  <a:t>FC3</a:t>
                </a:r>
              </a:p>
            </p:txBody>
          </p:sp>
          <p:sp>
            <p:nvSpPr>
              <p:cNvPr id="177" name="Flowchart: Process 176"/>
              <p:cNvSpPr/>
              <p:nvPr/>
            </p:nvSpPr>
            <p:spPr bwMode="auto">
              <a:xfrm>
                <a:off x="1706264" y="2285999"/>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78" name="TextBox 177"/>
              <p:cNvSpPr txBox="1"/>
              <p:nvPr/>
            </p:nvSpPr>
            <p:spPr>
              <a:xfrm rot="5400000">
                <a:off x="1149402" y="4232602"/>
                <a:ext cx="174842" cy="20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sz="900" b="1" dirty="0" smtClean="0">
                    <a:gradFill>
                      <a:gsLst>
                        <a:gs pos="0">
                          <a:schemeClr val="tx1"/>
                        </a:gs>
                        <a:gs pos="100000">
                          <a:schemeClr val="tx1"/>
                        </a:gs>
                      </a:gsLst>
                      <a:lin ang="5400000" scaled="0"/>
                    </a:gradFill>
                  </a:rPr>
                  <a:t>…</a:t>
                </a:r>
              </a:p>
            </p:txBody>
          </p:sp>
          <p:sp>
            <p:nvSpPr>
              <p:cNvPr id="179" name="TextBox 178"/>
              <p:cNvSpPr txBox="1"/>
              <p:nvPr/>
            </p:nvSpPr>
            <p:spPr>
              <a:xfrm rot="5400000">
                <a:off x="2140001" y="4233338"/>
                <a:ext cx="174842" cy="20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sz="900" b="1" dirty="0" smtClean="0">
                    <a:gradFill>
                      <a:gsLst>
                        <a:gs pos="0">
                          <a:schemeClr val="tx1"/>
                        </a:gs>
                        <a:gs pos="100000">
                          <a:schemeClr val="tx1"/>
                        </a:gs>
                      </a:gsLst>
                      <a:lin ang="5400000" scaled="0"/>
                    </a:gradFill>
                  </a:rPr>
                  <a:t>…</a:t>
                </a:r>
              </a:p>
            </p:txBody>
          </p:sp>
          <p:sp>
            <p:nvSpPr>
              <p:cNvPr id="104" name="Flowchart: Process 103"/>
              <p:cNvSpPr/>
              <p:nvPr/>
            </p:nvSpPr>
            <p:spPr bwMode="auto">
              <a:xfrm>
                <a:off x="724437" y="2853350"/>
                <a:ext cx="710514" cy="457200"/>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05" name="Flowchart: Process 104"/>
              <p:cNvSpPr/>
              <p:nvPr/>
            </p:nvSpPr>
            <p:spPr bwMode="auto">
              <a:xfrm>
                <a:off x="724437" y="3432572"/>
                <a:ext cx="710514" cy="457200"/>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06" name="Flowchart: Process 105"/>
              <p:cNvSpPr/>
              <p:nvPr/>
            </p:nvSpPr>
            <p:spPr bwMode="auto">
              <a:xfrm>
                <a:off x="724437" y="4651771"/>
                <a:ext cx="710514" cy="457200"/>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07" name="Flowchart: Process 106"/>
              <p:cNvSpPr/>
              <p:nvPr/>
            </p:nvSpPr>
            <p:spPr bwMode="auto">
              <a:xfrm>
                <a:off x="724437" y="5261374"/>
                <a:ext cx="710514" cy="457200"/>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08" name="Flowchart: Process 107"/>
              <p:cNvSpPr/>
              <p:nvPr/>
            </p:nvSpPr>
            <p:spPr bwMode="auto">
              <a:xfrm>
                <a:off x="724437" y="2274126"/>
                <a:ext cx="710514" cy="457200"/>
              </a:xfrm>
              <a:prstGeom prst="flowChartProcess">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b="1" dirty="0" smtClean="0">
                    <a:gradFill>
                      <a:gsLst>
                        <a:gs pos="0">
                          <a:srgbClr val="FFFFFF"/>
                        </a:gs>
                        <a:gs pos="100000">
                          <a:srgbClr val="FFFFFF"/>
                        </a:gs>
                      </a:gsLst>
                      <a:lin ang="5400000" scaled="0"/>
                    </a:gradFill>
                  </a:rPr>
                  <a:t>FC3</a:t>
                </a:r>
              </a:p>
            </p:txBody>
          </p:sp>
        </p:grpSp>
        <p:grpSp>
          <p:nvGrpSpPr>
            <p:cNvPr id="180" name="Group 179"/>
            <p:cNvGrpSpPr/>
            <p:nvPr/>
          </p:nvGrpSpPr>
          <p:grpSpPr>
            <a:xfrm>
              <a:off x="5192640" y="2717735"/>
              <a:ext cx="1402860" cy="3677164"/>
              <a:chOff x="715664" y="1447800"/>
              <a:chExt cx="1701114" cy="4896365"/>
            </a:xfrm>
          </p:grpSpPr>
          <p:sp>
            <p:nvSpPr>
              <p:cNvPr id="181" name="Flowchart: Process 180"/>
              <p:cNvSpPr/>
              <p:nvPr/>
            </p:nvSpPr>
            <p:spPr bwMode="auto">
              <a:xfrm>
                <a:off x="715664" y="2865223"/>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82" name="Flowchart: Process 181"/>
              <p:cNvSpPr/>
              <p:nvPr/>
            </p:nvSpPr>
            <p:spPr bwMode="auto">
              <a:xfrm>
                <a:off x="1570956" y="2026508"/>
                <a:ext cx="45719" cy="4313538"/>
              </a:xfrm>
              <a:prstGeom prst="flowChartProcess">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83" name="Flowchart: Process 182"/>
              <p:cNvSpPr/>
              <p:nvPr/>
            </p:nvSpPr>
            <p:spPr bwMode="auto">
              <a:xfrm>
                <a:off x="1706264" y="2865223"/>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84" name="Flowchart: Process 183"/>
              <p:cNvSpPr/>
              <p:nvPr/>
            </p:nvSpPr>
            <p:spPr bwMode="auto">
              <a:xfrm>
                <a:off x="715665" y="34444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85" name="Flowchart: Process 184"/>
              <p:cNvSpPr/>
              <p:nvPr/>
            </p:nvSpPr>
            <p:spPr bwMode="auto">
              <a:xfrm>
                <a:off x="1706264" y="34444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86" name="Flowchart: Process 185"/>
              <p:cNvSpPr/>
              <p:nvPr/>
            </p:nvSpPr>
            <p:spPr bwMode="auto">
              <a:xfrm>
                <a:off x="715666" y="4663645"/>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87" name="Flowchart: Process 186"/>
              <p:cNvSpPr/>
              <p:nvPr/>
            </p:nvSpPr>
            <p:spPr bwMode="auto">
              <a:xfrm>
                <a:off x="1706264" y="4663645"/>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88" name="Flowchart: Process 187"/>
              <p:cNvSpPr/>
              <p:nvPr/>
            </p:nvSpPr>
            <p:spPr bwMode="auto">
              <a:xfrm>
                <a:off x="715666" y="52732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89" name="Flowchart: Process 188"/>
              <p:cNvSpPr/>
              <p:nvPr/>
            </p:nvSpPr>
            <p:spPr bwMode="auto">
              <a:xfrm>
                <a:off x="1706264" y="52732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90" name="Flowchart: Process 189"/>
              <p:cNvSpPr/>
              <p:nvPr/>
            </p:nvSpPr>
            <p:spPr bwMode="auto">
              <a:xfrm>
                <a:off x="715666" y="5886964"/>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91" name="Flowchart: Process 190"/>
              <p:cNvSpPr/>
              <p:nvPr/>
            </p:nvSpPr>
            <p:spPr bwMode="auto">
              <a:xfrm>
                <a:off x="1706264" y="5882845"/>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92" name="Trapezoid 191"/>
              <p:cNvSpPr/>
              <p:nvPr/>
            </p:nvSpPr>
            <p:spPr bwMode="auto">
              <a:xfrm>
                <a:off x="1174921" y="1447800"/>
                <a:ext cx="850557" cy="578708"/>
              </a:xfrm>
              <a:prstGeom prst="trapezoid">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00" b="1" dirty="0" smtClean="0">
                    <a:solidFill>
                      <a:schemeClr val="bg1"/>
                    </a:solidFill>
                  </a:rPr>
                  <a:t>TOR</a:t>
                </a:r>
              </a:p>
            </p:txBody>
          </p:sp>
          <p:sp>
            <p:nvSpPr>
              <p:cNvPr id="193" name="Flowchart: Process 192"/>
              <p:cNvSpPr/>
              <p:nvPr/>
            </p:nvSpPr>
            <p:spPr bwMode="auto">
              <a:xfrm>
                <a:off x="715664" y="2285999"/>
                <a:ext cx="710514" cy="457201"/>
              </a:xfrm>
              <a:prstGeom prst="flowChartProcess">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b="1" dirty="0" smtClean="0">
                    <a:gradFill>
                      <a:gsLst>
                        <a:gs pos="0">
                          <a:srgbClr val="FFFFFF"/>
                        </a:gs>
                        <a:gs pos="100000">
                          <a:srgbClr val="FFFFFF"/>
                        </a:gs>
                      </a:gsLst>
                      <a:lin ang="5400000" scaled="0"/>
                    </a:gradFill>
                  </a:rPr>
                  <a:t>FC4</a:t>
                </a:r>
              </a:p>
            </p:txBody>
          </p:sp>
          <p:sp>
            <p:nvSpPr>
              <p:cNvPr id="194" name="Flowchart: Process 193"/>
              <p:cNvSpPr/>
              <p:nvPr/>
            </p:nvSpPr>
            <p:spPr bwMode="auto">
              <a:xfrm>
                <a:off x="1706264" y="2285999"/>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95" name="TextBox 194"/>
              <p:cNvSpPr txBox="1"/>
              <p:nvPr/>
            </p:nvSpPr>
            <p:spPr>
              <a:xfrm rot="5400000">
                <a:off x="1149402" y="4232602"/>
                <a:ext cx="174842" cy="20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sz="900" b="1" dirty="0" smtClean="0">
                    <a:gradFill>
                      <a:gsLst>
                        <a:gs pos="0">
                          <a:schemeClr val="tx1"/>
                        </a:gs>
                        <a:gs pos="100000">
                          <a:schemeClr val="tx1"/>
                        </a:gs>
                      </a:gsLst>
                      <a:lin ang="5400000" scaled="0"/>
                    </a:gradFill>
                  </a:rPr>
                  <a:t>…</a:t>
                </a:r>
              </a:p>
            </p:txBody>
          </p:sp>
          <p:sp>
            <p:nvSpPr>
              <p:cNvPr id="196" name="TextBox 195"/>
              <p:cNvSpPr txBox="1"/>
              <p:nvPr/>
            </p:nvSpPr>
            <p:spPr>
              <a:xfrm rot="5400000">
                <a:off x="2140001" y="4233338"/>
                <a:ext cx="174842" cy="20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sz="900" b="1" dirty="0" smtClean="0">
                    <a:gradFill>
                      <a:gsLst>
                        <a:gs pos="0">
                          <a:schemeClr val="tx1"/>
                        </a:gs>
                        <a:gs pos="100000">
                          <a:schemeClr val="tx1"/>
                        </a:gs>
                      </a:gsLst>
                      <a:lin ang="5400000" scaled="0"/>
                    </a:gradFill>
                  </a:rPr>
                  <a:t>…</a:t>
                </a:r>
              </a:p>
            </p:txBody>
          </p:sp>
        </p:grpSp>
        <p:grpSp>
          <p:nvGrpSpPr>
            <p:cNvPr id="197" name="Group 196"/>
            <p:cNvGrpSpPr/>
            <p:nvPr/>
          </p:nvGrpSpPr>
          <p:grpSpPr>
            <a:xfrm>
              <a:off x="6716640" y="2717735"/>
              <a:ext cx="1439444" cy="3677164"/>
              <a:chOff x="715664" y="1447800"/>
              <a:chExt cx="1745476" cy="4896365"/>
            </a:xfrm>
          </p:grpSpPr>
          <p:sp>
            <p:nvSpPr>
              <p:cNvPr id="198" name="Flowchart: Process 197"/>
              <p:cNvSpPr/>
              <p:nvPr/>
            </p:nvSpPr>
            <p:spPr bwMode="auto">
              <a:xfrm>
                <a:off x="715664" y="2865223"/>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199" name="Flowchart: Process 198"/>
              <p:cNvSpPr/>
              <p:nvPr/>
            </p:nvSpPr>
            <p:spPr bwMode="auto">
              <a:xfrm>
                <a:off x="1570956" y="2026508"/>
                <a:ext cx="45719" cy="4313538"/>
              </a:xfrm>
              <a:prstGeom prst="flowChartProcess">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200" name="Flowchart: Process 199"/>
              <p:cNvSpPr/>
              <p:nvPr/>
            </p:nvSpPr>
            <p:spPr bwMode="auto">
              <a:xfrm>
                <a:off x="1750626" y="2865223"/>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201" name="Flowchart: Process 200"/>
              <p:cNvSpPr/>
              <p:nvPr/>
            </p:nvSpPr>
            <p:spPr bwMode="auto">
              <a:xfrm>
                <a:off x="715665" y="34444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202" name="Flowchart: Process 201"/>
              <p:cNvSpPr/>
              <p:nvPr/>
            </p:nvSpPr>
            <p:spPr bwMode="auto">
              <a:xfrm>
                <a:off x="1750626" y="34444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203" name="Flowchart: Process 202"/>
              <p:cNvSpPr/>
              <p:nvPr/>
            </p:nvSpPr>
            <p:spPr bwMode="auto">
              <a:xfrm>
                <a:off x="715666" y="4663645"/>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204" name="Flowchart: Process 203"/>
              <p:cNvSpPr/>
              <p:nvPr/>
            </p:nvSpPr>
            <p:spPr bwMode="auto">
              <a:xfrm>
                <a:off x="1750626" y="4663645"/>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205" name="Flowchart: Process 204"/>
              <p:cNvSpPr/>
              <p:nvPr/>
            </p:nvSpPr>
            <p:spPr bwMode="auto">
              <a:xfrm>
                <a:off x="715666" y="52732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206" name="Flowchart: Process 205"/>
              <p:cNvSpPr/>
              <p:nvPr/>
            </p:nvSpPr>
            <p:spPr bwMode="auto">
              <a:xfrm>
                <a:off x="1750626" y="5273246"/>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207" name="Flowchart: Process 206"/>
              <p:cNvSpPr/>
              <p:nvPr/>
            </p:nvSpPr>
            <p:spPr bwMode="auto">
              <a:xfrm>
                <a:off x="715666" y="5886964"/>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208" name="Flowchart: Process 207"/>
              <p:cNvSpPr/>
              <p:nvPr/>
            </p:nvSpPr>
            <p:spPr bwMode="auto">
              <a:xfrm>
                <a:off x="1750626" y="5882845"/>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209" name="Trapezoid 208"/>
              <p:cNvSpPr/>
              <p:nvPr/>
            </p:nvSpPr>
            <p:spPr bwMode="auto">
              <a:xfrm>
                <a:off x="1174921" y="1447800"/>
                <a:ext cx="850557" cy="578708"/>
              </a:xfrm>
              <a:prstGeom prst="trapezoid">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00" b="1" dirty="0" smtClean="0">
                    <a:solidFill>
                      <a:schemeClr val="bg1"/>
                    </a:solidFill>
                  </a:rPr>
                  <a:t>TOR</a:t>
                </a:r>
              </a:p>
            </p:txBody>
          </p:sp>
          <p:sp>
            <p:nvSpPr>
              <p:cNvPr id="210" name="Flowchart: Process 209"/>
              <p:cNvSpPr/>
              <p:nvPr/>
            </p:nvSpPr>
            <p:spPr bwMode="auto">
              <a:xfrm>
                <a:off x="715664" y="2285999"/>
                <a:ext cx="710514" cy="457201"/>
              </a:xfrm>
              <a:prstGeom prst="flowChartProcess">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b="1" dirty="0" smtClean="0">
                    <a:gradFill>
                      <a:gsLst>
                        <a:gs pos="0">
                          <a:srgbClr val="FFFFFF"/>
                        </a:gs>
                        <a:gs pos="100000">
                          <a:srgbClr val="FFFFFF"/>
                        </a:gs>
                      </a:gsLst>
                      <a:lin ang="5400000" scaled="0"/>
                    </a:gradFill>
                  </a:rPr>
                  <a:t>FC5</a:t>
                </a:r>
              </a:p>
            </p:txBody>
          </p:sp>
          <p:sp>
            <p:nvSpPr>
              <p:cNvPr id="211" name="Flowchart: Process 210"/>
              <p:cNvSpPr/>
              <p:nvPr/>
            </p:nvSpPr>
            <p:spPr bwMode="auto">
              <a:xfrm>
                <a:off x="1750626" y="2285999"/>
                <a:ext cx="710514" cy="4572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212" name="TextBox 211"/>
              <p:cNvSpPr txBox="1"/>
              <p:nvPr/>
            </p:nvSpPr>
            <p:spPr>
              <a:xfrm rot="5400000">
                <a:off x="1149402" y="4232602"/>
                <a:ext cx="174842" cy="20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sz="900" b="1" dirty="0" smtClean="0">
                    <a:gradFill>
                      <a:gsLst>
                        <a:gs pos="0">
                          <a:schemeClr val="tx1"/>
                        </a:gs>
                        <a:gs pos="100000">
                          <a:schemeClr val="tx1"/>
                        </a:gs>
                      </a:gsLst>
                      <a:lin ang="5400000" scaled="0"/>
                    </a:gradFill>
                  </a:rPr>
                  <a:t>…</a:t>
                </a:r>
              </a:p>
            </p:txBody>
          </p:sp>
          <p:sp>
            <p:nvSpPr>
              <p:cNvPr id="213" name="TextBox 212"/>
              <p:cNvSpPr txBox="1"/>
              <p:nvPr/>
            </p:nvSpPr>
            <p:spPr>
              <a:xfrm rot="5400000">
                <a:off x="2140001" y="4233338"/>
                <a:ext cx="174842" cy="20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r>
                  <a:rPr lang="en-US" sz="900" b="1" dirty="0" smtClean="0">
                    <a:gradFill>
                      <a:gsLst>
                        <a:gs pos="0">
                          <a:schemeClr val="tx1"/>
                        </a:gs>
                        <a:gs pos="100000">
                          <a:schemeClr val="tx1"/>
                        </a:gs>
                      </a:gsLst>
                      <a:lin ang="5400000" scaled="0"/>
                    </a:gradFill>
                  </a:rPr>
                  <a:t>…</a:t>
                </a:r>
              </a:p>
            </p:txBody>
          </p:sp>
        </p:grpSp>
        <p:sp>
          <p:nvSpPr>
            <p:cNvPr id="214" name="Flowchart: Process 213"/>
            <p:cNvSpPr/>
            <p:nvPr/>
          </p:nvSpPr>
          <p:spPr bwMode="auto">
            <a:xfrm>
              <a:off x="4094883" y="1942579"/>
              <a:ext cx="762000" cy="384049"/>
            </a:xfrm>
            <a:prstGeom prst="flowChartProcess">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700" b="1" dirty="0" smtClean="0">
                <a:gradFill>
                  <a:gsLst>
                    <a:gs pos="0">
                      <a:srgbClr val="FFFFFF"/>
                    </a:gs>
                    <a:gs pos="100000">
                      <a:srgbClr val="FFFFFF"/>
                    </a:gs>
                  </a:gsLst>
                  <a:lin ang="5400000" scaled="0"/>
                </a:gradFill>
              </a:endParaRPr>
            </a:p>
          </p:txBody>
        </p:sp>
        <p:sp>
          <p:nvSpPr>
            <p:cNvPr id="215" name="Flowchart: Process 214"/>
            <p:cNvSpPr/>
            <p:nvPr/>
          </p:nvSpPr>
          <p:spPr bwMode="auto">
            <a:xfrm>
              <a:off x="3708699" y="2201480"/>
              <a:ext cx="315050" cy="192024"/>
            </a:xfrm>
            <a:prstGeom prst="flowChartProcess">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500" b="1" dirty="0" smtClean="0">
                  <a:gradFill>
                    <a:gsLst>
                      <a:gs pos="0">
                        <a:srgbClr val="FFFFFF"/>
                      </a:gs>
                      <a:gs pos="100000">
                        <a:srgbClr val="FFFFFF"/>
                      </a:gs>
                    </a:gsLst>
                    <a:lin ang="5400000" scaled="0"/>
                  </a:gradFill>
                </a:rPr>
                <a:t>LB</a:t>
              </a:r>
            </a:p>
          </p:txBody>
        </p:sp>
        <p:sp>
          <p:nvSpPr>
            <p:cNvPr id="217" name="Flowchart: Process 216"/>
            <p:cNvSpPr/>
            <p:nvPr/>
          </p:nvSpPr>
          <p:spPr bwMode="auto">
            <a:xfrm>
              <a:off x="3506112" y="2133600"/>
              <a:ext cx="482225" cy="248412"/>
            </a:xfrm>
            <a:prstGeom prst="flowChartProcess">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500" b="1" dirty="0" smtClean="0">
                  <a:gradFill>
                    <a:gsLst>
                      <a:gs pos="0">
                        <a:srgbClr val="FFFFFF"/>
                      </a:gs>
                      <a:gs pos="100000">
                        <a:srgbClr val="FFFFFF"/>
                      </a:gs>
                    </a:gsLst>
                    <a:lin ang="5400000" scaled="0"/>
                  </a:gradFill>
                </a:rPr>
                <a:t>LB</a:t>
              </a:r>
            </a:p>
          </p:txBody>
        </p:sp>
        <p:sp>
          <p:nvSpPr>
            <p:cNvPr id="219" name="Flowchart: Process 218"/>
            <p:cNvSpPr/>
            <p:nvPr/>
          </p:nvSpPr>
          <p:spPr bwMode="auto">
            <a:xfrm>
              <a:off x="4013970" y="2077624"/>
              <a:ext cx="762000" cy="384048"/>
            </a:xfrm>
            <a:prstGeom prst="flowChartProcess">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b="1" dirty="0" smtClean="0">
                  <a:solidFill>
                    <a:schemeClr val="bg1"/>
                  </a:solidFill>
                </a:rPr>
                <a:t>AGG</a:t>
              </a:r>
            </a:p>
          </p:txBody>
        </p:sp>
        <p:cxnSp>
          <p:nvCxnSpPr>
            <p:cNvPr id="221" name="Straight Connector 220"/>
            <p:cNvCxnSpPr>
              <a:stCxn id="56" idx="0"/>
              <a:endCxn id="219" idx="2"/>
            </p:cNvCxnSpPr>
            <p:nvPr/>
          </p:nvCxnSpPr>
          <p:spPr>
            <a:xfrm flipV="1">
              <a:off x="1325611" y="2461672"/>
              <a:ext cx="3069359" cy="256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158" idx="0"/>
              <a:endCxn id="219" idx="2"/>
            </p:cNvCxnSpPr>
            <p:nvPr/>
          </p:nvCxnSpPr>
          <p:spPr>
            <a:xfrm flipV="1">
              <a:off x="2834996" y="2461672"/>
              <a:ext cx="1559974" cy="256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175" idx="0"/>
              <a:endCxn id="219" idx="2"/>
            </p:cNvCxnSpPr>
            <p:nvPr/>
          </p:nvCxnSpPr>
          <p:spPr>
            <a:xfrm flipH="1" flipV="1">
              <a:off x="4394970" y="2461672"/>
              <a:ext cx="3122" cy="256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19" idx="2"/>
              <a:endCxn id="192" idx="0"/>
            </p:cNvCxnSpPr>
            <p:nvPr/>
          </p:nvCxnSpPr>
          <p:spPr>
            <a:xfrm>
              <a:off x="4394970" y="2461672"/>
              <a:ext cx="1527122" cy="256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19" idx="2"/>
              <a:endCxn id="209" idx="0"/>
            </p:cNvCxnSpPr>
            <p:nvPr/>
          </p:nvCxnSpPr>
          <p:spPr>
            <a:xfrm>
              <a:off x="4394970" y="2461672"/>
              <a:ext cx="3051122" cy="256063"/>
            </a:xfrm>
            <a:prstGeom prst="line">
              <a:avLst/>
            </a:prstGeom>
          </p:spPr>
          <p:style>
            <a:lnRef idx="1">
              <a:schemeClr val="accent1"/>
            </a:lnRef>
            <a:fillRef idx="0">
              <a:schemeClr val="accent1"/>
            </a:fillRef>
            <a:effectRef idx="0">
              <a:schemeClr val="accent1"/>
            </a:effectRef>
            <a:fontRef idx="minor">
              <a:schemeClr val="tx1"/>
            </a:fontRef>
          </p:style>
        </p:cxnSp>
        <p:sp>
          <p:nvSpPr>
            <p:cNvPr id="237" name="Flowchart: Process 236"/>
            <p:cNvSpPr/>
            <p:nvPr/>
          </p:nvSpPr>
          <p:spPr bwMode="auto">
            <a:xfrm>
              <a:off x="4833132" y="2133600"/>
              <a:ext cx="482225" cy="248412"/>
            </a:xfrm>
            <a:prstGeom prst="flowChartProcess">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500" b="1" dirty="0" smtClean="0">
                  <a:gradFill>
                    <a:gsLst>
                      <a:gs pos="0">
                        <a:srgbClr val="FFFFFF"/>
                      </a:gs>
                      <a:gs pos="100000">
                        <a:srgbClr val="FFFFFF"/>
                      </a:gs>
                    </a:gsLst>
                    <a:lin ang="5400000" scaled="0"/>
                  </a:gradFill>
                </a:rPr>
                <a:t>LB</a:t>
              </a:r>
            </a:p>
          </p:txBody>
        </p:sp>
        <p:sp>
          <p:nvSpPr>
            <p:cNvPr id="238" name="Flowchart: Process 237"/>
            <p:cNvSpPr/>
            <p:nvPr/>
          </p:nvSpPr>
          <p:spPr bwMode="auto">
            <a:xfrm>
              <a:off x="3403219" y="2209800"/>
              <a:ext cx="482225" cy="248412"/>
            </a:xfrm>
            <a:prstGeom prst="flowChartProcess">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b="1" dirty="0" smtClean="0">
                  <a:solidFill>
                    <a:schemeClr val="bg1"/>
                  </a:solidFill>
                </a:rPr>
                <a:t>LB</a:t>
              </a:r>
            </a:p>
          </p:txBody>
        </p:sp>
        <p:sp>
          <p:nvSpPr>
            <p:cNvPr id="239" name="Flowchart: Process 238"/>
            <p:cNvSpPr/>
            <p:nvPr/>
          </p:nvSpPr>
          <p:spPr bwMode="auto">
            <a:xfrm>
              <a:off x="4929452" y="2201480"/>
              <a:ext cx="482225" cy="248412"/>
            </a:xfrm>
            <a:prstGeom prst="flowChartProcess">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b="1" dirty="0" smtClean="0">
                  <a:solidFill>
                    <a:schemeClr val="bg1"/>
                  </a:solidFill>
                </a:rPr>
                <a:t>LB</a:t>
              </a:r>
            </a:p>
          </p:txBody>
        </p:sp>
      </p:grpSp>
      <p:sp>
        <p:nvSpPr>
          <p:cNvPr id="243" name="TextBox 242"/>
          <p:cNvSpPr txBox="1"/>
          <p:nvPr/>
        </p:nvSpPr>
        <p:spPr>
          <a:xfrm>
            <a:off x="2536946" y="4196750"/>
            <a:ext cx="525785" cy="276999"/>
          </a:xfrm>
          <a:prstGeom prst="rect">
            <a:avLst/>
          </a:prstGeom>
          <a:noFill/>
        </p:spPr>
        <p:txBody>
          <a:bodyPr wrap="none" lIns="0" tIns="0" rIns="0" bIns="0" rtlCol="0">
            <a:spAutoFit/>
          </a:bodyPr>
          <a:lstStyle/>
          <a:p>
            <a:r>
              <a:rPr lang="en-US" dirty="0" smtClean="0">
                <a:gradFill>
                  <a:gsLst>
                    <a:gs pos="0">
                      <a:schemeClr val="tx1"/>
                    </a:gs>
                    <a:gs pos="100000">
                      <a:schemeClr val="tx1"/>
                    </a:gs>
                  </a:gsLst>
                  <a:lin ang="5400000" scaled="0"/>
                </a:gradFill>
              </a:rPr>
              <a:t>Nodes</a:t>
            </a:r>
          </a:p>
        </p:txBody>
      </p:sp>
      <p:sp>
        <p:nvSpPr>
          <p:cNvPr id="244" name="TextBox 243"/>
          <p:cNvSpPr txBox="1"/>
          <p:nvPr/>
        </p:nvSpPr>
        <p:spPr>
          <a:xfrm>
            <a:off x="3626436" y="6215439"/>
            <a:ext cx="383118" cy="276999"/>
          </a:xfrm>
          <a:prstGeom prst="rect">
            <a:avLst/>
          </a:prstGeom>
          <a:noFill/>
        </p:spPr>
        <p:txBody>
          <a:bodyPr wrap="none" lIns="0" tIns="0" rIns="0" bIns="0" rtlCol="0">
            <a:spAutoFit/>
          </a:bodyPr>
          <a:lstStyle/>
          <a:p>
            <a:r>
              <a:rPr lang="en-US" dirty="0" smtClean="0">
                <a:gradFill>
                  <a:gsLst>
                    <a:gs pos="0">
                      <a:schemeClr val="tx1"/>
                    </a:gs>
                    <a:gs pos="100000">
                      <a:schemeClr val="tx1"/>
                    </a:gs>
                  </a:gsLst>
                  <a:lin ang="5400000" scaled="0"/>
                </a:gradFill>
              </a:rPr>
              <a:t>Rack</a:t>
            </a:r>
          </a:p>
        </p:txBody>
      </p:sp>
    </p:spTree>
    <p:extLst>
      <p:ext uri="{BB962C8B-B14F-4D97-AF65-F5344CB8AC3E}">
        <p14:creationId xmlns:p14="http://schemas.microsoft.com/office/powerpoint/2010/main" val="205241859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399" y="228600"/>
            <a:ext cx="11149013" cy="609398"/>
          </a:xfrm>
        </p:spPr>
        <p:txBody>
          <a:bodyPr/>
          <a:lstStyle/>
          <a:p>
            <a:r>
              <a:rPr lang="en-US" dirty="0" smtClean="0"/>
              <a:t>Provisioning a Node</a:t>
            </a:r>
            <a:endParaRPr lang="en-US" dirty="0"/>
          </a:p>
        </p:txBody>
      </p:sp>
      <p:sp>
        <p:nvSpPr>
          <p:cNvPr id="16" name="Content Placeholder 15"/>
          <p:cNvSpPr>
            <a:spLocks noGrp="1"/>
          </p:cNvSpPr>
          <p:nvPr>
            <p:ph idx="1"/>
          </p:nvPr>
        </p:nvSpPr>
        <p:spPr>
          <a:xfrm>
            <a:off x="720794" y="1219201"/>
            <a:ext cx="4154418" cy="4998291"/>
          </a:xfrm>
        </p:spPr>
        <p:txBody>
          <a:bodyPr/>
          <a:lstStyle/>
          <a:p>
            <a:r>
              <a:rPr lang="en-US" sz="2800" dirty="0" smtClean="0"/>
              <a:t>Power on node</a:t>
            </a:r>
          </a:p>
          <a:p>
            <a:r>
              <a:rPr lang="en-US" sz="2800" dirty="0" smtClean="0"/>
              <a:t>PXE-boot Maintenance OS</a:t>
            </a:r>
          </a:p>
          <a:p>
            <a:r>
              <a:rPr lang="en-US" sz="2800" dirty="0" smtClean="0"/>
              <a:t>Agent formats disk and downloads Host OS via Windows Deployment Services (WDS)</a:t>
            </a:r>
          </a:p>
          <a:p>
            <a:r>
              <a:rPr lang="en-US" sz="2800" dirty="0" smtClean="0"/>
              <a:t>Host OS boots, runs </a:t>
            </a:r>
            <a:r>
              <a:rPr lang="en-US" sz="2800" dirty="0" err="1" smtClean="0"/>
              <a:t>Sysprep</a:t>
            </a:r>
            <a:r>
              <a:rPr lang="en-US" sz="2800" dirty="0" smtClean="0"/>
              <a:t> /specialize, reboots</a:t>
            </a:r>
          </a:p>
          <a:p>
            <a:r>
              <a:rPr lang="en-US" sz="2800" dirty="0" smtClean="0"/>
              <a:t>FC connects with the “Host Agent”</a:t>
            </a:r>
            <a:endParaRPr lang="en-US" sz="2800" dirty="0"/>
          </a:p>
        </p:txBody>
      </p:sp>
      <p:sp>
        <p:nvSpPr>
          <p:cNvPr id="4" name="Flowchart: Process 3"/>
          <p:cNvSpPr/>
          <p:nvPr/>
        </p:nvSpPr>
        <p:spPr bwMode="auto">
          <a:xfrm>
            <a:off x="5554421" y="1143000"/>
            <a:ext cx="5992839" cy="1219200"/>
          </a:xfrm>
          <a:prstGeom prst="flowChartProcess">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a:p>
            <a:pPr algn="ctr" defTabSz="914099" fontAlgn="base">
              <a:spcBef>
                <a:spcPct val="0"/>
              </a:spcBef>
              <a:spcAft>
                <a:spcPct val="0"/>
              </a:spcAft>
            </a:pPr>
            <a:r>
              <a:rPr lang="en-US" sz="2200" dirty="0" smtClean="0">
                <a:solidFill>
                  <a:schemeClr val="tx1"/>
                </a:solidFill>
              </a:rPr>
              <a:t>Fabric Controller</a:t>
            </a:r>
          </a:p>
          <a:p>
            <a:pPr algn="ctr" defTabSz="914099" fontAlgn="base">
              <a:spcBef>
                <a:spcPct val="0"/>
              </a:spcBef>
              <a:spcAft>
                <a:spcPct val="0"/>
              </a:spcAft>
            </a:pPr>
            <a:endParaRPr lang="en-US" sz="2200" dirty="0">
              <a:solidFill>
                <a:schemeClr val="tx1"/>
              </a:solidFill>
            </a:endParaRPr>
          </a:p>
          <a:p>
            <a:pPr algn="ctr" defTabSz="914099" fontAlgn="base">
              <a:spcBef>
                <a:spcPct val="0"/>
              </a:spcBef>
              <a:spcAft>
                <a:spcPct val="0"/>
              </a:spcAft>
            </a:pPr>
            <a:endParaRPr lang="en-US" sz="2200" dirty="0" smtClean="0">
              <a:solidFill>
                <a:schemeClr val="tx1"/>
              </a:solidFill>
            </a:endParaRPr>
          </a:p>
          <a:p>
            <a:pPr algn="ctr" defTabSz="914099" fontAlgn="base">
              <a:spcBef>
                <a:spcPct val="0"/>
              </a:spcBef>
              <a:spcAft>
                <a:spcPct val="0"/>
              </a:spcAft>
            </a:pPr>
            <a:endParaRPr lang="en-US" sz="2200" dirty="0" smtClean="0">
              <a:solidFill>
                <a:schemeClr val="tx1"/>
              </a:solidFill>
            </a:endParaRPr>
          </a:p>
        </p:txBody>
      </p:sp>
      <p:sp>
        <p:nvSpPr>
          <p:cNvPr id="7" name="Flowchart: Process 6"/>
          <p:cNvSpPr/>
          <p:nvPr/>
        </p:nvSpPr>
        <p:spPr bwMode="auto">
          <a:xfrm>
            <a:off x="5613995" y="1600200"/>
            <a:ext cx="4570809" cy="685800"/>
          </a:xfrm>
          <a:prstGeom prst="flowChartProcess">
            <a:avLst/>
          </a:prstGeom>
          <a:ln>
            <a:headEnd type="none" w="med" len="med"/>
            <a:tailEnd type="none" w="med" len="me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8" name="Flowchart: Process 7"/>
          <p:cNvSpPr/>
          <p:nvPr/>
        </p:nvSpPr>
        <p:spPr bwMode="auto">
          <a:xfrm>
            <a:off x="9156715" y="1726857"/>
            <a:ext cx="889455" cy="45308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Role</a:t>
            </a:r>
          </a:p>
          <a:p>
            <a:pPr algn="ctr" defTabSz="914099" fontAlgn="base">
              <a:spcBef>
                <a:spcPct val="0"/>
              </a:spcBef>
              <a:spcAft>
                <a:spcPct val="0"/>
              </a:spcAft>
            </a:pPr>
            <a:r>
              <a:rPr lang="en-US" sz="1200" dirty="0" smtClean="0">
                <a:solidFill>
                  <a:schemeClr val="bg1"/>
                </a:solidFill>
              </a:rPr>
              <a:t>Images</a:t>
            </a:r>
          </a:p>
        </p:txBody>
      </p:sp>
      <p:sp>
        <p:nvSpPr>
          <p:cNvPr id="9" name="Flowchart: Process 8"/>
          <p:cNvSpPr/>
          <p:nvPr/>
        </p:nvSpPr>
        <p:spPr bwMode="auto">
          <a:xfrm>
            <a:off x="9030435" y="1726857"/>
            <a:ext cx="889455" cy="45308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Role</a:t>
            </a:r>
          </a:p>
          <a:p>
            <a:pPr algn="ctr" defTabSz="914099" fontAlgn="base">
              <a:spcBef>
                <a:spcPct val="0"/>
              </a:spcBef>
              <a:spcAft>
                <a:spcPct val="0"/>
              </a:spcAft>
            </a:pPr>
            <a:r>
              <a:rPr lang="en-US" sz="1200" dirty="0" smtClean="0">
                <a:solidFill>
                  <a:schemeClr val="bg1"/>
                </a:solidFill>
              </a:rPr>
              <a:t>Images</a:t>
            </a:r>
          </a:p>
        </p:txBody>
      </p:sp>
      <p:sp>
        <p:nvSpPr>
          <p:cNvPr id="10" name="Flowchart: Process 9"/>
          <p:cNvSpPr/>
          <p:nvPr/>
        </p:nvSpPr>
        <p:spPr bwMode="auto">
          <a:xfrm>
            <a:off x="8878075" y="1726857"/>
            <a:ext cx="889455" cy="45308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Role</a:t>
            </a:r>
          </a:p>
          <a:p>
            <a:pPr algn="ctr" defTabSz="914099" fontAlgn="base">
              <a:spcBef>
                <a:spcPct val="0"/>
              </a:spcBef>
              <a:spcAft>
                <a:spcPct val="0"/>
              </a:spcAft>
            </a:pPr>
            <a:r>
              <a:rPr lang="en-US" sz="1200" dirty="0" smtClean="0">
                <a:solidFill>
                  <a:schemeClr val="bg1"/>
                </a:solidFill>
              </a:rPr>
              <a:t>Images</a:t>
            </a:r>
          </a:p>
        </p:txBody>
      </p:sp>
      <p:sp>
        <p:nvSpPr>
          <p:cNvPr id="11" name="Flowchart: Process 10"/>
          <p:cNvSpPr/>
          <p:nvPr/>
        </p:nvSpPr>
        <p:spPr bwMode="auto">
          <a:xfrm>
            <a:off x="8711987" y="1726857"/>
            <a:ext cx="889455" cy="45308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Role</a:t>
            </a:r>
          </a:p>
          <a:p>
            <a:pPr algn="ctr" defTabSz="914099" fontAlgn="base">
              <a:spcBef>
                <a:spcPct val="0"/>
              </a:spcBef>
              <a:spcAft>
                <a:spcPct val="0"/>
              </a:spcAft>
            </a:pPr>
            <a:r>
              <a:rPr lang="en-US" sz="1200" dirty="0" smtClean="0">
                <a:solidFill>
                  <a:schemeClr val="bg1"/>
                </a:solidFill>
              </a:rPr>
              <a:t>Images</a:t>
            </a:r>
          </a:p>
        </p:txBody>
      </p:sp>
      <p:sp>
        <p:nvSpPr>
          <p:cNvPr id="12" name="TextBox 11"/>
          <p:cNvSpPr txBox="1"/>
          <p:nvPr/>
        </p:nvSpPr>
        <p:spPr>
          <a:xfrm>
            <a:off x="5631205" y="1353979"/>
            <a:ext cx="1322221" cy="215444"/>
          </a:xfrm>
          <a:prstGeom prst="rect">
            <a:avLst/>
          </a:prstGeom>
          <a:noFill/>
        </p:spPr>
        <p:txBody>
          <a:bodyPr wrap="none" lIns="0" tIns="0" rIns="0" bIns="0" rtlCol="0">
            <a:spAutoFit/>
          </a:bodyPr>
          <a:lstStyle/>
          <a:p>
            <a:r>
              <a:rPr lang="en-US" sz="1400" dirty="0" smtClean="0"/>
              <a:t>Image Repository</a:t>
            </a:r>
          </a:p>
        </p:txBody>
      </p:sp>
      <p:sp>
        <p:nvSpPr>
          <p:cNvPr id="5" name="Flowchart: Process 4"/>
          <p:cNvSpPr/>
          <p:nvPr/>
        </p:nvSpPr>
        <p:spPr bwMode="auto">
          <a:xfrm>
            <a:off x="5817142" y="1722738"/>
            <a:ext cx="1320456" cy="457200"/>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Maintenance OS</a:t>
            </a:r>
          </a:p>
        </p:txBody>
      </p:sp>
      <p:sp>
        <p:nvSpPr>
          <p:cNvPr id="6" name="Flowchart: Process 5"/>
          <p:cNvSpPr/>
          <p:nvPr/>
        </p:nvSpPr>
        <p:spPr bwMode="auto">
          <a:xfrm>
            <a:off x="7239172" y="1722738"/>
            <a:ext cx="1320456" cy="457200"/>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Parent </a:t>
            </a:r>
          </a:p>
          <a:p>
            <a:pPr algn="ctr" defTabSz="914099" fontAlgn="base">
              <a:spcBef>
                <a:spcPct val="0"/>
              </a:spcBef>
              <a:spcAft>
                <a:spcPct val="0"/>
              </a:spcAft>
            </a:pPr>
            <a:r>
              <a:rPr lang="en-US" sz="1200" dirty="0" smtClean="0">
                <a:solidFill>
                  <a:schemeClr val="bg1"/>
                </a:solidFill>
              </a:rPr>
              <a:t>OS</a:t>
            </a:r>
          </a:p>
        </p:txBody>
      </p:sp>
      <p:sp>
        <p:nvSpPr>
          <p:cNvPr id="14" name="Flowchart: Process 13"/>
          <p:cNvSpPr/>
          <p:nvPr/>
        </p:nvSpPr>
        <p:spPr bwMode="auto">
          <a:xfrm>
            <a:off x="6115342" y="4114800"/>
            <a:ext cx="5193290" cy="2209800"/>
          </a:xfrm>
          <a:prstGeom prst="flowChartProcess">
            <a:avLst/>
          </a:prstGeom>
          <a:solidFill>
            <a:schemeClr val="tx2">
              <a:lumMod val="50000"/>
            </a:schemeClr>
          </a:solidFill>
          <a:ln>
            <a:solidFill>
              <a:schemeClr val="tx2">
                <a:lumMod val="6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Node</a:t>
            </a:r>
          </a:p>
        </p:txBody>
      </p:sp>
      <p:sp>
        <p:nvSpPr>
          <p:cNvPr id="21" name="Flowchart: Process 20"/>
          <p:cNvSpPr/>
          <p:nvPr/>
        </p:nvSpPr>
        <p:spPr bwMode="auto">
          <a:xfrm>
            <a:off x="10313210" y="1816100"/>
            <a:ext cx="995422" cy="419100"/>
          </a:xfrm>
          <a:prstGeom prst="flowChartProcess">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PXE</a:t>
            </a:r>
          </a:p>
          <a:p>
            <a:pPr algn="ctr" defTabSz="914099" fontAlgn="base">
              <a:spcBef>
                <a:spcPct val="0"/>
              </a:spcBef>
              <a:spcAft>
                <a:spcPct val="0"/>
              </a:spcAft>
            </a:pPr>
            <a:r>
              <a:rPr lang="en-US" sz="1200" dirty="0" smtClean="0">
                <a:solidFill>
                  <a:schemeClr val="bg1"/>
                </a:solidFill>
              </a:rPr>
              <a:t>Server</a:t>
            </a:r>
          </a:p>
        </p:txBody>
      </p:sp>
      <p:sp>
        <p:nvSpPr>
          <p:cNvPr id="23" name="Flowchart: Process 22"/>
          <p:cNvSpPr/>
          <p:nvPr/>
        </p:nvSpPr>
        <p:spPr bwMode="auto">
          <a:xfrm>
            <a:off x="6094412" y="4114800"/>
            <a:ext cx="5193290" cy="2209800"/>
          </a:xfrm>
          <a:prstGeom prst="flowChartProcess">
            <a:avLst/>
          </a:prstGeom>
          <a:solidFill>
            <a:srgbClr val="FFC000"/>
          </a:solidFill>
          <a:ln>
            <a:solidFill>
              <a:srgbClr val="F6AE1E"/>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22" name="Flowchart: Process 21"/>
          <p:cNvSpPr/>
          <p:nvPr/>
        </p:nvSpPr>
        <p:spPr bwMode="auto">
          <a:xfrm>
            <a:off x="5830868" y="1714500"/>
            <a:ext cx="1320456" cy="457200"/>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Maintenance OS</a:t>
            </a:r>
          </a:p>
        </p:txBody>
      </p:sp>
      <p:sp>
        <p:nvSpPr>
          <p:cNvPr id="24" name="Flowchart: Process 23"/>
          <p:cNvSpPr/>
          <p:nvPr/>
        </p:nvSpPr>
        <p:spPr bwMode="auto">
          <a:xfrm>
            <a:off x="7240545" y="1714500"/>
            <a:ext cx="1320456" cy="457200"/>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chemeClr val="bg1"/>
                </a:solidFill>
              </a:rPr>
              <a:t>Windows Azure</a:t>
            </a:r>
          </a:p>
          <a:p>
            <a:pPr algn="ctr" defTabSz="914099" fontAlgn="base">
              <a:spcBef>
                <a:spcPct val="0"/>
              </a:spcBef>
              <a:spcAft>
                <a:spcPct val="0"/>
              </a:spcAft>
            </a:pPr>
            <a:r>
              <a:rPr lang="en-US" sz="1100" dirty="0" smtClean="0">
                <a:solidFill>
                  <a:schemeClr val="bg1"/>
                </a:solidFill>
              </a:rPr>
              <a:t>OS</a:t>
            </a:r>
          </a:p>
        </p:txBody>
      </p:sp>
      <p:grpSp>
        <p:nvGrpSpPr>
          <p:cNvPr id="28" name="Group 27"/>
          <p:cNvGrpSpPr/>
          <p:nvPr/>
        </p:nvGrpSpPr>
        <p:grpSpPr>
          <a:xfrm>
            <a:off x="6318833" y="4246880"/>
            <a:ext cx="4744448" cy="1981200"/>
            <a:chOff x="4754158" y="4246880"/>
            <a:chExt cx="3559263" cy="1981200"/>
          </a:xfrm>
          <a:effectLst>
            <a:outerShdw blurRad="50800" dist="38100" dir="2700000" algn="tl" rotWithShape="0">
              <a:prstClr val="black">
                <a:alpha val="40000"/>
              </a:prstClr>
            </a:outerShdw>
          </a:effectLst>
        </p:grpSpPr>
        <p:sp>
          <p:nvSpPr>
            <p:cNvPr id="25" name="Flowchart: Process 24"/>
            <p:cNvSpPr/>
            <p:nvPr/>
          </p:nvSpPr>
          <p:spPr bwMode="auto">
            <a:xfrm>
              <a:off x="4754158" y="4246880"/>
              <a:ext cx="3559263" cy="1981200"/>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Windows </a:t>
              </a:r>
            </a:p>
            <a:p>
              <a:pPr algn="ctr" defTabSz="914099" fontAlgn="base">
                <a:spcBef>
                  <a:spcPct val="0"/>
                </a:spcBef>
                <a:spcAft>
                  <a:spcPct val="0"/>
                </a:spcAft>
              </a:pPr>
              <a:r>
                <a:rPr lang="en-US" sz="2400" dirty="0" smtClean="0">
                  <a:solidFill>
                    <a:schemeClr val="bg1"/>
                  </a:solidFill>
                </a:rPr>
                <a:t>Azure</a:t>
              </a:r>
            </a:p>
            <a:p>
              <a:pPr algn="ctr" defTabSz="914099" fontAlgn="base">
                <a:spcBef>
                  <a:spcPct val="0"/>
                </a:spcBef>
                <a:spcAft>
                  <a:spcPct val="0"/>
                </a:spcAft>
              </a:pPr>
              <a:r>
                <a:rPr lang="en-US" sz="2400" dirty="0" smtClean="0">
                  <a:solidFill>
                    <a:schemeClr val="bg1"/>
                  </a:solidFill>
                </a:rPr>
                <a:t>OS</a:t>
              </a:r>
            </a:p>
            <a:p>
              <a:pPr algn="ctr" defTabSz="914099" fontAlgn="base">
                <a:spcBef>
                  <a:spcPct val="0"/>
                </a:spcBef>
                <a:spcAft>
                  <a:spcPct val="0"/>
                </a:spcAft>
              </a:pPr>
              <a:endParaRPr lang="en-US" sz="2400" dirty="0" smtClean="0">
                <a:solidFill>
                  <a:schemeClr val="bg1"/>
                </a:solidFill>
              </a:endParaRPr>
            </a:p>
          </p:txBody>
        </p:sp>
        <p:sp>
          <p:nvSpPr>
            <p:cNvPr id="26" name="Flowchart: Process 25"/>
            <p:cNvSpPr/>
            <p:nvPr/>
          </p:nvSpPr>
          <p:spPr bwMode="auto">
            <a:xfrm>
              <a:off x="5011693" y="4800600"/>
              <a:ext cx="617381" cy="609600"/>
            </a:xfrm>
            <a:prstGeom prst="flowChartProcess">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solidFill>
                </a:rPr>
                <a:t>FC Host Agent</a:t>
              </a:r>
            </a:p>
          </p:txBody>
        </p:sp>
        <p:sp>
          <p:nvSpPr>
            <p:cNvPr id="27" name="Flowchart: Process 26"/>
            <p:cNvSpPr/>
            <p:nvPr/>
          </p:nvSpPr>
          <p:spPr bwMode="auto">
            <a:xfrm>
              <a:off x="4859292" y="5689600"/>
              <a:ext cx="3370307" cy="381000"/>
            </a:xfrm>
            <a:prstGeom prst="flowChartProcess">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Windows Azure Hypervisor</a:t>
              </a:r>
            </a:p>
          </p:txBody>
        </p:sp>
      </p:grpSp>
      <p:cxnSp>
        <p:nvCxnSpPr>
          <p:cNvPr id="30" name="Straight Connector 29"/>
          <p:cNvCxnSpPr>
            <a:stCxn id="26" idx="0"/>
            <a:endCxn id="4" idx="2"/>
          </p:cNvCxnSpPr>
          <p:nvPr/>
        </p:nvCxnSpPr>
        <p:spPr>
          <a:xfrm flipV="1">
            <a:off x="7073604" y="2362200"/>
            <a:ext cx="1477237" cy="2438400"/>
          </a:xfrm>
          <a:prstGeom prst="line">
            <a:avLst/>
          </a:prstGeom>
          <a:ln w="47625">
            <a:headEnd type="stealth" w="lg" len="lg"/>
            <a:tailEnd type="stealth" w="lg" len="lg"/>
          </a:ln>
        </p:spPr>
        <p:style>
          <a:lnRef idx="3">
            <a:schemeClr val="accent2"/>
          </a:lnRef>
          <a:fillRef idx="0">
            <a:schemeClr val="accent2"/>
          </a:fillRef>
          <a:effectRef idx="2">
            <a:schemeClr val="accent2"/>
          </a:effectRef>
          <a:fontRef idx="minor">
            <a:schemeClr val="tx1"/>
          </a:fontRef>
        </p:style>
      </p:cxnSp>
      <p:sp>
        <p:nvSpPr>
          <p:cNvPr id="29" name="Flowchart: Process 28"/>
          <p:cNvSpPr/>
          <p:nvPr/>
        </p:nvSpPr>
        <p:spPr bwMode="auto">
          <a:xfrm>
            <a:off x="10313210" y="1219200"/>
            <a:ext cx="995422" cy="533400"/>
          </a:xfrm>
          <a:prstGeom prst="flowChartProcess">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chemeClr val="bg1"/>
                </a:solidFill>
              </a:rPr>
              <a:t>Windows </a:t>
            </a:r>
          </a:p>
          <a:p>
            <a:pPr algn="ctr" defTabSz="914099" fontAlgn="base">
              <a:spcBef>
                <a:spcPct val="0"/>
              </a:spcBef>
              <a:spcAft>
                <a:spcPct val="0"/>
              </a:spcAft>
            </a:pPr>
            <a:r>
              <a:rPr lang="en-US" sz="1100" dirty="0" smtClean="0">
                <a:solidFill>
                  <a:schemeClr val="bg1"/>
                </a:solidFill>
              </a:rPr>
              <a:t>Deployment</a:t>
            </a:r>
          </a:p>
          <a:p>
            <a:pPr algn="ctr" defTabSz="914099" fontAlgn="base">
              <a:spcBef>
                <a:spcPct val="0"/>
              </a:spcBef>
              <a:spcAft>
                <a:spcPct val="0"/>
              </a:spcAft>
            </a:pPr>
            <a:r>
              <a:rPr lang="en-US" sz="1100" dirty="0" smtClean="0">
                <a:solidFill>
                  <a:schemeClr val="bg1"/>
                </a:solidFill>
              </a:rPr>
              <a:t>Server</a:t>
            </a:r>
          </a:p>
        </p:txBody>
      </p:sp>
    </p:spTree>
    <p:custDataLst>
      <p:tags r:id="rId1"/>
    </p:custDataLst>
    <p:extLst>
      <p:ext uri="{BB962C8B-B14F-4D97-AF65-F5344CB8AC3E}">
        <p14:creationId xmlns:p14="http://schemas.microsoft.com/office/powerpoint/2010/main" val="1050127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par>
                          <p:cTn id="18" fill="hold">
                            <p:stCondLst>
                              <p:cond delay="0"/>
                            </p:stCondLst>
                            <p:childTnLst>
                              <p:par>
                                <p:cTn id="19" presetID="42" presetClass="path" presetSubtype="0" accel="50000" decel="50000" fill="hold" grpId="1" nodeType="afterEffect">
                                  <p:stCondLst>
                                    <p:cond delay="0"/>
                                  </p:stCondLst>
                                  <p:childTnLst>
                                    <p:animMotion origin="layout" path="M 4.72222E-6 3.28938E-6 L 0.0592 0.46079 " pathEditMode="relative" rAng="0" ptsTypes="AA">
                                      <p:cBhvr>
                                        <p:cTn id="20" dur="2000" fill="hold"/>
                                        <p:tgtEl>
                                          <p:spTgt spid="22"/>
                                        </p:tgtEl>
                                        <p:attrNameLst>
                                          <p:attrName>ppt_x</p:attrName>
                                          <p:attrName>ppt_y</p:attrName>
                                        </p:attrNameLst>
                                      </p:cBhvr>
                                      <p:rCtr x="2951" y="2304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childTnLst>
                                </p:cTn>
                              </p:par>
                            </p:childTnLst>
                          </p:cTn>
                        </p:par>
                        <p:par>
                          <p:cTn id="25" fill="hold">
                            <p:stCondLst>
                              <p:cond delay="0"/>
                            </p:stCondLst>
                            <p:childTnLst>
                              <p:par>
                                <p:cTn id="26" presetID="42" presetClass="path" presetSubtype="0" accel="50000" decel="50000" fill="hold" grpId="1" nodeType="afterEffect">
                                  <p:stCondLst>
                                    <p:cond delay="0"/>
                                  </p:stCondLst>
                                  <p:childTnLst>
                                    <p:animMotion origin="layout" path="M -3.88889E-6 3.28938E-6 L 0.18507 0.46079 " pathEditMode="relative" rAng="0" ptsTypes="AA">
                                      <p:cBhvr>
                                        <p:cTn id="27" dur="2000" fill="hold"/>
                                        <p:tgtEl>
                                          <p:spTgt spid="24"/>
                                        </p:tgtEl>
                                        <p:attrNameLst>
                                          <p:attrName>ppt_x</p:attrName>
                                          <p:attrName>ppt_y</p:attrName>
                                        </p:attrNameLst>
                                      </p:cBhvr>
                                      <p:rCtr x="9253" y="23040"/>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childTnLst>
                                </p:cTn>
                              </p:par>
                            </p:childTnLst>
                          </p:cTn>
                        </p:par>
                        <p:par>
                          <p:cTn id="32" fill="hold">
                            <p:stCondLst>
                              <p:cond delay="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500"/>
                            </p:stCondLst>
                            <p:childTnLst>
                              <p:par>
                                <p:cTn id="37" presetID="10" presetClass="exit" presetSubtype="0" fill="hold" grpId="2" nodeType="after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par>
                          <p:cTn id="40" fill="hold">
                            <p:stCondLst>
                              <p:cond delay="1000"/>
                            </p:stCondLst>
                            <p:childTnLst>
                              <p:par>
                                <p:cTn id="41" presetID="10" presetClass="exit" presetSubtype="0" fill="hold" grpId="2" nodeType="after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6">
                                            <p:txEl>
                                              <p:pRg st="4" end="4"/>
                                            </p:txEl>
                                          </p:spTgt>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par>
                          <p:cTn id="51" fill="hold">
                            <p:stCondLst>
                              <p:cond delay="0"/>
                            </p:stCondLst>
                            <p:childTnLst>
                              <p:par>
                                <p:cTn id="52" presetID="22" presetClass="entr" presetSubtype="1"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up)">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2" grpId="1" animBg="1"/>
      <p:bldP spid="22" grpId="2" animBg="1"/>
      <p:bldP spid="24" grpId="0" animBg="1"/>
      <p:bldP spid="24" grpId="1" animBg="1"/>
      <p:bldP spid="24"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Deploying Services</a:t>
            </a:r>
            <a:endParaRPr lang="en-US" dirty="0"/>
          </a:p>
        </p:txBody>
      </p:sp>
    </p:spTree>
    <p:extLst>
      <p:ext uri="{BB962C8B-B14F-4D97-AF65-F5344CB8AC3E}">
        <p14:creationId xmlns:p14="http://schemas.microsoft.com/office/powerpoint/2010/main" val="89964801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958655" y="2971800"/>
            <a:ext cx="2234618" cy="7620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RDFE</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Service</a:t>
            </a:r>
          </a:p>
        </p:txBody>
      </p:sp>
      <p:sp>
        <p:nvSpPr>
          <p:cNvPr id="5" name="Rounded Rectangle 4"/>
          <p:cNvSpPr/>
          <p:nvPr/>
        </p:nvSpPr>
        <p:spPr bwMode="auto">
          <a:xfrm>
            <a:off x="8329030" y="4339158"/>
            <a:ext cx="3555074" cy="1905000"/>
          </a:xfrm>
          <a:prstGeom prst="roundRect">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Segoe"/>
              <a:ea typeface="+mn-ea"/>
              <a:cs typeface="+mn-cs"/>
            </a:endParaRPr>
          </a:p>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Segoe"/>
              <a:ea typeface="+mn-ea"/>
              <a:cs typeface="+mn-cs"/>
            </a:endParaRPr>
          </a:p>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Segoe"/>
              <a:ea typeface="+mn-ea"/>
              <a:cs typeface="+mn-cs"/>
            </a:endParaRPr>
          </a:p>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Segoe"/>
              <a:ea typeface="+mn-ea"/>
              <a:cs typeface="+mn-cs"/>
            </a:endParaRP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Segoe"/>
                <a:ea typeface="+mn-ea"/>
                <a:cs typeface="+mn-cs"/>
              </a:rPr>
              <a:t>US-North Central Datacenter</a:t>
            </a:r>
          </a:p>
        </p:txBody>
      </p:sp>
      <p:sp>
        <p:nvSpPr>
          <p:cNvPr id="6" name="Flowchart: Process 5"/>
          <p:cNvSpPr/>
          <p:nvPr/>
        </p:nvSpPr>
        <p:spPr bwMode="auto">
          <a:xfrm>
            <a:off x="9204490" y="5339699"/>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 name="Flowchart: Process 6"/>
          <p:cNvSpPr/>
          <p:nvPr/>
        </p:nvSpPr>
        <p:spPr bwMode="auto">
          <a:xfrm>
            <a:off x="9362467" y="5339699"/>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 name="Flowchart: Process 7"/>
          <p:cNvSpPr/>
          <p:nvPr/>
        </p:nvSpPr>
        <p:spPr bwMode="auto">
          <a:xfrm>
            <a:off x="9525229" y="5339699"/>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 name="Flowchart: Process 8"/>
          <p:cNvSpPr/>
          <p:nvPr/>
        </p:nvSpPr>
        <p:spPr bwMode="auto">
          <a:xfrm>
            <a:off x="9676823" y="5339699"/>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 name="Flowchart: Process 9"/>
          <p:cNvSpPr/>
          <p:nvPr/>
        </p:nvSpPr>
        <p:spPr bwMode="auto">
          <a:xfrm>
            <a:off x="9204490" y="5430858"/>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 name="Flowchart: Process 10"/>
          <p:cNvSpPr/>
          <p:nvPr/>
        </p:nvSpPr>
        <p:spPr bwMode="auto">
          <a:xfrm>
            <a:off x="9362467" y="5430858"/>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 name="Flowchart: Process 11"/>
          <p:cNvSpPr/>
          <p:nvPr/>
        </p:nvSpPr>
        <p:spPr bwMode="auto">
          <a:xfrm>
            <a:off x="9525229" y="5430858"/>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 name="Flowchart: Process 12"/>
          <p:cNvSpPr/>
          <p:nvPr/>
        </p:nvSpPr>
        <p:spPr bwMode="auto">
          <a:xfrm>
            <a:off x="9676823" y="5430858"/>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 name="Flowchart: Process 13"/>
          <p:cNvSpPr/>
          <p:nvPr/>
        </p:nvSpPr>
        <p:spPr bwMode="auto">
          <a:xfrm>
            <a:off x="9205766" y="5520401"/>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 name="Flowchart: Process 14"/>
          <p:cNvSpPr/>
          <p:nvPr/>
        </p:nvSpPr>
        <p:spPr bwMode="auto">
          <a:xfrm>
            <a:off x="9363742" y="5520401"/>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 name="Flowchart: Process 15"/>
          <p:cNvSpPr/>
          <p:nvPr/>
        </p:nvSpPr>
        <p:spPr bwMode="auto">
          <a:xfrm>
            <a:off x="9525229" y="5520401"/>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7" name="Flowchart: Process 16"/>
          <p:cNvSpPr/>
          <p:nvPr/>
        </p:nvSpPr>
        <p:spPr bwMode="auto">
          <a:xfrm>
            <a:off x="9678099" y="5520401"/>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8" name="Flowchart: Process 17"/>
          <p:cNvSpPr/>
          <p:nvPr/>
        </p:nvSpPr>
        <p:spPr bwMode="auto">
          <a:xfrm>
            <a:off x="9205766" y="5611560"/>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9" name="Flowchart: Process 18"/>
          <p:cNvSpPr/>
          <p:nvPr/>
        </p:nvSpPr>
        <p:spPr bwMode="auto">
          <a:xfrm>
            <a:off x="9363742" y="5611560"/>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0" name="Flowchart: Process 19"/>
          <p:cNvSpPr/>
          <p:nvPr/>
        </p:nvSpPr>
        <p:spPr bwMode="auto">
          <a:xfrm>
            <a:off x="9525229" y="5611560"/>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1" name="Flowchart: Process 20"/>
          <p:cNvSpPr/>
          <p:nvPr/>
        </p:nvSpPr>
        <p:spPr bwMode="auto">
          <a:xfrm>
            <a:off x="9678099" y="5611560"/>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2" name="Flowchart: Process 21"/>
          <p:cNvSpPr/>
          <p:nvPr/>
        </p:nvSpPr>
        <p:spPr bwMode="auto">
          <a:xfrm>
            <a:off x="9203213" y="4981381"/>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3" name="Flowchart: Process 22"/>
          <p:cNvSpPr/>
          <p:nvPr/>
        </p:nvSpPr>
        <p:spPr bwMode="auto">
          <a:xfrm>
            <a:off x="9361190" y="4981381"/>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4" name="Flowchart: Process 23"/>
          <p:cNvSpPr/>
          <p:nvPr/>
        </p:nvSpPr>
        <p:spPr bwMode="auto">
          <a:xfrm>
            <a:off x="9525229" y="4981381"/>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5" name="Flowchart: Process 24"/>
          <p:cNvSpPr/>
          <p:nvPr/>
        </p:nvSpPr>
        <p:spPr bwMode="auto">
          <a:xfrm>
            <a:off x="9675546" y="4981381"/>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6" name="Flowchart: Process 25"/>
          <p:cNvSpPr/>
          <p:nvPr/>
        </p:nvSpPr>
        <p:spPr bwMode="auto">
          <a:xfrm>
            <a:off x="9203213" y="5072540"/>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7" name="Flowchart: Process 26"/>
          <p:cNvSpPr/>
          <p:nvPr/>
        </p:nvSpPr>
        <p:spPr bwMode="auto">
          <a:xfrm>
            <a:off x="9361190" y="5072540"/>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8" name="Flowchart: Process 27"/>
          <p:cNvSpPr/>
          <p:nvPr/>
        </p:nvSpPr>
        <p:spPr bwMode="auto">
          <a:xfrm>
            <a:off x="9525229" y="5072540"/>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9" name="Flowchart: Process 28"/>
          <p:cNvSpPr/>
          <p:nvPr/>
        </p:nvSpPr>
        <p:spPr bwMode="auto">
          <a:xfrm>
            <a:off x="9675546" y="5072540"/>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0" name="Flowchart: Process 29"/>
          <p:cNvSpPr/>
          <p:nvPr/>
        </p:nvSpPr>
        <p:spPr bwMode="auto">
          <a:xfrm>
            <a:off x="9204490" y="5162083"/>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1" name="Flowchart: Process 30"/>
          <p:cNvSpPr/>
          <p:nvPr/>
        </p:nvSpPr>
        <p:spPr bwMode="auto">
          <a:xfrm>
            <a:off x="9362467" y="5162083"/>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2" name="Flowchart: Process 31"/>
          <p:cNvSpPr/>
          <p:nvPr/>
        </p:nvSpPr>
        <p:spPr bwMode="auto">
          <a:xfrm>
            <a:off x="9525229" y="5162083"/>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3" name="Flowchart: Process 32"/>
          <p:cNvSpPr/>
          <p:nvPr/>
        </p:nvSpPr>
        <p:spPr bwMode="auto">
          <a:xfrm>
            <a:off x="9676823" y="5162083"/>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4" name="Flowchart: Process 33"/>
          <p:cNvSpPr/>
          <p:nvPr/>
        </p:nvSpPr>
        <p:spPr bwMode="auto">
          <a:xfrm>
            <a:off x="9204490" y="5253242"/>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5" name="Flowchart: Process 34"/>
          <p:cNvSpPr/>
          <p:nvPr/>
        </p:nvSpPr>
        <p:spPr bwMode="auto">
          <a:xfrm>
            <a:off x="9362467" y="5253242"/>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6" name="Flowchart: Process 35"/>
          <p:cNvSpPr/>
          <p:nvPr/>
        </p:nvSpPr>
        <p:spPr bwMode="auto">
          <a:xfrm>
            <a:off x="9525229" y="5253242"/>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7" name="Flowchart: Process 36"/>
          <p:cNvSpPr/>
          <p:nvPr/>
        </p:nvSpPr>
        <p:spPr bwMode="auto">
          <a:xfrm>
            <a:off x="9676823" y="5253242"/>
            <a:ext cx="118084" cy="71419"/>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nvGrpSpPr>
          <p:cNvPr id="38" name="Group 37"/>
          <p:cNvGrpSpPr/>
          <p:nvPr/>
        </p:nvGrpSpPr>
        <p:grpSpPr>
          <a:xfrm>
            <a:off x="8553731" y="4981188"/>
            <a:ext cx="590416" cy="701598"/>
            <a:chOff x="2129481" y="1246746"/>
            <a:chExt cx="1904998" cy="3687204"/>
          </a:xfrm>
        </p:grpSpPr>
        <p:sp>
          <p:nvSpPr>
            <p:cNvPr id="39" name="Flowchart: Process 38"/>
            <p:cNvSpPr/>
            <p:nvPr/>
          </p:nvSpPr>
          <p:spPr bwMode="auto">
            <a:xfrm>
              <a:off x="2129481"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0" name="Flowchart: Process 39"/>
            <p:cNvSpPr/>
            <p:nvPr/>
          </p:nvSpPr>
          <p:spPr bwMode="auto">
            <a:xfrm>
              <a:off x="2639196"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1" name="Flowchart: Process 40"/>
            <p:cNvSpPr/>
            <p:nvPr/>
          </p:nvSpPr>
          <p:spPr bwMode="auto">
            <a:xfrm>
              <a:off x="3168477"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2" name="Flowchart: Process 41"/>
            <p:cNvSpPr/>
            <p:nvPr/>
          </p:nvSpPr>
          <p:spPr bwMode="auto">
            <a:xfrm>
              <a:off x="3653480"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3" name="Flowchart: Process 42"/>
            <p:cNvSpPr/>
            <p:nvPr/>
          </p:nvSpPr>
          <p:spPr bwMode="auto">
            <a:xfrm>
              <a:off x="2129481"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4" name="Flowchart: Process 43"/>
            <p:cNvSpPr/>
            <p:nvPr/>
          </p:nvSpPr>
          <p:spPr bwMode="auto">
            <a:xfrm>
              <a:off x="2639196"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5" name="Flowchart: Process 44"/>
            <p:cNvSpPr/>
            <p:nvPr/>
          </p:nvSpPr>
          <p:spPr bwMode="auto">
            <a:xfrm>
              <a:off x="3168477"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6" name="Flowchart: Process 45"/>
            <p:cNvSpPr/>
            <p:nvPr/>
          </p:nvSpPr>
          <p:spPr bwMode="auto">
            <a:xfrm>
              <a:off x="3653480"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7" name="Flowchart: Process 46"/>
            <p:cNvSpPr/>
            <p:nvPr/>
          </p:nvSpPr>
          <p:spPr bwMode="auto">
            <a:xfrm>
              <a:off x="2129481"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8" name="Flowchart: Process 47"/>
            <p:cNvSpPr/>
            <p:nvPr/>
          </p:nvSpPr>
          <p:spPr bwMode="auto">
            <a:xfrm>
              <a:off x="2639196"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9" name="Flowchart: Process 48"/>
            <p:cNvSpPr/>
            <p:nvPr/>
          </p:nvSpPr>
          <p:spPr bwMode="auto">
            <a:xfrm>
              <a:off x="3168477"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0" name="Flowchart: Process 49"/>
            <p:cNvSpPr/>
            <p:nvPr/>
          </p:nvSpPr>
          <p:spPr bwMode="auto">
            <a:xfrm>
              <a:off x="3653480"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1" name="Flowchart: Process 50"/>
            <p:cNvSpPr/>
            <p:nvPr/>
          </p:nvSpPr>
          <p:spPr bwMode="auto">
            <a:xfrm>
              <a:off x="2129481"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2" name="Flowchart: Process 51"/>
            <p:cNvSpPr/>
            <p:nvPr/>
          </p:nvSpPr>
          <p:spPr bwMode="auto">
            <a:xfrm>
              <a:off x="2639196"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3" name="Flowchart: Process 52"/>
            <p:cNvSpPr/>
            <p:nvPr/>
          </p:nvSpPr>
          <p:spPr bwMode="auto">
            <a:xfrm>
              <a:off x="3168477"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4" name="Flowchart: Process 53"/>
            <p:cNvSpPr/>
            <p:nvPr/>
          </p:nvSpPr>
          <p:spPr bwMode="auto">
            <a:xfrm>
              <a:off x="3653480"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5" name="Flowchart: Process 54"/>
            <p:cNvSpPr/>
            <p:nvPr/>
          </p:nvSpPr>
          <p:spPr bwMode="auto">
            <a:xfrm>
              <a:off x="2129481"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6" name="Flowchart: Process 55"/>
            <p:cNvSpPr/>
            <p:nvPr/>
          </p:nvSpPr>
          <p:spPr bwMode="auto">
            <a:xfrm>
              <a:off x="2639196"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7" name="Flowchart: Process 56"/>
            <p:cNvSpPr/>
            <p:nvPr/>
          </p:nvSpPr>
          <p:spPr bwMode="auto">
            <a:xfrm>
              <a:off x="3168477"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8" name="Flowchart: Process 57"/>
            <p:cNvSpPr/>
            <p:nvPr/>
          </p:nvSpPr>
          <p:spPr bwMode="auto">
            <a:xfrm>
              <a:off x="3653480"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9" name="Flowchart: Process 58"/>
            <p:cNvSpPr/>
            <p:nvPr/>
          </p:nvSpPr>
          <p:spPr bwMode="auto">
            <a:xfrm>
              <a:off x="2129481"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0" name="Flowchart: Process 59"/>
            <p:cNvSpPr/>
            <p:nvPr/>
          </p:nvSpPr>
          <p:spPr bwMode="auto">
            <a:xfrm>
              <a:off x="2639196"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1" name="Flowchart: Process 60"/>
            <p:cNvSpPr/>
            <p:nvPr/>
          </p:nvSpPr>
          <p:spPr bwMode="auto">
            <a:xfrm>
              <a:off x="3168477"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2" name="Flowchart: Process 61"/>
            <p:cNvSpPr/>
            <p:nvPr/>
          </p:nvSpPr>
          <p:spPr bwMode="auto">
            <a:xfrm>
              <a:off x="3653480"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3" name="Flowchart: Process 62"/>
            <p:cNvSpPr/>
            <p:nvPr/>
          </p:nvSpPr>
          <p:spPr bwMode="auto">
            <a:xfrm>
              <a:off x="2129481"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4" name="Flowchart: Process 63"/>
            <p:cNvSpPr/>
            <p:nvPr/>
          </p:nvSpPr>
          <p:spPr bwMode="auto">
            <a:xfrm>
              <a:off x="2639196"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5" name="Flowchart: Process 64"/>
            <p:cNvSpPr/>
            <p:nvPr/>
          </p:nvSpPr>
          <p:spPr bwMode="auto">
            <a:xfrm>
              <a:off x="3168477"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6" name="Flowchart: Process 65"/>
            <p:cNvSpPr/>
            <p:nvPr/>
          </p:nvSpPr>
          <p:spPr bwMode="auto">
            <a:xfrm>
              <a:off x="3653480"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7" name="Flowchart: Process 66"/>
            <p:cNvSpPr/>
            <p:nvPr/>
          </p:nvSpPr>
          <p:spPr bwMode="auto">
            <a:xfrm>
              <a:off x="2129481"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8" name="Flowchart: Process 67"/>
            <p:cNvSpPr/>
            <p:nvPr/>
          </p:nvSpPr>
          <p:spPr bwMode="auto">
            <a:xfrm>
              <a:off x="2639196"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9" name="Flowchart: Process 68"/>
            <p:cNvSpPr/>
            <p:nvPr/>
          </p:nvSpPr>
          <p:spPr bwMode="auto">
            <a:xfrm>
              <a:off x="3168477"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0" name="Flowchart: Process 69"/>
            <p:cNvSpPr/>
            <p:nvPr/>
          </p:nvSpPr>
          <p:spPr bwMode="auto">
            <a:xfrm>
              <a:off x="3653480"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71" name="Title 19"/>
          <p:cNvSpPr>
            <a:spLocks noGrp="1"/>
          </p:cNvSpPr>
          <p:nvPr>
            <p:ph type="title"/>
          </p:nvPr>
        </p:nvSpPr>
        <p:spPr/>
        <p:txBody>
          <a:bodyPr/>
          <a:lstStyle/>
          <a:p>
            <a:pPr lvl="0"/>
            <a:r>
              <a:rPr lang="en-US" noProof="0" smtClean="0"/>
              <a:t>Deploying a Service to the Cloud:</a:t>
            </a:r>
            <a:br>
              <a:rPr lang="en-US" noProof="0" smtClean="0"/>
            </a:br>
            <a:r>
              <a:rPr lang="en-US" noProof="0" smtClean="0"/>
              <a:t>The 10,000 foot view</a:t>
            </a:r>
            <a:endParaRPr lang="en-US" noProof="0" dirty="0"/>
          </a:p>
        </p:txBody>
      </p:sp>
      <p:sp>
        <p:nvSpPr>
          <p:cNvPr id="72" name="Text Placeholder 105"/>
          <p:cNvSpPr>
            <a:spLocks noGrp="1"/>
          </p:cNvSpPr>
          <p:nvPr>
            <p:ph idx="1"/>
          </p:nvPr>
        </p:nvSpPr>
        <p:spPr>
          <a:xfrm>
            <a:off x="519112" y="1447800"/>
            <a:ext cx="7300913" cy="4796358"/>
          </a:xfrm>
        </p:spPr>
        <p:txBody>
          <a:bodyPr/>
          <a:lstStyle/>
          <a:p>
            <a:pPr lvl="0"/>
            <a:r>
              <a:rPr lang="en-US" noProof="0" dirty="0" smtClean="0"/>
              <a:t>Package </a:t>
            </a:r>
            <a:r>
              <a:rPr lang="en-US" dirty="0" smtClean="0"/>
              <a:t>u</a:t>
            </a:r>
            <a:r>
              <a:rPr lang="en-US" noProof="0" dirty="0" err="1" smtClean="0"/>
              <a:t>pload</a:t>
            </a:r>
            <a:r>
              <a:rPr lang="en-US" noProof="0" dirty="0" smtClean="0"/>
              <a:t> to portal</a:t>
            </a:r>
          </a:p>
          <a:p>
            <a:pPr lvl="1"/>
            <a:r>
              <a:rPr lang="en-US" noProof="0" dirty="0" smtClean="0"/>
              <a:t>System Center </a:t>
            </a:r>
            <a:r>
              <a:rPr lang="en-US" noProof="0" dirty="0" err="1" smtClean="0"/>
              <a:t>Concero</a:t>
            </a:r>
            <a:r>
              <a:rPr lang="en-US" noProof="0" dirty="0" smtClean="0"/>
              <a:t> provides IT Pro upload experience</a:t>
            </a:r>
          </a:p>
          <a:p>
            <a:pPr lvl="1"/>
            <a:r>
              <a:rPr lang="en-US" noProof="0" dirty="0" smtClean="0"/>
              <a:t>Windows Azure portal provides developer upload experience</a:t>
            </a:r>
          </a:p>
          <a:p>
            <a:pPr lvl="1"/>
            <a:r>
              <a:rPr lang="en-US" noProof="0" dirty="0" smtClean="0"/>
              <a:t>Service package passed to RDFE</a:t>
            </a:r>
          </a:p>
          <a:p>
            <a:pPr lvl="0"/>
            <a:r>
              <a:rPr lang="en-US" noProof="0" dirty="0" smtClean="0"/>
              <a:t>RDFE sends service to </a:t>
            </a:r>
            <a:r>
              <a:rPr lang="en-US" dirty="0" smtClean="0"/>
              <a:t>a </a:t>
            </a:r>
            <a:r>
              <a:rPr lang="en-US" noProof="0" dirty="0" smtClean="0"/>
              <a:t>Fabric Controller (FC) based on target region and affinity group</a:t>
            </a:r>
          </a:p>
          <a:p>
            <a:pPr lvl="0"/>
            <a:r>
              <a:rPr lang="en-US" noProof="0" dirty="0" smtClean="0"/>
              <a:t>FC stores image in repository and deploys service</a:t>
            </a:r>
          </a:p>
        </p:txBody>
      </p:sp>
      <p:cxnSp>
        <p:nvCxnSpPr>
          <p:cNvPr id="73" name="Straight Arrow Connector 72"/>
          <p:cNvCxnSpPr>
            <a:stCxn id="4" idx="2"/>
            <a:endCxn id="173" idx="0"/>
          </p:cNvCxnSpPr>
          <p:nvPr/>
        </p:nvCxnSpPr>
        <p:spPr>
          <a:xfrm>
            <a:off x="10075964" y="3733800"/>
            <a:ext cx="14198" cy="771144"/>
          </a:xfrm>
          <a:prstGeom prst="straightConnector1">
            <a:avLst/>
          </a:prstGeom>
          <a:noFill/>
          <a:ln w="38100" cap="flat" cmpd="sng" algn="ctr">
            <a:solidFill>
              <a:srgbClr val="C1BB00"/>
            </a:solidFill>
            <a:prstDash val="solid"/>
            <a:tailEnd type="arrow"/>
          </a:ln>
          <a:effectLst>
            <a:outerShdw blurRad="40000" dist="23000" dir="5400000" rotWithShape="0">
              <a:srgbClr val="000000">
                <a:alpha val="35000"/>
              </a:srgbClr>
            </a:outerShdw>
          </a:effectLst>
        </p:spPr>
      </p:cxnSp>
      <p:grpSp>
        <p:nvGrpSpPr>
          <p:cNvPr id="74" name="Group 73"/>
          <p:cNvGrpSpPr/>
          <p:nvPr/>
        </p:nvGrpSpPr>
        <p:grpSpPr>
          <a:xfrm>
            <a:off x="9858947" y="4981378"/>
            <a:ext cx="590416" cy="701598"/>
            <a:chOff x="2129481" y="1246746"/>
            <a:chExt cx="1904998" cy="3687204"/>
          </a:xfrm>
        </p:grpSpPr>
        <p:sp>
          <p:nvSpPr>
            <p:cNvPr id="75" name="Flowchart: Process 74"/>
            <p:cNvSpPr/>
            <p:nvPr/>
          </p:nvSpPr>
          <p:spPr bwMode="auto">
            <a:xfrm>
              <a:off x="2129481"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6" name="Flowchart: Process 75"/>
            <p:cNvSpPr/>
            <p:nvPr/>
          </p:nvSpPr>
          <p:spPr bwMode="auto">
            <a:xfrm>
              <a:off x="2639196"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7" name="Flowchart: Process 76"/>
            <p:cNvSpPr/>
            <p:nvPr/>
          </p:nvSpPr>
          <p:spPr bwMode="auto">
            <a:xfrm>
              <a:off x="3168477"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8" name="Flowchart: Process 77"/>
            <p:cNvSpPr/>
            <p:nvPr/>
          </p:nvSpPr>
          <p:spPr bwMode="auto">
            <a:xfrm>
              <a:off x="3653480"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9" name="Flowchart: Process 78"/>
            <p:cNvSpPr/>
            <p:nvPr/>
          </p:nvSpPr>
          <p:spPr bwMode="auto">
            <a:xfrm>
              <a:off x="2129481"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0" name="Flowchart: Process 79"/>
            <p:cNvSpPr/>
            <p:nvPr/>
          </p:nvSpPr>
          <p:spPr bwMode="auto">
            <a:xfrm>
              <a:off x="2639196"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1" name="Flowchart: Process 80"/>
            <p:cNvSpPr/>
            <p:nvPr/>
          </p:nvSpPr>
          <p:spPr bwMode="auto">
            <a:xfrm>
              <a:off x="3168477"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2" name="Flowchart: Process 81"/>
            <p:cNvSpPr/>
            <p:nvPr/>
          </p:nvSpPr>
          <p:spPr bwMode="auto">
            <a:xfrm>
              <a:off x="3653480"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3" name="Flowchart: Process 82"/>
            <p:cNvSpPr/>
            <p:nvPr/>
          </p:nvSpPr>
          <p:spPr bwMode="auto">
            <a:xfrm>
              <a:off x="2129481"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4" name="Flowchart: Process 83"/>
            <p:cNvSpPr/>
            <p:nvPr/>
          </p:nvSpPr>
          <p:spPr bwMode="auto">
            <a:xfrm>
              <a:off x="2639196"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5" name="Flowchart: Process 84"/>
            <p:cNvSpPr/>
            <p:nvPr/>
          </p:nvSpPr>
          <p:spPr bwMode="auto">
            <a:xfrm>
              <a:off x="3168477"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6" name="Flowchart: Process 85"/>
            <p:cNvSpPr/>
            <p:nvPr/>
          </p:nvSpPr>
          <p:spPr bwMode="auto">
            <a:xfrm>
              <a:off x="3653480"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7" name="Flowchart: Process 86"/>
            <p:cNvSpPr/>
            <p:nvPr/>
          </p:nvSpPr>
          <p:spPr bwMode="auto">
            <a:xfrm>
              <a:off x="2129481"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8" name="Flowchart: Process 87"/>
            <p:cNvSpPr/>
            <p:nvPr/>
          </p:nvSpPr>
          <p:spPr bwMode="auto">
            <a:xfrm>
              <a:off x="2639196"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9" name="Flowchart: Process 88"/>
            <p:cNvSpPr/>
            <p:nvPr/>
          </p:nvSpPr>
          <p:spPr bwMode="auto">
            <a:xfrm>
              <a:off x="3168477"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0" name="Flowchart: Process 89"/>
            <p:cNvSpPr/>
            <p:nvPr/>
          </p:nvSpPr>
          <p:spPr bwMode="auto">
            <a:xfrm>
              <a:off x="3653480"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1" name="Flowchart: Process 90"/>
            <p:cNvSpPr/>
            <p:nvPr/>
          </p:nvSpPr>
          <p:spPr bwMode="auto">
            <a:xfrm>
              <a:off x="2129481"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2" name="Flowchart: Process 91"/>
            <p:cNvSpPr/>
            <p:nvPr/>
          </p:nvSpPr>
          <p:spPr bwMode="auto">
            <a:xfrm>
              <a:off x="2639196"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3" name="Flowchart: Process 92"/>
            <p:cNvSpPr/>
            <p:nvPr/>
          </p:nvSpPr>
          <p:spPr bwMode="auto">
            <a:xfrm>
              <a:off x="3168477"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4" name="Flowchart: Process 93"/>
            <p:cNvSpPr/>
            <p:nvPr/>
          </p:nvSpPr>
          <p:spPr bwMode="auto">
            <a:xfrm>
              <a:off x="3653480"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5" name="Flowchart: Process 94"/>
            <p:cNvSpPr/>
            <p:nvPr/>
          </p:nvSpPr>
          <p:spPr bwMode="auto">
            <a:xfrm>
              <a:off x="2129481"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6" name="Flowchart: Process 95"/>
            <p:cNvSpPr/>
            <p:nvPr/>
          </p:nvSpPr>
          <p:spPr bwMode="auto">
            <a:xfrm>
              <a:off x="2639196"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7" name="Flowchart: Process 96"/>
            <p:cNvSpPr/>
            <p:nvPr/>
          </p:nvSpPr>
          <p:spPr bwMode="auto">
            <a:xfrm>
              <a:off x="3168477"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8" name="Flowchart: Process 97"/>
            <p:cNvSpPr/>
            <p:nvPr/>
          </p:nvSpPr>
          <p:spPr bwMode="auto">
            <a:xfrm>
              <a:off x="3653480"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9" name="Flowchart: Process 98"/>
            <p:cNvSpPr/>
            <p:nvPr/>
          </p:nvSpPr>
          <p:spPr bwMode="auto">
            <a:xfrm>
              <a:off x="2129481"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0" name="Flowchart: Process 99"/>
            <p:cNvSpPr/>
            <p:nvPr/>
          </p:nvSpPr>
          <p:spPr bwMode="auto">
            <a:xfrm>
              <a:off x="2639196"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1" name="Flowchart: Process 100"/>
            <p:cNvSpPr/>
            <p:nvPr/>
          </p:nvSpPr>
          <p:spPr bwMode="auto">
            <a:xfrm>
              <a:off x="3168477"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2" name="Flowchart: Process 101"/>
            <p:cNvSpPr/>
            <p:nvPr/>
          </p:nvSpPr>
          <p:spPr bwMode="auto">
            <a:xfrm>
              <a:off x="3653480"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3" name="Flowchart: Process 102"/>
            <p:cNvSpPr/>
            <p:nvPr/>
          </p:nvSpPr>
          <p:spPr bwMode="auto">
            <a:xfrm>
              <a:off x="2129481"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4" name="Flowchart: Process 103"/>
            <p:cNvSpPr/>
            <p:nvPr/>
          </p:nvSpPr>
          <p:spPr bwMode="auto">
            <a:xfrm>
              <a:off x="2639196"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5" name="Flowchart: Process 104"/>
            <p:cNvSpPr/>
            <p:nvPr/>
          </p:nvSpPr>
          <p:spPr bwMode="auto">
            <a:xfrm>
              <a:off x="3168477"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6" name="Flowchart: Process 105"/>
            <p:cNvSpPr/>
            <p:nvPr/>
          </p:nvSpPr>
          <p:spPr bwMode="auto">
            <a:xfrm>
              <a:off x="3653480"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07" name="Group 106"/>
          <p:cNvGrpSpPr/>
          <p:nvPr/>
        </p:nvGrpSpPr>
        <p:grpSpPr>
          <a:xfrm>
            <a:off x="10484181" y="4981770"/>
            <a:ext cx="590416" cy="701598"/>
            <a:chOff x="2129481" y="1246746"/>
            <a:chExt cx="1904998" cy="3687204"/>
          </a:xfrm>
        </p:grpSpPr>
        <p:sp>
          <p:nvSpPr>
            <p:cNvPr id="108" name="Flowchart: Process 107"/>
            <p:cNvSpPr/>
            <p:nvPr/>
          </p:nvSpPr>
          <p:spPr bwMode="auto">
            <a:xfrm>
              <a:off x="2129481"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9" name="Flowchart: Process 108"/>
            <p:cNvSpPr/>
            <p:nvPr/>
          </p:nvSpPr>
          <p:spPr bwMode="auto">
            <a:xfrm>
              <a:off x="2639196"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0" name="Flowchart: Process 109"/>
            <p:cNvSpPr/>
            <p:nvPr/>
          </p:nvSpPr>
          <p:spPr bwMode="auto">
            <a:xfrm>
              <a:off x="3168477"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1" name="Flowchart: Process 110"/>
            <p:cNvSpPr/>
            <p:nvPr/>
          </p:nvSpPr>
          <p:spPr bwMode="auto">
            <a:xfrm>
              <a:off x="3653480"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2" name="Flowchart: Process 111"/>
            <p:cNvSpPr/>
            <p:nvPr/>
          </p:nvSpPr>
          <p:spPr bwMode="auto">
            <a:xfrm>
              <a:off x="2129481"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3" name="Flowchart: Process 112"/>
            <p:cNvSpPr/>
            <p:nvPr/>
          </p:nvSpPr>
          <p:spPr bwMode="auto">
            <a:xfrm>
              <a:off x="2639196"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4" name="Flowchart: Process 113"/>
            <p:cNvSpPr/>
            <p:nvPr/>
          </p:nvSpPr>
          <p:spPr bwMode="auto">
            <a:xfrm>
              <a:off x="3168477"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5" name="Flowchart: Process 114"/>
            <p:cNvSpPr/>
            <p:nvPr/>
          </p:nvSpPr>
          <p:spPr bwMode="auto">
            <a:xfrm>
              <a:off x="3653480"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6" name="Flowchart: Process 115"/>
            <p:cNvSpPr/>
            <p:nvPr/>
          </p:nvSpPr>
          <p:spPr bwMode="auto">
            <a:xfrm>
              <a:off x="2129481"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7" name="Flowchart: Process 116"/>
            <p:cNvSpPr/>
            <p:nvPr/>
          </p:nvSpPr>
          <p:spPr bwMode="auto">
            <a:xfrm>
              <a:off x="2639196"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8" name="Flowchart: Process 117"/>
            <p:cNvSpPr/>
            <p:nvPr/>
          </p:nvSpPr>
          <p:spPr bwMode="auto">
            <a:xfrm>
              <a:off x="3168477"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9" name="Flowchart: Process 118"/>
            <p:cNvSpPr/>
            <p:nvPr/>
          </p:nvSpPr>
          <p:spPr bwMode="auto">
            <a:xfrm>
              <a:off x="3653480"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0" name="Flowchart: Process 119"/>
            <p:cNvSpPr/>
            <p:nvPr/>
          </p:nvSpPr>
          <p:spPr bwMode="auto">
            <a:xfrm>
              <a:off x="2129481"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1" name="Flowchart: Process 120"/>
            <p:cNvSpPr/>
            <p:nvPr/>
          </p:nvSpPr>
          <p:spPr bwMode="auto">
            <a:xfrm>
              <a:off x="2639196"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2" name="Flowchart: Process 121"/>
            <p:cNvSpPr/>
            <p:nvPr/>
          </p:nvSpPr>
          <p:spPr bwMode="auto">
            <a:xfrm>
              <a:off x="3168477"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3" name="Flowchart: Process 122"/>
            <p:cNvSpPr/>
            <p:nvPr/>
          </p:nvSpPr>
          <p:spPr bwMode="auto">
            <a:xfrm>
              <a:off x="3653480"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4" name="Flowchart: Process 123"/>
            <p:cNvSpPr/>
            <p:nvPr/>
          </p:nvSpPr>
          <p:spPr bwMode="auto">
            <a:xfrm>
              <a:off x="2129481"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5" name="Flowchart: Process 124"/>
            <p:cNvSpPr/>
            <p:nvPr/>
          </p:nvSpPr>
          <p:spPr bwMode="auto">
            <a:xfrm>
              <a:off x="2639196"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6" name="Flowchart: Process 125"/>
            <p:cNvSpPr/>
            <p:nvPr/>
          </p:nvSpPr>
          <p:spPr bwMode="auto">
            <a:xfrm>
              <a:off x="3168477"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7" name="Flowchart: Process 126"/>
            <p:cNvSpPr/>
            <p:nvPr/>
          </p:nvSpPr>
          <p:spPr bwMode="auto">
            <a:xfrm>
              <a:off x="3653480"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8" name="Flowchart: Process 127"/>
            <p:cNvSpPr/>
            <p:nvPr/>
          </p:nvSpPr>
          <p:spPr bwMode="auto">
            <a:xfrm>
              <a:off x="2129481"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9" name="Flowchart: Process 128"/>
            <p:cNvSpPr/>
            <p:nvPr/>
          </p:nvSpPr>
          <p:spPr bwMode="auto">
            <a:xfrm>
              <a:off x="2639196"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0" name="Flowchart: Process 129"/>
            <p:cNvSpPr/>
            <p:nvPr/>
          </p:nvSpPr>
          <p:spPr bwMode="auto">
            <a:xfrm>
              <a:off x="3168477"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1" name="Flowchart: Process 130"/>
            <p:cNvSpPr/>
            <p:nvPr/>
          </p:nvSpPr>
          <p:spPr bwMode="auto">
            <a:xfrm>
              <a:off x="3653480"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2" name="Flowchart: Process 131"/>
            <p:cNvSpPr/>
            <p:nvPr/>
          </p:nvSpPr>
          <p:spPr bwMode="auto">
            <a:xfrm>
              <a:off x="2129481"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3" name="Flowchart: Process 132"/>
            <p:cNvSpPr/>
            <p:nvPr/>
          </p:nvSpPr>
          <p:spPr bwMode="auto">
            <a:xfrm>
              <a:off x="2639196"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4" name="Flowchart: Process 133"/>
            <p:cNvSpPr/>
            <p:nvPr/>
          </p:nvSpPr>
          <p:spPr bwMode="auto">
            <a:xfrm>
              <a:off x="3168477"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5" name="Flowchart: Process 134"/>
            <p:cNvSpPr/>
            <p:nvPr/>
          </p:nvSpPr>
          <p:spPr bwMode="auto">
            <a:xfrm>
              <a:off x="3653480"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6" name="Flowchart: Process 135"/>
            <p:cNvSpPr/>
            <p:nvPr/>
          </p:nvSpPr>
          <p:spPr bwMode="auto">
            <a:xfrm>
              <a:off x="2129481"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7" name="Flowchart: Process 136"/>
            <p:cNvSpPr/>
            <p:nvPr/>
          </p:nvSpPr>
          <p:spPr bwMode="auto">
            <a:xfrm>
              <a:off x="2639196"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8" name="Flowchart: Process 137"/>
            <p:cNvSpPr/>
            <p:nvPr/>
          </p:nvSpPr>
          <p:spPr bwMode="auto">
            <a:xfrm>
              <a:off x="3168477"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9" name="Flowchart: Process 138"/>
            <p:cNvSpPr/>
            <p:nvPr/>
          </p:nvSpPr>
          <p:spPr bwMode="auto">
            <a:xfrm>
              <a:off x="3653480"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40" name="Group 139"/>
          <p:cNvGrpSpPr/>
          <p:nvPr/>
        </p:nvGrpSpPr>
        <p:grpSpPr>
          <a:xfrm>
            <a:off x="11119821" y="4984019"/>
            <a:ext cx="592970" cy="701598"/>
            <a:chOff x="2129481" y="1246746"/>
            <a:chExt cx="1913238" cy="3687204"/>
          </a:xfrm>
        </p:grpSpPr>
        <p:sp>
          <p:nvSpPr>
            <p:cNvPr id="141" name="Flowchart: Process 140"/>
            <p:cNvSpPr/>
            <p:nvPr/>
          </p:nvSpPr>
          <p:spPr bwMode="auto">
            <a:xfrm>
              <a:off x="2129481"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2" name="Flowchart: Process 141"/>
            <p:cNvSpPr/>
            <p:nvPr/>
          </p:nvSpPr>
          <p:spPr bwMode="auto">
            <a:xfrm>
              <a:off x="2639196"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3" name="Flowchart: Process 142"/>
            <p:cNvSpPr/>
            <p:nvPr/>
          </p:nvSpPr>
          <p:spPr bwMode="auto">
            <a:xfrm>
              <a:off x="3168477"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4" name="Flowchart: Process 143"/>
            <p:cNvSpPr/>
            <p:nvPr/>
          </p:nvSpPr>
          <p:spPr bwMode="auto">
            <a:xfrm>
              <a:off x="3661720" y="312986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5" name="Flowchart: Process 144"/>
            <p:cNvSpPr/>
            <p:nvPr/>
          </p:nvSpPr>
          <p:spPr bwMode="auto">
            <a:xfrm>
              <a:off x="2129481"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6" name="Flowchart: Process 145"/>
            <p:cNvSpPr/>
            <p:nvPr/>
          </p:nvSpPr>
          <p:spPr bwMode="auto">
            <a:xfrm>
              <a:off x="2639196"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7" name="Flowchart: Process 146"/>
            <p:cNvSpPr/>
            <p:nvPr/>
          </p:nvSpPr>
          <p:spPr bwMode="auto">
            <a:xfrm>
              <a:off x="3168477"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8" name="Flowchart: Process 147"/>
            <p:cNvSpPr/>
            <p:nvPr/>
          </p:nvSpPr>
          <p:spPr bwMode="auto">
            <a:xfrm>
              <a:off x="3661720" y="360894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9" name="Flowchart: Process 148"/>
            <p:cNvSpPr/>
            <p:nvPr/>
          </p:nvSpPr>
          <p:spPr bwMode="auto">
            <a:xfrm>
              <a:off x="2129481"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0" name="Flowchart: Process 149"/>
            <p:cNvSpPr/>
            <p:nvPr/>
          </p:nvSpPr>
          <p:spPr bwMode="auto">
            <a:xfrm>
              <a:off x="2639196"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1" name="Flowchart: Process 150"/>
            <p:cNvSpPr/>
            <p:nvPr/>
          </p:nvSpPr>
          <p:spPr bwMode="auto">
            <a:xfrm>
              <a:off x="3168477"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2" name="Flowchart: Process 151"/>
            <p:cNvSpPr/>
            <p:nvPr/>
          </p:nvSpPr>
          <p:spPr bwMode="auto">
            <a:xfrm>
              <a:off x="3661720" y="407953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3" name="Flowchart: Process 152"/>
            <p:cNvSpPr/>
            <p:nvPr/>
          </p:nvSpPr>
          <p:spPr bwMode="auto">
            <a:xfrm>
              <a:off x="2129481"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4" name="Flowchart: Process 153"/>
            <p:cNvSpPr/>
            <p:nvPr/>
          </p:nvSpPr>
          <p:spPr bwMode="auto">
            <a:xfrm>
              <a:off x="2639196"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5" name="Flowchart: Process 154"/>
            <p:cNvSpPr/>
            <p:nvPr/>
          </p:nvSpPr>
          <p:spPr bwMode="auto">
            <a:xfrm>
              <a:off x="3168477"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6" name="Flowchart: Process 155"/>
            <p:cNvSpPr/>
            <p:nvPr/>
          </p:nvSpPr>
          <p:spPr bwMode="auto">
            <a:xfrm>
              <a:off x="3661720" y="4558612"/>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7" name="Flowchart: Process 156"/>
            <p:cNvSpPr/>
            <p:nvPr/>
          </p:nvSpPr>
          <p:spPr bwMode="auto">
            <a:xfrm>
              <a:off x="2129481"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8" name="Flowchart: Process 157"/>
            <p:cNvSpPr/>
            <p:nvPr/>
          </p:nvSpPr>
          <p:spPr bwMode="auto">
            <a:xfrm>
              <a:off x="2639196"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9" name="Flowchart: Process 158"/>
            <p:cNvSpPr/>
            <p:nvPr/>
          </p:nvSpPr>
          <p:spPr bwMode="auto">
            <a:xfrm>
              <a:off x="3168477"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0" name="Flowchart: Process 159"/>
            <p:cNvSpPr/>
            <p:nvPr/>
          </p:nvSpPr>
          <p:spPr bwMode="auto">
            <a:xfrm>
              <a:off x="3661720" y="124674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1" name="Flowchart: Process 160"/>
            <p:cNvSpPr/>
            <p:nvPr/>
          </p:nvSpPr>
          <p:spPr bwMode="auto">
            <a:xfrm>
              <a:off x="2129481"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2" name="Flowchart: Process 161"/>
            <p:cNvSpPr/>
            <p:nvPr/>
          </p:nvSpPr>
          <p:spPr bwMode="auto">
            <a:xfrm>
              <a:off x="2639196"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3" name="Flowchart: Process 162"/>
            <p:cNvSpPr/>
            <p:nvPr/>
          </p:nvSpPr>
          <p:spPr bwMode="auto">
            <a:xfrm>
              <a:off x="3168477"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4" name="Flowchart: Process 163"/>
            <p:cNvSpPr/>
            <p:nvPr/>
          </p:nvSpPr>
          <p:spPr bwMode="auto">
            <a:xfrm>
              <a:off x="3661720" y="1725826"/>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5" name="Flowchart: Process 164"/>
            <p:cNvSpPr/>
            <p:nvPr/>
          </p:nvSpPr>
          <p:spPr bwMode="auto">
            <a:xfrm>
              <a:off x="2129481"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6" name="Flowchart: Process 165"/>
            <p:cNvSpPr/>
            <p:nvPr/>
          </p:nvSpPr>
          <p:spPr bwMode="auto">
            <a:xfrm>
              <a:off x="2639196"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7" name="Flowchart: Process 166"/>
            <p:cNvSpPr/>
            <p:nvPr/>
          </p:nvSpPr>
          <p:spPr bwMode="auto">
            <a:xfrm>
              <a:off x="3168477"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8" name="Flowchart: Process 167"/>
            <p:cNvSpPr/>
            <p:nvPr/>
          </p:nvSpPr>
          <p:spPr bwMode="auto">
            <a:xfrm>
              <a:off x="3661720" y="219641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9" name="Flowchart: Process 168"/>
            <p:cNvSpPr/>
            <p:nvPr/>
          </p:nvSpPr>
          <p:spPr bwMode="auto">
            <a:xfrm>
              <a:off x="2129481"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70" name="Flowchart: Process 169"/>
            <p:cNvSpPr/>
            <p:nvPr/>
          </p:nvSpPr>
          <p:spPr bwMode="auto">
            <a:xfrm>
              <a:off x="2639196"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71" name="Flowchart: Process 170"/>
            <p:cNvSpPr/>
            <p:nvPr/>
          </p:nvSpPr>
          <p:spPr bwMode="auto">
            <a:xfrm>
              <a:off x="3168477"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72" name="Flowchart: Process 171"/>
            <p:cNvSpPr/>
            <p:nvPr/>
          </p:nvSpPr>
          <p:spPr bwMode="auto">
            <a:xfrm>
              <a:off x="3661720" y="2675494"/>
              <a:ext cx="380999" cy="375338"/>
            </a:xfrm>
            <a:prstGeom prst="flowChartProcess">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173" name="Rectangle 172"/>
          <p:cNvSpPr/>
          <p:nvPr/>
        </p:nvSpPr>
        <p:spPr bwMode="auto">
          <a:xfrm>
            <a:off x="8607691" y="4504944"/>
            <a:ext cx="2964942" cy="3810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Segoe"/>
                <a:ea typeface="+mn-ea"/>
                <a:cs typeface="+mn-cs"/>
              </a:rPr>
              <a:t>Fabric Controller</a:t>
            </a:r>
          </a:p>
        </p:txBody>
      </p:sp>
      <p:pic>
        <p:nvPicPr>
          <p:cNvPr id="1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6281" y="1658124"/>
            <a:ext cx="1590371" cy="111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1612" y="1655603"/>
            <a:ext cx="1661495" cy="111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 name="TextBox 175"/>
          <p:cNvSpPr txBox="1"/>
          <p:nvPr/>
        </p:nvSpPr>
        <p:spPr>
          <a:xfrm>
            <a:off x="7751762" y="1362075"/>
            <a:ext cx="2246111" cy="24622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gradFill>
                  <a:gsLst>
                    <a:gs pos="0">
                      <a:srgbClr val="FFFFFF"/>
                    </a:gs>
                    <a:gs pos="86000">
                      <a:srgbClr val="FFFFFF"/>
                    </a:gs>
                  </a:gsLst>
                  <a:lin ang="5400000" scaled="0"/>
                </a:gradFill>
                <a:effectLst/>
                <a:uLnTx/>
                <a:uFillTx/>
              </a:rPr>
              <a:t>Windows Azure Portal</a:t>
            </a:r>
          </a:p>
        </p:txBody>
      </p:sp>
      <p:sp>
        <p:nvSpPr>
          <p:cNvPr id="177" name="TextBox 176"/>
          <p:cNvSpPr txBox="1"/>
          <p:nvPr/>
        </p:nvSpPr>
        <p:spPr>
          <a:xfrm>
            <a:off x="10043705" y="1103992"/>
            <a:ext cx="2211796"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gradFill>
                  <a:gsLst>
                    <a:gs pos="0">
                      <a:srgbClr val="FFFFFF"/>
                    </a:gs>
                    <a:gs pos="86000">
                      <a:srgbClr val="FFFFFF"/>
                    </a:gs>
                  </a:gsLst>
                  <a:lin ang="5400000" scaled="0"/>
                </a:gradFill>
                <a:effectLst/>
                <a:uLnTx/>
                <a:uFillTx/>
              </a:rPr>
              <a:t>System Center </a:t>
            </a:r>
            <a:r>
              <a:rPr kumimoji="0" lang="en-US" sz="1600" b="0" i="0" u="none" strike="noStrike" kern="0" cap="none" spc="0" normalizeH="0" baseline="0" noProof="0" dirty="0" err="1" smtClean="0">
                <a:ln>
                  <a:noFill/>
                </a:ln>
                <a:gradFill>
                  <a:gsLst>
                    <a:gs pos="0">
                      <a:srgbClr val="FFFFFF"/>
                    </a:gs>
                    <a:gs pos="86000">
                      <a:srgbClr val="FFFFFF"/>
                    </a:gs>
                  </a:gsLst>
                  <a:lin ang="5400000" scaled="0"/>
                </a:gradFill>
                <a:effectLst/>
                <a:uLnTx/>
                <a:uFillTx/>
              </a:rPr>
              <a:t>AppManager</a:t>
            </a:r>
            <a:endParaRPr kumimoji="0" lang="en-US" sz="1600" b="0" i="0" u="none" strike="noStrike" kern="0" cap="none" spc="0" normalizeH="0" baseline="0" noProof="0" dirty="0" smtClean="0">
              <a:ln>
                <a:noFill/>
              </a:ln>
              <a:gradFill>
                <a:gsLst>
                  <a:gs pos="0">
                    <a:srgbClr val="FFFFFF"/>
                  </a:gs>
                  <a:gs pos="86000">
                    <a:srgbClr val="FFFFFF"/>
                  </a:gs>
                </a:gsLst>
                <a:lin ang="5400000" scaled="0"/>
              </a:gradFill>
              <a:effectLst/>
              <a:uLnTx/>
              <a:uFillTx/>
            </a:endParaRPr>
          </a:p>
        </p:txBody>
      </p:sp>
      <p:sp>
        <p:nvSpPr>
          <p:cNvPr id="178" name="Flowchart: Document 177"/>
          <p:cNvSpPr/>
          <p:nvPr/>
        </p:nvSpPr>
        <p:spPr bwMode="auto">
          <a:xfrm>
            <a:off x="9877668" y="355258"/>
            <a:ext cx="406294" cy="293077"/>
          </a:xfrm>
          <a:prstGeom prst="flowChartDocument">
            <a:avLst/>
          </a:prstGeom>
          <a:gradFill rotWithShape="1">
            <a:gsLst>
              <a:gs pos="0">
                <a:srgbClr val="003F72">
                  <a:shade val="51000"/>
                  <a:satMod val="130000"/>
                </a:srgbClr>
              </a:gs>
              <a:gs pos="80000">
                <a:srgbClr val="003F72">
                  <a:shade val="93000"/>
                  <a:satMod val="130000"/>
                </a:srgbClr>
              </a:gs>
              <a:gs pos="100000">
                <a:srgbClr val="003F72">
                  <a:shade val="94000"/>
                  <a:satMod val="135000"/>
                </a:srgbClr>
              </a:gs>
            </a:gsLst>
            <a:lin ang="16200000" scaled="0"/>
          </a:gradFill>
          <a:ln w="9525" cap="flat" cmpd="sng" algn="ctr">
            <a:solidFill>
              <a:srgbClr val="003F7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79" name="Flowchart: Document 178"/>
          <p:cNvSpPr/>
          <p:nvPr/>
        </p:nvSpPr>
        <p:spPr bwMode="auto">
          <a:xfrm>
            <a:off x="9440166" y="355259"/>
            <a:ext cx="406294" cy="293077"/>
          </a:xfrm>
          <a:prstGeom prst="flowChartDocument">
            <a:avLst/>
          </a:prstGeom>
          <a:gradFill rotWithShape="1">
            <a:gsLst>
              <a:gs pos="0">
                <a:srgbClr val="003F72">
                  <a:shade val="51000"/>
                  <a:satMod val="130000"/>
                </a:srgbClr>
              </a:gs>
              <a:gs pos="80000">
                <a:srgbClr val="003F72">
                  <a:shade val="93000"/>
                  <a:satMod val="130000"/>
                </a:srgbClr>
              </a:gs>
              <a:gs pos="100000">
                <a:srgbClr val="003F72">
                  <a:shade val="94000"/>
                  <a:satMod val="135000"/>
                </a:srgbClr>
              </a:gs>
            </a:gsLst>
            <a:lin ang="16200000" scaled="0"/>
          </a:gradFill>
          <a:ln w="9525" cap="flat" cmpd="sng" algn="ctr">
            <a:solidFill>
              <a:srgbClr val="003F7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80" name="Flowchart: Document 179"/>
          <p:cNvSpPr/>
          <p:nvPr/>
        </p:nvSpPr>
        <p:spPr bwMode="auto">
          <a:xfrm>
            <a:off x="9297111" y="172085"/>
            <a:ext cx="1320456" cy="952500"/>
          </a:xfrm>
          <a:prstGeom prst="flowChartDocumen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Service</a:t>
            </a:r>
          </a:p>
        </p:txBody>
      </p:sp>
    </p:spTree>
    <p:custDataLst>
      <p:tags r:id="rId1"/>
    </p:custDataLst>
    <p:extLst>
      <p:ext uri="{BB962C8B-B14F-4D97-AF65-F5344CB8AC3E}">
        <p14:creationId xmlns:p14="http://schemas.microsoft.com/office/powerpoint/2010/main" val="4131397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1" end="1"/>
                                            </p:txEl>
                                          </p:spTgt>
                                        </p:tgtEl>
                                        <p:attrNameLst>
                                          <p:attrName>style.visibility</p:attrName>
                                        </p:attrNameLst>
                                      </p:cBhvr>
                                      <p:to>
                                        <p:strVal val="visible"/>
                                      </p:to>
                                    </p:set>
                                  </p:childTnLst>
                                </p:cTn>
                              </p:par>
                              <p:par>
                                <p:cTn id="11" presetID="42" presetClass="path" presetSubtype="0" accel="50000" decel="50000" fill="hold" grpId="1" nodeType="withEffect">
                                  <p:stCondLst>
                                    <p:cond delay="0"/>
                                  </p:stCondLst>
                                  <p:childTnLst>
                                    <p:animMotion origin="layout" path="M -0.00208 0.01109 L 0.12565 0.24878 " pathEditMode="relative" rAng="0" ptsTypes="AA">
                                      <p:cBhvr>
                                        <p:cTn id="12" dur="2000" fill="hold"/>
                                        <p:tgtEl>
                                          <p:spTgt spid="179"/>
                                        </p:tgtEl>
                                        <p:attrNameLst>
                                          <p:attrName>ppt_x</p:attrName>
                                          <p:attrName>ppt_y</p:attrName>
                                        </p:attrNameLst>
                                      </p:cBhvr>
                                      <p:rCtr x="6380" y="11884"/>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
                                            <p:txEl>
                                              <p:pRg st="2" end="2"/>
                                            </p:txEl>
                                          </p:spTgt>
                                        </p:tgtEl>
                                        <p:attrNameLst>
                                          <p:attrName>style.visibility</p:attrName>
                                        </p:attrNameLst>
                                      </p:cBhvr>
                                      <p:to>
                                        <p:strVal val="visible"/>
                                      </p:to>
                                    </p:set>
                                  </p:childTnLst>
                                </p:cTn>
                              </p:par>
                            </p:childTnLst>
                          </p:cTn>
                        </p:par>
                        <p:par>
                          <p:cTn id="17" fill="hold">
                            <p:stCondLst>
                              <p:cond delay="0"/>
                            </p:stCondLst>
                            <p:childTnLst>
                              <p:par>
                                <p:cTn id="18" presetID="42" presetClass="path" presetSubtype="0" accel="50000" decel="50000" fill="hold" grpId="2" nodeType="afterEffect">
                                  <p:stCondLst>
                                    <p:cond delay="0"/>
                                  </p:stCondLst>
                                  <p:childTnLst>
                                    <p:animMotion origin="layout" path="M -0.00013 -3.58382E-6 L -0.11458 0.23769 " pathEditMode="relative" rAng="0" ptsTypes="AA">
                                      <p:cBhvr>
                                        <p:cTn id="19" dur="2000" fill="hold"/>
                                        <p:tgtEl>
                                          <p:spTgt spid="178"/>
                                        </p:tgtEl>
                                        <p:attrNameLst>
                                          <p:attrName>ppt_x</p:attrName>
                                          <p:attrName>ppt_y</p:attrName>
                                        </p:attrNameLst>
                                      </p:cBhvr>
                                      <p:rCtr x="-5729" y="11884"/>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2">
                                            <p:txEl>
                                              <p:pRg st="3" end="3"/>
                                            </p:txEl>
                                          </p:spTgt>
                                        </p:tgtEl>
                                        <p:attrNameLst>
                                          <p:attrName>style.visibility</p:attrName>
                                        </p:attrNameLst>
                                      </p:cBhvr>
                                      <p:to>
                                        <p:strVal val="visible"/>
                                      </p:to>
                                    </p:set>
                                  </p:childTnLst>
                                </p:cTn>
                              </p:par>
                              <p:par>
                                <p:cTn id="24" presetID="42" presetClass="path" presetSubtype="0" accel="50000" decel="50000" fill="hold" grpId="1" nodeType="withEffect">
                                  <p:stCondLst>
                                    <p:cond delay="0"/>
                                  </p:stCondLst>
                                  <p:childTnLst>
                                    <p:animMotion origin="layout" path="M 0.08972 0.24879 L -0.00195 0.39307 " pathEditMode="relative" rAng="0" ptsTypes="AA">
                                      <p:cBhvr>
                                        <p:cTn id="25" dur="2000" fill="hold"/>
                                        <p:tgtEl>
                                          <p:spTgt spid="178"/>
                                        </p:tgtEl>
                                        <p:attrNameLst>
                                          <p:attrName>ppt_x</p:attrName>
                                          <p:attrName>ppt_y</p:attrName>
                                        </p:attrNameLst>
                                      </p:cBhvr>
                                      <p:rCtr x="-4583" y="7214"/>
                                    </p:animMotion>
                                  </p:childTnLst>
                                </p:cTn>
                              </p:par>
                              <p:par>
                                <p:cTn id="26" presetID="42" presetClass="path" presetSubtype="0" accel="50000" decel="50000" fill="hold" grpId="0" nodeType="withEffect">
                                  <p:stCondLst>
                                    <p:cond delay="0"/>
                                  </p:stCondLst>
                                  <p:childTnLst>
                                    <p:animMotion origin="layout" path="M -0.07865 0.23769 L 0.03398 0.39307 " pathEditMode="relative" rAng="0" ptsTypes="AA">
                                      <p:cBhvr>
                                        <p:cTn id="27" dur="2000" fill="hold"/>
                                        <p:tgtEl>
                                          <p:spTgt spid="179"/>
                                        </p:tgtEl>
                                        <p:attrNameLst>
                                          <p:attrName>ppt_x</p:attrName>
                                          <p:attrName>ppt_y</p:attrName>
                                        </p:attrNameLst>
                                      </p:cBhvr>
                                      <p:rCtr x="5625" y="7769"/>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2">
                                            <p:txEl>
                                              <p:pRg st="4" end="4"/>
                                            </p:txEl>
                                          </p:spTgt>
                                        </p:tgtEl>
                                        <p:attrNameLst>
                                          <p:attrName>style.visibility</p:attrName>
                                        </p:attrNameLst>
                                      </p:cBhvr>
                                      <p:to>
                                        <p:strVal val="visible"/>
                                      </p:to>
                                    </p:set>
                                  </p:childTnLst>
                                </p:cTn>
                              </p:par>
                              <p:par>
                                <p:cTn id="32" presetID="22" presetClass="entr" presetSubtype="1"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up)">
                                      <p:cBhvr>
                                        <p:cTn id="34" dur="500"/>
                                        <p:tgtEl>
                                          <p:spTgt spid="7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2">
                                            <p:txEl>
                                              <p:pRg st="5" end="5"/>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78"/>
                                        </p:tgtEl>
                                        <p:attrNameLst>
                                          <p:attrName>style.visibility</p:attrName>
                                        </p:attrNameLst>
                                      </p:cBhvr>
                                      <p:to>
                                        <p:strVal val="visible"/>
                                      </p:to>
                                    </p:set>
                                  </p:childTnLst>
                                </p:cTn>
                              </p:par>
                              <p:par>
                                <p:cTn id="42" presetID="42" presetClass="path" presetSubtype="0" accel="50000" decel="50000" fill="hold" grpId="3" nodeType="withEffect">
                                  <p:stCondLst>
                                    <p:cond delay="0"/>
                                  </p:stCondLst>
                                  <p:childTnLst>
                                    <p:animMotion origin="layout" path="M -0.00195 0.39307 L -0.0207 0.58174 " pathEditMode="relative" rAng="0" ptsTypes="AA">
                                      <p:cBhvr>
                                        <p:cTn id="43" dur="2000" fill="hold"/>
                                        <p:tgtEl>
                                          <p:spTgt spid="178"/>
                                        </p:tgtEl>
                                        <p:attrNameLst>
                                          <p:attrName>ppt_x</p:attrName>
                                          <p:attrName>ppt_y</p:attrName>
                                        </p:attrNameLst>
                                      </p:cBhvr>
                                      <p:rCtr x="-938" y="9434"/>
                                    </p:animMotion>
                                  </p:childTnLst>
                                </p:cTn>
                              </p:par>
                              <p:par>
                                <p:cTn id="44" presetID="1" presetClass="exit" presetSubtype="0" fill="hold" grpId="2" nodeType="withEffect">
                                  <p:stCondLst>
                                    <p:cond delay="0"/>
                                  </p:stCondLst>
                                  <p:childTnLst>
                                    <p:set>
                                      <p:cBhvr>
                                        <p:cTn id="45" dur="1" fill="hold">
                                          <p:stCondLst>
                                            <p:cond delay="0"/>
                                          </p:stCondLst>
                                        </p:cTn>
                                        <p:tgtEl>
                                          <p:spTgt spid="179"/>
                                        </p:tgtEl>
                                        <p:attrNameLst>
                                          <p:attrName>style.visibility</p:attrName>
                                        </p:attrNameLst>
                                      </p:cBhvr>
                                      <p:to>
                                        <p:strVal val="hidden"/>
                                      </p:to>
                                    </p:set>
                                  </p:childTnLst>
                                </p:cTn>
                              </p:par>
                            </p:childTnLst>
                          </p:cTn>
                        </p:par>
                        <p:par>
                          <p:cTn id="46" fill="hold">
                            <p:stCondLst>
                              <p:cond delay="2000"/>
                            </p:stCondLst>
                            <p:childTnLst>
                              <p:par>
                                <p:cTn id="47" presetID="1" presetClass="emph" presetSubtype="2" fill="hold" nodeType="afterEffect">
                                  <p:stCondLst>
                                    <p:cond delay="0"/>
                                  </p:stCondLst>
                                  <p:childTnLst>
                                    <p:animClr clrSpc="rgb" dir="cw">
                                      <p:cBhvr>
                                        <p:cTn id="48" dur="2000" fill="hold"/>
                                        <p:tgtEl>
                                          <p:spTgt spid="11"/>
                                        </p:tgtEl>
                                        <p:attrNameLst>
                                          <p:attrName>fillcolor</p:attrName>
                                        </p:attrNameLst>
                                      </p:cBhvr>
                                      <p:to>
                                        <a:schemeClr val="accent2"/>
                                      </p:to>
                                    </p:animClr>
                                    <p:set>
                                      <p:cBhvr>
                                        <p:cTn id="49" dur="2000" fill="hold"/>
                                        <p:tgtEl>
                                          <p:spTgt spid="11"/>
                                        </p:tgtEl>
                                        <p:attrNameLst>
                                          <p:attrName>fill.type</p:attrName>
                                        </p:attrNameLst>
                                      </p:cBhvr>
                                      <p:to>
                                        <p:strVal val="solid"/>
                                      </p:to>
                                    </p:set>
                                    <p:set>
                                      <p:cBhvr>
                                        <p:cTn id="50" dur="2000" fill="hold"/>
                                        <p:tgtEl>
                                          <p:spTgt spid="11"/>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34"/>
                                        </p:tgtEl>
                                        <p:attrNameLst>
                                          <p:attrName>fillcolor</p:attrName>
                                        </p:attrNameLst>
                                      </p:cBhvr>
                                      <p:to>
                                        <a:schemeClr val="accent2"/>
                                      </p:to>
                                    </p:animClr>
                                    <p:set>
                                      <p:cBhvr>
                                        <p:cTn id="53" dur="2000" fill="hold"/>
                                        <p:tgtEl>
                                          <p:spTgt spid="34"/>
                                        </p:tgtEl>
                                        <p:attrNameLst>
                                          <p:attrName>fill.type</p:attrName>
                                        </p:attrNameLst>
                                      </p:cBhvr>
                                      <p:to>
                                        <p:strVal val="solid"/>
                                      </p:to>
                                    </p:set>
                                    <p:set>
                                      <p:cBhvr>
                                        <p:cTn id="54" dur="2000" fill="hold"/>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8" grpId="1" animBg="1"/>
      <p:bldP spid="178" grpId="2" animBg="1"/>
      <p:bldP spid="178" grpId="3" animBg="1"/>
      <p:bldP spid="179" grpId="0" animBg="1"/>
      <p:bldP spid="179" grpId="1" animBg="1"/>
      <p:bldP spid="179"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RDFE</a:t>
            </a:r>
            <a:endParaRPr lang="en-US" dirty="0"/>
          </a:p>
        </p:txBody>
      </p:sp>
      <p:sp>
        <p:nvSpPr>
          <p:cNvPr id="3" name="Content Placeholder 2"/>
          <p:cNvSpPr>
            <a:spLocks noGrp="1"/>
          </p:cNvSpPr>
          <p:nvPr>
            <p:ph idx="1"/>
          </p:nvPr>
        </p:nvSpPr>
        <p:spPr>
          <a:xfrm>
            <a:off x="519112" y="962025"/>
            <a:ext cx="11149013" cy="4678204"/>
          </a:xfrm>
        </p:spPr>
        <p:txBody>
          <a:bodyPr/>
          <a:lstStyle/>
          <a:p>
            <a:r>
              <a:rPr lang="en-US" dirty="0" smtClean="0"/>
              <a:t>RDFE serves as the front end for all Windows Azure services</a:t>
            </a:r>
          </a:p>
          <a:p>
            <a:pPr lvl="1"/>
            <a:r>
              <a:rPr lang="en-US" dirty="0" smtClean="0"/>
              <a:t>Subscription management</a:t>
            </a:r>
          </a:p>
          <a:p>
            <a:pPr lvl="1"/>
            <a:r>
              <a:rPr lang="en-US" dirty="0" smtClean="0"/>
              <a:t>Billing </a:t>
            </a:r>
          </a:p>
          <a:p>
            <a:pPr lvl="1"/>
            <a:r>
              <a:rPr lang="en-US" dirty="0" smtClean="0"/>
              <a:t>User access</a:t>
            </a:r>
          </a:p>
          <a:p>
            <a:pPr lvl="1"/>
            <a:r>
              <a:rPr lang="en-US" dirty="0" smtClean="0"/>
              <a:t>Service management</a:t>
            </a:r>
          </a:p>
          <a:p>
            <a:r>
              <a:rPr lang="en-US" dirty="0" smtClean="0"/>
              <a:t>RDFE is responsible for picking clusters to deploy services and storage accounts	</a:t>
            </a:r>
          </a:p>
          <a:p>
            <a:pPr lvl="1"/>
            <a:r>
              <a:rPr lang="en-US" dirty="0" smtClean="0"/>
              <a:t>First datacenter region</a:t>
            </a:r>
          </a:p>
          <a:p>
            <a:pPr lvl="1"/>
            <a:r>
              <a:rPr lang="en-US" dirty="0" smtClean="0"/>
              <a:t>Then affinity group or cluster load</a:t>
            </a:r>
          </a:p>
          <a:p>
            <a:pPr lvl="2"/>
            <a:r>
              <a:rPr lang="en-US" dirty="0" smtClean="0"/>
              <a:t>Normalized VIP and core utilization</a:t>
            </a:r>
          </a:p>
        </p:txBody>
      </p:sp>
      <mc:AlternateContent xmlns:mc="http://schemas.openxmlformats.org/markup-compatibility/2006" xmlns:a14="http://schemas.microsoft.com/office/drawing/2010/main">
        <mc:Choice Requires="a14">
          <p:sp>
            <p:nvSpPr>
              <p:cNvPr id="9" name="TextBox 8"/>
              <p:cNvSpPr txBox="1"/>
              <p:nvPr/>
            </p:nvSpPr>
            <p:spPr>
              <a:xfrm>
                <a:off x="6943725" y="4229100"/>
                <a:ext cx="4861524" cy="797141"/>
              </a:xfrm>
              <a:prstGeom prst="rect">
                <a:avLst/>
              </a:prstGeom>
              <a:noFill/>
            </p:spPr>
            <p:txBody>
              <a:bodyPr wrap="none" lIns="0" tIns="0" rIns="0" bIns="0" rtlCol="0">
                <a:spAutoFit/>
              </a:bodyPr>
              <a:lstStyle/>
              <a:p>
                <a:r>
                  <a:rPr lang="en-US" sz="2400" dirty="0"/>
                  <a:t>A(h, g) = C(h, g) / </a:t>
                </a:r>
                <a14:m>
                  <m:oMath xmlns:m="http://schemas.openxmlformats.org/officeDocument/2006/math">
                    <m:r>
                      <a:rPr lang="en-US" sz="2400" b="0" i="1">
                        <a:latin typeface="Cambria Math"/>
                      </a:rPr>
                      <m:t>∑</m:t>
                    </m:r>
                    <m:d>
                      <m:dPr>
                        <m:begChr m:val="{"/>
                        <m:endChr m:val="}"/>
                        <m:ctrlPr>
                          <a:rPr lang="en-US" sz="2400" i="1">
                            <a:latin typeface="Cambria Math"/>
                          </a:rPr>
                        </m:ctrlPr>
                      </m:dPr>
                      <m:e>
                        <m:r>
                          <a:rPr lang="en-US" sz="2400" b="0" i="1">
                            <a:latin typeface="Cambria Math"/>
                          </a:rPr>
                          <m:t>𝐶</m:t>
                        </m:r>
                        <m:d>
                          <m:dPr>
                            <m:ctrlPr>
                              <a:rPr lang="en-US" sz="2400" i="1">
                                <a:latin typeface="Cambria Math"/>
                              </a:rPr>
                            </m:ctrlPr>
                          </m:dPr>
                          <m:e>
                            <m:r>
                              <a:rPr lang="en-US" sz="2400" b="0" i="1">
                                <a:latin typeface="Cambria Math"/>
                              </a:rPr>
                              <m:t>h</m:t>
                            </m:r>
                            <m:r>
                              <a:rPr lang="en-US" sz="2400" b="0" i="1">
                                <a:latin typeface="Cambria Math"/>
                              </a:rPr>
                              <m:t>,</m:t>
                            </m:r>
                            <m:sSup>
                              <m:sSupPr>
                                <m:ctrlPr>
                                  <a:rPr lang="en-US" sz="2400" i="1">
                                    <a:latin typeface="Cambria Math"/>
                                  </a:rPr>
                                </m:ctrlPr>
                              </m:sSupPr>
                              <m:e>
                                <m:r>
                                  <a:rPr lang="en-US" sz="2400" b="0" i="1">
                                    <a:latin typeface="Cambria Math"/>
                                  </a:rPr>
                                  <m:t>𝑔</m:t>
                                </m:r>
                              </m:e>
                              <m:sup>
                                <m:r>
                                  <a:rPr lang="en-US" sz="2400" b="0" i="1">
                                    <a:latin typeface="Cambria Math"/>
                                  </a:rPr>
                                  <m:t>′</m:t>
                                </m:r>
                              </m:sup>
                            </m:sSup>
                          </m:e>
                        </m:d>
                        <m:r>
                          <a:rPr lang="en-US" sz="2400" b="0" i="1">
                            <a:latin typeface="Cambria Math"/>
                          </a:rPr>
                          <m:t>:</m:t>
                        </m:r>
                        <m:sSup>
                          <m:sSupPr>
                            <m:ctrlPr>
                              <a:rPr lang="en-US" sz="2400" i="1">
                                <a:latin typeface="Cambria Math"/>
                              </a:rPr>
                            </m:ctrlPr>
                          </m:sSupPr>
                          <m:e>
                            <m:r>
                              <a:rPr lang="en-US" sz="2400" b="0" i="1">
                                <a:latin typeface="Cambria Math"/>
                              </a:rPr>
                              <m:t>𝑔</m:t>
                            </m:r>
                          </m:e>
                          <m:sup>
                            <m:r>
                              <a:rPr lang="en-US" sz="2400" b="0" i="1">
                                <a:latin typeface="Cambria Math"/>
                              </a:rPr>
                              <m:t>′</m:t>
                            </m:r>
                          </m:sup>
                        </m:sSup>
                        <m:r>
                          <a:rPr lang="en-US" sz="2400" b="0" i="1">
                            <a:latin typeface="Cambria Math"/>
                          </a:rPr>
                          <m:t>∈</m:t>
                        </m:r>
                        <m:r>
                          <a:rPr lang="en-US" sz="2400" b="0" i="1">
                            <a:latin typeface="Cambria Math"/>
                          </a:rPr>
                          <m:t>𝐺</m:t>
                        </m:r>
                      </m:e>
                    </m:d>
                  </m:oMath>
                </a14:m>
                <a:endParaRPr lang="en-US" sz="2400" dirty="0"/>
              </a:p>
              <a:p>
                <a:endParaRPr lang="en-US" sz="2400" dirty="0" err="1" smtClean="0">
                  <a:gradFill>
                    <a:gsLst>
                      <a:gs pos="0">
                        <a:schemeClr val="tx1"/>
                      </a:gs>
                      <a:gs pos="86000">
                        <a:schemeClr val="tx1"/>
                      </a:gs>
                    </a:gsLst>
                    <a:lin ang="5400000" scaled="0"/>
                  </a:gra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943725" y="4229100"/>
                <a:ext cx="4861524" cy="797141"/>
              </a:xfrm>
              <a:prstGeom prst="rect">
                <a:avLst/>
              </a:prstGeom>
              <a:blipFill rotWithShape="1">
                <a:blip r:embed="rId3"/>
                <a:stretch>
                  <a:fillRect l="-3759" t="-7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943725" y="4800506"/>
                <a:ext cx="2768707" cy="5752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a:latin typeface="Cambria Math"/>
                        </a:rPr>
                        <m:t>𝑋</m:t>
                      </m:r>
                      <m:d>
                        <m:dPr>
                          <m:ctrlPr>
                            <a:rPr lang="en-US" sz="2400" i="1">
                              <a:latin typeface="Cambria Math"/>
                            </a:rPr>
                          </m:ctrlPr>
                        </m:dPr>
                        <m:e>
                          <m:r>
                            <a:rPr lang="en-US" sz="2400" b="0" i="1">
                              <a:latin typeface="Cambria Math"/>
                            </a:rPr>
                            <m:t>𝑔</m:t>
                          </m:r>
                        </m:e>
                      </m:d>
                      <m:r>
                        <a:rPr lang="en-US" sz="2400" b="0" i="1">
                          <a:latin typeface="Cambria Math"/>
                        </a:rPr>
                        <m:t>=</m:t>
                      </m:r>
                      <m:limLow>
                        <m:limLowPr>
                          <m:ctrlPr>
                            <a:rPr lang="en-US" sz="2400" i="1">
                              <a:latin typeface="Cambria Math"/>
                            </a:rPr>
                          </m:ctrlPr>
                        </m:limLowPr>
                        <m:e>
                          <m:r>
                            <a:rPr lang="en-US" sz="2400" b="0" i="1">
                              <a:latin typeface="Cambria Math"/>
                            </a:rPr>
                            <m:t>𝑚𝑖𝑛</m:t>
                          </m:r>
                        </m:e>
                        <m:lim>
                          <m:r>
                            <a:rPr lang="en-US" sz="2400" b="0" i="1">
                              <a:latin typeface="Cambria Math"/>
                            </a:rPr>
                            <m:t>h</m:t>
                          </m:r>
                          <m:r>
                            <a:rPr lang="en-US" sz="2400" b="0">
                              <a:latin typeface="Cambria Math"/>
                            </a:rPr>
                            <m:t>∈</m:t>
                          </m:r>
                          <m:r>
                            <a:rPr lang="en-US" sz="2400" b="0" i="1">
                              <a:latin typeface="Cambria Math"/>
                            </a:rPr>
                            <m:t>𝐻</m:t>
                          </m:r>
                        </m:lim>
                      </m:limLow>
                      <m:r>
                        <a:rPr lang="en-US" sz="2400" b="0" i="1">
                          <a:latin typeface="Cambria Math"/>
                        </a:rPr>
                        <m:t>𝐴</m:t>
                      </m:r>
                      <m:r>
                        <a:rPr lang="en-US" sz="2400" b="0" i="1">
                          <a:latin typeface="Cambria Math"/>
                        </a:rPr>
                        <m:t>(</m:t>
                      </m:r>
                      <m:r>
                        <a:rPr lang="en-US" sz="2400" b="0" i="1">
                          <a:latin typeface="Cambria Math"/>
                        </a:rPr>
                        <m:t>h</m:t>
                      </m:r>
                      <m:r>
                        <a:rPr lang="en-US" sz="2400" b="0" i="1">
                          <a:latin typeface="Cambria Math"/>
                        </a:rPr>
                        <m:t>,</m:t>
                      </m:r>
                      <m:r>
                        <a:rPr lang="en-US" sz="2400" b="0" i="1">
                          <a:latin typeface="Cambria Math"/>
                        </a:rPr>
                        <m:t>𝑔</m:t>
                      </m:r>
                      <m:r>
                        <a:rPr lang="en-US" sz="2400" b="0" i="1">
                          <a:latin typeface="Cambria Math"/>
                        </a:rPr>
                        <m:t>)</m:t>
                      </m:r>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6943725" y="4800506"/>
                <a:ext cx="2768707" cy="575286"/>
              </a:xfrm>
              <a:prstGeom prst="rect">
                <a:avLst/>
              </a:prstGeom>
              <a:blipFill rotWithShape="1">
                <a:blip r:embed="rId4"/>
                <a:stretch>
                  <a:fillRect r="-220" b="-4211"/>
                </a:stretch>
              </a:blipFill>
            </p:spPr>
            <p:txBody>
              <a:bodyPr/>
              <a:lstStyle/>
              <a:p>
                <a:r>
                  <a:rPr lang="en-US">
                    <a:noFill/>
                  </a:rPr>
                  <a:t> </a:t>
                </a:r>
              </a:p>
            </p:txBody>
          </p:sp>
        </mc:Fallback>
      </mc:AlternateContent>
    </p:spTree>
    <p:extLst>
      <p:ext uri="{BB962C8B-B14F-4D97-AF65-F5344CB8AC3E}">
        <p14:creationId xmlns:p14="http://schemas.microsoft.com/office/powerpoint/2010/main" val="2223585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Several Service Models of Windows Azure</a:t>
            </a:r>
            <a:endParaRPr lang="en-US" dirty="0"/>
          </a:p>
        </p:txBody>
      </p:sp>
      <p:sp>
        <p:nvSpPr>
          <p:cNvPr id="3" name="Content Placeholder 2"/>
          <p:cNvSpPr>
            <a:spLocks noGrp="1"/>
          </p:cNvSpPr>
          <p:nvPr>
            <p:ph idx="1"/>
          </p:nvPr>
        </p:nvSpPr>
        <p:spPr>
          <a:xfrm>
            <a:off x="442912" y="1050925"/>
            <a:ext cx="11149013" cy="5607689"/>
          </a:xfrm>
        </p:spPr>
        <p:txBody>
          <a:bodyPr/>
          <a:lstStyle/>
          <a:p>
            <a:r>
              <a:rPr lang="en-US" dirty="0" smtClean="0"/>
              <a:t>Service Model undergoes several translations on the way to a node</a:t>
            </a:r>
          </a:p>
          <a:p>
            <a:r>
              <a:rPr lang="en-US" dirty="0" smtClean="0"/>
              <a:t>.CSDEF/.CSCFG deployed to RDFE</a:t>
            </a:r>
          </a:p>
          <a:p>
            <a:pPr lvl="1"/>
            <a:r>
              <a:rPr lang="en-US" dirty="0" smtClean="0"/>
              <a:t>SDK schema for external use</a:t>
            </a:r>
          </a:p>
          <a:p>
            <a:pPr lvl="1"/>
            <a:r>
              <a:rPr lang="en-US" dirty="0" smtClean="0"/>
              <a:t>Internal schema for infrastructure services (more Update Domains, Fault Domains, early access to features)</a:t>
            </a:r>
          </a:p>
          <a:p>
            <a:r>
              <a:rPr lang="en-US" dirty="0" smtClean="0"/>
              <a:t>RDFE converts .CSDEF to .WAZ</a:t>
            </a:r>
          </a:p>
          <a:p>
            <a:pPr lvl="1"/>
            <a:r>
              <a:rPr lang="en-US" dirty="0" smtClean="0"/>
              <a:t>Includes advanced service concepts</a:t>
            </a:r>
          </a:p>
          <a:p>
            <a:pPr lvl="2"/>
            <a:r>
              <a:rPr lang="en-US" dirty="0" smtClean="0"/>
              <a:t>Native hardware </a:t>
            </a:r>
          </a:p>
          <a:p>
            <a:pPr lvl="2"/>
            <a:r>
              <a:rPr lang="en-US" dirty="0" smtClean="0"/>
              <a:t>Role colocation</a:t>
            </a:r>
          </a:p>
          <a:p>
            <a:r>
              <a:rPr lang="en-US" dirty="0" smtClean="0"/>
              <a:t>RDFE then converts .WAZ to .SVD/.TRD</a:t>
            </a:r>
          </a:p>
          <a:p>
            <a:pPr lvl="1"/>
            <a:r>
              <a:rPr lang="en-US" dirty="0" smtClean="0"/>
              <a:t>Fabric Controller internal model</a:t>
            </a:r>
            <a:endParaRPr lang="en-US" dirty="0"/>
          </a:p>
        </p:txBody>
      </p:sp>
    </p:spTree>
    <p:extLst>
      <p:ext uri="{BB962C8B-B14F-4D97-AF65-F5344CB8AC3E}">
        <p14:creationId xmlns:p14="http://schemas.microsoft.com/office/powerpoint/2010/main" val="175522505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 Deployment Steps</a:t>
            </a:r>
            <a:endParaRPr lang="en-US" dirty="0"/>
          </a:p>
        </p:txBody>
      </p:sp>
      <p:sp>
        <p:nvSpPr>
          <p:cNvPr id="3" name="Content Placeholder 2"/>
          <p:cNvSpPr>
            <a:spLocks noGrp="1"/>
          </p:cNvSpPr>
          <p:nvPr>
            <p:ph idx="1"/>
          </p:nvPr>
        </p:nvSpPr>
        <p:spPr>
          <a:xfrm>
            <a:off x="504363" y="1034845"/>
            <a:ext cx="11149013" cy="5601533"/>
          </a:xfrm>
        </p:spPr>
        <p:txBody>
          <a:bodyPr/>
          <a:lstStyle/>
          <a:p>
            <a:r>
              <a:rPr lang="en-US" sz="2800" dirty="0" smtClean="0"/>
              <a:t>Process service model files</a:t>
            </a:r>
          </a:p>
          <a:p>
            <a:pPr lvl="1"/>
            <a:r>
              <a:rPr lang="en-US" sz="2400" dirty="0" smtClean="0"/>
              <a:t>Determine resource requirements</a:t>
            </a:r>
          </a:p>
          <a:p>
            <a:pPr lvl="1"/>
            <a:r>
              <a:rPr lang="en-US" sz="2400" dirty="0" smtClean="0"/>
              <a:t>Create role images</a:t>
            </a:r>
          </a:p>
          <a:p>
            <a:r>
              <a:rPr lang="en-US" sz="2800" dirty="0" smtClean="0"/>
              <a:t>Allocate compute and network resources</a:t>
            </a:r>
          </a:p>
          <a:p>
            <a:r>
              <a:rPr lang="en-US" sz="2800" dirty="0" smtClean="0"/>
              <a:t>Prepare nodes</a:t>
            </a:r>
          </a:p>
          <a:p>
            <a:pPr lvl="1"/>
            <a:r>
              <a:rPr lang="en-US" sz="2400" dirty="0" smtClean="0"/>
              <a:t>Place role images on nodes</a:t>
            </a:r>
          </a:p>
          <a:p>
            <a:pPr lvl="1"/>
            <a:r>
              <a:rPr lang="en-US" sz="2400" dirty="0" smtClean="0"/>
              <a:t>Create virtual machines</a:t>
            </a:r>
          </a:p>
          <a:p>
            <a:pPr lvl="1"/>
            <a:r>
              <a:rPr lang="en-US" sz="2400" dirty="0" smtClean="0"/>
              <a:t>Start virtual machines and roles</a:t>
            </a:r>
          </a:p>
          <a:p>
            <a:r>
              <a:rPr lang="en-US" sz="2800" dirty="0" smtClean="0"/>
              <a:t>Configure networking</a:t>
            </a:r>
          </a:p>
          <a:p>
            <a:pPr lvl="1"/>
            <a:r>
              <a:rPr lang="en-US" sz="2400" dirty="0" smtClean="0"/>
              <a:t>Dynamic IP addresses (DIPs) assigned to blades</a:t>
            </a:r>
          </a:p>
          <a:p>
            <a:pPr lvl="1"/>
            <a:r>
              <a:rPr lang="en-US" sz="2400" dirty="0" smtClean="0"/>
              <a:t>Virtual IP addresses (VIPs) + ports allocated and mapped to sets of DIPs</a:t>
            </a:r>
          </a:p>
          <a:p>
            <a:pPr lvl="1"/>
            <a:r>
              <a:rPr lang="en-US" sz="2400" dirty="0" smtClean="0"/>
              <a:t>Configure packet filter for VM to VM traffic</a:t>
            </a:r>
          </a:p>
          <a:p>
            <a:pPr lvl="1"/>
            <a:r>
              <a:rPr lang="en-US" sz="2400" dirty="0" smtClean="0"/>
              <a:t>Programs load balancers to allow traffic</a:t>
            </a:r>
          </a:p>
        </p:txBody>
      </p:sp>
    </p:spTree>
    <p:extLst>
      <p:ext uri="{BB962C8B-B14F-4D97-AF65-F5344CB8AC3E}">
        <p14:creationId xmlns:p14="http://schemas.microsoft.com/office/powerpoint/2010/main" val="208024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 Resource Allocation</a:t>
            </a:r>
            <a:endParaRPr lang="en-US" dirty="0"/>
          </a:p>
        </p:txBody>
      </p:sp>
      <p:sp>
        <p:nvSpPr>
          <p:cNvPr id="3" name="Content Placeholder 2"/>
          <p:cNvSpPr>
            <a:spLocks noGrp="1"/>
          </p:cNvSpPr>
          <p:nvPr>
            <p:ph idx="1"/>
          </p:nvPr>
        </p:nvSpPr>
        <p:spPr>
          <a:xfrm>
            <a:off x="474866" y="1138084"/>
            <a:ext cx="11149013" cy="5564600"/>
          </a:xfrm>
        </p:spPr>
        <p:txBody>
          <a:bodyPr/>
          <a:lstStyle/>
          <a:p>
            <a:r>
              <a:rPr lang="en-US" sz="2800" dirty="0" smtClean="0"/>
              <a:t>Goal: allocate service components to available resources while satisfying all hard constraints </a:t>
            </a:r>
          </a:p>
          <a:p>
            <a:pPr lvl="1"/>
            <a:r>
              <a:rPr lang="en-US" sz="2400" dirty="0" smtClean="0"/>
              <a:t>HW requirements: CPU, Memory, Storage, Network</a:t>
            </a:r>
          </a:p>
          <a:p>
            <a:pPr lvl="1"/>
            <a:r>
              <a:rPr lang="en-US" sz="2400" dirty="0" smtClean="0"/>
              <a:t>Fault domains</a:t>
            </a:r>
          </a:p>
          <a:p>
            <a:r>
              <a:rPr lang="en-US" sz="2800" dirty="0" smtClean="0"/>
              <a:t>Secondary goal: Satisfy soft constraints </a:t>
            </a:r>
          </a:p>
          <a:p>
            <a:pPr lvl="1"/>
            <a:r>
              <a:rPr lang="en-US" sz="2400" dirty="0" smtClean="0"/>
              <a:t>Prefer allocations which will simplify servicing the host OS/hypervisor</a:t>
            </a:r>
          </a:p>
          <a:p>
            <a:pPr lvl="1"/>
            <a:r>
              <a:rPr lang="en-US" sz="2400" dirty="0" smtClean="0"/>
              <a:t>Optimize network proximity: pack nodes</a:t>
            </a:r>
          </a:p>
          <a:p>
            <a:r>
              <a:rPr lang="en-US" sz="2800" dirty="0" smtClean="0"/>
              <a:t>Service allocation produces the goal state for the resources assigned to the service components</a:t>
            </a:r>
          </a:p>
          <a:p>
            <a:pPr lvl="1"/>
            <a:r>
              <a:rPr lang="en-US" sz="2400" dirty="0" smtClean="0"/>
              <a:t>Node and VM configuration (OS, hosting environment)</a:t>
            </a:r>
          </a:p>
          <a:p>
            <a:pPr lvl="1"/>
            <a:r>
              <a:rPr lang="en-US" sz="2400" dirty="0" smtClean="0"/>
              <a:t>Images and configuration files to deploy</a:t>
            </a:r>
          </a:p>
          <a:p>
            <a:pPr lvl="1"/>
            <a:r>
              <a:rPr lang="en-US" sz="2400" dirty="0" smtClean="0"/>
              <a:t>Processes to start</a:t>
            </a:r>
          </a:p>
          <a:p>
            <a:pPr lvl="1"/>
            <a:r>
              <a:rPr lang="en-US" sz="2400" dirty="0" smtClean="0"/>
              <a:t>Assign and configure network resources such as LB and VIPs</a:t>
            </a:r>
            <a:endParaRPr lang="en-US" sz="2400" dirty="0"/>
          </a:p>
        </p:txBody>
      </p:sp>
    </p:spTree>
    <p:extLst>
      <p:ext uri="{BB962C8B-B14F-4D97-AF65-F5344CB8AC3E}">
        <p14:creationId xmlns:p14="http://schemas.microsoft.com/office/powerpoint/2010/main" val="193543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228600"/>
            <a:ext cx="11149013" cy="609398"/>
          </a:xfrm>
        </p:spPr>
        <p:txBody>
          <a:bodyPr/>
          <a:lstStyle/>
          <a:p>
            <a:r>
              <a:rPr lang="en-US" dirty="0" smtClean="0"/>
              <a:t>Deploying a Service</a:t>
            </a:r>
            <a:endParaRPr lang="en-US" dirty="0"/>
          </a:p>
        </p:txBody>
      </p:sp>
      <p:sp>
        <p:nvSpPr>
          <p:cNvPr id="635" name="Oval 634"/>
          <p:cNvSpPr/>
          <p:nvPr/>
        </p:nvSpPr>
        <p:spPr bwMode="auto">
          <a:xfrm>
            <a:off x="6780847" y="914401"/>
            <a:ext cx="2437765" cy="1375956"/>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Role B</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1" u="none" strike="noStrike" kern="0" cap="none" spc="0" normalizeH="0" baseline="0" noProof="0" dirty="0" smtClean="0">
                <a:ln>
                  <a:noFill/>
                </a:ln>
                <a:solidFill>
                  <a:srgbClr val="000000"/>
                </a:solidFill>
                <a:effectLst/>
                <a:uLnTx/>
                <a:uFillTx/>
                <a:latin typeface="Segoe"/>
                <a:ea typeface="+mn-ea"/>
                <a:cs typeface="+mn-cs"/>
              </a:rPr>
              <a:t>Worker Role</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Segoe"/>
                <a:ea typeface="+mn-ea"/>
                <a:cs typeface="+mn-cs"/>
              </a:rPr>
              <a:t>Count: </a:t>
            </a:r>
            <a:r>
              <a:rPr kumimoji="0" lang="en-US" sz="1200" b="0" i="0" u="none" strike="noStrike" kern="0" cap="none" spc="0" normalizeH="0" baseline="0" noProof="0" dirty="0">
                <a:ln>
                  <a:noFill/>
                </a:ln>
                <a:solidFill>
                  <a:srgbClr val="000000"/>
                </a:solidFill>
                <a:effectLst/>
                <a:uLnTx/>
                <a:uFillTx/>
                <a:latin typeface="Segoe"/>
                <a:ea typeface="+mn-ea"/>
                <a:cs typeface="+mn-cs"/>
              </a:rPr>
              <a:t>2</a:t>
            </a:r>
            <a:endParaRPr kumimoji="0" lang="en-US" sz="1200" b="0" i="0" u="none" strike="noStrike" kern="0" cap="none" spc="0" normalizeH="0" baseline="0" noProof="0" dirty="0" smtClean="0">
              <a:ln>
                <a:noFill/>
              </a:ln>
              <a:solidFill>
                <a:srgbClr val="000000"/>
              </a:solidFill>
              <a:effectLst/>
              <a:uLnTx/>
              <a:uFillTx/>
              <a:latin typeface="Segoe"/>
              <a:ea typeface="+mn-ea"/>
              <a:cs typeface="+mn-cs"/>
            </a:endParaRP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Segoe"/>
                <a:ea typeface="+mn-ea"/>
                <a:cs typeface="+mn-cs"/>
              </a:rPr>
              <a:t>Update Domains</a:t>
            </a:r>
            <a:r>
              <a:rPr kumimoji="0" lang="en-US" sz="1200" b="0" i="0" u="none" strike="noStrike" kern="0" cap="none" spc="0" normalizeH="0" baseline="0" noProof="0" dirty="0" smtClean="0">
                <a:ln>
                  <a:noFill/>
                </a:ln>
                <a:solidFill>
                  <a:srgbClr val="000000"/>
                </a:solidFill>
                <a:effectLst/>
                <a:uLnTx/>
                <a:uFillTx/>
                <a:latin typeface="Segoe"/>
                <a:ea typeface="+mn-ea"/>
                <a:cs typeface="+mn-cs"/>
              </a:rPr>
              <a:t>: </a:t>
            </a:r>
            <a:r>
              <a:rPr kumimoji="0" lang="en-US" sz="1200" b="0" i="0" u="none" strike="noStrike" kern="0" cap="none" spc="0" normalizeH="0" baseline="0" noProof="0" dirty="0">
                <a:ln>
                  <a:noFill/>
                </a:ln>
                <a:solidFill>
                  <a:srgbClr val="000000"/>
                </a:solidFill>
                <a:effectLst/>
                <a:uLnTx/>
                <a:uFillTx/>
                <a:latin typeface="Segoe"/>
                <a:ea typeface="+mn-ea"/>
                <a:cs typeface="+mn-cs"/>
              </a:rPr>
              <a:t>2</a:t>
            </a:r>
            <a:endParaRPr kumimoji="0" lang="en-US" sz="1200" b="0" i="0" u="none" strike="noStrike" kern="0" cap="none" spc="0" normalizeH="0" baseline="0" noProof="0" dirty="0" smtClean="0">
              <a:ln>
                <a:noFill/>
              </a:ln>
              <a:solidFill>
                <a:srgbClr val="000000"/>
              </a:solidFill>
              <a:effectLst/>
              <a:uLnTx/>
              <a:uFillTx/>
              <a:latin typeface="Segoe"/>
              <a:ea typeface="+mn-ea"/>
              <a:cs typeface="+mn-cs"/>
            </a:endParaRP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Segoe"/>
                <a:ea typeface="+mn-ea"/>
                <a:cs typeface="+mn-cs"/>
              </a:rPr>
              <a:t>Size: Medium</a:t>
            </a:r>
          </a:p>
        </p:txBody>
      </p:sp>
      <p:sp>
        <p:nvSpPr>
          <p:cNvPr id="636" name="Oval 635"/>
          <p:cNvSpPr/>
          <p:nvPr/>
        </p:nvSpPr>
        <p:spPr bwMode="auto">
          <a:xfrm>
            <a:off x="3604393" y="918521"/>
            <a:ext cx="2437765" cy="1371836"/>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Role A</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1"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Web Role </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(Front End)</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Count: 3</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Update Domains: 3</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Size: Large</a:t>
            </a:r>
          </a:p>
        </p:txBody>
      </p:sp>
      <p:grpSp>
        <p:nvGrpSpPr>
          <p:cNvPr id="637" name="Group 636"/>
          <p:cNvGrpSpPr>
            <a:grpSpLocks noChangeAspect="1"/>
          </p:cNvGrpSpPr>
          <p:nvPr/>
        </p:nvGrpSpPr>
        <p:grpSpPr>
          <a:xfrm>
            <a:off x="2294246" y="3675902"/>
            <a:ext cx="6557012" cy="2650680"/>
            <a:chOff x="1621422" y="3675902"/>
            <a:chExt cx="4919040" cy="2650680"/>
          </a:xfrm>
        </p:grpSpPr>
        <p:grpSp>
          <p:nvGrpSpPr>
            <p:cNvPr id="638" name="Group 637"/>
            <p:cNvGrpSpPr/>
            <p:nvPr/>
          </p:nvGrpSpPr>
          <p:grpSpPr>
            <a:xfrm>
              <a:off x="1621422" y="3675902"/>
              <a:ext cx="1478175" cy="2645994"/>
              <a:chOff x="762000" y="2438400"/>
              <a:chExt cx="1615878" cy="3112668"/>
            </a:xfrm>
          </p:grpSpPr>
          <p:grpSp>
            <p:nvGrpSpPr>
              <p:cNvPr id="801" name="Group 800"/>
              <p:cNvGrpSpPr/>
              <p:nvPr/>
            </p:nvGrpSpPr>
            <p:grpSpPr>
              <a:xfrm>
                <a:off x="762000" y="4038600"/>
                <a:ext cx="1608603" cy="304800"/>
                <a:chOff x="762000" y="4038600"/>
                <a:chExt cx="1905000" cy="381000"/>
              </a:xfrm>
            </p:grpSpPr>
            <p:sp>
              <p:nvSpPr>
                <p:cNvPr id="872" name="Rectangle 871"/>
                <p:cNvSpPr/>
                <p:nvPr/>
              </p:nvSpPr>
              <p:spPr bwMode="auto">
                <a:xfrm>
                  <a:off x="762000" y="4038600"/>
                  <a:ext cx="1905000" cy="381000"/>
                </a:xfrm>
                <a:prstGeom prst="rect">
                  <a:avLst/>
                </a:prstGeom>
                <a:solidFill>
                  <a:srgbClr val="FFFFFF"/>
                </a:solidFill>
                <a:ln>
                  <a:solidFill>
                    <a:srgbClr val="00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73" name="Rectangle 872"/>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74" name="Rectangle 873"/>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75" name="Rectangle 874"/>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76" name="Rectangle 875"/>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77" name="Rectangle 876"/>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78" name="Rectangle 877"/>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79" name="Rectangle 878"/>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80" name="Rectangle 879"/>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802" name="Group 801"/>
              <p:cNvGrpSpPr/>
              <p:nvPr/>
            </p:nvGrpSpPr>
            <p:grpSpPr>
              <a:xfrm>
                <a:off x="762000" y="4444314"/>
                <a:ext cx="1608603" cy="304800"/>
                <a:chOff x="762000" y="4038600"/>
                <a:chExt cx="1905000" cy="381000"/>
              </a:xfrm>
            </p:grpSpPr>
            <p:sp>
              <p:nvSpPr>
                <p:cNvPr id="863" name="Rectangle 862"/>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64" name="Rectangle 863"/>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65" name="Rectangle 864"/>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66" name="Rectangle 865"/>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67" name="Rectangle 866"/>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68" name="Rectangle 867"/>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69" name="Rectangle 868"/>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70" name="Rectangle 869"/>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71" name="Rectangle 870"/>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803" name="Group 802"/>
              <p:cNvGrpSpPr/>
              <p:nvPr/>
            </p:nvGrpSpPr>
            <p:grpSpPr>
              <a:xfrm>
                <a:off x="762000" y="4840554"/>
                <a:ext cx="1608603" cy="304800"/>
                <a:chOff x="762000" y="4038600"/>
                <a:chExt cx="1905000" cy="381000"/>
              </a:xfrm>
            </p:grpSpPr>
            <p:sp>
              <p:nvSpPr>
                <p:cNvPr id="854" name="Rectangle 853"/>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55" name="Rectangle 854"/>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56" name="Rectangle 855"/>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57" name="Rectangle 856"/>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58" name="Rectangle 857"/>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59" name="Rectangle 858"/>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60" name="Rectangle 859"/>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61" name="Rectangle 860"/>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62" name="Rectangle 861"/>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804" name="Group 803"/>
              <p:cNvGrpSpPr/>
              <p:nvPr/>
            </p:nvGrpSpPr>
            <p:grpSpPr>
              <a:xfrm>
                <a:off x="762000" y="5246268"/>
                <a:ext cx="1608603" cy="304800"/>
                <a:chOff x="762000" y="4038600"/>
                <a:chExt cx="1905000" cy="381000"/>
              </a:xfrm>
            </p:grpSpPr>
            <p:sp>
              <p:nvSpPr>
                <p:cNvPr id="845" name="Rectangle 844"/>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46" name="Rectangle 845"/>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47" name="Rectangle 846"/>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48" name="Rectangle 847"/>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49" name="Rectangle 848"/>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50" name="Rectangle 849"/>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51" name="Rectangle 850"/>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52" name="Rectangle 851"/>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53" name="Rectangle 852"/>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805" name="Group 804"/>
              <p:cNvGrpSpPr/>
              <p:nvPr/>
            </p:nvGrpSpPr>
            <p:grpSpPr>
              <a:xfrm>
                <a:off x="769275" y="2438400"/>
                <a:ext cx="1608603" cy="304800"/>
                <a:chOff x="762000" y="4038600"/>
                <a:chExt cx="1905000" cy="381000"/>
              </a:xfrm>
            </p:grpSpPr>
            <p:sp>
              <p:nvSpPr>
                <p:cNvPr id="836" name="Rectangle 835"/>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37" name="Rectangle 836"/>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38" name="Rectangle 837"/>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39" name="Rectangle 838"/>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40" name="Rectangle 839"/>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41" name="Rectangle 840"/>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42" name="Rectangle 841"/>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43" name="Rectangle 842"/>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44" name="Rectangle 843"/>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806" name="Group 805"/>
              <p:cNvGrpSpPr/>
              <p:nvPr/>
            </p:nvGrpSpPr>
            <p:grpSpPr>
              <a:xfrm>
                <a:off x="769275" y="2844114"/>
                <a:ext cx="1608603" cy="304800"/>
                <a:chOff x="762000" y="4038600"/>
                <a:chExt cx="1905000" cy="381000"/>
              </a:xfrm>
            </p:grpSpPr>
            <p:sp>
              <p:nvSpPr>
                <p:cNvPr id="827" name="Rectangle 826"/>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28" name="Rectangle 827"/>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29" name="Rectangle 828"/>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30" name="Rectangle 829"/>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31" name="Rectangle 830"/>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32" name="Rectangle 831"/>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33" name="Rectangle 832"/>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34" name="Rectangle 833"/>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35" name="Rectangle 834"/>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807" name="Group 806"/>
              <p:cNvGrpSpPr/>
              <p:nvPr/>
            </p:nvGrpSpPr>
            <p:grpSpPr>
              <a:xfrm>
                <a:off x="769275" y="3240354"/>
                <a:ext cx="1608603" cy="304800"/>
                <a:chOff x="762000" y="4038600"/>
                <a:chExt cx="1905000" cy="381000"/>
              </a:xfrm>
            </p:grpSpPr>
            <p:sp>
              <p:nvSpPr>
                <p:cNvPr id="818" name="Rectangle 817"/>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19" name="Rectangle 818"/>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20" name="Rectangle 819"/>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21" name="Rectangle 820"/>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22" name="Rectangle 821"/>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23" name="Rectangle 822"/>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24" name="Rectangle 823"/>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25" name="Rectangle 824"/>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26" name="Rectangle 825"/>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808" name="Group 807"/>
              <p:cNvGrpSpPr/>
              <p:nvPr/>
            </p:nvGrpSpPr>
            <p:grpSpPr>
              <a:xfrm>
                <a:off x="769275" y="3646068"/>
                <a:ext cx="1608603" cy="304800"/>
                <a:chOff x="762000" y="4038600"/>
                <a:chExt cx="1905000" cy="381000"/>
              </a:xfrm>
            </p:grpSpPr>
            <p:sp>
              <p:nvSpPr>
                <p:cNvPr id="809" name="Rectangle 808"/>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10" name="Rectangle 809"/>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11" name="Rectangle 810"/>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12" name="Rectangle 811"/>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13" name="Rectangle 812"/>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14" name="Rectangle 813"/>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15" name="Rectangle 814"/>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16" name="Rectangle 815"/>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17" name="Rectangle 816"/>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grpSp>
          <p:nvGrpSpPr>
            <p:cNvPr id="639" name="Group 638"/>
            <p:cNvGrpSpPr/>
            <p:nvPr/>
          </p:nvGrpSpPr>
          <p:grpSpPr>
            <a:xfrm>
              <a:off x="3383966" y="3675902"/>
              <a:ext cx="1478175" cy="2645994"/>
              <a:chOff x="762000" y="2438400"/>
              <a:chExt cx="1615878" cy="3112668"/>
            </a:xfrm>
          </p:grpSpPr>
          <p:grpSp>
            <p:nvGrpSpPr>
              <p:cNvPr id="721" name="Group 720"/>
              <p:cNvGrpSpPr/>
              <p:nvPr/>
            </p:nvGrpSpPr>
            <p:grpSpPr>
              <a:xfrm>
                <a:off x="762000" y="4038600"/>
                <a:ext cx="1608603" cy="304800"/>
                <a:chOff x="762000" y="4038600"/>
                <a:chExt cx="1905000" cy="381000"/>
              </a:xfrm>
            </p:grpSpPr>
            <p:sp>
              <p:nvSpPr>
                <p:cNvPr id="792" name="Rectangle 791"/>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93" name="Rectangle 792"/>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94" name="Rectangle 793"/>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95" name="Rectangle 794"/>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96" name="Rectangle 795"/>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97" name="Rectangle 796"/>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98" name="Rectangle 797"/>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99" name="Rectangle 798"/>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00" name="Rectangle 799"/>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722" name="Group 721"/>
              <p:cNvGrpSpPr/>
              <p:nvPr/>
            </p:nvGrpSpPr>
            <p:grpSpPr>
              <a:xfrm>
                <a:off x="762000" y="4444314"/>
                <a:ext cx="1608603" cy="304800"/>
                <a:chOff x="762000" y="4038600"/>
                <a:chExt cx="1905000" cy="381000"/>
              </a:xfrm>
            </p:grpSpPr>
            <p:sp>
              <p:nvSpPr>
                <p:cNvPr id="783" name="Rectangle 782"/>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84" name="Rectangle 783"/>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85" name="Rectangle 784"/>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86" name="Rectangle 785"/>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87" name="Rectangle 786"/>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88" name="Rectangle 787"/>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89" name="Rectangle 788"/>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90" name="Rectangle 789"/>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91" name="Rectangle 790"/>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723" name="Group 722"/>
              <p:cNvGrpSpPr/>
              <p:nvPr/>
            </p:nvGrpSpPr>
            <p:grpSpPr>
              <a:xfrm>
                <a:off x="762000" y="4840554"/>
                <a:ext cx="1608603" cy="304800"/>
                <a:chOff x="762000" y="4038600"/>
                <a:chExt cx="1905000" cy="381000"/>
              </a:xfrm>
            </p:grpSpPr>
            <p:sp>
              <p:nvSpPr>
                <p:cNvPr id="774" name="Rectangle 773"/>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75" name="Rectangle 774"/>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76" name="Rectangle 775"/>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77" name="Rectangle 776"/>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78" name="Rectangle 777"/>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79" name="Rectangle 778"/>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80" name="Rectangle 779"/>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81" name="Rectangle 780"/>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82" name="Rectangle 781"/>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724" name="Group 723"/>
              <p:cNvGrpSpPr/>
              <p:nvPr/>
            </p:nvGrpSpPr>
            <p:grpSpPr>
              <a:xfrm>
                <a:off x="762000" y="5246268"/>
                <a:ext cx="1608603" cy="304800"/>
                <a:chOff x="762000" y="4038600"/>
                <a:chExt cx="1905000" cy="381000"/>
              </a:xfrm>
            </p:grpSpPr>
            <p:sp>
              <p:nvSpPr>
                <p:cNvPr id="765" name="Rectangle 764"/>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66" name="Rectangle 765"/>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67" name="Rectangle 766"/>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68" name="Rectangle 767"/>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69" name="Rectangle 768"/>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70" name="Rectangle 769"/>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71" name="Rectangle 770"/>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72" name="Rectangle 771"/>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73" name="Rectangle 772"/>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725" name="Group 724"/>
              <p:cNvGrpSpPr/>
              <p:nvPr/>
            </p:nvGrpSpPr>
            <p:grpSpPr>
              <a:xfrm>
                <a:off x="769275" y="2438400"/>
                <a:ext cx="1608603" cy="304800"/>
                <a:chOff x="762000" y="4038600"/>
                <a:chExt cx="1905000" cy="381000"/>
              </a:xfrm>
            </p:grpSpPr>
            <p:sp>
              <p:nvSpPr>
                <p:cNvPr id="756" name="Rectangle 755"/>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57" name="Rectangle 756"/>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58" name="Rectangle 757"/>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59" name="Rectangle 758"/>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60" name="Rectangle 759"/>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61" name="Rectangle 760"/>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62" name="Rectangle 761"/>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63" name="Rectangle 762"/>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64" name="Rectangle 763"/>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726" name="Group 725"/>
              <p:cNvGrpSpPr/>
              <p:nvPr/>
            </p:nvGrpSpPr>
            <p:grpSpPr>
              <a:xfrm>
                <a:off x="769275" y="2844114"/>
                <a:ext cx="1608603" cy="304800"/>
                <a:chOff x="762000" y="4038600"/>
                <a:chExt cx="1905000" cy="381000"/>
              </a:xfrm>
            </p:grpSpPr>
            <p:sp>
              <p:nvSpPr>
                <p:cNvPr id="747" name="Rectangle 746"/>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48" name="Rectangle 747"/>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49" name="Rectangle 748"/>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50" name="Rectangle 749"/>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51" name="Rectangle 750"/>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52" name="Rectangle 751"/>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53" name="Rectangle 752"/>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54" name="Rectangle 753"/>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55" name="Rectangle 754"/>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727" name="Group 726"/>
              <p:cNvGrpSpPr/>
              <p:nvPr/>
            </p:nvGrpSpPr>
            <p:grpSpPr>
              <a:xfrm>
                <a:off x="769275" y="3240354"/>
                <a:ext cx="1608603" cy="304800"/>
                <a:chOff x="762000" y="4038600"/>
                <a:chExt cx="1905000" cy="381000"/>
              </a:xfrm>
            </p:grpSpPr>
            <p:sp>
              <p:nvSpPr>
                <p:cNvPr id="738" name="Rectangle 737"/>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39" name="Rectangle 738"/>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40" name="Rectangle 739"/>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41" name="Rectangle 740"/>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42" name="Rectangle 741"/>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43" name="Rectangle 742"/>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44" name="Rectangle 743"/>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45" name="Rectangle 744"/>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46" name="Rectangle 745"/>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728" name="Group 727"/>
              <p:cNvGrpSpPr/>
              <p:nvPr/>
            </p:nvGrpSpPr>
            <p:grpSpPr>
              <a:xfrm>
                <a:off x="769275" y="3646068"/>
                <a:ext cx="1608603" cy="304800"/>
                <a:chOff x="762000" y="4038600"/>
                <a:chExt cx="1905000" cy="381000"/>
              </a:xfrm>
            </p:grpSpPr>
            <p:sp>
              <p:nvSpPr>
                <p:cNvPr id="729" name="Rectangle 728"/>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30" name="Rectangle 729"/>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31" name="Rectangle 730"/>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32" name="Rectangle 731"/>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33" name="Rectangle 732"/>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34" name="Rectangle 733"/>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35" name="Rectangle 734"/>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36" name="Rectangle 735"/>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37" name="Rectangle 736"/>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grpSp>
          <p:nvGrpSpPr>
            <p:cNvPr id="640" name="Group 639"/>
            <p:cNvGrpSpPr/>
            <p:nvPr/>
          </p:nvGrpSpPr>
          <p:grpSpPr>
            <a:xfrm>
              <a:off x="5062287" y="3680588"/>
              <a:ext cx="1478175" cy="2645994"/>
              <a:chOff x="762000" y="2438400"/>
              <a:chExt cx="1615878" cy="3112668"/>
            </a:xfrm>
          </p:grpSpPr>
          <p:grpSp>
            <p:nvGrpSpPr>
              <p:cNvPr id="641" name="Group 640"/>
              <p:cNvGrpSpPr/>
              <p:nvPr/>
            </p:nvGrpSpPr>
            <p:grpSpPr>
              <a:xfrm>
                <a:off x="762000" y="4038600"/>
                <a:ext cx="1608603" cy="304800"/>
                <a:chOff x="762000" y="4038600"/>
                <a:chExt cx="1905000" cy="381000"/>
              </a:xfrm>
            </p:grpSpPr>
            <p:sp>
              <p:nvSpPr>
                <p:cNvPr id="712" name="Rectangle 711"/>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13" name="Rectangle 712"/>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14" name="Rectangle 713"/>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15" name="Rectangle 714"/>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16" name="Rectangle 715"/>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17" name="Rectangle 716"/>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18" name="Rectangle 717"/>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19" name="Rectangle 718"/>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20" name="Rectangle 719"/>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642" name="Group 641"/>
              <p:cNvGrpSpPr/>
              <p:nvPr/>
            </p:nvGrpSpPr>
            <p:grpSpPr>
              <a:xfrm>
                <a:off x="762000" y="4444314"/>
                <a:ext cx="1608603" cy="304800"/>
                <a:chOff x="762000" y="4038600"/>
                <a:chExt cx="1905000" cy="381000"/>
              </a:xfrm>
            </p:grpSpPr>
            <p:sp>
              <p:nvSpPr>
                <p:cNvPr id="703" name="Rectangle 702"/>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04" name="Rectangle 703"/>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05" name="Rectangle 704"/>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06" name="Rectangle 705"/>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07" name="Rectangle 706"/>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08" name="Rectangle 707"/>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09" name="Rectangle 708"/>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10" name="Rectangle 709"/>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11" name="Rectangle 710"/>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643" name="Group 642"/>
              <p:cNvGrpSpPr/>
              <p:nvPr/>
            </p:nvGrpSpPr>
            <p:grpSpPr>
              <a:xfrm>
                <a:off x="762000" y="4840554"/>
                <a:ext cx="1608603" cy="304800"/>
                <a:chOff x="762000" y="4038600"/>
                <a:chExt cx="1905000" cy="381000"/>
              </a:xfrm>
            </p:grpSpPr>
            <p:sp>
              <p:nvSpPr>
                <p:cNvPr id="694" name="Rectangle 693"/>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95" name="Rectangle 694"/>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96" name="Rectangle 695"/>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97" name="Rectangle 696"/>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98" name="Rectangle 697"/>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99" name="Rectangle 698"/>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00" name="Rectangle 699"/>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01" name="Rectangle 700"/>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02" name="Rectangle 701"/>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644" name="Group 643"/>
              <p:cNvGrpSpPr/>
              <p:nvPr/>
            </p:nvGrpSpPr>
            <p:grpSpPr>
              <a:xfrm>
                <a:off x="762000" y="5246268"/>
                <a:ext cx="1608603" cy="304800"/>
                <a:chOff x="762000" y="4038600"/>
                <a:chExt cx="1905000" cy="381000"/>
              </a:xfrm>
            </p:grpSpPr>
            <p:sp>
              <p:nvSpPr>
                <p:cNvPr id="685" name="Rectangle 684"/>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86" name="Rectangle 685"/>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87" name="Rectangle 686"/>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88" name="Rectangle 687"/>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89" name="Rectangle 688"/>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90" name="Rectangle 689"/>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91" name="Rectangle 690"/>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92" name="Rectangle 691"/>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93" name="Rectangle 692"/>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645" name="Group 644"/>
              <p:cNvGrpSpPr/>
              <p:nvPr/>
            </p:nvGrpSpPr>
            <p:grpSpPr>
              <a:xfrm>
                <a:off x="769275" y="2438400"/>
                <a:ext cx="1608603" cy="304800"/>
                <a:chOff x="762000" y="4038600"/>
                <a:chExt cx="1905000" cy="381000"/>
              </a:xfrm>
            </p:grpSpPr>
            <p:sp>
              <p:nvSpPr>
                <p:cNvPr id="676" name="Rectangle 675"/>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77" name="Rectangle 676"/>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78" name="Rectangle 677"/>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79" name="Rectangle 678"/>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80" name="Rectangle 679"/>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81" name="Rectangle 680"/>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82" name="Rectangle 681"/>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83" name="Rectangle 682"/>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84" name="Rectangle 683"/>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646" name="Group 645"/>
              <p:cNvGrpSpPr/>
              <p:nvPr/>
            </p:nvGrpSpPr>
            <p:grpSpPr>
              <a:xfrm>
                <a:off x="769275" y="2844114"/>
                <a:ext cx="1608603" cy="304800"/>
                <a:chOff x="762000" y="4038600"/>
                <a:chExt cx="1905000" cy="381000"/>
              </a:xfrm>
            </p:grpSpPr>
            <p:sp>
              <p:nvSpPr>
                <p:cNvPr id="667" name="Rectangle 666"/>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68" name="Rectangle 667"/>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69" name="Rectangle 668"/>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70" name="Rectangle 669"/>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71" name="Rectangle 670"/>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72" name="Rectangle 671"/>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73" name="Rectangle 672"/>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74" name="Rectangle 673"/>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75" name="Rectangle 674"/>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647" name="Group 646"/>
              <p:cNvGrpSpPr/>
              <p:nvPr/>
            </p:nvGrpSpPr>
            <p:grpSpPr>
              <a:xfrm>
                <a:off x="769275" y="3240354"/>
                <a:ext cx="1608603" cy="304800"/>
                <a:chOff x="762000" y="4038600"/>
                <a:chExt cx="1905000" cy="381000"/>
              </a:xfrm>
            </p:grpSpPr>
            <p:sp>
              <p:nvSpPr>
                <p:cNvPr id="658" name="Rectangle 657"/>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59" name="Rectangle 658"/>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60" name="Rectangle 659"/>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61" name="Rectangle 660"/>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62" name="Rectangle 661"/>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63" name="Rectangle 662"/>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64" name="Rectangle 663"/>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65" name="Rectangle 664"/>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66" name="Rectangle 665"/>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648" name="Group 647"/>
              <p:cNvGrpSpPr/>
              <p:nvPr/>
            </p:nvGrpSpPr>
            <p:grpSpPr>
              <a:xfrm>
                <a:off x="769275" y="3646068"/>
                <a:ext cx="1608603" cy="304800"/>
                <a:chOff x="762000" y="4038600"/>
                <a:chExt cx="1905000" cy="381000"/>
              </a:xfrm>
            </p:grpSpPr>
            <p:sp>
              <p:nvSpPr>
                <p:cNvPr id="649" name="Rectangle 648"/>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50" name="Rectangle 649"/>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51" name="Rectangle 650"/>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52" name="Rectangle 651"/>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53" name="Rectangle 652"/>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54" name="Rectangle 653"/>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55" name="Rectangle 654"/>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56" name="Rectangle 655"/>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57" name="Rectangle 656"/>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grpSp>
      <p:cxnSp>
        <p:nvCxnSpPr>
          <p:cNvPr id="881" name="Straight Connector 880"/>
          <p:cNvCxnSpPr/>
          <p:nvPr/>
        </p:nvCxnSpPr>
        <p:spPr>
          <a:xfrm>
            <a:off x="3275012" y="1558529"/>
            <a:ext cx="329381" cy="0"/>
          </a:xfrm>
          <a:prstGeom prst="line">
            <a:avLst/>
          </a:prstGeom>
          <a:noFill/>
          <a:ln w="38100" cap="flat" cmpd="sng" algn="ctr">
            <a:solidFill>
              <a:srgbClr val="8CA923"/>
            </a:solidFill>
            <a:prstDash val="solid"/>
          </a:ln>
          <a:effectLst>
            <a:outerShdw blurRad="40000" dist="23000" dir="5400000" rotWithShape="0">
              <a:srgbClr val="000000">
                <a:alpha val="35000"/>
              </a:srgbClr>
            </a:outerShdw>
          </a:effectLst>
        </p:spPr>
      </p:cxnSp>
      <p:cxnSp>
        <p:nvCxnSpPr>
          <p:cNvPr id="882" name="Straight Connector 881"/>
          <p:cNvCxnSpPr/>
          <p:nvPr/>
        </p:nvCxnSpPr>
        <p:spPr>
          <a:xfrm>
            <a:off x="6053954" y="1558530"/>
            <a:ext cx="733762" cy="1"/>
          </a:xfrm>
          <a:prstGeom prst="line">
            <a:avLst/>
          </a:prstGeom>
          <a:noFill/>
          <a:ln w="38100" cap="flat" cmpd="sng" algn="ctr">
            <a:solidFill>
              <a:srgbClr val="8CA923"/>
            </a:solidFill>
            <a:prstDash val="solid"/>
          </a:ln>
          <a:effectLst>
            <a:outerShdw blurRad="40000" dist="23000" dir="5400000" rotWithShape="0">
              <a:srgbClr val="000000">
                <a:alpha val="35000"/>
              </a:srgbClr>
            </a:outerShdw>
          </a:effectLst>
        </p:spPr>
      </p:cxnSp>
      <p:sp>
        <p:nvSpPr>
          <p:cNvPr id="883" name="Trapezoid 882"/>
          <p:cNvSpPr/>
          <p:nvPr/>
        </p:nvSpPr>
        <p:spPr bwMode="auto">
          <a:xfrm>
            <a:off x="5185126" y="2667000"/>
            <a:ext cx="914400" cy="457200"/>
          </a:xfrm>
          <a:prstGeom prst="trapezoid">
            <a:avLst/>
          </a:prstGeom>
          <a:solidFill>
            <a:srgbClr val="8CA923">
              <a:lumMod val="60000"/>
              <a:lumOff val="40000"/>
            </a:srgbClr>
          </a:solidFill>
          <a:ln w="25400" cap="flat" cmpd="sng" algn="ctr">
            <a:solidFill>
              <a:srgbClr val="8CA923"/>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Segoe"/>
                <a:ea typeface="+mn-ea"/>
                <a:cs typeface="+mn-cs"/>
              </a:rPr>
              <a:t>Load</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Segoe"/>
                <a:ea typeface="+mn-ea"/>
                <a:cs typeface="+mn-cs"/>
              </a:rPr>
              <a:t>Balancer</a:t>
            </a:r>
          </a:p>
        </p:txBody>
      </p:sp>
      <p:sp>
        <p:nvSpPr>
          <p:cNvPr id="884" name="Freeform 883"/>
          <p:cNvSpPr/>
          <p:nvPr/>
        </p:nvSpPr>
        <p:spPr>
          <a:xfrm>
            <a:off x="2043597" y="3122141"/>
            <a:ext cx="3283295" cy="1705232"/>
          </a:xfrm>
          <a:custGeom>
            <a:avLst/>
            <a:gdLst>
              <a:gd name="connsiteX0" fmla="*/ 2463113 w 2463113"/>
              <a:gd name="connsiteY0" fmla="*/ 0 h 1705232"/>
              <a:gd name="connsiteX1" fmla="*/ 2463113 w 2463113"/>
              <a:gd name="connsiteY1" fmla="*/ 271848 h 1705232"/>
              <a:gd name="connsiteX2" fmla="*/ 123567 w 2463113"/>
              <a:gd name="connsiteY2" fmla="*/ 271848 h 1705232"/>
              <a:gd name="connsiteX3" fmla="*/ 8238 w 2463113"/>
              <a:gd name="connsiteY3" fmla="*/ 271848 h 1705232"/>
              <a:gd name="connsiteX4" fmla="*/ 0 w 2463113"/>
              <a:gd name="connsiteY4" fmla="*/ 1705232 h 1705232"/>
              <a:gd name="connsiteX5" fmla="*/ 197708 w 2463113"/>
              <a:gd name="connsiteY5" fmla="*/ 1705232 h 170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3113" h="1705232">
                <a:moveTo>
                  <a:pt x="2463113" y="0"/>
                </a:moveTo>
                <a:lnTo>
                  <a:pt x="2463113" y="271848"/>
                </a:lnTo>
                <a:lnTo>
                  <a:pt x="123567" y="271848"/>
                </a:lnTo>
                <a:lnTo>
                  <a:pt x="8238" y="271848"/>
                </a:lnTo>
                <a:lnTo>
                  <a:pt x="0" y="1705232"/>
                </a:lnTo>
                <a:lnTo>
                  <a:pt x="197708" y="1705232"/>
                </a:lnTo>
              </a:path>
            </a:pathLst>
          </a:custGeom>
          <a:noFill/>
          <a:ln w="38100" cap="flat" cmpd="sng" algn="ctr">
            <a:solidFill>
              <a:srgbClr val="8CA923"/>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a:ea typeface="+mn-ea"/>
              <a:cs typeface="+mn-cs"/>
            </a:endParaRPr>
          </a:p>
        </p:txBody>
      </p:sp>
      <p:sp>
        <p:nvSpPr>
          <p:cNvPr id="885" name="Freeform 884"/>
          <p:cNvSpPr/>
          <p:nvPr/>
        </p:nvSpPr>
        <p:spPr>
          <a:xfrm>
            <a:off x="4503321" y="3130378"/>
            <a:ext cx="1207903" cy="733168"/>
          </a:xfrm>
          <a:custGeom>
            <a:avLst/>
            <a:gdLst>
              <a:gd name="connsiteX0" fmla="*/ 897925 w 906163"/>
              <a:gd name="connsiteY0" fmla="*/ 0 h 733168"/>
              <a:gd name="connsiteX1" fmla="*/ 906163 w 906163"/>
              <a:gd name="connsiteY1" fmla="*/ 395417 h 733168"/>
              <a:gd name="connsiteX2" fmla="*/ 0 w 906163"/>
              <a:gd name="connsiteY2" fmla="*/ 395417 h 733168"/>
              <a:gd name="connsiteX3" fmla="*/ 0 w 906163"/>
              <a:gd name="connsiteY3" fmla="*/ 716692 h 733168"/>
              <a:gd name="connsiteX4" fmla="*/ 107092 w 906163"/>
              <a:gd name="connsiteY4" fmla="*/ 716692 h 733168"/>
              <a:gd name="connsiteX5" fmla="*/ 115330 w 906163"/>
              <a:gd name="connsiteY5" fmla="*/ 733168 h 73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63" h="733168">
                <a:moveTo>
                  <a:pt x="897925" y="0"/>
                </a:moveTo>
                <a:lnTo>
                  <a:pt x="906163" y="395417"/>
                </a:lnTo>
                <a:lnTo>
                  <a:pt x="0" y="395417"/>
                </a:lnTo>
                <a:lnTo>
                  <a:pt x="0" y="716692"/>
                </a:lnTo>
                <a:lnTo>
                  <a:pt x="107092" y="716692"/>
                </a:lnTo>
                <a:lnTo>
                  <a:pt x="115330" y="733168"/>
                </a:lnTo>
              </a:path>
            </a:pathLst>
          </a:custGeom>
          <a:noFill/>
          <a:ln w="38100" cap="flat" cmpd="sng" algn="ctr">
            <a:solidFill>
              <a:srgbClr val="8CA923"/>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a:ea typeface="+mn-ea"/>
              <a:cs typeface="+mn-cs"/>
            </a:endParaRPr>
          </a:p>
        </p:txBody>
      </p:sp>
      <p:cxnSp>
        <p:nvCxnSpPr>
          <p:cNvPr id="886" name="Straight Connector 885"/>
          <p:cNvCxnSpPr/>
          <p:nvPr/>
        </p:nvCxnSpPr>
        <p:spPr>
          <a:xfrm>
            <a:off x="5694750" y="2290357"/>
            <a:ext cx="0" cy="365760"/>
          </a:xfrm>
          <a:prstGeom prst="line">
            <a:avLst/>
          </a:prstGeom>
          <a:noFill/>
          <a:ln w="38100" cap="flat" cmpd="sng" algn="ctr">
            <a:solidFill>
              <a:srgbClr val="8CA923"/>
            </a:solidFill>
            <a:prstDash val="solid"/>
          </a:ln>
          <a:effectLst>
            <a:outerShdw blurRad="40000" dist="23000" dir="5400000" rotWithShape="0">
              <a:srgbClr val="000000">
                <a:alpha val="35000"/>
              </a:srgbClr>
            </a:outerShdw>
          </a:effectLst>
        </p:spPr>
      </p:cxnSp>
      <p:sp>
        <p:nvSpPr>
          <p:cNvPr id="887" name="TextBox 886"/>
          <p:cNvSpPr txBox="1"/>
          <p:nvPr/>
        </p:nvSpPr>
        <p:spPr>
          <a:xfrm>
            <a:off x="2335139" y="3145466"/>
            <a:ext cx="884858"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rPr>
              <a:t>10.100.0.36</a:t>
            </a:r>
          </a:p>
        </p:txBody>
      </p:sp>
      <p:sp>
        <p:nvSpPr>
          <p:cNvPr id="888" name="TextBox 887"/>
          <p:cNvSpPr txBox="1"/>
          <p:nvPr/>
        </p:nvSpPr>
        <p:spPr>
          <a:xfrm>
            <a:off x="3281695" y="3442156"/>
            <a:ext cx="981038"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rPr>
              <a:t>10.100.0.122</a:t>
            </a:r>
          </a:p>
        </p:txBody>
      </p:sp>
      <p:grpSp>
        <p:nvGrpSpPr>
          <p:cNvPr id="889" name="Group 888"/>
          <p:cNvGrpSpPr/>
          <p:nvPr/>
        </p:nvGrpSpPr>
        <p:grpSpPr>
          <a:xfrm>
            <a:off x="5996726" y="3137356"/>
            <a:ext cx="1070939" cy="1030990"/>
            <a:chOff x="4399005" y="3137356"/>
            <a:chExt cx="803413" cy="1030990"/>
          </a:xfrm>
        </p:grpSpPr>
        <p:sp>
          <p:nvSpPr>
            <p:cNvPr id="890" name="Freeform 889"/>
            <p:cNvSpPr/>
            <p:nvPr/>
          </p:nvSpPr>
          <p:spPr>
            <a:xfrm>
              <a:off x="4399005" y="3146854"/>
              <a:ext cx="675503" cy="1021492"/>
            </a:xfrm>
            <a:custGeom>
              <a:avLst/>
              <a:gdLst>
                <a:gd name="connsiteX0" fmla="*/ 0 w 675503"/>
                <a:gd name="connsiteY0" fmla="*/ 0 h 1021492"/>
                <a:gd name="connsiteX1" fmla="*/ 0 w 675503"/>
                <a:gd name="connsiteY1" fmla="*/ 0 h 1021492"/>
                <a:gd name="connsiteX2" fmla="*/ 8238 w 675503"/>
                <a:gd name="connsiteY2" fmla="*/ 255373 h 1021492"/>
                <a:gd name="connsiteX3" fmla="*/ 543698 w 675503"/>
                <a:gd name="connsiteY3" fmla="*/ 255373 h 1021492"/>
                <a:gd name="connsiteX4" fmla="*/ 543698 w 675503"/>
                <a:gd name="connsiteY4" fmla="*/ 1021492 h 1021492"/>
                <a:gd name="connsiteX5" fmla="*/ 675503 w 675503"/>
                <a:gd name="connsiteY5" fmla="*/ 1021492 h 102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503" h="1021492">
                  <a:moveTo>
                    <a:pt x="0" y="0"/>
                  </a:moveTo>
                  <a:lnTo>
                    <a:pt x="0" y="0"/>
                  </a:lnTo>
                  <a:cubicBezTo>
                    <a:pt x="2837" y="85121"/>
                    <a:pt x="8238" y="170204"/>
                    <a:pt x="8238" y="255373"/>
                  </a:cubicBezTo>
                  <a:lnTo>
                    <a:pt x="543698" y="255373"/>
                  </a:lnTo>
                  <a:lnTo>
                    <a:pt x="543698" y="1021492"/>
                  </a:lnTo>
                  <a:lnTo>
                    <a:pt x="675503" y="1021492"/>
                  </a:lnTo>
                </a:path>
              </a:pathLst>
            </a:custGeom>
            <a:noFill/>
            <a:ln w="38100" cap="flat" cmpd="sng" algn="ctr">
              <a:solidFill>
                <a:srgbClr val="8CA923"/>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a:ea typeface="+mn-ea"/>
                <a:cs typeface="+mn-cs"/>
              </a:endParaRPr>
            </a:p>
          </p:txBody>
        </p:sp>
        <p:sp>
          <p:nvSpPr>
            <p:cNvPr id="891" name="TextBox 890"/>
            <p:cNvSpPr txBox="1"/>
            <p:nvPr/>
          </p:nvSpPr>
          <p:spPr>
            <a:xfrm>
              <a:off x="4466448" y="3137356"/>
              <a:ext cx="735970" cy="215444"/>
            </a:xfrm>
            <a:prstGeom prst="rect">
              <a:avLst/>
            </a:prstGeom>
            <a:noFill/>
            <a:ln>
              <a:noFill/>
            </a:ln>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rPr>
                <a:t>10.100.0.185</a:t>
              </a:r>
            </a:p>
          </p:txBody>
        </p:sp>
      </p:grpSp>
      <p:grpSp>
        <p:nvGrpSpPr>
          <p:cNvPr id="892" name="Group 891"/>
          <p:cNvGrpSpPr/>
          <p:nvPr/>
        </p:nvGrpSpPr>
        <p:grpSpPr>
          <a:xfrm>
            <a:off x="5633323" y="3697731"/>
            <a:ext cx="937508" cy="215444"/>
            <a:chOff x="4126382" y="3697731"/>
            <a:chExt cx="703314" cy="215444"/>
          </a:xfrm>
        </p:grpSpPr>
        <p:grpSp>
          <p:nvGrpSpPr>
            <p:cNvPr id="893" name="Group 892"/>
            <p:cNvGrpSpPr/>
            <p:nvPr/>
          </p:nvGrpSpPr>
          <p:grpSpPr>
            <a:xfrm>
              <a:off x="4154220" y="3727721"/>
              <a:ext cx="647469" cy="155461"/>
              <a:chOff x="2942033" y="3125730"/>
              <a:chExt cx="647469" cy="155461"/>
            </a:xfrm>
          </p:grpSpPr>
          <p:sp>
            <p:nvSpPr>
              <p:cNvPr id="895" name="Rectangle 894"/>
              <p:cNvSpPr/>
              <p:nvPr/>
            </p:nvSpPr>
            <p:spPr bwMode="auto">
              <a:xfrm>
                <a:off x="2942033" y="3125730"/>
                <a:ext cx="117722" cy="155461"/>
              </a:xfrm>
              <a:prstGeom prst="rect">
                <a:avLst/>
              </a:prstGeom>
              <a:solidFill>
                <a:srgbClr val="FF0066"/>
              </a:solidFill>
              <a:ln>
                <a:solidFill>
                  <a:srgbClr val="FF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96" name="Rectangle 895"/>
              <p:cNvSpPr/>
              <p:nvPr/>
            </p:nvSpPr>
            <p:spPr bwMode="auto">
              <a:xfrm>
                <a:off x="3115434" y="3125730"/>
                <a:ext cx="117722" cy="155461"/>
              </a:xfrm>
              <a:prstGeom prst="rect">
                <a:avLst/>
              </a:prstGeom>
              <a:solidFill>
                <a:srgbClr val="FF0066"/>
              </a:solidFill>
              <a:ln>
                <a:solidFill>
                  <a:srgbClr val="FF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97" name="Rectangle 896"/>
              <p:cNvSpPr/>
              <p:nvPr/>
            </p:nvSpPr>
            <p:spPr bwMode="auto">
              <a:xfrm>
                <a:off x="3296788" y="3125730"/>
                <a:ext cx="117722" cy="155461"/>
              </a:xfrm>
              <a:prstGeom prst="rect">
                <a:avLst/>
              </a:prstGeom>
              <a:solidFill>
                <a:srgbClr val="FF0066"/>
              </a:solidFill>
              <a:ln>
                <a:solidFill>
                  <a:srgbClr val="FF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98" name="Rectangle 897"/>
              <p:cNvSpPr/>
              <p:nvPr/>
            </p:nvSpPr>
            <p:spPr bwMode="auto">
              <a:xfrm>
                <a:off x="3471780" y="3125730"/>
                <a:ext cx="117722" cy="155461"/>
              </a:xfrm>
              <a:prstGeom prst="rect">
                <a:avLst/>
              </a:prstGeom>
              <a:solidFill>
                <a:srgbClr val="FF0066"/>
              </a:solidFill>
              <a:ln>
                <a:solidFill>
                  <a:srgbClr val="FF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894" name="Rectangle 893"/>
            <p:cNvSpPr/>
            <p:nvPr/>
          </p:nvSpPr>
          <p:spPr bwMode="auto">
            <a:xfrm>
              <a:off x="4126382" y="3697731"/>
              <a:ext cx="703314" cy="215444"/>
            </a:xfrm>
            <a:prstGeom prst="rect">
              <a:avLst/>
            </a:prstGeom>
            <a:noFill/>
            <a:ln w="15875" cap="flat" cmpd="sng" algn="ctr">
              <a:solidFill>
                <a:srgbClr val="FF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899" name="Group 898"/>
          <p:cNvGrpSpPr/>
          <p:nvPr/>
        </p:nvGrpSpPr>
        <p:grpSpPr>
          <a:xfrm>
            <a:off x="7886408" y="4049636"/>
            <a:ext cx="937508" cy="215444"/>
            <a:chOff x="5816636" y="4049636"/>
            <a:chExt cx="703314" cy="215444"/>
          </a:xfrm>
        </p:grpSpPr>
        <p:grpSp>
          <p:nvGrpSpPr>
            <p:cNvPr id="900" name="Group 899"/>
            <p:cNvGrpSpPr/>
            <p:nvPr/>
          </p:nvGrpSpPr>
          <p:grpSpPr>
            <a:xfrm>
              <a:off x="5839960" y="4072607"/>
              <a:ext cx="647469" cy="155461"/>
              <a:chOff x="4007701" y="3125730"/>
              <a:chExt cx="647469" cy="155461"/>
            </a:xfrm>
          </p:grpSpPr>
          <p:sp>
            <p:nvSpPr>
              <p:cNvPr id="902" name="Rectangle 901"/>
              <p:cNvSpPr/>
              <p:nvPr/>
            </p:nvSpPr>
            <p:spPr bwMode="auto">
              <a:xfrm>
                <a:off x="4007701" y="3125730"/>
                <a:ext cx="117722" cy="155461"/>
              </a:xfrm>
              <a:prstGeom prst="rect">
                <a:avLst/>
              </a:prstGeom>
              <a:solidFill>
                <a:srgbClr val="FF0066"/>
              </a:solidFill>
              <a:ln>
                <a:solidFill>
                  <a:srgbClr val="FF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03" name="Rectangle 902"/>
              <p:cNvSpPr/>
              <p:nvPr/>
            </p:nvSpPr>
            <p:spPr bwMode="auto">
              <a:xfrm>
                <a:off x="4181102" y="3125730"/>
                <a:ext cx="117722" cy="155461"/>
              </a:xfrm>
              <a:prstGeom prst="rect">
                <a:avLst/>
              </a:prstGeom>
              <a:solidFill>
                <a:srgbClr val="FF0066"/>
              </a:solidFill>
              <a:ln>
                <a:solidFill>
                  <a:srgbClr val="FF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04" name="Rectangle 903"/>
              <p:cNvSpPr/>
              <p:nvPr/>
            </p:nvSpPr>
            <p:spPr bwMode="auto">
              <a:xfrm>
                <a:off x="4362456" y="3125730"/>
                <a:ext cx="117722" cy="155461"/>
              </a:xfrm>
              <a:prstGeom prst="rect">
                <a:avLst/>
              </a:prstGeom>
              <a:solidFill>
                <a:srgbClr val="FF0066"/>
              </a:solidFill>
              <a:ln>
                <a:solidFill>
                  <a:srgbClr val="FF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05" name="Rectangle 904"/>
              <p:cNvSpPr/>
              <p:nvPr/>
            </p:nvSpPr>
            <p:spPr bwMode="auto">
              <a:xfrm>
                <a:off x="4537448" y="3125730"/>
                <a:ext cx="117722" cy="155461"/>
              </a:xfrm>
              <a:prstGeom prst="rect">
                <a:avLst/>
              </a:prstGeom>
              <a:solidFill>
                <a:srgbClr val="FF0066"/>
              </a:solidFill>
              <a:ln>
                <a:solidFill>
                  <a:srgbClr val="FF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901" name="Rectangle 900"/>
            <p:cNvSpPr/>
            <p:nvPr/>
          </p:nvSpPr>
          <p:spPr bwMode="auto">
            <a:xfrm>
              <a:off x="5816636" y="4049636"/>
              <a:ext cx="703314" cy="215444"/>
            </a:xfrm>
            <a:prstGeom prst="rect">
              <a:avLst/>
            </a:prstGeom>
            <a:noFill/>
            <a:ln w="15875" cap="flat" cmpd="sng" algn="ctr">
              <a:solidFill>
                <a:srgbClr val="FF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906" name="Group 905"/>
          <p:cNvGrpSpPr/>
          <p:nvPr/>
        </p:nvGrpSpPr>
        <p:grpSpPr>
          <a:xfrm>
            <a:off x="2346035" y="4731280"/>
            <a:ext cx="937508" cy="215444"/>
            <a:chOff x="1660274" y="4731280"/>
            <a:chExt cx="703314" cy="215444"/>
          </a:xfrm>
        </p:grpSpPr>
        <p:grpSp>
          <p:nvGrpSpPr>
            <p:cNvPr id="907" name="Group 906"/>
            <p:cNvGrpSpPr/>
            <p:nvPr/>
          </p:nvGrpSpPr>
          <p:grpSpPr>
            <a:xfrm>
              <a:off x="1680283" y="4754327"/>
              <a:ext cx="647469" cy="155461"/>
              <a:chOff x="1846032" y="3048000"/>
              <a:chExt cx="647469" cy="155461"/>
            </a:xfrm>
          </p:grpSpPr>
          <p:sp>
            <p:nvSpPr>
              <p:cNvPr id="909" name="Rectangle 908"/>
              <p:cNvSpPr/>
              <p:nvPr/>
            </p:nvSpPr>
            <p:spPr bwMode="auto">
              <a:xfrm>
                <a:off x="1846032" y="3048000"/>
                <a:ext cx="117722" cy="155461"/>
              </a:xfrm>
              <a:prstGeom prst="rect">
                <a:avLst/>
              </a:prstGeom>
              <a:solidFill>
                <a:srgbClr val="FF0066"/>
              </a:solidFill>
              <a:ln>
                <a:solidFill>
                  <a:srgbClr val="FF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10" name="Rectangle 909"/>
              <p:cNvSpPr/>
              <p:nvPr/>
            </p:nvSpPr>
            <p:spPr bwMode="auto">
              <a:xfrm>
                <a:off x="2019433" y="3048000"/>
                <a:ext cx="117722" cy="155461"/>
              </a:xfrm>
              <a:prstGeom prst="rect">
                <a:avLst/>
              </a:prstGeom>
              <a:solidFill>
                <a:srgbClr val="FF0066"/>
              </a:solidFill>
              <a:ln>
                <a:solidFill>
                  <a:srgbClr val="FF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11" name="Rectangle 910"/>
              <p:cNvSpPr/>
              <p:nvPr/>
            </p:nvSpPr>
            <p:spPr bwMode="auto">
              <a:xfrm>
                <a:off x="2200787" y="3048000"/>
                <a:ext cx="117722" cy="155461"/>
              </a:xfrm>
              <a:prstGeom prst="rect">
                <a:avLst/>
              </a:prstGeom>
              <a:solidFill>
                <a:srgbClr val="FF0066"/>
              </a:solidFill>
              <a:ln>
                <a:solidFill>
                  <a:srgbClr val="FF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12" name="Rectangle 911"/>
              <p:cNvSpPr/>
              <p:nvPr/>
            </p:nvSpPr>
            <p:spPr bwMode="auto">
              <a:xfrm>
                <a:off x="2375779" y="3048000"/>
                <a:ext cx="117722" cy="155461"/>
              </a:xfrm>
              <a:prstGeom prst="rect">
                <a:avLst/>
              </a:prstGeom>
              <a:solidFill>
                <a:srgbClr val="FF0066"/>
              </a:solidFill>
              <a:ln>
                <a:solidFill>
                  <a:srgbClr val="FF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557C9">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908" name="Rectangle 907"/>
            <p:cNvSpPr/>
            <p:nvPr/>
          </p:nvSpPr>
          <p:spPr bwMode="auto">
            <a:xfrm>
              <a:off x="1660274" y="4731280"/>
              <a:ext cx="703314" cy="215444"/>
            </a:xfrm>
            <a:prstGeom prst="rect">
              <a:avLst/>
            </a:prstGeom>
            <a:noFill/>
            <a:ln w="15875" cap="flat" cmpd="sng" algn="ctr">
              <a:solidFill>
                <a:srgbClr val="FF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913" name="Group 912"/>
          <p:cNvGrpSpPr/>
          <p:nvPr/>
        </p:nvGrpSpPr>
        <p:grpSpPr>
          <a:xfrm>
            <a:off x="5160546" y="3700502"/>
            <a:ext cx="468421" cy="215444"/>
            <a:chOff x="3771705" y="3700502"/>
            <a:chExt cx="351407" cy="215444"/>
          </a:xfrm>
        </p:grpSpPr>
        <p:grpSp>
          <p:nvGrpSpPr>
            <p:cNvPr id="914" name="Group 913"/>
            <p:cNvGrpSpPr/>
            <p:nvPr/>
          </p:nvGrpSpPr>
          <p:grpSpPr>
            <a:xfrm>
              <a:off x="3797582" y="3732408"/>
              <a:ext cx="292714" cy="155461"/>
              <a:chOff x="2512578" y="3048000"/>
              <a:chExt cx="292714" cy="155461"/>
            </a:xfrm>
          </p:grpSpPr>
          <p:sp>
            <p:nvSpPr>
              <p:cNvPr id="916" name="Rectangle 915"/>
              <p:cNvSpPr/>
              <p:nvPr/>
            </p:nvSpPr>
            <p:spPr bwMode="auto">
              <a:xfrm>
                <a:off x="2512578" y="3048000"/>
                <a:ext cx="117722" cy="155461"/>
              </a:xfrm>
              <a:prstGeom prst="rect">
                <a:avLst/>
              </a:prstGeom>
              <a:solidFill>
                <a:srgbClr val="8557C9">
                  <a:lumMod val="60000"/>
                  <a:lumOff val="40000"/>
                </a:srgbClr>
              </a:solidFill>
              <a:ln>
                <a:solidFill>
                  <a:srgbClr val="7030A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A94D2">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17" name="Rectangle 916"/>
              <p:cNvSpPr/>
              <p:nvPr/>
            </p:nvSpPr>
            <p:spPr bwMode="auto">
              <a:xfrm>
                <a:off x="2687570" y="3048000"/>
                <a:ext cx="117722" cy="155461"/>
              </a:xfrm>
              <a:prstGeom prst="rect">
                <a:avLst/>
              </a:prstGeom>
              <a:solidFill>
                <a:srgbClr val="8557C9">
                  <a:lumMod val="60000"/>
                  <a:lumOff val="40000"/>
                </a:srgbClr>
              </a:solidFill>
              <a:ln>
                <a:solidFill>
                  <a:srgbClr val="7030A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A94D2">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915" name="Rectangle 914"/>
            <p:cNvSpPr/>
            <p:nvPr/>
          </p:nvSpPr>
          <p:spPr bwMode="auto">
            <a:xfrm>
              <a:off x="3771705" y="3700502"/>
              <a:ext cx="351407" cy="215444"/>
            </a:xfrm>
            <a:prstGeom prst="rect">
              <a:avLst/>
            </a:prstGeom>
            <a:noFill/>
            <a:ln w="15875" cap="flat" cmpd="sng" algn="ctr">
              <a:solidFill>
                <a:srgbClr val="3A94D2"/>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918" name="Group 917"/>
          <p:cNvGrpSpPr/>
          <p:nvPr/>
        </p:nvGrpSpPr>
        <p:grpSpPr>
          <a:xfrm>
            <a:off x="3302674" y="4734052"/>
            <a:ext cx="468421" cy="215444"/>
            <a:chOff x="2377938" y="4734052"/>
            <a:chExt cx="351407" cy="215444"/>
          </a:xfrm>
        </p:grpSpPr>
        <p:grpSp>
          <p:nvGrpSpPr>
            <p:cNvPr id="919" name="Group 918"/>
            <p:cNvGrpSpPr/>
            <p:nvPr/>
          </p:nvGrpSpPr>
          <p:grpSpPr>
            <a:xfrm>
              <a:off x="2390085" y="4759014"/>
              <a:ext cx="292714" cy="155461"/>
              <a:chOff x="2512578" y="3048000"/>
              <a:chExt cx="292714" cy="155461"/>
            </a:xfrm>
          </p:grpSpPr>
          <p:sp>
            <p:nvSpPr>
              <p:cNvPr id="921" name="Rectangle 920"/>
              <p:cNvSpPr/>
              <p:nvPr/>
            </p:nvSpPr>
            <p:spPr bwMode="auto">
              <a:xfrm>
                <a:off x="2512578" y="3048000"/>
                <a:ext cx="117722" cy="155461"/>
              </a:xfrm>
              <a:prstGeom prst="rect">
                <a:avLst/>
              </a:prstGeom>
              <a:solidFill>
                <a:srgbClr val="8557C9">
                  <a:lumMod val="60000"/>
                  <a:lumOff val="40000"/>
                </a:srgbClr>
              </a:solidFill>
              <a:ln>
                <a:solidFill>
                  <a:srgbClr val="7030A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A94D2">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22" name="Rectangle 921"/>
              <p:cNvSpPr/>
              <p:nvPr/>
            </p:nvSpPr>
            <p:spPr bwMode="auto">
              <a:xfrm>
                <a:off x="2687570" y="3048000"/>
                <a:ext cx="117722" cy="155461"/>
              </a:xfrm>
              <a:prstGeom prst="rect">
                <a:avLst/>
              </a:prstGeom>
              <a:solidFill>
                <a:srgbClr val="8557C9">
                  <a:lumMod val="60000"/>
                  <a:lumOff val="40000"/>
                </a:srgbClr>
              </a:solidFill>
              <a:ln>
                <a:solidFill>
                  <a:srgbClr val="7030A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A94D2">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920" name="Rectangle 919"/>
            <p:cNvSpPr/>
            <p:nvPr/>
          </p:nvSpPr>
          <p:spPr bwMode="auto">
            <a:xfrm>
              <a:off x="2377938" y="4734052"/>
              <a:ext cx="351407" cy="215444"/>
            </a:xfrm>
            <a:prstGeom prst="rect">
              <a:avLst/>
            </a:prstGeom>
            <a:noFill/>
            <a:ln w="15875" cap="flat" cmpd="sng" algn="ctr">
              <a:solidFill>
                <a:srgbClr val="3A94D2"/>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923" name="Rectangle 922"/>
          <p:cNvSpPr/>
          <p:nvPr/>
        </p:nvSpPr>
        <p:spPr>
          <a:xfrm>
            <a:off x="861960" y="1361440"/>
            <a:ext cx="248151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0">
                      <a:srgbClr val="FFFFFF"/>
                    </a:gs>
                    <a:gs pos="86000">
                      <a:srgbClr val="FFFFFF"/>
                    </a:gs>
                  </a:gsLst>
                  <a:lin ang="5400000" scaled="0"/>
                </a:gradFill>
                <a:effectLst/>
                <a:uLnTx/>
                <a:uFillTx/>
                <a:hlinkClick r:id="rId4"/>
              </a:rPr>
              <a:t>www.mycloudapp.net</a:t>
            </a:r>
            <a:r>
              <a:rPr kumimoji="0" lang="en-US" sz="1800" b="0" i="0" u="none" strike="noStrike" kern="0" cap="none" spc="0" normalizeH="0" baseline="0" noProof="0" dirty="0" smtClean="0">
                <a:ln>
                  <a:noFill/>
                </a:ln>
                <a:gradFill>
                  <a:gsLst>
                    <a:gs pos="0">
                      <a:srgbClr val="FFFFFF"/>
                    </a:gs>
                    <a:gs pos="86000">
                      <a:srgbClr val="FFFFFF"/>
                    </a:gs>
                  </a:gsLst>
                  <a:lin ang="5400000" scaled="0"/>
                </a:gradFill>
                <a:effectLst/>
                <a:uLnTx/>
                <a:uFillTx/>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924" name="Rectangle 923"/>
          <p:cNvSpPr/>
          <p:nvPr/>
        </p:nvSpPr>
        <p:spPr>
          <a:xfrm>
            <a:off x="5748893" y="2286785"/>
            <a:ext cx="248151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0">
                      <a:srgbClr val="FFFFFF"/>
                    </a:gs>
                    <a:gs pos="86000">
                      <a:srgbClr val="FFFFFF"/>
                    </a:gs>
                  </a:gsLst>
                  <a:lin ang="5400000" scaled="0"/>
                </a:gradFill>
                <a:effectLst/>
                <a:uLnTx/>
                <a:uFillTx/>
                <a:hlinkClick r:id="rId4"/>
              </a:rPr>
              <a:t>www.mycloudapp.net</a:t>
            </a:r>
            <a:r>
              <a:rPr kumimoji="0" lang="en-US" sz="1800" b="0" i="0" u="none" strike="noStrike" kern="0" cap="none" spc="0" normalizeH="0" baseline="0" noProof="0" dirty="0" smtClean="0">
                <a:ln>
                  <a:noFill/>
                </a:ln>
                <a:gradFill>
                  <a:gsLst>
                    <a:gs pos="0">
                      <a:srgbClr val="FFFFFF"/>
                    </a:gs>
                    <a:gs pos="86000">
                      <a:srgbClr val="FFFFFF"/>
                    </a:gs>
                  </a:gsLst>
                  <a:lin ang="5400000" scaled="0"/>
                </a:gradFill>
                <a:effectLst/>
                <a:uLnTx/>
                <a:uFillTx/>
              </a:rPr>
              <a:t>  </a:t>
            </a:r>
            <a:endParaRPr kumimoji="0" lang="en-US" sz="1800" b="0" i="0" u="none" strike="noStrike" kern="0" cap="none" spc="0" normalizeH="0" baseline="0" noProof="0" dirty="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4066290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6"/>
                                        </p:tgtEl>
                                        <p:attrNameLst>
                                          <p:attrName>style.visibility</p:attrName>
                                        </p:attrNameLst>
                                      </p:cBhvr>
                                      <p:to>
                                        <p:strVal val="visible"/>
                                      </p:to>
                                    </p:set>
                                    <p:animEffect transition="in" filter="fade">
                                      <p:cBhvr>
                                        <p:cTn id="7" dur="500"/>
                                        <p:tgtEl>
                                          <p:spTgt spid="906"/>
                                        </p:tgtEl>
                                      </p:cBhvr>
                                    </p:animEffect>
                                  </p:childTnLst>
                                </p:cTn>
                              </p:par>
                              <p:par>
                                <p:cTn id="8" presetID="10" presetClass="entr" presetSubtype="0" fill="hold" nodeType="withEffect">
                                  <p:stCondLst>
                                    <p:cond delay="0"/>
                                  </p:stCondLst>
                                  <p:childTnLst>
                                    <p:set>
                                      <p:cBhvr>
                                        <p:cTn id="9" dur="1" fill="hold">
                                          <p:stCondLst>
                                            <p:cond delay="0"/>
                                          </p:stCondLst>
                                        </p:cTn>
                                        <p:tgtEl>
                                          <p:spTgt spid="892"/>
                                        </p:tgtEl>
                                        <p:attrNameLst>
                                          <p:attrName>style.visibility</p:attrName>
                                        </p:attrNameLst>
                                      </p:cBhvr>
                                      <p:to>
                                        <p:strVal val="visible"/>
                                      </p:to>
                                    </p:set>
                                    <p:animEffect transition="in" filter="fade">
                                      <p:cBhvr>
                                        <p:cTn id="10" dur="500"/>
                                        <p:tgtEl>
                                          <p:spTgt spid="892"/>
                                        </p:tgtEl>
                                      </p:cBhvr>
                                    </p:animEffect>
                                  </p:childTnLst>
                                </p:cTn>
                              </p:par>
                              <p:par>
                                <p:cTn id="11" presetID="10" presetClass="entr" presetSubtype="0" fill="hold" nodeType="withEffect">
                                  <p:stCondLst>
                                    <p:cond delay="0"/>
                                  </p:stCondLst>
                                  <p:childTnLst>
                                    <p:set>
                                      <p:cBhvr>
                                        <p:cTn id="12" dur="1" fill="hold">
                                          <p:stCondLst>
                                            <p:cond delay="0"/>
                                          </p:stCondLst>
                                        </p:cTn>
                                        <p:tgtEl>
                                          <p:spTgt spid="899"/>
                                        </p:tgtEl>
                                        <p:attrNameLst>
                                          <p:attrName>style.visibility</p:attrName>
                                        </p:attrNameLst>
                                      </p:cBhvr>
                                      <p:to>
                                        <p:strVal val="visible"/>
                                      </p:to>
                                    </p:set>
                                    <p:animEffect transition="in" filter="fade">
                                      <p:cBhvr>
                                        <p:cTn id="13" dur="500"/>
                                        <p:tgtEl>
                                          <p:spTgt spid="89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13"/>
                                        </p:tgtEl>
                                        <p:attrNameLst>
                                          <p:attrName>style.visibility</p:attrName>
                                        </p:attrNameLst>
                                      </p:cBhvr>
                                      <p:to>
                                        <p:strVal val="visible"/>
                                      </p:to>
                                    </p:set>
                                    <p:animEffect transition="in" filter="fade">
                                      <p:cBhvr>
                                        <p:cTn id="18" dur="500"/>
                                        <p:tgtEl>
                                          <p:spTgt spid="913"/>
                                        </p:tgtEl>
                                      </p:cBhvr>
                                    </p:animEffect>
                                  </p:childTnLst>
                                </p:cTn>
                              </p:par>
                              <p:par>
                                <p:cTn id="19" presetID="10" presetClass="entr" presetSubtype="0" fill="hold" nodeType="withEffect">
                                  <p:stCondLst>
                                    <p:cond delay="0"/>
                                  </p:stCondLst>
                                  <p:childTnLst>
                                    <p:set>
                                      <p:cBhvr>
                                        <p:cTn id="20" dur="1" fill="hold">
                                          <p:stCondLst>
                                            <p:cond delay="0"/>
                                          </p:stCondLst>
                                        </p:cTn>
                                        <p:tgtEl>
                                          <p:spTgt spid="918"/>
                                        </p:tgtEl>
                                        <p:attrNameLst>
                                          <p:attrName>style.visibility</p:attrName>
                                        </p:attrNameLst>
                                      </p:cBhvr>
                                      <p:to>
                                        <p:strVal val="visible"/>
                                      </p:to>
                                    </p:set>
                                    <p:animEffect transition="in" filter="fade">
                                      <p:cBhvr>
                                        <p:cTn id="21" dur="500"/>
                                        <p:tgtEl>
                                          <p:spTgt spid="9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85"/>
                                        </p:tgtEl>
                                        <p:attrNameLst>
                                          <p:attrName>style.visibility</p:attrName>
                                        </p:attrNameLst>
                                      </p:cBhvr>
                                      <p:to>
                                        <p:strVal val="visible"/>
                                      </p:to>
                                    </p:set>
                                    <p:animEffect transition="in" filter="wipe(up)">
                                      <p:cBhvr>
                                        <p:cTn id="26" dur="500"/>
                                        <p:tgtEl>
                                          <p:spTgt spid="88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884"/>
                                        </p:tgtEl>
                                        <p:attrNameLst>
                                          <p:attrName>style.visibility</p:attrName>
                                        </p:attrNameLst>
                                      </p:cBhvr>
                                      <p:to>
                                        <p:strVal val="visible"/>
                                      </p:to>
                                    </p:set>
                                    <p:animEffect transition="in" filter="wipe(up)">
                                      <p:cBhvr>
                                        <p:cTn id="29" dur="500"/>
                                        <p:tgtEl>
                                          <p:spTgt spid="88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888"/>
                                        </p:tgtEl>
                                        <p:attrNameLst>
                                          <p:attrName>style.visibility</p:attrName>
                                        </p:attrNameLst>
                                      </p:cBhvr>
                                      <p:to>
                                        <p:strVal val="visible"/>
                                      </p:to>
                                    </p:set>
                                    <p:animEffect transition="in" filter="wipe(up)">
                                      <p:cBhvr>
                                        <p:cTn id="32" dur="500"/>
                                        <p:tgtEl>
                                          <p:spTgt spid="88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887"/>
                                        </p:tgtEl>
                                        <p:attrNameLst>
                                          <p:attrName>style.visibility</p:attrName>
                                        </p:attrNameLst>
                                      </p:cBhvr>
                                      <p:to>
                                        <p:strVal val="visible"/>
                                      </p:to>
                                    </p:set>
                                    <p:animEffect transition="in" filter="wipe(up)">
                                      <p:cBhvr>
                                        <p:cTn id="35" dur="500"/>
                                        <p:tgtEl>
                                          <p:spTgt spid="887"/>
                                        </p:tgtEl>
                                      </p:cBhvr>
                                    </p:animEffect>
                                  </p:childTnLst>
                                </p:cTn>
                              </p:par>
                              <p:par>
                                <p:cTn id="36" presetID="22" presetClass="entr" presetSubtype="1" fill="hold" nodeType="withEffect">
                                  <p:stCondLst>
                                    <p:cond delay="0"/>
                                  </p:stCondLst>
                                  <p:childTnLst>
                                    <p:set>
                                      <p:cBhvr>
                                        <p:cTn id="37" dur="1" fill="hold">
                                          <p:stCondLst>
                                            <p:cond delay="0"/>
                                          </p:stCondLst>
                                        </p:cTn>
                                        <p:tgtEl>
                                          <p:spTgt spid="886"/>
                                        </p:tgtEl>
                                        <p:attrNameLst>
                                          <p:attrName>style.visibility</p:attrName>
                                        </p:attrNameLst>
                                      </p:cBhvr>
                                      <p:to>
                                        <p:strVal val="visible"/>
                                      </p:to>
                                    </p:set>
                                    <p:animEffect transition="in" filter="wipe(up)">
                                      <p:cBhvr>
                                        <p:cTn id="38" dur="500"/>
                                        <p:tgtEl>
                                          <p:spTgt spid="886"/>
                                        </p:tgtEl>
                                      </p:cBhvr>
                                    </p:animEffect>
                                  </p:childTnLst>
                                </p:cTn>
                              </p:par>
                              <p:par>
                                <p:cTn id="39" presetID="22" presetClass="entr" presetSubtype="1" fill="hold" nodeType="withEffect">
                                  <p:stCondLst>
                                    <p:cond delay="0"/>
                                  </p:stCondLst>
                                  <p:childTnLst>
                                    <p:set>
                                      <p:cBhvr>
                                        <p:cTn id="40" dur="1" fill="hold">
                                          <p:stCondLst>
                                            <p:cond delay="0"/>
                                          </p:stCondLst>
                                        </p:cTn>
                                        <p:tgtEl>
                                          <p:spTgt spid="889"/>
                                        </p:tgtEl>
                                        <p:attrNameLst>
                                          <p:attrName>style.visibility</p:attrName>
                                        </p:attrNameLst>
                                      </p:cBhvr>
                                      <p:to>
                                        <p:strVal val="visible"/>
                                      </p:to>
                                    </p:set>
                                    <p:animEffect transition="in" filter="wipe(up)">
                                      <p:cBhvr>
                                        <p:cTn id="41" dur="500"/>
                                        <p:tgtEl>
                                          <p:spTgt spid="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 grpId="0" animBg="1"/>
      <p:bldP spid="885" grpId="0" animBg="1"/>
      <p:bldP spid="887" grpId="0"/>
      <p:bldP spid="8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Mapping Instances to Update/Fault Domains</a:t>
            </a:r>
            <a:endParaRPr lang="en-US" dirty="0"/>
          </a:p>
        </p:txBody>
      </p:sp>
      <p:sp>
        <p:nvSpPr>
          <p:cNvPr id="6" name="Content Placeholder 5"/>
          <p:cNvSpPr>
            <a:spLocks noGrp="1"/>
          </p:cNvSpPr>
          <p:nvPr>
            <p:ph idx="1"/>
          </p:nvPr>
        </p:nvSpPr>
        <p:spPr>
          <a:xfrm>
            <a:off x="519112" y="1447800"/>
            <a:ext cx="11149013" cy="4579715"/>
          </a:xfrm>
        </p:spPr>
        <p:txBody>
          <a:bodyPr/>
          <a:lstStyle/>
          <a:p>
            <a:r>
              <a:rPr lang="en-US" dirty="0" smtClean="0"/>
              <a:t>Algorithm must round-robin across two axes: fault domains and update domains</a:t>
            </a:r>
          </a:p>
          <a:p>
            <a:endParaRPr lang="en-US" dirty="0"/>
          </a:p>
          <a:p>
            <a:endParaRPr lang="en-US" dirty="0" smtClean="0"/>
          </a:p>
          <a:p>
            <a:endParaRPr lang="en-US" dirty="0"/>
          </a:p>
          <a:p>
            <a:endParaRPr lang="en-US" dirty="0" smtClean="0"/>
          </a:p>
          <a:p>
            <a:endParaRPr lang="en-US" dirty="0"/>
          </a:p>
          <a:p>
            <a:r>
              <a:rPr lang="en-US" dirty="0" smtClean="0"/>
              <a:t>APIs return FD and UD for an instance, but the mapping is invariant</a:t>
            </a:r>
          </a:p>
        </p:txBody>
      </p:sp>
      <p:graphicFrame>
        <p:nvGraphicFramePr>
          <p:cNvPr id="4" name="Table 3"/>
          <p:cNvGraphicFramePr>
            <a:graphicFrameLocks noGrp="1"/>
          </p:cNvGraphicFramePr>
          <p:nvPr>
            <p:extLst>
              <p:ext uri="{D42A27DB-BD31-4B8C-83A1-F6EECF244321}">
                <p14:modId xmlns:p14="http://schemas.microsoft.com/office/powerpoint/2010/main" val="1904772633"/>
              </p:ext>
            </p:extLst>
          </p:nvPr>
        </p:nvGraphicFramePr>
        <p:xfrm>
          <a:off x="1967971" y="2987322"/>
          <a:ext cx="8125884" cy="1483360"/>
        </p:xfrm>
        <a:graphic>
          <a:graphicData uri="http://schemas.openxmlformats.org/drawingml/2006/table">
            <a:tbl>
              <a:tblPr firstRow="1" bandRow="1">
                <a:tableStyleId>{5C22544A-7EE6-4342-B048-85BDC9FD1C3A}</a:tableStyleId>
              </a:tblPr>
              <a:tblGrid>
                <a:gridCol w="2031471"/>
                <a:gridCol w="2031471"/>
                <a:gridCol w="2031471"/>
                <a:gridCol w="2031471"/>
              </a:tblGrid>
              <a:tr h="370840">
                <a:tc>
                  <a:txBody>
                    <a:bodyPr/>
                    <a:lstStyle/>
                    <a:p>
                      <a:endParaRPr lang="en-US" b="1" dirty="0"/>
                    </a:p>
                  </a:txBody>
                  <a:tcPr/>
                </a:tc>
                <a:tc>
                  <a:txBody>
                    <a:bodyPr/>
                    <a:lstStyle/>
                    <a:p>
                      <a:pPr algn="ctr"/>
                      <a:r>
                        <a:rPr lang="en-US" dirty="0" smtClean="0"/>
                        <a:t>FD0</a:t>
                      </a:r>
                      <a:endParaRPr lang="en-US" dirty="0"/>
                    </a:p>
                  </a:txBody>
                  <a:tcPr/>
                </a:tc>
                <a:tc>
                  <a:txBody>
                    <a:bodyPr/>
                    <a:lstStyle/>
                    <a:p>
                      <a:pPr algn="ctr"/>
                      <a:r>
                        <a:rPr lang="en-US" dirty="0" smtClean="0"/>
                        <a:t>FD1</a:t>
                      </a:r>
                      <a:endParaRPr lang="en-US" dirty="0"/>
                    </a:p>
                  </a:txBody>
                  <a:tcPr/>
                </a:tc>
                <a:tc>
                  <a:txBody>
                    <a:bodyPr/>
                    <a:lstStyle/>
                    <a:p>
                      <a:pPr algn="ctr"/>
                      <a:r>
                        <a:rPr lang="en-US" dirty="0" smtClean="0"/>
                        <a:t>FD2</a:t>
                      </a:r>
                      <a:endParaRPr lang="en-US" dirty="0"/>
                    </a:p>
                  </a:txBody>
                  <a:tcPr/>
                </a:tc>
              </a:tr>
              <a:tr h="370840">
                <a:tc>
                  <a:txBody>
                    <a:bodyPr/>
                    <a:lstStyle/>
                    <a:p>
                      <a:r>
                        <a:rPr lang="en-US" b="1" dirty="0" smtClean="0">
                          <a:solidFill>
                            <a:schemeClr val="tx1"/>
                          </a:solidFill>
                        </a:rPr>
                        <a:t>UD0</a:t>
                      </a:r>
                      <a:endParaRPr lang="en-US" b="1" dirty="0">
                        <a:solidFill>
                          <a:schemeClr val="tx1"/>
                        </a:solidFill>
                      </a:endParaRPr>
                    </a:p>
                  </a:txBody>
                  <a:tcPr>
                    <a:solidFill>
                      <a:schemeClr val="accent1"/>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b="1" dirty="0" smtClean="0">
                          <a:solidFill>
                            <a:schemeClr val="tx1"/>
                          </a:solidFill>
                        </a:rPr>
                        <a:t>UD1</a:t>
                      </a:r>
                      <a:endParaRPr lang="en-US" b="1" dirty="0">
                        <a:solidFill>
                          <a:schemeClr val="tx1"/>
                        </a:solidFill>
                      </a:endParaRPr>
                    </a:p>
                  </a:txBody>
                  <a:tcPr>
                    <a:solidFill>
                      <a:schemeClr val="accent1"/>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b="1" dirty="0" smtClean="0">
                          <a:solidFill>
                            <a:schemeClr val="tx1"/>
                          </a:solidFill>
                        </a:rPr>
                        <a:t>UD2</a:t>
                      </a:r>
                      <a:endParaRPr lang="en-US" b="1" dirty="0">
                        <a:solidFill>
                          <a:schemeClr val="tx1"/>
                        </a:solidFill>
                      </a:endParaRPr>
                    </a:p>
                  </a:txBody>
                  <a:tcPr>
                    <a:solidFill>
                      <a:schemeClr val="accent1"/>
                    </a:solidFill>
                  </a:tcPr>
                </a:tc>
                <a:tc>
                  <a:txBody>
                    <a:bodyPr/>
                    <a:lstStyle/>
                    <a:p>
                      <a:pPr algn="ctr"/>
                      <a:endParaRPr lang="en-US" dirty="0"/>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algn="ctr"/>
                      <a:endParaRPr lang="en-US" dirty="0"/>
                    </a:p>
                  </a:txBody>
                  <a:tcPr/>
                </a:tc>
              </a:tr>
            </a:tbl>
          </a:graphicData>
        </a:graphic>
      </p:graphicFrame>
      <p:sp>
        <p:nvSpPr>
          <p:cNvPr id="3" name="TextBox 2"/>
          <p:cNvSpPr txBox="1"/>
          <p:nvPr/>
        </p:nvSpPr>
        <p:spPr>
          <a:xfrm>
            <a:off x="4724163" y="3381375"/>
            <a:ext cx="476092" cy="307777"/>
          </a:xfrm>
          <a:prstGeom prst="rect">
            <a:avLst/>
          </a:prstGeom>
          <a:noFill/>
        </p:spPr>
        <p:txBody>
          <a:bodyPr wrap="none" lIns="0" tIns="0" rIns="0" bIns="0" rtlCol="0">
            <a:spAutoFit/>
          </a:bodyPr>
          <a:lstStyle/>
          <a:p>
            <a:r>
              <a:rPr lang="en-US" sz="2000" b="1" dirty="0" smtClean="0">
                <a:solidFill>
                  <a:schemeClr val="bg1"/>
                </a:solidFill>
              </a:rPr>
              <a:t>IN_0</a:t>
            </a:r>
          </a:p>
        </p:txBody>
      </p:sp>
      <p:sp>
        <p:nvSpPr>
          <p:cNvPr id="7" name="TextBox 6"/>
          <p:cNvSpPr txBox="1"/>
          <p:nvPr/>
        </p:nvSpPr>
        <p:spPr>
          <a:xfrm>
            <a:off x="6772117" y="3790950"/>
            <a:ext cx="476092" cy="307777"/>
          </a:xfrm>
          <a:prstGeom prst="rect">
            <a:avLst/>
          </a:prstGeom>
          <a:noFill/>
        </p:spPr>
        <p:txBody>
          <a:bodyPr wrap="none" lIns="0" tIns="0" rIns="0" bIns="0" rtlCol="0">
            <a:spAutoFit/>
          </a:bodyPr>
          <a:lstStyle/>
          <a:p>
            <a:r>
              <a:rPr lang="en-US" sz="2000" b="1" dirty="0" smtClean="0">
                <a:solidFill>
                  <a:schemeClr val="bg1"/>
                </a:solidFill>
              </a:rPr>
              <a:t>IN_1</a:t>
            </a:r>
          </a:p>
        </p:txBody>
      </p:sp>
      <p:sp>
        <p:nvSpPr>
          <p:cNvPr id="8" name="TextBox 7"/>
          <p:cNvSpPr txBox="1"/>
          <p:nvPr/>
        </p:nvSpPr>
        <p:spPr>
          <a:xfrm>
            <a:off x="8791417" y="4181475"/>
            <a:ext cx="476092" cy="307777"/>
          </a:xfrm>
          <a:prstGeom prst="rect">
            <a:avLst/>
          </a:prstGeom>
          <a:noFill/>
        </p:spPr>
        <p:txBody>
          <a:bodyPr wrap="none" lIns="0" tIns="0" rIns="0" bIns="0" rtlCol="0">
            <a:spAutoFit/>
          </a:bodyPr>
          <a:lstStyle/>
          <a:p>
            <a:r>
              <a:rPr lang="en-US" sz="2000" b="1" dirty="0" smtClean="0">
                <a:solidFill>
                  <a:schemeClr val="bg1"/>
                </a:solidFill>
              </a:rPr>
              <a:t>IN_2</a:t>
            </a:r>
          </a:p>
        </p:txBody>
      </p:sp>
      <p:sp>
        <p:nvSpPr>
          <p:cNvPr id="9" name="TextBox 8"/>
          <p:cNvSpPr txBox="1"/>
          <p:nvPr/>
        </p:nvSpPr>
        <p:spPr>
          <a:xfrm>
            <a:off x="6772117" y="3373338"/>
            <a:ext cx="476092" cy="307777"/>
          </a:xfrm>
          <a:prstGeom prst="rect">
            <a:avLst/>
          </a:prstGeom>
          <a:noFill/>
        </p:spPr>
        <p:txBody>
          <a:bodyPr wrap="none" lIns="0" tIns="0" rIns="0" bIns="0" rtlCol="0">
            <a:spAutoFit/>
          </a:bodyPr>
          <a:lstStyle/>
          <a:p>
            <a:r>
              <a:rPr lang="en-US" sz="2000" b="1" dirty="0" smtClean="0">
                <a:solidFill>
                  <a:schemeClr val="bg1"/>
                </a:solidFill>
              </a:rPr>
              <a:t>IN_3</a:t>
            </a:r>
          </a:p>
        </p:txBody>
      </p:sp>
      <p:sp>
        <p:nvSpPr>
          <p:cNvPr id="10" name="TextBox 9"/>
          <p:cNvSpPr txBox="1"/>
          <p:nvPr/>
        </p:nvSpPr>
        <p:spPr>
          <a:xfrm>
            <a:off x="8791417" y="3790949"/>
            <a:ext cx="476092" cy="307777"/>
          </a:xfrm>
          <a:prstGeom prst="rect">
            <a:avLst/>
          </a:prstGeom>
          <a:noFill/>
        </p:spPr>
        <p:txBody>
          <a:bodyPr wrap="none" lIns="0" tIns="0" rIns="0" bIns="0" rtlCol="0">
            <a:spAutoFit/>
          </a:bodyPr>
          <a:lstStyle/>
          <a:p>
            <a:r>
              <a:rPr lang="en-US" sz="2000" b="1" dirty="0" smtClean="0">
                <a:solidFill>
                  <a:schemeClr val="bg1"/>
                </a:solidFill>
              </a:rPr>
              <a:t>IN_4</a:t>
            </a:r>
          </a:p>
        </p:txBody>
      </p:sp>
      <p:sp>
        <p:nvSpPr>
          <p:cNvPr id="11" name="TextBox 10"/>
          <p:cNvSpPr txBox="1"/>
          <p:nvPr/>
        </p:nvSpPr>
        <p:spPr>
          <a:xfrm>
            <a:off x="4724163" y="4173438"/>
            <a:ext cx="476092" cy="307777"/>
          </a:xfrm>
          <a:prstGeom prst="rect">
            <a:avLst/>
          </a:prstGeom>
          <a:noFill/>
        </p:spPr>
        <p:txBody>
          <a:bodyPr wrap="none" lIns="0" tIns="0" rIns="0" bIns="0" rtlCol="0">
            <a:spAutoFit/>
          </a:bodyPr>
          <a:lstStyle/>
          <a:p>
            <a:r>
              <a:rPr lang="en-US" sz="2000" b="1" dirty="0" smtClean="0">
                <a:solidFill>
                  <a:schemeClr val="bg1"/>
                </a:solidFill>
              </a:rPr>
              <a:t>IN_5</a:t>
            </a:r>
          </a:p>
        </p:txBody>
      </p:sp>
      <p:sp>
        <p:nvSpPr>
          <p:cNvPr id="12" name="TextBox 11"/>
          <p:cNvSpPr txBox="1"/>
          <p:nvPr/>
        </p:nvSpPr>
        <p:spPr>
          <a:xfrm>
            <a:off x="8791417" y="3381375"/>
            <a:ext cx="476092" cy="307777"/>
          </a:xfrm>
          <a:prstGeom prst="rect">
            <a:avLst/>
          </a:prstGeom>
          <a:noFill/>
        </p:spPr>
        <p:txBody>
          <a:bodyPr wrap="none" lIns="0" tIns="0" rIns="0" bIns="0" rtlCol="0">
            <a:spAutoFit/>
          </a:bodyPr>
          <a:lstStyle/>
          <a:p>
            <a:r>
              <a:rPr lang="en-US" sz="2000" b="1" dirty="0" smtClean="0">
                <a:solidFill>
                  <a:schemeClr val="bg1"/>
                </a:solidFill>
              </a:rPr>
              <a:t>IN_6</a:t>
            </a:r>
          </a:p>
        </p:txBody>
      </p:sp>
      <p:sp>
        <p:nvSpPr>
          <p:cNvPr id="13" name="TextBox 12"/>
          <p:cNvSpPr txBox="1"/>
          <p:nvPr/>
        </p:nvSpPr>
        <p:spPr>
          <a:xfrm>
            <a:off x="4724163" y="3776364"/>
            <a:ext cx="476092" cy="307777"/>
          </a:xfrm>
          <a:prstGeom prst="rect">
            <a:avLst/>
          </a:prstGeom>
          <a:noFill/>
        </p:spPr>
        <p:txBody>
          <a:bodyPr wrap="none" lIns="0" tIns="0" rIns="0" bIns="0" rtlCol="0">
            <a:spAutoFit/>
          </a:bodyPr>
          <a:lstStyle/>
          <a:p>
            <a:r>
              <a:rPr lang="en-US" sz="2000" b="1" dirty="0" smtClean="0">
                <a:solidFill>
                  <a:schemeClr val="bg1"/>
                </a:solidFill>
              </a:rPr>
              <a:t>IN_7</a:t>
            </a:r>
          </a:p>
        </p:txBody>
      </p:sp>
      <p:sp>
        <p:nvSpPr>
          <p:cNvPr id="14" name="TextBox 13"/>
          <p:cNvSpPr txBox="1"/>
          <p:nvPr/>
        </p:nvSpPr>
        <p:spPr>
          <a:xfrm>
            <a:off x="6772117" y="4162425"/>
            <a:ext cx="476092" cy="307777"/>
          </a:xfrm>
          <a:prstGeom prst="rect">
            <a:avLst/>
          </a:prstGeom>
          <a:noFill/>
        </p:spPr>
        <p:txBody>
          <a:bodyPr wrap="none" lIns="0" tIns="0" rIns="0" bIns="0" rtlCol="0">
            <a:spAutoFit/>
          </a:bodyPr>
          <a:lstStyle/>
          <a:p>
            <a:r>
              <a:rPr lang="en-US" sz="2000" b="1" dirty="0" smtClean="0">
                <a:solidFill>
                  <a:schemeClr val="bg1"/>
                </a:solidFill>
              </a:rPr>
              <a:t>IN_8</a:t>
            </a:r>
          </a:p>
        </p:txBody>
      </p:sp>
    </p:spTree>
    <p:extLst>
      <p:ext uri="{BB962C8B-B14F-4D97-AF65-F5344CB8AC3E}">
        <p14:creationId xmlns:p14="http://schemas.microsoft.com/office/powerpoint/2010/main" val="1026399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About Me</a:t>
            </a:r>
            <a:endParaRPr lang="en-US" dirty="0" smtClean="0"/>
          </a:p>
        </p:txBody>
      </p:sp>
      <p:sp>
        <p:nvSpPr>
          <p:cNvPr id="7171" name="Rectangle 3"/>
          <p:cNvSpPr>
            <a:spLocks noGrp="1" noChangeArrowheads="1"/>
          </p:cNvSpPr>
          <p:nvPr>
            <p:ph idx="1"/>
          </p:nvPr>
        </p:nvSpPr>
        <p:spPr>
          <a:xfrm>
            <a:off x="519114" y="1009651"/>
            <a:ext cx="6624637" cy="4259628"/>
          </a:xfrm>
        </p:spPr>
        <p:txBody>
          <a:bodyPr/>
          <a:lstStyle/>
          <a:p>
            <a:r>
              <a:rPr lang="en-US" sz="2800" dirty="0" smtClean="0"/>
              <a:t>Technical Fellow, Windows Azure, Microsoft</a:t>
            </a:r>
          </a:p>
          <a:p>
            <a:r>
              <a:rPr lang="en-US" sz="2800" dirty="0" smtClean="0"/>
              <a:t>Author of Windows </a:t>
            </a:r>
            <a:r>
              <a:rPr lang="en-US" sz="2800" dirty="0" err="1" smtClean="0"/>
              <a:t>Sysinternals</a:t>
            </a:r>
            <a:r>
              <a:rPr lang="en-US" sz="2800" dirty="0" smtClean="0"/>
              <a:t> tools</a:t>
            </a:r>
          </a:p>
          <a:p>
            <a:r>
              <a:rPr lang="en-US" sz="2800" dirty="0" smtClean="0"/>
              <a:t>Coauthor of Windows Internals  book series</a:t>
            </a:r>
          </a:p>
          <a:p>
            <a:pPr lvl="1"/>
            <a:r>
              <a:rPr lang="en-US" sz="2400" dirty="0" smtClean="0"/>
              <a:t>With Dave Solomon and Alex </a:t>
            </a:r>
            <a:r>
              <a:rPr lang="en-US" sz="2400" dirty="0" err="1" smtClean="0"/>
              <a:t>Ionescu</a:t>
            </a:r>
            <a:endParaRPr lang="en-US" sz="2400" dirty="0" smtClean="0"/>
          </a:p>
          <a:p>
            <a:r>
              <a:rPr lang="en-US" sz="2800" dirty="0" smtClean="0"/>
              <a:t>Coauthor of </a:t>
            </a:r>
            <a:r>
              <a:rPr lang="en-US" sz="2800" dirty="0" err="1" smtClean="0"/>
              <a:t>Sysinternals</a:t>
            </a:r>
            <a:r>
              <a:rPr lang="en-US" sz="2800" dirty="0" smtClean="0"/>
              <a:t> Administrator’s Reference</a:t>
            </a:r>
          </a:p>
          <a:p>
            <a:pPr lvl="1"/>
            <a:r>
              <a:rPr lang="en-US" sz="2400" dirty="0" smtClean="0"/>
              <a:t>With Aaron Margosis</a:t>
            </a:r>
          </a:p>
          <a:p>
            <a:r>
              <a:rPr lang="en-US" sz="2800" dirty="0" smtClean="0"/>
              <a:t>Author of Zero Day: A Novel</a:t>
            </a:r>
          </a:p>
        </p:txBody>
      </p:sp>
      <p:grpSp>
        <p:nvGrpSpPr>
          <p:cNvPr id="3" name="Group 2"/>
          <p:cNvGrpSpPr/>
          <p:nvPr/>
        </p:nvGrpSpPr>
        <p:grpSpPr>
          <a:xfrm>
            <a:off x="7142577" y="524894"/>
            <a:ext cx="4296949" cy="5790077"/>
            <a:chOff x="6752051" y="496317"/>
            <a:chExt cx="5187163" cy="5790077"/>
          </a:xfrm>
        </p:grpSpPr>
        <p:pic>
          <p:nvPicPr>
            <p:cNvPr id="4100" name="Picture 6" descr="Inside Windows 200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9726" y="496317"/>
              <a:ext cx="1599886"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cove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3477" y="1347217"/>
              <a:ext cx="1682844"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Book\5thEd\Cover.tiff"/>
            <p:cNvPicPr>
              <a:picLocks noChangeArrowheads="1"/>
            </p:cNvPicPr>
            <p:nvPr/>
          </p:nvPicPr>
          <p:blipFill>
            <a:blip r:embed="rId5"/>
            <a:srcRect/>
            <a:stretch>
              <a:fillRect/>
            </a:stretch>
          </p:blipFill>
          <p:spPr bwMode="auto">
            <a:xfrm>
              <a:off x="7493288" y="1956818"/>
              <a:ext cx="2476861" cy="2331720"/>
            </a:xfrm>
            <a:prstGeom prst="rect">
              <a:avLst/>
            </a:prstGeom>
            <a:noFill/>
            <a:ln>
              <a:noFill/>
            </a:ln>
          </p:spPr>
        </p:pic>
        <p:pic>
          <p:nvPicPr>
            <p:cNvPr id="2" name="Picture 2" descr="C:\book\Sysinternals\Sysinternals Cov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2051" y="3073059"/>
              <a:ext cx="291534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black">
            <a:xfrm>
              <a:off x="9236974" y="3203945"/>
              <a:ext cx="2702240" cy="308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4070216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 Deployed Node</a:t>
            </a:r>
            <a:endParaRPr lang="en-US" dirty="0"/>
          </a:p>
        </p:txBody>
      </p:sp>
      <p:sp>
        <p:nvSpPr>
          <p:cNvPr id="47" name="Rectangle 46"/>
          <p:cNvSpPr/>
          <p:nvPr/>
        </p:nvSpPr>
        <p:spPr>
          <a:xfrm>
            <a:off x="1376381" y="1373651"/>
            <a:ext cx="8876551" cy="33528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1070984" y="5553098"/>
            <a:ext cx="2945633" cy="609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Fabric Controller (Primary)</a:t>
            </a:r>
            <a:endParaRPr lang="en-US" dirty="0"/>
          </a:p>
        </p:txBody>
      </p:sp>
      <p:sp>
        <p:nvSpPr>
          <p:cNvPr id="49" name="Rectangle 48"/>
          <p:cNvSpPr/>
          <p:nvPr/>
        </p:nvSpPr>
        <p:spPr>
          <a:xfrm>
            <a:off x="1477954" y="3583451"/>
            <a:ext cx="861796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1579528" y="3964451"/>
            <a:ext cx="1828324"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FC Host Agent</a:t>
            </a:r>
          </a:p>
        </p:txBody>
      </p:sp>
      <p:sp>
        <p:nvSpPr>
          <p:cNvPr id="51" name="TextBox 50"/>
          <p:cNvSpPr txBox="1"/>
          <p:nvPr/>
        </p:nvSpPr>
        <p:spPr>
          <a:xfrm>
            <a:off x="1477955" y="3583451"/>
            <a:ext cx="1581715" cy="369332"/>
          </a:xfrm>
          <a:prstGeom prst="rect">
            <a:avLst/>
          </a:prstGeom>
          <a:noFill/>
        </p:spPr>
        <p:txBody>
          <a:bodyPr wrap="none" rtlCol="0">
            <a:spAutoFit/>
          </a:bodyPr>
          <a:lstStyle/>
          <a:p>
            <a:r>
              <a:rPr lang="en-US" dirty="0" smtClean="0">
                <a:solidFill>
                  <a:schemeClr val="bg1"/>
                </a:solidFill>
              </a:rPr>
              <a:t>Host Partition</a:t>
            </a:r>
            <a:endParaRPr lang="en-US" dirty="0">
              <a:solidFill>
                <a:schemeClr val="bg1"/>
              </a:solidFill>
            </a:endParaRPr>
          </a:p>
        </p:txBody>
      </p:sp>
      <p:sp>
        <p:nvSpPr>
          <p:cNvPr id="52" name="Rounded Rectangle 51"/>
          <p:cNvSpPr/>
          <p:nvPr/>
        </p:nvSpPr>
        <p:spPr>
          <a:xfrm>
            <a:off x="3712572" y="1602251"/>
            <a:ext cx="1422030" cy="1828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53" name="TextBox 52"/>
          <p:cNvSpPr txBox="1"/>
          <p:nvPr/>
        </p:nvSpPr>
        <p:spPr>
          <a:xfrm>
            <a:off x="3763361" y="1565521"/>
            <a:ext cx="1320455" cy="646331"/>
          </a:xfrm>
          <a:prstGeom prst="rect">
            <a:avLst/>
          </a:prstGeom>
          <a:noFill/>
        </p:spPr>
        <p:txBody>
          <a:bodyPr wrap="square" rtlCol="0">
            <a:spAutoFit/>
          </a:bodyPr>
          <a:lstStyle/>
          <a:p>
            <a:pPr algn="ctr"/>
            <a:r>
              <a:rPr lang="en-US" dirty="0" smtClean="0"/>
              <a:t>Guest Partition</a:t>
            </a:r>
            <a:endParaRPr lang="en-US" dirty="0"/>
          </a:p>
        </p:txBody>
      </p:sp>
      <p:sp>
        <p:nvSpPr>
          <p:cNvPr id="54" name="Rounded Rectangle 53"/>
          <p:cNvSpPr/>
          <p:nvPr/>
        </p:nvSpPr>
        <p:spPr>
          <a:xfrm>
            <a:off x="3712572" y="2669051"/>
            <a:ext cx="1422030"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Guest Agent</a:t>
            </a:r>
          </a:p>
        </p:txBody>
      </p:sp>
      <p:sp>
        <p:nvSpPr>
          <p:cNvPr id="55" name="Rounded Rectangle 54"/>
          <p:cNvSpPr/>
          <p:nvPr/>
        </p:nvSpPr>
        <p:spPr>
          <a:xfrm>
            <a:off x="5236175" y="1602251"/>
            <a:ext cx="1422030" cy="1828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6" name="TextBox 55"/>
          <p:cNvSpPr txBox="1"/>
          <p:nvPr/>
        </p:nvSpPr>
        <p:spPr>
          <a:xfrm>
            <a:off x="5286964" y="1565521"/>
            <a:ext cx="1320455" cy="646331"/>
          </a:xfrm>
          <a:prstGeom prst="rect">
            <a:avLst/>
          </a:prstGeom>
          <a:noFill/>
        </p:spPr>
        <p:txBody>
          <a:bodyPr wrap="square" rtlCol="0">
            <a:spAutoFit/>
          </a:bodyPr>
          <a:lstStyle/>
          <a:p>
            <a:pPr algn="ctr"/>
            <a:r>
              <a:rPr lang="en-US" dirty="0" smtClean="0"/>
              <a:t>Guest Partition</a:t>
            </a:r>
            <a:endParaRPr lang="en-US" dirty="0"/>
          </a:p>
        </p:txBody>
      </p:sp>
      <p:sp>
        <p:nvSpPr>
          <p:cNvPr id="57" name="Rounded Rectangle 56"/>
          <p:cNvSpPr/>
          <p:nvPr/>
        </p:nvSpPr>
        <p:spPr>
          <a:xfrm>
            <a:off x="5236175" y="2669051"/>
            <a:ext cx="1422030"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Guest Agent</a:t>
            </a:r>
            <a:endParaRPr lang="en-US" dirty="0"/>
          </a:p>
        </p:txBody>
      </p:sp>
      <p:sp>
        <p:nvSpPr>
          <p:cNvPr id="58" name="Rounded Rectangle 57"/>
          <p:cNvSpPr/>
          <p:nvPr/>
        </p:nvSpPr>
        <p:spPr>
          <a:xfrm>
            <a:off x="6759778" y="1602251"/>
            <a:ext cx="1422030" cy="1828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9" name="TextBox 58"/>
          <p:cNvSpPr txBox="1"/>
          <p:nvPr/>
        </p:nvSpPr>
        <p:spPr>
          <a:xfrm>
            <a:off x="6810567" y="1565521"/>
            <a:ext cx="1320455" cy="646331"/>
          </a:xfrm>
          <a:prstGeom prst="rect">
            <a:avLst/>
          </a:prstGeom>
          <a:noFill/>
        </p:spPr>
        <p:txBody>
          <a:bodyPr wrap="square" rtlCol="0">
            <a:spAutoFit/>
          </a:bodyPr>
          <a:lstStyle/>
          <a:p>
            <a:pPr algn="ctr"/>
            <a:r>
              <a:rPr lang="en-US" dirty="0" smtClean="0"/>
              <a:t>Guest Partition</a:t>
            </a:r>
            <a:endParaRPr lang="en-US" dirty="0"/>
          </a:p>
        </p:txBody>
      </p:sp>
      <p:sp>
        <p:nvSpPr>
          <p:cNvPr id="60" name="Rounded Rectangle 59"/>
          <p:cNvSpPr/>
          <p:nvPr/>
        </p:nvSpPr>
        <p:spPr>
          <a:xfrm>
            <a:off x="6759778" y="2669051"/>
            <a:ext cx="1422030"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Guest Agent</a:t>
            </a:r>
            <a:endParaRPr lang="en-US" dirty="0"/>
          </a:p>
        </p:txBody>
      </p:sp>
      <p:sp>
        <p:nvSpPr>
          <p:cNvPr id="61" name="Rounded Rectangle 60"/>
          <p:cNvSpPr/>
          <p:nvPr/>
        </p:nvSpPr>
        <p:spPr>
          <a:xfrm>
            <a:off x="8283382" y="1602251"/>
            <a:ext cx="1422030" cy="1828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62" name="TextBox 61"/>
          <p:cNvSpPr txBox="1"/>
          <p:nvPr/>
        </p:nvSpPr>
        <p:spPr>
          <a:xfrm>
            <a:off x="8334170" y="1565521"/>
            <a:ext cx="1320455" cy="646331"/>
          </a:xfrm>
          <a:prstGeom prst="rect">
            <a:avLst/>
          </a:prstGeom>
          <a:noFill/>
        </p:spPr>
        <p:txBody>
          <a:bodyPr wrap="square" rtlCol="0">
            <a:spAutoFit/>
          </a:bodyPr>
          <a:lstStyle/>
          <a:p>
            <a:pPr algn="ctr"/>
            <a:r>
              <a:rPr lang="en-US" dirty="0" smtClean="0"/>
              <a:t>Guest Partition</a:t>
            </a:r>
            <a:endParaRPr lang="en-US" dirty="0"/>
          </a:p>
        </p:txBody>
      </p:sp>
      <p:sp>
        <p:nvSpPr>
          <p:cNvPr id="63" name="Rounded Rectangle 62"/>
          <p:cNvSpPr/>
          <p:nvPr/>
        </p:nvSpPr>
        <p:spPr>
          <a:xfrm>
            <a:off x="8283381" y="2669051"/>
            <a:ext cx="1422030"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Guest Agent</a:t>
            </a:r>
            <a:endParaRPr lang="en-US" dirty="0"/>
          </a:p>
        </p:txBody>
      </p:sp>
      <p:sp>
        <p:nvSpPr>
          <p:cNvPr id="64" name="TextBox 63"/>
          <p:cNvSpPr txBox="1"/>
          <p:nvPr/>
        </p:nvSpPr>
        <p:spPr>
          <a:xfrm>
            <a:off x="1427056" y="1373651"/>
            <a:ext cx="1617751" cy="369332"/>
          </a:xfrm>
          <a:prstGeom prst="rect">
            <a:avLst/>
          </a:prstGeom>
          <a:noFill/>
        </p:spPr>
        <p:txBody>
          <a:bodyPr wrap="none" rtlCol="0">
            <a:spAutoFit/>
          </a:bodyPr>
          <a:lstStyle/>
          <a:p>
            <a:r>
              <a:rPr lang="en-US" dirty="0" smtClean="0">
                <a:solidFill>
                  <a:schemeClr val="bg1"/>
                </a:solidFill>
              </a:rPr>
              <a:t>Physical Node</a:t>
            </a:r>
            <a:endParaRPr lang="en-US" dirty="0">
              <a:solidFill>
                <a:schemeClr val="bg1"/>
              </a:solidFill>
            </a:endParaRPr>
          </a:p>
        </p:txBody>
      </p:sp>
      <p:sp>
        <p:nvSpPr>
          <p:cNvPr id="65" name="Rectangle 64"/>
          <p:cNvSpPr/>
          <p:nvPr/>
        </p:nvSpPr>
        <p:spPr>
          <a:xfrm>
            <a:off x="4219763" y="5553098"/>
            <a:ext cx="2945633"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Fabric Controller (Replica)</a:t>
            </a:r>
            <a:endParaRPr lang="en-US" dirty="0"/>
          </a:p>
        </p:txBody>
      </p:sp>
      <p:sp>
        <p:nvSpPr>
          <p:cNvPr id="66" name="Rectangle 65"/>
          <p:cNvSpPr/>
          <p:nvPr/>
        </p:nvSpPr>
        <p:spPr>
          <a:xfrm>
            <a:off x="7774837" y="5553098"/>
            <a:ext cx="2945633"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Fabric Controller (Replica)</a:t>
            </a:r>
            <a:endParaRPr lang="en-US" dirty="0"/>
          </a:p>
        </p:txBody>
      </p:sp>
      <p:sp>
        <p:nvSpPr>
          <p:cNvPr id="67" name="TextBox 66"/>
          <p:cNvSpPr txBox="1"/>
          <p:nvPr/>
        </p:nvSpPr>
        <p:spPr>
          <a:xfrm>
            <a:off x="7266970" y="5705498"/>
            <a:ext cx="354584" cy="369332"/>
          </a:xfrm>
          <a:prstGeom prst="rect">
            <a:avLst/>
          </a:prstGeom>
          <a:noFill/>
        </p:spPr>
        <p:txBody>
          <a:bodyPr wrap="none" rtlCol="0">
            <a:spAutoFit/>
          </a:bodyPr>
          <a:lstStyle/>
          <a:p>
            <a:r>
              <a:rPr lang="en-US" dirty="0" smtClean="0"/>
              <a:t>…</a:t>
            </a:r>
            <a:endParaRPr lang="en-US" dirty="0"/>
          </a:p>
        </p:txBody>
      </p:sp>
      <p:cxnSp>
        <p:nvCxnSpPr>
          <p:cNvPr id="68" name="Straight Arrow Connector 67"/>
          <p:cNvCxnSpPr>
            <a:stCxn id="48" idx="0"/>
            <a:endCxn id="50" idx="2"/>
          </p:cNvCxnSpPr>
          <p:nvPr/>
        </p:nvCxnSpPr>
        <p:spPr>
          <a:xfrm flipH="1" flipV="1">
            <a:off x="2493690" y="4574051"/>
            <a:ext cx="50111" cy="979047"/>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69" name="Straight Arrow Connector 68"/>
          <p:cNvCxnSpPr>
            <a:stCxn id="50" idx="3"/>
            <a:endCxn id="54" idx="2"/>
          </p:cNvCxnSpPr>
          <p:nvPr/>
        </p:nvCxnSpPr>
        <p:spPr>
          <a:xfrm flipV="1">
            <a:off x="3407852" y="3278651"/>
            <a:ext cx="1015735" cy="99060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70" name="Straight Arrow Connector 69"/>
          <p:cNvCxnSpPr>
            <a:stCxn id="50" idx="3"/>
            <a:endCxn id="57" idx="2"/>
          </p:cNvCxnSpPr>
          <p:nvPr/>
        </p:nvCxnSpPr>
        <p:spPr>
          <a:xfrm flipV="1">
            <a:off x="3407851" y="3278651"/>
            <a:ext cx="2539339" cy="99060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71" name="Straight Arrow Connector 70"/>
          <p:cNvCxnSpPr>
            <a:stCxn id="50" idx="3"/>
            <a:endCxn id="60" idx="2"/>
          </p:cNvCxnSpPr>
          <p:nvPr/>
        </p:nvCxnSpPr>
        <p:spPr>
          <a:xfrm flipV="1">
            <a:off x="3407851" y="3278651"/>
            <a:ext cx="4062942" cy="99060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72" name="Straight Arrow Connector 71"/>
          <p:cNvCxnSpPr>
            <a:stCxn id="50" idx="3"/>
            <a:endCxn id="63" idx="2"/>
          </p:cNvCxnSpPr>
          <p:nvPr/>
        </p:nvCxnSpPr>
        <p:spPr>
          <a:xfrm flipV="1">
            <a:off x="3407851" y="3278651"/>
            <a:ext cx="5586545" cy="99060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73" name="Rounded Rectangle 72"/>
          <p:cNvSpPr/>
          <p:nvPr/>
        </p:nvSpPr>
        <p:spPr>
          <a:xfrm>
            <a:off x="3712572" y="2211851"/>
            <a:ext cx="1422030" cy="457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t>Role Instance</a:t>
            </a:r>
            <a:endParaRPr lang="en-US" dirty="0"/>
          </a:p>
        </p:txBody>
      </p:sp>
      <p:sp>
        <p:nvSpPr>
          <p:cNvPr id="74" name="Rounded Rectangle 73"/>
          <p:cNvSpPr/>
          <p:nvPr/>
        </p:nvSpPr>
        <p:spPr>
          <a:xfrm>
            <a:off x="5236175" y="2211851"/>
            <a:ext cx="1422030" cy="457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t>Role Instance</a:t>
            </a:r>
            <a:endParaRPr lang="en-US" dirty="0"/>
          </a:p>
        </p:txBody>
      </p:sp>
      <p:sp>
        <p:nvSpPr>
          <p:cNvPr id="75" name="Rounded Rectangle 74"/>
          <p:cNvSpPr/>
          <p:nvPr/>
        </p:nvSpPr>
        <p:spPr>
          <a:xfrm>
            <a:off x="6759778" y="2211851"/>
            <a:ext cx="1422030" cy="457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t>Role Instance</a:t>
            </a:r>
            <a:endParaRPr lang="en-US" dirty="0"/>
          </a:p>
        </p:txBody>
      </p:sp>
      <p:sp>
        <p:nvSpPr>
          <p:cNvPr id="76" name="Rounded Rectangle 75"/>
          <p:cNvSpPr/>
          <p:nvPr/>
        </p:nvSpPr>
        <p:spPr>
          <a:xfrm>
            <a:off x="8283381" y="2211851"/>
            <a:ext cx="1422030" cy="457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t>Role Instance</a:t>
            </a:r>
            <a:endParaRPr lang="en-US" dirty="0"/>
          </a:p>
        </p:txBody>
      </p:sp>
      <p:sp>
        <p:nvSpPr>
          <p:cNvPr id="77" name="TextBox 76"/>
          <p:cNvSpPr txBox="1"/>
          <p:nvPr/>
        </p:nvSpPr>
        <p:spPr>
          <a:xfrm rot="5400000">
            <a:off x="2313532" y="2239883"/>
            <a:ext cx="461665" cy="2234618"/>
          </a:xfrm>
          <a:prstGeom prst="rect">
            <a:avLst/>
          </a:prstGeom>
          <a:noFill/>
        </p:spPr>
        <p:txBody>
          <a:bodyPr vert="vert270" wrap="square" rtlCol="0">
            <a:spAutoFit/>
          </a:bodyPr>
          <a:lstStyle/>
          <a:p>
            <a:r>
              <a:rPr lang="en-US" b="1" dirty="0" smtClean="0">
                <a:solidFill>
                  <a:schemeClr val="bg1"/>
                </a:solidFill>
              </a:rPr>
              <a:t>Trust boundary</a:t>
            </a:r>
            <a:endParaRPr lang="en-US" b="1" dirty="0">
              <a:solidFill>
                <a:schemeClr val="bg1"/>
              </a:solidFill>
            </a:endParaRPr>
          </a:p>
        </p:txBody>
      </p:sp>
      <p:sp>
        <p:nvSpPr>
          <p:cNvPr id="35" name="Rounded Rectangle 34"/>
          <p:cNvSpPr/>
          <p:nvPr/>
        </p:nvSpPr>
        <p:spPr>
          <a:xfrm>
            <a:off x="6468795" y="3948120"/>
            <a:ext cx="3324454"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Image Repository (OS VHDs, role ZIP files)</a:t>
            </a:r>
            <a:endParaRPr lang="en-US" dirty="0"/>
          </a:p>
        </p:txBody>
      </p:sp>
    </p:spTree>
    <p:extLst>
      <p:ext uri="{BB962C8B-B14F-4D97-AF65-F5344CB8AC3E}">
        <p14:creationId xmlns:p14="http://schemas.microsoft.com/office/powerpoint/2010/main" val="276543819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8" y="228600"/>
            <a:ext cx="11149013" cy="609398"/>
          </a:xfrm>
        </p:spPr>
        <p:txBody>
          <a:bodyPr/>
          <a:lstStyle/>
          <a:p>
            <a:r>
              <a:rPr lang="en-US" dirty="0" smtClean="0"/>
              <a:t>Deploying a Role Instance</a:t>
            </a:r>
            <a:endParaRPr lang="en-US" dirty="0"/>
          </a:p>
        </p:txBody>
      </p:sp>
      <p:sp>
        <p:nvSpPr>
          <p:cNvPr id="3" name="Content Placeholder 2"/>
          <p:cNvSpPr>
            <a:spLocks noGrp="1"/>
          </p:cNvSpPr>
          <p:nvPr>
            <p:ph idx="1"/>
          </p:nvPr>
        </p:nvSpPr>
        <p:spPr>
          <a:xfrm>
            <a:off x="736599" y="1154366"/>
            <a:ext cx="10158413" cy="5022914"/>
          </a:xfrm>
        </p:spPr>
        <p:txBody>
          <a:bodyPr/>
          <a:lstStyle/>
          <a:p>
            <a:r>
              <a:rPr lang="en-US" sz="2800" dirty="0" smtClean="0"/>
              <a:t>FC pushes role files and configuration information to target node host agent</a:t>
            </a:r>
          </a:p>
          <a:p>
            <a:r>
              <a:rPr lang="en-US" sz="2800" dirty="0" smtClean="0"/>
              <a:t>Host agent creates three VHDs:</a:t>
            </a:r>
          </a:p>
          <a:p>
            <a:pPr lvl="1"/>
            <a:r>
              <a:rPr lang="en-US" sz="2400" dirty="0" smtClean="0"/>
              <a:t>Differencing VHD for OS image (D:\)</a:t>
            </a:r>
          </a:p>
          <a:p>
            <a:pPr lvl="2"/>
            <a:r>
              <a:rPr lang="en-US" sz="2000" dirty="0" smtClean="0"/>
              <a:t>Host agent injects FC guest agent into VHD for Web/Worker roles</a:t>
            </a:r>
          </a:p>
          <a:p>
            <a:pPr lvl="1"/>
            <a:r>
              <a:rPr lang="en-US" sz="2400" dirty="0" smtClean="0"/>
              <a:t>Resource VHD for temporary files (C:\)</a:t>
            </a:r>
          </a:p>
          <a:p>
            <a:pPr lvl="1"/>
            <a:r>
              <a:rPr lang="en-US" sz="2400" dirty="0" smtClean="0"/>
              <a:t>Role VHD for role files (first available drive letter e.g. E:\, F:\)</a:t>
            </a:r>
          </a:p>
          <a:p>
            <a:r>
              <a:rPr lang="en-US" sz="2800" dirty="0" smtClean="0"/>
              <a:t>Host agent creates VM, attaches VHDs, and starts VM</a:t>
            </a:r>
          </a:p>
          <a:p>
            <a:r>
              <a:rPr lang="en-US" sz="2800" dirty="0" smtClean="0"/>
              <a:t>Guest agent starts role host, which calls role entry point</a:t>
            </a:r>
          </a:p>
          <a:p>
            <a:pPr lvl="1"/>
            <a:r>
              <a:rPr lang="en-US" sz="2400" dirty="0" smtClean="0"/>
              <a:t>Starts health heartbeat to and gets commands from host agent</a:t>
            </a:r>
          </a:p>
          <a:p>
            <a:r>
              <a:rPr lang="en-US" sz="2800" dirty="0" smtClean="0"/>
              <a:t>Load balancer only routes to external endpoint when it responds to simple HTTP GET (LB probe)</a:t>
            </a:r>
            <a:endParaRPr lang="en-US" sz="2800" dirty="0"/>
          </a:p>
        </p:txBody>
      </p:sp>
    </p:spTree>
    <p:extLst>
      <p:ext uri="{BB962C8B-B14F-4D97-AF65-F5344CB8AC3E}">
        <p14:creationId xmlns:p14="http://schemas.microsoft.com/office/powerpoint/2010/main" val="2482966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Instance VHDs</a:t>
            </a:r>
            <a:endParaRPr lang="en-US" dirty="0"/>
          </a:p>
        </p:txBody>
      </p:sp>
      <p:sp>
        <p:nvSpPr>
          <p:cNvPr id="4" name="Rectangle 3"/>
          <p:cNvSpPr/>
          <p:nvPr/>
        </p:nvSpPr>
        <p:spPr bwMode="auto">
          <a:xfrm>
            <a:off x="1649895" y="1103243"/>
            <a:ext cx="8299174" cy="2047461"/>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Role Virtual Machine</a:t>
            </a:r>
          </a:p>
        </p:txBody>
      </p:sp>
      <p:sp>
        <p:nvSpPr>
          <p:cNvPr id="5" name="Rectangle 4"/>
          <p:cNvSpPr/>
          <p:nvPr/>
        </p:nvSpPr>
        <p:spPr bwMode="auto">
          <a:xfrm>
            <a:off x="1630016" y="3409122"/>
            <a:ext cx="2613991" cy="11032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C:\</a:t>
            </a:r>
          </a:p>
          <a:p>
            <a:pPr algn="ctr" defTabSz="914099" fontAlgn="base">
              <a:spcBef>
                <a:spcPct val="0"/>
              </a:spcBef>
              <a:spcAft>
                <a:spcPct val="0"/>
              </a:spcAft>
            </a:pPr>
            <a:r>
              <a:rPr lang="en-US" sz="2200" dirty="0" smtClean="0">
                <a:solidFill>
                  <a:schemeClr val="bg1"/>
                </a:solidFill>
              </a:rPr>
              <a:t>Resource Disk</a:t>
            </a:r>
          </a:p>
        </p:txBody>
      </p:sp>
      <p:sp>
        <p:nvSpPr>
          <p:cNvPr id="6" name="Rectangle 5"/>
          <p:cNvSpPr/>
          <p:nvPr/>
        </p:nvSpPr>
        <p:spPr bwMode="auto">
          <a:xfrm>
            <a:off x="4456042" y="3422374"/>
            <a:ext cx="2613991" cy="1103243"/>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D:\</a:t>
            </a:r>
          </a:p>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Windows Differencing Disk</a:t>
            </a:r>
          </a:p>
        </p:txBody>
      </p:sp>
      <p:sp>
        <p:nvSpPr>
          <p:cNvPr id="7" name="Rectangle 6"/>
          <p:cNvSpPr/>
          <p:nvPr/>
        </p:nvSpPr>
        <p:spPr bwMode="auto">
          <a:xfrm>
            <a:off x="7341703" y="3425687"/>
            <a:ext cx="2613991" cy="1103243"/>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 or F:\</a:t>
            </a:r>
          </a:p>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Role Image Differencing Disk</a:t>
            </a:r>
          </a:p>
        </p:txBody>
      </p:sp>
      <p:sp>
        <p:nvSpPr>
          <p:cNvPr id="8" name="Rectangle 7"/>
          <p:cNvSpPr/>
          <p:nvPr/>
        </p:nvSpPr>
        <p:spPr bwMode="auto">
          <a:xfrm>
            <a:off x="4459356" y="5055705"/>
            <a:ext cx="2613991" cy="11032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Windows VHD</a:t>
            </a:r>
          </a:p>
        </p:txBody>
      </p:sp>
      <p:sp>
        <p:nvSpPr>
          <p:cNvPr id="9" name="Rectangle 8"/>
          <p:cNvSpPr/>
          <p:nvPr/>
        </p:nvSpPr>
        <p:spPr bwMode="auto">
          <a:xfrm>
            <a:off x="7345017" y="5049078"/>
            <a:ext cx="2613991" cy="11032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Role VHD</a:t>
            </a:r>
          </a:p>
        </p:txBody>
      </p:sp>
      <p:cxnSp>
        <p:nvCxnSpPr>
          <p:cNvPr id="11" name="Straight Arrow Connector 10"/>
          <p:cNvCxnSpPr>
            <a:stCxn id="6" idx="2"/>
            <a:endCxn id="8" idx="0"/>
          </p:cNvCxnSpPr>
          <p:nvPr/>
        </p:nvCxnSpPr>
        <p:spPr>
          <a:xfrm>
            <a:off x="5763038" y="4525617"/>
            <a:ext cx="3314" cy="530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a:off x="8608942" y="4548808"/>
            <a:ext cx="3314" cy="530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84097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228600"/>
            <a:ext cx="11149013" cy="609398"/>
          </a:xfrm>
        </p:spPr>
        <p:txBody>
          <a:bodyPr/>
          <a:lstStyle/>
          <a:p>
            <a:r>
              <a:rPr lang="en-US" dirty="0" smtClean="0"/>
              <a:t>Inside a Role VM</a:t>
            </a:r>
            <a:endParaRPr lang="en-US" dirty="0"/>
          </a:p>
        </p:txBody>
      </p:sp>
      <p:grpSp>
        <p:nvGrpSpPr>
          <p:cNvPr id="7" name="Group 6"/>
          <p:cNvGrpSpPr/>
          <p:nvPr/>
        </p:nvGrpSpPr>
        <p:grpSpPr>
          <a:xfrm>
            <a:off x="781748" y="1143000"/>
            <a:ext cx="5204850" cy="3339690"/>
            <a:chOff x="959538" y="1447800"/>
            <a:chExt cx="5202195" cy="333969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38" y="1447800"/>
              <a:ext cx="4852987" cy="333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80013" y="3429000"/>
              <a:ext cx="2481720" cy="369332"/>
            </a:xfrm>
            <a:prstGeom prst="rect">
              <a:avLst/>
            </a:prstGeom>
            <a:noFill/>
          </p:spPr>
          <p:txBody>
            <a:bodyPr wrap="none" lIns="0" tIns="0" rIns="0" bIns="0" rtlCol="0">
              <a:spAutoFit/>
            </a:bodyPr>
            <a:lstStyle/>
            <a:p>
              <a:r>
                <a:rPr lang="en-US" sz="2400" b="1" dirty="0" smtClean="0">
                  <a:solidFill>
                    <a:schemeClr val="accent3"/>
                  </a:solidFill>
                </a:rPr>
                <a:t>Resource Volume</a:t>
              </a:r>
            </a:p>
          </p:txBody>
        </p:sp>
        <p:sp>
          <p:nvSpPr>
            <p:cNvPr id="5" name="TextBox 4"/>
            <p:cNvSpPr txBox="1"/>
            <p:nvPr/>
          </p:nvSpPr>
          <p:spPr>
            <a:xfrm>
              <a:off x="4411202" y="2895600"/>
              <a:ext cx="1586997" cy="369332"/>
            </a:xfrm>
            <a:prstGeom prst="rect">
              <a:avLst/>
            </a:prstGeom>
            <a:noFill/>
          </p:spPr>
          <p:txBody>
            <a:bodyPr wrap="none" lIns="0" tIns="0" rIns="0" bIns="0" rtlCol="0">
              <a:spAutoFit/>
            </a:bodyPr>
            <a:lstStyle/>
            <a:p>
              <a:r>
                <a:rPr lang="en-US" sz="2400" b="1" dirty="0" smtClean="0">
                  <a:solidFill>
                    <a:schemeClr val="accent3"/>
                  </a:solidFill>
                </a:rPr>
                <a:t>OS Volume</a:t>
              </a:r>
            </a:p>
          </p:txBody>
        </p:sp>
        <p:sp>
          <p:nvSpPr>
            <p:cNvPr id="6" name="TextBox 5"/>
            <p:cNvSpPr txBox="1"/>
            <p:nvPr/>
          </p:nvSpPr>
          <p:spPr>
            <a:xfrm>
              <a:off x="4187262" y="3886200"/>
              <a:ext cx="1814827" cy="369332"/>
            </a:xfrm>
            <a:prstGeom prst="rect">
              <a:avLst/>
            </a:prstGeom>
            <a:noFill/>
          </p:spPr>
          <p:txBody>
            <a:bodyPr wrap="none" lIns="0" tIns="0" rIns="0" bIns="0" rtlCol="0">
              <a:spAutoFit/>
            </a:bodyPr>
            <a:lstStyle/>
            <a:p>
              <a:r>
                <a:rPr lang="en-US" sz="2400" b="1" dirty="0" smtClean="0">
                  <a:solidFill>
                    <a:schemeClr val="accent3"/>
                  </a:solidFill>
                </a:rPr>
                <a:t>Role Volume</a:t>
              </a:r>
            </a:p>
          </p:txBody>
        </p:sp>
      </p:grpSp>
      <p:pic>
        <p:nvPicPr>
          <p:cNvPr id="102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631" y="794649"/>
            <a:ext cx="5358384" cy="1655064"/>
          </a:xfrm>
          <a:prstGeom prst="rect">
            <a:avLst/>
          </a:prstGeom>
          <a:noFill/>
          <a:ln w="38100">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5942012" y="2286000"/>
            <a:ext cx="2447952" cy="1295400"/>
          </a:xfrm>
          <a:prstGeom prst="straightConnector1">
            <a:avLst/>
          </a:prstGeom>
          <a:ln>
            <a:solidFill>
              <a:schemeClr val="accent3"/>
            </a:solidFill>
            <a:tailEnd type="arrow"/>
          </a:ln>
        </p:spPr>
        <p:style>
          <a:lnRef idx="3">
            <a:schemeClr val="accent4"/>
          </a:lnRef>
          <a:fillRef idx="0">
            <a:schemeClr val="accent4"/>
          </a:fillRef>
          <a:effectRef idx="2">
            <a:schemeClr val="accent4"/>
          </a:effectRef>
          <a:fontRef idx="minor">
            <a:schemeClr val="tx1"/>
          </a:fontRef>
        </p:style>
      </p:cxnSp>
      <p:sp>
        <p:nvSpPr>
          <p:cNvPr id="15" name="TextBox 14"/>
          <p:cNvSpPr txBox="1"/>
          <p:nvPr/>
        </p:nvSpPr>
        <p:spPr>
          <a:xfrm>
            <a:off x="1275311" y="4836160"/>
            <a:ext cx="1601400" cy="369332"/>
          </a:xfrm>
          <a:prstGeom prst="rect">
            <a:avLst/>
          </a:prstGeom>
          <a:noFill/>
        </p:spPr>
        <p:txBody>
          <a:bodyPr wrap="none" lIns="0" tIns="0" rIns="0" bIns="0" rtlCol="0">
            <a:spAutoFit/>
          </a:bodyPr>
          <a:lstStyle/>
          <a:p>
            <a:r>
              <a:rPr lang="en-US" sz="2400" dirty="0" smtClean="0">
                <a:solidFill>
                  <a:srgbClr val="FFC000"/>
                </a:solidFill>
              </a:rPr>
              <a:t>Guest Agent</a:t>
            </a:r>
          </a:p>
        </p:txBody>
      </p:sp>
      <p:sp>
        <p:nvSpPr>
          <p:cNvPr id="18" name="TextBox 17"/>
          <p:cNvSpPr txBox="1"/>
          <p:nvPr/>
        </p:nvSpPr>
        <p:spPr>
          <a:xfrm>
            <a:off x="1275311" y="5370249"/>
            <a:ext cx="1240724" cy="369332"/>
          </a:xfrm>
          <a:prstGeom prst="rect">
            <a:avLst/>
          </a:prstGeom>
          <a:noFill/>
        </p:spPr>
        <p:txBody>
          <a:bodyPr wrap="none" lIns="0" tIns="0" rIns="0" bIns="0" rtlCol="0">
            <a:spAutoFit/>
          </a:bodyPr>
          <a:lstStyle/>
          <a:p>
            <a:r>
              <a:rPr lang="en-US" sz="2400" dirty="0" smtClean="0">
                <a:solidFill>
                  <a:srgbClr val="FFC000"/>
                </a:solidFill>
              </a:rPr>
              <a:t>Role Host</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919" y="4250724"/>
            <a:ext cx="7305096" cy="1828800"/>
          </a:xfrm>
          <a:prstGeom prst="rect">
            <a:avLst/>
          </a:prstGeom>
          <a:noFill/>
          <a:ln w="38100" cmpd="sng">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V="1">
            <a:off x="3122612" y="4402782"/>
            <a:ext cx="1020369" cy="474018"/>
          </a:xfrm>
          <a:prstGeom prst="straightConnector1">
            <a:avLst/>
          </a:prstGeom>
          <a:ln>
            <a:solidFill>
              <a:schemeClr val="accent3"/>
            </a:solidFill>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flipV="1">
            <a:off x="2894012" y="4960551"/>
            <a:ext cx="1659909" cy="525849"/>
          </a:xfrm>
          <a:prstGeom prst="straightConnector1">
            <a:avLst/>
          </a:prstGeom>
          <a:ln>
            <a:solidFill>
              <a:schemeClr val="accent3"/>
            </a:solidFill>
            <a:tailEnd type="arrow"/>
          </a:ln>
        </p:spPr>
        <p:style>
          <a:lnRef idx="3">
            <a:schemeClr val="accent4"/>
          </a:lnRef>
          <a:fillRef idx="0">
            <a:schemeClr val="accent4"/>
          </a:fillRef>
          <a:effectRef idx="2">
            <a:schemeClr val="accent4"/>
          </a:effectRef>
          <a:fontRef idx="minor">
            <a:schemeClr val="tx1"/>
          </a:fontRef>
        </p:style>
      </p:cxnSp>
      <p:sp>
        <p:nvSpPr>
          <p:cNvPr id="26" name="TextBox 25"/>
          <p:cNvSpPr txBox="1"/>
          <p:nvPr/>
        </p:nvSpPr>
        <p:spPr>
          <a:xfrm>
            <a:off x="1275311" y="5891981"/>
            <a:ext cx="2045303" cy="369332"/>
          </a:xfrm>
          <a:prstGeom prst="rect">
            <a:avLst/>
          </a:prstGeom>
          <a:noFill/>
        </p:spPr>
        <p:txBody>
          <a:bodyPr wrap="none" lIns="0" tIns="0" rIns="0" bIns="0" rtlCol="0">
            <a:spAutoFit/>
          </a:bodyPr>
          <a:lstStyle/>
          <a:p>
            <a:r>
              <a:rPr lang="en-US" sz="2400" dirty="0" smtClean="0">
                <a:solidFill>
                  <a:srgbClr val="FFC000"/>
                </a:solidFill>
              </a:rPr>
              <a:t>Role Entry Point</a:t>
            </a:r>
          </a:p>
        </p:txBody>
      </p:sp>
      <p:cxnSp>
        <p:nvCxnSpPr>
          <p:cNvPr id="27" name="Straight Arrow Connector 26"/>
          <p:cNvCxnSpPr/>
          <p:nvPr/>
        </p:nvCxnSpPr>
        <p:spPr>
          <a:xfrm>
            <a:off x="3275012" y="5864180"/>
            <a:ext cx="609600" cy="3220"/>
          </a:xfrm>
          <a:prstGeom prst="straightConnector1">
            <a:avLst/>
          </a:prstGeom>
          <a:ln>
            <a:solidFill>
              <a:schemeClr val="accent3"/>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0914807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Improvements: JBOD</a:t>
            </a:r>
            <a:endParaRPr lang="en-US" dirty="0"/>
          </a:p>
        </p:txBody>
      </p:sp>
      <p:sp>
        <p:nvSpPr>
          <p:cNvPr id="3" name="Content Placeholder 2"/>
          <p:cNvSpPr>
            <a:spLocks noGrp="1"/>
          </p:cNvSpPr>
          <p:nvPr>
            <p:ph idx="1"/>
          </p:nvPr>
        </p:nvSpPr>
        <p:spPr>
          <a:xfrm>
            <a:off x="595312" y="990600"/>
            <a:ext cx="11149013" cy="3828740"/>
          </a:xfrm>
        </p:spPr>
        <p:txBody>
          <a:bodyPr/>
          <a:lstStyle/>
          <a:p>
            <a:r>
              <a:rPr lang="en-US" dirty="0" smtClean="0"/>
              <a:t>Today: blade disks are striped</a:t>
            </a:r>
          </a:p>
          <a:p>
            <a:pPr lvl="1"/>
            <a:r>
              <a:rPr lang="en-US" dirty="0" smtClean="0"/>
              <a:t>VM VHDs share the multi-disk volume</a:t>
            </a:r>
          </a:p>
          <a:p>
            <a:pPr lvl="1"/>
            <a:r>
              <a:rPr lang="en-US" dirty="0" smtClean="0"/>
              <a:t>I/O contention can be high during boot of multiple VMs</a:t>
            </a:r>
          </a:p>
          <a:p>
            <a:pPr lvl="1"/>
            <a:r>
              <a:rPr lang="en-US" dirty="0" smtClean="0"/>
              <a:t>Failure of one disk affects all VMs</a:t>
            </a:r>
          </a:p>
          <a:p>
            <a:r>
              <a:rPr lang="en-US" dirty="0" smtClean="0"/>
              <a:t>Improvement: create one volume per disk</a:t>
            </a:r>
          </a:p>
          <a:p>
            <a:pPr lvl="1"/>
            <a:r>
              <a:rPr lang="en-US" dirty="0" smtClean="0"/>
              <a:t>VHDs span volumes only if necessary</a:t>
            </a:r>
          </a:p>
          <a:p>
            <a:pPr lvl="1"/>
            <a:r>
              <a:rPr lang="en-US" dirty="0" smtClean="0"/>
              <a:t>Leads to higher I/O isolation</a:t>
            </a:r>
          </a:p>
          <a:p>
            <a:pPr lvl="1"/>
            <a:r>
              <a:rPr lang="en-US" dirty="0" smtClean="0"/>
              <a:t>Failure of a disk affects only VMs hosted on that disk</a:t>
            </a:r>
          </a:p>
        </p:txBody>
      </p:sp>
      <p:sp>
        <p:nvSpPr>
          <p:cNvPr id="4" name="Rectangle 3"/>
          <p:cNvSpPr/>
          <p:nvPr/>
        </p:nvSpPr>
        <p:spPr bwMode="auto">
          <a:xfrm>
            <a:off x="1438275" y="5934075"/>
            <a:ext cx="1304925" cy="3619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Disk 1</a:t>
            </a:r>
          </a:p>
        </p:txBody>
      </p:sp>
      <p:sp>
        <p:nvSpPr>
          <p:cNvPr id="5" name="Rectangle 4"/>
          <p:cNvSpPr/>
          <p:nvPr/>
        </p:nvSpPr>
        <p:spPr bwMode="auto">
          <a:xfrm>
            <a:off x="2895600" y="5934075"/>
            <a:ext cx="1304925" cy="3619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Disk 2</a:t>
            </a:r>
          </a:p>
        </p:txBody>
      </p:sp>
      <p:sp>
        <p:nvSpPr>
          <p:cNvPr id="6" name="Rectangle 5"/>
          <p:cNvSpPr/>
          <p:nvPr/>
        </p:nvSpPr>
        <p:spPr bwMode="auto">
          <a:xfrm>
            <a:off x="4352925" y="5934075"/>
            <a:ext cx="1304925" cy="3619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Disk 3</a:t>
            </a:r>
          </a:p>
        </p:txBody>
      </p:sp>
      <p:sp>
        <p:nvSpPr>
          <p:cNvPr id="7" name="Rectangle 6"/>
          <p:cNvSpPr/>
          <p:nvPr/>
        </p:nvSpPr>
        <p:spPr bwMode="auto">
          <a:xfrm>
            <a:off x="1438275" y="5591175"/>
            <a:ext cx="4219575" cy="2286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Volume</a:t>
            </a:r>
          </a:p>
        </p:txBody>
      </p:sp>
      <p:sp>
        <p:nvSpPr>
          <p:cNvPr id="8" name="Rounded Rectangle 7"/>
          <p:cNvSpPr/>
          <p:nvPr/>
        </p:nvSpPr>
        <p:spPr bwMode="auto">
          <a:xfrm>
            <a:off x="1828800" y="5257798"/>
            <a:ext cx="914400" cy="257175"/>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rPr>
              <a:t>VHD1</a:t>
            </a:r>
          </a:p>
        </p:txBody>
      </p:sp>
      <p:sp>
        <p:nvSpPr>
          <p:cNvPr id="9" name="Rounded Rectangle 8"/>
          <p:cNvSpPr/>
          <p:nvPr/>
        </p:nvSpPr>
        <p:spPr bwMode="auto">
          <a:xfrm>
            <a:off x="3257550" y="5257797"/>
            <a:ext cx="723900" cy="257175"/>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rPr>
              <a:t>VHD2</a:t>
            </a:r>
          </a:p>
        </p:txBody>
      </p:sp>
      <p:sp>
        <p:nvSpPr>
          <p:cNvPr id="10" name="Rectangle 9"/>
          <p:cNvSpPr/>
          <p:nvPr/>
        </p:nvSpPr>
        <p:spPr bwMode="auto">
          <a:xfrm>
            <a:off x="6686550" y="5934075"/>
            <a:ext cx="1304925" cy="3619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Disk 1</a:t>
            </a:r>
          </a:p>
        </p:txBody>
      </p:sp>
      <p:sp>
        <p:nvSpPr>
          <p:cNvPr id="11" name="Rectangle 10"/>
          <p:cNvSpPr/>
          <p:nvPr/>
        </p:nvSpPr>
        <p:spPr bwMode="auto">
          <a:xfrm>
            <a:off x="8143875" y="5934075"/>
            <a:ext cx="1304925" cy="3619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Disk 2</a:t>
            </a:r>
          </a:p>
        </p:txBody>
      </p:sp>
      <p:sp>
        <p:nvSpPr>
          <p:cNvPr id="12" name="Rectangle 11"/>
          <p:cNvSpPr/>
          <p:nvPr/>
        </p:nvSpPr>
        <p:spPr bwMode="auto">
          <a:xfrm>
            <a:off x="9601200" y="5934075"/>
            <a:ext cx="1304925" cy="3619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Disk 3</a:t>
            </a:r>
          </a:p>
        </p:txBody>
      </p:sp>
      <p:sp>
        <p:nvSpPr>
          <p:cNvPr id="13" name="Rectangle 12"/>
          <p:cNvSpPr/>
          <p:nvPr/>
        </p:nvSpPr>
        <p:spPr bwMode="auto">
          <a:xfrm>
            <a:off x="6686550" y="5591175"/>
            <a:ext cx="1304925" cy="2286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Volume 1</a:t>
            </a:r>
          </a:p>
        </p:txBody>
      </p:sp>
      <p:sp>
        <p:nvSpPr>
          <p:cNvPr id="14" name="Rectangle 13"/>
          <p:cNvSpPr/>
          <p:nvPr/>
        </p:nvSpPr>
        <p:spPr bwMode="auto">
          <a:xfrm>
            <a:off x="8143874" y="5591175"/>
            <a:ext cx="1304925" cy="2286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Volume 2</a:t>
            </a:r>
          </a:p>
        </p:txBody>
      </p:sp>
      <p:sp>
        <p:nvSpPr>
          <p:cNvPr id="15" name="Rectangle 14"/>
          <p:cNvSpPr/>
          <p:nvPr/>
        </p:nvSpPr>
        <p:spPr bwMode="auto">
          <a:xfrm>
            <a:off x="9601199" y="5591175"/>
            <a:ext cx="1304925" cy="2286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Volume 3</a:t>
            </a:r>
          </a:p>
        </p:txBody>
      </p:sp>
      <p:sp>
        <p:nvSpPr>
          <p:cNvPr id="16" name="Rounded Rectangle 15"/>
          <p:cNvSpPr/>
          <p:nvPr/>
        </p:nvSpPr>
        <p:spPr bwMode="auto">
          <a:xfrm>
            <a:off x="8434386" y="5281609"/>
            <a:ext cx="723900" cy="257175"/>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rPr>
              <a:t>VHD2</a:t>
            </a:r>
          </a:p>
        </p:txBody>
      </p:sp>
      <p:sp>
        <p:nvSpPr>
          <p:cNvPr id="17" name="Rounded Rectangle 16"/>
          <p:cNvSpPr/>
          <p:nvPr/>
        </p:nvSpPr>
        <p:spPr bwMode="auto">
          <a:xfrm>
            <a:off x="6881812" y="5281610"/>
            <a:ext cx="914400" cy="257175"/>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rPr>
              <a:t>VHD1</a:t>
            </a:r>
          </a:p>
        </p:txBody>
      </p:sp>
      <p:sp>
        <p:nvSpPr>
          <p:cNvPr id="18" name="TextBox 17"/>
          <p:cNvSpPr txBox="1"/>
          <p:nvPr/>
        </p:nvSpPr>
        <p:spPr>
          <a:xfrm>
            <a:off x="8530237" y="6298882"/>
            <a:ext cx="532197" cy="276999"/>
          </a:xfrm>
          <a:prstGeom prst="rect">
            <a:avLst/>
          </a:prstGeom>
          <a:noFill/>
        </p:spPr>
        <p:txBody>
          <a:bodyPr wrap="none" lIns="0" tIns="0" rIns="0" bIns="0" rtlCol="0">
            <a:spAutoFit/>
          </a:bodyPr>
          <a:lstStyle/>
          <a:p>
            <a:r>
              <a:rPr lang="en-US" dirty="0" smtClean="0">
                <a:solidFill>
                  <a:srgbClr val="FFC000"/>
                </a:solidFill>
              </a:rPr>
              <a:t>JBOD</a:t>
            </a:r>
          </a:p>
        </p:txBody>
      </p:sp>
      <p:sp>
        <p:nvSpPr>
          <p:cNvPr id="19" name="TextBox 18"/>
          <p:cNvSpPr txBox="1"/>
          <p:nvPr/>
        </p:nvSpPr>
        <p:spPr>
          <a:xfrm>
            <a:off x="3353401" y="6299656"/>
            <a:ext cx="740587" cy="276999"/>
          </a:xfrm>
          <a:prstGeom prst="rect">
            <a:avLst/>
          </a:prstGeom>
          <a:noFill/>
        </p:spPr>
        <p:txBody>
          <a:bodyPr wrap="none" lIns="0" tIns="0" rIns="0" bIns="0" rtlCol="0">
            <a:spAutoFit/>
          </a:bodyPr>
          <a:lstStyle/>
          <a:p>
            <a:r>
              <a:rPr lang="en-US" dirty="0" smtClean="0">
                <a:solidFill>
                  <a:srgbClr val="FFC000"/>
                </a:solidFill>
              </a:rPr>
              <a:t>Striping</a:t>
            </a:r>
          </a:p>
        </p:txBody>
      </p:sp>
    </p:spTree>
    <p:extLst>
      <p:ext uri="{BB962C8B-B14F-4D97-AF65-F5344CB8AC3E}">
        <p14:creationId xmlns:p14="http://schemas.microsoft.com/office/powerpoint/2010/main" val="1164074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5"/>
                                        </p:tgtEl>
                                        <p:attrNameLst>
                                          <p:attrName>fillcolor</p:attrName>
                                        </p:attrNameLst>
                                      </p:cBhvr>
                                      <p:to>
                                        <a:srgbClr val="EF4423"/>
                                      </p:to>
                                    </p:animClr>
                                    <p:set>
                                      <p:cBhvr>
                                        <p:cTn id="7" dur="1000" fill="hold"/>
                                        <p:tgtEl>
                                          <p:spTgt spid="5"/>
                                        </p:tgtEl>
                                        <p:attrNameLst>
                                          <p:attrName>fill.type</p:attrName>
                                        </p:attrNameLst>
                                      </p:cBhvr>
                                      <p:to>
                                        <p:strVal val="solid"/>
                                      </p:to>
                                    </p:set>
                                    <p:set>
                                      <p:cBhvr>
                                        <p:cTn id="8" dur="1000" fill="hold"/>
                                        <p:tgtEl>
                                          <p:spTgt spid="5"/>
                                        </p:tgtEl>
                                        <p:attrNameLst>
                                          <p:attrName>fill.on</p:attrName>
                                        </p:attrNameLst>
                                      </p:cBhvr>
                                      <p:to>
                                        <p:strVal val="true"/>
                                      </p:to>
                                    </p:set>
                                  </p:childTnLst>
                                </p:cTn>
                              </p:par>
                            </p:childTnLst>
                          </p:cTn>
                        </p:par>
                        <p:par>
                          <p:cTn id="9" fill="hold">
                            <p:stCondLst>
                              <p:cond delay="1000"/>
                            </p:stCondLst>
                            <p:childTnLst>
                              <p:par>
                                <p:cTn id="10" presetID="1" presetClass="emph" presetSubtype="2" fill="hold" nodeType="afterEffect">
                                  <p:stCondLst>
                                    <p:cond delay="800"/>
                                  </p:stCondLst>
                                  <p:childTnLst>
                                    <p:animClr clrSpc="rgb" dir="cw">
                                      <p:cBhvr>
                                        <p:cTn id="11" dur="1000" fill="hold"/>
                                        <p:tgtEl>
                                          <p:spTgt spid="7"/>
                                        </p:tgtEl>
                                        <p:attrNameLst>
                                          <p:attrName>fillcolor</p:attrName>
                                        </p:attrNameLst>
                                      </p:cBhvr>
                                      <p:to>
                                        <a:srgbClr val="EF4423"/>
                                      </p:to>
                                    </p:animClr>
                                    <p:set>
                                      <p:cBhvr>
                                        <p:cTn id="12" dur="1000" fill="hold"/>
                                        <p:tgtEl>
                                          <p:spTgt spid="7"/>
                                        </p:tgtEl>
                                        <p:attrNameLst>
                                          <p:attrName>fill.type</p:attrName>
                                        </p:attrNameLst>
                                      </p:cBhvr>
                                      <p:to>
                                        <p:strVal val="solid"/>
                                      </p:to>
                                    </p:set>
                                    <p:set>
                                      <p:cBhvr>
                                        <p:cTn id="13" dur="1000" fill="hold"/>
                                        <p:tgtEl>
                                          <p:spTgt spid="7"/>
                                        </p:tgtEl>
                                        <p:attrNameLst>
                                          <p:attrName>fill.on</p:attrName>
                                        </p:attrNameLst>
                                      </p:cBhvr>
                                      <p:to>
                                        <p:strVal val="true"/>
                                      </p:to>
                                    </p:set>
                                  </p:childTnLst>
                                </p:cTn>
                              </p:par>
                            </p:childTnLst>
                          </p:cTn>
                        </p:par>
                        <p:par>
                          <p:cTn id="14" fill="hold">
                            <p:stCondLst>
                              <p:cond delay="2800"/>
                            </p:stCondLst>
                            <p:childTnLst>
                              <p:par>
                                <p:cTn id="15" presetID="1" presetClass="emph" presetSubtype="2" fill="hold" nodeType="afterEffect">
                                  <p:stCondLst>
                                    <p:cond delay="0"/>
                                  </p:stCondLst>
                                  <p:childTnLst>
                                    <p:animClr clrSpc="rgb" dir="cw">
                                      <p:cBhvr>
                                        <p:cTn id="16" dur="1000" fill="hold"/>
                                        <p:tgtEl>
                                          <p:spTgt spid="9"/>
                                        </p:tgtEl>
                                        <p:attrNameLst>
                                          <p:attrName>fillcolor</p:attrName>
                                        </p:attrNameLst>
                                      </p:cBhvr>
                                      <p:to>
                                        <a:srgbClr val="EF4423"/>
                                      </p:to>
                                    </p:animClr>
                                    <p:set>
                                      <p:cBhvr>
                                        <p:cTn id="17" dur="1000" fill="hold"/>
                                        <p:tgtEl>
                                          <p:spTgt spid="9"/>
                                        </p:tgtEl>
                                        <p:attrNameLst>
                                          <p:attrName>fill.type</p:attrName>
                                        </p:attrNameLst>
                                      </p:cBhvr>
                                      <p:to>
                                        <p:strVal val="solid"/>
                                      </p:to>
                                    </p:set>
                                    <p:set>
                                      <p:cBhvr>
                                        <p:cTn id="18" dur="1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1000" fill="hold"/>
                                        <p:tgtEl>
                                          <p:spTgt spid="8"/>
                                        </p:tgtEl>
                                        <p:attrNameLst>
                                          <p:attrName>fillcolor</p:attrName>
                                        </p:attrNameLst>
                                      </p:cBhvr>
                                      <p:to>
                                        <a:srgbClr val="EF4423"/>
                                      </p:to>
                                    </p:animClr>
                                    <p:set>
                                      <p:cBhvr>
                                        <p:cTn id="21" dur="1000" fill="hold"/>
                                        <p:tgtEl>
                                          <p:spTgt spid="8"/>
                                        </p:tgtEl>
                                        <p:attrNameLst>
                                          <p:attrName>fill.type</p:attrName>
                                        </p:attrNameLst>
                                      </p:cBhvr>
                                      <p:to>
                                        <p:strVal val="solid"/>
                                      </p:to>
                                    </p:set>
                                    <p:set>
                                      <p:cBhvr>
                                        <p:cTn id="22" dur="1000" fill="hold"/>
                                        <p:tgtEl>
                                          <p:spTgt spid="8"/>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11"/>
                                        </p:tgtEl>
                                        <p:attrNameLst>
                                          <p:attrName>fillcolor</p:attrName>
                                        </p:attrNameLst>
                                      </p:cBhvr>
                                      <p:to>
                                        <a:srgbClr val="EF4423"/>
                                      </p:to>
                                    </p:animClr>
                                    <p:set>
                                      <p:cBhvr>
                                        <p:cTn id="27" dur="1000" fill="hold"/>
                                        <p:tgtEl>
                                          <p:spTgt spid="11"/>
                                        </p:tgtEl>
                                        <p:attrNameLst>
                                          <p:attrName>fill.type</p:attrName>
                                        </p:attrNameLst>
                                      </p:cBhvr>
                                      <p:to>
                                        <p:strVal val="solid"/>
                                      </p:to>
                                    </p:set>
                                    <p:set>
                                      <p:cBhvr>
                                        <p:cTn id="28" dur="1000" fill="hold"/>
                                        <p:tgtEl>
                                          <p:spTgt spid="11"/>
                                        </p:tgtEl>
                                        <p:attrNameLst>
                                          <p:attrName>fill.on</p:attrName>
                                        </p:attrNameLst>
                                      </p:cBhvr>
                                      <p:to>
                                        <p:strVal val="true"/>
                                      </p:to>
                                    </p:set>
                                  </p:childTnLst>
                                </p:cTn>
                              </p:par>
                            </p:childTnLst>
                          </p:cTn>
                        </p:par>
                        <p:par>
                          <p:cTn id="29" fill="hold">
                            <p:stCondLst>
                              <p:cond delay="1000"/>
                            </p:stCondLst>
                            <p:childTnLst>
                              <p:par>
                                <p:cTn id="30" presetID="1" presetClass="emph" presetSubtype="2" fill="hold" nodeType="afterEffect">
                                  <p:stCondLst>
                                    <p:cond delay="0"/>
                                  </p:stCondLst>
                                  <p:childTnLst>
                                    <p:animClr clrSpc="rgb" dir="cw">
                                      <p:cBhvr>
                                        <p:cTn id="31" dur="1000" fill="hold"/>
                                        <p:tgtEl>
                                          <p:spTgt spid="14"/>
                                        </p:tgtEl>
                                        <p:attrNameLst>
                                          <p:attrName>fillcolor</p:attrName>
                                        </p:attrNameLst>
                                      </p:cBhvr>
                                      <p:to>
                                        <a:srgbClr val="EF4423"/>
                                      </p:to>
                                    </p:animClr>
                                    <p:set>
                                      <p:cBhvr>
                                        <p:cTn id="32" dur="1000" fill="hold"/>
                                        <p:tgtEl>
                                          <p:spTgt spid="14"/>
                                        </p:tgtEl>
                                        <p:attrNameLst>
                                          <p:attrName>fill.type</p:attrName>
                                        </p:attrNameLst>
                                      </p:cBhvr>
                                      <p:to>
                                        <p:strVal val="solid"/>
                                      </p:to>
                                    </p:set>
                                    <p:set>
                                      <p:cBhvr>
                                        <p:cTn id="33" dur="1000" fill="hold"/>
                                        <p:tgtEl>
                                          <p:spTgt spid="14"/>
                                        </p:tgtEl>
                                        <p:attrNameLst>
                                          <p:attrName>fill.on</p:attrName>
                                        </p:attrNameLst>
                                      </p:cBhvr>
                                      <p:to>
                                        <p:strVal val="true"/>
                                      </p:to>
                                    </p:set>
                                  </p:childTnLst>
                                </p:cTn>
                              </p:par>
                            </p:childTnLst>
                          </p:cTn>
                        </p:par>
                        <p:par>
                          <p:cTn id="34" fill="hold">
                            <p:stCondLst>
                              <p:cond delay="2000"/>
                            </p:stCondLst>
                            <p:childTnLst>
                              <p:par>
                                <p:cTn id="35" presetID="1" presetClass="emph" presetSubtype="2" fill="hold" nodeType="afterEffect">
                                  <p:stCondLst>
                                    <p:cond delay="0"/>
                                  </p:stCondLst>
                                  <p:childTnLst>
                                    <p:animClr clrSpc="rgb" dir="cw">
                                      <p:cBhvr>
                                        <p:cTn id="36" dur="1000" fill="hold"/>
                                        <p:tgtEl>
                                          <p:spTgt spid="16"/>
                                        </p:tgtEl>
                                        <p:attrNameLst>
                                          <p:attrName>fillcolor</p:attrName>
                                        </p:attrNameLst>
                                      </p:cBhvr>
                                      <p:to>
                                        <a:srgbClr val="EF4423"/>
                                      </p:to>
                                    </p:animClr>
                                    <p:set>
                                      <p:cBhvr>
                                        <p:cTn id="37" dur="1000" fill="hold"/>
                                        <p:tgtEl>
                                          <p:spTgt spid="16"/>
                                        </p:tgtEl>
                                        <p:attrNameLst>
                                          <p:attrName>fill.type</p:attrName>
                                        </p:attrNameLst>
                                      </p:cBhvr>
                                      <p:to>
                                        <p:strVal val="solid"/>
                                      </p:to>
                                    </p:set>
                                    <p:set>
                                      <p:cBhvr>
                                        <p:cTn id="38" dur="1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Performance Improvements: </a:t>
            </a:r>
            <a:br>
              <a:rPr lang="en-US" dirty="0" smtClean="0"/>
            </a:br>
            <a:r>
              <a:rPr lang="en-US" dirty="0" err="1" smtClean="0"/>
              <a:t>Preallocation</a:t>
            </a:r>
            <a:r>
              <a:rPr lang="en-US" dirty="0" smtClean="0"/>
              <a:t> and Prefetching</a:t>
            </a:r>
            <a:endParaRPr lang="en-US" dirty="0"/>
          </a:p>
        </p:txBody>
      </p:sp>
      <p:sp>
        <p:nvSpPr>
          <p:cNvPr id="3" name="Content Placeholder 2"/>
          <p:cNvSpPr>
            <a:spLocks noGrp="1"/>
          </p:cNvSpPr>
          <p:nvPr>
            <p:ph idx="1"/>
          </p:nvPr>
        </p:nvSpPr>
        <p:spPr>
          <a:xfrm>
            <a:off x="547687" y="1609725"/>
            <a:ext cx="11149013" cy="2880789"/>
          </a:xfrm>
        </p:spPr>
        <p:txBody>
          <a:bodyPr/>
          <a:lstStyle/>
          <a:p>
            <a:r>
              <a:rPr lang="en-US" dirty="0" smtClean="0"/>
              <a:t>Today: Differencing VHDs expanded on demand</a:t>
            </a:r>
          </a:p>
          <a:p>
            <a:pPr lvl="1"/>
            <a:r>
              <a:rPr lang="en-US" dirty="0" smtClean="0"/>
              <a:t>Causes seeks and zero-filling for expansion</a:t>
            </a:r>
          </a:p>
          <a:p>
            <a:pPr lvl="1"/>
            <a:r>
              <a:rPr lang="en-US" dirty="0" smtClean="0"/>
              <a:t>Volume becomes fragmented over time</a:t>
            </a:r>
          </a:p>
          <a:p>
            <a:r>
              <a:rPr lang="en-US" dirty="0" smtClean="0"/>
              <a:t>Improvement: </a:t>
            </a:r>
            <a:r>
              <a:rPr lang="en-US" dirty="0" err="1" smtClean="0"/>
              <a:t>Preallocate</a:t>
            </a:r>
            <a:r>
              <a:rPr lang="en-US" dirty="0" smtClean="0"/>
              <a:t> and </a:t>
            </a:r>
            <a:r>
              <a:rPr lang="en-US" dirty="0" err="1" smtClean="0"/>
              <a:t>prefetch</a:t>
            </a:r>
            <a:r>
              <a:rPr lang="en-US" dirty="0" smtClean="0"/>
              <a:t> VHDs</a:t>
            </a:r>
          </a:p>
          <a:p>
            <a:pPr lvl="1"/>
            <a:r>
              <a:rPr lang="en-US" dirty="0" smtClean="0"/>
              <a:t>Differencing and dynamic VHDs </a:t>
            </a:r>
            <a:r>
              <a:rPr lang="en-US" dirty="0" err="1" smtClean="0"/>
              <a:t>preallocated</a:t>
            </a:r>
            <a:r>
              <a:rPr lang="en-US" dirty="0" smtClean="0"/>
              <a:t> and demand zero-filled</a:t>
            </a:r>
          </a:p>
          <a:p>
            <a:pPr lvl="1"/>
            <a:r>
              <a:rPr lang="en-US" dirty="0" smtClean="0"/>
              <a:t>OS VHD </a:t>
            </a:r>
            <a:r>
              <a:rPr lang="en-US" dirty="0" err="1" smtClean="0"/>
              <a:t>prefetched</a:t>
            </a:r>
            <a:r>
              <a:rPr lang="en-US" dirty="0" smtClean="0"/>
              <a:t> from lab-generated </a:t>
            </a:r>
            <a:r>
              <a:rPr lang="en-US" dirty="0" err="1" smtClean="0"/>
              <a:t>prefetch</a:t>
            </a:r>
            <a:r>
              <a:rPr lang="en-US" dirty="0" smtClean="0"/>
              <a:t> file</a:t>
            </a:r>
          </a:p>
        </p:txBody>
      </p:sp>
      <p:sp>
        <p:nvSpPr>
          <p:cNvPr id="5" name="Rounded Rectangle 4"/>
          <p:cNvSpPr/>
          <p:nvPr/>
        </p:nvSpPr>
        <p:spPr bwMode="auto">
          <a:xfrm>
            <a:off x="790575" y="5205408"/>
            <a:ext cx="914400" cy="257175"/>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rPr>
              <a:t>VHD1</a:t>
            </a:r>
          </a:p>
        </p:txBody>
      </p:sp>
      <p:sp>
        <p:nvSpPr>
          <p:cNvPr id="6" name="Rounded Rectangle 5"/>
          <p:cNvSpPr/>
          <p:nvPr/>
        </p:nvSpPr>
        <p:spPr bwMode="auto">
          <a:xfrm>
            <a:off x="790575" y="5614983"/>
            <a:ext cx="914400" cy="257175"/>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rPr>
              <a:t>VHD2</a:t>
            </a:r>
          </a:p>
        </p:txBody>
      </p:sp>
      <p:sp>
        <p:nvSpPr>
          <p:cNvPr id="7" name="Rounded Rectangle 6"/>
          <p:cNvSpPr/>
          <p:nvPr/>
        </p:nvSpPr>
        <p:spPr bwMode="auto">
          <a:xfrm>
            <a:off x="2505075" y="5434012"/>
            <a:ext cx="647700" cy="257175"/>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8" name="Rounded Rectangle 7"/>
          <p:cNvSpPr/>
          <p:nvPr/>
        </p:nvSpPr>
        <p:spPr bwMode="auto">
          <a:xfrm>
            <a:off x="3152775" y="5434010"/>
            <a:ext cx="914400" cy="257175"/>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9" name="Rounded Rectangle 8"/>
          <p:cNvSpPr/>
          <p:nvPr/>
        </p:nvSpPr>
        <p:spPr bwMode="auto">
          <a:xfrm>
            <a:off x="4067175" y="5429245"/>
            <a:ext cx="228600" cy="257175"/>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10" name="Rounded Rectangle 9"/>
          <p:cNvSpPr/>
          <p:nvPr/>
        </p:nvSpPr>
        <p:spPr bwMode="auto">
          <a:xfrm>
            <a:off x="4295775" y="5429245"/>
            <a:ext cx="228600" cy="257175"/>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11" name="Rounded Rectangle 10"/>
          <p:cNvSpPr/>
          <p:nvPr/>
        </p:nvSpPr>
        <p:spPr bwMode="auto">
          <a:xfrm>
            <a:off x="4524375" y="5429244"/>
            <a:ext cx="228600" cy="257175"/>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12" name="Rounded Rectangle 11"/>
          <p:cNvSpPr/>
          <p:nvPr/>
        </p:nvSpPr>
        <p:spPr bwMode="auto">
          <a:xfrm>
            <a:off x="4752974" y="5429243"/>
            <a:ext cx="561975" cy="257175"/>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13" name="Rounded Rectangle 12"/>
          <p:cNvSpPr/>
          <p:nvPr/>
        </p:nvSpPr>
        <p:spPr bwMode="auto">
          <a:xfrm>
            <a:off x="5924550" y="5419723"/>
            <a:ext cx="1123950" cy="257175"/>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14" name="Rounded Rectangle 13"/>
          <p:cNvSpPr/>
          <p:nvPr/>
        </p:nvSpPr>
        <p:spPr bwMode="auto">
          <a:xfrm>
            <a:off x="8039100" y="5414953"/>
            <a:ext cx="990600" cy="257175"/>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15" name="Rounded Rectangle 14"/>
          <p:cNvSpPr/>
          <p:nvPr/>
        </p:nvSpPr>
        <p:spPr bwMode="auto">
          <a:xfrm>
            <a:off x="7048500" y="5414952"/>
            <a:ext cx="990600" cy="257175"/>
          </a:xfrm>
          <a:prstGeom prst="roundRect">
            <a:avLst/>
          </a:prstGeom>
          <a:no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16" name="Rounded Rectangle 15"/>
          <p:cNvSpPr/>
          <p:nvPr/>
        </p:nvSpPr>
        <p:spPr bwMode="auto">
          <a:xfrm>
            <a:off x="9029700" y="5414951"/>
            <a:ext cx="990600" cy="257175"/>
          </a:xfrm>
          <a:prstGeom prst="roundRect">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17" name="TextBox 16"/>
          <p:cNvSpPr txBox="1"/>
          <p:nvPr/>
        </p:nvSpPr>
        <p:spPr>
          <a:xfrm>
            <a:off x="3034039" y="5787867"/>
            <a:ext cx="2066271" cy="307777"/>
          </a:xfrm>
          <a:prstGeom prst="rect">
            <a:avLst/>
          </a:prstGeom>
          <a:noFill/>
        </p:spPr>
        <p:txBody>
          <a:bodyPr wrap="none" lIns="0" tIns="0" rIns="0" bIns="0" rtlCol="0">
            <a:spAutoFit/>
          </a:bodyPr>
          <a:lstStyle/>
          <a:p>
            <a:r>
              <a:rPr lang="en-US" sz="2000" dirty="0" smtClean="0">
                <a:solidFill>
                  <a:srgbClr val="FFC000"/>
                </a:solidFill>
              </a:rPr>
              <a:t>Dynamic Allocation</a:t>
            </a:r>
          </a:p>
        </p:txBody>
      </p:sp>
      <p:sp>
        <p:nvSpPr>
          <p:cNvPr id="18" name="TextBox 17"/>
          <p:cNvSpPr txBox="1"/>
          <p:nvPr/>
        </p:nvSpPr>
        <p:spPr>
          <a:xfrm>
            <a:off x="7444114" y="5760361"/>
            <a:ext cx="1378262" cy="307777"/>
          </a:xfrm>
          <a:prstGeom prst="rect">
            <a:avLst/>
          </a:prstGeom>
          <a:noFill/>
        </p:spPr>
        <p:txBody>
          <a:bodyPr wrap="none" lIns="0" tIns="0" rIns="0" bIns="0" rtlCol="0">
            <a:spAutoFit/>
          </a:bodyPr>
          <a:lstStyle/>
          <a:p>
            <a:r>
              <a:rPr lang="en-US" sz="2000" dirty="0" err="1" smtClean="0">
                <a:solidFill>
                  <a:srgbClr val="FFC000"/>
                </a:solidFill>
              </a:rPr>
              <a:t>Preallocation</a:t>
            </a:r>
            <a:endParaRPr lang="en-US" sz="2000" dirty="0" smtClean="0">
              <a:solidFill>
                <a:srgbClr val="FFC000"/>
              </a:solidFill>
            </a:endParaRPr>
          </a:p>
        </p:txBody>
      </p:sp>
    </p:spTree>
    <p:extLst>
      <p:ext uri="{BB962C8B-B14F-4D97-AF65-F5344CB8AC3E}">
        <p14:creationId xmlns:p14="http://schemas.microsoft.com/office/powerpoint/2010/main" val="4082218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000" fill="hold"/>
                                        <p:tgtEl>
                                          <p:spTgt spid="5"/>
                                        </p:tgtEl>
                                        <p:attrNameLst>
                                          <p:attrName>fillcolor</p:attrName>
                                        </p:attrNameLst>
                                      </p:cBhvr>
                                      <p:to>
                                        <a:srgbClr val="EF4423"/>
                                      </p:to>
                                    </p:animClr>
                                    <p:set>
                                      <p:cBhvr>
                                        <p:cTn id="7" dur="1000" fill="hold"/>
                                        <p:tgtEl>
                                          <p:spTgt spid="5"/>
                                        </p:tgtEl>
                                        <p:attrNameLst>
                                          <p:attrName>fill.type</p:attrName>
                                        </p:attrNameLst>
                                      </p:cBhvr>
                                      <p:to>
                                        <p:strVal val="solid"/>
                                      </p:to>
                                    </p:set>
                                    <p:set>
                                      <p:cBhvr>
                                        <p:cTn id="8" dur="1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6"/>
                                        </p:tgtEl>
                                        <p:attrNameLst>
                                          <p:attrName>fillcolor</p:attrName>
                                        </p:attrNameLst>
                                      </p:cBhvr>
                                      <p:to>
                                        <a:srgbClr val="EF4423"/>
                                      </p:to>
                                    </p:animClr>
                                    <p:set>
                                      <p:cBhvr>
                                        <p:cTn id="11" dur="1000" fill="hold"/>
                                        <p:tgtEl>
                                          <p:spTgt spid="6"/>
                                        </p:tgtEl>
                                        <p:attrNameLst>
                                          <p:attrName>fill.type</p:attrName>
                                        </p:attrNameLst>
                                      </p:cBhvr>
                                      <p:to>
                                        <p:strVal val="solid"/>
                                      </p:to>
                                    </p:set>
                                    <p:set>
                                      <p:cBhvr>
                                        <p:cTn id="12" dur="1000" fill="hold"/>
                                        <p:tgtEl>
                                          <p:spTgt spid="6"/>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0" fill="hold"/>
                                        <p:tgtEl>
                                          <p:spTgt spid="7"/>
                                        </p:tgtEl>
                                        <p:attrNameLst>
                                          <p:attrName>fillcolor</p:attrName>
                                        </p:attrNameLst>
                                      </p:cBhvr>
                                      <p:to>
                                        <a:srgbClr val="EF4423"/>
                                      </p:to>
                                    </p:animClr>
                                    <p:set>
                                      <p:cBhvr>
                                        <p:cTn id="15" dur="1000" fill="hold"/>
                                        <p:tgtEl>
                                          <p:spTgt spid="7"/>
                                        </p:tgtEl>
                                        <p:attrNameLst>
                                          <p:attrName>fill.type</p:attrName>
                                        </p:attrNameLst>
                                      </p:cBhvr>
                                      <p:to>
                                        <p:strVal val="solid"/>
                                      </p:to>
                                    </p:set>
                                    <p:set>
                                      <p:cBhvr>
                                        <p:cTn id="16" dur="1000" fill="hold"/>
                                        <p:tgtEl>
                                          <p:spTgt spid="7"/>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1000" fill="hold"/>
                                        <p:tgtEl>
                                          <p:spTgt spid="8"/>
                                        </p:tgtEl>
                                        <p:attrNameLst>
                                          <p:attrName>fillcolor</p:attrName>
                                        </p:attrNameLst>
                                      </p:cBhvr>
                                      <p:to>
                                        <a:srgbClr val="EF4423"/>
                                      </p:to>
                                    </p:animClr>
                                    <p:set>
                                      <p:cBhvr>
                                        <p:cTn id="19" dur="1000" fill="hold"/>
                                        <p:tgtEl>
                                          <p:spTgt spid="8"/>
                                        </p:tgtEl>
                                        <p:attrNameLst>
                                          <p:attrName>fill.type</p:attrName>
                                        </p:attrNameLst>
                                      </p:cBhvr>
                                      <p:to>
                                        <p:strVal val="solid"/>
                                      </p:to>
                                    </p:set>
                                    <p:set>
                                      <p:cBhvr>
                                        <p:cTn id="20" dur="1000" fill="hold"/>
                                        <p:tgtEl>
                                          <p:spTgt spid="8"/>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0" fill="hold"/>
                                        <p:tgtEl>
                                          <p:spTgt spid="9"/>
                                        </p:tgtEl>
                                        <p:attrNameLst>
                                          <p:attrName>fillcolor</p:attrName>
                                        </p:attrNameLst>
                                      </p:cBhvr>
                                      <p:to>
                                        <a:srgbClr val="EF4423"/>
                                      </p:to>
                                    </p:animClr>
                                    <p:set>
                                      <p:cBhvr>
                                        <p:cTn id="23" dur="1000" fill="hold"/>
                                        <p:tgtEl>
                                          <p:spTgt spid="9"/>
                                        </p:tgtEl>
                                        <p:attrNameLst>
                                          <p:attrName>fill.type</p:attrName>
                                        </p:attrNameLst>
                                      </p:cBhvr>
                                      <p:to>
                                        <p:strVal val="solid"/>
                                      </p:to>
                                    </p:set>
                                    <p:set>
                                      <p:cBhvr>
                                        <p:cTn id="24" dur="1000" fill="hold"/>
                                        <p:tgtEl>
                                          <p:spTgt spid="9"/>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0" fill="hold"/>
                                        <p:tgtEl>
                                          <p:spTgt spid="10"/>
                                        </p:tgtEl>
                                        <p:attrNameLst>
                                          <p:attrName>fillcolor</p:attrName>
                                        </p:attrNameLst>
                                      </p:cBhvr>
                                      <p:to>
                                        <a:srgbClr val="EF4423"/>
                                      </p:to>
                                    </p:animClr>
                                    <p:set>
                                      <p:cBhvr>
                                        <p:cTn id="27" dur="1000" fill="hold"/>
                                        <p:tgtEl>
                                          <p:spTgt spid="10"/>
                                        </p:tgtEl>
                                        <p:attrNameLst>
                                          <p:attrName>fill.type</p:attrName>
                                        </p:attrNameLst>
                                      </p:cBhvr>
                                      <p:to>
                                        <p:strVal val="solid"/>
                                      </p:to>
                                    </p:set>
                                    <p:set>
                                      <p:cBhvr>
                                        <p:cTn id="28" dur="1000" fill="hold"/>
                                        <p:tgtEl>
                                          <p:spTgt spid="10"/>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1000" fill="hold"/>
                                        <p:tgtEl>
                                          <p:spTgt spid="11"/>
                                        </p:tgtEl>
                                        <p:attrNameLst>
                                          <p:attrName>fillcolor</p:attrName>
                                        </p:attrNameLst>
                                      </p:cBhvr>
                                      <p:to>
                                        <a:srgbClr val="EF4423"/>
                                      </p:to>
                                    </p:animClr>
                                    <p:set>
                                      <p:cBhvr>
                                        <p:cTn id="31" dur="1000" fill="hold"/>
                                        <p:tgtEl>
                                          <p:spTgt spid="11"/>
                                        </p:tgtEl>
                                        <p:attrNameLst>
                                          <p:attrName>fill.type</p:attrName>
                                        </p:attrNameLst>
                                      </p:cBhvr>
                                      <p:to>
                                        <p:strVal val="solid"/>
                                      </p:to>
                                    </p:set>
                                    <p:set>
                                      <p:cBhvr>
                                        <p:cTn id="32" dur="1000" fill="hold"/>
                                        <p:tgtEl>
                                          <p:spTgt spid="11"/>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1000" fill="hold"/>
                                        <p:tgtEl>
                                          <p:spTgt spid="12"/>
                                        </p:tgtEl>
                                        <p:attrNameLst>
                                          <p:attrName>fillcolor</p:attrName>
                                        </p:attrNameLst>
                                      </p:cBhvr>
                                      <p:to>
                                        <a:srgbClr val="EF4423"/>
                                      </p:to>
                                    </p:animClr>
                                    <p:set>
                                      <p:cBhvr>
                                        <p:cTn id="35" dur="1000" fill="hold"/>
                                        <p:tgtEl>
                                          <p:spTgt spid="12"/>
                                        </p:tgtEl>
                                        <p:attrNameLst>
                                          <p:attrName>fill.type</p:attrName>
                                        </p:attrNameLst>
                                      </p:cBhvr>
                                      <p:to>
                                        <p:strVal val="solid"/>
                                      </p:to>
                                    </p:set>
                                    <p:set>
                                      <p:cBhvr>
                                        <p:cTn id="36" dur="1000" fill="hold"/>
                                        <p:tgtEl>
                                          <p:spTgt spid="12"/>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1000" fill="hold"/>
                                        <p:tgtEl>
                                          <p:spTgt spid="13"/>
                                        </p:tgtEl>
                                        <p:attrNameLst>
                                          <p:attrName>fillcolor</p:attrName>
                                        </p:attrNameLst>
                                      </p:cBhvr>
                                      <p:to>
                                        <a:srgbClr val="EF4423"/>
                                      </p:to>
                                    </p:animClr>
                                    <p:set>
                                      <p:cBhvr>
                                        <p:cTn id="39" dur="1000" fill="hold"/>
                                        <p:tgtEl>
                                          <p:spTgt spid="13"/>
                                        </p:tgtEl>
                                        <p:attrNameLst>
                                          <p:attrName>fill.type</p:attrName>
                                        </p:attrNameLst>
                                      </p:cBhvr>
                                      <p:to>
                                        <p:strVal val="solid"/>
                                      </p:to>
                                    </p:set>
                                    <p:set>
                                      <p:cBhvr>
                                        <p:cTn id="40" dur="1000" fill="hold"/>
                                        <p:tgtEl>
                                          <p:spTgt spid="13"/>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1000" fill="hold"/>
                                        <p:tgtEl>
                                          <p:spTgt spid="14"/>
                                        </p:tgtEl>
                                        <p:attrNameLst>
                                          <p:attrName>fillcolor</p:attrName>
                                        </p:attrNameLst>
                                      </p:cBhvr>
                                      <p:to>
                                        <a:srgbClr val="EF4423"/>
                                      </p:to>
                                    </p:animClr>
                                    <p:set>
                                      <p:cBhvr>
                                        <p:cTn id="43" dur="1000" fill="hold"/>
                                        <p:tgtEl>
                                          <p:spTgt spid="14"/>
                                        </p:tgtEl>
                                        <p:attrNameLst>
                                          <p:attrName>fill.type</p:attrName>
                                        </p:attrNameLst>
                                      </p:cBhvr>
                                      <p:to>
                                        <p:strVal val="solid"/>
                                      </p:to>
                                    </p:set>
                                    <p:set>
                                      <p:cBhvr>
                                        <p:cTn id="44" dur="1000" fill="hold"/>
                                        <p:tgtEl>
                                          <p:spTgt spid="1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1000" fill="hold"/>
                                        <p:tgtEl>
                                          <p:spTgt spid="15"/>
                                        </p:tgtEl>
                                        <p:attrNameLst>
                                          <p:attrName>fillcolor</p:attrName>
                                        </p:attrNameLst>
                                      </p:cBhvr>
                                      <p:to>
                                        <a:srgbClr val="EF4423"/>
                                      </p:to>
                                    </p:animClr>
                                    <p:set>
                                      <p:cBhvr>
                                        <p:cTn id="47" dur="1000" fill="hold"/>
                                        <p:tgtEl>
                                          <p:spTgt spid="15"/>
                                        </p:tgtEl>
                                        <p:attrNameLst>
                                          <p:attrName>fill.type</p:attrName>
                                        </p:attrNameLst>
                                      </p:cBhvr>
                                      <p:to>
                                        <p:strVal val="solid"/>
                                      </p:to>
                                    </p:set>
                                    <p:set>
                                      <p:cBhvr>
                                        <p:cTn id="48" dur="1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1000" fill="hold"/>
                                        <p:tgtEl>
                                          <p:spTgt spid="16"/>
                                        </p:tgtEl>
                                        <p:attrNameLst>
                                          <p:attrName>fillcolor</p:attrName>
                                        </p:attrNameLst>
                                      </p:cBhvr>
                                      <p:to>
                                        <a:srgbClr val="EF4423"/>
                                      </p:to>
                                    </p:animClr>
                                    <p:set>
                                      <p:cBhvr>
                                        <p:cTn id="51" dur="1000" fill="hold"/>
                                        <p:tgtEl>
                                          <p:spTgt spid="16"/>
                                        </p:tgtEl>
                                        <p:attrNameLst>
                                          <p:attrName>fill.type</p:attrName>
                                        </p:attrNameLst>
                                      </p:cBhvr>
                                      <p:to>
                                        <p:strVal val="solid"/>
                                      </p:to>
                                    </p:set>
                                    <p:set>
                                      <p:cBhvr>
                                        <p:cTn id="52" dur="1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8" y="228600"/>
            <a:ext cx="10234613" cy="609398"/>
          </a:xfrm>
        </p:spPr>
        <p:txBody>
          <a:bodyPr/>
          <a:lstStyle/>
          <a:p>
            <a:r>
              <a:rPr lang="en-US" dirty="0" smtClean="0"/>
              <a:t>Updating the Host OS</a:t>
            </a:r>
            <a:endParaRPr lang="en-US" dirty="0"/>
          </a:p>
        </p:txBody>
      </p:sp>
      <p:sp>
        <p:nvSpPr>
          <p:cNvPr id="3" name="Content Placeholder 2"/>
          <p:cNvSpPr>
            <a:spLocks noGrp="1"/>
          </p:cNvSpPr>
          <p:nvPr>
            <p:ph idx="1"/>
          </p:nvPr>
        </p:nvSpPr>
        <p:spPr>
          <a:xfrm>
            <a:off x="736599" y="1008889"/>
            <a:ext cx="10768013" cy="4505849"/>
          </a:xfrm>
        </p:spPr>
        <p:txBody>
          <a:bodyPr/>
          <a:lstStyle/>
          <a:p>
            <a:r>
              <a:rPr lang="en-US" sz="2800" dirty="0" smtClean="0"/>
              <a:t>Initiated by the Windows Azure team</a:t>
            </a:r>
          </a:p>
          <a:p>
            <a:pPr lvl="1"/>
            <a:r>
              <a:rPr lang="en-US" sz="2400" dirty="0" smtClean="0"/>
              <a:t>Typically no more than once per month </a:t>
            </a:r>
          </a:p>
          <a:p>
            <a:r>
              <a:rPr lang="en-US" sz="2800" dirty="0" smtClean="0"/>
              <a:t>Goal: update all machines as quickly as possible</a:t>
            </a:r>
          </a:p>
          <a:p>
            <a:r>
              <a:rPr lang="en-US" sz="2800" dirty="0" smtClean="0"/>
              <a:t>Constraint: must not violate service SLA</a:t>
            </a:r>
          </a:p>
          <a:p>
            <a:pPr lvl="1"/>
            <a:r>
              <a:rPr lang="en-US" sz="2400" dirty="0"/>
              <a:t>Service needs at least </a:t>
            </a:r>
            <a:r>
              <a:rPr lang="en-US" sz="2400" dirty="0" smtClean="0"/>
              <a:t>two update domains and role instances for </a:t>
            </a:r>
            <a:r>
              <a:rPr lang="en-US" sz="2400" dirty="0"/>
              <a:t>SLA</a:t>
            </a:r>
          </a:p>
          <a:p>
            <a:pPr lvl="1"/>
            <a:r>
              <a:rPr lang="en-US" sz="2400" dirty="0" smtClean="0"/>
              <a:t>Can’t allow more than one update domain of any service to be offline at a time</a:t>
            </a:r>
          </a:p>
          <a:p>
            <a:r>
              <a:rPr lang="en-US" sz="2800" dirty="0" smtClean="0"/>
              <a:t>Essentially a graph coloring problem</a:t>
            </a:r>
          </a:p>
          <a:p>
            <a:pPr lvl="1"/>
            <a:r>
              <a:rPr lang="en-US" sz="2400" dirty="0" smtClean="0"/>
              <a:t>Edges exist between vertices (nodes) if the two nodes host instances of the same service role in different update domains</a:t>
            </a:r>
          </a:p>
          <a:p>
            <a:pPr lvl="1"/>
            <a:r>
              <a:rPr lang="en-US" sz="2400" dirty="0" smtClean="0"/>
              <a:t>Nodes that don’t have edges between them can update in parallel</a:t>
            </a:r>
            <a:endParaRPr lang="en-US" sz="2400" dirty="0"/>
          </a:p>
        </p:txBody>
      </p:sp>
      <p:sp>
        <p:nvSpPr>
          <p:cNvPr id="4" name="TextBox 3"/>
          <p:cNvSpPr txBox="1"/>
          <p:nvPr/>
        </p:nvSpPr>
        <p:spPr>
          <a:xfrm>
            <a:off x="722378" y="5619588"/>
            <a:ext cx="10692448" cy="738664"/>
          </a:xfrm>
          <a:prstGeom prst="rect">
            <a:avLst/>
          </a:prstGeom>
          <a:noFill/>
        </p:spPr>
        <p:txBody>
          <a:bodyPr wrap="square" lIns="0" tIns="0" rIns="0" bIns="0" rtlCol="0">
            <a:spAutoFit/>
          </a:bodyPr>
          <a:lstStyle/>
          <a:p>
            <a:pPr algn="ctr"/>
            <a:r>
              <a:rPr lang="en-US" sz="2400" dirty="0">
                <a:solidFill>
                  <a:srgbClr val="FFC000"/>
                </a:solidFill>
              </a:rPr>
              <a:t>Note: your role instance keeps the same VM and VHDs, preserving cached data in the resource </a:t>
            </a:r>
            <a:r>
              <a:rPr lang="en-US" sz="2400" dirty="0" smtClean="0">
                <a:solidFill>
                  <a:srgbClr val="FFC000"/>
                </a:solidFill>
              </a:rPr>
              <a:t>volume</a:t>
            </a:r>
            <a:endParaRPr lang="en-US" sz="2400" dirty="0">
              <a:solidFill>
                <a:srgbClr val="FFC000"/>
              </a:solidFill>
            </a:endParaRPr>
          </a:p>
        </p:txBody>
      </p:sp>
    </p:spTree>
    <p:extLst>
      <p:ext uri="{BB962C8B-B14F-4D97-AF65-F5344CB8AC3E}">
        <p14:creationId xmlns:p14="http://schemas.microsoft.com/office/powerpoint/2010/main" val="1327337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Allocation Constraints</a:t>
            </a:r>
          </a:p>
        </p:txBody>
      </p:sp>
      <p:sp>
        <p:nvSpPr>
          <p:cNvPr id="3" name="Content Placeholder 2"/>
          <p:cNvSpPr>
            <a:spLocks noGrp="1"/>
          </p:cNvSpPr>
          <p:nvPr>
            <p:ph idx="1"/>
          </p:nvPr>
        </p:nvSpPr>
        <p:spPr>
          <a:xfrm>
            <a:off x="528638" y="990272"/>
            <a:ext cx="4582276" cy="5367623"/>
          </a:xfrm>
        </p:spPr>
        <p:txBody>
          <a:bodyPr/>
          <a:lstStyle/>
          <a:p>
            <a:pPr marL="342900" indent="-342900" defTabSz="914400">
              <a:lnSpc>
                <a:spcPct val="100000"/>
              </a:lnSpc>
              <a:buSzTx/>
              <a:defRPr/>
            </a:pPr>
            <a:r>
              <a:rPr lang="en-US" sz="2800" dirty="0">
                <a:solidFill>
                  <a:schemeClr val="tx1"/>
                </a:solidFill>
              </a:rPr>
              <a:t>Host OS upgrade rollout is 2x faster with allocation 1</a:t>
            </a:r>
          </a:p>
          <a:p>
            <a:pPr marL="738188" lvl="1" indent="-342900" defTabSz="914400">
              <a:lnSpc>
                <a:spcPct val="100000"/>
              </a:lnSpc>
              <a:buSzTx/>
              <a:defRPr/>
            </a:pPr>
            <a:r>
              <a:rPr lang="en-US" sz="2400" dirty="0" smtClean="0"/>
              <a:t>Both </a:t>
            </a:r>
            <a:r>
              <a:rPr lang="en-US" sz="2400" dirty="0"/>
              <a:t>allocations are valid from the </a:t>
            </a:r>
            <a:r>
              <a:rPr lang="en-US" sz="2400" dirty="0" smtClean="0"/>
              <a:t>service’s </a:t>
            </a:r>
            <a:r>
              <a:rPr lang="en-US" sz="2400" dirty="0"/>
              <a:t>point of view</a:t>
            </a:r>
          </a:p>
          <a:p>
            <a:pPr marL="738188" lvl="1" indent="-342900" defTabSz="914400">
              <a:lnSpc>
                <a:spcPct val="100000"/>
              </a:lnSpc>
              <a:buSzTx/>
              <a:buFont typeface="Arial" pitchFamily="34" charset="0"/>
              <a:buChar char="•"/>
              <a:defRPr/>
            </a:pPr>
            <a:r>
              <a:rPr lang="en-US" sz="2400" dirty="0">
                <a:solidFill>
                  <a:schemeClr val="tx1"/>
                </a:solidFill>
              </a:rPr>
              <a:t>Allocation 1 allows for 2 nodes rebooting simultaneously</a:t>
            </a:r>
          </a:p>
          <a:p>
            <a:pPr marL="738188" lvl="1" indent="-342900" defTabSz="914400">
              <a:lnSpc>
                <a:spcPct val="100000"/>
              </a:lnSpc>
              <a:buSzTx/>
              <a:buFont typeface="Arial" pitchFamily="34" charset="0"/>
              <a:buChar char="•"/>
              <a:defRPr/>
            </a:pPr>
            <a:r>
              <a:rPr lang="en-US" sz="2400" dirty="0"/>
              <a:t>Allocation 2 allows only one node to be down at any time</a:t>
            </a:r>
          </a:p>
          <a:p>
            <a:pPr marL="342900" indent="-342900" defTabSz="914400">
              <a:lnSpc>
                <a:spcPct val="100000"/>
              </a:lnSpc>
              <a:buSzTx/>
              <a:defRPr/>
            </a:pPr>
            <a:r>
              <a:rPr lang="en-US" sz="2800" dirty="0" smtClean="0">
                <a:solidFill>
                  <a:schemeClr val="tx1"/>
                </a:solidFill>
              </a:rPr>
              <a:t>Allocation algorithm:</a:t>
            </a:r>
            <a:endParaRPr lang="en-US" sz="2800" dirty="0"/>
          </a:p>
          <a:p>
            <a:pPr marL="738188" lvl="1" indent="-342900" defTabSz="914400">
              <a:lnSpc>
                <a:spcPct val="100000"/>
              </a:lnSpc>
              <a:buSzTx/>
              <a:defRPr/>
            </a:pPr>
            <a:r>
              <a:rPr lang="en-US" sz="2400" dirty="0" smtClean="0">
                <a:solidFill>
                  <a:schemeClr val="tx1"/>
                </a:solidFill>
              </a:rPr>
              <a:t>Prefer nodes hosting same UD as role instance’s UD</a:t>
            </a:r>
          </a:p>
        </p:txBody>
      </p:sp>
      <p:sp>
        <p:nvSpPr>
          <p:cNvPr id="4" name="TextBox 3"/>
          <p:cNvSpPr txBox="1"/>
          <p:nvPr/>
        </p:nvSpPr>
        <p:spPr>
          <a:xfrm>
            <a:off x="7980098" y="3312826"/>
            <a:ext cx="132440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Allocation 1</a:t>
            </a:r>
            <a:endParaRPr kumimoji="0" lang="en-US" sz="1800" b="0" i="0" u="none" strike="noStrike" kern="0" cap="none" spc="0" normalizeH="0" baseline="0" noProof="0" dirty="0">
              <a:ln>
                <a:noFill/>
              </a:ln>
              <a:effectLst/>
              <a:uLnTx/>
              <a:uFillTx/>
            </a:endParaRPr>
          </a:p>
        </p:txBody>
      </p:sp>
      <p:sp>
        <p:nvSpPr>
          <p:cNvPr id="5" name="TextBox 4"/>
          <p:cNvSpPr txBox="1"/>
          <p:nvPr/>
        </p:nvSpPr>
        <p:spPr>
          <a:xfrm>
            <a:off x="7980098" y="6086040"/>
            <a:ext cx="132440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Allocation 2</a:t>
            </a:r>
            <a:endParaRPr kumimoji="0" lang="en-US" sz="1800" b="0" i="0" u="none" strike="noStrike" kern="0" cap="none" spc="0" normalizeH="0" baseline="0" noProof="0" dirty="0">
              <a:ln>
                <a:noFill/>
              </a:ln>
              <a:effectLst/>
              <a:uLnTx/>
              <a:uFillTx/>
            </a:endParaRPr>
          </a:p>
        </p:txBody>
      </p:sp>
      <p:sp>
        <p:nvSpPr>
          <p:cNvPr id="6" name="Rectangle 5"/>
          <p:cNvSpPr/>
          <p:nvPr/>
        </p:nvSpPr>
        <p:spPr bwMode="auto">
          <a:xfrm>
            <a:off x="5399386" y="931964"/>
            <a:ext cx="2930534" cy="1060502"/>
          </a:xfrm>
          <a:prstGeom prst="rect">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 name="Rectangle 6"/>
          <p:cNvSpPr/>
          <p:nvPr/>
        </p:nvSpPr>
        <p:spPr bwMode="auto">
          <a:xfrm>
            <a:off x="5483116" y="971220"/>
            <a:ext cx="1255944" cy="953165"/>
          </a:xfrm>
          <a:prstGeom prst="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solidFill>
              <a:srgbClr val="2DA33B">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Service A</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Role A-1</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UD 1</a:t>
            </a:r>
          </a:p>
        </p:txBody>
      </p:sp>
      <p:sp>
        <p:nvSpPr>
          <p:cNvPr id="8" name="Rectangle 7"/>
          <p:cNvSpPr/>
          <p:nvPr/>
        </p:nvSpPr>
        <p:spPr bwMode="auto">
          <a:xfrm>
            <a:off x="6906517" y="971220"/>
            <a:ext cx="1255944" cy="953165"/>
          </a:xfrm>
          <a:prstGeom prst="rect">
            <a:avLst/>
          </a:prstGeom>
          <a:gradFill rotWithShape="1">
            <a:gsLst>
              <a:gs pos="0">
                <a:srgbClr val="003F72">
                  <a:shade val="51000"/>
                  <a:satMod val="130000"/>
                </a:srgbClr>
              </a:gs>
              <a:gs pos="80000">
                <a:srgbClr val="003F72">
                  <a:shade val="93000"/>
                  <a:satMod val="130000"/>
                </a:srgbClr>
              </a:gs>
              <a:gs pos="100000">
                <a:srgbClr val="003F72">
                  <a:shade val="94000"/>
                  <a:satMod val="135000"/>
                </a:srgbClr>
              </a:gs>
            </a:gsLst>
            <a:lin ang="16200000" scaled="0"/>
          </a:gradFill>
          <a:ln w="9525" cap="flat" cmpd="sng" algn="ctr">
            <a:solidFill>
              <a:srgbClr val="003F7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Service B</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Role A-1</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UD 1</a:t>
            </a:r>
          </a:p>
        </p:txBody>
      </p:sp>
      <p:sp>
        <p:nvSpPr>
          <p:cNvPr id="9" name="Rectangle 8"/>
          <p:cNvSpPr/>
          <p:nvPr/>
        </p:nvSpPr>
        <p:spPr bwMode="auto">
          <a:xfrm>
            <a:off x="5399386" y="2157462"/>
            <a:ext cx="2930534" cy="1060502"/>
          </a:xfrm>
          <a:prstGeom prst="rect">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 name="Rectangle 9"/>
          <p:cNvSpPr/>
          <p:nvPr/>
        </p:nvSpPr>
        <p:spPr bwMode="auto">
          <a:xfrm>
            <a:off x="5483116" y="2196718"/>
            <a:ext cx="1255944" cy="953165"/>
          </a:xfrm>
          <a:prstGeom prst="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solidFill>
              <a:srgbClr val="2DA33B">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Service A</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Role B-1</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UD 1</a:t>
            </a:r>
          </a:p>
        </p:txBody>
      </p:sp>
      <p:sp>
        <p:nvSpPr>
          <p:cNvPr id="11" name="Rectangle 10"/>
          <p:cNvSpPr/>
          <p:nvPr/>
        </p:nvSpPr>
        <p:spPr bwMode="auto">
          <a:xfrm>
            <a:off x="6906517" y="2196718"/>
            <a:ext cx="1255944" cy="953165"/>
          </a:xfrm>
          <a:prstGeom prst="rect">
            <a:avLst/>
          </a:prstGeom>
          <a:gradFill rotWithShape="1">
            <a:gsLst>
              <a:gs pos="0">
                <a:srgbClr val="003F72">
                  <a:shade val="51000"/>
                  <a:satMod val="130000"/>
                </a:srgbClr>
              </a:gs>
              <a:gs pos="80000">
                <a:srgbClr val="003F72">
                  <a:shade val="93000"/>
                  <a:satMod val="130000"/>
                </a:srgbClr>
              </a:gs>
              <a:gs pos="100000">
                <a:srgbClr val="003F72">
                  <a:shade val="94000"/>
                  <a:satMod val="135000"/>
                </a:srgbClr>
              </a:gs>
            </a:gsLst>
            <a:lin ang="16200000" scaled="0"/>
          </a:gradFill>
          <a:ln w="9525" cap="flat" cmpd="sng" algn="ctr">
            <a:solidFill>
              <a:srgbClr val="003F7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Service B</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Role B-1</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UD 1</a:t>
            </a:r>
          </a:p>
        </p:txBody>
      </p:sp>
      <p:sp>
        <p:nvSpPr>
          <p:cNvPr id="12" name="Rectangle 11"/>
          <p:cNvSpPr/>
          <p:nvPr/>
        </p:nvSpPr>
        <p:spPr bwMode="auto">
          <a:xfrm>
            <a:off x="8664838" y="931964"/>
            <a:ext cx="2930534" cy="1060502"/>
          </a:xfrm>
          <a:prstGeom prst="rect">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 name="Rectangle 12"/>
          <p:cNvSpPr/>
          <p:nvPr/>
        </p:nvSpPr>
        <p:spPr bwMode="auto">
          <a:xfrm>
            <a:off x="8748568" y="971220"/>
            <a:ext cx="1255944" cy="953165"/>
          </a:xfrm>
          <a:prstGeom prst="rect">
            <a:avLst/>
          </a:prstGeom>
          <a:solidFill>
            <a:srgbClr val="2DA33B">
              <a:lumMod val="60000"/>
              <a:lumOff val="40000"/>
            </a:srgbClr>
          </a:solidFill>
          <a:ln w="25400" cap="flat" cmpd="sng" algn="ctr">
            <a:solidFill>
              <a:srgbClr val="2DA33B">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Service A</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Role A-1</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UD 2</a:t>
            </a:r>
          </a:p>
        </p:txBody>
      </p:sp>
      <p:sp>
        <p:nvSpPr>
          <p:cNvPr id="14" name="Rectangle 13"/>
          <p:cNvSpPr/>
          <p:nvPr/>
        </p:nvSpPr>
        <p:spPr bwMode="auto">
          <a:xfrm>
            <a:off x="10171969" y="971220"/>
            <a:ext cx="1255944" cy="953165"/>
          </a:xfrm>
          <a:prstGeom prst="rect">
            <a:avLst/>
          </a:prstGeom>
          <a:gradFill rotWithShape="1">
            <a:gsLst>
              <a:gs pos="0">
                <a:srgbClr val="003F72">
                  <a:tint val="50000"/>
                  <a:satMod val="300000"/>
                </a:srgbClr>
              </a:gs>
              <a:gs pos="35000">
                <a:srgbClr val="003F72">
                  <a:tint val="37000"/>
                  <a:satMod val="300000"/>
                </a:srgbClr>
              </a:gs>
              <a:gs pos="100000">
                <a:srgbClr val="003F72">
                  <a:tint val="15000"/>
                  <a:satMod val="350000"/>
                </a:srgbClr>
              </a:gs>
            </a:gsLst>
            <a:lin ang="16200000" scaled="1"/>
          </a:gradFill>
          <a:ln w="9525" cap="flat" cmpd="sng" algn="ctr">
            <a:solidFill>
              <a:srgbClr val="003F72">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Service B</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Role A-1</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UD 2</a:t>
            </a:r>
          </a:p>
        </p:txBody>
      </p:sp>
      <p:sp>
        <p:nvSpPr>
          <p:cNvPr id="15" name="Rectangle 14"/>
          <p:cNvSpPr/>
          <p:nvPr/>
        </p:nvSpPr>
        <p:spPr bwMode="auto">
          <a:xfrm>
            <a:off x="8664838" y="2157462"/>
            <a:ext cx="2930534" cy="1060502"/>
          </a:xfrm>
          <a:prstGeom prst="rect">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 name="Rectangle 15"/>
          <p:cNvSpPr/>
          <p:nvPr/>
        </p:nvSpPr>
        <p:spPr bwMode="auto">
          <a:xfrm>
            <a:off x="8748568" y="2196718"/>
            <a:ext cx="1255944" cy="953165"/>
          </a:xfrm>
          <a:prstGeom prst="rect">
            <a:avLst/>
          </a:prstGeom>
          <a:solidFill>
            <a:srgbClr val="2DA33B">
              <a:lumMod val="60000"/>
              <a:lumOff val="40000"/>
            </a:srgbClr>
          </a:solidFill>
          <a:ln w="25400" cap="flat" cmpd="sng" algn="ctr">
            <a:solidFill>
              <a:srgbClr val="2DA33B">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Service A</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Role B-2</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UD 2</a:t>
            </a:r>
          </a:p>
        </p:txBody>
      </p:sp>
      <p:sp>
        <p:nvSpPr>
          <p:cNvPr id="17" name="Rectangle 16"/>
          <p:cNvSpPr/>
          <p:nvPr/>
        </p:nvSpPr>
        <p:spPr bwMode="auto">
          <a:xfrm>
            <a:off x="10171969" y="2196718"/>
            <a:ext cx="1255944" cy="953165"/>
          </a:xfrm>
          <a:prstGeom prst="rect">
            <a:avLst/>
          </a:prstGeom>
          <a:gradFill rotWithShape="1">
            <a:gsLst>
              <a:gs pos="0">
                <a:srgbClr val="003F72">
                  <a:tint val="50000"/>
                  <a:satMod val="300000"/>
                </a:srgbClr>
              </a:gs>
              <a:gs pos="35000">
                <a:srgbClr val="003F72">
                  <a:tint val="37000"/>
                  <a:satMod val="300000"/>
                </a:srgbClr>
              </a:gs>
              <a:gs pos="100000">
                <a:srgbClr val="003F72">
                  <a:tint val="15000"/>
                  <a:satMod val="350000"/>
                </a:srgbClr>
              </a:gs>
            </a:gsLst>
            <a:lin ang="16200000" scaled="1"/>
          </a:gradFill>
          <a:ln w="9525" cap="flat" cmpd="sng" algn="ctr">
            <a:solidFill>
              <a:srgbClr val="003F72">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Service B</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Role B-2</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UD 2</a:t>
            </a:r>
          </a:p>
        </p:txBody>
      </p:sp>
      <p:sp>
        <p:nvSpPr>
          <p:cNvPr id="18" name="Rectangle 17"/>
          <p:cNvSpPr/>
          <p:nvPr/>
        </p:nvSpPr>
        <p:spPr bwMode="auto">
          <a:xfrm>
            <a:off x="5416695" y="3835681"/>
            <a:ext cx="2930534" cy="1060502"/>
          </a:xfrm>
          <a:prstGeom prst="rect">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9" name="Rectangle 18"/>
          <p:cNvSpPr/>
          <p:nvPr/>
        </p:nvSpPr>
        <p:spPr bwMode="auto">
          <a:xfrm>
            <a:off x="5500426" y="3874937"/>
            <a:ext cx="1255944" cy="953165"/>
          </a:xfrm>
          <a:prstGeom prst="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solidFill>
              <a:srgbClr val="2DA33B">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Service A</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Role A-1</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UD 1</a:t>
            </a:r>
          </a:p>
        </p:txBody>
      </p:sp>
      <p:sp>
        <p:nvSpPr>
          <p:cNvPr id="20" name="Rectangle 19"/>
          <p:cNvSpPr/>
          <p:nvPr/>
        </p:nvSpPr>
        <p:spPr bwMode="auto">
          <a:xfrm>
            <a:off x="5416695" y="5061179"/>
            <a:ext cx="2930534" cy="1060502"/>
          </a:xfrm>
          <a:prstGeom prst="rect">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1" name="Rectangle 20"/>
          <p:cNvSpPr/>
          <p:nvPr/>
        </p:nvSpPr>
        <p:spPr bwMode="auto">
          <a:xfrm>
            <a:off x="5500426" y="5100435"/>
            <a:ext cx="1255944" cy="953165"/>
          </a:xfrm>
          <a:prstGeom prst="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solidFill>
              <a:srgbClr val="2DA33B">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Service A</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Role B-1</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UD 1</a:t>
            </a:r>
          </a:p>
        </p:txBody>
      </p:sp>
      <p:sp>
        <p:nvSpPr>
          <p:cNvPr id="22" name="Rectangle 21"/>
          <p:cNvSpPr/>
          <p:nvPr/>
        </p:nvSpPr>
        <p:spPr bwMode="auto">
          <a:xfrm>
            <a:off x="8682147" y="3835681"/>
            <a:ext cx="2930534" cy="1060502"/>
          </a:xfrm>
          <a:prstGeom prst="rect">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3" name="Rectangle 22"/>
          <p:cNvSpPr/>
          <p:nvPr/>
        </p:nvSpPr>
        <p:spPr bwMode="auto">
          <a:xfrm>
            <a:off x="8765877" y="3874937"/>
            <a:ext cx="1255944" cy="953165"/>
          </a:xfrm>
          <a:prstGeom prst="rect">
            <a:avLst/>
          </a:prstGeom>
          <a:solidFill>
            <a:srgbClr val="2DA33B">
              <a:lumMod val="60000"/>
              <a:lumOff val="40000"/>
            </a:srgbClr>
          </a:solidFill>
          <a:ln w="25400" cap="flat" cmpd="sng" algn="ctr">
            <a:solidFill>
              <a:srgbClr val="2DA33B">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Service A</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Role A-1</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UD 2</a:t>
            </a:r>
          </a:p>
        </p:txBody>
      </p:sp>
      <p:sp>
        <p:nvSpPr>
          <p:cNvPr id="24" name="Rectangle 23"/>
          <p:cNvSpPr/>
          <p:nvPr/>
        </p:nvSpPr>
        <p:spPr bwMode="auto">
          <a:xfrm>
            <a:off x="8682147" y="5061179"/>
            <a:ext cx="2930534" cy="1060502"/>
          </a:xfrm>
          <a:prstGeom prst="rect">
            <a:avLst/>
          </a:prstGeom>
          <a:solidFill>
            <a:srgbClr val="FFC000"/>
          </a:solidFill>
          <a:ln w="25400" cap="flat" cmpd="sng" algn="ctr">
            <a:solidFill>
              <a:srgbClr val="FFC000">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5" name="Rectangle 24"/>
          <p:cNvSpPr/>
          <p:nvPr/>
        </p:nvSpPr>
        <p:spPr bwMode="auto">
          <a:xfrm>
            <a:off x="8765877" y="5100435"/>
            <a:ext cx="1255944" cy="953165"/>
          </a:xfrm>
          <a:prstGeom prst="rect">
            <a:avLst/>
          </a:prstGeom>
          <a:solidFill>
            <a:srgbClr val="2DA33B">
              <a:lumMod val="60000"/>
              <a:lumOff val="40000"/>
            </a:srgbClr>
          </a:solidFill>
          <a:ln w="25400" cap="flat" cmpd="sng" algn="ctr">
            <a:solidFill>
              <a:srgbClr val="2DA33B">
                <a:shade val="5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Service A</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Role B-2</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UD 2</a:t>
            </a:r>
          </a:p>
        </p:txBody>
      </p:sp>
      <p:sp>
        <p:nvSpPr>
          <p:cNvPr id="26" name="Rectangle 25"/>
          <p:cNvSpPr/>
          <p:nvPr/>
        </p:nvSpPr>
        <p:spPr bwMode="auto">
          <a:xfrm>
            <a:off x="10189280" y="5100435"/>
            <a:ext cx="1255944" cy="953165"/>
          </a:xfrm>
          <a:prstGeom prst="rect">
            <a:avLst/>
          </a:prstGeom>
          <a:gradFill rotWithShape="1">
            <a:gsLst>
              <a:gs pos="0">
                <a:srgbClr val="003F72">
                  <a:tint val="50000"/>
                  <a:satMod val="300000"/>
                </a:srgbClr>
              </a:gs>
              <a:gs pos="35000">
                <a:srgbClr val="003F72">
                  <a:tint val="37000"/>
                  <a:satMod val="300000"/>
                </a:srgbClr>
              </a:gs>
              <a:gs pos="100000">
                <a:srgbClr val="003F72">
                  <a:tint val="15000"/>
                  <a:satMod val="350000"/>
                </a:srgbClr>
              </a:gs>
            </a:gsLst>
            <a:lin ang="16200000" scaled="1"/>
          </a:gradFill>
          <a:ln w="9525" cap="flat" cmpd="sng" algn="ctr">
            <a:solidFill>
              <a:srgbClr val="003F72">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Service B</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Role B-2</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UD 2</a:t>
            </a:r>
          </a:p>
        </p:txBody>
      </p:sp>
      <p:sp>
        <p:nvSpPr>
          <p:cNvPr id="27" name="Rectangle 26"/>
          <p:cNvSpPr/>
          <p:nvPr/>
        </p:nvSpPr>
        <p:spPr bwMode="auto">
          <a:xfrm>
            <a:off x="6906516" y="3889352"/>
            <a:ext cx="1255944" cy="953165"/>
          </a:xfrm>
          <a:prstGeom prst="rect">
            <a:avLst/>
          </a:prstGeom>
          <a:gradFill rotWithShape="1">
            <a:gsLst>
              <a:gs pos="0">
                <a:srgbClr val="003F72">
                  <a:tint val="50000"/>
                  <a:satMod val="300000"/>
                </a:srgbClr>
              </a:gs>
              <a:gs pos="35000">
                <a:srgbClr val="003F72">
                  <a:tint val="37000"/>
                  <a:satMod val="300000"/>
                </a:srgbClr>
              </a:gs>
              <a:gs pos="100000">
                <a:srgbClr val="003F72">
                  <a:tint val="15000"/>
                  <a:satMod val="350000"/>
                </a:srgbClr>
              </a:gs>
            </a:gsLst>
            <a:lin ang="16200000" scaled="1"/>
          </a:gradFill>
          <a:ln w="9525" cap="flat" cmpd="sng" algn="ctr">
            <a:solidFill>
              <a:srgbClr val="003F72">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Service B</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Role A-1</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UD 2</a:t>
            </a:r>
          </a:p>
        </p:txBody>
      </p:sp>
      <p:sp>
        <p:nvSpPr>
          <p:cNvPr id="28" name="Rectangle 27"/>
          <p:cNvSpPr/>
          <p:nvPr/>
        </p:nvSpPr>
        <p:spPr bwMode="auto">
          <a:xfrm>
            <a:off x="6906249" y="5119928"/>
            <a:ext cx="1255944" cy="953165"/>
          </a:xfrm>
          <a:prstGeom prst="rect">
            <a:avLst/>
          </a:prstGeom>
          <a:gradFill rotWithShape="1">
            <a:gsLst>
              <a:gs pos="0">
                <a:srgbClr val="003F72">
                  <a:shade val="51000"/>
                  <a:satMod val="130000"/>
                </a:srgbClr>
              </a:gs>
              <a:gs pos="80000">
                <a:srgbClr val="003F72">
                  <a:shade val="93000"/>
                  <a:satMod val="130000"/>
                </a:srgbClr>
              </a:gs>
              <a:gs pos="100000">
                <a:srgbClr val="003F72">
                  <a:shade val="94000"/>
                  <a:satMod val="135000"/>
                </a:srgbClr>
              </a:gs>
            </a:gsLst>
            <a:lin ang="16200000" scaled="0"/>
          </a:gradFill>
          <a:ln w="9525" cap="flat" cmpd="sng" algn="ctr">
            <a:solidFill>
              <a:srgbClr val="003F7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Service B</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Role A-1</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UD 1</a:t>
            </a:r>
          </a:p>
        </p:txBody>
      </p:sp>
      <p:sp>
        <p:nvSpPr>
          <p:cNvPr id="29" name="Rectangle 28"/>
          <p:cNvSpPr/>
          <p:nvPr/>
        </p:nvSpPr>
        <p:spPr bwMode="auto">
          <a:xfrm>
            <a:off x="5297812" y="3751364"/>
            <a:ext cx="3216877" cy="1219200"/>
          </a:xfrm>
          <a:prstGeom prst="rect">
            <a:avLst/>
          </a:prstGeom>
          <a:noFill/>
          <a:ln w="38100" cap="flat" cmpd="sng" algn="ctr">
            <a:solidFill>
              <a:srgbClr val="FFFFFF"/>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0" name="Rectangle 29"/>
          <p:cNvSpPr/>
          <p:nvPr/>
        </p:nvSpPr>
        <p:spPr bwMode="auto">
          <a:xfrm>
            <a:off x="5256212" y="838200"/>
            <a:ext cx="3216877" cy="2455964"/>
          </a:xfrm>
          <a:prstGeom prst="rect">
            <a:avLst/>
          </a:prstGeom>
          <a:noFill/>
          <a:ln w="38100" cap="flat" cmpd="sng" algn="ctr">
            <a:solidFill>
              <a:srgbClr val="FFFFFF"/>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cxnSp>
        <p:nvCxnSpPr>
          <p:cNvPr id="31" name="Straight Connector 30"/>
          <p:cNvCxnSpPr/>
          <p:nvPr/>
        </p:nvCxnSpPr>
        <p:spPr>
          <a:xfrm>
            <a:off x="6739059" y="1312964"/>
            <a:ext cx="2009509" cy="0"/>
          </a:xfrm>
          <a:prstGeom prst="line">
            <a:avLst/>
          </a:prstGeom>
          <a:noFill/>
          <a:ln w="38100" cap="flat" cmpd="sng" algn="ctr">
            <a:solidFill>
              <a:srgbClr val="2DA33B"/>
            </a:solidFill>
            <a:prstDash val="solid"/>
          </a:ln>
          <a:effectLst>
            <a:outerShdw blurRad="40000" dist="23000" dir="5400000" rotWithShape="0">
              <a:srgbClr val="000000">
                <a:alpha val="35000"/>
              </a:srgbClr>
            </a:outerShdw>
          </a:effectLst>
        </p:spPr>
      </p:cxnSp>
      <p:cxnSp>
        <p:nvCxnSpPr>
          <p:cNvPr id="32" name="Straight Connector 31"/>
          <p:cNvCxnSpPr/>
          <p:nvPr/>
        </p:nvCxnSpPr>
        <p:spPr>
          <a:xfrm>
            <a:off x="6739059" y="2532164"/>
            <a:ext cx="2009509" cy="0"/>
          </a:xfrm>
          <a:prstGeom prst="line">
            <a:avLst/>
          </a:prstGeom>
          <a:noFill/>
          <a:ln w="38100" cap="flat" cmpd="sng" algn="ctr">
            <a:solidFill>
              <a:srgbClr val="2DA33B"/>
            </a:solidFill>
            <a:prstDash val="solid"/>
          </a:ln>
          <a:effectLst>
            <a:outerShdw blurRad="40000" dist="23000" dir="5400000" rotWithShape="0">
              <a:srgbClr val="000000">
                <a:alpha val="35000"/>
              </a:srgbClr>
            </a:outerShdw>
          </a:effectLst>
        </p:spPr>
      </p:cxnSp>
      <p:cxnSp>
        <p:nvCxnSpPr>
          <p:cNvPr id="33" name="Straight Connector 32"/>
          <p:cNvCxnSpPr/>
          <p:nvPr/>
        </p:nvCxnSpPr>
        <p:spPr>
          <a:xfrm>
            <a:off x="8120596" y="1617764"/>
            <a:ext cx="2068684" cy="0"/>
          </a:xfrm>
          <a:prstGeom prst="line">
            <a:avLst/>
          </a:prstGeom>
          <a:noFill/>
          <a:ln w="38100" cap="flat" cmpd="sng" algn="ctr">
            <a:solidFill>
              <a:srgbClr val="4B92DB"/>
            </a:solidFill>
            <a:prstDash val="solid"/>
          </a:ln>
          <a:effectLst>
            <a:outerShdw blurRad="40000" dist="23000" dir="5400000" rotWithShape="0">
              <a:srgbClr val="000000">
                <a:alpha val="35000"/>
              </a:srgbClr>
            </a:outerShdw>
          </a:effectLst>
        </p:spPr>
      </p:cxnSp>
      <p:cxnSp>
        <p:nvCxnSpPr>
          <p:cNvPr id="34" name="Straight Connector 33"/>
          <p:cNvCxnSpPr/>
          <p:nvPr/>
        </p:nvCxnSpPr>
        <p:spPr>
          <a:xfrm>
            <a:off x="8120596" y="2836964"/>
            <a:ext cx="2068684" cy="0"/>
          </a:xfrm>
          <a:prstGeom prst="line">
            <a:avLst/>
          </a:prstGeom>
          <a:noFill/>
          <a:ln w="38100" cap="flat" cmpd="sng" algn="ctr">
            <a:solidFill>
              <a:srgbClr val="4B92DB"/>
            </a:solidFill>
            <a:prstDash val="solid"/>
          </a:ln>
          <a:effectLst>
            <a:outerShdw blurRad="40000" dist="23000" dir="5400000" rotWithShape="0">
              <a:srgbClr val="000000">
                <a:alpha val="35000"/>
              </a:srgbClr>
            </a:outerShdw>
          </a:effectLst>
        </p:spPr>
      </p:cxnSp>
      <p:cxnSp>
        <p:nvCxnSpPr>
          <p:cNvPr id="35" name="Straight Connector 34"/>
          <p:cNvCxnSpPr/>
          <p:nvPr/>
        </p:nvCxnSpPr>
        <p:spPr>
          <a:xfrm>
            <a:off x="6756368" y="4208564"/>
            <a:ext cx="2009509" cy="0"/>
          </a:xfrm>
          <a:prstGeom prst="line">
            <a:avLst/>
          </a:prstGeom>
          <a:noFill/>
          <a:ln w="38100" cap="flat" cmpd="sng" algn="ctr">
            <a:solidFill>
              <a:srgbClr val="2DA33B"/>
            </a:solidFill>
            <a:prstDash val="solid"/>
          </a:ln>
          <a:effectLst>
            <a:outerShdw blurRad="40000" dist="23000" dir="5400000" rotWithShape="0">
              <a:srgbClr val="000000">
                <a:alpha val="35000"/>
              </a:srgbClr>
            </a:outerShdw>
          </a:effectLst>
        </p:spPr>
      </p:cxnSp>
      <p:cxnSp>
        <p:nvCxnSpPr>
          <p:cNvPr id="36" name="Straight Connector 35"/>
          <p:cNvCxnSpPr/>
          <p:nvPr/>
        </p:nvCxnSpPr>
        <p:spPr>
          <a:xfrm>
            <a:off x="7534485" y="4828100"/>
            <a:ext cx="0" cy="259976"/>
          </a:xfrm>
          <a:prstGeom prst="line">
            <a:avLst/>
          </a:prstGeom>
          <a:noFill/>
          <a:ln w="38100" cap="flat" cmpd="sng" algn="ctr">
            <a:solidFill>
              <a:srgbClr val="4B92DB"/>
            </a:solidFill>
            <a:prstDash val="solid"/>
          </a:ln>
          <a:effectLst>
            <a:outerShdw blurRad="40000" dist="23000" dir="5400000" rotWithShape="0">
              <a:srgbClr val="000000">
                <a:alpha val="35000"/>
              </a:srgbClr>
            </a:outerShdw>
          </a:effectLst>
        </p:spPr>
      </p:cxnSp>
      <p:cxnSp>
        <p:nvCxnSpPr>
          <p:cNvPr id="37" name="Straight Connector 36"/>
          <p:cNvCxnSpPr/>
          <p:nvPr/>
        </p:nvCxnSpPr>
        <p:spPr>
          <a:xfrm>
            <a:off x="6756368" y="5427764"/>
            <a:ext cx="2009509" cy="0"/>
          </a:xfrm>
          <a:prstGeom prst="line">
            <a:avLst/>
          </a:prstGeom>
          <a:noFill/>
          <a:ln w="38100" cap="flat" cmpd="sng" algn="ctr">
            <a:solidFill>
              <a:srgbClr val="2DA33B"/>
            </a:solidFill>
            <a:prstDash val="solid"/>
          </a:ln>
          <a:effectLst>
            <a:outerShdw blurRad="40000" dist="23000" dir="5400000" rotWithShape="0">
              <a:srgbClr val="000000">
                <a:alpha val="35000"/>
              </a:srgbClr>
            </a:outerShdw>
          </a:effectLst>
        </p:spPr>
      </p:cxnSp>
      <p:cxnSp>
        <p:nvCxnSpPr>
          <p:cNvPr id="38" name="Straight Connector 37"/>
          <p:cNvCxnSpPr/>
          <p:nvPr/>
        </p:nvCxnSpPr>
        <p:spPr>
          <a:xfrm>
            <a:off x="10851409" y="4836219"/>
            <a:ext cx="0" cy="259976"/>
          </a:xfrm>
          <a:prstGeom prst="line">
            <a:avLst/>
          </a:prstGeom>
          <a:noFill/>
          <a:ln w="38100" cap="flat" cmpd="sng" algn="ctr">
            <a:solidFill>
              <a:srgbClr val="4B92DB"/>
            </a:solidFill>
            <a:prstDash val="solid"/>
          </a:ln>
          <a:effectLst>
            <a:outerShdw blurRad="40000" dist="23000" dir="5400000" rotWithShape="0">
              <a:srgbClr val="000000">
                <a:alpha val="35000"/>
              </a:srgbClr>
            </a:outerShdw>
          </a:effectLst>
        </p:spPr>
      </p:cxnSp>
      <p:sp>
        <p:nvSpPr>
          <p:cNvPr id="39" name="Rectangle 38"/>
          <p:cNvSpPr/>
          <p:nvPr/>
        </p:nvSpPr>
        <p:spPr bwMode="auto">
          <a:xfrm>
            <a:off x="10223439" y="3883056"/>
            <a:ext cx="1255944" cy="953165"/>
          </a:xfrm>
          <a:prstGeom prst="rect">
            <a:avLst/>
          </a:prstGeom>
          <a:gradFill rotWithShape="1">
            <a:gsLst>
              <a:gs pos="0">
                <a:srgbClr val="003F72">
                  <a:shade val="51000"/>
                  <a:satMod val="130000"/>
                </a:srgbClr>
              </a:gs>
              <a:gs pos="80000">
                <a:srgbClr val="003F72">
                  <a:shade val="93000"/>
                  <a:satMod val="130000"/>
                </a:srgbClr>
              </a:gs>
              <a:gs pos="100000">
                <a:srgbClr val="003F72">
                  <a:shade val="94000"/>
                  <a:satMod val="135000"/>
                </a:srgbClr>
              </a:gs>
            </a:gsLst>
            <a:lin ang="16200000" scaled="0"/>
          </a:gradFill>
          <a:ln w="9525" cap="flat" cmpd="sng" algn="ctr">
            <a:solidFill>
              <a:srgbClr val="003F7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Service B</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Role B-1</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UD 1</a:t>
            </a:r>
          </a:p>
        </p:txBody>
      </p:sp>
    </p:spTree>
    <p:extLst>
      <p:ext uri="{BB962C8B-B14F-4D97-AF65-F5344CB8AC3E}">
        <p14:creationId xmlns:p14="http://schemas.microsoft.com/office/powerpoint/2010/main" val="3417442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par>
                                <p:cTn id="79" presetID="10"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500"/>
                                        <p:tgtEl>
                                          <p:spTgt spid="3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par>
                          <p:cTn id="89" fill="hold">
                            <p:stCondLst>
                              <p:cond delay="1500"/>
                            </p:stCondLst>
                            <p:childTnLst>
                              <p:par>
                                <p:cTn id="90" presetID="10" presetClass="entr" presetSubtype="0"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3" grpId="0" animBg="1"/>
      <p:bldP spid="14" grpId="0" animBg="1"/>
      <p:bldP spid="16" grpId="0" animBg="1"/>
      <p:bldP spid="17" grpId="0" animBg="1"/>
      <p:bldP spid="19" grpId="0" animBg="1"/>
      <p:bldP spid="21" grpId="0" animBg="1"/>
      <p:bldP spid="23" grpId="0" animBg="1"/>
      <p:bldP spid="25" grpId="0" animBg="1"/>
      <p:bldP spid="26" grpId="0" animBg="1"/>
      <p:bldP spid="27" grpId="0" animBg="1"/>
      <p:bldP spid="28" grpId="0" animBg="1"/>
      <p:bldP spid="29" grpId="0" animBg="1"/>
      <p:bldP spid="30" grpId="0" animBg="1"/>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3581400" y="4213743"/>
            <a:ext cx="4648200" cy="1609725"/>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Updating a Cluster: The Long Tail</a:t>
            </a:r>
            <a:endParaRPr lang="en-US" dirty="0"/>
          </a:p>
        </p:txBody>
      </p:sp>
      <p:sp>
        <p:nvSpPr>
          <p:cNvPr id="3" name="Content Placeholder 2"/>
          <p:cNvSpPr>
            <a:spLocks noGrp="1"/>
          </p:cNvSpPr>
          <p:nvPr>
            <p:ph idx="1"/>
          </p:nvPr>
        </p:nvSpPr>
        <p:spPr>
          <a:xfrm>
            <a:off x="519112" y="1181100"/>
            <a:ext cx="11149013" cy="3305520"/>
          </a:xfrm>
        </p:spPr>
        <p:txBody>
          <a:bodyPr/>
          <a:lstStyle/>
          <a:p>
            <a:r>
              <a:rPr lang="en-US" dirty="0" smtClean="0"/>
              <a:t>Cluster Host OS updates can take many hours because of the “long tail”</a:t>
            </a:r>
          </a:p>
          <a:p>
            <a:pPr lvl="1"/>
            <a:r>
              <a:rPr lang="en-US" dirty="0"/>
              <a:t>Some services have many UDs, </a:t>
            </a:r>
            <a:r>
              <a:rPr lang="en-US" dirty="0" smtClean="0"/>
              <a:t>serializing server updates</a:t>
            </a:r>
            <a:endParaRPr lang="en-US" dirty="0"/>
          </a:p>
          <a:p>
            <a:pPr lvl="1"/>
            <a:r>
              <a:rPr lang="en-US" dirty="0" smtClean="0"/>
              <a:t>Because of utilization, sometimes UDs from different services must be placed on the same server, forcing serialization</a:t>
            </a:r>
          </a:p>
          <a:p>
            <a:r>
              <a:rPr lang="en-US" dirty="0" smtClean="0"/>
              <a:t>Worst case: servers must be updated one-by-one</a:t>
            </a:r>
          </a:p>
          <a:p>
            <a:endParaRPr lang="en-US" dirty="0"/>
          </a:p>
        </p:txBody>
      </p:sp>
      <p:cxnSp>
        <p:nvCxnSpPr>
          <p:cNvPr id="5" name="Straight Connector 4"/>
          <p:cNvCxnSpPr/>
          <p:nvPr/>
        </p:nvCxnSpPr>
        <p:spPr>
          <a:xfrm>
            <a:off x="3581400" y="4213743"/>
            <a:ext cx="9525" cy="16383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3590925" y="5852043"/>
            <a:ext cx="463867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4762500" y="4213743"/>
            <a:ext cx="0" cy="163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10262" y="4213743"/>
            <a:ext cx="0" cy="163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58025" y="4213743"/>
            <a:ext cx="0" cy="16383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96777" y="5853471"/>
            <a:ext cx="131446" cy="307777"/>
          </a:xfrm>
          <a:prstGeom prst="rect">
            <a:avLst/>
          </a:prstGeom>
          <a:noFill/>
        </p:spPr>
        <p:txBody>
          <a:bodyPr wrap="none" lIns="0" tIns="0" rIns="0" bIns="0" rtlCol="0">
            <a:spAutoFit/>
          </a:bodyPr>
          <a:lstStyle/>
          <a:p>
            <a:r>
              <a:rPr lang="en-US" sz="2000" dirty="0">
                <a:gradFill>
                  <a:gsLst>
                    <a:gs pos="0">
                      <a:schemeClr val="tx1"/>
                    </a:gs>
                    <a:gs pos="86000">
                      <a:schemeClr val="tx1"/>
                    </a:gs>
                  </a:gsLst>
                  <a:lin ang="5400000" scaled="0"/>
                </a:gradFill>
              </a:rPr>
              <a:t>3</a:t>
            </a:r>
            <a:endParaRPr lang="en-US" sz="2000" dirty="0" smtClean="0">
              <a:gradFill>
                <a:gsLst>
                  <a:gs pos="0">
                    <a:schemeClr val="tx1"/>
                  </a:gs>
                  <a:gs pos="86000">
                    <a:schemeClr val="tx1"/>
                  </a:gs>
                </a:gsLst>
                <a:lin ang="5400000" scaled="0"/>
              </a:gradFill>
            </a:endParaRPr>
          </a:p>
        </p:txBody>
      </p:sp>
      <p:sp>
        <p:nvSpPr>
          <p:cNvPr id="18" name="TextBox 17"/>
          <p:cNvSpPr txBox="1"/>
          <p:nvPr/>
        </p:nvSpPr>
        <p:spPr>
          <a:xfrm>
            <a:off x="5844539" y="5853471"/>
            <a:ext cx="131446"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6</a:t>
            </a:r>
          </a:p>
        </p:txBody>
      </p:sp>
      <p:sp>
        <p:nvSpPr>
          <p:cNvPr id="19" name="TextBox 18"/>
          <p:cNvSpPr txBox="1"/>
          <p:nvPr/>
        </p:nvSpPr>
        <p:spPr>
          <a:xfrm>
            <a:off x="6992302" y="5864423"/>
            <a:ext cx="131446"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9</a:t>
            </a:r>
          </a:p>
        </p:txBody>
      </p:sp>
      <p:sp>
        <p:nvSpPr>
          <p:cNvPr id="20" name="TextBox 19"/>
          <p:cNvSpPr txBox="1"/>
          <p:nvPr/>
        </p:nvSpPr>
        <p:spPr>
          <a:xfrm rot="16200000">
            <a:off x="2228463" y="4755894"/>
            <a:ext cx="1940260" cy="553998"/>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rPr>
              <a:t>Number of Servers Updated</a:t>
            </a:r>
          </a:p>
        </p:txBody>
      </p:sp>
      <p:sp>
        <p:nvSpPr>
          <p:cNvPr id="22" name="TextBox 21"/>
          <p:cNvSpPr txBox="1"/>
          <p:nvPr/>
        </p:nvSpPr>
        <p:spPr>
          <a:xfrm>
            <a:off x="8079105" y="5854897"/>
            <a:ext cx="262892"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12</a:t>
            </a:r>
          </a:p>
        </p:txBody>
      </p:sp>
      <p:sp>
        <p:nvSpPr>
          <p:cNvPr id="23" name="TextBox 22"/>
          <p:cNvSpPr txBox="1"/>
          <p:nvPr/>
        </p:nvSpPr>
        <p:spPr>
          <a:xfrm>
            <a:off x="3581400" y="5864423"/>
            <a:ext cx="131446" cy="307777"/>
          </a:xfrm>
          <a:prstGeom prst="rect">
            <a:avLst/>
          </a:prstGeom>
          <a:noFill/>
        </p:spPr>
        <p:txBody>
          <a:bodyPr wrap="none" lIns="0" tIns="0" rIns="0" bIns="0" rtlCol="0">
            <a:spAutoFit/>
          </a:bodyPr>
          <a:lstStyle/>
          <a:p>
            <a:r>
              <a:rPr lang="en-US" sz="2000" dirty="0">
                <a:gradFill>
                  <a:gsLst>
                    <a:gs pos="0">
                      <a:schemeClr val="tx1"/>
                    </a:gs>
                    <a:gs pos="86000">
                      <a:schemeClr val="tx1"/>
                    </a:gs>
                  </a:gsLst>
                  <a:lin ang="5400000" scaled="0"/>
                </a:gradFill>
              </a:rPr>
              <a:t>0</a:t>
            </a:r>
            <a:endParaRPr lang="en-US" sz="2000" dirty="0" smtClean="0">
              <a:gradFill>
                <a:gsLst>
                  <a:gs pos="0">
                    <a:schemeClr val="tx1"/>
                  </a:gs>
                  <a:gs pos="86000">
                    <a:schemeClr val="tx1"/>
                  </a:gs>
                </a:gsLst>
                <a:lin ang="5400000" scaled="0"/>
              </a:gradFill>
            </a:endParaRPr>
          </a:p>
        </p:txBody>
      </p:sp>
      <p:sp>
        <p:nvSpPr>
          <p:cNvPr id="24" name="TextBox 23"/>
          <p:cNvSpPr txBox="1"/>
          <p:nvPr/>
        </p:nvSpPr>
        <p:spPr>
          <a:xfrm>
            <a:off x="5621401" y="6200775"/>
            <a:ext cx="577722"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Hours</a:t>
            </a:r>
          </a:p>
        </p:txBody>
      </p:sp>
      <p:sp>
        <p:nvSpPr>
          <p:cNvPr id="8" name="Freeform 7"/>
          <p:cNvSpPr/>
          <p:nvPr/>
        </p:nvSpPr>
        <p:spPr bwMode="auto">
          <a:xfrm>
            <a:off x="3581401" y="4394718"/>
            <a:ext cx="4648200" cy="1400175"/>
          </a:xfrm>
          <a:custGeom>
            <a:avLst/>
            <a:gdLst>
              <a:gd name="connsiteX0" fmla="*/ 0 w 4714875"/>
              <a:gd name="connsiteY0" fmla="*/ 0 h 1400175"/>
              <a:gd name="connsiteX1" fmla="*/ 866775 w 4714875"/>
              <a:gd name="connsiteY1" fmla="*/ 523875 h 1400175"/>
              <a:gd name="connsiteX2" fmla="*/ 1857375 w 4714875"/>
              <a:gd name="connsiteY2" fmla="*/ 1085850 h 1400175"/>
              <a:gd name="connsiteX3" fmla="*/ 3457575 w 4714875"/>
              <a:gd name="connsiteY3" fmla="*/ 1323975 h 1400175"/>
              <a:gd name="connsiteX4" fmla="*/ 4714875 w 4714875"/>
              <a:gd name="connsiteY4" fmla="*/ 1400175 h 1400175"/>
              <a:gd name="connsiteX0" fmla="*/ 0 w 4714875"/>
              <a:gd name="connsiteY0" fmla="*/ 0 h 1400175"/>
              <a:gd name="connsiteX1" fmla="*/ 654220 w 4714875"/>
              <a:gd name="connsiteY1" fmla="*/ 771525 h 1400175"/>
              <a:gd name="connsiteX2" fmla="*/ 1857375 w 4714875"/>
              <a:gd name="connsiteY2" fmla="*/ 1085850 h 1400175"/>
              <a:gd name="connsiteX3" fmla="*/ 3457575 w 4714875"/>
              <a:gd name="connsiteY3" fmla="*/ 1323975 h 1400175"/>
              <a:gd name="connsiteX4" fmla="*/ 4714875 w 4714875"/>
              <a:gd name="connsiteY4" fmla="*/ 1400175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4875" h="1400175">
                <a:moveTo>
                  <a:pt x="0" y="0"/>
                </a:moveTo>
                <a:cubicBezTo>
                  <a:pt x="278606" y="171450"/>
                  <a:pt x="344658" y="590550"/>
                  <a:pt x="654220" y="771525"/>
                </a:cubicBezTo>
                <a:cubicBezTo>
                  <a:pt x="963782" y="952500"/>
                  <a:pt x="1390149" y="993775"/>
                  <a:pt x="1857375" y="1085850"/>
                </a:cubicBezTo>
                <a:cubicBezTo>
                  <a:pt x="2324601" y="1177925"/>
                  <a:pt x="2981325" y="1271588"/>
                  <a:pt x="3457575" y="1323975"/>
                </a:cubicBezTo>
                <a:cubicBezTo>
                  <a:pt x="3933825" y="1376363"/>
                  <a:pt x="4324350" y="1388269"/>
                  <a:pt x="4714875" y="1400175"/>
                </a:cubicBezTo>
              </a:path>
            </a:pathLst>
          </a:cu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5182860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Maintaining Service Health</a:t>
            </a:r>
            <a:endParaRPr lang="en-US" dirty="0"/>
          </a:p>
        </p:txBody>
      </p:sp>
    </p:spTree>
    <p:extLst>
      <p:ext uri="{BB962C8B-B14F-4D97-AF65-F5344CB8AC3E}">
        <p14:creationId xmlns:p14="http://schemas.microsoft.com/office/powerpoint/2010/main" val="424649480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519114" y="1447800"/>
            <a:ext cx="11149012" cy="2068259"/>
          </a:xfrm>
        </p:spPr>
        <p:txBody>
          <a:bodyPr/>
          <a:lstStyle/>
          <a:p>
            <a:r>
              <a:rPr lang="en-US" dirty="0"/>
              <a:t>Windows Azure Datacenter </a:t>
            </a:r>
            <a:r>
              <a:rPr lang="en-US" dirty="0" smtClean="0"/>
              <a:t>Architecture</a:t>
            </a:r>
          </a:p>
          <a:p>
            <a:r>
              <a:rPr lang="en-US" dirty="0"/>
              <a:t>Deploying </a:t>
            </a:r>
            <a:r>
              <a:rPr lang="en-US" dirty="0" smtClean="0"/>
              <a:t>Services</a:t>
            </a:r>
          </a:p>
          <a:p>
            <a:r>
              <a:rPr lang="en-US" dirty="0" smtClean="0"/>
              <a:t>Maintaining Service </a:t>
            </a:r>
            <a:r>
              <a:rPr lang="en-US" dirty="0"/>
              <a:t>Health</a:t>
            </a:r>
            <a:endParaRPr lang="en-US" dirty="0" smtClean="0"/>
          </a:p>
          <a:p>
            <a:r>
              <a:rPr lang="en-US" dirty="0" smtClean="0"/>
              <a:t>Developing and Operating Windows Azure</a:t>
            </a:r>
          </a:p>
        </p:txBody>
      </p:sp>
    </p:spTree>
    <p:extLst>
      <p:ext uri="{BB962C8B-B14F-4D97-AF65-F5344CB8AC3E}">
        <p14:creationId xmlns:p14="http://schemas.microsoft.com/office/powerpoint/2010/main" val="374170456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8" y="228600"/>
            <a:ext cx="11149013" cy="609398"/>
          </a:xfrm>
        </p:spPr>
        <p:txBody>
          <a:bodyPr/>
          <a:lstStyle/>
          <a:p>
            <a:r>
              <a:rPr lang="en-US" dirty="0" smtClean="0"/>
              <a:t>Node and Role Health Maintenance</a:t>
            </a:r>
            <a:endParaRPr lang="en-US" dirty="0"/>
          </a:p>
        </p:txBody>
      </p:sp>
      <p:sp>
        <p:nvSpPr>
          <p:cNvPr id="3" name="Content Placeholder 2"/>
          <p:cNvSpPr>
            <a:spLocks noGrp="1"/>
          </p:cNvSpPr>
          <p:nvPr>
            <p:ph idx="1"/>
          </p:nvPr>
        </p:nvSpPr>
        <p:spPr>
          <a:xfrm>
            <a:off x="736599" y="1219200"/>
            <a:ext cx="9625013" cy="2308324"/>
          </a:xfrm>
        </p:spPr>
        <p:txBody>
          <a:bodyPr/>
          <a:lstStyle/>
          <a:p>
            <a:r>
              <a:rPr lang="en-US" dirty="0" smtClean="0"/>
              <a:t>FC maintains </a:t>
            </a:r>
            <a:r>
              <a:rPr lang="en-US" dirty="0"/>
              <a:t>service availability by monitoring the software and hardware </a:t>
            </a:r>
            <a:r>
              <a:rPr lang="en-US" dirty="0" smtClean="0"/>
              <a:t>health</a:t>
            </a:r>
          </a:p>
          <a:p>
            <a:pPr lvl="1"/>
            <a:r>
              <a:rPr lang="en-US" dirty="0" smtClean="0"/>
              <a:t>Based primarily on heartbeats </a:t>
            </a:r>
          </a:p>
          <a:p>
            <a:pPr lvl="1"/>
            <a:r>
              <a:rPr lang="en-US" dirty="0" smtClean="0"/>
              <a:t>Automatically “heals” affected roles</a:t>
            </a:r>
            <a:endParaRPr lang="en-US" dirty="0"/>
          </a:p>
          <a:p>
            <a:pPr lvl="1"/>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884773996"/>
              </p:ext>
            </p:extLst>
          </p:nvPr>
        </p:nvGraphicFramePr>
        <p:xfrm>
          <a:off x="959926" y="3493135"/>
          <a:ext cx="9980771" cy="2204720"/>
        </p:xfrm>
        <a:graphic>
          <a:graphicData uri="http://schemas.openxmlformats.org/drawingml/2006/table">
            <a:tbl>
              <a:tblPr firstRow="1" bandRow="1">
                <a:tableStyleId>{5C22544A-7EE6-4342-B048-85BDC9FD1C3A}</a:tableStyleId>
              </a:tblPr>
              <a:tblGrid>
                <a:gridCol w="2772436"/>
                <a:gridCol w="3881411"/>
                <a:gridCol w="3326924"/>
              </a:tblGrid>
              <a:tr h="370840">
                <a:tc>
                  <a:txBody>
                    <a:bodyPr/>
                    <a:lstStyle/>
                    <a:p>
                      <a:pPr marL="0" marR="0">
                        <a:spcBef>
                          <a:spcPts val="0"/>
                        </a:spcBef>
                        <a:spcAft>
                          <a:spcPts val="0"/>
                        </a:spcAft>
                      </a:pPr>
                      <a:r>
                        <a:rPr lang="en-US" sz="1600" b="1" dirty="0" smtClean="0">
                          <a:solidFill>
                            <a:schemeClr val="bg1"/>
                          </a:solidFill>
                          <a:latin typeface="Calibri"/>
                          <a:ea typeface="Calibri"/>
                          <a:cs typeface="Times New Roman"/>
                        </a:rPr>
                        <a:t>Problem</a:t>
                      </a:r>
                      <a:endParaRPr lang="en-US" sz="1600" b="1" dirty="0">
                        <a:solidFill>
                          <a:schemeClr val="bg1"/>
                        </a:solidFill>
                        <a:latin typeface="Calibri"/>
                        <a:ea typeface="Calibri"/>
                        <a:cs typeface="Times New Roman"/>
                      </a:endParaRPr>
                    </a:p>
                  </a:txBody>
                  <a:tcPr marL="91416" marR="91416" marT="0" marB="0"/>
                </a:tc>
                <a:tc>
                  <a:txBody>
                    <a:bodyPr/>
                    <a:lstStyle/>
                    <a:p>
                      <a:pPr marL="0" marR="0">
                        <a:spcBef>
                          <a:spcPts val="0"/>
                        </a:spcBef>
                        <a:spcAft>
                          <a:spcPts val="0"/>
                        </a:spcAft>
                      </a:pPr>
                      <a:r>
                        <a:rPr lang="en-US" sz="1600" b="1" dirty="0" smtClean="0">
                          <a:solidFill>
                            <a:schemeClr val="bg1"/>
                          </a:solidFill>
                          <a:latin typeface="Calibri"/>
                          <a:ea typeface="Calibri"/>
                          <a:cs typeface="Times New Roman"/>
                        </a:rPr>
                        <a:t>Fabric</a:t>
                      </a:r>
                      <a:r>
                        <a:rPr lang="en-US" sz="1600" b="1" baseline="0" dirty="0" smtClean="0">
                          <a:solidFill>
                            <a:schemeClr val="bg1"/>
                          </a:solidFill>
                          <a:latin typeface="Calibri"/>
                          <a:ea typeface="Calibri"/>
                          <a:cs typeface="Times New Roman"/>
                        </a:rPr>
                        <a:t> </a:t>
                      </a:r>
                      <a:r>
                        <a:rPr lang="en-US" sz="1600" b="1" dirty="0" smtClean="0">
                          <a:solidFill>
                            <a:schemeClr val="bg1"/>
                          </a:solidFill>
                          <a:latin typeface="Calibri"/>
                          <a:ea typeface="Calibri"/>
                          <a:cs typeface="Times New Roman"/>
                        </a:rPr>
                        <a:t>Detection</a:t>
                      </a:r>
                      <a:endParaRPr lang="en-US" sz="1600" b="1" dirty="0">
                        <a:solidFill>
                          <a:schemeClr val="bg1"/>
                        </a:solidFill>
                        <a:latin typeface="Calibri"/>
                        <a:ea typeface="Calibri"/>
                        <a:cs typeface="Times New Roman"/>
                      </a:endParaRPr>
                    </a:p>
                  </a:txBody>
                  <a:tcPr marL="91416" marR="91416" marT="0" marB="0"/>
                </a:tc>
                <a:tc>
                  <a:txBody>
                    <a:bodyPr/>
                    <a:lstStyle/>
                    <a:p>
                      <a:pPr marL="0" marR="0">
                        <a:spcBef>
                          <a:spcPts val="0"/>
                        </a:spcBef>
                        <a:spcAft>
                          <a:spcPts val="0"/>
                        </a:spcAft>
                      </a:pPr>
                      <a:r>
                        <a:rPr lang="en-US" sz="1600" b="1" dirty="0">
                          <a:solidFill>
                            <a:schemeClr val="bg1"/>
                          </a:solidFill>
                          <a:latin typeface="Calibri"/>
                          <a:ea typeface="Calibri"/>
                          <a:cs typeface="Times New Roman"/>
                        </a:rPr>
                        <a:t>Fabric Response</a:t>
                      </a:r>
                    </a:p>
                  </a:txBody>
                  <a:tcPr marL="91416" marR="91416" marT="0" marB="0"/>
                </a:tc>
              </a:tr>
              <a:tr h="370840">
                <a:tc>
                  <a:txBody>
                    <a:bodyPr/>
                    <a:lstStyle/>
                    <a:p>
                      <a:pPr marL="0" marR="0">
                        <a:spcBef>
                          <a:spcPts val="0"/>
                        </a:spcBef>
                        <a:spcAft>
                          <a:spcPts val="0"/>
                        </a:spcAft>
                      </a:pPr>
                      <a:r>
                        <a:rPr lang="en-US" sz="1600" b="1" dirty="0" smtClean="0">
                          <a:solidFill>
                            <a:schemeClr val="bg1"/>
                          </a:solidFill>
                          <a:latin typeface="Calibri"/>
                          <a:ea typeface="Calibri"/>
                          <a:cs typeface="Times New Roman"/>
                        </a:rPr>
                        <a:t>Role instance</a:t>
                      </a:r>
                      <a:r>
                        <a:rPr lang="en-US" sz="1600" b="1" baseline="0" dirty="0" smtClean="0">
                          <a:solidFill>
                            <a:schemeClr val="bg1"/>
                          </a:solidFill>
                          <a:latin typeface="Calibri"/>
                          <a:ea typeface="Calibri"/>
                          <a:cs typeface="Times New Roman"/>
                        </a:rPr>
                        <a:t> </a:t>
                      </a:r>
                      <a:r>
                        <a:rPr lang="en-US" sz="1600" b="1" dirty="0" smtClean="0">
                          <a:solidFill>
                            <a:schemeClr val="bg1"/>
                          </a:solidFill>
                          <a:latin typeface="Calibri"/>
                          <a:ea typeface="Calibri"/>
                          <a:cs typeface="Times New Roman"/>
                        </a:rPr>
                        <a:t>crashes</a:t>
                      </a:r>
                      <a:endParaRPr lang="en-US" sz="1600" b="1" dirty="0">
                        <a:solidFill>
                          <a:schemeClr val="bg1"/>
                        </a:solidFill>
                        <a:latin typeface="Calibri"/>
                        <a:ea typeface="Calibri"/>
                        <a:cs typeface="Times New Roman"/>
                      </a:endParaRPr>
                    </a:p>
                  </a:txBody>
                  <a:tcPr marL="91416" marR="91416" marT="0" marB="0"/>
                </a:tc>
                <a:tc>
                  <a:txBody>
                    <a:bodyPr/>
                    <a:lstStyle/>
                    <a:p>
                      <a:pPr marL="0" marR="0">
                        <a:spcBef>
                          <a:spcPts val="0"/>
                        </a:spcBef>
                        <a:spcAft>
                          <a:spcPts val="0"/>
                        </a:spcAft>
                      </a:pPr>
                      <a:r>
                        <a:rPr lang="en-US" sz="1600" b="1" dirty="0" smtClean="0">
                          <a:solidFill>
                            <a:schemeClr val="bg1"/>
                          </a:solidFill>
                          <a:latin typeface="Calibri"/>
                          <a:ea typeface="Calibri"/>
                          <a:cs typeface="Times New Roman"/>
                        </a:rPr>
                        <a:t>FC  guest agent </a:t>
                      </a:r>
                      <a:r>
                        <a:rPr lang="en-US" sz="1600" b="1" dirty="0">
                          <a:solidFill>
                            <a:schemeClr val="bg1"/>
                          </a:solidFill>
                          <a:latin typeface="Calibri"/>
                          <a:ea typeface="Calibri"/>
                          <a:cs typeface="Times New Roman"/>
                        </a:rPr>
                        <a:t>monitors role termination</a:t>
                      </a:r>
                    </a:p>
                  </a:txBody>
                  <a:tcPr marL="91416" marR="91416" marT="0" marB="0"/>
                </a:tc>
                <a:tc>
                  <a:txBody>
                    <a:bodyPr/>
                    <a:lstStyle/>
                    <a:p>
                      <a:pPr marL="0" marR="0">
                        <a:spcBef>
                          <a:spcPts val="0"/>
                        </a:spcBef>
                        <a:spcAft>
                          <a:spcPts val="0"/>
                        </a:spcAft>
                      </a:pPr>
                      <a:r>
                        <a:rPr lang="en-US" sz="1600" b="1" dirty="0" smtClean="0">
                          <a:solidFill>
                            <a:schemeClr val="bg1"/>
                          </a:solidFill>
                          <a:latin typeface="Calibri"/>
                          <a:ea typeface="Calibri"/>
                          <a:cs typeface="Times New Roman"/>
                        </a:rPr>
                        <a:t>FC restarts role</a:t>
                      </a:r>
                      <a:endParaRPr lang="en-US" sz="1600" b="1" dirty="0">
                        <a:solidFill>
                          <a:schemeClr val="bg1"/>
                        </a:solidFill>
                        <a:latin typeface="Calibri"/>
                        <a:ea typeface="Calibri"/>
                        <a:cs typeface="Times New Roman"/>
                      </a:endParaRPr>
                    </a:p>
                  </a:txBody>
                  <a:tcPr marL="91416" marR="91416" marT="0" marB="0"/>
                </a:tc>
              </a:tr>
              <a:tr h="370840">
                <a:tc>
                  <a:txBody>
                    <a:bodyPr/>
                    <a:lstStyle/>
                    <a:p>
                      <a:pPr marL="0" marR="0">
                        <a:spcBef>
                          <a:spcPts val="0"/>
                        </a:spcBef>
                        <a:spcAft>
                          <a:spcPts val="0"/>
                        </a:spcAft>
                      </a:pPr>
                      <a:r>
                        <a:rPr lang="en-US" sz="1600" b="1" dirty="0">
                          <a:solidFill>
                            <a:schemeClr val="bg1"/>
                          </a:solidFill>
                          <a:latin typeface="Calibri"/>
                          <a:ea typeface="Calibri"/>
                          <a:cs typeface="Times New Roman"/>
                        </a:rPr>
                        <a:t>Guest VM or agent crashes</a:t>
                      </a:r>
                    </a:p>
                  </a:txBody>
                  <a:tcPr marL="91416" marR="91416" marT="0" marB="0"/>
                </a:tc>
                <a:tc>
                  <a:txBody>
                    <a:bodyPr/>
                    <a:lstStyle/>
                    <a:p>
                      <a:pPr marL="0" marR="0">
                        <a:spcBef>
                          <a:spcPts val="0"/>
                        </a:spcBef>
                        <a:spcAft>
                          <a:spcPts val="0"/>
                        </a:spcAft>
                      </a:pPr>
                      <a:r>
                        <a:rPr lang="en-US" sz="1600" b="1" dirty="0" smtClean="0">
                          <a:solidFill>
                            <a:schemeClr val="bg1"/>
                          </a:solidFill>
                          <a:latin typeface="Calibri"/>
                          <a:ea typeface="Calibri"/>
                          <a:cs typeface="Times New Roman"/>
                        </a:rPr>
                        <a:t>FC host </a:t>
                      </a:r>
                      <a:r>
                        <a:rPr lang="en-US" sz="1600" b="1" dirty="0">
                          <a:solidFill>
                            <a:schemeClr val="bg1"/>
                          </a:solidFill>
                          <a:latin typeface="Calibri"/>
                          <a:ea typeface="Calibri"/>
                          <a:cs typeface="Times New Roman"/>
                        </a:rPr>
                        <a:t>agent </a:t>
                      </a:r>
                      <a:r>
                        <a:rPr lang="en-US" sz="1600" b="1" dirty="0" smtClean="0">
                          <a:solidFill>
                            <a:schemeClr val="bg1"/>
                          </a:solidFill>
                          <a:latin typeface="Calibri"/>
                          <a:ea typeface="Calibri"/>
                          <a:cs typeface="Times New Roman"/>
                        </a:rPr>
                        <a:t>notices missing</a:t>
                      </a:r>
                      <a:r>
                        <a:rPr lang="en-US" sz="1600" b="1" baseline="0" dirty="0" smtClean="0">
                          <a:solidFill>
                            <a:schemeClr val="bg1"/>
                          </a:solidFill>
                          <a:latin typeface="Calibri"/>
                          <a:ea typeface="Calibri"/>
                          <a:cs typeface="Times New Roman"/>
                        </a:rPr>
                        <a:t> guest agent </a:t>
                      </a:r>
                      <a:r>
                        <a:rPr lang="en-US" sz="1600" b="1" dirty="0" smtClean="0">
                          <a:solidFill>
                            <a:schemeClr val="bg1"/>
                          </a:solidFill>
                          <a:latin typeface="Calibri"/>
                          <a:ea typeface="Calibri"/>
                          <a:cs typeface="Times New Roman"/>
                        </a:rPr>
                        <a:t>heartbeats</a:t>
                      </a:r>
                      <a:endParaRPr lang="en-US" sz="1600" b="1" dirty="0">
                        <a:solidFill>
                          <a:schemeClr val="bg1"/>
                        </a:solidFill>
                        <a:latin typeface="Calibri"/>
                        <a:ea typeface="Calibri"/>
                        <a:cs typeface="Times New Roman"/>
                      </a:endParaRPr>
                    </a:p>
                  </a:txBody>
                  <a:tcPr marL="91416" marR="91416" marT="0" marB="0"/>
                </a:tc>
                <a:tc>
                  <a:txBody>
                    <a:bodyPr/>
                    <a:lstStyle/>
                    <a:p>
                      <a:pPr marL="0" marR="0">
                        <a:spcBef>
                          <a:spcPts val="0"/>
                        </a:spcBef>
                        <a:spcAft>
                          <a:spcPts val="0"/>
                        </a:spcAft>
                      </a:pPr>
                      <a:r>
                        <a:rPr lang="en-US" sz="1600" b="1" dirty="0" smtClean="0">
                          <a:solidFill>
                            <a:schemeClr val="bg1"/>
                          </a:solidFill>
                          <a:latin typeface="Calibri"/>
                          <a:ea typeface="Calibri"/>
                          <a:cs typeface="Times New Roman"/>
                        </a:rPr>
                        <a:t>FC restarts VM and hosted role</a:t>
                      </a:r>
                      <a:endParaRPr lang="en-US" sz="1600" b="1" dirty="0">
                        <a:solidFill>
                          <a:schemeClr val="bg1"/>
                        </a:solidFill>
                        <a:latin typeface="Calibri"/>
                        <a:ea typeface="Calibri"/>
                        <a:cs typeface="Times New Roman"/>
                      </a:endParaRPr>
                    </a:p>
                  </a:txBody>
                  <a:tcPr marL="91416" marR="91416" marT="0" marB="0"/>
                </a:tc>
              </a:tr>
              <a:tr h="370840">
                <a:tc>
                  <a:txBody>
                    <a:bodyPr/>
                    <a:lstStyle/>
                    <a:p>
                      <a:pPr marL="0" marR="0">
                        <a:spcBef>
                          <a:spcPts val="0"/>
                        </a:spcBef>
                        <a:spcAft>
                          <a:spcPts val="0"/>
                        </a:spcAft>
                      </a:pPr>
                      <a:r>
                        <a:rPr lang="en-US" sz="1600" b="1" dirty="0" smtClean="0">
                          <a:solidFill>
                            <a:schemeClr val="bg1"/>
                          </a:solidFill>
                          <a:latin typeface="Calibri"/>
                          <a:ea typeface="Calibri"/>
                          <a:cs typeface="Times New Roman"/>
                        </a:rPr>
                        <a:t>Host OS </a:t>
                      </a:r>
                      <a:r>
                        <a:rPr lang="en-US" sz="1600" b="1" dirty="0">
                          <a:solidFill>
                            <a:schemeClr val="bg1"/>
                          </a:solidFill>
                          <a:latin typeface="Calibri"/>
                          <a:ea typeface="Calibri"/>
                          <a:cs typeface="Times New Roman"/>
                        </a:rPr>
                        <a:t>or agent crashes</a:t>
                      </a:r>
                    </a:p>
                  </a:txBody>
                  <a:tcPr marL="91416" marR="91416" marT="0" marB="0"/>
                </a:tc>
                <a:tc>
                  <a:txBody>
                    <a:bodyPr/>
                    <a:lstStyle/>
                    <a:p>
                      <a:pPr marL="0" marR="0">
                        <a:spcBef>
                          <a:spcPts val="0"/>
                        </a:spcBef>
                        <a:spcAft>
                          <a:spcPts val="0"/>
                        </a:spcAft>
                      </a:pPr>
                      <a:r>
                        <a:rPr lang="en-US" sz="1600" b="1" dirty="0" smtClean="0">
                          <a:solidFill>
                            <a:schemeClr val="bg1"/>
                          </a:solidFill>
                          <a:latin typeface="Calibri"/>
                          <a:ea typeface="Calibri"/>
                          <a:cs typeface="Times New Roman"/>
                        </a:rPr>
                        <a:t>FC notices missing</a:t>
                      </a:r>
                      <a:r>
                        <a:rPr lang="en-US" sz="1600" b="1" baseline="0" dirty="0" smtClean="0">
                          <a:solidFill>
                            <a:schemeClr val="bg1"/>
                          </a:solidFill>
                          <a:latin typeface="Calibri"/>
                          <a:ea typeface="Calibri"/>
                          <a:cs typeface="Times New Roman"/>
                        </a:rPr>
                        <a:t> </a:t>
                      </a:r>
                      <a:r>
                        <a:rPr lang="en-US" sz="1600" b="1" dirty="0" smtClean="0">
                          <a:solidFill>
                            <a:schemeClr val="bg1"/>
                          </a:solidFill>
                          <a:latin typeface="Calibri"/>
                          <a:ea typeface="Calibri"/>
                          <a:cs typeface="Times New Roman"/>
                        </a:rPr>
                        <a:t>host</a:t>
                      </a:r>
                      <a:r>
                        <a:rPr lang="en-US" sz="1600" b="1" baseline="0" dirty="0" smtClean="0">
                          <a:solidFill>
                            <a:schemeClr val="bg1"/>
                          </a:solidFill>
                          <a:latin typeface="Calibri"/>
                          <a:ea typeface="Calibri"/>
                          <a:cs typeface="Times New Roman"/>
                        </a:rPr>
                        <a:t> agent heartbeat</a:t>
                      </a:r>
                      <a:endParaRPr lang="en-US" sz="1600" b="1" dirty="0">
                        <a:solidFill>
                          <a:schemeClr val="bg1"/>
                        </a:solidFill>
                        <a:latin typeface="Calibri"/>
                        <a:ea typeface="Calibri"/>
                        <a:cs typeface="Times New Roman"/>
                      </a:endParaRPr>
                    </a:p>
                  </a:txBody>
                  <a:tcPr marL="91416" marR="91416" marT="0" marB="0"/>
                </a:tc>
                <a:tc>
                  <a:txBody>
                    <a:bodyPr/>
                    <a:lstStyle/>
                    <a:p>
                      <a:pPr marL="0" marR="0">
                        <a:spcBef>
                          <a:spcPts val="0"/>
                        </a:spcBef>
                        <a:spcAft>
                          <a:spcPts val="0"/>
                        </a:spcAft>
                      </a:pPr>
                      <a:r>
                        <a:rPr lang="en-US" sz="1600" b="1" dirty="0" smtClean="0">
                          <a:solidFill>
                            <a:schemeClr val="bg1"/>
                          </a:solidFill>
                          <a:latin typeface="Calibri"/>
                          <a:ea typeface="Calibri"/>
                          <a:cs typeface="Times New Roman"/>
                        </a:rPr>
                        <a:t>Tries to recover node</a:t>
                      </a:r>
                    </a:p>
                    <a:p>
                      <a:pPr marL="0" marR="0">
                        <a:spcBef>
                          <a:spcPts val="0"/>
                        </a:spcBef>
                        <a:spcAft>
                          <a:spcPts val="0"/>
                        </a:spcAft>
                      </a:pPr>
                      <a:r>
                        <a:rPr lang="en-US" sz="1600" b="1" dirty="0" smtClean="0">
                          <a:solidFill>
                            <a:schemeClr val="bg1"/>
                          </a:solidFill>
                          <a:latin typeface="Calibri"/>
                          <a:ea typeface="Calibri"/>
                          <a:cs typeface="Times New Roman"/>
                        </a:rPr>
                        <a:t>FC reallocates roles to other nodes</a:t>
                      </a:r>
                      <a:endParaRPr lang="en-US" sz="1600" b="1" dirty="0">
                        <a:solidFill>
                          <a:schemeClr val="bg1"/>
                        </a:solidFill>
                        <a:latin typeface="Calibri"/>
                        <a:ea typeface="Calibri"/>
                        <a:cs typeface="Times New Roman"/>
                      </a:endParaRPr>
                    </a:p>
                  </a:txBody>
                  <a:tcPr marL="91416" marR="91416" marT="0" marB="0"/>
                </a:tc>
              </a:tr>
              <a:tr h="370840">
                <a:tc>
                  <a:txBody>
                    <a:bodyPr/>
                    <a:lstStyle/>
                    <a:p>
                      <a:pPr marL="0" marR="0">
                        <a:spcBef>
                          <a:spcPts val="0"/>
                        </a:spcBef>
                        <a:spcAft>
                          <a:spcPts val="0"/>
                        </a:spcAft>
                      </a:pPr>
                      <a:r>
                        <a:rPr lang="en-US" sz="1600" b="1" dirty="0" smtClean="0">
                          <a:solidFill>
                            <a:schemeClr val="bg1"/>
                          </a:solidFill>
                          <a:latin typeface="Calibri"/>
                          <a:ea typeface="Calibri"/>
                          <a:cs typeface="Times New Roman"/>
                        </a:rPr>
                        <a:t>Detected node hardware issue</a:t>
                      </a:r>
                      <a:endParaRPr lang="en-US" sz="1600" b="1" dirty="0">
                        <a:solidFill>
                          <a:schemeClr val="bg1"/>
                        </a:solidFill>
                        <a:latin typeface="Calibri"/>
                        <a:ea typeface="Calibri"/>
                        <a:cs typeface="Times New Roman"/>
                      </a:endParaRPr>
                    </a:p>
                  </a:txBody>
                  <a:tcPr marL="91416" marR="91416" marT="0" marB="0"/>
                </a:tc>
                <a:tc>
                  <a:txBody>
                    <a:bodyPr/>
                    <a:lstStyle/>
                    <a:p>
                      <a:pPr marL="0" marR="0">
                        <a:spcBef>
                          <a:spcPts val="0"/>
                        </a:spcBef>
                        <a:spcAft>
                          <a:spcPts val="0"/>
                        </a:spcAft>
                      </a:pPr>
                      <a:r>
                        <a:rPr lang="en-US" sz="1600" b="1" dirty="0" smtClean="0">
                          <a:solidFill>
                            <a:schemeClr val="bg1"/>
                          </a:solidFill>
                          <a:latin typeface="Calibri"/>
                          <a:ea typeface="Calibri"/>
                          <a:cs typeface="Times New Roman"/>
                        </a:rPr>
                        <a:t>Host agent informs FC</a:t>
                      </a:r>
                      <a:endParaRPr lang="en-US" sz="1600" b="1" dirty="0">
                        <a:solidFill>
                          <a:schemeClr val="bg1"/>
                        </a:solidFill>
                        <a:latin typeface="Calibri"/>
                        <a:ea typeface="Calibri"/>
                        <a:cs typeface="Times New Roman"/>
                      </a:endParaRPr>
                    </a:p>
                  </a:txBody>
                  <a:tcPr marL="91416" marR="91416" marT="0" marB="0"/>
                </a:tc>
                <a:tc>
                  <a:txBody>
                    <a:bodyPr/>
                    <a:lstStyle/>
                    <a:p>
                      <a:pPr marL="0" marR="0">
                        <a:spcBef>
                          <a:spcPts val="0"/>
                        </a:spcBef>
                        <a:spcAft>
                          <a:spcPts val="0"/>
                        </a:spcAft>
                      </a:pPr>
                      <a:r>
                        <a:rPr lang="en-US" sz="1600" b="1" dirty="0" smtClean="0">
                          <a:solidFill>
                            <a:schemeClr val="bg1"/>
                          </a:solidFill>
                          <a:latin typeface="Calibri"/>
                          <a:ea typeface="Calibri"/>
                          <a:cs typeface="Times New Roman"/>
                        </a:rPr>
                        <a:t>FC migrates roles to </a:t>
                      </a:r>
                      <a:r>
                        <a:rPr lang="en-US" sz="1600" b="1" dirty="0">
                          <a:solidFill>
                            <a:schemeClr val="bg1"/>
                          </a:solidFill>
                          <a:latin typeface="Calibri"/>
                          <a:ea typeface="Calibri"/>
                          <a:cs typeface="Times New Roman"/>
                        </a:rPr>
                        <a:t>other </a:t>
                      </a:r>
                      <a:r>
                        <a:rPr lang="en-US" sz="1600" b="1" dirty="0" smtClean="0">
                          <a:solidFill>
                            <a:schemeClr val="bg1"/>
                          </a:solidFill>
                          <a:latin typeface="Calibri"/>
                          <a:ea typeface="Calibri"/>
                          <a:cs typeface="Times New Roman"/>
                        </a:rPr>
                        <a:t>nodes</a:t>
                      </a:r>
                    </a:p>
                    <a:p>
                      <a:pPr marL="0" marR="0">
                        <a:spcBef>
                          <a:spcPts val="0"/>
                        </a:spcBef>
                        <a:spcAft>
                          <a:spcPts val="0"/>
                        </a:spcAft>
                      </a:pPr>
                      <a:r>
                        <a:rPr lang="en-US" sz="1600" b="1" dirty="0" smtClean="0">
                          <a:solidFill>
                            <a:schemeClr val="bg1"/>
                          </a:solidFill>
                          <a:latin typeface="Calibri"/>
                          <a:ea typeface="Calibri"/>
                          <a:cs typeface="Times New Roman"/>
                        </a:rPr>
                        <a:t>Marks node </a:t>
                      </a:r>
                      <a:r>
                        <a:rPr lang="en-US" sz="1600" b="1" dirty="0">
                          <a:solidFill>
                            <a:schemeClr val="bg1"/>
                          </a:solidFill>
                          <a:latin typeface="Calibri"/>
                          <a:ea typeface="Calibri"/>
                          <a:cs typeface="Times New Roman"/>
                        </a:rPr>
                        <a:t>“out for repair”</a:t>
                      </a:r>
                    </a:p>
                  </a:txBody>
                  <a:tcPr marL="91416" marR="91416" marT="0" marB="0"/>
                </a:tc>
              </a:tr>
            </a:tbl>
          </a:graphicData>
        </a:graphic>
      </p:graphicFrame>
    </p:spTree>
    <p:extLst>
      <p:ext uri="{BB962C8B-B14F-4D97-AF65-F5344CB8AC3E}">
        <p14:creationId xmlns:p14="http://schemas.microsoft.com/office/powerpoint/2010/main" val="226361546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Issue Breakdown</a:t>
            </a:r>
            <a:endParaRPr lang="en-US" dirty="0"/>
          </a:p>
        </p:txBody>
      </p:sp>
      <p:sp>
        <p:nvSpPr>
          <p:cNvPr id="5" name="Text Placeholder 4"/>
          <p:cNvSpPr>
            <a:spLocks noGrp="1"/>
          </p:cNvSpPr>
          <p:nvPr>
            <p:ph type="body" sz="quarter" idx="10"/>
          </p:nvPr>
        </p:nvSpPr>
        <p:spPr>
          <a:xfrm>
            <a:off x="503072" y="1030705"/>
            <a:ext cx="11149012" cy="2099036"/>
          </a:xfrm>
        </p:spPr>
        <p:txBody>
          <a:bodyPr/>
          <a:lstStyle/>
          <a:p>
            <a:r>
              <a:rPr lang="en-US" sz="2400" dirty="0" smtClean="0"/>
              <a:t>Most hardware issues as clusters age are disk related</a:t>
            </a:r>
          </a:p>
          <a:p>
            <a:pPr lvl="1"/>
            <a:r>
              <a:rPr lang="en-US" sz="2000" dirty="0" smtClean="0"/>
              <a:t>SMART errors are crucial to catching them before customers are affected</a:t>
            </a:r>
          </a:p>
          <a:p>
            <a:pPr lvl="1"/>
            <a:r>
              <a:rPr lang="en-US" sz="2000" dirty="0" smtClean="0"/>
              <a:t>JBOD is more important as number of disks in a server increase</a:t>
            </a:r>
          </a:p>
          <a:p>
            <a:pPr lvl="1"/>
            <a:r>
              <a:rPr lang="en-US" sz="2000" dirty="0" smtClean="0"/>
              <a:t>Memory errors are DIMM related and can be detected at boot by mismatch of available RAM and configured RAM</a:t>
            </a:r>
          </a:p>
          <a:p>
            <a:r>
              <a:rPr lang="en-US" sz="2400" dirty="0" smtClean="0"/>
              <a:t>System must diagnose and recover from hardware issues automatically</a:t>
            </a:r>
            <a:endParaRPr lang="en-US" sz="24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116212353"/>
              </p:ext>
            </p:extLst>
          </p:nvPr>
        </p:nvGraphicFramePr>
        <p:xfrm>
          <a:off x="1240756" y="3276599"/>
          <a:ext cx="8931944" cy="3149600"/>
        </p:xfrm>
        <a:graphic>
          <a:graphicData uri="http://schemas.openxmlformats.org/drawingml/2006/table">
            <a:tbl>
              <a:tblPr firstRow="1" firstCol="1" bandRow="1">
                <a:tableStyleId>{5C22544A-7EE6-4342-B048-85BDC9FD1C3A}</a:tableStyleId>
              </a:tblPr>
              <a:tblGrid>
                <a:gridCol w="3506245"/>
                <a:gridCol w="1478282"/>
                <a:gridCol w="2204078"/>
                <a:gridCol w="1743339"/>
              </a:tblGrid>
              <a:tr h="375358">
                <a:tc>
                  <a:txBody>
                    <a:bodyPr/>
                    <a:lstStyle/>
                    <a:p>
                      <a:pPr marL="0" marR="0" indent="0">
                        <a:lnSpc>
                          <a:spcPct val="105000"/>
                        </a:lnSpc>
                        <a:spcBef>
                          <a:spcPts val="0"/>
                        </a:spcBef>
                        <a:spcAft>
                          <a:spcPts val="0"/>
                        </a:spcAft>
                      </a:pPr>
                      <a:r>
                        <a:rPr lang="en-US" sz="2000" dirty="0" smtClean="0">
                          <a:effectLst/>
                          <a:latin typeface="Calibri"/>
                          <a:ea typeface="Calibri"/>
                          <a:cs typeface="Times New Roman"/>
                        </a:rPr>
                        <a:t>Hardware Issue by Month</a:t>
                      </a:r>
                      <a:endParaRPr lang="en-US" sz="2000" dirty="0">
                        <a:effectLst/>
                        <a:latin typeface="Calibri"/>
                        <a:ea typeface="Calibri"/>
                        <a:cs typeface="Times New Roman"/>
                      </a:endParaRPr>
                    </a:p>
                  </a:txBody>
                  <a:tcPr marL="73025" marR="73025" marT="36830" marB="36830"/>
                </a:tc>
                <a:tc>
                  <a:txBody>
                    <a:bodyPr/>
                    <a:lstStyle/>
                    <a:p>
                      <a:pPr marL="0" marR="0" indent="0" algn="ctr">
                        <a:lnSpc>
                          <a:spcPct val="105000"/>
                        </a:lnSpc>
                        <a:spcBef>
                          <a:spcPts val="0"/>
                        </a:spcBef>
                        <a:spcAft>
                          <a:spcPts val="0"/>
                        </a:spcAft>
                      </a:pPr>
                      <a:r>
                        <a:rPr lang="en-US" sz="2000" dirty="0">
                          <a:effectLst/>
                        </a:rPr>
                        <a:t>Disk %</a:t>
                      </a:r>
                      <a:endParaRPr lang="en-US" sz="2000" dirty="0">
                        <a:effectLst/>
                        <a:latin typeface="Calibri"/>
                        <a:ea typeface="Calibri"/>
                        <a:cs typeface="Times New Roman"/>
                      </a:endParaRPr>
                    </a:p>
                  </a:txBody>
                  <a:tcPr marL="73025" marR="73025" marT="36830" marB="36830"/>
                </a:tc>
                <a:tc>
                  <a:txBody>
                    <a:bodyPr/>
                    <a:lstStyle/>
                    <a:p>
                      <a:pPr marL="0" marR="0" indent="0" algn="ctr">
                        <a:lnSpc>
                          <a:spcPct val="105000"/>
                        </a:lnSpc>
                        <a:spcBef>
                          <a:spcPts val="0"/>
                        </a:spcBef>
                        <a:spcAft>
                          <a:spcPts val="0"/>
                        </a:spcAft>
                      </a:pPr>
                      <a:r>
                        <a:rPr lang="en-US" sz="2000" dirty="0">
                          <a:effectLst/>
                        </a:rPr>
                        <a:t>Memory %</a:t>
                      </a:r>
                      <a:endParaRPr lang="en-US" sz="2000" dirty="0">
                        <a:effectLst/>
                        <a:latin typeface="Calibri"/>
                        <a:ea typeface="Calibri"/>
                        <a:cs typeface="Times New Roman"/>
                      </a:endParaRPr>
                    </a:p>
                  </a:txBody>
                  <a:tcPr marL="73025" marR="73025" marT="36830" marB="36830"/>
                </a:tc>
                <a:tc>
                  <a:txBody>
                    <a:bodyPr/>
                    <a:lstStyle/>
                    <a:p>
                      <a:pPr marL="0" marR="0" indent="0" algn="ctr">
                        <a:lnSpc>
                          <a:spcPct val="105000"/>
                        </a:lnSpc>
                        <a:spcBef>
                          <a:spcPts val="0"/>
                        </a:spcBef>
                        <a:spcAft>
                          <a:spcPts val="0"/>
                        </a:spcAft>
                      </a:pPr>
                      <a:r>
                        <a:rPr lang="en-US" sz="2000" dirty="0">
                          <a:effectLst/>
                        </a:rPr>
                        <a:t>Other %</a:t>
                      </a:r>
                      <a:endParaRPr lang="en-US" sz="2000" dirty="0">
                        <a:effectLst/>
                        <a:latin typeface="Calibri"/>
                        <a:ea typeface="Calibri"/>
                        <a:cs typeface="Times New Roman"/>
                      </a:endParaRPr>
                    </a:p>
                  </a:txBody>
                  <a:tcPr marL="73025" marR="73025" marT="36830" marB="36830"/>
                </a:tc>
              </a:tr>
              <a:tr h="360621">
                <a:tc>
                  <a:txBody>
                    <a:bodyPr/>
                    <a:lstStyle/>
                    <a:p>
                      <a:pPr marL="0" marR="0" indent="274320" algn="l">
                        <a:lnSpc>
                          <a:spcPct val="105000"/>
                        </a:lnSpc>
                        <a:spcBef>
                          <a:spcPts val="0"/>
                        </a:spcBef>
                        <a:spcAft>
                          <a:spcPts val="0"/>
                        </a:spcAft>
                      </a:pPr>
                      <a:r>
                        <a:rPr lang="en-US" sz="2000" dirty="0" smtClean="0">
                          <a:effectLst/>
                        </a:rPr>
                        <a:t>Jan</a:t>
                      </a:r>
                      <a:endParaRPr lang="en-US" sz="2000" dirty="0">
                        <a:effectLst/>
                        <a:latin typeface="Calibri"/>
                        <a:ea typeface="Calibri"/>
                        <a:cs typeface="Times New Roman"/>
                      </a:endParaRPr>
                    </a:p>
                  </a:txBody>
                  <a:tcPr marL="73025" marR="73025" marT="36830" marB="36830"/>
                </a:tc>
                <a:tc>
                  <a:txBody>
                    <a:bodyPr/>
                    <a:lstStyle/>
                    <a:p>
                      <a:pPr marL="0" marR="0" indent="0" algn="ctr">
                        <a:lnSpc>
                          <a:spcPct val="105000"/>
                        </a:lnSpc>
                        <a:spcBef>
                          <a:spcPts val="0"/>
                        </a:spcBef>
                        <a:spcAft>
                          <a:spcPts val="0"/>
                        </a:spcAft>
                      </a:pPr>
                      <a:r>
                        <a:rPr lang="en-US" sz="2000" b="1" dirty="0">
                          <a:effectLst/>
                        </a:rPr>
                        <a:t>28</a:t>
                      </a:r>
                      <a:endParaRPr lang="en-US" sz="2000" b="1" dirty="0">
                        <a:effectLst/>
                        <a:latin typeface="Calibri"/>
                        <a:ea typeface="Calibri"/>
                        <a:cs typeface="Times New Roman"/>
                      </a:endParaRPr>
                    </a:p>
                  </a:txBody>
                  <a:tcPr marL="73025" marR="73025" marT="36830" marB="36830"/>
                </a:tc>
                <a:tc>
                  <a:txBody>
                    <a:bodyPr/>
                    <a:lstStyle/>
                    <a:p>
                      <a:pPr marL="0" marR="0" indent="274320" algn="ctr">
                        <a:lnSpc>
                          <a:spcPct val="105000"/>
                        </a:lnSpc>
                        <a:spcBef>
                          <a:spcPts val="0"/>
                        </a:spcBef>
                        <a:spcAft>
                          <a:spcPts val="0"/>
                        </a:spcAft>
                      </a:pPr>
                      <a:r>
                        <a:rPr lang="en-US" sz="2000" b="1">
                          <a:effectLst/>
                        </a:rPr>
                        <a:t>21</a:t>
                      </a:r>
                      <a:endParaRPr lang="en-US" sz="2000" b="1">
                        <a:effectLst/>
                        <a:latin typeface="Calibri"/>
                        <a:ea typeface="Calibri"/>
                        <a:cs typeface="Times New Roman"/>
                      </a:endParaRPr>
                    </a:p>
                  </a:txBody>
                  <a:tcPr marL="73025" marR="73025" marT="36830" marB="36830"/>
                </a:tc>
                <a:tc>
                  <a:txBody>
                    <a:bodyPr/>
                    <a:lstStyle/>
                    <a:p>
                      <a:pPr marL="0" marR="0" indent="274320" algn="ctr">
                        <a:lnSpc>
                          <a:spcPct val="105000"/>
                        </a:lnSpc>
                        <a:spcBef>
                          <a:spcPts val="0"/>
                        </a:spcBef>
                        <a:spcAft>
                          <a:spcPts val="0"/>
                        </a:spcAft>
                      </a:pPr>
                      <a:r>
                        <a:rPr lang="en-US" sz="2000" b="1">
                          <a:effectLst/>
                        </a:rPr>
                        <a:t>51</a:t>
                      </a:r>
                      <a:endParaRPr lang="en-US" sz="2000" b="1">
                        <a:effectLst/>
                        <a:latin typeface="Calibri"/>
                        <a:ea typeface="Calibri"/>
                        <a:cs typeface="Times New Roman"/>
                      </a:endParaRPr>
                    </a:p>
                  </a:txBody>
                  <a:tcPr marL="73025" marR="73025" marT="36830" marB="36830"/>
                </a:tc>
              </a:tr>
              <a:tr h="360621">
                <a:tc>
                  <a:txBody>
                    <a:bodyPr/>
                    <a:lstStyle/>
                    <a:p>
                      <a:pPr marL="0" marR="0" indent="274320" algn="l">
                        <a:lnSpc>
                          <a:spcPct val="105000"/>
                        </a:lnSpc>
                        <a:spcBef>
                          <a:spcPts val="0"/>
                        </a:spcBef>
                        <a:spcAft>
                          <a:spcPts val="0"/>
                        </a:spcAft>
                      </a:pPr>
                      <a:r>
                        <a:rPr lang="en-US" sz="2000" dirty="0">
                          <a:effectLst/>
                        </a:rPr>
                        <a:t>Feb </a:t>
                      </a:r>
                      <a:endParaRPr lang="en-US" sz="2000" dirty="0">
                        <a:effectLst/>
                        <a:latin typeface="Calibri"/>
                        <a:ea typeface="Calibri"/>
                        <a:cs typeface="Times New Roman"/>
                      </a:endParaRPr>
                    </a:p>
                  </a:txBody>
                  <a:tcPr marL="73025" marR="73025" marT="36830" marB="36830"/>
                </a:tc>
                <a:tc>
                  <a:txBody>
                    <a:bodyPr/>
                    <a:lstStyle/>
                    <a:p>
                      <a:pPr marL="0" marR="0" indent="0" algn="ctr">
                        <a:lnSpc>
                          <a:spcPct val="105000"/>
                        </a:lnSpc>
                        <a:spcBef>
                          <a:spcPts val="0"/>
                        </a:spcBef>
                        <a:spcAft>
                          <a:spcPts val="0"/>
                        </a:spcAft>
                      </a:pPr>
                      <a:r>
                        <a:rPr lang="en-US" sz="2000" b="1">
                          <a:effectLst/>
                        </a:rPr>
                        <a:t>25</a:t>
                      </a:r>
                      <a:endParaRPr lang="en-US" sz="2000" b="1">
                        <a:effectLst/>
                        <a:latin typeface="Calibri"/>
                        <a:ea typeface="Calibri"/>
                        <a:cs typeface="Times New Roman"/>
                      </a:endParaRPr>
                    </a:p>
                  </a:txBody>
                  <a:tcPr marL="73025" marR="73025" marT="36830" marB="36830"/>
                </a:tc>
                <a:tc>
                  <a:txBody>
                    <a:bodyPr/>
                    <a:lstStyle/>
                    <a:p>
                      <a:pPr marL="0" marR="0" indent="274320" algn="ctr">
                        <a:lnSpc>
                          <a:spcPct val="105000"/>
                        </a:lnSpc>
                        <a:spcBef>
                          <a:spcPts val="0"/>
                        </a:spcBef>
                        <a:spcAft>
                          <a:spcPts val="0"/>
                        </a:spcAft>
                      </a:pPr>
                      <a:r>
                        <a:rPr lang="en-US" sz="2000" b="1" dirty="0">
                          <a:effectLst/>
                        </a:rPr>
                        <a:t>24</a:t>
                      </a:r>
                      <a:endParaRPr lang="en-US" sz="2000" b="1" dirty="0">
                        <a:effectLst/>
                        <a:latin typeface="Calibri"/>
                        <a:ea typeface="Calibri"/>
                        <a:cs typeface="Times New Roman"/>
                      </a:endParaRPr>
                    </a:p>
                  </a:txBody>
                  <a:tcPr marL="73025" marR="73025" marT="36830" marB="36830"/>
                </a:tc>
                <a:tc>
                  <a:txBody>
                    <a:bodyPr/>
                    <a:lstStyle/>
                    <a:p>
                      <a:pPr marL="0" marR="0" indent="274320" algn="ctr">
                        <a:lnSpc>
                          <a:spcPct val="105000"/>
                        </a:lnSpc>
                        <a:spcBef>
                          <a:spcPts val="0"/>
                        </a:spcBef>
                        <a:spcAft>
                          <a:spcPts val="0"/>
                        </a:spcAft>
                      </a:pPr>
                      <a:r>
                        <a:rPr lang="en-US" sz="2000" b="1">
                          <a:effectLst/>
                        </a:rPr>
                        <a:t>51</a:t>
                      </a:r>
                      <a:endParaRPr lang="en-US" sz="2000" b="1">
                        <a:effectLst/>
                        <a:latin typeface="Calibri"/>
                        <a:ea typeface="Calibri"/>
                        <a:cs typeface="Times New Roman"/>
                      </a:endParaRPr>
                    </a:p>
                  </a:txBody>
                  <a:tcPr marL="73025" marR="73025" marT="36830" marB="36830"/>
                </a:tc>
              </a:tr>
              <a:tr h="360621">
                <a:tc>
                  <a:txBody>
                    <a:bodyPr/>
                    <a:lstStyle/>
                    <a:p>
                      <a:pPr marL="0" marR="0" indent="274320" algn="l">
                        <a:lnSpc>
                          <a:spcPct val="105000"/>
                        </a:lnSpc>
                        <a:spcBef>
                          <a:spcPts val="0"/>
                        </a:spcBef>
                        <a:spcAft>
                          <a:spcPts val="0"/>
                        </a:spcAft>
                      </a:pPr>
                      <a:r>
                        <a:rPr lang="en-US" sz="2000" dirty="0">
                          <a:effectLst/>
                        </a:rPr>
                        <a:t>March</a:t>
                      </a:r>
                      <a:endParaRPr lang="en-US" sz="2000" dirty="0">
                        <a:effectLst/>
                        <a:latin typeface="Calibri"/>
                        <a:ea typeface="Calibri"/>
                        <a:cs typeface="Times New Roman"/>
                      </a:endParaRPr>
                    </a:p>
                  </a:txBody>
                  <a:tcPr marL="73025" marR="73025" marT="36830" marB="36830"/>
                </a:tc>
                <a:tc>
                  <a:txBody>
                    <a:bodyPr/>
                    <a:lstStyle/>
                    <a:p>
                      <a:pPr marL="0" marR="0" indent="0" algn="ctr">
                        <a:lnSpc>
                          <a:spcPct val="105000"/>
                        </a:lnSpc>
                        <a:spcBef>
                          <a:spcPts val="0"/>
                        </a:spcBef>
                        <a:spcAft>
                          <a:spcPts val="0"/>
                        </a:spcAft>
                      </a:pPr>
                      <a:r>
                        <a:rPr lang="en-US" sz="2000" b="1" dirty="0">
                          <a:effectLst/>
                        </a:rPr>
                        <a:t>41</a:t>
                      </a:r>
                      <a:endParaRPr lang="en-US" sz="2000" b="1" dirty="0">
                        <a:effectLst/>
                        <a:latin typeface="Calibri"/>
                        <a:ea typeface="Calibri"/>
                        <a:cs typeface="Times New Roman"/>
                      </a:endParaRPr>
                    </a:p>
                  </a:txBody>
                  <a:tcPr marL="73025" marR="73025" marT="36830" marB="36830"/>
                </a:tc>
                <a:tc>
                  <a:txBody>
                    <a:bodyPr/>
                    <a:lstStyle/>
                    <a:p>
                      <a:pPr marL="0" marR="0" indent="274320" algn="ctr">
                        <a:lnSpc>
                          <a:spcPct val="105000"/>
                        </a:lnSpc>
                        <a:spcBef>
                          <a:spcPts val="0"/>
                        </a:spcBef>
                        <a:spcAft>
                          <a:spcPts val="0"/>
                        </a:spcAft>
                      </a:pPr>
                      <a:r>
                        <a:rPr lang="en-US" sz="2000" b="1" dirty="0">
                          <a:effectLst/>
                        </a:rPr>
                        <a:t>15</a:t>
                      </a:r>
                      <a:endParaRPr lang="en-US" sz="2000" b="1" dirty="0">
                        <a:effectLst/>
                        <a:latin typeface="Calibri"/>
                        <a:ea typeface="Calibri"/>
                        <a:cs typeface="Times New Roman"/>
                      </a:endParaRPr>
                    </a:p>
                  </a:txBody>
                  <a:tcPr marL="73025" marR="73025" marT="36830" marB="36830"/>
                </a:tc>
                <a:tc>
                  <a:txBody>
                    <a:bodyPr/>
                    <a:lstStyle/>
                    <a:p>
                      <a:pPr marL="0" marR="0" indent="274320" algn="ctr">
                        <a:lnSpc>
                          <a:spcPct val="105000"/>
                        </a:lnSpc>
                        <a:spcBef>
                          <a:spcPts val="0"/>
                        </a:spcBef>
                        <a:spcAft>
                          <a:spcPts val="0"/>
                        </a:spcAft>
                      </a:pPr>
                      <a:r>
                        <a:rPr lang="en-US" sz="2000" b="1">
                          <a:effectLst/>
                        </a:rPr>
                        <a:t>44</a:t>
                      </a:r>
                      <a:endParaRPr lang="en-US" sz="2000" b="1">
                        <a:effectLst/>
                        <a:latin typeface="Calibri"/>
                        <a:ea typeface="Calibri"/>
                        <a:cs typeface="Times New Roman"/>
                      </a:endParaRPr>
                    </a:p>
                  </a:txBody>
                  <a:tcPr marL="73025" marR="73025" marT="36830" marB="36830"/>
                </a:tc>
              </a:tr>
              <a:tr h="360621">
                <a:tc>
                  <a:txBody>
                    <a:bodyPr/>
                    <a:lstStyle/>
                    <a:p>
                      <a:pPr marL="0" marR="0" indent="274320" algn="l">
                        <a:lnSpc>
                          <a:spcPct val="105000"/>
                        </a:lnSpc>
                        <a:spcBef>
                          <a:spcPts val="0"/>
                        </a:spcBef>
                        <a:spcAft>
                          <a:spcPts val="0"/>
                        </a:spcAft>
                      </a:pPr>
                      <a:r>
                        <a:rPr lang="en-US" sz="2000" dirty="0">
                          <a:effectLst/>
                        </a:rPr>
                        <a:t>April</a:t>
                      </a:r>
                      <a:endParaRPr lang="en-US" sz="2000" dirty="0">
                        <a:effectLst/>
                        <a:latin typeface="Calibri"/>
                        <a:ea typeface="Calibri"/>
                        <a:cs typeface="Times New Roman"/>
                      </a:endParaRPr>
                    </a:p>
                  </a:txBody>
                  <a:tcPr marL="73025" marR="73025" marT="36830" marB="36830"/>
                </a:tc>
                <a:tc>
                  <a:txBody>
                    <a:bodyPr/>
                    <a:lstStyle/>
                    <a:p>
                      <a:pPr marL="0" marR="0" indent="0" algn="ctr">
                        <a:lnSpc>
                          <a:spcPct val="105000"/>
                        </a:lnSpc>
                        <a:spcBef>
                          <a:spcPts val="0"/>
                        </a:spcBef>
                        <a:spcAft>
                          <a:spcPts val="0"/>
                        </a:spcAft>
                      </a:pPr>
                      <a:r>
                        <a:rPr lang="en-US" sz="2000" b="1">
                          <a:effectLst/>
                        </a:rPr>
                        <a:t>42</a:t>
                      </a:r>
                      <a:endParaRPr lang="en-US" sz="2000" b="1">
                        <a:effectLst/>
                        <a:latin typeface="Calibri"/>
                        <a:ea typeface="Calibri"/>
                        <a:cs typeface="Times New Roman"/>
                      </a:endParaRPr>
                    </a:p>
                  </a:txBody>
                  <a:tcPr marL="73025" marR="73025" marT="36830" marB="36830"/>
                </a:tc>
                <a:tc>
                  <a:txBody>
                    <a:bodyPr/>
                    <a:lstStyle/>
                    <a:p>
                      <a:pPr marL="0" marR="0" indent="274320" algn="ctr">
                        <a:lnSpc>
                          <a:spcPct val="105000"/>
                        </a:lnSpc>
                        <a:spcBef>
                          <a:spcPts val="0"/>
                        </a:spcBef>
                        <a:spcAft>
                          <a:spcPts val="0"/>
                        </a:spcAft>
                      </a:pPr>
                      <a:r>
                        <a:rPr lang="en-US" sz="2000" b="1" dirty="0">
                          <a:effectLst/>
                        </a:rPr>
                        <a:t>19</a:t>
                      </a:r>
                      <a:endParaRPr lang="en-US" sz="2000" b="1" dirty="0">
                        <a:effectLst/>
                        <a:latin typeface="Calibri"/>
                        <a:ea typeface="Calibri"/>
                        <a:cs typeface="Times New Roman"/>
                      </a:endParaRPr>
                    </a:p>
                  </a:txBody>
                  <a:tcPr marL="73025" marR="73025" marT="36830" marB="36830"/>
                </a:tc>
                <a:tc>
                  <a:txBody>
                    <a:bodyPr/>
                    <a:lstStyle/>
                    <a:p>
                      <a:pPr marL="0" marR="0" indent="274320" algn="ctr">
                        <a:lnSpc>
                          <a:spcPct val="105000"/>
                        </a:lnSpc>
                        <a:spcBef>
                          <a:spcPts val="0"/>
                        </a:spcBef>
                        <a:spcAft>
                          <a:spcPts val="0"/>
                        </a:spcAft>
                      </a:pPr>
                      <a:r>
                        <a:rPr lang="en-US" sz="2000" b="1">
                          <a:effectLst/>
                        </a:rPr>
                        <a:t>39</a:t>
                      </a:r>
                      <a:endParaRPr lang="en-US" sz="2000" b="1">
                        <a:effectLst/>
                        <a:latin typeface="Calibri"/>
                        <a:ea typeface="Calibri"/>
                        <a:cs typeface="Times New Roman"/>
                      </a:endParaRPr>
                    </a:p>
                  </a:txBody>
                  <a:tcPr marL="73025" marR="73025" marT="36830" marB="36830"/>
                </a:tc>
              </a:tr>
              <a:tr h="360621">
                <a:tc>
                  <a:txBody>
                    <a:bodyPr/>
                    <a:lstStyle/>
                    <a:p>
                      <a:pPr marL="0" marR="0" indent="274320" algn="l">
                        <a:lnSpc>
                          <a:spcPct val="105000"/>
                        </a:lnSpc>
                        <a:spcBef>
                          <a:spcPts val="0"/>
                        </a:spcBef>
                        <a:spcAft>
                          <a:spcPts val="0"/>
                        </a:spcAft>
                      </a:pPr>
                      <a:r>
                        <a:rPr lang="en-US" sz="2000" dirty="0">
                          <a:effectLst/>
                        </a:rPr>
                        <a:t>May</a:t>
                      </a:r>
                      <a:endParaRPr lang="en-US" sz="2000" dirty="0">
                        <a:effectLst/>
                        <a:latin typeface="Calibri"/>
                        <a:ea typeface="Calibri"/>
                        <a:cs typeface="Times New Roman"/>
                      </a:endParaRPr>
                    </a:p>
                  </a:txBody>
                  <a:tcPr marL="73025" marR="73025" marT="36830" marB="36830"/>
                </a:tc>
                <a:tc>
                  <a:txBody>
                    <a:bodyPr/>
                    <a:lstStyle/>
                    <a:p>
                      <a:pPr marL="0" marR="0" indent="0" algn="ctr">
                        <a:lnSpc>
                          <a:spcPct val="105000"/>
                        </a:lnSpc>
                        <a:spcBef>
                          <a:spcPts val="0"/>
                        </a:spcBef>
                        <a:spcAft>
                          <a:spcPts val="0"/>
                        </a:spcAft>
                      </a:pPr>
                      <a:r>
                        <a:rPr lang="en-US" sz="2000" b="1">
                          <a:effectLst/>
                        </a:rPr>
                        <a:t>34</a:t>
                      </a:r>
                      <a:endParaRPr lang="en-US" sz="2000" b="1">
                        <a:effectLst/>
                        <a:latin typeface="Calibri"/>
                        <a:ea typeface="Calibri"/>
                        <a:cs typeface="Times New Roman"/>
                      </a:endParaRPr>
                    </a:p>
                  </a:txBody>
                  <a:tcPr marL="73025" marR="73025" marT="36830" marB="36830"/>
                </a:tc>
                <a:tc>
                  <a:txBody>
                    <a:bodyPr/>
                    <a:lstStyle/>
                    <a:p>
                      <a:pPr marL="0" marR="0" indent="274320" algn="ctr">
                        <a:lnSpc>
                          <a:spcPct val="105000"/>
                        </a:lnSpc>
                        <a:spcBef>
                          <a:spcPts val="0"/>
                        </a:spcBef>
                        <a:spcAft>
                          <a:spcPts val="0"/>
                        </a:spcAft>
                      </a:pPr>
                      <a:r>
                        <a:rPr lang="en-US" sz="2000" b="1">
                          <a:effectLst/>
                        </a:rPr>
                        <a:t>17</a:t>
                      </a:r>
                      <a:endParaRPr lang="en-US" sz="2000" b="1">
                        <a:effectLst/>
                        <a:latin typeface="Calibri"/>
                        <a:ea typeface="Calibri"/>
                        <a:cs typeface="Times New Roman"/>
                      </a:endParaRPr>
                    </a:p>
                  </a:txBody>
                  <a:tcPr marL="73025" marR="73025" marT="36830" marB="36830"/>
                </a:tc>
                <a:tc>
                  <a:txBody>
                    <a:bodyPr/>
                    <a:lstStyle/>
                    <a:p>
                      <a:pPr marL="0" marR="0" indent="274320" algn="ctr">
                        <a:lnSpc>
                          <a:spcPct val="105000"/>
                        </a:lnSpc>
                        <a:spcBef>
                          <a:spcPts val="0"/>
                        </a:spcBef>
                        <a:spcAft>
                          <a:spcPts val="0"/>
                        </a:spcAft>
                      </a:pPr>
                      <a:r>
                        <a:rPr lang="en-US" sz="2000" b="1">
                          <a:effectLst/>
                        </a:rPr>
                        <a:t>49</a:t>
                      </a:r>
                      <a:endParaRPr lang="en-US" sz="2000" b="1">
                        <a:effectLst/>
                        <a:latin typeface="Calibri"/>
                        <a:ea typeface="Calibri"/>
                        <a:cs typeface="Times New Roman"/>
                      </a:endParaRPr>
                    </a:p>
                  </a:txBody>
                  <a:tcPr marL="73025" marR="73025" marT="36830" marB="36830"/>
                </a:tc>
              </a:tr>
              <a:tr h="360621">
                <a:tc>
                  <a:txBody>
                    <a:bodyPr/>
                    <a:lstStyle/>
                    <a:p>
                      <a:pPr marL="0" marR="0" indent="274320" algn="l">
                        <a:lnSpc>
                          <a:spcPct val="105000"/>
                        </a:lnSpc>
                        <a:spcBef>
                          <a:spcPts val="0"/>
                        </a:spcBef>
                        <a:spcAft>
                          <a:spcPts val="0"/>
                        </a:spcAft>
                      </a:pPr>
                      <a:r>
                        <a:rPr lang="en-US" sz="2000" dirty="0">
                          <a:effectLst/>
                        </a:rPr>
                        <a:t>June</a:t>
                      </a:r>
                      <a:endParaRPr lang="en-US" sz="2000" dirty="0">
                        <a:effectLst/>
                        <a:latin typeface="Calibri"/>
                        <a:ea typeface="Calibri"/>
                        <a:cs typeface="Times New Roman"/>
                      </a:endParaRPr>
                    </a:p>
                  </a:txBody>
                  <a:tcPr marL="73025" marR="73025" marT="36830" marB="36830"/>
                </a:tc>
                <a:tc>
                  <a:txBody>
                    <a:bodyPr/>
                    <a:lstStyle/>
                    <a:p>
                      <a:pPr marL="0" marR="0" indent="0" algn="ctr">
                        <a:lnSpc>
                          <a:spcPct val="105000"/>
                        </a:lnSpc>
                        <a:spcBef>
                          <a:spcPts val="0"/>
                        </a:spcBef>
                        <a:spcAft>
                          <a:spcPts val="0"/>
                        </a:spcAft>
                      </a:pPr>
                      <a:r>
                        <a:rPr lang="en-US" sz="2000" b="1">
                          <a:effectLst/>
                        </a:rPr>
                        <a:t>40</a:t>
                      </a:r>
                      <a:endParaRPr lang="en-US" sz="2000" b="1">
                        <a:effectLst/>
                        <a:latin typeface="Calibri"/>
                        <a:ea typeface="Calibri"/>
                        <a:cs typeface="Times New Roman"/>
                      </a:endParaRPr>
                    </a:p>
                  </a:txBody>
                  <a:tcPr marL="73025" marR="73025" marT="36830" marB="36830"/>
                </a:tc>
                <a:tc>
                  <a:txBody>
                    <a:bodyPr/>
                    <a:lstStyle/>
                    <a:p>
                      <a:pPr marL="0" marR="0" indent="274320" algn="ctr">
                        <a:lnSpc>
                          <a:spcPct val="105000"/>
                        </a:lnSpc>
                        <a:spcBef>
                          <a:spcPts val="0"/>
                        </a:spcBef>
                        <a:spcAft>
                          <a:spcPts val="0"/>
                        </a:spcAft>
                      </a:pPr>
                      <a:r>
                        <a:rPr lang="en-US" sz="2000" b="1" dirty="0">
                          <a:effectLst/>
                        </a:rPr>
                        <a:t>14</a:t>
                      </a:r>
                      <a:endParaRPr lang="en-US" sz="2000" b="1" dirty="0">
                        <a:effectLst/>
                        <a:latin typeface="Calibri"/>
                        <a:ea typeface="Calibri"/>
                        <a:cs typeface="Times New Roman"/>
                      </a:endParaRPr>
                    </a:p>
                  </a:txBody>
                  <a:tcPr marL="73025" marR="73025" marT="36830" marB="36830"/>
                </a:tc>
                <a:tc>
                  <a:txBody>
                    <a:bodyPr/>
                    <a:lstStyle/>
                    <a:p>
                      <a:pPr marL="0" marR="0" indent="274320" algn="ctr">
                        <a:lnSpc>
                          <a:spcPct val="105000"/>
                        </a:lnSpc>
                        <a:spcBef>
                          <a:spcPts val="0"/>
                        </a:spcBef>
                        <a:spcAft>
                          <a:spcPts val="0"/>
                        </a:spcAft>
                      </a:pPr>
                      <a:r>
                        <a:rPr lang="en-US" sz="2000" b="1" dirty="0">
                          <a:effectLst/>
                        </a:rPr>
                        <a:t>46</a:t>
                      </a:r>
                      <a:endParaRPr lang="en-US" sz="2000" b="1" dirty="0">
                        <a:effectLst/>
                        <a:latin typeface="Calibri"/>
                        <a:ea typeface="Calibri"/>
                        <a:cs typeface="Times New Roman"/>
                      </a:endParaRPr>
                    </a:p>
                  </a:txBody>
                  <a:tcPr marL="73025" marR="73025" marT="36830" marB="36830"/>
                </a:tc>
              </a:tr>
              <a:tr h="360621">
                <a:tc>
                  <a:txBody>
                    <a:bodyPr/>
                    <a:lstStyle/>
                    <a:p>
                      <a:pPr marL="0" marR="0" indent="274320" algn="l">
                        <a:lnSpc>
                          <a:spcPct val="105000"/>
                        </a:lnSpc>
                        <a:spcBef>
                          <a:spcPts val="0"/>
                        </a:spcBef>
                        <a:spcAft>
                          <a:spcPts val="0"/>
                        </a:spcAft>
                      </a:pPr>
                      <a:r>
                        <a:rPr lang="en-US" sz="2000" dirty="0">
                          <a:effectLst/>
                        </a:rPr>
                        <a:t>July</a:t>
                      </a:r>
                      <a:endParaRPr lang="en-US" sz="2000" dirty="0">
                        <a:effectLst/>
                        <a:latin typeface="Calibri"/>
                        <a:ea typeface="Calibri"/>
                        <a:cs typeface="Times New Roman"/>
                      </a:endParaRPr>
                    </a:p>
                  </a:txBody>
                  <a:tcPr marL="73025" marR="73025" marT="36830" marB="36830"/>
                </a:tc>
                <a:tc>
                  <a:txBody>
                    <a:bodyPr/>
                    <a:lstStyle/>
                    <a:p>
                      <a:pPr marL="0" marR="0" indent="0" algn="ctr">
                        <a:lnSpc>
                          <a:spcPct val="105000"/>
                        </a:lnSpc>
                        <a:spcBef>
                          <a:spcPts val="0"/>
                        </a:spcBef>
                        <a:spcAft>
                          <a:spcPts val="0"/>
                        </a:spcAft>
                      </a:pPr>
                      <a:r>
                        <a:rPr lang="en-US" sz="2000" b="1">
                          <a:effectLst/>
                        </a:rPr>
                        <a:t>46</a:t>
                      </a:r>
                      <a:endParaRPr lang="en-US" sz="2000" b="1">
                        <a:effectLst/>
                        <a:latin typeface="Calibri"/>
                        <a:ea typeface="Calibri"/>
                        <a:cs typeface="Times New Roman"/>
                      </a:endParaRPr>
                    </a:p>
                  </a:txBody>
                  <a:tcPr marL="73025" marR="73025" marT="36830" marB="36830"/>
                </a:tc>
                <a:tc>
                  <a:txBody>
                    <a:bodyPr/>
                    <a:lstStyle/>
                    <a:p>
                      <a:pPr marL="0" marR="0" indent="274320" algn="ctr">
                        <a:lnSpc>
                          <a:spcPct val="105000"/>
                        </a:lnSpc>
                        <a:spcBef>
                          <a:spcPts val="0"/>
                        </a:spcBef>
                        <a:spcAft>
                          <a:spcPts val="0"/>
                        </a:spcAft>
                      </a:pPr>
                      <a:r>
                        <a:rPr lang="en-US" sz="2000" b="1">
                          <a:effectLst/>
                        </a:rPr>
                        <a:t>16</a:t>
                      </a:r>
                      <a:endParaRPr lang="en-US" sz="2000" b="1">
                        <a:effectLst/>
                        <a:latin typeface="Calibri"/>
                        <a:ea typeface="Calibri"/>
                        <a:cs typeface="Times New Roman"/>
                      </a:endParaRPr>
                    </a:p>
                  </a:txBody>
                  <a:tcPr marL="73025" marR="73025" marT="36830" marB="36830"/>
                </a:tc>
                <a:tc>
                  <a:txBody>
                    <a:bodyPr/>
                    <a:lstStyle/>
                    <a:p>
                      <a:pPr marL="0" marR="0" indent="274320" algn="ctr">
                        <a:lnSpc>
                          <a:spcPct val="105000"/>
                        </a:lnSpc>
                        <a:spcBef>
                          <a:spcPts val="0"/>
                        </a:spcBef>
                        <a:spcAft>
                          <a:spcPts val="0"/>
                        </a:spcAft>
                      </a:pPr>
                      <a:r>
                        <a:rPr lang="en-US" sz="2000" b="1" dirty="0">
                          <a:effectLst/>
                        </a:rPr>
                        <a:t>38</a:t>
                      </a:r>
                      <a:endParaRPr lang="en-US" sz="2000" b="1" dirty="0">
                        <a:effectLst/>
                        <a:latin typeface="Calibri"/>
                        <a:ea typeface="Calibri"/>
                        <a:cs typeface="Times New Roman"/>
                      </a:endParaRPr>
                    </a:p>
                  </a:txBody>
                  <a:tcPr marL="73025" marR="73025" marT="36830" marB="36830"/>
                </a:tc>
              </a:tr>
            </a:tbl>
          </a:graphicData>
        </a:graphic>
      </p:graphicFrame>
    </p:spTree>
    <p:extLst>
      <p:ext uri="{BB962C8B-B14F-4D97-AF65-F5344CB8AC3E}">
        <p14:creationId xmlns:p14="http://schemas.microsoft.com/office/powerpoint/2010/main" val="367396027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8" y="228600"/>
            <a:ext cx="11149013" cy="664797"/>
          </a:xfrm>
        </p:spPr>
        <p:txBody>
          <a:bodyPr/>
          <a:lstStyle/>
          <a:p>
            <a:r>
              <a:rPr lang="en-US" dirty="0" smtClean="0"/>
              <a:t>Moving a Role Instance (Service Healing)</a:t>
            </a:r>
            <a:endParaRPr lang="en-US" dirty="0"/>
          </a:p>
        </p:txBody>
      </p:sp>
      <p:sp>
        <p:nvSpPr>
          <p:cNvPr id="3" name="Content Placeholder 2"/>
          <p:cNvSpPr>
            <a:spLocks noGrp="1"/>
          </p:cNvSpPr>
          <p:nvPr>
            <p:ph idx="1"/>
          </p:nvPr>
        </p:nvSpPr>
        <p:spPr>
          <a:xfrm>
            <a:off x="736599" y="1447800"/>
            <a:ext cx="11149013" cy="3964162"/>
          </a:xfrm>
        </p:spPr>
        <p:txBody>
          <a:bodyPr/>
          <a:lstStyle/>
          <a:p>
            <a:r>
              <a:rPr lang="en-US" dirty="0" smtClean="0"/>
              <a:t>Moving a role instance is similar to a service update</a:t>
            </a:r>
          </a:p>
          <a:p>
            <a:r>
              <a:rPr lang="en-US" dirty="0" smtClean="0"/>
              <a:t>On source node:</a:t>
            </a:r>
          </a:p>
          <a:p>
            <a:pPr lvl="1"/>
            <a:r>
              <a:rPr lang="en-US" dirty="0" smtClean="0"/>
              <a:t>Role instances stopped</a:t>
            </a:r>
          </a:p>
          <a:p>
            <a:pPr lvl="1"/>
            <a:r>
              <a:rPr lang="en-US" dirty="0" smtClean="0"/>
              <a:t>VMs stopped</a:t>
            </a:r>
          </a:p>
          <a:p>
            <a:pPr lvl="1"/>
            <a:r>
              <a:rPr lang="en-US" dirty="0" smtClean="0"/>
              <a:t>Node </a:t>
            </a:r>
            <a:r>
              <a:rPr lang="en-US" dirty="0" err="1" smtClean="0"/>
              <a:t>reprovisioned</a:t>
            </a:r>
            <a:r>
              <a:rPr lang="en-US" dirty="0" smtClean="0"/>
              <a:t> </a:t>
            </a:r>
          </a:p>
          <a:p>
            <a:r>
              <a:rPr lang="en-US" dirty="0" smtClean="0"/>
              <a:t>On destination node:</a:t>
            </a:r>
          </a:p>
          <a:p>
            <a:pPr lvl="1"/>
            <a:r>
              <a:rPr lang="en-US" dirty="0" smtClean="0"/>
              <a:t>Same steps as initial role instance deployment</a:t>
            </a:r>
          </a:p>
          <a:p>
            <a:r>
              <a:rPr lang="en-US" dirty="0" smtClean="0"/>
              <a:t>Warning: Resource VHD is not moved</a:t>
            </a:r>
            <a:endParaRPr lang="en-US" dirty="0"/>
          </a:p>
        </p:txBody>
      </p:sp>
    </p:spTree>
    <p:extLst>
      <p:ext uri="{BB962C8B-B14F-4D97-AF65-F5344CB8AC3E}">
        <p14:creationId xmlns:p14="http://schemas.microsoft.com/office/powerpoint/2010/main" val="116409566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Healing</a:t>
            </a:r>
            <a:endParaRPr lang="en-US" dirty="0"/>
          </a:p>
        </p:txBody>
      </p:sp>
      <p:sp>
        <p:nvSpPr>
          <p:cNvPr id="4" name="Oval 3"/>
          <p:cNvSpPr/>
          <p:nvPr/>
        </p:nvSpPr>
        <p:spPr bwMode="auto">
          <a:xfrm>
            <a:off x="6780847" y="914401"/>
            <a:ext cx="2437765" cy="1375956"/>
          </a:xfrm>
          <a:prstGeom prst="ellipse">
            <a:avLst/>
          </a:prstGeom>
          <a:solidFill>
            <a:srgbClr val="8557C9">
              <a:lumMod val="60000"/>
              <a:lumOff val="40000"/>
            </a:srgbClr>
          </a:solidFill>
          <a:ln w="9525" cap="flat" cmpd="sng" algn="ctr">
            <a:solidFill>
              <a:srgbClr val="7030A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Role B</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1" u="none" strike="noStrike" kern="0" cap="none" spc="0" normalizeH="0" baseline="0" noProof="0" dirty="0" smtClean="0">
                <a:ln>
                  <a:noFill/>
                </a:ln>
                <a:solidFill>
                  <a:srgbClr val="000000"/>
                </a:solidFill>
                <a:effectLst/>
                <a:uLnTx/>
                <a:uFillTx/>
                <a:latin typeface="Segoe"/>
                <a:ea typeface="+mn-ea"/>
                <a:cs typeface="+mn-cs"/>
              </a:rPr>
              <a:t>Worker Role</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Segoe"/>
                <a:ea typeface="+mn-ea"/>
                <a:cs typeface="+mn-cs"/>
              </a:rPr>
              <a:t>Count: </a:t>
            </a:r>
            <a:r>
              <a:rPr kumimoji="0" lang="en-US" sz="1200" b="0" i="0" u="none" strike="noStrike" kern="0" cap="none" spc="0" normalizeH="0" baseline="0" noProof="0" dirty="0">
                <a:ln>
                  <a:noFill/>
                </a:ln>
                <a:solidFill>
                  <a:srgbClr val="000000"/>
                </a:solidFill>
                <a:effectLst/>
                <a:uLnTx/>
                <a:uFillTx/>
                <a:latin typeface="Segoe"/>
                <a:ea typeface="+mn-ea"/>
                <a:cs typeface="+mn-cs"/>
              </a:rPr>
              <a:t>2</a:t>
            </a:r>
            <a:endParaRPr kumimoji="0" lang="en-US" sz="1200" b="0" i="0" u="none" strike="noStrike" kern="0" cap="none" spc="0" normalizeH="0" baseline="0" noProof="0" dirty="0" smtClean="0">
              <a:ln>
                <a:noFill/>
              </a:ln>
              <a:solidFill>
                <a:srgbClr val="000000"/>
              </a:solidFill>
              <a:effectLst/>
              <a:uLnTx/>
              <a:uFillTx/>
              <a:latin typeface="Segoe"/>
              <a:ea typeface="+mn-ea"/>
              <a:cs typeface="+mn-cs"/>
            </a:endParaRP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Segoe"/>
                <a:ea typeface="+mn-ea"/>
                <a:cs typeface="+mn-cs"/>
              </a:rPr>
              <a:t>Update Domains</a:t>
            </a:r>
            <a:r>
              <a:rPr kumimoji="0" lang="en-US" sz="1200" b="0" i="0" u="none" strike="noStrike" kern="0" cap="none" spc="0" normalizeH="0" baseline="0" noProof="0" dirty="0" smtClean="0">
                <a:ln>
                  <a:noFill/>
                </a:ln>
                <a:solidFill>
                  <a:srgbClr val="000000"/>
                </a:solidFill>
                <a:effectLst/>
                <a:uLnTx/>
                <a:uFillTx/>
                <a:latin typeface="Segoe"/>
                <a:ea typeface="+mn-ea"/>
                <a:cs typeface="+mn-cs"/>
              </a:rPr>
              <a:t>: </a:t>
            </a:r>
            <a:r>
              <a:rPr kumimoji="0" lang="en-US" sz="1200" b="0" i="0" u="none" strike="noStrike" kern="0" cap="none" spc="0" normalizeH="0" baseline="0" noProof="0" dirty="0">
                <a:ln>
                  <a:noFill/>
                </a:ln>
                <a:solidFill>
                  <a:srgbClr val="000000"/>
                </a:solidFill>
                <a:effectLst/>
                <a:uLnTx/>
                <a:uFillTx/>
                <a:latin typeface="Segoe"/>
                <a:ea typeface="+mn-ea"/>
                <a:cs typeface="+mn-cs"/>
              </a:rPr>
              <a:t>2</a:t>
            </a:r>
            <a:endParaRPr kumimoji="0" lang="en-US" sz="1200" b="0" i="0" u="none" strike="noStrike" kern="0" cap="none" spc="0" normalizeH="0" baseline="0" noProof="0" dirty="0" smtClean="0">
              <a:ln>
                <a:noFill/>
              </a:ln>
              <a:solidFill>
                <a:srgbClr val="000000"/>
              </a:solidFill>
              <a:effectLst/>
              <a:uLnTx/>
              <a:uFillTx/>
              <a:latin typeface="Segoe"/>
              <a:ea typeface="+mn-ea"/>
              <a:cs typeface="+mn-cs"/>
            </a:endParaRP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Segoe"/>
                <a:ea typeface="+mn-ea"/>
                <a:cs typeface="+mn-cs"/>
              </a:rPr>
              <a:t>Size: Medium</a:t>
            </a:r>
          </a:p>
        </p:txBody>
      </p:sp>
      <p:sp>
        <p:nvSpPr>
          <p:cNvPr id="5" name="Oval 4"/>
          <p:cNvSpPr/>
          <p:nvPr/>
        </p:nvSpPr>
        <p:spPr bwMode="auto">
          <a:xfrm>
            <a:off x="3604393" y="918521"/>
            <a:ext cx="2437765" cy="1371836"/>
          </a:xfrm>
          <a:prstGeom prst="ellipse">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w="9525" cap="flat" cmpd="sng" algn="ctr">
            <a:solidFill>
              <a:srgbClr val="8CA923">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Role A – V2</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1"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VM Role </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(Front End)</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Count: 3</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Update Domains: 3</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rPr>
              <a:t>Size: Large</a:t>
            </a:r>
          </a:p>
        </p:txBody>
      </p:sp>
      <p:grpSp>
        <p:nvGrpSpPr>
          <p:cNvPr id="6" name="Group 5"/>
          <p:cNvGrpSpPr>
            <a:grpSpLocks noChangeAspect="1"/>
          </p:cNvGrpSpPr>
          <p:nvPr/>
        </p:nvGrpSpPr>
        <p:grpSpPr>
          <a:xfrm>
            <a:off x="2294246" y="3675902"/>
            <a:ext cx="6557012" cy="2650680"/>
            <a:chOff x="1621422" y="3675902"/>
            <a:chExt cx="4919040" cy="2650680"/>
          </a:xfrm>
        </p:grpSpPr>
        <p:grpSp>
          <p:nvGrpSpPr>
            <p:cNvPr id="7" name="Group 6"/>
            <p:cNvGrpSpPr/>
            <p:nvPr/>
          </p:nvGrpSpPr>
          <p:grpSpPr>
            <a:xfrm>
              <a:off x="1621422" y="3675902"/>
              <a:ext cx="1478175" cy="2645994"/>
              <a:chOff x="762000" y="2438400"/>
              <a:chExt cx="1615878" cy="3112668"/>
            </a:xfrm>
          </p:grpSpPr>
          <p:grpSp>
            <p:nvGrpSpPr>
              <p:cNvPr id="170" name="Group 169"/>
              <p:cNvGrpSpPr/>
              <p:nvPr/>
            </p:nvGrpSpPr>
            <p:grpSpPr>
              <a:xfrm>
                <a:off x="762000" y="4038600"/>
                <a:ext cx="1608603" cy="304800"/>
                <a:chOff x="762000" y="4038600"/>
                <a:chExt cx="1905000" cy="381000"/>
              </a:xfrm>
            </p:grpSpPr>
            <p:sp>
              <p:nvSpPr>
                <p:cNvPr id="241" name="Rectangle 240"/>
                <p:cNvSpPr/>
                <p:nvPr/>
              </p:nvSpPr>
              <p:spPr bwMode="auto">
                <a:xfrm>
                  <a:off x="762000" y="4038600"/>
                  <a:ext cx="1905000" cy="381000"/>
                </a:xfrm>
                <a:prstGeom prst="rect">
                  <a:avLst/>
                </a:prstGeom>
                <a:solidFill>
                  <a:srgbClr val="FFFFFF"/>
                </a:solidFill>
                <a:ln>
                  <a:solidFill>
                    <a:srgbClr val="00000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42" name="Rectangle 241"/>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43" name="Rectangle 242"/>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44" name="Rectangle 243"/>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45" name="Rectangle 244"/>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46" name="Rectangle 245"/>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47" name="Rectangle 246"/>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48" name="Rectangle 247"/>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49" name="Rectangle 248"/>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71" name="Group 170"/>
              <p:cNvGrpSpPr/>
              <p:nvPr/>
            </p:nvGrpSpPr>
            <p:grpSpPr>
              <a:xfrm>
                <a:off x="762000" y="4444314"/>
                <a:ext cx="1608603" cy="304800"/>
                <a:chOff x="762000" y="4038600"/>
                <a:chExt cx="1905000" cy="381000"/>
              </a:xfrm>
            </p:grpSpPr>
            <p:sp>
              <p:nvSpPr>
                <p:cNvPr id="232" name="Rectangle 231"/>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33" name="Rectangle 232"/>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34" name="Rectangle 233"/>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35" name="Rectangle 234"/>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36" name="Rectangle 235"/>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37" name="Rectangle 236"/>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38" name="Rectangle 237"/>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39" name="Rectangle 238"/>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40" name="Rectangle 239"/>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72" name="Group 171"/>
              <p:cNvGrpSpPr/>
              <p:nvPr/>
            </p:nvGrpSpPr>
            <p:grpSpPr>
              <a:xfrm>
                <a:off x="762000" y="4840554"/>
                <a:ext cx="1608603" cy="304800"/>
                <a:chOff x="762000" y="4038600"/>
                <a:chExt cx="1905000" cy="381000"/>
              </a:xfrm>
            </p:grpSpPr>
            <p:sp>
              <p:nvSpPr>
                <p:cNvPr id="223" name="Rectangle 222"/>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24" name="Rectangle 223"/>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25" name="Rectangle 224"/>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26" name="Rectangle 225"/>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27" name="Rectangle 226"/>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28" name="Rectangle 227"/>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29" name="Rectangle 228"/>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30" name="Rectangle 229"/>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31" name="Rectangle 230"/>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73" name="Group 172"/>
              <p:cNvGrpSpPr/>
              <p:nvPr/>
            </p:nvGrpSpPr>
            <p:grpSpPr>
              <a:xfrm>
                <a:off x="762000" y="5246268"/>
                <a:ext cx="1608603" cy="304800"/>
                <a:chOff x="762000" y="4038600"/>
                <a:chExt cx="1905000" cy="381000"/>
              </a:xfrm>
            </p:grpSpPr>
            <p:sp>
              <p:nvSpPr>
                <p:cNvPr id="214" name="Rectangle 213"/>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15" name="Rectangle 214"/>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16" name="Rectangle 215"/>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17" name="Rectangle 216"/>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18" name="Rectangle 217"/>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19" name="Rectangle 218"/>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20" name="Rectangle 219"/>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21" name="Rectangle 220"/>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22" name="Rectangle 221"/>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74" name="Group 173"/>
              <p:cNvGrpSpPr/>
              <p:nvPr/>
            </p:nvGrpSpPr>
            <p:grpSpPr>
              <a:xfrm>
                <a:off x="769275" y="2438400"/>
                <a:ext cx="1608603" cy="304800"/>
                <a:chOff x="762000" y="4038600"/>
                <a:chExt cx="1905000" cy="381000"/>
              </a:xfrm>
            </p:grpSpPr>
            <p:sp>
              <p:nvSpPr>
                <p:cNvPr id="205" name="Rectangle 204"/>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06" name="Rectangle 205"/>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07" name="Rectangle 206"/>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08" name="Rectangle 207"/>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09" name="Rectangle 208"/>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10" name="Rectangle 209"/>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11" name="Rectangle 210"/>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12" name="Rectangle 211"/>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13" name="Rectangle 212"/>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75" name="Group 174"/>
              <p:cNvGrpSpPr/>
              <p:nvPr/>
            </p:nvGrpSpPr>
            <p:grpSpPr>
              <a:xfrm>
                <a:off x="769275" y="2844114"/>
                <a:ext cx="1608603" cy="304800"/>
                <a:chOff x="762000" y="4038600"/>
                <a:chExt cx="1905000" cy="381000"/>
              </a:xfrm>
            </p:grpSpPr>
            <p:sp>
              <p:nvSpPr>
                <p:cNvPr id="196" name="Rectangle 195"/>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97" name="Rectangle 196"/>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98" name="Rectangle 197"/>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99" name="Rectangle 198"/>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00" name="Rectangle 199"/>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01" name="Rectangle 200"/>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02" name="Rectangle 201"/>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03" name="Rectangle 202"/>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04" name="Rectangle 203"/>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76" name="Group 175"/>
              <p:cNvGrpSpPr/>
              <p:nvPr/>
            </p:nvGrpSpPr>
            <p:grpSpPr>
              <a:xfrm>
                <a:off x="769275" y="3240354"/>
                <a:ext cx="1608603" cy="304800"/>
                <a:chOff x="762000" y="4038600"/>
                <a:chExt cx="1905000" cy="381000"/>
              </a:xfrm>
            </p:grpSpPr>
            <p:sp>
              <p:nvSpPr>
                <p:cNvPr id="187" name="Rectangle 186"/>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88" name="Rectangle 187"/>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89" name="Rectangle 188"/>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90" name="Rectangle 189"/>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91" name="Rectangle 190"/>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92" name="Rectangle 191"/>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93" name="Rectangle 192"/>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94" name="Rectangle 193"/>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95" name="Rectangle 194"/>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77" name="Group 176"/>
              <p:cNvGrpSpPr/>
              <p:nvPr/>
            </p:nvGrpSpPr>
            <p:grpSpPr>
              <a:xfrm>
                <a:off x="769275" y="3646068"/>
                <a:ext cx="1608603" cy="304800"/>
                <a:chOff x="762000" y="4038600"/>
                <a:chExt cx="1905000" cy="381000"/>
              </a:xfrm>
            </p:grpSpPr>
            <p:sp>
              <p:nvSpPr>
                <p:cNvPr id="178" name="Rectangle 177"/>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79" name="Rectangle 178"/>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80" name="Rectangle 179"/>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81" name="Rectangle 180"/>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82" name="Rectangle 181"/>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83" name="Rectangle 182"/>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84" name="Rectangle 183"/>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85" name="Rectangle 184"/>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86" name="Rectangle 185"/>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grpSp>
          <p:nvGrpSpPr>
            <p:cNvPr id="8" name="Group 7"/>
            <p:cNvGrpSpPr/>
            <p:nvPr/>
          </p:nvGrpSpPr>
          <p:grpSpPr>
            <a:xfrm>
              <a:off x="3383966" y="3675902"/>
              <a:ext cx="1478175" cy="2645994"/>
              <a:chOff x="762000" y="2438400"/>
              <a:chExt cx="1615878" cy="3112668"/>
            </a:xfrm>
          </p:grpSpPr>
          <p:grpSp>
            <p:nvGrpSpPr>
              <p:cNvPr id="90" name="Group 89"/>
              <p:cNvGrpSpPr/>
              <p:nvPr/>
            </p:nvGrpSpPr>
            <p:grpSpPr>
              <a:xfrm>
                <a:off x="762000" y="4038600"/>
                <a:ext cx="1608603" cy="304800"/>
                <a:chOff x="762000" y="4038600"/>
                <a:chExt cx="1905000" cy="381000"/>
              </a:xfrm>
            </p:grpSpPr>
            <p:sp>
              <p:nvSpPr>
                <p:cNvPr id="161" name="Rectangle 160"/>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2" name="Rectangle 161"/>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3" name="Rectangle 162"/>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4" name="Rectangle 163"/>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5" name="Rectangle 164"/>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6" name="Rectangle 165"/>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7" name="Rectangle 166"/>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8" name="Rectangle 167"/>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9" name="Rectangle 168"/>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91" name="Group 90"/>
              <p:cNvGrpSpPr/>
              <p:nvPr/>
            </p:nvGrpSpPr>
            <p:grpSpPr>
              <a:xfrm>
                <a:off x="762000" y="4444314"/>
                <a:ext cx="1608603" cy="304800"/>
                <a:chOff x="762000" y="4038600"/>
                <a:chExt cx="1905000" cy="381000"/>
              </a:xfrm>
            </p:grpSpPr>
            <p:sp>
              <p:nvSpPr>
                <p:cNvPr id="152" name="Rectangle 151"/>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3" name="Rectangle 152"/>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4" name="Rectangle 153"/>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5" name="Rectangle 154"/>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6" name="Rectangle 155"/>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7" name="Rectangle 156"/>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8" name="Rectangle 157"/>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9" name="Rectangle 158"/>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60" name="Rectangle 159"/>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92" name="Group 91"/>
              <p:cNvGrpSpPr/>
              <p:nvPr/>
            </p:nvGrpSpPr>
            <p:grpSpPr>
              <a:xfrm>
                <a:off x="762000" y="4840554"/>
                <a:ext cx="1608603" cy="304800"/>
                <a:chOff x="762000" y="4038600"/>
                <a:chExt cx="1905000" cy="381000"/>
              </a:xfrm>
            </p:grpSpPr>
            <p:sp>
              <p:nvSpPr>
                <p:cNvPr id="143" name="Rectangle 142"/>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4" name="Rectangle 143"/>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5" name="Rectangle 144"/>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6" name="Rectangle 145"/>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7" name="Rectangle 146"/>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8" name="Rectangle 147"/>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9" name="Rectangle 148"/>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0" name="Rectangle 149"/>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51" name="Rectangle 150"/>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93" name="Group 92"/>
              <p:cNvGrpSpPr/>
              <p:nvPr/>
            </p:nvGrpSpPr>
            <p:grpSpPr>
              <a:xfrm>
                <a:off x="762000" y="5246268"/>
                <a:ext cx="1608603" cy="304800"/>
                <a:chOff x="762000" y="4038600"/>
                <a:chExt cx="1905000" cy="381000"/>
              </a:xfrm>
            </p:grpSpPr>
            <p:sp>
              <p:nvSpPr>
                <p:cNvPr id="134" name="Rectangle 133"/>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5" name="Rectangle 134"/>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6" name="Rectangle 135"/>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7" name="Rectangle 136"/>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8" name="Rectangle 137"/>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9" name="Rectangle 138"/>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0" name="Rectangle 139"/>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1" name="Rectangle 140"/>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42" name="Rectangle 141"/>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94" name="Group 93"/>
              <p:cNvGrpSpPr/>
              <p:nvPr/>
            </p:nvGrpSpPr>
            <p:grpSpPr>
              <a:xfrm>
                <a:off x="769275" y="2438400"/>
                <a:ext cx="1608603" cy="304800"/>
                <a:chOff x="762000" y="4038600"/>
                <a:chExt cx="1905000" cy="381000"/>
              </a:xfrm>
            </p:grpSpPr>
            <p:sp>
              <p:nvSpPr>
                <p:cNvPr id="125" name="Rectangle 124"/>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6" name="Rectangle 125"/>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7" name="Rectangle 126"/>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8" name="Rectangle 127"/>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9" name="Rectangle 128"/>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0" name="Rectangle 129"/>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1" name="Rectangle 130"/>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2" name="Rectangle 131"/>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33" name="Rectangle 132"/>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95" name="Group 94"/>
              <p:cNvGrpSpPr/>
              <p:nvPr/>
            </p:nvGrpSpPr>
            <p:grpSpPr>
              <a:xfrm>
                <a:off x="769275" y="2844114"/>
                <a:ext cx="1608603" cy="304800"/>
                <a:chOff x="762000" y="4038600"/>
                <a:chExt cx="1905000" cy="381000"/>
              </a:xfrm>
            </p:grpSpPr>
            <p:sp>
              <p:nvSpPr>
                <p:cNvPr id="116" name="Rectangle 115"/>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7" name="Rectangle 116"/>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8" name="Rectangle 117"/>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9" name="Rectangle 118"/>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0" name="Rectangle 119"/>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1" name="Rectangle 120"/>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2" name="Rectangle 121"/>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3" name="Rectangle 122"/>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24" name="Rectangle 123"/>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96" name="Group 95"/>
              <p:cNvGrpSpPr/>
              <p:nvPr/>
            </p:nvGrpSpPr>
            <p:grpSpPr>
              <a:xfrm>
                <a:off x="769275" y="3240354"/>
                <a:ext cx="1608603" cy="304800"/>
                <a:chOff x="762000" y="4038600"/>
                <a:chExt cx="1905000" cy="381000"/>
              </a:xfrm>
            </p:grpSpPr>
            <p:sp>
              <p:nvSpPr>
                <p:cNvPr id="107" name="Rectangle 106"/>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8" name="Rectangle 107"/>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9" name="Rectangle 108"/>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0" name="Rectangle 109"/>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1" name="Rectangle 110"/>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2" name="Rectangle 111"/>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3" name="Rectangle 112"/>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4" name="Rectangle 113"/>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15" name="Rectangle 114"/>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97" name="Group 96"/>
              <p:cNvGrpSpPr/>
              <p:nvPr/>
            </p:nvGrpSpPr>
            <p:grpSpPr>
              <a:xfrm>
                <a:off x="769275" y="3646068"/>
                <a:ext cx="1608603" cy="304800"/>
                <a:chOff x="762000" y="4038600"/>
                <a:chExt cx="1905000" cy="381000"/>
              </a:xfrm>
            </p:grpSpPr>
            <p:sp>
              <p:nvSpPr>
                <p:cNvPr id="98" name="Rectangle 97"/>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99" name="Rectangle 98"/>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0" name="Rectangle 99"/>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1" name="Rectangle 100"/>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2" name="Rectangle 101"/>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3" name="Rectangle 102"/>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4" name="Rectangle 103"/>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5" name="Rectangle 104"/>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06" name="Rectangle 105"/>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grpSp>
          <p:nvGrpSpPr>
            <p:cNvPr id="9" name="Group 8"/>
            <p:cNvGrpSpPr/>
            <p:nvPr/>
          </p:nvGrpSpPr>
          <p:grpSpPr>
            <a:xfrm>
              <a:off x="5062287" y="3680588"/>
              <a:ext cx="1478175" cy="2645994"/>
              <a:chOff x="762000" y="2438400"/>
              <a:chExt cx="1615878" cy="3112668"/>
            </a:xfrm>
          </p:grpSpPr>
          <p:grpSp>
            <p:nvGrpSpPr>
              <p:cNvPr id="10" name="Group 9"/>
              <p:cNvGrpSpPr/>
              <p:nvPr/>
            </p:nvGrpSpPr>
            <p:grpSpPr>
              <a:xfrm>
                <a:off x="762000" y="4038600"/>
                <a:ext cx="1608603" cy="304800"/>
                <a:chOff x="762000" y="4038600"/>
                <a:chExt cx="1905000" cy="381000"/>
              </a:xfrm>
            </p:grpSpPr>
            <p:sp>
              <p:nvSpPr>
                <p:cNvPr id="81" name="Rectangle 80"/>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2" name="Rectangle 81"/>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3" name="Rectangle 82"/>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4" name="Rectangle 83"/>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5" name="Rectangle 84"/>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6" name="Rectangle 85"/>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7" name="Rectangle 86"/>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8" name="Rectangle 87"/>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9" name="Rectangle 88"/>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1" name="Group 10"/>
              <p:cNvGrpSpPr/>
              <p:nvPr/>
            </p:nvGrpSpPr>
            <p:grpSpPr>
              <a:xfrm>
                <a:off x="762000" y="4444314"/>
                <a:ext cx="1608603" cy="304800"/>
                <a:chOff x="762000" y="4038600"/>
                <a:chExt cx="1905000" cy="381000"/>
              </a:xfrm>
            </p:grpSpPr>
            <p:sp>
              <p:nvSpPr>
                <p:cNvPr id="72" name="Rectangle 71"/>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3" name="Rectangle 72"/>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4" name="Rectangle 73"/>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5" name="Rectangle 74"/>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6" name="Rectangle 75"/>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7" name="Rectangle 76"/>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8" name="Rectangle 77"/>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9" name="Rectangle 78"/>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80" name="Rectangle 79"/>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2" name="Group 11"/>
              <p:cNvGrpSpPr/>
              <p:nvPr/>
            </p:nvGrpSpPr>
            <p:grpSpPr>
              <a:xfrm>
                <a:off x="762000" y="4840554"/>
                <a:ext cx="1608603" cy="304800"/>
                <a:chOff x="762000" y="4038600"/>
                <a:chExt cx="1905000" cy="381000"/>
              </a:xfrm>
            </p:grpSpPr>
            <p:sp>
              <p:nvSpPr>
                <p:cNvPr id="63" name="Rectangle 62"/>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4" name="Rectangle 63"/>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5" name="Rectangle 64"/>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6" name="Rectangle 65"/>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7" name="Rectangle 66"/>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8" name="Rectangle 67"/>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9" name="Rectangle 68"/>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0" name="Rectangle 69"/>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71" name="Rectangle 70"/>
                <p:cNvSpPr/>
                <p:nvPr/>
              </p:nvSpPr>
              <p:spPr bwMode="auto">
                <a:xfrm>
                  <a:off x="24363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3" name="Group 12"/>
              <p:cNvGrpSpPr/>
              <p:nvPr/>
            </p:nvGrpSpPr>
            <p:grpSpPr>
              <a:xfrm>
                <a:off x="762000" y="5246268"/>
                <a:ext cx="1608603" cy="304800"/>
                <a:chOff x="762000" y="4038600"/>
                <a:chExt cx="1905000" cy="381000"/>
              </a:xfrm>
            </p:grpSpPr>
            <p:sp>
              <p:nvSpPr>
                <p:cNvPr id="54" name="Rectangle 53"/>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5" name="Rectangle 54"/>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6" name="Rectangle 55"/>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7" name="Rectangle 56"/>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8" name="Rectangle 57"/>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9" name="Rectangle 58"/>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0" name="Rectangle 59"/>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1" name="Rectangle 60"/>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62" name="Rectangle 61"/>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4" name="Group 13"/>
              <p:cNvGrpSpPr/>
              <p:nvPr/>
            </p:nvGrpSpPr>
            <p:grpSpPr>
              <a:xfrm>
                <a:off x="769275" y="2438400"/>
                <a:ext cx="1608603" cy="304800"/>
                <a:chOff x="762000" y="4038600"/>
                <a:chExt cx="1905000" cy="381000"/>
              </a:xfrm>
            </p:grpSpPr>
            <p:sp>
              <p:nvSpPr>
                <p:cNvPr id="45" name="Rectangle 44"/>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6" name="Rectangle 45"/>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7" name="Rectangle 46"/>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8" name="Rectangle 47"/>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9" name="Rectangle 48"/>
                <p:cNvSpPr/>
                <p:nvPr/>
              </p:nvSpPr>
              <p:spPr bwMode="auto">
                <a:xfrm>
                  <a:off x="15240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0" name="Rectangle 49"/>
                <p:cNvSpPr/>
                <p:nvPr/>
              </p:nvSpPr>
              <p:spPr bwMode="auto">
                <a:xfrm>
                  <a:off x="175054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1" name="Rectangle 50"/>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2" name="Rectangle 51"/>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53" name="Rectangle 52"/>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5" name="Group 14"/>
              <p:cNvGrpSpPr/>
              <p:nvPr/>
            </p:nvGrpSpPr>
            <p:grpSpPr>
              <a:xfrm>
                <a:off x="769275" y="2844114"/>
                <a:ext cx="1608603" cy="304800"/>
                <a:chOff x="762000" y="4038600"/>
                <a:chExt cx="1905000" cy="381000"/>
              </a:xfrm>
            </p:grpSpPr>
            <p:sp>
              <p:nvSpPr>
                <p:cNvPr id="36" name="Rectangle 35"/>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7" name="Rectangle 36"/>
                <p:cNvSpPr/>
                <p:nvPr/>
              </p:nvSpPr>
              <p:spPr bwMode="auto">
                <a:xfrm>
                  <a:off x="8382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8" name="Rectangle 37"/>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9" name="Rectangle 38"/>
                <p:cNvSpPr/>
                <p:nvPr/>
              </p:nvSpPr>
              <p:spPr bwMode="auto">
                <a:xfrm>
                  <a:off x="129745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0" name="Rectangle 39"/>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1" name="Rectangle 40"/>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2" name="Rectangle 41"/>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3" name="Rectangle 42"/>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44" name="Rectangle 43"/>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6" name="Group 15"/>
              <p:cNvGrpSpPr/>
              <p:nvPr/>
            </p:nvGrpSpPr>
            <p:grpSpPr>
              <a:xfrm>
                <a:off x="769275" y="3240354"/>
                <a:ext cx="1608603" cy="304800"/>
                <a:chOff x="762000" y="4038600"/>
                <a:chExt cx="1905000" cy="381000"/>
              </a:xfrm>
            </p:grpSpPr>
            <p:sp>
              <p:nvSpPr>
                <p:cNvPr id="27" name="Rectangle 26"/>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8" name="Rectangle 27"/>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9" name="Rectangle 28"/>
                <p:cNvSpPr/>
                <p:nvPr/>
              </p:nvSpPr>
              <p:spPr bwMode="auto">
                <a:xfrm>
                  <a:off x="106268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0" name="Rectangle 29"/>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1" name="Rectangle 30"/>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2" name="Rectangle 31"/>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3" name="Rectangle 32"/>
                <p:cNvSpPr/>
                <p:nvPr/>
              </p:nvSpPr>
              <p:spPr bwMode="auto">
                <a:xfrm>
                  <a:off x="1975021"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4" name="Rectangle 33"/>
                <p:cNvSpPr/>
                <p:nvPr/>
              </p:nvSpPr>
              <p:spPr bwMode="auto">
                <a:xfrm>
                  <a:off x="220979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5" name="Rectangle 34"/>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17" name="Group 16"/>
              <p:cNvGrpSpPr/>
              <p:nvPr/>
            </p:nvGrpSpPr>
            <p:grpSpPr>
              <a:xfrm>
                <a:off x="769275" y="3646068"/>
                <a:ext cx="1608603" cy="304800"/>
                <a:chOff x="762000" y="4038600"/>
                <a:chExt cx="1905000" cy="381000"/>
              </a:xfrm>
            </p:grpSpPr>
            <p:sp>
              <p:nvSpPr>
                <p:cNvPr id="18" name="Rectangle 17"/>
                <p:cNvSpPr/>
                <p:nvPr/>
              </p:nvSpPr>
              <p:spPr bwMode="auto">
                <a:xfrm>
                  <a:off x="762000" y="4038600"/>
                  <a:ext cx="1905000" cy="3810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19" name="Rectangle 18"/>
                <p:cNvSpPr/>
                <p:nvPr/>
              </p:nvSpPr>
              <p:spPr bwMode="auto">
                <a:xfrm>
                  <a:off x="838200"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0" name="Rectangle 19"/>
                <p:cNvSpPr/>
                <p:nvPr/>
              </p:nvSpPr>
              <p:spPr bwMode="auto">
                <a:xfrm>
                  <a:off x="106268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1" name="Rectangle 20"/>
                <p:cNvSpPr/>
                <p:nvPr/>
              </p:nvSpPr>
              <p:spPr bwMode="auto">
                <a:xfrm>
                  <a:off x="1297459"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2" name="Rectangle 21"/>
                <p:cNvSpPr/>
                <p:nvPr/>
              </p:nvSpPr>
              <p:spPr bwMode="auto">
                <a:xfrm>
                  <a:off x="152400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3" name="Rectangle 22"/>
                <p:cNvSpPr/>
                <p:nvPr/>
              </p:nvSpPr>
              <p:spPr bwMode="auto">
                <a:xfrm>
                  <a:off x="17505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4" name="Rectangle 23"/>
                <p:cNvSpPr/>
                <p:nvPr/>
              </p:nvSpPr>
              <p:spPr bwMode="auto">
                <a:xfrm>
                  <a:off x="1975021"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5" name="Rectangle 24"/>
                <p:cNvSpPr/>
                <p:nvPr/>
              </p:nvSpPr>
              <p:spPr bwMode="auto">
                <a:xfrm>
                  <a:off x="2209799" y="4114800"/>
                  <a:ext cx="152400" cy="228600"/>
                </a:xfrm>
                <a:prstGeom prst="rect">
                  <a:avLst/>
                </a:prstGeom>
                <a:gradFill rotWithShape="1">
                  <a:gsLst>
                    <a:gs pos="0">
                      <a:srgbClr val="3F3F3F">
                        <a:shade val="51000"/>
                        <a:satMod val="130000"/>
                      </a:srgbClr>
                    </a:gs>
                    <a:gs pos="80000">
                      <a:srgbClr val="3F3F3F">
                        <a:shade val="93000"/>
                        <a:satMod val="130000"/>
                      </a:srgbClr>
                    </a:gs>
                    <a:gs pos="100000">
                      <a:srgbClr val="3F3F3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F3F3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6" name="Rectangle 25"/>
                <p:cNvSpPr/>
                <p:nvPr/>
              </p:nvSpPr>
              <p:spPr bwMode="auto">
                <a:xfrm>
                  <a:off x="2436340" y="4114800"/>
                  <a:ext cx="152400" cy="22860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FFFF">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grpSp>
      <p:cxnSp>
        <p:nvCxnSpPr>
          <p:cNvPr id="250" name="Straight Connector 249"/>
          <p:cNvCxnSpPr/>
          <p:nvPr/>
        </p:nvCxnSpPr>
        <p:spPr>
          <a:xfrm>
            <a:off x="3275012" y="1558529"/>
            <a:ext cx="329381" cy="0"/>
          </a:xfrm>
          <a:prstGeom prst="line">
            <a:avLst/>
          </a:prstGeom>
          <a:noFill/>
          <a:ln w="38100" cap="flat" cmpd="sng" algn="ctr">
            <a:solidFill>
              <a:srgbClr val="8CA923"/>
            </a:solidFill>
            <a:prstDash val="solid"/>
          </a:ln>
          <a:effectLst>
            <a:outerShdw blurRad="40000" dist="23000" dir="5400000" rotWithShape="0">
              <a:srgbClr val="000000">
                <a:alpha val="35000"/>
              </a:srgbClr>
            </a:outerShdw>
          </a:effectLst>
        </p:spPr>
      </p:cxnSp>
      <p:cxnSp>
        <p:nvCxnSpPr>
          <p:cNvPr id="251" name="Straight Connector 250"/>
          <p:cNvCxnSpPr/>
          <p:nvPr/>
        </p:nvCxnSpPr>
        <p:spPr>
          <a:xfrm>
            <a:off x="6053954" y="1558530"/>
            <a:ext cx="733762" cy="1"/>
          </a:xfrm>
          <a:prstGeom prst="line">
            <a:avLst/>
          </a:prstGeom>
          <a:noFill/>
          <a:ln w="38100" cap="flat" cmpd="sng" algn="ctr">
            <a:solidFill>
              <a:srgbClr val="8CA923"/>
            </a:solidFill>
            <a:prstDash val="solid"/>
          </a:ln>
          <a:effectLst>
            <a:outerShdw blurRad="40000" dist="23000" dir="5400000" rotWithShape="0">
              <a:srgbClr val="000000">
                <a:alpha val="35000"/>
              </a:srgbClr>
            </a:outerShdw>
          </a:effectLst>
        </p:spPr>
      </p:cxnSp>
      <p:sp>
        <p:nvSpPr>
          <p:cNvPr id="252" name="Trapezoid 251"/>
          <p:cNvSpPr/>
          <p:nvPr/>
        </p:nvSpPr>
        <p:spPr bwMode="auto">
          <a:xfrm>
            <a:off x="5185126" y="2667000"/>
            <a:ext cx="914400" cy="457200"/>
          </a:xfrm>
          <a:prstGeom prst="trapezoid">
            <a:avLst/>
          </a:prstGeom>
          <a:solidFill>
            <a:srgbClr val="8CA923">
              <a:lumMod val="60000"/>
              <a:lumOff val="40000"/>
            </a:srgbClr>
          </a:solidFill>
          <a:ln w="25400" cap="flat" cmpd="sng" algn="ctr">
            <a:solidFill>
              <a:srgbClr val="8CA923"/>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Segoe"/>
                <a:ea typeface="+mn-ea"/>
                <a:cs typeface="+mn-cs"/>
              </a:rPr>
              <a:t>Load</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Segoe"/>
                <a:ea typeface="+mn-ea"/>
                <a:cs typeface="+mn-cs"/>
              </a:rPr>
              <a:t>Balancer</a:t>
            </a:r>
          </a:p>
        </p:txBody>
      </p:sp>
      <p:sp>
        <p:nvSpPr>
          <p:cNvPr id="253" name="Freeform 252"/>
          <p:cNvSpPr/>
          <p:nvPr/>
        </p:nvSpPr>
        <p:spPr>
          <a:xfrm>
            <a:off x="2043597" y="3122141"/>
            <a:ext cx="3283295" cy="1705232"/>
          </a:xfrm>
          <a:custGeom>
            <a:avLst/>
            <a:gdLst>
              <a:gd name="connsiteX0" fmla="*/ 2463113 w 2463113"/>
              <a:gd name="connsiteY0" fmla="*/ 0 h 1705232"/>
              <a:gd name="connsiteX1" fmla="*/ 2463113 w 2463113"/>
              <a:gd name="connsiteY1" fmla="*/ 271848 h 1705232"/>
              <a:gd name="connsiteX2" fmla="*/ 123567 w 2463113"/>
              <a:gd name="connsiteY2" fmla="*/ 271848 h 1705232"/>
              <a:gd name="connsiteX3" fmla="*/ 8238 w 2463113"/>
              <a:gd name="connsiteY3" fmla="*/ 271848 h 1705232"/>
              <a:gd name="connsiteX4" fmla="*/ 0 w 2463113"/>
              <a:gd name="connsiteY4" fmla="*/ 1705232 h 1705232"/>
              <a:gd name="connsiteX5" fmla="*/ 197708 w 2463113"/>
              <a:gd name="connsiteY5" fmla="*/ 1705232 h 170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3113" h="1705232">
                <a:moveTo>
                  <a:pt x="2463113" y="0"/>
                </a:moveTo>
                <a:lnTo>
                  <a:pt x="2463113" y="271848"/>
                </a:lnTo>
                <a:lnTo>
                  <a:pt x="123567" y="271848"/>
                </a:lnTo>
                <a:lnTo>
                  <a:pt x="8238" y="271848"/>
                </a:lnTo>
                <a:lnTo>
                  <a:pt x="0" y="1705232"/>
                </a:lnTo>
                <a:lnTo>
                  <a:pt x="197708" y="1705232"/>
                </a:lnTo>
              </a:path>
            </a:pathLst>
          </a:custGeom>
          <a:noFill/>
          <a:ln w="38100" cap="flat" cmpd="sng" algn="ctr">
            <a:solidFill>
              <a:srgbClr val="8CA923"/>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a:ea typeface="+mn-ea"/>
              <a:cs typeface="+mn-cs"/>
            </a:endParaRPr>
          </a:p>
        </p:txBody>
      </p:sp>
      <p:sp>
        <p:nvSpPr>
          <p:cNvPr id="254" name="Freeform 253"/>
          <p:cNvSpPr/>
          <p:nvPr/>
        </p:nvSpPr>
        <p:spPr>
          <a:xfrm>
            <a:off x="4503321" y="3130378"/>
            <a:ext cx="1207903" cy="733168"/>
          </a:xfrm>
          <a:custGeom>
            <a:avLst/>
            <a:gdLst>
              <a:gd name="connsiteX0" fmla="*/ 897925 w 906163"/>
              <a:gd name="connsiteY0" fmla="*/ 0 h 733168"/>
              <a:gd name="connsiteX1" fmla="*/ 906163 w 906163"/>
              <a:gd name="connsiteY1" fmla="*/ 395417 h 733168"/>
              <a:gd name="connsiteX2" fmla="*/ 0 w 906163"/>
              <a:gd name="connsiteY2" fmla="*/ 395417 h 733168"/>
              <a:gd name="connsiteX3" fmla="*/ 0 w 906163"/>
              <a:gd name="connsiteY3" fmla="*/ 716692 h 733168"/>
              <a:gd name="connsiteX4" fmla="*/ 107092 w 906163"/>
              <a:gd name="connsiteY4" fmla="*/ 716692 h 733168"/>
              <a:gd name="connsiteX5" fmla="*/ 115330 w 906163"/>
              <a:gd name="connsiteY5" fmla="*/ 733168 h 73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63" h="733168">
                <a:moveTo>
                  <a:pt x="897925" y="0"/>
                </a:moveTo>
                <a:lnTo>
                  <a:pt x="906163" y="395417"/>
                </a:lnTo>
                <a:lnTo>
                  <a:pt x="0" y="395417"/>
                </a:lnTo>
                <a:lnTo>
                  <a:pt x="0" y="716692"/>
                </a:lnTo>
                <a:lnTo>
                  <a:pt x="107092" y="716692"/>
                </a:lnTo>
                <a:lnTo>
                  <a:pt x="115330" y="733168"/>
                </a:lnTo>
              </a:path>
            </a:pathLst>
          </a:custGeom>
          <a:noFill/>
          <a:ln w="38100" cap="flat" cmpd="sng" algn="ctr">
            <a:solidFill>
              <a:srgbClr val="8CA923"/>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a:ea typeface="+mn-ea"/>
              <a:cs typeface="+mn-cs"/>
            </a:endParaRPr>
          </a:p>
        </p:txBody>
      </p:sp>
      <p:cxnSp>
        <p:nvCxnSpPr>
          <p:cNvPr id="255" name="Straight Connector 254"/>
          <p:cNvCxnSpPr/>
          <p:nvPr/>
        </p:nvCxnSpPr>
        <p:spPr>
          <a:xfrm>
            <a:off x="5694750" y="2290357"/>
            <a:ext cx="0" cy="365760"/>
          </a:xfrm>
          <a:prstGeom prst="line">
            <a:avLst/>
          </a:prstGeom>
          <a:noFill/>
          <a:ln w="38100" cap="flat" cmpd="sng" algn="ctr">
            <a:solidFill>
              <a:srgbClr val="8CA923"/>
            </a:solidFill>
            <a:prstDash val="solid"/>
          </a:ln>
          <a:effectLst>
            <a:outerShdw blurRad="40000" dist="23000" dir="5400000" rotWithShape="0">
              <a:srgbClr val="000000">
                <a:alpha val="35000"/>
              </a:srgbClr>
            </a:outerShdw>
          </a:effectLst>
        </p:spPr>
      </p:cxnSp>
      <p:sp>
        <p:nvSpPr>
          <p:cNvPr id="256" name="TextBox 255"/>
          <p:cNvSpPr txBox="1"/>
          <p:nvPr/>
        </p:nvSpPr>
        <p:spPr>
          <a:xfrm>
            <a:off x="2323372" y="3133210"/>
            <a:ext cx="884858"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rPr>
              <a:t>10.100.0.36</a:t>
            </a:r>
          </a:p>
        </p:txBody>
      </p:sp>
      <p:sp>
        <p:nvSpPr>
          <p:cNvPr id="257" name="TextBox 256"/>
          <p:cNvSpPr txBox="1"/>
          <p:nvPr/>
        </p:nvSpPr>
        <p:spPr>
          <a:xfrm>
            <a:off x="3477906" y="3452789"/>
            <a:ext cx="981038"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rPr>
              <a:t>10.100.0.122</a:t>
            </a:r>
          </a:p>
        </p:txBody>
      </p:sp>
      <p:grpSp>
        <p:nvGrpSpPr>
          <p:cNvPr id="258" name="Group 257"/>
          <p:cNvGrpSpPr/>
          <p:nvPr/>
        </p:nvGrpSpPr>
        <p:grpSpPr>
          <a:xfrm>
            <a:off x="5996726" y="3137356"/>
            <a:ext cx="1070939" cy="1030990"/>
            <a:chOff x="4399005" y="3137356"/>
            <a:chExt cx="803413" cy="1030990"/>
          </a:xfrm>
        </p:grpSpPr>
        <p:sp>
          <p:nvSpPr>
            <p:cNvPr id="259" name="Freeform 258"/>
            <p:cNvSpPr/>
            <p:nvPr/>
          </p:nvSpPr>
          <p:spPr>
            <a:xfrm>
              <a:off x="4399005" y="3146854"/>
              <a:ext cx="675503" cy="1021492"/>
            </a:xfrm>
            <a:custGeom>
              <a:avLst/>
              <a:gdLst>
                <a:gd name="connsiteX0" fmla="*/ 0 w 675503"/>
                <a:gd name="connsiteY0" fmla="*/ 0 h 1021492"/>
                <a:gd name="connsiteX1" fmla="*/ 0 w 675503"/>
                <a:gd name="connsiteY1" fmla="*/ 0 h 1021492"/>
                <a:gd name="connsiteX2" fmla="*/ 8238 w 675503"/>
                <a:gd name="connsiteY2" fmla="*/ 255373 h 1021492"/>
                <a:gd name="connsiteX3" fmla="*/ 543698 w 675503"/>
                <a:gd name="connsiteY3" fmla="*/ 255373 h 1021492"/>
                <a:gd name="connsiteX4" fmla="*/ 543698 w 675503"/>
                <a:gd name="connsiteY4" fmla="*/ 1021492 h 1021492"/>
                <a:gd name="connsiteX5" fmla="*/ 675503 w 675503"/>
                <a:gd name="connsiteY5" fmla="*/ 1021492 h 102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503" h="1021492">
                  <a:moveTo>
                    <a:pt x="0" y="0"/>
                  </a:moveTo>
                  <a:lnTo>
                    <a:pt x="0" y="0"/>
                  </a:lnTo>
                  <a:cubicBezTo>
                    <a:pt x="2837" y="85121"/>
                    <a:pt x="8238" y="170204"/>
                    <a:pt x="8238" y="255373"/>
                  </a:cubicBezTo>
                  <a:lnTo>
                    <a:pt x="543698" y="255373"/>
                  </a:lnTo>
                  <a:lnTo>
                    <a:pt x="543698" y="1021492"/>
                  </a:lnTo>
                  <a:lnTo>
                    <a:pt x="675503" y="1021492"/>
                  </a:lnTo>
                </a:path>
              </a:pathLst>
            </a:custGeom>
            <a:noFill/>
            <a:ln w="38100" cap="flat" cmpd="sng" algn="ctr">
              <a:solidFill>
                <a:srgbClr val="8CA923"/>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a:ea typeface="+mn-ea"/>
                <a:cs typeface="+mn-cs"/>
              </a:endParaRPr>
            </a:p>
          </p:txBody>
        </p:sp>
        <p:sp>
          <p:nvSpPr>
            <p:cNvPr id="260" name="TextBox 259"/>
            <p:cNvSpPr txBox="1"/>
            <p:nvPr/>
          </p:nvSpPr>
          <p:spPr>
            <a:xfrm>
              <a:off x="4466448" y="3137356"/>
              <a:ext cx="735970" cy="215444"/>
            </a:xfrm>
            <a:prstGeom prst="rect">
              <a:avLst/>
            </a:prstGeom>
            <a:noFill/>
            <a:ln>
              <a:noFill/>
            </a:ln>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rPr>
                <a:t>10.100.0.185</a:t>
              </a:r>
            </a:p>
          </p:txBody>
        </p:sp>
      </p:grpSp>
      <p:grpSp>
        <p:nvGrpSpPr>
          <p:cNvPr id="261" name="Group 260"/>
          <p:cNvGrpSpPr/>
          <p:nvPr/>
        </p:nvGrpSpPr>
        <p:grpSpPr>
          <a:xfrm>
            <a:off x="5630775" y="3697191"/>
            <a:ext cx="937508" cy="215444"/>
            <a:chOff x="4947495" y="2559499"/>
            <a:chExt cx="703314" cy="215444"/>
          </a:xfrm>
        </p:grpSpPr>
        <p:grpSp>
          <p:nvGrpSpPr>
            <p:cNvPr id="262" name="Group 261"/>
            <p:cNvGrpSpPr/>
            <p:nvPr/>
          </p:nvGrpSpPr>
          <p:grpSpPr>
            <a:xfrm>
              <a:off x="4968916" y="2590030"/>
              <a:ext cx="647469" cy="155461"/>
              <a:chOff x="3756729" y="1988039"/>
              <a:chExt cx="647469" cy="155461"/>
            </a:xfrm>
          </p:grpSpPr>
          <p:sp>
            <p:nvSpPr>
              <p:cNvPr id="264" name="Rectangle 263"/>
              <p:cNvSpPr/>
              <p:nvPr/>
            </p:nvSpPr>
            <p:spPr bwMode="auto">
              <a:xfrm>
                <a:off x="3756729" y="1988039"/>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65" name="Rectangle 264"/>
              <p:cNvSpPr/>
              <p:nvPr/>
            </p:nvSpPr>
            <p:spPr bwMode="auto">
              <a:xfrm>
                <a:off x="3930130" y="1988039"/>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66" name="Rectangle 265"/>
              <p:cNvSpPr/>
              <p:nvPr/>
            </p:nvSpPr>
            <p:spPr bwMode="auto">
              <a:xfrm>
                <a:off x="4111485" y="1988039"/>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67" name="Rectangle 266"/>
              <p:cNvSpPr/>
              <p:nvPr/>
            </p:nvSpPr>
            <p:spPr bwMode="auto">
              <a:xfrm>
                <a:off x="4286476" y="1988039"/>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263" name="Rectangle 262"/>
            <p:cNvSpPr/>
            <p:nvPr/>
          </p:nvSpPr>
          <p:spPr bwMode="auto">
            <a:xfrm>
              <a:off x="4947495" y="2559499"/>
              <a:ext cx="703314" cy="215444"/>
            </a:xfrm>
            <a:prstGeom prst="rect">
              <a:avLst/>
            </a:prstGeom>
            <a:noFill/>
            <a:ln w="15875" cap="flat" cmpd="sng" algn="ctr">
              <a:solidFill>
                <a:srgbClr val="8CA923">
                  <a:lumMod val="60000"/>
                  <a:lumOff val="40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268" name="Group 267"/>
          <p:cNvGrpSpPr/>
          <p:nvPr/>
        </p:nvGrpSpPr>
        <p:grpSpPr>
          <a:xfrm>
            <a:off x="7886408" y="4049636"/>
            <a:ext cx="937508" cy="215444"/>
            <a:chOff x="5816636" y="4049636"/>
            <a:chExt cx="703314" cy="215444"/>
          </a:xfrm>
        </p:grpSpPr>
        <p:grpSp>
          <p:nvGrpSpPr>
            <p:cNvPr id="269" name="Group 268"/>
            <p:cNvGrpSpPr/>
            <p:nvPr/>
          </p:nvGrpSpPr>
          <p:grpSpPr>
            <a:xfrm>
              <a:off x="5839960" y="4072607"/>
              <a:ext cx="647469" cy="155461"/>
              <a:chOff x="4007701" y="3125730"/>
              <a:chExt cx="647469" cy="155461"/>
            </a:xfrm>
          </p:grpSpPr>
          <p:sp>
            <p:nvSpPr>
              <p:cNvPr id="271" name="Rectangle 270"/>
              <p:cNvSpPr/>
              <p:nvPr/>
            </p:nvSpPr>
            <p:spPr bwMode="auto">
              <a:xfrm>
                <a:off x="4007701" y="3125730"/>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72" name="Rectangle 271"/>
              <p:cNvSpPr/>
              <p:nvPr/>
            </p:nvSpPr>
            <p:spPr bwMode="auto">
              <a:xfrm>
                <a:off x="4181102" y="3125730"/>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73" name="Rectangle 272"/>
              <p:cNvSpPr/>
              <p:nvPr/>
            </p:nvSpPr>
            <p:spPr bwMode="auto">
              <a:xfrm>
                <a:off x="4362456" y="3125730"/>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74" name="Rectangle 273"/>
              <p:cNvSpPr/>
              <p:nvPr/>
            </p:nvSpPr>
            <p:spPr bwMode="auto">
              <a:xfrm>
                <a:off x="4537448" y="3125730"/>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270" name="Rectangle 269"/>
            <p:cNvSpPr/>
            <p:nvPr/>
          </p:nvSpPr>
          <p:spPr bwMode="auto">
            <a:xfrm>
              <a:off x="5816636" y="4049636"/>
              <a:ext cx="703314" cy="215444"/>
            </a:xfrm>
            <a:prstGeom prst="rect">
              <a:avLst/>
            </a:prstGeom>
            <a:noFill/>
            <a:ln w="15875" cap="flat" cmpd="sng" algn="ctr">
              <a:solidFill>
                <a:srgbClr val="8CA923">
                  <a:lumMod val="7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275" name="Group 274"/>
          <p:cNvGrpSpPr/>
          <p:nvPr/>
        </p:nvGrpSpPr>
        <p:grpSpPr>
          <a:xfrm>
            <a:off x="2346035" y="4731280"/>
            <a:ext cx="937508" cy="215444"/>
            <a:chOff x="1660274" y="4731280"/>
            <a:chExt cx="703314" cy="215444"/>
          </a:xfrm>
        </p:grpSpPr>
        <p:grpSp>
          <p:nvGrpSpPr>
            <p:cNvPr id="276" name="Group 275"/>
            <p:cNvGrpSpPr/>
            <p:nvPr/>
          </p:nvGrpSpPr>
          <p:grpSpPr>
            <a:xfrm>
              <a:off x="1680283" y="4754327"/>
              <a:ext cx="647469" cy="155461"/>
              <a:chOff x="1846032" y="3048000"/>
              <a:chExt cx="647469" cy="155461"/>
            </a:xfrm>
          </p:grpSpPr>
          <p:sp>
            <p:nvSpPr>
              <p:cNvPr id="278" name="Rectangle 277"/>
              <p:cNvSpPr/>
              <p:nvPr/>
            </p:nvSpPr>
            <p:spPr bwMode="auto">
              <a:xfrm>
                <a:off x="1846032" y="3048000"/>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79" name="Rectangle 278"/>
              <p:cNvSpPr/>
              <p:nvPr/>
            </p:nvSpPr>
            <p:spPr bwMode="auto">
              <a:xfrm>
                <a:off x="2019433" y="3048000"/>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80" name="Rectangle 279"/>
              <p:cNvSpPr/>
              <p:nvPr/>
            </p:nvSpPr>
            <p:spPr bwMode="auto">
              <a:xfrm>
                <a:off x="2200787" y="3048000"/>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81" name="Rectangle 280"/>
              <p:cNvSpPr/>
              <p:nvPr/>
            </p:nvSpPr>
            <p:spPr bwMode="auto">
              <a:xfrm>
                <a:off x="2375779" y="3048000"/>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277" name="Rectangle 276"/>
            <p:cNvSpPr/>
            <p:nvPr/>
          </p:nvSpPr>
          <p:spPr bwMode="auto">
            <a:xfrm>
              <a:off x="1660274" y="4731280"/>
              <a:ext cx="703314" cy="215444"/>
            </a:xfrm>
            <a:prstGeom prst="rect">
              <a:avLst/>
            </a:prstGeom>
            <a:noFill/>
            <a:ln w="15875" cap="flat" cmpd="sng" algn="ctr">
              <a:solidFill>
                <a:srgbClr val="8CA923">
                  <a:lumMod val="7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282" name="Group 281"/>
          <p:cNvGrpSpPr/>
          <p:nvPr/>
        </p:nvGrpSpPr>
        <p:grpSpPr>
          <a:xfrm>
            <a:off x="5160546" y="3700502"/>
            <a:ext cx="468421" cy="215444"/>
            <a:chOff x="3771705" y="3700502"/>
            <a:chExt cx="351407" cy="215444"/>
          </a:xfrm>
        </p:grpSpPr>
        <p:grpSp>
          <p:nvGrpSpPr>
            <p:cNvPr id="283" name="Group 282"/>
            <p:cNvGrpSpPr/>
            <p:nvPr/>
          </p:nvGrpSpPr>
          <p:grpSpPr>
            <a:xfrm>
              <a:off x="3797582" y="3732408"/>
              <a:ext cx="292714" cy="155461"/>
              <a:chOff x="2512578" y="3048000"/>
              <a:chExt cx="292714" cy="155461"/>
            </a:xfrm>
          </p:grpSpPr>
          <p:sp>
            <p:nvSpPr>
              <p:cNvPr id="285" name="Rectangle 284"/>
              <p:cNvSpPr/>
              <p:nvPr/>
            </p:nvSpPr>
            <p:spPr bwMode="auto">
              <a:xfrm>
                <a:off x="2512578" y="3048000"/>
                <a:ext cx="117722" cy="155461"/>
              </a:xfrm>
              <a:prstGeom prst="rect">
                <a:avLst/>
              </a:prstGeom>
              <a:solidFill>
                <a:srgbClr val="8557C9">
                  <a:lumMod val="60000"/>
                  <a:lumOff val="40000"/>
                </a:srgbClr>
              </a:solidFill>
              <a:ln>
                <a:solidFill>
                  <a:srgbClr val="7030A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A94D2">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86" name="Rectangle 285"/>
              <p:cNvSpPr/>
              <p:nvPr/>
            </p:nvSpPr>
            <p:spPr bwMode="auto">
              <a:xfrm>
                <a:off x="2687570" y="3048000"/>
                <a:ext cx="117722" cy="155461"/>
              </a:xfrm>
              <a:prstGeom prst="rect">
                <a:avLst/>
              </a:prstGeom>
              <a:solidFill>
                <a:srgbClr val="8557C9">
                  <a:lumMod val="60000"/>
                  <a:lumOff val="40000"/>
                </a:srgbClr>
              </a:solidFill>
              <a:ln>
                <a:solidFill>
                  <a:srgbClr val="7030A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A94D2">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284" name="Rectangle 283"/>
            <p:cNvSpPr/>
            <p:nvPr/>
          </p:nvSpPr>
          <p:spPr bwMode="auto">
            <a:xfrm>
              <a:off x="3771705" y="3700502"/>
              <a:ext cx="351407" cy="215444"/>
            </a:xfrm>
            <a:prstGeom prst="rect">
              <a:avLst/>
            </a:prstGeom>
            <a:noFill/>
            <a:ln w="15875" cap="flat" cmpd="sng" algn="ctr">
              <a:solidFill>
                <a:srgbClr val="3A94D2"/>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grpSp>
        <p:nvGrpSpPr>
          <p:cNvPr id="287" name="Group 286"/>
          <p:cNvGrpSpPr/>
          <p:nvPr/>
        </p:nvGrpSpPr>
        <p:grpSpPr>
          <a:xfrm>
            <a:off x="3302674" y="4734052"/>
            <a:ext cx="468421" cy="215444"/>
            <a:chOff x="2377938" y="4734052"/>
            <a:chExt cx="351407" cy="215444"/>
          </a:xfrm>
        </p:grpSpPr>
        <p:grpSp>
          <p:nvGrpSpPr>
            <p:cNvPr id="288" name="Group 287"/>
            <p:cNvGrpSpPr/>
            <p:nvPr/>
          </p:nvGrpSpPr>
          <p:grpSpPr>
            <a:xfrm>
              <a:off x="2390085" y="4759014"/>
              <a:ext cx="292714" cy="155461"/>
              <a:chOff x="2512578" y="3048000"/>
              <a:chExt cx="292714" cy="155461"/>
            </a:xfrm>
          </p:grpSpPr>
          <p:sp>
            <p:nvSpPr>
              <p:cNvPr id="290" name="Rectangle 289"/>
              <p:cNvSpPr/>
              <p:nvPr/>
            </p:nvSpPr>
            <p:spPr bwMode="auto">
              <a:xfrm>
                <a:off x="2512578" y="3048000"/>
                <a:ext cx="117722" cy="155461"/>
              </a:xfrm>
              <a:prstGeom prst="rect">
                <a:avLst/>
              </a:prstGeom>
              <a:solidFill>
                <a:srgbClr val="8557C9">
                  <a:lumMod val="60000"/>
                  <a:lumOff val="40000"/>
                </a:srgbClr>
              </a:solidFill>
              <a:ln>
                <a:solidFill>
                  <a:srgbClr val="7030A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A94D2">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91" name="Rectangle 290"/>
              <p:cNvSpPr/>
              <p:nvPr/>
            </p:nvSpPr>
            <p:spPr bwMode="auto">
              <a:xfrm>
                <a:off x="2687570" y="3048000"/>
                <a:ext cx="117722" cy="155461"/>
              </a:xfrm>
              <a:prstGeom prst="rect">
                <a:avLst/>
              </a:prstGeom>
              <a:solidFill>
                <a:srgbClr val="8557C9">
                  <a:lumMod val="60000"/>
                  <a:lumOff val="40000"/>
                </a:srgbClr>
              </a:solidFill>
              <a:ln>
                <a:solidFill>
                  <a:srgbClr val="7030A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3A94D2">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289" name="Rectangle 288"/>
            <p:cNvSpPr/>
            <p:nvPr/>
          </p:nvSpPr>
          <p:spPr bwMode="auto">
            <a:xfrm>
              <a:off x="2377938" y="4734052"/>
              <a:ext cx="351407" cy="215444"/>
            </a:xfrm>
            <a:prstGeom prst="rect">
              <a:avLst/>
            </a:prstGeom>
            <a:noFill/>
            <a:ln w="15875" cap="flat" cmpd="sng" algn="ctr">
              <a:solidFill>
                <a:srgbClr val="3A94D2"/>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292" name="Rectangle 291"/>
          <p:cNvSpPr/>
          <p:nvPr/>
        </p:nvSpPr>
        <p:spPr>
          <a:xfrm>
            <a:off x="861960" y="1361440"/>
            <a:ext cx="248151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0">
                      <a:srgbClr val="FFFFFF"/>
                    </a:gs>
                    <a:gs pos="86000">
                      <a:srgbClr val="FFFFFF"/>
                    </a:gs>
                  </a:gsLst>
                  <a:lin ang="5400000" scaled="0"/>
                </a:gradFill>
                <a:effectLst/>
                <a:uLnTx/>
                <a:uFillTx/>
                <a:hlinkClick r:id="rId3"/>
              </a:rPr>
              <a:t>www.mycloudapp.net</a:t>
            </a:r>
            <a:r>
              <a:rPr kumimoji="0" lang="en-US" sz="1800" b="0" i="0" u="none" strike="noStrike" kern="0" cap="none" spc="0" normalizeH="0" baseline="0" noProof="0" dirty="0" smtClean="0">
                <a:ln>
                  <a:noFill/>
                </a:ln>
                <a:gradFill>
                  <a:gsLst>
                    <a:gs pos="0">
                      <a:srgbClr val="FFFFFF"/>
                    </a:gs>
                    <a:gs pos="86000">
                      <a:srgbClr val="FFFFFF"/>
                    </a:gs>
                  </a:gsLst>
                  <a:lin ang="5400000" scaled="0"/>
                </a:gradFill>
                <a:effectLst/>
                <a:uLnTx/>
                <a:uFillTx/>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293" name="Rectangle 292"/>
          <p:cNvSpPr/>
          <p:nvPr/>
        </p:nvSpPr>
        <p:spPr>
          <a:xfrm>
            <a:off x="5748893" y="2286785"/>
            <a:ext cx="248151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0">
                      <a:srgbClr val="FFFFFF"/>
                    </a:gs>
                    <a:gs pos="86000">
                      <a:srgbClr val="FFFFFF"/>
                    </a:gs>
                  </a:gsLst>
                  <a:lin ang="5400000" scaled="0"/>
                </a:gradFill>
                <a:effectLst/>
                <a:uLnTx/>
                <a:uFillTx/>
                <a:hlinkClick r:id="rId3"/>
              </a:rPr>
              <a:t>www.mycloudapp.net</a:t>
            </a:r>
            <a:r>
              <a:rPr kumimoji="0" lang="en-US" sz="1800" b="0" i="0" u="none" strike="noStrike" kern="0" cap="none" spc="0" normalizeH="0" baseline="0" noProof="0" dirty="0" smtClean="0">
                <a:ln>
                  <a:noFill/>
                </a:ln>
                <a:gradFill>
                  <a:gsLst>
                    <a:gs pos="0">
                      <a:srgbClr val="FFFFFF"/>
                    </a:gs>
                    <a:gs pos="86000">
                      <a:srgbClr val="FFFFFF"/>
                    </a:gs>
                  </a:gsLst>
                  <a:lin ang="5400000" scaled="0"/>
                </a:gradFill>
                <a:effectLst/>
                <a:uLnTx/>
                <a:uFillTx/>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294" name="Multiply 293"/>
          <p:cNvSpPr/>
          <p:nvPr/>
        </p:nvSpPr>
        <p:spPr bwMode="auto">
          <a:xfrm>
            <a:off x="6331042" y="3292098"/>
            <a:ext cx="795573" cy="811269"/>
          </a:xfrm>
          <a:prstGeom prst="mathMultiply">
            <a:avLst/>
          </a:prstGeom>
          <a:solidFill>
            <a:srgbClr val="FF0000"/>
          </a:solidFill>
          <a:ln w="9525" cap="flat" cmpd="sng" algn="ctr">
            <a:solidFill>
              <a:srgbClr val="3F3F3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nvGrpSpPr>
          <p:cNvPr id="295" name="Group 294"/>
          <p:cNvGrpSpPr/>
          <p:nvPr/>
        </p:nvGrpSpPr>
        <p:grpSpPr>
          <a:xfrm>
            <a:off x="4331860" y="1697189"/>
            <a:ext cx="937508" cy="215444"/>
            <a:chOff x="1600991" y="2678241"/>
            <a:chExt cx="937508" cy="215444"/>
          </a:xfrm>
        </p:grpSpPr>
        <p:grpSp>
          <p:nvGrpSpPr>
            <p:cNvPr id="296" name="Group 295"/>
            <p:cNvGrpSpPr/>
            <p:nvPr/>
          </p:nvGrpSpPr>
          <p:grpSpPr>
            <a:xfrm>
              <a:off x="1627663" y="2701288"/>
              <a:ext cx="863067" cy="155461"/>
              <a:chOff x="1846032" y="3048000"/>
              <a:chExt cx="647469" cy="155461"/>
            </a:xfrm>
          </p:grpSpPr>
          <p:sp>
            <p:nvSpPr>
              <p:cNvPr id="298" name="Rectangle 297"/>
              <p:cNvSpPr/>
              <p:nvPr/>
            </p:nvSpPr>
            <p:spPr bwMode="auto">
              <a:xfrm>
                <a:off x="1846032" y="3048000"/>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299" name="Rectangle 298"/>
              <p:cNvSpPr/>
              <p:nvPr/>
            </p:nvSpPr>
            <p:spPr bwMode="auto">
              <a:xfrm>
                <a:off x="2019433" y="3048000"/>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00" name="Rectangle 299"/>
              <p:cNvSpPr/>
              <p:nvPr/>
            </p:nvSpPr>
            <p:spPr bwMode="auto">
              <a:xfrm>
                <a:off x="2200787" y="3048000"/>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sp>
            <p:nvSpPr>
              <p:cNvPr id="301" name="Rectangle 300"/>
              <p:cNvSpPr/>
              <p:nvPr/>
            </p:nvSpPr>
            <p:spPr bwMode="auto">
              <a:xfrm>
                <a:off x="2375779" y="3048000"/>
                <a:ext cx="117722" cy="155461"/>
              </a:xfrm>
              <a:prstGeom prst="rect">
                <a:avLst/>
              </a:prstGeom>
              <a:gradFill rotWithShape="1">
                <a:gsLst>
                  <a:gs pos="0">
                    <a:srgbClr val="8CA923">
                      <a:shade val="51000"/>
                      <a:satMod val="130000"/>
                    </a:srgbClr>
                  </a:gs>
                  <a:gs pos="80000">
                    <a:srgbClr val="8CA923">
                      <a:shade val="93000"/>
                      <a:satMod val="130000"/>
                    </a:srgbClr>
                  </a:gs>
                  <a:gs pos="100000">
                    <a:srgbClr val="8CA923">
                      <a:shade val="94000"/>
                      <a:satMod val="135000"/>
                    </a:srgbClr>
                  </a:gs>
                </a:gsLst>
                <a:lin ang="16200000" scaled="0"/>
              </a:gradFill>
              <a:ln>
                <a:solidFill>
                  <a:srgbClr val="8CA923">
                    <a:lumMod val="60000"/>
                    <a:lumOff val="40000"/>
                  </a:srgbClr>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CA923">
                    <a:shade val="25000"/>
                    <a:satMod val="15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297" name="Rectangle 296"/>
            <p:cNvSpPr/>
            <p:nvPr/>
          </p:nvSpPr>
          <p:spPr bwMode="auto">
            <a:xfrm>
              <a:off x="1600991" y="2678241"/>
              <a:ext cx="937508" cy="215444"/>
            </a:xfrm>
            <a:prstGeom prst="rect">
              <a:avLst/>
            </a:prstGeom>
            <a:noFill/>
            <a:ln w="25400" cap="flat" cmpd="sng" algn="ctr">
              <a:solidFill>
                <a:srgbClr val="8CA923">
                  <a:lumMod val="60000"/>
                  <a:lumOff val="40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sp>
        <p:nvSpPr>
          <p:cNvPr id="302" name="Rounded Rectangle 301"/>
          <p:cNvSpPr/>
          <p:nvPr/>
        </p:nvSpPr>
        <p:spPr bwMode="auto">
          <a:xfrm>
            <a:off x="6889743" y="4018416"/>
            <a:ext cx="1952645" cy="259102"/>
          </a:xfrm>
          <a:prstGeom prst="roundRect">
            <a:avLst/>
          </a:prstGeom>
          <a:solidFill>
            <a:srgbClr val="FF0000"/>
          </a:solidFill>
          <a:ln w="9525" cap="flat" cmpd="sng" algn="ctr">
            <a:solidFill>
              <a:srgbClr val="0000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a:ea typeface="+mn-ea"/>
              <a:cs typeface="+mn-cs"/>
            </a:endParaRPr>
          </a:p>
        </p:txBody>
      </p:sp>
      <p:grpSp>
        <p:nvGrpSpPr>
          <p:cNvPr id="303" name="Group 302"/>
          <p:cNvGrpSpPr/>
          <p:nvPr/>
        </p:nvGrpSpPr>
        <p:grpSpPr>
          <a:xfrm>
            <a:off x="5980038" y="3111944"/>
            <a:ext cx="1292366" cy="2053794"/>
            <a:chOff x="2592124" y="3134556"/>
            <a:chExt cx="738415" cy="770008"/>
          </a:xfrm>
        </p:grpSpPr>
        <p:sp>
          <p:nvSpPr>
            <p:cNvPr id="304" name="Freeform 303"/>
            <p:cNvSpPr/>
            <p:nvPr/>
          </p:nvSpPr>
          <p:spPr>
            <a:xfrm>
              <a:off x="2592124" y="3134556"/>
              <a:ext cx="525854" cy="770008"/>
            </a:xfrm>
            <a:custGeom>
              <a:avLst/>
              <a:gdLst>
                <a:gd name="connsiteX0" fmla="*/ 0 w 675503"/>
                <a:gd name="connsiteY0" fmla="*/ 0 h 1021492"/>
                <a:gd name="connsiteX1" fmla="*/ 0 w 675503"/>
                <a:gd name="connsiteY1" fmla="*/ 0 h 1021492"/>
                <a:gd name="connsiteX2" fmla="*/ 8238 w 675503"/>
                <a:gd name="connsiteY2" fmla="*/ 255373 h 1021492"/>
                <a:gd name="connsiteX3" fmla="*/ 543698 w 675503"/>
                <a:gd name="connsiteY3" fmla="*/ 255373 h 1021492"/>
                <a:gd name="connsiteX4" fmla="*/ 543698 w 675503"/>
                <a:gd name="connsiteY4" fmla="*/ 1021492 h 1021492"/>
                <a:gd name="connsiteX5" fmla="*/ 675503 w 675503"/>
                <a:gd name="connsiteY5" fmla="*/ 1021492 h 102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503" h="1021492">
                  <a:moveTo>
                    <a:pt x="0" y="0"/>
                  </a:moveTo>
                  <a:lnTo>
                    <a:pt x="0" y="0"/>
                  </a:lnTo>
                  <a:cubicBezTo>
                    <a:pt x="2837" y="85121"/>
                    <a:pt x="8238" y="170204"/>
                    <a:pt x="8238" y="255373"/>
                  </a:cubicBezTo>
                  <a:lnTo>
                    <a:pt x="543698" y="255373"/>
                  </a:lnTo>
                  <a:lnTo>
                    <a:pt x="543698" y="1021492"/>
                  </a:lnTo>
                  <a:lnTo>
                    <a:pt x="675503" y="1021492"/>
                  </a:lnTo>
                </a:path>
              </a:pathLst>
            </a:custGeom>
            <a:noFill/>
            <a:ln w="38100" cap="flat" cmpd="sng" algn="ctr">
              <a:solidFill>
                <a:srgbClr val="8CA923"/>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a:ea typeface="+mn-ea"/>
                <a:cs typeface="+mn-cs"/>
              </a:endParaRPr>
            </a:p>
          </p:txBody>
        </p:sp>
        <p:sp>
          <p:nvSpPr>
            <p:cNvPr id="305" name="TextBox 304"/>
            <p:cNvSpPr txBox="1"/>
            <p:nvPr/>
          </p:nvSpPr>
          <p:spPr>
            <a:xfrm>
              <a:off x="2770006" y="3238273"/>
              <a:ext cx="560533" cy="80774"/>
            </a:xfrm>
            <a:prstGeom prst="rect">
              <a:avLst/>
            </a:prstGeom>
            <a:noFill/>
            <a:ln>
              <a:noFill/>
            </a:ln>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rPr>
                <a:t>10.100.0.191</a:t>
              </a:r>
            </a:p>
          </p:txBody>
        </p:sp>
      </p:grpSp>
    </p:spTree>
    <p:extLst>
      <p:ext uri="{BB962C8B-B14F-4D97-AF65-F5344CB8AC3E}">
        <p14:creationId xmlns:p14="http://schemas.microsoft.com/office/powerpoint/2010/main" val="930835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500"/>
                                        <p:tgtEl>
                                          <p:spTgt spid="30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4"/>
                                        </p:tgtEl>
                                        <p:attrNameLst>
                                          <p:attrName>style.visibility</p:attrName>
                                        </p:attrNameLst>
                                      </p:cBhvr>
                                      <p:to>
                                        <p:strVal val="visible"/>
                                      </p:to>
                                    </p:set>
                                    <p:animEffect transition="in" filter="fade">
                                      <p:cBhvr>
                                        <p:cTn id="11" dur="500"/>
                                        <p:tgtEl>
                                          <p:spTgt spid="29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58"/>
                                        </p:tgtEl>
                                      </p:cBhvr>
                                    </p:animEffect>
                                    <p:set>
                                      <p:cBhvr>
                                        <p:cTn id="16" dur="1" fill="hold">
                                          <p:stCondLst>
                                            <p:cond delay="499"/>
                                          </p:stCondLst>
                                        </p:cTn>
                                        <p:tgtEl>
                                          <p:spTgt spid="258"/>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grpId="1" nodeType="afterEffect">
                                  <p:stCondLst>
                                    <p:cond delay="0"/>
                                  </p:stCondLst>
                                  <p:childTnLst>
                                    <p:animEffect transition="out" filter="fade">
                                      <p:cBhvr>
                                        <p:cTn id="19" dur="500"/>
                                        <p:tgtEl>
                                          <p:spTgt spid="294"/>
                                        </p:tgtEl>
                                      </p:cBhvr>
                                    </p:animEffect>
                                    <p:set>
                                      <p:cBhvr>
                                        <p:cTn id="20" dur="1" fill="hold">
                                          <p:stCondLst>
                                            <p:cond delay="499"/>
                                          </p:stCondLst>
                                        </p:cTn>
                                        <p:tgtEl>
                                          <p:spTgt spid="29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5"/>
                                        </p:tgtEl>
                                        <p:attrNameLst>
                                          <p:attrName>style.visibility</p:attrName>
                                        </p:attrNameLst>
                                      </p:cBhvr>
                                      <p:to>
                                        <p:strVal val="visible"/>
                                      </p:to>
                                    </p:set>
                                    <p:animEffect transition="in" filter="fade">
                                      <p:cBhvr>
                                        <p:cTn id="25" dur="500"/>
                                        <p:tgtEl>
                                          <p:spTgt spid="295"/>
                                        </p:tgtEl>
                                      </p:cBhvr>
                                    </p:animEffect>
                                  </p:childTnLst>
                                </p:cTn>
                              </p:par>
                              <p:par>
                                <p:cTn id="26" presetID="42" presetClass="path" presetSubtype="0" accel="50000" decel="50000" fill="hold" nodeType="withEffect">
                                  <p:stCondLst>
                                    <p:cond delay="0"/>
                                  </p:stCondLst>
                                  <p:childTnLst>
                                    <p:animMotion origin="layout" path="M 4.81501E-6 -4.44444E-6 L 0.21248 0.49237 " pathEditMode="relative" rAng="0" ptsTypes="AA">
                                      <p:cBhvr>
                                        <p:cTn id="27" dur="2000" fill="hold"/>
                                        <p:tgtEl>
                                          <p:spTgt spid="295"/>
                                        </p:tgtEl>
                                        <p:attrNameLst>
                                          <p:attrName>ppt_x</p:attrName>
                                          <p:attrName>ppt_y</p:attrName>
                                        </p:attrNameLst>
                                      </p:cBhvr>
                                      <p:rCtr x="10618" y="24606"/>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3"/>
                                        </p:tgtEl>
                                        <p:attrNameLst>
                                          <p:attrName>style.visibility</p:attrName>
                                        </p:attrNameLst>
                                      </p:cBhvr>
                                      <p:to>
                                        <p:strVal val="visible"/>
                                      </p:to>
                                    </p:set>
                                    <p:animEffect transition="in" filter="fade">
                                      <p:cBhvr>
                                        <p:cTn id="32"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animBg="1"/>
      <p:bldP spid="294" grpId="1" animBg="1"/>
      <p:bldP spid="30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Developing and Operating Windows Azure</a:t>
            </a:r>
            <a:endParaRPr lang="en-US" dirty="0"/>
          </a:p>
        </p:txBody>
      </p:sp>
    </p:spTree>
    <p:extLst>
      <p:ext uri="{BB962C8B-B14F-4D97-AF65-F5344CB8AC3E}">
        <p14:creationId xmlns:p14="http://schemas.microsoft.com/office/powerpoint/2010/main" val="230749240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09398"/>
          </a:xfrm>
        </p:spPr>
        <p:txBody>
          <a:bodyPr/>
          <a:lstStyle/>
          <a:p>
            <a:r>
              <a:rPr lang="en-US" dirty="0" smtClean="0"/>
              <a:t>Windows Azure Service Development</a:t>
            </a:r>
            <a:endParaRPr lang="en-US" dirty="0"/>
          </a:p>
        </p:txBody>
      </p:sp>
      <p:sp>
        <p:nvSpPr>
          <p:cNvPr id="6" name="Text Placeholder 5"/>
          <p:cNvSpPr>
            <a:spLocks noGrp="1"/>
          </p:cNvSpPr>
          <p:nvPr>
            <p:ph type="body" sz="quarter" idx="10"/>
          </p:nvPr>
        </p:nvSpPr>
        <p:spPr>
          <a:xfrm>
            <a:off x="538164" y="952500"/>
            <a:ext cx="11149012" cy="5761577"/>
          </a:xfrm>
        </p:spPr>
        <p:txBody>
          <a:bodyPr/>
          <a:lstStyle/>
          <a:p>
            <a:r>
              <a:rPr lang="en-US" dirty="0" smtClean="0"/>
              <a:t>Multiple teams in Windows Azure develop infrastructure services</a:t>
            </a:r>
          </a:p>
          <a:p>
            <a:pPr lvl="1"/>
            <a:r>
              <a:rPr lang="en-US" dirty="0" smtClean="0"/>
              <a:t>Fabric Controller</a:t>
            </a:r>
          </a:p>
          <a:p>
            <a:pPr lvl="1"/>
            <a:r>
              <a:rPr lang="en-US" dirty="0" smtClean="0"/>
              <a:t>Storage Location Service (XLS) and Storage</a:t>
            </a:r>
          </a:p>
          <a:p>
            <a:pPr lvl="1"/>
            <a:r>
              <a:rPr lang="en-US" dirty="0" smtClean="0"/>
              <a:t>Monitor and Diagnostic Service (MDS)</a:t>
            </a:r>
          </a:p>
          <a:p>
            <a:pPr lvl="1"/>
            <a:r>
              <a:rPr lang="en-US" dirty="0" smtClean="0"/>
              <a:t>Sydney Management (Windows Azure Connect)</a:t>
            </a:r>
          </a:p>
          <a:p>
            <a:pPr lvl="1"/>
            <a:r>
              <a:rPr lang="en-US" dirty="0" smtClean="0"/>
              <a:t>Portal</a:t>
            </a:r>
          </a:p>
          <a:p>
            <a:pPr lvl="1"/>
            <a:r>
              <a:rPr lang="en-US" dirty="0" smtClean="0"/>
              <a:t>…</a:t>
            </a:r>
          </a:p>
          <a:p>
            <a:r>
              <a:rPr lang="en-US" dirty="0" smtClean="0"/>
              <a:t>Each team releases on its own cadence </a:t>
            </a:r>
          </a:p>
          <a:p>
            <a:pPr lvl="1"/>
            <a:r>
              <a:rPr lang="en-US" dirty="0" smtClean="0"/>
              <a:t>Every day there’s at least one team deploying</a:t>
            </a:r>
          </a:p>
          <a:p>
            <a:pPr lvl="1"/>
            <a:r>
              <a:rPr lang="en-US" dirty="0" smtClean="0"/>
              <a:t>Releases go through three stages: INT, STAGE, PROD</a:t>
            </a:r>
          </a:p>
          <a:p>
            <a:pPr lvl="1"/>
            <a:r>
              <a:rPr lang="en-US" dirty="0" smtClean="0"/>
              <a:t>Stop for </a:t>
            </a:r>
            <a:r>
              <a:rPr lang="en-US" smtClean="0"/>
              <a:t>a few days to a week at each</a:t>
            </a:r>
            <a:endParaRPr lang="en-US" dirty="0" smtClean="0"/>
          </a:p>
        </p:txBody>
      </p:sp>
    </p:spTree>
    <p:extLst>
      <p:ext uri="{BB962C8B-B14F-4D97-AF65-F5344CB8AC3E}">
        <p14:creationId xmlns:p14="http://schemas.microsoft.com/office/powerpoint/2010/main" val="391479290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Monitoring</a:t>
            </a:r>
            <a:endParaRPr lang="en-US" dirty="0"/>
          </a:p>
        </p:txBody>
      </p:sp>
      <p:sp>
        <p:nvSpPr>
          <p:cNvPr id="3" name="Text Placeholder 2"/>
          <p:cNvSpPr>
            <a:spLocks noGrp="1"/>
          </p:cNvSpPr>
          <p:nvPr>
            <p:ph type="body" sz="quarter" idx="10"/>
          </p:nvPr>
        </p:nvSpPr>
        <p:spPr>
          <a:xfrm>
            <a:off x="462470" y="970370"/>
            <a:ext cx="11149012" cy="2689967"/>
          </a:xfrm>
        </p:spPr>
        <p:txBody>
          <a:bodyPr/>
          <a:lstStyle/>
          <a:p>
            <a:r>
              <a:rPr lang="en-US" sz="2800" dirty="0" smtClean="0"/>
              <a:t>All services emit events to Monitoring and Diagnostics (MDS) tables</a:t>
            </a:r>
          </a:p>
          <a:p>
            <a:pPr lvl="1"/>
            <a:r>
              <a:rPr lang="en-US" sz="2400" dirty="0" smtClean="0"/>
              <a:t>MDS analysis tasks constantly aggregate and scan events</a:t>
            </a:r>
          </a:p>
          <a:p>
            <a:pPr lvl="1"/>
            <a:r>
              <a:rPr lang="en-US" sz="2400" dirty="0" smtClean="0"/>
              <a:t>Some events trigger alarms and/or actions</a:t>
            </a:r>
          </a:p>
          <a:p>
            <a:r>
              <a:rPr lang="en-US" sz="2800" dirty="0" smtClean="0"/>
              <a:t>MDS logs allow us to analyze performance and availability</a:t>
            </a:r>
          </a:p>
          <a:p>
            <a:endParaRPr lang="en-US" sz="2800" dirty="0" smtClean="0"/>
          </a:p>
          <a:p>
            <a:endParaRPr lang="en-US" sz="2800" dirty="0" smtClean="0"/>
          </a:p>
        </p:txBody>
      </p:sp>
      <p:grpSp>
        <p:nvGrpSpPr>
          <p:cNvPr id="4" name="Group 3"/>
          <p:cNvGrpSpPr/>
          <p:nvPr/>
        </p:nvGrpSpPr>
        <p:grpSpPr>
          <a:xfrm>
            <a:off x="1674375" y="3882478"/>
            <a:ext cx="3224960" cy="1077860"/>
            <a:chOff x="1175650" y="3787090"/>
            <a:chExt cx="2419350" cy="1077860"/>
          </a:xfrm>
        </p:grpSpPr>
        <p:sp>
          <p:nvSpPr>
            <p:cNvPr id="5" name="AutoShape 25"/>
            <p:cNvSpPr>
              <a:spLocks noChangeArrowheads="1"/>
            </p:cNvSpPr>
            <p:nvPr/>
          </p:nvSpPr>
          <p:spPr bwMode="auto">
            <a:xfrm>
              <a:off x="1175650" y="3787090"/>
              <a:ext cx="2419350" cy="1077860"/>
            </a:xfrm>
            <a:prstGeom prst="can">
              <a:avLst>
                <a:gd name="adj" fmla="val 25532"/>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en-US"/>
            </a:p>
          </p:txBody>
        </p:sp>
        <p:sp>
          <p:nvSpPr>
            <p:cNvPr id="6" name="Text Box 7"/>
            <p:cNvSpPr txBox="1">
              <a:spLocks noChangeArrowheads="1"/>
            </p:cNvSpPr>
            <p:nvPr/>
          </p:nvSpPr>
          <p:spPr bwMode="auto">
            <a:xfrm>
              <a:off x="1575996" y="4181526"/>
              <a:ext cx="1618654" cy="584775"/>
            </a:xfrm>
            <a:prstGeom prst="rect">
              <a:avLst/>
            </a:prstGeom>
            <a:ln>
              <a:solidFill>
                <a:schemeClr val="accent1">
                  <a:lumMod val="60000"/>
                  <a:lumOff val="40000"/>
                </a:schemeClr>
              </a:solidFill>
            </a:ln>
            <a:extLst/>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lvl1pPr marL="342900" indent="-342900" eaLnBrk="0" hangingPunct="0">
                <a:defRPr sz="2800">
                  <a:solidFill>
                    <a:schemeClr val="accent2"/>
                  </a:solidFill>
                  <a:latin typeface="Arial Rounded MT Bold" pitchFamily="34" charset="0"/>
                  <a:cs typeface="Arial" charset="0"/>
                </a:defRPr>
              </a:lvl1pPr>
              <a:lvl2pPr eaLnBrk="0" hangingPunct="0">
                <a:defRPr sz="2800">
                  <a:solidFill>
                    <a:schemeClr val="accent2"/>
                  </a:solidFill>
                  <a:latin typeface="Arial Rounded MT Bold" pitchFamily="34" charset="0"/>
                  <a:cs typeface="Arial" charset="0"/>
                </a:defRPr>
              </a:lvl2pPr>
              <a:lvl3pPr eaLnBrk="0" hangingPunct="0">
                <a:defRPr sz="2800">
                  <a:solidFill>
                    <a:schemeClr val="accent2"/>
                  </a:solidFill>
                  <a:latin typeface="Arial Rounded MT Bold" pitchFamily="34" charset="0"/>
                  <a:cs typeface="Arial" charset="0"/>
                </a:defRPr>
              </a:lvl3pPr>
              <a:lvl4pPr eaLnBrk="0" hangingPunct="0">
                <a:defRPr sz="2800">
                  <a:solidFill>
                    <a:schemeClr val="accent2"/>
                  </a:solidFill>
                  <a:latin typeface="Arial Rounded MT Bold" pitchFamily="34" charset="0"/>
                  <a:cs typeface="Arial" charset="0"/>
                </a:defRPr>
              </a:lvl4pPr>
              <a:lvl5pPr eaLnBrk="0" hangingPunct="0">
                <a:defRPr sz="2800">
                  <a:solidFill>
                    <a:schemeClr val="accent2"/>
                  </a:solidFill>
                  <a:latin typeface="Arial Rounded MT Bold" pitchFamily="34" charset="0"/>
                  <a:cs typeface="Arial" charset="0"/>
                </a:defRPr>
              </a:lvl5pPr>
              <a:lvl6pPr eaLnBrk="0" fontAlgn="base" hangingPunct="0">
                <a:spcBef>
                  <a:spcPct val="20000"/>
                </a:spcBef>
                <a:spcAft>
                  <a:spcPct val="0"/>
                </a:spcAft>
                <a:defRPr sz="2800">
                  <a:solidFill>
                    <a:schemeClr val="accent2"/>
                  </a:solidFill>
                  <a:latin typeface="Arial Rounded MT Bold" pitchFamily="34" charset="0"/>
                  <a:cs typeface="Arial" charset="0"/>
                </a:defRPr>
              </a:lvl6pPr>
              <a:lvl7pPr eaLnBrk="0" fontAlgn="base" hangingPunct="0">
                <a:spcBef>
                  <a:spcPct val="20000"/>
                </a:spcBef>
                <a:spcAft>
                  <a:spcPct val="0"/>
                </a:spcAft>
                <a:defRPr sz="2800">
                  <a:solidFill>
                    <a:schemeClr val="accent2"/>
                  </a:solidFill>
                  <a:latin typeface="Arial Rounded MT Bold" pitchFamily="34" charset="0"/>
                  <a:cs typeface="Arial" charset="0"/>
                </a:defRPr>
              </a:lvl7pPr>
              <a:lvl8pPr eaLnBrk="0" fontAlgn="base" hangingPunct="0">
                <a:spcBef>
                  <a:spcPct val="20000"/>
                </a:spcBef>
                <a:spcAft>
                  <a:spcPct val="0"/>
                </a:spcAft>
                <a:defRPr sz="2800">
                  <a:solidFill>
                    <a:schemeClr val="accent2"/>
                  </a:solidFill>
                  <a:latin typeface="Arial Rounded MT Bold" pitchFamily="34" charset="0"/>
                  <a:cs typeface="Arial" charset="0"/>
                </a:defRPr>
              </a:lvl8pPr>
              <a:lvl9pPr eaLnBrk="0" fontAlgn="base" hangingPunct="0">
                <a:spcBef>
                  <a:spcPct val="20000"/>
                </a:spcBef>
                <a:spcAft>
                  <a:spcPct val="0"/>
                </a:spcAft>
                <a:defRPr sz="2800">
                  <a:solidFill>
                    <a:schemeClr val="accent2"/>
                  </a:solidFill>
                  <a:latin typeface="Arial Rounded MT Bold" pitchFamily="34" charset="0"/>
                  <a:cs typeface="Arial" charset="0"/>
                </a:defRPr>
              </a:lvl9pPr>
            </a:lstStyle>
            <a:p>
              <a:pPr algn="ctr" eaLnBrk="1" hangingPunct="1"/>
              <a:r>
                <a:rPr lang="en-US" sz="1600" b="1" dirty="0" smtClean="0">
                  <a:solidFill>
                    <a:schemeClr val="bg1"/>
                  </a:solidFill>
                  <a:latin typeface="+mn-lt"/>
                </a:rPr>
                <a:t>Monitoring Data Store</a:t>
              </a:r>
            </a:p>
            <a:p>
              <a:pPr algn="ctr" eaLnBrk="1" hangingPunct="1"/>
              <a:r>
                <a:rPr lang="en-US" sz="1600" b="1" dirty="0" smtClean="0">
                  <a:solidFill>
                    <a:schemeClr val="bg1"/>
                  </a:solidFill>
                  <a:latin typeface="+mn-lt"/>
                </a:rPr>
                <a:t>(Windows Azure Tables</a:t>
              </a:r>
              <a:endParaRPr lang="en-US" sz="1600" b="1" dirty="0">
                <a:solidFill>
                  <a:schemeClr val="bg1"/>
                </a:solidFill>
                <a:latin typeface="+mn-lt"/>
              </a:endParaRPr>
            </a:p>
          </p:txBody>
        </p:sp>
      </p:grpSp>
      <p:sp>
        <p:nvSpPr>
          <p:cNvPr id="7" name="Cloud"/>
          <p:cNvSpPr>
            <a:spLocks noChangeAspect="1" noEditPoints="1" noChangeArrowheads="1"/>
          </p:cNvSpPr>
          <p:nvPr/>
        </p:nvSpPr>
        <p:spPr bwMode="auto">
          <a:xfrm>
            <a:off x="1509318" y="5331302"/>
            <a:ext cx="3555074" cy="120537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3">
            <a:schemeClr val="lt1"/>
          </a:lnRef>
          <a:fillRef idx="1">
            <a:schemeClr val="accent1"/>
          </a:fillRef>
          <a:effectRef idx="1">
            <a:schemeClr val="accent1"/>
          </a:effectRef>
          <a:fontRef idx="minor">
            <a:schemeClr val="lt1"/>
          </a:fontRef>
        </p:style>
        <p:txBody>
          <a:bodyPr anchor="ctr"/>
          <a:lstStyle/>
          <a:p>
            <a:r>
              <a:rPr lang="en-US" dirty="0" smtClean="0"/>
              <a:t>Analysis Service</a:t>
            </a:r>
            <a:endParaRPr lang="en-US" dirty="0"/>
          </a:p>
        </p:txBody>
      </p:sp>
      <p:cxnSp>
        <p:nvCxnSpPr>
          <p:cNvPr id="8" name="Elbow Connector 7"/>
          <p:cNvCxnSpPr>
            <a:endCxn id="5" idx="1"/>
          </p:cNvCxnSpPr>
          <p:nvPr/>
        </p:nvCxnSpPr>
        <p:spPr>
          <a:xfrm rot="16200000" flipH="1">
            <a:off x="3022688" y="3618311"/>
            <a:ext cx="528330" cy="3"/>
          </a:xfrm>
          <a:prstGeom prst="bentConnector3">
            <a:avLst>
              <a:gd name="adj1" fmla="val 50000"/>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7" idx="0"/>
            <a:endCxn id="5" idx="2"/>
          </p:cNvCxnSpPr>
          <p:nvPr/>
        </p:nvCxnSpPr>
        <p:spPr>
          <a:xfrm flipV="1">
            <a:off x="1520346" y="4421409"/>
            <a:ext cx="154029" cy="1512583"/>
          </a:xfrm>
          <a:prstGeom prst="bentConnector5">
            <a:avLst>
              <a:gd name="adj1" fmla="val -97991"/>
              <a:gd name="adj2" fmla="val 52108"/>
              <a:gd name="adj3" fmla="val -97833"/>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4"/>
            <a:endCxn id="12" idx="1"/>
          </p:cNvCxnSpPr>
          <p:nvPr/>
        </p:nvCxnSpPr>
        <p:spPr>
          <a:xfrm flipV="1">
            <a:off x="4899335" y="4038723"/>
            <a:ext cx="2901631" cy="382685"/>
          </a:xfrm>
          <a:prstGeom prst="bentConnector3">
            <a:avLst>
              <a:gd name="adj1" fmla="val 50000"/>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5" idx="4"/>
            <a:endCxn id="13" idx="1"/>
          </p:cNvCxnSpPr>
          <p:nvPr/>
        </p:nvCxnSpPr>
        <p:spPr>
          <a:xfrm>
            <a:off x="4899336" y="4421409"/>
            <a:ext cx="2901632" cy="531715"/>
          </a:xfrm>
          <a:prstGeom prst="bentConnector3">
            <a:avLst>
              <a:gd name="adj1" fmla="val 50000"/>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800966" y="3654902"/>
            <a:ext cx="2862893" cy="7676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Alarming</a:t>
            </a:r>
            <a:endParaRPr lang="en-US" dirty="0"/>
          </a:p>
        </p:txBody>
      </p:sp>
      <p:sp>
        <p:nvSpPr>
          <p:cNvPr id="13" name="Rectangle 12"/>
          <p:cNvSpPr/>
          <p:nvPr/>
        </p:nvSpPr>
        <p:spPr>
          <a:xfrm>
            <a:off x="7800968" y="4569302"/>
            <a:ext cx="2862893" cy="76764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Reporting</a:t>
            </a:r>
            <a:endParaRPr lang="en-US" dirty="0"/>
          </a:p>
        </p:txBody>
      </p:sp>
      <p:sp>
        <p:nvSpPr>
          <p:cNvPr id="15" name="Rectangle 14"/>
          <p:cNvSpPr/>
          <p:nvPr/>
        </p:nvSpPr>
        <p:spPr bwMode="auto">
          <a:xfrm>
            <a:off x="2050261" y="3038559"/>
            <a:ext cx="2473187" cy="315588"/>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Core Infrastructure</a:t>
            </a:r>
          </a:p>
        </p:txBody>
      </p:sp>
    </p:spTree>
    <p:extLst>
      <p:ext uri="{BB962C8B-B14F-4D97-AF65-F5344CB8AC3E}">
        <p14:creationId xmlns:p14="http://schemas.microsoft.com/office/powerpoint/2010/main" val="9247212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Monitoring API Performance (RDFE)</a:t>
            </a:r>
            <a:endParaRPr lang="en-US" dirty="0"/>
          </a:p>
        </p:txBody>
      </p:sp>
      <p:sp>
        <p:nvSpPr>
          <p:cNvPr id="3" name="Text Placeholder 2"/>
          <p:cNvSpPr>
            <a:spLocks noGrp="1"/>
          </p:cNvSpPr>
          <p:nvPr>
            <p:ph type="body" sz="quarter" idx="10"/>
          </p:nvPr>
        </p:nvSpPr>
        <p:spPr>
          <a:xfrm>
            <a:off x="519114" y="1447800"/>
            <a:ext cx="11149012" cy="443198"/>
          </a:xfrm>
        </p:spPr>
        <p:txBody>
          <a:bodyPr/>
          <a:lstStyle/>
          <a:p>
            <a:r>
              <a:rPr lang="en-US" dirty="0" smtClean="0"/>
              <a:t>MDS log analysis of RDFE Deployment operation performance:</a:t>
            </a:r>
            <a:endParaRPr lang="en-US" dirty="0"/>
          </a:p>
        </p:txBody>
      </p:sp>
      <p:pic>
        <p:nvPicPr>
          <p:cNvPr id="717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61" y="2061699"/>
            <a:ext cx="104489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79958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Canary Display</a:t>
            </a:r>
            <a:endParaRPr lang="en-US" dirty="0"/>
          </a:p>
        </p:txBody>
      </p:sp>
      <p:sp>
        <p:nvSpPr>
          <p:cNvPr id="3" name="Text Placeholder 2"/>
          <p:cNvSpPr>
            <a:spLocks noGrp="1"/>
          </p:cNvSpPr>
          <p:nvPr>
            <p:ph type="body" sz="quarter" idx="10"/>
          </p:nvPr>
        </p:nvSpPr>
        <p:spPr>
          <a:xfrm>
            <a:off x="519114" y="1095375"/>
            <a:ext cx="11149012" cy="2000548"/>
          </a:xfrm>
        </p:spPr>
        <p:txBody>
          <a:bodyPr/>
          <a:lstStyle/>
          <a:p>
            <a:r>
              <a:rPr lang="en-US" dirty="0" smtClean="0"/>
              <a:t>Canary display provides a </a:t>
            </a:r>
            <a:r>
              <a:rPr lang="en-US" dirty="0" err="1" smtClean="0"/>
              <a:t>realtime</a:t>
            </a:r>
            <a:r>
              <a:rPr lang="en-US" dirty="0" smtClean="0"/>
              <a:t> view of Canary health and status</a:t>
            </a:r>
          </a:p>
          <a:p>
            <a:endParaRPr lang="en-US" dirty="0"/>
          </a:p>
        </p:txBody>
      </p:sp>
      <p:pic>
        <p:nvPicPr>
          <p:cNvPr id="1026" name="Picture 2" descr="C:\Users\markruss\AppData\Local\Microsoft\Windows\Temporary Internet Files\Content.Outlook\VWBNCC2M\canaryu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017" y="1911517"/>
            <a:ext cx="6974204" cy="43588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440" y="6298936"/>
            <a:ext cx="4720523" cy="307777"/>
          </a:xfrm>
          <a:prstGeom prst="rect">
            <a:avLst/>
          </a:prstGeom>
          <a:noFill/>
        </p:spPr>
        <p:txBody>
          <a:bodyPr wrap="none" lIns="0" tIns="0" rIns="0" bIns="0" rtlCol="0">
            <a:spAutoFit/>
          </a:bodyPr>
          <a:lstStyle/>
          <a:p>
            <a:r>
              <a:rPr lang="en-US" sz="2000" dirty="0" smtClean="0">
                <a:solidFill>
                  <a:srgbClr val="FFC000"/>
                </a:solidFill>
              </a:rPr>
              <a:t>Red instances are instances being upgraded</a:t>
            </a:r>
          </a:p>
        </p:txBody>
      </p:sp>
    </p:spTree>
    <p:extLst>
      <p:ext uri="{BB962C8B-B14F-4D97-AF65-F5344CB8AC3E}">
        <p14:creationId xmlns:p14="http://schemas.microsoft.com/office/powerpoint/2010/main" val="382090804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8" y="228600"/>
            <a:ext cx="11149013" cy="609398"/>
          </a:xfrm>
        </p:spPr>
        <p:txBody>
          <a:bodyPr/>
          <a:lstStyle/>
          <a:p>
            <a:r>
              <a:rPr lang="en-US" dirty="0" smtClean="0"/>
              <a:t>Conclusion</a:t>
            </a:r>
            <a:endParaRPr lang="en-US" dirty="0"/>
          </a:p>
        </p:txBody>
      </p:sp>
      <p:sp>
        <p:nvSpPr>
          <p:cNvPr id="3" name="Content Placeholder 2"/>
          <p:cNvSpPr>
            <a:spLocks noGrp="1"/>
          </p:cNvSpPr>
          <p:nvPr>
            <p:ph idx="1"/>
          </p:nvPr>
        </p:nvSpPr>
        <p:spPr>
          <a:xfrm>
            <a:off x="736599" y="1009095"/>
            <a:ext cx="10996613" cy="4308872"/>
          </a:xfrm>
        </p:spPr>
        <p:txBody>
          <a:bodyPr/>
          <a:lstStyle/>
          <a:p>
            <a:r>
              <a:rPr lang="en-US" dirty="0" smtClean="0"/>
              <a:t>Platform as a Service is all about reducing management and operations overhead</a:t>
            </a:r>
          </a:p>
          <a:p>
            <a:r>
              <a:rPr lang="en-US" dirty="0" smtClean="0"/>
              <a:t>The Windows Azure Fabric Controller is the foundation for Windows Azure’s </a:t>
            </a:r>
            <a:r>
              <a:rPr lang="en-US" dirty="0" err="1" smtClean="0"/>
              <a:t>PaaS</a:t>
            </a:r>
            <a:endParaRPr lang="en-US" dirty="0" smtClean="0"/>
          </a:p>
          <a:p>
            <a:pPr lvl="1"/>
            <a:r>
              <a:rPr lang="en-US" dirty="0" smtClean="0"/>
              <a:t>Provisions machines</a:t>
            </a:r>
          </a:p>
          <a:p>
            <a:pPr lvl="1"/>
            <a:r>
              <a:rPr lang="en-US" dirty="0" smtClean="0"/>
              <a:t>Deploys services</a:t>
            </a:r>
          </a:p>
          <a:p>
            <a:pPr lvl="1"/>
            <a:r>
              <a:rPr lang="en-US" dirty="0" smtClean="0"/>
              <a:t>Configures hardware for services</a:t>
            </a:r>
          </a:p>
          <a:p>
            <a:pPr lvl="1"/>
            <a:r>
              <a:rPr lang="en-US" dirty="0" smtClean="0"/>
              <a:t>Monitors service and hardware health</a:t>
            </a:r>
          </a:p>
          <a:p>
            <a:r>
              <a:rPr lang="en-US" dirty="0" smtClean="0"/>
              <a:t>The Fabric Controller continues to evolve and improve</a:t>
            </a:r>
          </a:p>
        </p:txBody>
      </p:sp>
    </p:spTree>
    <p:extLst>
      <p:ext uri="{BB962C8B-B14F-4D97-AF65-F5344CB8AC3E}">
        <p14:creationId xmlns:p14="http://schemas.microsoft.com/office/powerpoint/2010/main" val="19904154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Azure Datacenter Architecture</a:t>
            </a:r>
            <a:endParaRPr lang="en-US" dirty="0"/>
          </a:p>
        </p:txBody>
      </p:sp>
    </p:spTree>
    <p:extLst>
      <p:ext uri="{BB962C8B-B14F-4D97-AF65-F5344CB8AC3E}">
        <p14:creationId xmlns:p14="http://schemas.microsoft.com/office/powerpoint/2010/main" val="23460843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06482860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2011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latin typeface="Segoe UI" pitchFamily="34" charset="0"/>
                <a:cs typeface="Arial" charset="0"/>
              </a:rPr>
              <a:t>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021834577"/>
      </p:ext>
    </p:extLst>
  </p:cSld>
  <p:clrMapOvr>
    <a:masterClrMapping/>
  </p:clrMapOvr>
  <p:transition>
    <p:strips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928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228600"/>
            <a:ext cx="11149013" cy="609398"/>
          </a:xfrm>
        </p:spPr>
        <p:txBody>
          <a:bodyPr/>
          <a:lstStyle/>
          <a:p>
            <a:r>
              <a:rPr lang="en-US" dirty="0" smtClean="0"/>
              <a:t>Datacenter Architecture</a:t>
            </a:r>
            <a:endParaRPr lang="en-US" dirty="0"/>
          </a:p>
        </p:txBody>
      </p:sp>
      <p:sp>
        <p:nvSpPr>
          <p:cNvPr id="4" name="Rectangle 3"/>
          <p:cNvSpPr/>
          <p:nvPr/>
        </p:nvSpPr>
        <p:spPr>
          <a:xfrm>
            <a:off x="795685" y="4724400"/>
            <a:ext cx="406264"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600" b="1" dirty="0" smtClean="0"/>
          </a:p>
        </p:txBody>
      </p:sp>
      <p:sp>
        <p:nvSpPr>
          <p:cNvPr id="5" name="Rectangle 4"/>
          <p:cNvSpPr/>
          <p:nvPr/>
        </p:nvSpPr>
        <p:spPr>
          <a:xfrm>
            <a:off x="795685" y="47244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TOR</a:t>
            </a:r>
            <a:endParaRPr lang="en-US" sz="800" dirty="0">
              <a:solidFill>
                <a:schemeClr val="bg1"/>
              </a:solidFill>
            </a:endParaRPr>
          </a:p>
        </p:txBody>
      </p:sp>
      <p:sp>
        <p:nvSpPr>
          <p:cNvPr id="6" name="Rectangle 5"/>
          <p:cNvSpPr/>
          <p:nvPr/>
        </p:nvSpPr>
        <p:spPr>
          <a:xfrm>
            <a:off x="1608273" y="3276600"/>
            <a:ext cx="38404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p:cNvSpPr/>
          <p:nvPr/>
        </p:nvSpPr>
        <p:spPr>
          <a:xfrm>
            <a:off x="1100405" y="35814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998832" y="36576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LB</a:t>
            </a:r>
            <a:endParaRPr lang="en-US" sz="1400" dirty="0">
              <a:solidFill>
                <a:schemeClr val="bg1"/>
              </a:solidFill>
            </a:endParaRPr>
          </a:p>
        </p:txBody>
      </p:sp>
      <p:sp>
        <p:nvSpPr>
          <p:cNvPr id="9" name="Rectangle 8"/>
          <p:cNvSpPr/>
          <p:nvPr/>
        </p:nvSpPr>
        <p:spPr>
          <a:xfrm>
            <a:off x="2014537" y="35814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1912963" y="36576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LB</a:t>
            </a:r>
            <a:endParaRPr lang="en-US" sz="1400" dirty="0">
              <a:solidFill>
                <a:schemeClr val="bg1"/>
              </a:solidFill>
            </a:endParaRPr>
          </a:p>
        </p:txBody>
      </p:sp>
      <p:sp>
        <p:nvSpPr>
          <p:cNvPr id="11" name="Rectangle 10"/>
          <p:cNvSpPr/>
          <p:nvPr/>
        </p:nvSpPr>
        <p:spPr>
          <a:xfrm>
            <a:off x="1506699" y="3352800"/>
            <a:ext cx="38404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smtClean="0">
                <a:solidFill>
                  <a:schemeClr val="bg1"/>
                </a:solidFill>
              </a:rPr>
              <a:t>Agg</a:t>
            </a:r>
            <a:endParaRPr lang="en-US" sz="800" b="1" dirty="0">
              <a:solidFill>
                <a:schemeClr val="bg1"/>
              </a:solidFill>
            </a:endParaRPr>
          </a:p>
        </p:txBody>
      </p:sp>
      <p:sp>
        <p:nvSpPr>
          <p:cNvPr id="13" name="Rectangle 12"/>
          <p:cNvSpPr/>
          <p:nvPr/>
        </p:nvSpPr>
        <p:spPr>
          <a:xfrm>
            <a:off x="795685" y="57912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PDU</a:t>
            </a:r>
            <a:endParaRPr lang="en-US" sz="800" dirty="0">
              <a:solidFill>
                <a:schemeClr val="bg1"/>
              </a:solidFill>
            </a:endParaRPr>
          </a:p>
        </p:txBody>
      </p:sp>
      <p:sp>
        <p:nvSpPr>
          <p:cNvPr id="14" name="Rectangle 13"/>
          <p:cNvSpPr/>
          <p:nvPr/>
        </p:nvSpPr>
        <p:spPr>
          <a:xfrm>
            <a:off x="3436597" y="3276600"/>
            <a:ext cx="38404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ectangle 14"/>
          <p:cNvSpPr/>
          <p:nvPr/>
        </p:nvSpPr>
        <p:spPr>
          <a:xfrm>
            <a:off x="2928729" y="35814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ectangle 15"/>
          <p:cNvSpPr/>
          <p:nvPr/>
        </p:nvSpPr>
        <p:spPr>
          <a:xfrm>
            <a:off x="2827155" y="36576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LB</a:t>
            </a:r>
            <a:endParaRPr lang="en-US" sz="1400" dirty="0">
              <a:solidFill>
                <a:schemeClr val="bg1"/>
              </a:solidFill>
            </a:endParaRPr>
          </a:p>
        </p:txBody>
      </p:sp>
      <p:sp>
        <p:nvSpPr>
          <p:cNvPr id="17" name="Rectangle 16"/>
          <p:cNvSpPr/>
          <p:nvPr/>
        </p:nvSpPr>
        <p:spPr>
          <a:xfrm>
            <a:off x="3842860" y="35814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Rectangle 17"/>
          <p:cNvSpPr/>
          <p:nvPr/>
        </p:nvSpPr>
        <p:spPr>
          <a:xfrm>
            <a:off x="3741287" y="36576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LB</a:t>
            </a:r>
            <a:endParaRPr lang="en-US" sz="1400" dirty="0">
              <a:solidFill>
                <a:schemeClr val="bg1"/>
              </a:solidFill>
            </a:endParaRPr>
          </a:p>
        </p:txBody>
      </p:sp>
      <p:sp>
        <p:nvSpPr>
          <p:cNvPr id="19" name="Rectangle 18"/>
          <p:cNvSpPr/>
          <p:nvPr/>
        </p:nvSpPr>
        <p:spPr>
          <a:xfrm>
            <a:off x="3335023" y="3352800"/>
            <a:ext cx="38404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bg1"/>
                </a:solidFill>
              </a:rPr>
              <a:t>Agg</a:t>
            </a:r>
            <a:endParaRPr lang="en-US" sz="800" b="1" dirty="0">
              <a:solidFill>
                <a:schemeClr val="bg1"/>
              </a:solidFill>
            </a:endParaRPr>
          </a:p>
        </p:txBody>
      </p:sp>
      <p:sp>
        <p:nvSpPr>
          <p:cNvPr id="20" name="Rectangle 19"/>
          <p:cNvSpPr/>
          <p:nvPr/>
        </p:nvSpPr>
        <p:spPr>
          <a:xfrm>
            <a:off x="5264920" y="3276600"/>
            <a:ext cx="38404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4757053" y="35814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p:cNvSpPr/>
          <p:nvPr/>
        </p:nvSpPr>
        <p:spPr>
          <a:xfrm>
            <a:off x="4655479" y="36576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LB</a:t>
            </a:r>
            <a:endParaRPr lang="en-US" sz="1400" dirty="0">
              <a:solidFill>
                <a:schemeClr val="bg1"/>
              </a:solidFill>
            </a:endParaRPr>
          </a:p>
        </p:txBody>
      </p:sp>
      <p:sp>
        <p:nvSpPr>
          <p:cNvPr id="23" name="Rectangle 22"/>
          <p:cNvSpPr/>
          <p:nvPr/>
        </p:nvSpPr>
        <p:spPr>
          <a:xfrm>
            <a:off x="5671184" y="35814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ectangle 23"/>
          <p:cNvSpPr/>
          <p:nvPr/>
        </p:nvSpPr>
        <p:spPr>
          <a:xfrm>
            <a:off x="5569611" y="36576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LB</a:t>
            </a:r>
            <a:endParaRPr lang="en-US" sz="1400" dirty="0">
              <a:solidFill>
                <a:schemeClr val="bg1"/>
              </a:solidFill>
            </a:endParaRPr>
          </a:p>
        </p:txBody>
      </p:sp>
      <p:sp>
        <p:nvSpPr>
          <p:cNvPr id="25" name="Rectangle 24"/>
          <p:cNvSpPr/>
          <p:nvPr/>
        </p:nvSpPr>
        <p:spPr>
          <a:xfrm>
            <a:off x="5163347" y="3352800"/>
            <a:ext cx="38404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bg1"/>
                </a:solidFill>
              </a:rPr>
              <a:t>Agg</a:t>
            </a:r>
            <a:endParaRPr lang="en-US" sz="800" b="1" dirty="0">
              <a:solidFill>
                <a:schemeClr val="bg1"/>
              </a:solidFill>
            </a:endParaRPr>
          </a:p>
        </p:txBody>
      </p:sp>
      <p:sp>
        <p:nvSpPr>
          <p:cNvPr id="26" name="Rectangle 25"/>
          <p:cNvSpPr/>
          <p:nvPr/>
        </p:nvSpPr>
        <p:spPr>
          <a:xfrm>
            <a:off x="7093244" y="3276600"/>
            <a:ext cx="38404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6585377" y="35814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Rectangle 27"/>
          <p:cNvSpPr/>
          <p:nvPr/>
        </p:nvSpPr>
        <p:spPr>
          <a:xfrm>
            <a:off x="6483803" y="36576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LB</a:t>
            </a:r>
            <a:endParaRPr lang="en-US" sz="1400" dirty="0">
              <a:solidFill>
                <a:schemeClr val="bg1"/>
              </a:solidFill>
            </a:endParaRPr>
          </a:p>
        </p:txBody>
      </p:sp>
      <p:sp>
        <p:nvSpPr>
          <p:cNvPr id="29" name="Rectangle 28"/>
          <p:cNvSpPr/>
          <p:nvPr/>
        </p:nvSpPr>
        <p:spPr>
          <a:xfrm>
            <a:off x="7499508" y="35814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Rectangle 29"/>
          <p:cNvSpPr/>
          <p:nvPr/>
        </p:nvSpPr>
        <p:spPr>
          <a:xfrm>
            <a:off x="7397934" y="36576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LB</a:t>
            </a:r>
            <a:endParaRPr lang="en-US" sz="1400" dirty="0">
              <a:solidFill>
                <a:schemeClr val="bg1"/>
              </a:solidFill>
            </a:endParaRPr>
          </a:p>
        </p:txBody>
      </p:sp>
      <p:sp>
        <p:nvSpPr>
          <p:cNvPr id="31" name="Rectangle 30"/>
          <p:cNvSpPr/>
          <p:nvPr/>
        </p:nvSpPr>
        <p:spPr>
          <a:xfrm>
            <a:off x="6991671" y="3352800"/>
            <a:ext cx="38404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bg1"/>
                </a:solidFill>
              </a:rPr>
              <a:t>Agg</a:t>
            </a:r>
            <a:endParaRPr lang="en-US" sz="800" b="1" dirty="0">
              <a:solidFill>
                <a:schemeClr val="bg1"/>
              </a:solidFill>
            </a:endParaRPr>
          </a:p>
        </p:txBody>
      </p:sp>
      <p:sp>
        <p:nvSpPr>
          <p:cNvPr id="32" name="Rectangle 31"/>
          <p:cNvSpPr/>
          <p:nvPr/>
        </p:nvSpPr>
        <p:spPr>
          <a:xfrm>
            <a:off x="8921568" y="3276600"/>
            <a:ext cx="38404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p:cNvSpPr/>
          <p:nvPr/>
        </p:nvSpPr>
        <p:spPr>
          <a:xfrm>
            <a:off x="8413700" y="35814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Rectangle 33"/>
          <p:cNvSpPr/>
          <p:nvPr/>
        </p:nvSpPr>
        <p:spPr>
          <a:xfrm>
            <a:off x="8312127" y="36576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LB</a:t>
            </a:r>
            <a:endParaRPr lang="en-US" sz="1400" dirty="0">
              <a:solidFill>
                <a:schemeClr val="bg1"/>
              </a:solidFill>
            </a:endParaRPr>
          </a:p>
        </p:txBody>
      </p:sp>
      <p:sp>
        <p:nvSpPr>
          <p:cNvPr id="35" name="Rectangle 34"/>
          <p:cNvSpPr/>
          <p:nvPr/>
        </p:nvSpPr>
        <p:spPr>
          <a:xfrm>
            <a:off x="9327832" y="35814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Rectangle 35"/>
          <p:cNvSpPr/>
          <p:nvPr/>
        </p:nvSpPr>
        <p:spPr>
          <a:xfrm>
            <a:off x="9226258" y="36576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LB</a:t>
            </a:r>
            <a:endParaRPr lang="en-US" sz="1400" dirty="0">
              <a:solidFill>
                <a:schemeClr val="bg1"/>
              </a:solidFill>
            </a:endParaRPr>
          </a:p>
        </p:txBody>
      </p:sp>
      <p:sp>
        <p:nvSpPr>
          <p:cNvPr id="37" name="Rectangle 36"/>
          <p:cNvSpPr/>
          <p:nvPr/>
        </p:nvSpPr>
        <p:spPr>
          <a:xfrm>
            <a:off x="8819994" y="3352800"/>
            <a:ext cx="38404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bg1"/>
                </a:solidFill>
              </a:rPr>
              <a:t>Agg</a:t>
            </a:r>
            <a:endParaRPr lang="en-US" sz="800" b="1" dirty="0">
              <a:solidFill>
                <a:schemeClr val="bg1"/>
              </a:solidFill>
            </a:endParaRPr>
          </a:p>
        </p:txBody>
      </p:sp>
      <p:sp>
        <p:nvSpPr>
          <p:cNvPr id="38" name="Rectangle 37"/>
          <p:cNvSpPr/>
          <p:nvPr/>
        </p:nvSpPr>
        <p:spPr>
          <a:xfrm>
            <a:off x="10749892" y="3276600"/>
            <a:ext cx="38404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Rectangle 38"/>
          <p:cNvSpPr/>
          <p:nvPr/>
        </p:nvSpPr>
        <p:spPr>
          <a:xfrm>
            <a:off x="10242024" y="35814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Rectangle 39"/>
          <p:cNvSpPr/>
          <p:nvPr/>
        </p:nvSpPr>
        <p:spPr>
          <a:xfrm>
            <a:off x="10140450" y="36576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LB</a:t>
            </a:r>
            <a:endParaRPr lang="en-US" sz="1400" dirty="0">
              <a:solidFill>
                <a:schemeClr val="bg1"/>
              </a:solidFill>
            </a:endParaRPr>
          </a:p>
        </p:txBody>
      </p:sp>
      <p:sp>
        <p:nvSpPr>
          <p:cNvPr id="41" name="Rectangle 40"/>
          <p:cNvSpPr/>
          <p:nvPr/>
        </p:nvSpPr>
        <p:spPr>
          <a:xfrm>
            <a:off x="11156155" y="35814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Rectangle 41"/>
          <p:cNvSpPr/>
          <p:nvPr/>
        </p:nvSpPr>
        <p:spPr>
          <a:xfrm>
            <a:off x="11054582" y="3657600"/>
            <a:ext cx="50786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LB</a:t>
            </a:r>
            <a:endParaRPr lang="en-US" sz="1400" dirty="0">
              <a:solidFill>
                <a:schemeClr val="bg1"/>
              </a:solidFill>
            </a:endParaRPr>
          </a:p>
        </p:txBody>
      </p:sp>
      <p:sp>
        <p:nvSpPr>
          <p:cNvPr id="43" name="Rectangle 42"/>
          <p:cNvSpPr/>
          <p:nvPr/>
        </p:nvSpPr>
        <p:spPr>
          <a:xfrm>
            <a:off x="10648318" y="3352800"/>
            <a:ext cx="38404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bg1"/>
                </a:solidFill>
              </a:rPr>
              <a:t>Agg</a:t>
            </a:r>
            <a:endParaRPr lang="en-US" sz="800" b="1" dirty="0">
              <a:solidFill>
                <a:schemeClr val="bg1"/>
              </a:solidFill>
            </a:endParaRPr>
          </a:p>
        </p:txBody>
      </p:sp>
      <p:sp>
        <p:nvSpPr>
          <p:cNvPr id="44" name="TextBox 43"/>
          <p:cNvSpPr txBox="1"/>
          <p:nvPr/>
        </p:nvSpPr>
        <p:spPr>
          <a:xfrm>
            <a:off x="145376" y="5180113"/>
            <a:ext cx="767436" cy="307777"/>
          </a:xfrm>
          <a:prstGeom prst="rect">
            <a:avLst/>
          </a:prstGeom>
          <a:noFill/>
        </p:spPr>
        <p:txBody>
          <a:bodyPr wrap="square" rtlCol="0">
            <a:spAutoFit/>
          </a:bodyPr>
          <a:lstStyle/>
          <a:p>
            <a:r>
              <a:rPr lang="en-US" sz="1400" dirty="0" smtClean="0"/>
              <a:t>Racks</a:t>
            </a:r>
            <a:endParaRPr lang="en-US" sz="1400" dirty="0"/>
          </a:p>
        </p:txBody>
      </p:sp>
      <p:cxnSp>
        <p:nvCxnSpPr>
          <p:cNvPr id="45" name="Straight Connector 44"/>
          <p:cNvCxnSpPr>
            <a:stCxn id="5" idx="0"/>
            <a:endCxn id="11" idx="2"/>
          </p:cNvCxnSpPr>
          <p:nvPr/>
        </p:nvCxnSpPr>
        <p:spPr>
          <a:xfrm flipV="1">
            <a:off x="998817" y="3810000"/>
            <a:ext cx="699906" cy="9144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a:endCxn id="11" idx="2"/>
          </p:cNvCxnSpPr>
          <p:nvPr/>
        </p:nvCxnSpPr>
        <p:spPr>
          <a:xfrm flipV="1">
            <a:off x="1506700" y="3810000"/>
            <a:ext cx="192023" cy="9144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Straight Connector 46"/>
          <p:cNvCxnSpPr>
            <a:stCxn id="71" idx="0"/>
            <a:endCxn id="11" idx="2"/>
          </p:cNvCxnSpPr>
          <p:nvPr/>
        </p:nvCxnSpPr>
        <p:spPr>
          <a:xfrm flipH="1" flipV="1">
            <a:off x="1698723" y="3810000"/>
            <a:ext cx="620550" cy="9144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p:cNvCxnSpPr>
            <a:endCxn id="11" idx="2"/>
          </p:cNvCxnSpPr>
          <p:nvPr/>
        </p:nvCxnSpPr>
        <p:spPr>
          <a:xfrm flipH="1" flipV="1">
            <a:off x="1698723" y="3810000"/>
            <a:ext cx="315844" cy="914400"/>
          </a:xfrm>
          <a:prstGeom prst="line">
            <a:avLst/>
          </a:prstGeom>
        </p:spPr>
        <p:style>
          <a:lnRef idx="3">
            <a:schemeClr val="accent1"/>
          </a:lnRef>
          <a:fillRef idx="0">
            <a:schemeClr val="accent1"/>
          </a:fillRef>
          <a:effectRef idx="2">
            <a:schemeClr val="accent1"/>
          </a:effectRef>
          <a:fontRef idx="minor">
            <a:schemeClr val="tx1"/>
          </a:fontRef>
        </p:style>
      </p:cxnSp>
      <p:sp>
        <p:nvSpPr>
          <p:cNvPr id="53" name="Rectangle 52"/>
          <p:cNvSpPr/>
          <p:nvPr/>
        </p:nvSpPr>
        <p:spPr>
          <a:xfrm>
            <a:off x="6077509" y="1066800"/>
            <a:ext cx="384048"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4" name="Rectangle 53"/>
          <p:cNvSpPr/>
          <p:nvPr/>
        </p:nvSpPr>
        <p:spPr>
          <a:xfrm>
            <a:off x="5975935" y="1143000"/>
            <a:ext cx="384048"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5" name="TextBox 54"/>
          <p:cNvSpPr txBox="1"/>
          <p:nvPr/>
        </p:nvSpPr>
        <p:spPr>
          <a:xfrm>
            <a:off x="4299973" y="972235"/>
            <a:ext cx="1523603" cy="646331"/>
          </a:xfrm>
          <a:prstGeom prst="rect">
            <a:avLst/>
          </a:prstGeom>
          <a:noFill/>
        </p:spPr>
        <p:txBody>
          <a:bodyPr wrap="square" rtlCol="0">
            <a:spAutoFit/>
          </a:bodyPr>
          <a:lstStyle/>
          <a:p>
            <a:pPr algn="ctr"/>
            <a:r>
              <a:rPr lang="en-US" dirty="0" smtClean="0"/>
              <a:t>Datacenter Routers</a:t>
            </a:r>
            <a:endParaRPr lang="en-US" dirty="0"/>
          </a:p>
        </p:txBody>
      </p:sp>
      <p:sp>
        <p:nvSpPr>
          <p:cNvPr id="57" name="TextBox 56"/>
          <p:cNvSpPr txBox="1"/>
          <p:nvPr/>
        </p:nvSpPr>
        <p:spPr>
          <a:xfrm>
            <a:off x="455612" y="2369403"/>
            <a:ext cx="1625176" cy="830997"/>
          </a:xfrm>
          <a:prstGeom prst="rect">
            <a:avLst/>
          </a:prstGeom>
          <a:noFill/>
        </p:spPr>
        <p:txBody>
          <a:bodyPr wrap="square" rtlCol="0">
            <a:spAutoFit/>
          </a:bodyPr>
          <a:lstStyle/>
          <a:p>
            <a:pPr algn="ctr"/>
            <a:r>
              <a:rPr lang="en-US" sz="1600" dirty="0" smtClean="0"/>
              <a:t>Aggregation Routers and</a:t>
            </a:r>
          </a:p>
          <a:p>
            <a:pPr algn="ctr"/>
            <a:r>
              <a:rPr lang="en-US" sz="1600" dirty="0" smtClean="0"/>
              <a:t>Load Balancers</a:t>
            </a:r>
            <a:endParaRPr lang="en-US" sz="1600" dirty="0"/>
          </a:p>
        </p:txBody>
      </p:sp>
      <p:cxnSp>
        <p:nvCxnSpPr>
          <p:cNvPr id="58" name="Straight Connector 57"/>
          <p:cNvCxnSpPr>
            <a:stCxn id="54" idx="2"/>
          </p:cNvCxnSpPr>
          <p:nvPr/>
        </p:nvCxnSpPr>
        <p:spPr>
          <a:xfrm flipH="1">
            <a:off x="1811421" y="1600200"/>
            <a:ext cx="4356538" cy="1752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59" name="Straight Connector 58"/>
          <p:cNvCxnSpPr>
            <a:stCxn id="54" idx="2"/>
            <a:endCxn id="19" idx="0"/>
          </p:cNvCxnSpPr>
          <p:nvPr/>
        </p:nvCxnSpPr>
        <p:spPr>
          <a:xfrm flipH="1">
            <a:off x="3527047" y="1600200"/>
            <a:ext cx="2640912" cy="1752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60" name="Straight Connector 59"/>
          <p:cNvCxnSpPr>
            <a:stCxn id="54" idx="2"/>
            <a:endCxn id="25" idx="0"/>
          </p:cNvCxnSpPr>
          <p:nvPr/>
        </p:nvCxnSpPr>
        <p:spPr>
          <a:xfrm flipH="1">
            <a:off x="5355371" y="1600200"/>
            <a:ext cx="812588" cy="1752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61" name="Straight Connector 60"/>
          <p:cNvCxnSpPr>
            <a:stCxn id="54" idx="2"/>
            <a:endCxn id="43" idx="0"/>
          </p:cNvCxnSpPr>
          <p:nvPr/>
        </p:nvCxnSpPr>
        <p:spPr>
          <a:xfrm>
            <a:off x="6167959" y="1600200"/>
            <a:ext cx="4672383" cy="1752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62" name="Straight Connector 61"/>
          <p:cNvCxnSpPr>
            <a:stCxn id="54" idx="2"/>
            <a:endCxn id="37" idx="0"/>
          </p:cNvCxnSpPr>
          <p:nvPr/>
        </p:nvCxnSpPr>
        <p:spPr>
          <a:xfrm>
            <a:off x="6167959" y="1600200"/>
            <a:ext cx="2844059" cy="1752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63" name="Straight Connector 62"/>
          <p:cNvCxnSpPr>
            <a:stCxn id="54" idx="2"/>
            <a:endCxn id="31" idx="0"/>
          </p:cNvCxnSpPr>
          <p:nvPr/>
        </p:nvCxnSpPr>
        <p:spPr>
          <a:xfrm>
            <a:off x="6167959" y="1600200"/>
            <a:ext cx="1015736" cy="1752600"/>
          </a:xfrm>
          <a:prstGeom prst="line">
            <a:avLst/>
          </a:prstGeom>
        </p:spPr>
        <p:style>
          <a:lnRef idx="3">
            <a:schemeClr val="accent1"/>
          </a:lnRef>
          <a:fillRef idx="0">
            <a:schemeClr val="accent1"/>
          </a:fillRef>
          <a:effectRef idx="2">
            <a:schemeClr val="accent1"/>
          </a:effectRef>
          <a:fontRef idx="minor">
            <a:schemeClr val="tx1"/>
          </a:fontRef>
        </p:style>
      </p:cxnSp>
      <p:sp>
        <p:nvSpPr>
          <p:cNvPr id="66" name="Rectangle 65"/>
          <p:cNvSpPr/>
          <p:nvPr/>
        </p:nvSpPr>
        <p:spPr>
          <a:xfrm>
            <a:off x="1405126" y="4724400"/>
            <a:ext cx="406264"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500" b="1" dirty="0" smtClean="0"/>
          </a:p>
        </p:txBody>
      </p:sp>
      <p:sp>
        <p:nvSpPr>
          <p:cNvPr id="67" name="Rectangle 66"/>
          <p:cNvSpPr/>
          <p:nvPr/>
        </p:nvSpPr>
        <p:spPr>
          <a:xfrm>
            <a:off x="1405126" y="47244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TOR</a:t>
            </a:r>
            <a:endParaRPr lang="en-US" sz="800" dirty="0">
              <a:solidFill>
                <a:schemeClr val="bg1"/>
              </a:solidFill>
            </a:endParaRPr>
          </a:p>
        </p:txBody>
      </p:sp>
      <p:sp>
        <p:nvSpPr>
          <p:cNvPr id="69" name="Rectangle 68"/>
          <p:cNvSpPr/>
          <p:nvPr/>
        </p:nvSpPr>
        <p:spPr>
          <a:xfrm>
            <a:off x="1405126" y="57912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PDU</a:t>
            </a:r>
            <a:endParaRPr lang="en-US" sz="800" dirty="0">
              <a:solidFill>
                <a:schemeClr val="bg1"/>
              </a:solidFill>
            </a:endParaRPr>
          </a:p>
        </p:txBody>
      </p:sp>
      <p:sp>
        <p:nvSpPr>
          <p:cNvPr id="70" name="Rectangle 69"/>
          <p:cNvSpPr/>
          <p:nvPr/>
        </p:nvSpPr>
        <p:spPr>
          <a:xfrm>
            <a:off x="2116141" y="4724400"/>
            <a:ext cx="406264"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600" b="1" dirty="0" smtClean="0"/>
          </a:p>
        </p:txBody>
      </p:sp>
      <p:sp>
        <p:nvSpPr>
          <p:cNvPr id="71" name="Rectangle 70"/>
          <p:cNvSpPr/>
          <p:nvPr/>
        </p:nvSpPr>
        <p:spPr>
          <a:xfrm>
            <a:off x="2116141" y="47244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TOR</a:t>
            </a:r>
            <a:endParaRPr lang="en-US" sz="800" dirty="0">
              <a:solidFill>
                <a:schemeClr val="bg1"/>
              </a:solidFill>
            </a:endParaRPr>
          </a:p>
        </p:txBody>
      </p:sp>
      <p:sp>
        <p:nvSpPr>
          <p:cNvPr id="73" name="Rectangle 72"/>
          <p:cNvSpPr/>
          <p:nvPr/>
        </p:nvSpPr>
        <p:spPr>
          <a:xfrm>
            <a:off x="2116141" y="57912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PDU</a:t>
            </a:r>
            <a:endParaRPr lang="en-US" sz="800" dirty="0">
              <a:solidFill>
                <a:schemeClr val="bg1"/>
              </a:solidFill>
            </a:endParaRPr>
          </a:p>
        </p:txBody>
      </p:sp>
      <p:sp>
        <p:nvSpPr>
          <p:cNvPr id="74" name="Rectangle 73"/>
          <p:cNvSpPr/>
          <p:nvPr/>
        </p:nvSpPr>
        <p:spPr>
          <a:xfrm>
            <a:off x="2725582" y="4724400"/>
            <a:ext cx="406264"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600" b="1" dirty="0" smtClean="0"/>
          </a:p>
        </p:txBody>
      </p:sp>
      <p:sp>
        <p:nvSpPr>
          <p:cNvPr id="75" name="Rectangle 74"/>
          <p:cNvSpPr/>
          <p:nvPr/>
        </p:nvSpPr>
        <p:spPr>
          <a:xfrm>
            <a:off x="2725582" y="47244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TOR</a:t>
            </a:r>
            <a:endParaRPr lang="en-US" sz="800" dirty="0">
              <a:solidFill>
                <a:schemeClr val="bg1"/>
              </a:solidFill>
            </a:endParaRPr>
          </a:p>
        </p:txBody>
      </p:sp>
      <p:sp>
        <p:nvSpPr>
          <p:cNvPr id="77" name="Rectangle 76"/>
          <p:cNvSpPr/>
          <p:nvPr/>
        </p:nvSpPr>
        <p:spPr>
          <a:xfrm>
            <a:off x="2725582" y="57912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PDU</a:t>
            </a:r>
            <a:endParaRPr lang="en-US" sz="800" dirty="0">
              <a:solidFill>
                <a:schemeClr val="bg1"/>
              </a:solidFill>
            </a:endParaRPr>
          </a:p>
        </p:txBody>
      </p:sp>
      <p:cxnSp>
        <p:nvCxnSpPr>
          <p:cNvPr id="78" name="Straight Connector 77"/>
          <p:cNvCxnSpPr>
            <a:stCxn id="75" idx="0"/>
          </p:cNvCxnSpPr>
          <p:nvPr/>
        </p:nvCxnSpPr>
        <p:spPr>
          <a:xfrm flipV="1">
            <a:off x="2928714" y="3810002"/>
            <a:ext cx="761816" cy="914398"/>
          </a:xfrm>
          <a:prstGeom prst="line">
            <a:avLst/>
          </a:prstGeom>
        </p:spPr>
        <p:style>
          <a:lnRef idx="3">
            <a:schemeClr val="accent1"/>
          </a:lnRef>
          <a:fillRef idx="0">
            <a:schemeClr val="accent1"/>
          </a:fillRef>
          <a:effectRef idx="2">
            <a:schemeClr val="accent1"/>
          </a:effectRef>
          <a:fontRef idx="minor">
            <a:schemeClr val="tx1"/>
          </a:fontRef>
        </p:style>
      </p:cxnSp>
      <p:cxnSp>
        <p:nvCxnSpPr>
          <p:cNvPr id="79" name="Straight Connector 78"/>
          <p:cNvCxnSpPr/>
          <p:nvPr/>
        </p:nvCxnSpPr>
        <p:spPr>
          <a:xfrm rot="5400000" flipH="1" flipV="1">
            <a:off x="3106364" y="4140233"/>
            <a:ext cx="914400" cy="253934"/>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p:cNvCxnSpPr>
            <a:stCxn id="87" idx="0"/>
          </p:cNvCxnSpPr>
          <p:nvPr/>
        </p:nvCxnSpPr>
        <p:spPr>
          <a:xfrm flipH="1" flipV="1">
            <a:off x="3690532" y="3810002"/>
            <a:ext cx="558638" cy="914398"/>
          </a:xfrm>
          <a:prstGeom prst="line">
            <a:avLst/>
          </a:prstGeom>
        </p:spPr>
        <p:style>
          <a:lnRef idx="3">
            <a:schemeClr val="accent1"/>
          </a:lnRef>
          <a:fillRef idx="0">
            <a:schemeClr val="accent1"/>
          </a:fillRef>
          <a:effectRef idx="2">
            <a:schemeClr val="accent1"/>
          </a:effectRef>
          <a:fontRef idx="minor">
            <a:schemeClr val="tx1"/>
          </a:fontRef>
        </p:style>
      </p:cxnSp>
      <p:cxnSp>
        <p:nvCxnSpPr>
          <p:cNvPr id="81" name="Straight Connector 80"/>
          <p:cNvCxnSpPr/>
          <p:nvPr/>
        </p:nvCxnSpPr>
        <p:spPr>
          <a:xfrm rot="16200000" flipV="1">
            <a:off x="3360298" y="4140233"/>
            <a:ext cx="914400" cy="253934"/>
          </a:xfrm>
          <a:prstGeom prst="line">
            <a:avLst/>
          </a:prstGeom>
        </p:spPr>
        <p:style>
          <a:lnRef idx="3">
            <a:schemeClr val="accent1"/>
          </a:lnRef>
          <a:fillRef idx="0">
            <a:schemeClr val="accent1"/>
          </a:fillRef>
          <a:effectRef idx="2">
            <a:schemeClr val="accent1"/>
          </a:effectRef>
          <a:fontRef idx="minor">
            <a:schemeClr val="tx1"/>
          </a:fontRef>
        </p:style>
      </p:cxnSp>
      <p:sp>
        <p:nvSpPr>
          <p:cNvPr id="82" name="Rectangle 81"/>
          <p:cNvSpPr/>
          <p:nvPr/>
        </p:nvSpPr>
        <p:spPr>
          <a:xfrm>
            <a:off x="3335023" y="4724400"/>
            <a:ext cx="406264"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600" b="1" dirty="0" smtClean="0"/>
          </a:p>
        </p:txBody>
      </p:sp>
      <p:sp>
        <p:nvSpPr>
          <p:cNvPr id="83" name="Rectangle 82"/>
          <p:cNvSpPr/>
          <p:nvPr/>
        </p:nvSpPr>
        <p:spPr>
          <a:xfrm>
            <a:off x="3335023" y="47244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TOR</a:t>
            </a:r>
            <a:endParaRPr lang="en-US" sz="800" dirty="0">
              <a:solidFill>
                <a:schemeClr val="bg1"/>
              </a:solidFill>
            </a:endParaRPr>
          </a:p>
        </p:txBody>
      </p:sp>
      <p:sp>
        <p:nvSpPr>
          <p:cNvPr id="85" name="Rectangle 84"/>
          <p:cNvSpPr/>
          <p:nvPr/>
        </p:nvSpPr>
        <p:spPr>
          <a:xfrm>
            <a:off x="3335023" y="57912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PDU</a:t>
            </a:r>
            <a:endParaRPr lang="en-US" sz="800" dirty="0">
              <a:solidFill>
                <a:schemeClr val="bg1"/>
              </a:solidFill>
            </a:endParaRPr>
          </a:p>
        </p:txBody>
      </p:sp>
      <p:sp>
        <p:nvSpPr>
          <p:cNvPr id="86" name="Rectangle 85"/>
          <p:cNvSpPr/>
          <p:nvPr/>
        </p:nvSpPr>
        <p:spPr>
          <a:xfrm>
            <a:off x="4046038" y="4724400"/>
            <a:ext cx="406264"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600" b="1" dirty="0" smtClean="0"/>
          </a:p>
        </p:txBody>
      </p:sp>
      <p:sp>
        <p:nvSpPr>
          <p:cNvPr id="87" name="Rectangle 86"/>
          <p:cNvSpPr/>
          <p:nvPr/>
        </p:nvSpPr>
        <p:spPr>
          <a:xfrm>
            <a:off x="4046038" y="47244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TOR</a:t>
            </a:r>
            <a:endParaRPr lang="en-US" sz="800" dirty="0">
              <a:solidFill>
                <a:schemeClr val="bg1"/>
              </a:solidFill>
            </a:endParaRPr>
          </a:p>
        </p:txBody>
      </p:sp>
      <p:sp>
        <p:nvSpPr>
          <p:cNvPr id="89" name="Rectangle 88"/>
          <p:cNvSpPr/>
          <p:nvPr/>
        </p:nvSpPr>
        <p:spPr>
          <a:xfrm>
            <a:off x="4046038" y="57912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PDU</a:t>
            </a:r>
            <a:endParaRPr lang="en-US" sz="800" dirty="0">
              <a:solidFill>
                <a:schemeClr val="bg1"/>
              </a:solidFill>
            </a:endParaRPr>
          </a:p>
        </p:txBody>
      </p:sp>
      <p:sp>
        <p:nvSpPr>
          <p:cNvPr id="90" name="Rectangle 89"/>
          <p:cNvSpPr/>
          <p:nvPr/>
        </p:nvSpPr>
        <p:spPr>
          <a:xfrm>
            <a:off x="4655479" y="4724401"/>
            <a:ext cx="406264"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b="1" dirty="0" smtClean="0"/>
          </a:p>
        </p:txBody>
      </p:sp>
      <p:sp>
        <p:nvSpPr>
          <p:cNvPr id="91" name="Rectangle 90"/>
          <p:cNvSpPr/>
          <p:nvPr/>
        </p:nvSpPr>
        <p:spPr>
          <a:xfrm>
            <a:off x="4655479" y="4724401"/>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TOR</a:t>
            </a:r>
            <a:endParaRPr lang="en-US" sz="800" dirty="0">
              <a:solidFill>
                <a:schemeClr val="bg1"/>
              </a:solidFill>
            </a:endParaRPr>
          </a:p>
        </p:txBody>
      </p:sp>
      <p:sp>
        <p:nvSpPr>
          <p:cNvPr id="93" name="Rectangle 92"/>
          <p:cNvSpPr/>
          <p:nvPr/>
        </p:nvSpPr>
        <p:spPr>
          <a:xfrm>
            <a:off x="4655479" y="5791201"/>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PDU</a:t>
            </a:r>
            <a:endParaRPr lang="en-US" sz="800" dirty="0">
              <a:solidFill>
                <a:schemeClr val="bg1"/>
              </a:solidFill>
            </a:endParaRPr>
          </a:p>
        </p:txBody>
      </p:sp>
      <p:cxnSp>
        <p:nvCxnSpPr>
          <p:cNvPr id="94" name="Straight Connector 93"/>
          <p:cNvCxnSpPr>
            <a:stCxn id="91" idx="0"/>
            <a:endCxn id="25" idx="2"/>
          </p:cNvCxnSpPr>
          <p:nvPr/>
        </p:nvCxnSpPr>
        <p:spPr>
          <a:xfrm flipV="1">
            <a:off x="4858611" y="3810000"/>
            <a:ext cx="496760" cy="914401"/>
          </a:xfrm>
          <a:prstGeom prst="line">
            <a:avLst/>
          </a:prstGeom>
        </p:spPr>
        <p:style>
          <a:lnRef idx="3">
            <a:schemeClr val="accent1"/>
          </a:lnRef>
          <a:fillRef idx="0">
            <a:schemeClr val="accent1"/>
          </a:fillRef>
          <a:effectRef idx="2">
            <a:schemeClr val="accent1"/>
          </a:effectRef>
          <a:fontRef idx="minor">
            <a:schemeClr val="tx1"/>
          </a:fontRef>
        </p:style>
      </p:cxnSp>
      <p:cxnSp>
        <p:nvCxnSpPr>
          <p:cNvPr id="95" name="Straight Connector 94"/>
          <p:cNvCxnSpPr>
            <a:endCxn id="25" idx="2"/>
          </p:cNvCxnSpPr>
          <p:nvPr/>
        </p:nvCxnSpPr>
        <p:spPr>
          <a:xfrm flipH="1" flipV="1">
            <a:off x="5355371" y="3810000"/>
            <a:ext cx="11124" cy="914403"/>
          </a:xfrm>
          <a:prstGeom prst="line">
            <a:avLst/>
          </a:prstGeom>
        </p:spPr>
        <p:style>
          <a:lnRef idx="3">
            <a:schemeClr val="accent1"/>
          </a:lnRef>
          <a:fillRef idx="0">
            <a:schemeClr val="accent1"/>
          </a:fillRef>
          <a:effectRef idx="2">
            <a:schemeClr val="accent1"/>
          </a:effectRef>
          <a:fontRef idx="minor">
            <a:schemeClr val="tx1"/>
          </a:fontRef>
        </p:style>
      </p:cxnSp>
      <p:cxnSp>
        <p:nvCxnSpPr>
          <p:cNvPr id="96" name="Straight Connector 95"/>
          <p:cNvCxnSpPr>
            <a:stCxn id="103" idx="0"/>
            <a:endCxn id="25" idx="2"/>
          </p:cNvCxnSpPr>
          <p:nvPr/>
        </p:nvCxnSpPr>
        <p:spPr>
          <a:xfrm flipH="1" flipV="1">
            <a:off x="5355371" y="3810000"/>
            <a:ext cx="823696" cy="914401"/>
          </a:xfrm>
          <a:prstGeom prst="line">
            <a:avLst/>
          </a:prstGeom>
        </p:spPr>
        <p:style>
          <a:lnRef idx="3">
            <a:schemeClr val="accent1"/>
          </a:lnRef>
          <a:fillRef idx="0">
            <a:schemeClr val="accent1"/>
          </a:fillRef>
          <a:effectRef idx="2">
            <a:schemeClr val="accent1"/>
          </a:effectRef>
          <a:fontRef idx="minor">
            <a:schemeClr val="tx1"/>
          </a:fontRef>
        </p:style>
      </p:cxnSp>
      <p:cxnSp>
        <p:nvCxnSpPr>
          <p:cNvPr id="97" name="Straight Connector 96"/>
          <p:cNvCxnSpPr>
            <a:endCxn id="25" idx="2"/>
          </p:cNvCxnSpPr>
          <p:nvPr/>
        </p:nvCxnSpPr>
        <p:spPr>
          <a:xfrm flipH="1" flipV="1">
            <a:off x="5355371" y="3810000"/>
            <a:ext cx="518993" cy="914403"/>
          </a:xfrm>
          <a:prstGeom prst="line">
            <a:avLst/>
          </a:prstGeom>
        </p:spPr>
        <p:style>
          <a:lnRef idx="3">
            <a:schemeClr val="accent1"/>
          </a:lnRef>
          <a:fillRef idx="0">
            <a:schemeClr val="accent1"/>
          </a:fillRef>
          <a:effectRef idx="2">
            <a:schemeClr val="accent1"/>
          </a:effectRef>
          <a:fontRef idx="minor">
            <a:schemeClr val="tx1"/>
          </a:fontRef>
        </p:style>
      </p:cxnSp>
      <p:sp>
        <p:nvSpPr>
          <p:cNvPr id="98" name="Rectangle 97"/>
          <p:cNvSpPr/>
          <p:nvPr/>
        </p:nvSpPr>
        <p:spPr>
          <a:xfrm>
            <a:off x="5264920" y="4724401"/>
            <a:ext cx="406264"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b="1" dirty="0" smtClean="0"/>
          </a:p>
        </p:txBody>
      </p:sp>
      <p:sp>
        <p:nvSpPr>
          <p:cNvPr id="99" name="Rectangle 98"/>
          <p:cNvSpPr/>
          <p:nvPr/>
        </p:nvSpPr>
        <p:spPr>
          <a:xfrm>
            <a:off x="5264920" y="4724401"/>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TOR</a:t>
            </a:r>
            <a:endParaRPr lang="en-US" sz="800" dirty="0">
              <a:solidFill>
                <a:schemeClr val="bg1"/>
              </a:solidFill>
            </a:endParaRPr>
          </a:p>
        </p:txBody>
      </p:sp>
      <p:sp>
        <p:nvSpPr>
          <p:cNvPr id="101" name="Rectangle 100"/>
          <p:cNvSpPr/>
          <p:nvPr/>
        </p:nvSpPr>
        <p:spPr>
          <a:xfrm>
            <a:off x="5264920" y="5791201"/>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PDU</a:t>
            </a:r>
            <a:endParaRPr lang="en-US" sz="800" dirty="0">
              <a:solidFill>
                <a:schemeClr val="bg1"/>
              </a:solidFill>
            </a:endParaRPr>
          </a:p>
        </p:txBody>
      </p:sp>
      <p:sp>
        <p:nvSpPr>
          <p:cNvPr id="102" name="Rectangle 101"/>
          <p:cNvSpPr/>
          <p:nvPr/>
        </p:nvSpPr>
        <p:spPr>
          <a:xfrm>
            <a:off x="5975935" y="4724401"/>
            <a:ext cx="406264"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b="1" dirty="0" smtClean="0"/>
          </a:p>
        </p:txBody>
      </p:sp>
      <p:sp>
        <p:nvSpPr>
          <p:cNvPr id="103" name="Rectangle 102"/>
          <p:cNvSpPr/>
          <p:nvPr/>
        </p:nvSpPr>
        <p:spPr>
          <a:xfrm>
            <a:off x="5975935" y="4724401"/>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TOR</a:t>
            </a:r>
            <a:endParaRPr lang="en-US" sz="800" dirty="0">
              <a:solidFill>
                <a:schemeClr val="bg1"/>
              </a:solidFill>
            </a:endParaRPr>
          </a:p>
        </p:txBody>
      </p:sp>
      <p:sp>
        <p:nvSpPr>
          <p:cNvPr id="105" name="Rectangle 104"/>
          <p:cNvSpPr/>
          <p:nvPr/>
        </p:nvSpPr>
        <p:spPr>
          <a:xfrm>
            <a:off x="5975935" y="5791201"/>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PDU</a:t>
            </a:r>
            <a:endParaRPr lang="en-US" sz="800" dirty="0">
              <a:solidFill>
                <a:schemeClr val="bg1"/>
              </a:solidFill>
            </a:endParaRPr>
          </a:p>
        </p:txBody>
      </p:sp>
      <p:sp>
        <p:nvSpPr>
          <p:cNvPr id="106" name="Rectangle 105"/>
          <p:cNvSpPr/>
          <p:nvPr/>
        </p:nvSpPr>
        <p:spPr>
          <a:xfrm>
            <a:off x="6585377" y="4724401"/>
            <a:ext cx="406264"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b="1" dirty="0" smtClean="0"/>
          </a:p>
        </p:txBody>
      </p:sp>
      <p:sp>
        <p:nvSpPr>
          <p:cNvPr id="107" name="Rectangle 106"/>
          <p:cNvSpPr/>
          <p:nvPr/>
        </p:nvSpPr>
        <p:spPr>
          <a:xfrm>
            <a:off x="6585377" y="4724401"/>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TOR</a:t>
            </a:r>
            <a:endParaRPr lang="en-US" sz="800" dirty="0">
              <a:solidFill>
                <a:schemeClr val="bg1"/>
              </a:solidFill>
            </a:endParaRPr>
          </a:p>
        </p:txBody>
      </p:sp>
      <p:sp>
        <p:nvSpPr>
          <p:cNvPr id="109" name="Rectangle 108"/>
          <p:cNvSpPr/>
          <p:nvPr/>
        </p:nvSpPr>
        <p:spPr>
          <a:xfrm>
            <a:off x="6585377" y="5791201"/>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PDU</a:t>
            </a:r>
            <a:endParaRPr lang="en-US" sz="800" dirty="0">
              <a:solidFill>
                <a:schemeClr val="bg1"/>
              </a:solidFill>
            </a:endParaRPr>
          </a:p>
        </p:txBody>
      </p:sp>
      <p:cxnSp>
        <p:nvCxnSpPr>
          <p:cNvPr id="110" name="Straight Connector 109"/>
          <p:cNvCxnSpPr>
            <a:stCxn id="107" idx="0"/>
            <a:endCxn id="31" idx="2"/>
          </p:cNvCxnSpPr>
          <p:nvPr/>
        </p:nvCxnSpPr>
        <p:spPr>
          <a:xfrm flipV="1">
            <a:off x="6788509" y="3810000"/>
            <a:ext cx="395186" cy="914401"/>
          </a:xfrm>
          <a:prstGeom prst="line">
            <a:avLst/>
          </a:prstGeom>
        </p:spPr>
        <p:style>
          <a:lnRef idx="3">
            <a:schemeClr val="accent1"/>
          </a:lnRef>
          <a:fillRef idx="0">
            <a:schemeClr val="accent1"/>
          </a:fillRef>
          <a:effectRef idx="2">
            <a:schemeClr val="accent1"/>
          </a:effectRef>
          <a:fontRef idx="minor">
            <a:schemeClr val="tx1"/>
          </a:fontRef>
        </p:style>
      </p:cxnSp>
      <p:cxnSp>
        <p:nvCxnSpPr>
          <p:cNvPr id="111" name="Straight Connector 110"/>
          <p:cNvCxnSpPr>
            <a:endCxn id="31" idx="2"/>
          </p:cNvCxnSpPr>
          <p:nvPr/>
        </p:nvCxnSpPr>
        <p:spPr>
          <a:xfrm flipH="1" flipV="1">
            <a:off x="7183695" y="3810000"/>
            <a:ext cx="112699" cy="914403"/>
          </a:xfrm>
          <a:prstGeom prst="line">
            <a:avLst/>
          </a:prstGeom>
        </p:spPr>
        <p:style>
          <a:lnRef idx="3">
            <a:schemeClr val="accent1"/>
          </a:lnRef>
          <a:fillRef idx="0">
            <a:schemeClr val="accent1"/>
          </a:fillRef>
          <a:effectRef idx="2">
            <a:schemeClr val="accent1"/>
          </a:effectRef>
          <a:fontRef idx="minor">
            <a:schemeClr val="tx1"/>
          </a:fontRef>
        </p:style>
      </p:cxnSp>
      <p:cxnSp>
        <p:nvCxnSpPr>
          <p:cNvPr id="112" name="Straight Connector 111"/>
          <p:cNvCxnSpPr>
            <a:stCxn id="119" idx="0"/>
            <a:endCxn id="31" idx="2"/>
          </p:cNvCxnSpPr>
          <p:nvPr/>
        </p:nvCxnSpPr>
        <p:spPr>
          <a:xfrm flipH="1" flipV="1">
            <a:off x="7183695" y="3810000"/>
            <a:ext cx="925270" cy="914401"/>
          </a:xfrm>
          <a:prstGeom prst="line">
            <a:avLst/>
          </a:prstGeom>
        </p:spPr>
        <p:style>
          <a:lnRef idx="3">
            <a:schemeClr val="accent1"/>
          </a:lnRef>
          <a:fillRef idx="0">
            <a:schemeClr val="accent1"/>
          </a:fillRef>
          <a:effectRef idx="2">
            <a:schemeClr val="accent1"/>
          </a:effectRef>
          <a:fontRef idx="minor">
            <a:schemeClr val="tx1"/>
          </a:fontRef>
        </p:style>
      </p:cxnSp>
      <p:cxnSp>
        <p:nvCxnSpPr>
          <p:cNvPr id="113" name="Straight Connector 112"/>
          <p:cNvCxnSpPr>
            <a:endCxn id="31" idx="2"/>
          </p:cNvCxnSpPr>
          <p:nvPr/>
        </p:nvCxnSpPr>
        <p:spPr>
          <a:xfrm flipH="1" flipV="1">
            <a:off x="7183695" y="3810000"/>
            <a:ext cx="620564" cy="914400"/>
          </a:xfrm>
          <a:prstGeom prst="line">
            <a:avLst/>
          </a:prstGeom>
        </p:spPr>
        <p:style>
          <a:lnRef idx="3">
            <a:schemeClr val="accent1"/>
          </a:lnRef>
          <a:fillRef idx="0">
            <a:schemeClr val="accent1"/>
          </a:fillRef>
          <a:effectRef idx="2">
            <a:schemeClr val="accent1"/>
          </a:effectRef>
          <a:fontRef idx="minor">
            <a:schemeClr val="tx1"/>
          </a:fontRef>
        </p:style>
      </p:cxnSp>
      <p:sp>
        <p:nvSpPr>
          <p:cNvPr id="114" name="Rectangle 113"/>
          <p:cNvSpPr/>
          <p:nvPr/>
        </p:nvSpPr>
        <p:spPr>
          <a:xfrm>
            <a:off x="7194818" y="4724401"/>
            <a:ext cx="406264"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b="1" dirty="0" smtClean="0"/>
          </a:p>
        </p:txBody>
      </p:sp>
      <p:sp>
        <p:nvSpPr>
          <p:cNvPr id="115" name="Rectangle 114"/>
          <p:cNvSpPr/>
          <p:nvPr/>
        </p:nvSpPr>
        <p:spPr>
          <a:xfrm>
            <a:off x="7194818" y="4724401"/>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TOR</a:t>
            </a:r>
            <a:endParaRPr lang="en-US" sz="800" dirty="0">
              <a:solidFill>
                <a:schemeClr val="bg1"/>
              </a:solidFill>
            </a:endParaRPr>
          </a:p>
        </p:txBody>
      </p:sp>
      <p:sp>
        <p:nvSpPr>
          <p:cNvPr id="117" name="Rectangle 116"/>
          <p:cNvSpPr/>
          <p:nvPr/>
        </p:nvSpPr>
        <p:spPr>
          <a:xfrm>
            <a:off x="7194818" y="5791201"/>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PDU</a:t>
            </a:r>
            <a:endParaRPr lang="en-US" sz="800" dirty="0">
              <a:solidFill>
                <a:schemeClr val="bg1"/>
              </a:solidFill>
            </a:endParaRPr>
          </a:p>
        </p:txBody>
      </p:sp>
      <p:sp>
        <p:nvSpPr>
          <p:cNvPr id="118" name="Rectangle 117"/>
          <p:cNvSpPr/>
          <p:nvPr/>
        </p:nvSpPr>
        <p:spPr>
          <a:xfrm>
            <a:off x="7905833" y="4724401"/>
            <a:ext cx="406264"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b="1" dirty="0" smtClean="0"/>
          </a:p>
        </p:txBody>
      </p:sp>
      <p:sp>
        <p:nvSpPr>
          <p:cNvPr id="119" name="Rectangle 118"/>
          <p:cNvSpPr/>
          <p:nvPr/>
        </p:nvSpPr>
        <p:spPr>
          <a:xfrm>
            <a:off x="7905833" y="4724401"/>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TOR</a:t>
            </a:r>
            <a:endParaRPr lang="en-US" sz="800" dirty="0">
              <a:solidFill>
                <a:schemeClr val="bg1"/>
              </a:solidFill>
            </a:endParaRPr>
          </a:p>
        </p:txBody>
      </p:sp>
      <p:sp>
        <p:nvSpPr>
          <p:cNvPr id="121" name="Rectangle 120"/>
          <p:cNvSpPr/>
          <p:nvPr/>
        </p:nvSpPr>
        <p:spPr>
          <a:xfrm>
            <a:off x="7905833" y="5791201"/>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PDU</a:t>
            </a:r>
            <a:endParaRPr lang="en-US" sz="800" dirty="0">
              <a:solidFill>
                <a:schemeClr val="bg1"/>
              </a:solidFill>
            </a:endParaRPr>
          </a:p>
        </p:txBody>
      </p:sp>
      <p:sp>
        <p:nvSpPr>
          <p:cNvPr id="122" name="Rectangle 121"/>
          <p:cNvSpPr/>
          <p:nvPr/>
        </p:nvSpPr>
        <p:spPr>
          <a:xfrm>
            <a:off x="9937303" y="4724400"/>
            <a:ext cx="406264"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b="1" dirty="0" smtClean="0"/>
          </a:p>
        </p:txBody>
      </p:sp>
      <p:sp>
        <p:nvSpPr>
          <p:cNvPr id="123" name="Rectangle 122"/>
          <p:cNvSpPr/>
          <p:nvPr/>
        </p:nvSpPr>
        <p:spPr>
          <a:xfrm>
            <a:off x="9937303" y="47244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TOR</a:t>
            </a:r>
            <a:endParaRPr lang="en-US" sz="800" dirty="0">
              <a:solidFill>
                <a:schemeClr val="bg1"/>
              </a:solidFill>
            </a:endParaRPr>
          </a:p>
        </p:txBody>
      </p:sp>
      <p:sp>
        <p:nvSpPr>
          <p:cNvPr id="125" name="Rectangle 124"/>
          <p:cNvSpPr/>
          <p:nvPr/>
        </p:nvSpPr>
        <p:spPr>
          <a:xfrm>
            <a:off x="9937303" y="57912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PDU</a:t>
            </a:r>
            <a:endParaRPr lang="en-US" sz="800" dirty="0">
              <a:solidFill>
                <a:schemeClr val="bg1"/>
              </a:solidFill>
            </a:endParaRPr>
          </a:p>
        </p:txBody>
      </p:sp>
      <p:cxnSp>
        <p:nvCxnSpPr>
          <p:cNvPr id="126" name="Straight Connector 125"/>
          <p:cNvCxnSpPr>
            <a:stCxn id="123" idx="0"/>
          </p:cNvCxnSpPr>
          <p:nvPr/>
        </p:nvCxnSpPr>
        <p:spPr>
          <a:xfrm flipV="1">
            <a:off x="10140435" y="3810002"/>
            <a:ext cx="761817" cy="914398"/>
          </a:xfrm>
          <a:prstGeom prst="line">
            <a:avLst/>
          </a:prstGeom>
        </p:spPr>
        <p:style>
          <a:lnRef idx="3">
            <a:schemeClr val="accent1"/>
          </a:lnRef>
          <a:fillRef idx="0">
            <a:schemeClr val="accent1"/>
          </a:fillRef>
          <a:effectRef idx="2">
            <a:schemeClr val="accent1"/>
          </a:effectRef>
          <a:fontRef idx="minor">
            <a:schemeClr val="tx1"/>
          </a:fontRef>
        </p:style>
      </p:cxnSp>
      <p:cxnSp>
        <p:nvCxnSpPr>
          <p:cNvPr id="127" name="Straight Connector 126"/>
          <p:cNvCxnSpPr/>
          <p:nvPr/>
        </p:nvCxnSpPr>
        <p:spPr>
          <a:xfrm rot="5400000" flipH="1" flipV="1">
            <a:off x="10318085" y="4140233"/>
            <a:ext cx="914400" cy="253934"/>
          </a:xfrm>
          <a:prstGeom prst="line">
            <a:avLst/>
          </a:prstGeom>
        </p:spPr>
        <p:style>
          <a:lnRef idx="3">
            <a:schemeClr val="accent1"/>
          </a:lnRef>
          <a:fillRef idx="0">
            <a:schemeClr val="accent1"/>
          </a:fillRef>
          <a:effectRef idx="2">
            <a:schemeClr val="accent1"/>
          </a:effectRef>
          <a:fontRef idx="minor">
            <a:schemeClr val="tx1"/>
          </a:fontRef>
        </p:style>
      </p:cxnSp>
      <p:cxnSp>
        <p:nvCxnSpPr>
          <p:cNvPr id="128" name="Straight Connector 127"/>
          <p:cNvCxnSpPr>
            <a:stCxn id="135" idx="0"/>
          </p:cNvCxnSpPr>
          <p:nvPr/>
        </p:nvCxnSpPr>
        <p:spPr>
          <a:xfrm flipH="1" flipV="1">
            <a:off x="10902253" y="3810002"/>
            <a:ext cx="558638" cy="914398"/>
          </a:xfrm>
          <a:prstGeom prst="line">
            <a:avLst/>
          </a:prstGeom>
        </p:spPr>
        <p:style>
          <a:lnRef idx="3">
            <a:schemeClr val="accent1"/>
          </a:lnRef>
          <a:fillRef idx="0">
            <a:schemeClr val="accent1"/>
          </a:fillRef>
          <a:effectRef idx="2">
            <a:schemeClr val="accent1"/>
          </a:effectRef>
          <a:fontRef idx="minor">
            <a:schemeClr val="tx1"/>
          </a:fontRef>
        </p:style>
      </p:cxnSp>
      <p:cxnSp>
        <p:nvCxnSpPr>
          <p:cNvPr id="129" name="Straight Connector 128"/>
          <p:cNvCxnSpPr/>
          <p:nvPr/>
        </p:nvCxnSpPr>
        <p:spPr>
          <a:xfrm rot="16200000" flipV="1">
            <a:off x="10572019" y="4140233"/>
            <a:ext cx="914400" cy="253934"/>
          </a:xfrm>
          <a:prstGeom prst="line">
            <a:avLst/>
          </a:prstGeom>
        </p:spPr>
        <p:style>
          <a:lnRef idx="3">
            <a:schemeClr val="accent1"/>
          </a:lnRef>
          <a:fillRef idx="0">
            <a:schemeClr val="accent1"/>
          </a:fillRef>
          <a:effectRef idx="2">
            <a:schemeClr val="accent1"/>
          </a:effectRef>
          <a:fontRef idx="minor">
            <a:schemeClr val="tx1"/>
          </a:fontRef>
        </p:style>
      </p:cxnSp>
      <p:sp>
        <p:nvSpPr>
          <p:cNvPr id="130" name="Rectangle 129"/>
          <p:cNvSpPr/>
          <p:nvPr/>
        </p:nvSpPr>
        <p:spPr>
          <a:xfrm>
            <a:off x="10546745" y="4724400"/>
            <a:ext cx="406264"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b="1" dirty="0" smtClean="0"/>
          </a:p>
        </p:txBody>
      </p:sp>
      <p:sp>
        <p:nvSpPr>
          <p:cNvPr id="131" name="Rectangle 130"/>
          <p:cNvSpPr/>
          <p:nvPr/>
        </p:nvSpPr>
        <p:spPr>
          <a:xfrm>
            <a:off x="10546745" y="47244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TOR</a:t>
            </a:r>
            <a:endParaRPr lang="en-US" sz="800" dirty="0">
              <a:solidFill>
                <a:schemeClr val="bg1"/>
              </a:solidFill>
            </a:endParaRPr>
          </a:p>
        </p:txBody>
      </p:sp>
      <p:sp>
        <p:nvSpPr>
          <p:cNvPr id="133" name="Rectangle 132"/>
          <p:cNvSpPr/>
          <p:nvPr/>
        </p:nvSpPr>
        <p:spPr>
          <a:xfrm>
            <a:off x="10546745" y="57912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PDU</a:t>
            </a:r>
            <a:endParaRPr lang="en-US" sz="800" dirty="0">
              <a:solidFill>
                <a:schemeClr val="bg1"/>
              </a:solidFill>
            </a:endParaRPr>
          </a:p>
        </p:txBody>
      </p:sp>
      <p:sp>
        <p:nvSpPr>
          <p:cNvPr id="134" name="Rectangle 133"/>
          <p:cNvSpPr/>
          <p:nvPr/>
        </p:nvSpPr>
        <p:spPr>
          <a:xfrm>
            <a:off x="11257759" y="4724400"/>
            <a:ext cx="406264"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b="1" dirty="0" smtClean="0"/>
          </a:p>
        </p:txBody>
      </p:sp>
      <p:sp>
        <p:nvSpPr>
          <p:cNvPr id="135" name="Rectangle 134"/>
          <p:cNvSpPr/>
          <p:nvPr/>
        </p:nvSpPr>
        <p:spPr>
          <a:xfrm>
            <a:off x="11257759" y="47244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TOR</a:t>
            </a:r>
            <a:endParaRPr lang="en-US" sz="800" dirty="0">
              <a:solidFill>
                <a:schemeClr val="bg1"/>
              </a:solidFill>
            </a:endParaRPr>
          </a:p>
        </p:txBody>
      </p:sp>
      <p:sp>
        <p:nvSpPr>
          <p:cNvPr id="137" name="Rectangle 136"/>
          <p:cNvSpPr/>
          <p:nvPr/>
        </p:nvSpPr>
        <p:spPr>
          <a:xfrm>
            <a:off x="11257759" y="5791200"/>
            <a:ext cx="406264"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PDU</a:t>
            </a:r>
            <a:endParaRPr lang="en-US" sz="800" dirty="0">
              <a:solidFill>
                <a:schemeClr val="bg1"/>
              </a:solidFill>
            </a:endParaRPr>
          </a:p>
        </p:txBody>
      </p:sp>
      <p:sp>
        <p:nvSpPr>
          <p:cNvPr id="138" name="TextBox 137"/>
          <p:cNvSpPr txBox="1"/>
          <p:nvPr/>
        </p:nvSpPr>
        <p:spPr>
          <a:xfrm>
            <a:off x="8853833" y="5105403"/>
            <a:ext cx="487516" cy="523220"/>
          </a:xfrm>
          <a:prstGeom prst="rect">
            <a:avLst/>
          </a:prstGeom>
          <a:noFill/>
        </p:spPr>
        <p:txBody>
          <a:bodyPr wrap="square" rtlCol="0">
            <a:spAutoFit/>
          </a:bodyPr>
          <a:lstStyle/>
          <a:p>
            <a:r>
              <a:rPr lang="en-US" sz="2800" dirty="0" smtClean="0"/>
              <a:t>…</a:t>
            </a:r>
            <a:endParaRPr lang="en-US" sz="2800" dirty="0"/>
          </a:p>
        </p:txBody>
      </p:sp>
      <p:sp>
        <p:nvSpPr>
          <p:cNvPr id="139" name="TextBox 138"/>
          <p:cNvSpPr txBox="1"/>
          <p:nvPr/>
        </p:nvSpPr>
        <p:spPr>
          <a:xfrm>
            <a:off x="5603479" y="5105400"/>
            <a:ext cx="325011" cy="523220"/>
          </a:xfrm>
          <a:prstGeom prst="rect">
            <a:avLst/>
          </a:prstGeom>
          <a:noFill/>
        </p:spPr>
        <p:txBody>
          <a:bodyPr wrap="square" rtlCol="0">
            <a:spAutoFit/>
          </a:bodyPr>
          <a:lstStyle/>
          <a:p>
            <a:r>
              <a:rPr lang="en-US" sz="2800" dirty="0" smtClean="0"/>
              <a:t>…</a:t>
            </a:r>
            <a:endParaRPr lang="en-US" sz="2800" dirty="0"/>
          </a:p>
        </p:txBody>
      </p:sp>
      <p:sp>
        <p:nvSpPr>
          <p:cNvPr id="144" name="TextBox 143"/>
          <p:cNvSpPr txBox="1"/>
          <p:nvPr/>
        </p:nvSpPr>
        <p:spPr>
          <a:xfrm>
            <a:off x="1774366" y="5105400"/>
            <a:ext cx="325011" cy="523220"/>
          </a:xfrm>
          <a:prstGeom prst="rect">
            <a:avLst/>
          </a:prstGeom>
          <a:noFill/>
        </p:spPr>
        <p:txBody>
          <a:bodyPr wrap="square" rtlCol="0">
            <a:spAutoFit/>
          </a:bodyPr>
          <a:lstStyle/>
          <a:p>
            <a:r>
              <a:rPr lang="en-US" sz="2800" dirty="0" smtClean="0"/>
              <a:t>…</a:t>
            </a:r>
            <a:endParaRPr lang="en-US" sz="2800" dirty="0"/>
          </a:p>
        </p:txBody>
      </p:sp>
      <p:sp>
        <p:nvSpPr>
          <p:cNvPr id="145" name="TextBox 144"/>
          <p:cNvSpPr txBox="1"/>
          <p:nvPr/>
        </p:nvSpPr>
        <p:spPr>
          <a:xfrm>
            <a:off x="3673582" y="5105400"/>
            <a:ext cx="325011" cy="523220"/>
          </a:xfrm>
          <a:prstGeom prst="rect">
            <a:avLst/>
          </a:prstGeom>
          <a:noFill/>
        </p:spPr>
        <p:txBody>
          <a:bodyPr wrap="square" rtlCol="0">
            <a:spAutoFit/>
          </a:bodyPr>
          <a:lstStyle/>
          <a:p>
            <a:r>
              <a:rPr lang="en-US" sz="2800" dirty="0" smtClean="0"/>
              <a:t>…</a:t>
            </a:r>
            <a:endParaRPr lang="en-US" sz="2800" dirty="0"/>
          </a:p>
        </p:txBody>
      </p:sp>
      <p:sp>
        <p:nvSpPr>
          <p:cNvPr id="146" name="TextBox 145"/>
          <p:cNvSpPr txBox="1"/>
          <p:nvPr/>
        </p:nvSpPr>
        <p:spPr>
          <a:xfrm>
            <a:off x="10910704" y="5105400"/>
            <a:ext cx="365637" cy="461665"/>
          </a:xfrm>
          <a:prstGeom prst="rect">
            <a:avLst/>
          </a:prstGeom>
          <a:noFill/>
        </p:spPr>
        <p:txBody>
          <a:bodyPr wrap="square" rtlCol="0">
            <a:spAutoFit/>
          </a:bodyPr>
          <a:lstStyle/>
          <a:p>
            <a:r>
              <a:rPr lang="en-US" sz="2400" dirty="0" smtClean="0"/>
              <a:t>…</a:t>
            </a:r>
            <a:endParaRPr lang="en-US" sz="2400" dirty="0"/>
          </a:p>
        </p:txBody>
      </p:sp>
      <p:sp>
        <p:nvSpPr>
          <p:cNvPr id="155" name="TextBox 154"/>
          <p:cNvSpPr txBox="1"/>
          <p:nvPr/>
        </p:nvSpPr>
        <p:spPr>
          <a:xfrm>
            <a:off x="-67690" y="4272461"/>
            <a:ext cx="1574390" cy="430887"/>
          </a:xfrm>
          <a:prstGeom prst="rect">
            <a:avLst/>
          </a:prstGeom>
          <a:noFill/>
        </p:spPr>
        <p:txBody>
          <a:bodyPr wrap="square" rtlCol="0">
            <a:spAutoFit/>
          </a:bodyPr>
          <a:lstStyle/>
          <a:p>
            <a:pPr algn="ctr"/>
            <a:r>
              <a:rPr lang="en-US" sz="1100" dirty="0" smtClean="0"/>
              <a:t>Top of Rack</a:t>
            </a:r>
          </a:p>
          <a:p>
            <a:pPr algn="ctr"/>
            <a:r>
              <a:rPr lang="en-US" sz="1100" dirty="0" smtClean="0"/>
              <a:t>Switches</a:t>
            </a:r>
            <a:endParaRPr lang="en-US" sz="1100" dirty="0"/>
          </a:p>
        </p:txBody>
      </p:sp>
      <p:sp>
        <p:nvSpPr>
          <p:cNvPr id="124" name="TextBox 123"/>
          <p:cNvSpPr txBox="1"/>
          <p:nvPr/>
        </p:nvSpPr>
        <p:spPr>
          <a:xfrm>
            <a:off x="330150" y="5974811"/>
            <a:ext cx="1320458" cy="430887"/>
          </a:xfrm>
          <a:prstGeom prst="rect">
            <a:avLst/>
          </a:prstGeom>
          <a:noFill/>
        </p:spPr>
        <p:txBody>
          <a:bodyPr wrap="square" rtlCol="0">
            <a:spAutoFit/>
          </a:bodyPr>
          <a:lstStyle/>
          <a:p>
            <a:pPr algn="ctr"/>
            <a:r>
              <a:rPr lang="en-US" sz="1100" dirty="0" smtClean="0"/>
              <a:t>Power Distribution Units</a:t>
            </a:r>
            <a:endParaRPr lang="en-US" sz="1100" dirty="0"/>
          </a:p>
        </p:txBody>
      </p:sp>
      <p:sp>
        <p:nvSpPr>
          <p:cNvPr id="136" name="TextBox 135"/>
          <p:cNvSpPr txBox="1"/>
          <p:nvPr/>
        </p:nvSpPr>
        <p:spPr>
          <a:xfrm>
            <a:off x="7533376" y="5105400"/>
            <a:ext cx="487516" cy="523220"/>
          </a:xfrm>
          <a:prstGeom prst="rect">
            <a:avLst/>
          </a:prstGeom>
          <a:noFill/>
        </p:spPr>
        <p:txBody>
          <a:bodyPr wrap="square" rtlCol="0">
            <a:spAutoFit/>
          </a:bodyPr>
          <a:lstStyle/>
          <a:p>
            <a:r>
              <a:rPr lang="en-US" sz="2800" dirty="0" smtClean="0"/>
              <a:t>…</a:t>
            </a:r>
            <a:endParaRPr lang="en-US" sz="2800" dirty="0"/>
          </a:p>
        </p:txBody>
      </p:sp>
      <p:sp>
        <p:nvSpPr>
          <p:cNvPr id="12" name="TextBox 11"/>
          <p:cNvSpPr txBox="1"/>
          <p:nvPr/>
        </p:nvSpPr>
        <p:spPr>
          <a:xfrm rot="16200000">
            <a:off x="694624" y="5200596"/>
            <a:ext cx="591509" cy="246221"/>
          </a:xfrm>
          <a:prstGeom prst="rect">
            <a:avLst/>
          </a:prstGeom>
          <a:noFill/>
        </p:spPr>
        <p:txBody>
          <a:bodyPr wrap="none" lIns="0" tIns="0" rIns="0" bIns="0" rtlCol="0">
            <a:spAutoFit/>
          </a:bodyPr>
          <a:lstStyle/>
          <a:p>
            <a:r>
              <a:rPr lang="en-US" sz="1600" dirty="0" smtClean="0">
                <a:solidFill>
                  <a:schemeClr val="bg1"/>
                </a:solidFill>
                <a:latin typeface="Segoe Light" pitchFamily="34" charset="0"/>
              </a:rPr>
              <a:t>Nodes</a:t>
            </a:r>
          </a:p>
        </p:txBody>
      </p:sp>
      <p:sp>
        <p:nvSpPr>
          <p:cNvPr id="132" name="TextBox 131"/>
          <p:cNvSpPr txBox="1"/>
          <p:nvPr/>
        </p:nvSpPr>
        <p:spPr>
          <a:xfrm rot="16200000">
            <a:off x="1306956" y="5200596"/>
            <a:ext cx="591509" cy="246221"/>
          </a:xfrm>
          <a:prstGeom prst="rect">
            <a:avLst/>
          </a:prstGeom>
          <a:noFill/>
        </p:spPr>
        <p:txBody>
          <a:bodyPr wrap="none" lIns="0" tIns="0" rIns="0" bIns="0" rtlCol="0">
            <a:spAutoFit/>
          </a:bodyPr>
          <a:lstStyle/>
          <a:p>
            <a:r>
              <a:rPr lang="en-US" sz="1600" dirty="0" smtClean="0">
                <a:solidFill>
                  <a:schemeClr val="bg1"/>
                </a:solidFill>
                <a:latin typeface="Segoe Light" pitchFamily="34" charset="0"/>
              </a:rPr>
              <a:t>Nodes</a:t>
            </a:r>
          </a:p>
        </p:txBody>
      </p:sp>
      <p:sp>
        <p:nvSpPr>
          <p:cNvPr id="140" name="TextBox 139"/>
          <p:cNvSpPr txBox="1"/>
          <p:nvPr/>
        </p:nvSpPr>
        <p:spPr>
          <a:xfrm rot="16200000">
            <a:off x="2023518" y="5200596"/>
            <a:ext cx="591509" cy="246221"/>
          </a:xfrm>
          <a:prstGeom prst="rect">
            <a:avLst/>
          </a:prstGeom>
          <a:noFill/>
        </p:spPr>
        <p:txBody>
          <a:bodyPr wrap="none" lIns="0" tIns="0" rIns="0" bIns="0" rtlCol="0">
            <a:spAutoFit/>
          </a:bodyPr>
          <a:lstStyle/>
          <a:p>
            <a:r>
              <a:rPr lang="en-US" sz="1600" dirty="0" smtClean="0">
                <a:solidFill>
                  <a:schemeClr val="bg1"/>
                </a:solidFill>
                <a:latin typeface="Segoe Light" pitchFamily="34" charset="0"/>
              </a:rPr>
              <a:t>Nodes</a:t>
            </a:r>
          </a:p>
        </p:txBody>
      </p:sp>
      <p:sp>
        <p:nvSpPr>
          <p:cNvPr id="141" name="TextBox 140"/>
          <p:cNvSpPr txBox="1"/>
          <p:nvPr/>
        </p:nvSpPr>
        <p:spPr>
          <a:xfrm rot="16200000">
            <a:off x="2632959" y="5200596"/>
            <a:ext cx="591509" cy="246221"/>
          </a:xfrm>
          <a:prstGeom prst="rect">
            <a:avLst/>
          </a:prstGeom>
          <a:noFill/>
        </p:spPr>
        <p:txBody>
          <a:bodyPr wrap="none" lIns="0" tIns="0" rIns="0" bIns="0" rtlCol="0">
            <a:spAutoFit/>
          </a:bodyPr>
          <a:lstStyle/>
          <a:p>
            <a:r>
              <a:rPr lang="en-US" sz="1600" dirty="0" smtClean="0">
                <a:solidFill>
                  <a:schemeClr val="bg1"/>
                </a:solidFill>
                <a:latin typeface="Segoe Light" pitchFamily="34" charset="0"/>
              </a:rPr>
              <a:t>Nodes</a:t>
            </a:r>
          </a:p>
        </p:txBody>
      </p:sp>
      <p:sp>
        <p:nvSpPr>
          <p:cNvPr id="142" name="TextBox 141"/>
          <p:cNvSpPr txBox="1"/>
          <p:nvPr/>
        </p:nvSpPr>
        <p:spPr>
          <a:xfrm rot="16200000">
            <a:off x="3267809" y="5200597"/>
            <a:ext cx="591509" cy="246221"/>
          </a:xfrm>
          <a:prstGeom prst="rect">
            <a:avLst/>
          </a:prstGeom>
          <a:noFill/>
        </p:spPr>
        <p:txBody>
          <a:bodyPr wrap="none" lIns="0" tIns="0" rIns="0" bIns="0" rtlCol="0">
            <a:spAutoFit/>
          </a:bodyPr>
          <a:lstStyle/>
          <a:p>
            <a:r>
              <a:rPr lang="en-US" sz="1600" dirty="0" smtClean="0">
                <a:solidFill>
                  <a:schemeClr val="bg1"/>
                </a:solidFill>
                <a:latin typeface="Segoe Light" pitchFamily="34" charset="0"/>
              </a:rPr>
              <a:t>Nodes</a:t>
            </a:r>
          </a:p>
        </p:txBody>
      </p:sp>
      <p:sp>
        <p:nvSpPr>
          <p:cNvPr id="143" name="TextBox 142"/>
          <p:cNvSpPr txBox="1"/>
          <p:nvPr/>
        </p:nvSpPr>
        <p:spPr>
          <a:xfrm rot="16200000">
            <a:off x="3953415" y="5200597"/>
            <a:ext cx="591509" cy="246221"/>
          </a:xfrm>
          <a:prstGeom prst="rect">
            <a:avLst/>
          </a:prstGeom>
          <a:noFill/>
        </p:spPr>
        <p:txBody>
          <a:bodyPr wrap="none" lIns="0" tIns="0" rIns="0" bIns="0" rtlCol="0">
            <a:spAutoFit/>
          </a:bodyPr>
          <a:lstStyle/>
          <a:p>
            <a:r>
              <a:rPr lang="en-US" sz="1600" dirty="0" smtClean="0">
                <a:solidFill>
                  <a:schemeClr val="bg1"/>
                </a:solidFill>
                <a:latin typeface="Segoe Light" pitchFamily="34" charset="0"/>
              </a:rPr>
              <a:t>Nodes</a:t>
            </a:r>
          </a:p>
        </p:txBody>
      </p:sp>
      <p:sp>
        <p:nvSpPr>
          <p:cNvPr id="147" name="TextBox 146"/>
          <p:cNvSpPr txBox="1"/>
          <p:nvPr/>
        </p:nvSpPr>
        <p:spPr>
          <a:xfrm rot="16200000">
            <a:off x="4551748" y="5200597"/>
            <a:ext cx="591509" cy="246221"/>
          </a:xfrm>
          <a:prstGeom prst="rect">
            <a:avLst/>
          </a:prstGeom>
          <a:noFill/>
        </p:spPr>
        <p:txBody>
          <a:bodyPr wrap="none" lIns="0" tIns="0" rIns="0" bIns="0" rtlCol="0">
            <a:spAutoFit/>
          </a:bodyPr>
          <a:lstStyle/>
          <a:p>
            <a:r>
              <a:rPr lang="en-US" sz="1600" dirty="0" smtClean="0">
                <a:solidFill>
                  <a:schemeClr val="bg1"/>
                </a:solidFill>
                <a:latin typeface="Segoe Light" pitchFamily="34" charset="0"/>
              </a:rPr>
              <a:t>Nodes</a:t>
            </a:r>
          </a:p>
        </p:txBody>
      </p:sp>
      <p:sp>
        <p:nvSpPr>
          <p:cNvPr id="148" name="TextBox 147"/>
          <p:cNvSpPr txBox="1"/>
          <p:nvPr/>
        </p:nvSpPr>
        <p:spPr>
          <a:xfrm rot="16200000">
            <a:off x="5138786" y="5200597"/>
            <a:ext cx="591509" cy="246221"/>
          </a:xfrm>
          <a:prstGeom prst="rect">
            <a:avLst/>
          </a:prstGeom>
          <a:noFill/>
        </p:spPr>
        <p:txBody>
          <a:bodyPr wrap="none" lIns="0" tIns="0" rIns="0" bIns="0" rtlCol="0">
            <a:spAutoFit/>
          </a:bodyPr>
          <a:lstStyle/>
          <a:p>
            <a:r>
              <a:rPr lang="en-US" sz="1600" dirty="0" smtClean="0">
                <a:solidFill>
                  <a:schemeClr val="bg1"/>
                </a:solidFill>
                <a:latin typeface="Segoe Light" pitchFamily="34" charset="0"/>
              </a:rPr>
              <a:t>Nodes</a:t>
            </a:r>
          </a:p>
        </p:txBody>
      </p:sp>
      <p:sp>
        <p:nvSpPr>
          <p:cNvPr id="149" name="TextBox 148"/>
          <p:cNvSpPr txBox="1"/>
          <p:nvPr/>
        </p:nvSpPr>
        <p:spPr>
          <a:xfrm rot="16200000">
            <a:off x="5894092" y="5200597"/>
            <a:ext cx="591509" cy="246221"/>
          </a:xfrm>
          <a:prstGeom prst="rect">
            <a:avLst/>
          </a:prstGeom>
          <a:noFill/>
        </p:spPr>
        <p:txBody>
          <a:bodyPr wrap="none" lIns="0" tIns="0" rIns="0" bIns="0" rtlCol="0">
            <a:spAutoFit/>
          </a:bodyPr>
          <a:lstStyle/>
          <a:p>
            <a:r>
              <a:rPr lang="en-US" sz="1600" dirty="0" smtClean="0">
                <a:solidFill>
                  <a:schemeClr val="bg1"/>
                </a:solidFill>
                <a:latin typeface="Segoe Light" pitchFamily="34" charset="0"/>
              </a:rPr>
              <a:t>Nodes</a:t>
            </a:r>
          </a:p>
        </p:txBody>
      </p:sp>
      <p:sp>
        <p:nvSpPr>
          <p:cNvPr id="150" name="TextBox 149"/>
          <p:cNvSpPr txBox="1"/>
          <p:nvPr/>
        </p:nvSpPr>
        <p:spPr>
          <a:xfrm rot="16200000">
            <a:off x="6491223" y="5200597"/>
            <a:ext cx="591509" cy="246221"/>
          </a:xfrm>
          <a:prstGeom prst="rect">
            <a:avLst/>
          </a:prstGeom>
          <a:noFill/>
        </p:spPr>
        <p:txBody>
          <a:bodyPr wrap="none" lIns="0" tIns="0" rIns="0" bIns="0" rtlCol="0">
            <a:spAutoFit/>
          </a:bodyPr>
          <a:lstStyle/>
          <a:p>
            <a:r>
              <a:rPr lang="en-US" sz="1600" dirty="0" smtClean="0">
                <a:solidFill>
                  <a:schemeClr val="bg1"/>
                </a:solidFill>
                <a:latin typeface="Segoe Light" pitchFamily="34" charset="0"/>
              </a:rPr>
              <a:t>Nodes</a:t>
            </a:r>
          </a:p>
        </p:txBody>
      </p:sp>
      <p:sp>
        <p:nvSpPr>
          <p:cNvPr id="151" name="TextBox 150"/>
          <p:cNvSpPr txBox="1"/>
          <p:nvPr/>
        </p:nvSpPr>
        <p:spPr>
          <a:xfrm rot="16200000">
            <a:off x="7102179" y="5200597"/>
            <a:ext cx="591509" cy="246221"/>
          </a:xfrm>
          <a:prstGeom prst="rect">
            <a:avLst/>
          </a:prstGeom>
          <a:noFill/>
        </p:spPr>
        <p:txBody>
          <a:bodyPr wrap="none" lIns="0" tIns="0" rIns="0" bIns="0" rtlCol="0">
            <a:spAutoFit/>
          </a:bodyPr>
          <a:lstStyle/>
          <a:p>
            <a:r>
              <a:rPr lang="en-US" sz="1600" dirty="0" smtClean="0">
                <a:solidFill>
                  <a:schemeClr val="bg1"/>
                </a:solidFill>
                <a:latin typeface="Segoe Light" pitchFamily="34" charset="0"/>
              </a:rPr>
              <a:t>Nodes</a:t>
            </a:r>
          </a:p>
        </p:txBody>
      </p:sp>
      <p:sp>
        <p:nvSpPr>
          <p:cNvPr id="152" name="TextBox 151"/>
          <p:cNvSpPr txBox="1"/>
          <p:nvPr/>
        </p:nvSpPr>
        <p:spPr>
          <a:xfrm rot="16200000">
            <a:off x="7813210" y="5200597"/>
            <a:ext cx="591509" cy="246221"/>
          </a:xfrm>
          <a:prstGeom prst="rect">
            <a:avLst/>
          </a:prstGeom>
          <a:noFill/>
        </p:spPr>
        <p:txBody>
          <a:bodyPr wrap="none" lIns="0" tIns="0" rIns="0" bIns="0" rtlCol="0">
            <a:spAutoFit/>
          </a:bodyPr>
          <a:lstStyle/>
          <a:p>
            <a:r>
              <a:rPr lang="en-US" sz="1600" dirty="0" smtClean="0">
                <a:solidFill>
                  <a:schemeClr val="bg1"/>
                </a:solidFill>
                <a:latin typeface="Segoe Light" pitchFamily="34" charset="0"/>
              </a:rPr>
              <a:t>Nodes</a:t>
            </a:r>
          </a:p>
        </p:txBody>
      </p:sp>
      <p:sp>
        <p:nvSpPr>
          <p:cNvPr id="153" name="TextBox 152"/>
          <p:cNvSpPr txBox="1"/>
          <p:nvPr/>
        </p:nvSpPr>
        <p:spPr>
          <a:xfrm rot="16200000">
            <a:off x="9884640" y="5200596"/>
            <a:ext cx="591509" cy="246221"/>
          </a:xfrm>
          <a:prstGeom prst="rect">
            <a:avLst/>
          </a:prstGeom>
          <a:noFill/>
        </p:spPr>
        <p:txBody>
          <a:bodyPr wrap="none" lIns="0" tIns="0" rIns="0" bIns="0" rtlCol="0">
            <a:spAutoFit/>
          </a:bodyPr>
          <a:lstStyle/>
          <a:p>
            <a:r>
              <a:rPr lang="en-US" sz="1600" dirty="0" smtClean="0">
                <a:solidFill>
                  <a:schemeClr val="bg1"/>
                </a:solidFill>
                <a:latin typeface="Segoe Light" pitchFamily="34" charset="0"/>
              </a:rPr>
              <a:t>Nodes</a:t>
            </a:r>
          </a:p>
        </p:txBody>
      </p:sp>
      <p:sp>
        <p:nvSpPr>
          <p:cNvPr id="154" name="TextBox 153"/>
          <p:cNvSpPr txBox="1"/>
          <p:nvPr/>
        </p:nvSpPr>
        <p:spPr>
          <a:xfrm rot="16200000">
            <a:off x="10454122" y="5200596"/>
            <a:ext cx="591509" cy="246221"/>
          </a:xfrm>
          <a:prstGeom prst="rect">
            <a:avLst/>
          </a:prstGeom>
          <a:noFill/>
        </p:spPr>
        <p:txBody>
          <a:bodyPr wrap="none" lIns="0" tIns="0" rIns="0" bIns="0" rtlCol="0">
            <a:spAutoFit/>
          </a:bodyPr>
          <a:lstStyle/>
          <a:p>
            <a:r>
              <a:rPr lang="en-US" sz="1600" dirty="0" smtClean="0">
                <a:solidFill>
                  <a:schemeClr val="bg1"/>
                </a:solidFill>
                <a:latin typeface="Segoe Light" pitchFamily="34" charset="0"/>
              </a:rPr>
              <a:t>Nodes</a:t>
            </a:r>
          </a:p>
        </p:txBody>
      </p:sp>
      <p:sp>
        <p:nvSpPr>
          <p:cNvPr id="156" name="TextBox 155"/>
          <p:cNvSpPr txBox="1"/>
          <p:nvPr/>
        </p:nvSpPr>
        <p:spPr>
          <a:xfrm rot="16200000">
            <a:off x="11165136" y="5200597"/>
            <a:ext cx="591509" cy="246221"/>
          </a:xfrm>
          <a:prstGeom prst="rect">
            <a:avLst/>
          </a:prstGeom>
          <a:noFill/>
        </p:spPr>
        <p:txBody>
          <a:bodyPr wrap="none" lIns="0" tIns="0" rIns="0" bIns="0" rtlCol="0">
            <a:spAutoFit/>
          </a:bodyPr>
          <a:lstStyle/>
          <a:p>
            <a:r>
              <a:rPr lang="en-US" sz="1600" dirty="0" smtClean="0">
                <a:solidFill>
                  <a:schemeClr val="bg1"/>
                </a:solidFill>
                <a:latin typeface="Segoe Light" pitchFamily="34" charset="0"/>
              </a:rPr>
              <a:t>Nodes</a:t>
            </a:r>
          </a:p>
        </p:txBody>
      </p:sp>
    </p:spTree>
    <p:extLst>
      <p:ext uri="{BB962C8B-B14F-4D97-AF65-F5344CB8AC3E}">
        <p14:creationId xmlns:p14="http://schemas.microsoft.com/office/powerpoint/2010/main" val="404364082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228600"/>
            <a:ext cx="11149013" cy="609398"/>
          </a:xfrm>
        </p:spPr>
        <p:txBody>
          <a:bodyPr/>
          <a:lstStyle/>
          <a:p>
            <a:r>
              <a:rPr lang="en-US" dirty="0" smtClean="0"/>
              <a:t>Windows Azure Datacenters</a:t>
            </a:r>
            <a:endParaRPr lang="en-US" dirty="0"/>
          </a:p>
        </p:txBody>
      </p:sp>
      <p:pic>
        <p:nvPicPr>
          <p:cNvPr id="217091" name="Picture 3"/>
          <p:cNvPicPr>
            <a:picLocks noChangeArrowheads="1"/>
          </p:cNvPicPr>
          <p:nvPr/>
        </p:nvPicPr>
        <p:blipFill>
          <a:blip r:embed="rId3" cstate="print"/>
          <a:srcRect/>
          <a:stretch>
            <a:fillRect/>
          </a:stretch>
        </p:blipFill>
        <p:spPr bwMode="auto">
          <a:xfrm>
            <a:off x="6094412" y="1150922"/>
            <a:ext cx="3959352" cy="5276088"/>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490" y="1150922"/>
            <a:ext cx="356235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376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Datacenter Clusters</a:t>
            </a:r>
            <a:endParaRPr lang="en-US" dirty="0"/>
          </a:p>
        </p:txBody>
      </p:sp>
      <p:sp>
        <p:nvSpPr>
          <p:cNvPr id="6" name="Text Placeholder 5"/>
          <p:cNvSpPr>
            <a:spLocks noGrp="1"/>
          </p:cNvSpPr>
          <p:nvPr>
            <p:ph type="body" sz="quarter" idx="10"/>
          </p:nvPr>
        </p:nvSpPr>
        <p:spPr>
          <a:xfrm>
            <a:off x="506414" y="1130300"/>
            <a:ext cx="11149012" cy="3367076"/>
          </a:xfrm>
        </p:spPr>
        <p:txBody>
          <a:bodyPr/>
          <a:lstStyle/>
          <a:p>
            <a:r>
              <a:rPr lang="en-US" sz="2800" dirty="0" smtClean="0"/>
              <a:t>Datacenters are divided into “clusters”</a:t>
            </a:r>
          </a:p>
          <a:p>
            <a:pPr lvl="1"/>
            <a:r>
              <a:rPr lang="en-US" sz="2400" dirty="0" smtClean="0"/>
              <a:t>Approximately 1000 rack-mounted server (we call them “nodes”)</a:t>
            </a:r>
          </a:p>
          <a:p>
            <a:pPr lvl="1"/>
            <a:r>
              <a:rPr lang="en-US" sz="2400" dirty="0" smtClean="0"/>
              <a:t>Provides a unit of fault isolation</a:t>
            </a:r>
          </a:p>
          <a:p>
            <a:r>
              <a:rPr lang="en-US" sz="2800" dirty="0" smtClean="0"/>
              <a:t>Each cluster is managed by a Fabric Controller (FC)</a:t>
            </a:r>
          </a:p>
          <a:p>
            <a:r>
              <a:rPr lang="en-US" sz="2800" dirty="0" smtClean="0"/>
              <a:t>FC is responsible for:</a:t>
            </a:r>
          </a:p>
          <a:p>
            <a:pPr lvl="1"/>
            <a:r>
              <a:rPr lang="en-US" sz="2400" dirty="0" smtClean="0"/>
              <a:t>Blade provisioning</a:t>
            </a:r>
          </a:p>
          <a:p>
            <a:pPr lvl="1"/>
            <a:r>
              <a:rPr lang="en-US" sz="2400" dirty="0" smtClean="0"/>
              <a:t>Blade management</a:t>
            </a:r>
          </a:p>
          <a:p>
            <a:pPr lvl="1"/>
            <a:r>
              <a:rPr lang="en-US" sz="2400" dirty="0" smtClean="0"/>
              <a:t>Service deployment and lifecycle</a:t>
            </a:r>
            <a:endParaRPr lang="en-US" sz="2400" dirty="0"/>
          </a:p>
        </p:txBody>
      </p:sp>
      <p:sp>
        <p:nvSpPr>
          <p:cNvPr id="7" name="Rectangle 6"/>
          <p:cNvSpPr/>
          <p:nvPr/>
        </p:nvSpPr>
        <p:spPr bwMode="auto">
          <a:xfrm>
            <a:off x="2070100" y="5461000"/>
            <a:ext cx="1168400" cy="10033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Cluster</a:t>
            </a:r>
          </a:p>
          <a:p>
            <a:pPr algn="ctr" defTabSz="914099" fontAlgn="base">
              <a:spcBef>
                <a:spcPct val="0"/>
              </a:spcBef>
              <a:spcAft>
                <a:spcPct val="0"/>
              </a:spcAft>
            </a:pPr>
            <a:r>
              <a:rPr lang="en-US" sz="2200" dirty="0">
                <a:gradFill>
                  <a:gsLst>
                    <a:gs pos="0">
                      <a:schemeClr val="tx1"/>
                    </a:gs>
                    <a:gs pos="100000">
                      <a:schemeClr val="tx1"/>
                    </a:gs>
                  </a:gsLst>
                  <a:lin ang="5400000" scaled="0"/>
                </a:gradFill>
              </a:rPr>
              <a:t>1</a:t>
            </a:r>
            <a:endParaRPr lang="en-US" sz="2200" dirty="0" smtClean="0">
              <a:gradFill>
                <a:gsLst>
                  <a:gs pos="0">
                    <a:schemeClr val="tx1"/>
                  </a:gs>
                  <a:gs pos="100000">
                    <a:schemeClr val="tx1"/>
                  </a:gs>
                </a:gsLst>
                <a:lin ang="5400000" scaled="0"/>
              </a:gradFill>
            </a:endParaRPr>
          </a:p>
        </p:txBody>
      </p:sp>
      <p:sp>
        <p:nvSpPr>
          <p:cNvPr id="8" name="Rectangle 7"/>
          <p:cNvSpPr/>
          <p:nvPr/>
        </p:nvSpPr>
        <p:spPr bwMode="auto">
          <a:xfrm>
            <a:off x="3683000" y="5461000"/>
            <a:ext cx="1168400" cy="10033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Cluster</a:t>
            </a:r>
          </a:p>
          <a:p>
            <a:pPr algn="ctr" defTabSz="914099" fontAlgn="base">
              <a:spcBef>
                <a:spcPct val="0"/>
              </a:spcBef>
              <a:spcAft>
                <a:spcPct val="0"/>
              </a:spcAft>
            </a:pPr>
            <a:r>
              <a:rPr lang="en-US" sz="2200" dirty="0">
                <a:gradFill>
                  <a:gsLst>
                    <a:gs pos="0">
                      <a:schemeClr val="tx1"/>
                    </a:gs>
                    <a:gs pos="100000">
                      <a:schemeClr val="tx1"/>
                    </a:gs>
                  </a:gsLst>
                  <a:lin ang="5400000" scaled="0"/>
                </a:gradFill>
              </a:rPr>
              <a:t>2</a:t>
            </a:r>
            <a:endParaRPr lang="en-US" sz="2200" dirty="0" smtClean="0">
              <a:gradFill>
                <a:gsLst>
                  <a:gs pos="0">
                    <a:schemeClr val="tx1"/>
                  </a:gs>
                  <a:gs pos="100000">
                    <a:schemeClr val="tx1"/>
                  </a:gs>
                </a:gsLst>
                <a:lin ang="5400000" scaled="0"/>
              </a:gradFill>
            </a:endParaRPr>
          </a:p>
        </p:txBody>
      </p:sp>
      <p:sp>
        <p:nvSpPr>
          <p:cNvPr id="9" name="Rectangle 8"/>
          <p:cNvSpPr/>
          <p:nvPr/>
        </p:nvSpPr>
        <p:spPr bwMode="auto">
          <a:xfrm>
            <a:off x="8013700" y="5511800"/>
            <a:ext cx="1168400" cy="10033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Cluster</a:t>
            </a:r>
          </a:p>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n</a:t>
            </a:r>
          </a:p>
        </p:txBody>
      </p:sp>
      <p:cxnSp>
        <p:nvCxnSpPr>
          <p:cNvPr id="11" name="Straight Connector 10"/>
          <p:cNvCxnSpPr/>
          <p:nvPr/>
        </p:nvCxnSpPr>
        <p:spPr>
          <a:xfrm>
            <a:off x="2616200" y="4953000"/>
            <a:ext cx="59817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flipV="1">
            <a:off x="5461000" y="4622800"/>
            <a:ext cx="0" cy="330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2616200" y="4953000"/>
            <a:ext cx="0" cy="558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a:endCxn id="8" idx="0"/>
          </p:cNvCxnSpPr>
          <p:nvPr/>
        </p:nvCxnSpPr>
        <p:spPr>
          <a:xfrm>
            <a:off x="4267200" y="4953000"/>
            <a:ext cx="0" cy="508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a:endCxn id="9" idx="0"/>
          </p:cNvCxnSpPr>
          <p:nvPr/>
        </p:nvCxnSpPr>
        <p:spPr>
          <a:xfrm>
            <a:off x="8597900" y="4953000"/>
            <a:ext cx="0" cy="558800"/>
          </a:xfrm>
          <a:prstGeom prst="line">
            <a:avLst/>
          </a:prstGeom>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5919611" y="5461000"/>
            <a:ext cx="461665" cy="830997"/>
          </a:xfrm>
          <a:prstGeom prst="rect">
            <a:avLst/>
          </a:prstGeom>
          <a:noFill/>
        </p:spPr>
        <p:txBody>
          <a:bodyPr wrap="none" lIns="0" tIns="0" rIns="0" bIns="0" rtlCol="0">
            <a:spAutoFit/>
          </a:bodyPr>
          <a:lstStyle/>
          <a:p>
            <a:r>
              <a:rPr lang="en-US" sz="5400" dirty="0" smtClean="0">
                <a:gradFill>
                  <a:gsLst>
                    <a:gs pos="0">
                      <a:schemeClr val="tx1"/>
                    </a:gs>
                    <a:gs pos="86000">
                      <a:schemeClr val="tx1"/>
                    </a:gs>
                  </a:gsLst>
                  <a:lin ang="5400000" scaled="0"/>
                </a:gradFill>
              </a:rPr>
              <a:t>…</a:t>
            </a:r>
          </a:p>
        </p:txBody>
      </p:sp>
      <p:sp>
        <p:nvSpPr>
          <p:cNvPr id="24" name="TextBox 23"/>
          <p:cNvSpPr txBox="1"/>
          <p:nvPr/>
        </p:nvSpPr>
        <p:spPr>
          <a:xfrm>
            <a:off x="5734050" y="4614445"/>
            <a:ext cx="2107949"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Datacenter network</a:t>
            </a:r>
          </a:p>
        </p:txBody>
      </p:sp>
      <p:sp>
        <p:nvSpPr>
          <p:cNvPr id="25" name="Rectangle 24"/>
          <p:cNvSpPr/>
          <p:nvPr/>
        </p:nvSpPr>
        <p:spPr bwMode="auto">
          <a:xfrm>
            <a:off x="2070100" y="5334000"/>
            <a:ext cx="1168400" cy="2540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rPr>
              <a:t>FC</a:t>
            </a:r>
          </a:p>
        </p:txBody>
      </p:sp>
      <p:sp>
        <p:nvSpPr>
          <p:cNvPr id="26" name="Rectangle 25"/>
          <p:cNvSpPr/>
          <p:nvPr/>
        </p:nvSpPr>
        <p:spPr bwMode="auto">
          <a:xfrm>
            <a:off x="3683000" y="5334000"/>
            <a:ext cx="1168400" cy="2540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rPr>
              <a:t>FC</a:t>
            </a:r>
          </a:p>
        </p:txBody>
      </p:sp>
      <p:sp>
        <p:nvSpPr>
          <p:cNvPr id="27" name="Rectangle 26"/>
          <p:cNvSpPr/>
          <p:nvPr/>
        </p:nvSpPr>
        <p:spPr bwMode="auto">
          <a:xfrm>
            <a:off x="8013700" y="5384800"/>
            <a:ext cx="1168400" cy="2540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rPr>
              <a:t>FC</a:t>
            </a:r>
          </a:p>
        </p:txBody>
      </p:sp>
    </p:spTree>
    <p:extLst>
      <p:ext uri="{BB962C8B-B14F-4D97-AF65-F5344CB8AC3E}">
        <p14:creationId xmlns:p14="http://schemas.microsoft.com/office/powerpoint/2010/main" val="122328622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8" y="228600"/>
            <a:ext cx="11149013" cy="609398"/>
          </a:xfrm>
        </p:spPr>
        <p:txBody>
          <a:bodyPr/>
          <a:lstStyle/>
          <a:p>
            <a:r>
              <a:rPr lang="en-US" dirty="0" smtClean="0"/>
              <a:t>The Fabric Controller (FC)</a:t>
            </a:r>
            <a:endParaRPr lang="en-US" dirty="0"/>
          </a:p>
        </p:txBody>
      </p:sp>
      <p:sp>
        <p:nvSpPr>
          <p:cNvPr id="3" name="Content Placeholder 2"/>
          <p:cNvSpPr>
            <a:spLocks noGrp="1"/>
          </p:cNvSpPr>
          <p:nvPr>
            <p:ph idx="1"/>
          </p:nvPr>
        </p:nvSpPr>
        <p:spPr>
          <a:xfrm>
            <a:off x="736599" y="1295400"/>
            <a:ext cx="10246757" cy="4918269"/>
          </a:xfrm>
        </p:spPr>
        <p:txBody>
          <a:bodyPr/>
          <a:lstStyle/>
          <a:p>
            <a:r>
              <a:rPr lang="en-US" sz="2800" dirty="0" smtClean="0"/>
              <a:t>The “kernel” of the cloud operating system</a:t>
            </a:r>
          </a:p>
          <a:p>
            <a:pPr lvl="1"/>
            <a:r>
              <a:rPr lang="en-US" sz="2400" dirty="0" smtClean="0"/>
              <a:t>Manages datacenter hardware</a:t>
            </a:r>
          </a:p>
          <a:p>
            <a:pPr lvl="1"/>
            <a:r>
              <a:rPr lang="en-US" sz="2400" dirty="0" smtClean="0"/>
              <a:t>Manages Windows Azure services</a:t>
            </a:r>
          </a:p>
          <a:p>
            <a:r>
              <a:rPr lang="en-US" sz="2800" dirty="0" smtClean="0"/>
              <a:t>Four main responsibilities:</a:t>
            </a:r>
          </a:p>
          <a:p>
            <a:pPr lvl="1"/>
            <a:r>
              <a:rPr lang="en-US" sz="2400" dirty="0" smtClean="0"/>
              <a:t>Datacenter resource allocation</a:t>
            </a:r>
          </a:p>
          <a:p>
            <a:pPr lvl="1"/>
            <a:r>
              <a:rPr lang="en-US" sz="2400" dirty="0"/>
              <a:t>Datacenter </a:t>
            </a:r>
            <a:r>
              <a:rPr lang="en-US" sz="2400" dirty="0" smtClean="0"/>
              <a:t>resource </a:t>
            </a:r>
            <a:br>
              <a:rPr lang="en-US" sz="2400" dirty="0" smtClean="0"/>
            </a:br>
            <a:r>
              <a:rPr lang="en-US" sz="2400" dirty="0" smtClean="0"/>
              <a:t>provisioning</a:t>
            </a:r>
          </a:p>
          <a:p>
            <a:pPr lvl="1"/>
            <a:r>
              <a:rPr lang="en-US" sz="2400" dirty="0" smtClean="0"/>
              <a:t>Service </a:t>
            </a:r>
            <a:r>
              <a:rPr lang="en-US" sz="2400" dirty="0"/>
              <a:t>l</a:t>
            </a:r>
            <a:r>
              <a:rPr lang="en-US" sz="2400" dirty="0" smtClean="0"/>
              <a:t>ifecycle management</a:t>
            </a:r>
          </a:p>
          <a:p>
            <a:pPr lvl="1"/>
            <a:r>
              <a:rPr lang="en-US" sz="2400" dirty="0" smtClean="0"/>
              <a:t>Service health management</a:t>
            </a:r>
          </a:p>
          <a:p>
            <a:r>
              <a:rPr lang="en-US" sz="2800" dirty="0" smtClean="0"/>
              <a:t>Inputs:</a:t>
            </a:r>
          </a:p>
          <a:p>
            <a:pPr lvl="1"/>
            <a:r>
              <a:rPr lang="en-US" sz="2400" dirty="0" smtClean="0"/>
              <a:t>Description of the hardware and network resources it will control</a:t>
            </a:r>
          </a:p>
          <a:p>
            <a:pPr lvl="1"/>
            <a:r>
              <a:rPr lang="en-US" sz="2400" dirty="0" smtClean="0"/>
              <a:t>Service model and binaries for cloud applications</a:t>
            </a:r>
          </a:p>
        </p:txBody>
      </p:sp>
      <p:grpSp>
        <p:nvGrpSpPr>
          <p:cNvPr id="4" name="Group 3"/>
          <p:cNvGrpSpPr/>
          <p:nvPr/>
        </p:nvGrpSpPr>
        <p:grpSpPr>
          <a:xfrm>
            <a:off x="6136769" y="2209800"/>
            <a:ext cx="5688120" cy="2627478"/>
            <a:chOff x="914399" y="2600354"/>
            <a:chExt cx="7173506" cy="3687091"/>
          </a:xfrm>
        </p:grpSpPr>
        <p:sp>
          <p:nvSpPr>
            <p:cNvPr id="5" name="Content Placeholder 2"/>
            <p:cNvSpPr txBox="1">
              <a:spLocks/>
            </p:cNvSpPr>
            <p:nvPr/>
          </p:nvSpPr>
          <p:spPr>
            <a:xfrm>
              <a:off x="2930086" y="2627738"/>
              <a:ext cx="1357985" cy="114884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1600" dirty="0" smtClean="0"/>
                <a:t>Server</a:t>
              </a:r>
            </a:p>
            <a:p>
              <a:pPr marL="0" indent="0">
                <a:spcBef>
                  <a:spcPts val="600"/>
                </a:spcBef>
                <a:buNone/>
              </a:pPr>
              <a:r>
                <a:rPr lang="en-US" sz="1600" dirty="0" smtClean="0"/>
                <a:t>Kernel</a:t>
              </a:r>
            </a:p>
            <a:p>
              <a:pPr marL="0" indent="0">
                <a:spcBef>
                  <a:spcPts val="600"/>
                </a:spcBef>
                <a:buNone/>
              </a:pPr>
              <a:r>
                <a:rPr lang="en-US" sz="1600" dirty="0" smtClean="0"/>
                <a:t>Process</a:t>
              </a:r>
              <a:endParaRPr lang="en-US" sz="1600" dirty="0"/>
            </a:p>
          </p:txBody>
        </p:sp>
        <p:sp>
          <p:nvSpPr>
            <p:cNvPr id="6" name="Content Placeholder 2"/>
            <p:cNvSpPr txBox="1">
              <a:spLocks/>
            </p:cNvSpPr>
            <p:nvPr/>
          </p:nvSpPr>
          <p:spPr>
            <a:xfrm>
              <a:off x="5469257" y="2620027"/>
              <a:ext cx="2503030" cy="114884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1600" dirty="0" smtClean="0"/>
                <a:t>Datacenter</a:t>
              </a:r>
            </a:p>
            <a:p>
              <a:pPr marL="0" indent="0">
                <a:spcBef>
                  <a:spcPts val="600"/>
                </a:spcBef>
                <a:buNone/>
              </a:pPr>
              <a:r>
                <a:rPr lang="en-US" sz="1600" dirty="0" smtClean="0"/>
                <a:t>Fabric Controller</a:t>
              </a:r>
            </a:p>
            <a:p>
              <a:pPr marL="0" indent="0">
                <a:spcBef>
                  <a:spcPts val="600"/>
                </a:spcBef>
                <a:buNone/>
              </a:pPr>
              <a:r>
                <a:rPr lang="en-US" sz="1600" dirty="0" smtClean="0"/>
                <a:t>Service</a:t>
              </a:r>
              <a:endParaRPr lang="en-US" sz="1600" dirty="0"/>
            </a:p>
          </p:txBody>
        </p:sp>
        <p:sp>
          <p:nvSpPr>
            <p:cNvPr id="7" name="Right Arrow 6"/>
            <p:cNvSpPr/>
            <p:nvPr/>
          </p:nvSpPr>
          <p:spPr bwMode="auto">
            <a:xfrm>
              <a:off x="3792855" y="2600354"/>
              <a:ext cx="1447799" cy="304798"/>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gradFill>
                  <a:gsLst>
                    <a:gs pos="0">
                      <a:srgbClr val="FFFFFF"/>
                    </a:gs>
                    <a:gs pos="100000">
                      <a:srgbClr val="FFFFFF"/>
                    </a:gs>
                  </a:gsLst>
                  <a:lin ang="5400000" scaled="0"/>
                </a:gradFill>
              </a:endParaRPr>
            </a:p>
          </p:txBody>
        </p:sp>
        <p:sp>
          <p:nvSpPr>
            <p:cNvPr id="8" name="Right Arrow 7"/>
            <p:cNvSpPr/>
            <p:nvPr/>
          </p:nvSpPr>
          <p:spPr bwMode="auto">
            <a:xfrm>
              <a:off x="3796007" y="3028074"/>
              <a:ext cx="1447799" cy="30479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gradFill>
                  <a:gsLst>
                    <a:gs pos="0">
                      <a:srgbClr val="FFFFFF"/>
                    </a:gs>
                    <a:gs pos="100000">
                      <a:srgbClr val="FFFFFF"/>
                    </a:gs>
                  </a:gsLst>
                  <a:lin ang="5400000" scaled="0"/>
                </a:gradFill>
              </a:endParaRPr>
            </a:p>
          </p:txBody>
        </p:sp>
        <p:sp>
          <p:nvSpPr>
            <p:cNvPr id="9" name="Right Arrow 8"/>
            <p:cNvSpPr/>
            <p:nvPr/>
          </p:nvSpPr>
          <p:spPr bwMode="auto">
            <a:xfrm>
              <a:off x="3796007" y="3471786"/>
              <a:ext cx="1447799" cy="304798"/>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gradFill>
                  <a:gsLst>
                    <a:gs pos="0">
                      <a:srgbClr val="FFFFFF"/>
                    </a:gs>
                    <a:gs pos="100000">
                      <a:srgbClr val="FFFFFF"/>
                    </a:gs>
                  </a:gsLst>
                  <a:lin ang="5400000" scaled="0"/>
                </a:gradFill>
              </a:endParaRPr>
            </a:p>
          </p:txBody>
        </p:sp>
        <p:sp>
          <p:nvSpPr>
            <p:cNvPr id="10" name="Rectangle 9"/>
            <p:cNvSpPr/>
            <p:nvPr/>
          </p:nvSpPr>
          <p:spPr bwMode="auto">
            <a:xfrm>
              <a:off x="914399" y="5029200"/>
              <a:ext cx="3383973" cy="38099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Windows Kernel</a:t>
              </a:r>
            </a:p>
          </p:txBody>
        </p:sp>
        <p:sp>
          <p:nvSpPr>
            <p:cNvPr id="11" name="Rectangle 10"/>
            <p:cNvSpPr/>
            <p:nvPr/>
          </p:nvSpPr>
          <p:spPr bwMode="auto">
            <a:xfrm>
              <a:off x="914399" y="5525445"/>
              <a:ext cx="3383972" cy="762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Server</a:t>
              </a:r>
            </a:p>
          </p:txBody>
        </p:sp>
        <p:sp>
          <p:nvSpPr>
            <p:cNvPr id="12" name="Rectangle 11"/>
            <p:cNvSpPr/>
            <p:nvPr/>
          </p:nvSpPr>
          <p:spPr bwMode="auto">
            <a:xfrm>
              <a:off x="1476926" y="4191000"/>
              <a:ext cx="1111827" cy="7620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Word</a:t>
              </a:r>
            </a:p>
          </p:txBody>
        </p:sp>
        <p:sp>
          <p:nvSpPr>
            <p:cNvPr id="13" name="Rectangle 12"/>
            <p:cNvSpPr/>
            <p:nvPr/>
          </p:nvSpPr>
          <p:spPr bwMode="auto">
            <a:xfrm>
              <a:off x="2681169" y="4191000"/>
              <a:ext cx="1111827" cy="7620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SQL Server</a:t>
              </a:r>
            </a:p>
          </p:txBody>
        </p:sp>
        <p:sp>
          <p:nvSpPr>
            <p:cNvPr id="14" name="Rectangle 13"/>
            <p:cNvSpPr/>
            <p:nvPr/>
          </p:nvSpPr>
          <p:spPr bwMode="auto">
            <a:xfrm>
              <a:off x="4703932" y="5029200"/>
              <a:ext cx="3383973" cy="38099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Fabric Controller</a:t>
              </a:r>
            </a:p>
          </p:txBody>
        </p:sp>
        <p:sp>
          <p:nvSpPr>
            <p:cNvPr id="15" name="Rectangle 14"/>
            <p:cNvSpPr/>
            <p:nvPr/>
          </p:nvSpPr>
          <p:spPr bwMode="auto">
            <a:xfrm>
              <a:off x="4703932" y="5525445"/>
              <a:ext cx="3383973" cy="762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Datacenter</a:t>
              </a:r>
            </a:p>
          </p:txBody>
        </p:sp>
        <p:sp>
          <p:nvSpPr>
            <p:cNvPr id="16" name="Rectangle 15"/>
            <p:cNvSpPr/>
            <p:nvPr/>
          </p:nvSpPr>
          <p:spPr bwMode="auto">
            <a:xfrm>
              <a:off x="5181600" y="4191000"/>
              <a:ext cx="1196687" cy="7620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Exchange</a:t>
              </a:r>
            </a:p>
            <a:p>
              <a:pPr algn="ctr" defTabSz="914099" fontAlgn="base">
                <a:spcBef>
                  <a:spcPct val="0"/>
                </a:spcBef>
                <a:spcAft>
                  <a:spcPct val="0"/>
                </a:spcAft>
              </a:pPr>
              <a:r>
                <a:rPr lang="en-US" sz="1200" dirty="0" smtClean="0">
                  <a:solidFill>
                    <a:schemeClr val="bg1"/>
                  </a:solidFill>
                </a:rPr>
                <a:t>Online</a:t>
              </a:r>
            </a:p>
          </p:txBody>
        </p:sp>
        <p:sp>
          <p:nvSpPr>
            <p:cNvPr id="17" name="Rectangle 16"/>
            <p:cNvSpPr/>
            <p:nvPr/>
          </p:nvSpPr>
          <p:spPr bwMode="auto">
            <a:xfrm>
              <a:off x="6470702" y="4191000"/>
              <a:ext cx="1111827" cy="7620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SQL Azure</a:t>
              </a:r>
            </a:p>
          </p:txBody>
        </p:sp>
      </p:grpSp>
    </p:spTree>
    <p:extLst>
      <p:ext uri="{BB962C8B-B14F-4D97-AF65-F5344CB8AC3E}">
        <p14:creationId xmlns:p14="http://schemas.microsoft.com/office/powerpoint/2010/main" val="2030739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Resource Description</a:t>
            </a:r>
            <a:endParaRPr lang="en-US" dirty="0"/>
          </a:p>
        </p:txBody>
      </p:sp>
      <p:sp>
        <p:nvSpPr>
          <p:cNvPr id="3" name="Content Placeholder 2"/>
          <p:cNvSpPr>
            <a:spLocks noGrp="1"/>
          </p:cNvSpPr>
          <p:nvPr>
            <p:ph idx="1"/>
          </p:nvPr>
        </p:nvSpPr>
        <p:spPr>
          <a:xfrm>
            <a:off x="519112" y="1447800"/>
            <a:ext cx="11149013" cy="4241161"/>
          </a:xfrm>
        </p:spPr>
        <p:txBody>
          <a:bodyPr/>
          <a:lstStyle/>
          <a:p>
            <a:r>
              <a:rPr lang="en-US" dirty="0" smtClean="0"/>
              <a:t>The Fabric Controller is bootstrapped with a Utility Fabric Controller (UFC)</a:t>
            </a:r>
          </a:p>
          <a:p>
            <a:pPr lvl="1"/>
            <a:r>
              <a:rPr lang="en-US" dirty="0" smtClean="0"/>
              <a:t>Single-instance FC </a:t>
            </a:r>
          </a:p>
          <a:p>
            <a:pPr lvl="1"/>
            <a:r>
              <a:rPr lang="en-US" dirty="0" smtClean="0"/>
              <a:t>Used for bootstrap and FC updates</a:t>
            </a:r>
          </a:p>
          <a:p>
            <a:r>
              <a:rPr lang="en-US" dirty="0" smtClean="0"/>
              <a:t>UFC feeds FC a description of the cluster physical and logical resources in Datacenter.xml</a:t>
            </a:r>
          </a:p>
          <a:p>
            <a:pPr lvl="1"/>
            <a:r>
              <a:rPr lang="en-US" dirty="0" smtClean="0"/>
              <a:t>Server IP addresses</a:t>
            </a:r>
          </a:p>
          <a:p>
            <a:pPr lvl="1"/>
            <a:r>
              <a:rPr lang="en-US" dirty="0" smtClean="0"/>
              <a:t>Pool of network IP addresses to assign services</a:t>
            </a:r>
          </a:p>
          <a:p>
            <a:pPr lvl="1"/>
            <a:r>
              <a:rPr lang="en-US" dirty="0" smtClean="0"/>
              <a:t>Network hardware and Power Distribution Unit addresses</a:t>
            </a:r>
            <a:endParaRPr lang="en-US" dirty="0"/>
          </a:p>
        </p:txBody>
      </p:sp>
    </p:spTree>
    <p:extLst>
      <p:ext uri="{BB962C8B-B14F-4D97-AF65-F5344CB8AC3E}">
        <p14:creationId xmlns:p14="http://schemas.microsoft.com/office/powerpoint/2010/main" val="327927499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5/2011 3:00:04 PM&quot;&gt;&lt;Slide id=&quot;307&quot; dur=&quot;145.3008&quot; bld=&quot;INVLD&quot;/&gt;&lt;Slide id=&quot;368&quot; dur=&quot;133.0469&quot;/&gt;&lt;Slide id=&quot;308&quot; dur=&quot;72.86328&quot;/&gt;&lt;Slide id=&quot;361&quot; dur=&quot;90.53516&quot; bld=&quot;|49.5|15.4|5.8&quot;/&gt;&lt;Slide id=&quot;309&quot; dur=&quot;62.03516&quot; bld=&quot;|24|27.5&quot;/&gt;&lt;Slide id=&quot;310&quot; dur=&quot;105.4063&quot;/&gt;&lt;Slide id=&quot;311&quot; dur=&quot;64.05078&quot;/&gt;&lt;Slide id=&quot;369&quot; dur=&quot;131.7813&quot;/&gt;&lt;Slide id=&quot;313&quot; dur=&quot;3.050781&quot;/&gt;&lt;Slide id=&quot;362&quot; dur=&quot;148.5977&quot;/&gt;&lt;Slide id=&quot;356&quot; dur=&quot;89.64453&quot; bld=&quot;|85.5&quot;/&gt;&lt;Slide id=&quot;364&quot; dur=&quot;6.285156&quot;/&gt;&lt;Slide id=&quot;314&quot; dur=&quot;38.30859&quot;/&gt;&lt;Slide id=&quot;315&quot; dur=&quot;211.8867&quot;/&gt;&lt;Slide id=&quot;359&quot; dur=&quot;173.4336&quot; bld=&quot;|86.6|2|5.3|2|.8|2&quot;/&gt;&lt;Slide id=&quot;360&quot; dur=&quot;97.33594&quot;/&gt;&lt;Slide id=&quot;316&quot; dur=&quot;52.85156&quot;/&gt;&lt;Slide id=&quot;358&quot; dur=&quot;243.0586&quot;/&gt;&lt;Slide id=&quot;317&quot; dur=&quot;385.2852&quot;/&gt;&lt;Slide id=&quot;372&quot; dur=&quot;184.1953&quot; bld=&quot;|19.4|27.1|0|2|3.3|14.1|10.1|1.1|2|2&quot;/&gt;&lt;Slide id=&quot;321&quot; dur=&quot;1.984375&quot;/&gt;&lt;Slide id=&quot;322&quot; dur=&quot;55.77344&quot;/&gt;&lt;Slide id=&quot;370&quot; dur=&quot;34.38672&quot;/&gt;&lt;Slide id=&quot;324&quot; dur=&quot;59.28125&quot;/&gt;&lt;Slide id=&quot;325&quot; dur=&quot;108.1797&quot;/&gt;&lt;Slide id=&quot;326&quot; dur=&quot;65.51563&quot;/&gt;&lt;Slide id=&quot;327&quot; dur=&quot;76.66016&quot; bld=&quot;|27.5|.5|6.5|0|2|3.3|2|13.4|.6|.5|.5|13|0|.5&quot;/&gt;&lt;Slide id=&quot;365&quot; dur=&quot;58.875&quot;/&gt;&lt;Slide id=&quot;328&quot; dur=&quot;4.496094&quot;/&gt;&lt;Slide id=&quot;365&quot; dur=&quot;1.140625&quot;/&gt;&lt;Slide id=&quot;328&quot; dur=&quot;.9179688&quot;/&gt;&lt;Slide id=&quot;329&quot; dur=&quot;75.40625&quot;/&gt;&lt;Slide id=&quot;330&quot; dur=&quot;55.05469&quot;/&gt;&lt;Slide id=&quot;331&quot; dur=&quot;231.4375&quot; bld=&quot;|26.4|8.3|195.4&quot;/&gt;&lt;Slide id=&quot;332&quot; dur=&quot;4.96875&quot;/&gt;&lt;Slide id=&quot;371&quot; dur=&quot;80.55078&quot;/&gt;&lt;Slide id=&quot;334&quot; dur=&quot;313.8633&quot;/&gt;&lt;Slide id=&quot;333&quot; dur=&quot;40.70313&quot; bld=&quot;|2.6|.5|.5|7.9|.5|5.3|.5|.5|.5&quot;/&gt;&lt;Slide id=&quot;336&quot; dur=&quot;2.015625&quot;/&gt;&lt;Slide id=&quot;337&quot; dur=&quot;141.7109&quot; bld=&quot;|15.4|.6|26.6|1.7|1|94.6&quot;/&gt;&lt;Slide id=&quot;373&quot; dur=&quot;48.03906&quot; bld=&quot;|18.7&quot;/&gt;&lt;Slide id=&quot;351&quot; dur=&quot;76.85156&quot;/&gt;&lt;Slide id=&quot;338&quot; dur=&quot;65.34766&quot;/&gt;&lt;Slide id=&quot;339&quot; dur=&quot;3.023438&quot;/&gt;&lt;Slide id=&quot;340&quot; dur=&quot;93.74609&quot;/&gt;&lt;Slide id=&quot;341&quot; dur=&quot;64.07422&quot;/&gt;&lt;Slide id=&quot;342&quot; dur=&quot;27.23828&quot;/&gt;&lt;Slide id=&quot;344&quot; dur=&quot;34.10156&quot;/&gt;&lt;Slide id=&quot;366&quot; dur=&quot;91.71484&quot;/&gt;&lt;Slide id=&quot;352&quot; dur=&quot;114.3242&quot;/&gt;&lt;Slide id=&quot;343&quot; dur=&quot;1.246094&quot;/&gt;&lt;Slide id=&quot;352&quot; dur=&quot;20.85938&quot;/&gt;&lt;Slide id=&quot;343&quot; dur=&quot;23.47266&quot;/&gt;&lt;Slide id=&quot;345&quot; dur=&quot;26.05859&quot;/&gt;&lt;Slide id=&quot;346&quot; dur=&quot;252.9609&quot;/&gt;&lt;/Timings&gt;&lt;Timings time=&quot;7/25/2011 2:59:40 PM&quot;&gt;&lt;Slide id=&quot;307&quot; dur=&quot;2.199219&quot; bld=&quot;INVLD&quot;/&gt;&lt;/Timings&gt;&lt;Timings time=&quot;7/25/2011 2:59:21 PM&quot;&gt;&lt;Slide id=&quot;307&quot; dur=&quot;2.414063&quot; bld=&quot;INVLD&quot;/&gt;&lt;/Timings&gt;&lt;Timings time=&quot;7/25/2011 2:51:30 PM&quot;&gt;&lt;Slide id=&quot;307&quot; dur=&quot;105.3359&quot; bld=&quot;INVLD&quot;/&gt;&lt;/Timings&gt;&lt;Timings time=&quot;7/25/2011 1:45:01 PM&quot;&gt;&lt;Slide id=&quot;309&quot; dur=&quot;4.660156&quot; bld=&quot;INVLD|1.4|1.3&quot;/&gt;&lt;Slide id=&quot;310&quot; dur=&quot;3.675781&quot;/&gt;&lt;Slide id=&quot;311&quot; dur=&quot;2.203125&quot;/&gt;&lt;Slide id=&quot;369&quot; dur=&quot;7.410156&quot;/&gt;&lt;Slide id=&quot;313&quot; dur=&quot;1.726563&quot;/&gt;&lt;Slide id=&quot;369&quot; dur=&quot;4.632813&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27.5|.5|6.5|0|2|3.3|2|13.4|.6|.5|.5|13|0|.5"/>
</p:tagLst>
</file>

<file path=ppt/tags/tag3.xml><?xml version="1.0" encoding="utf-8"?>
<p:tagLst xmlns:a="http://schemas.openxmlformats.org/drawingml/2006/main" xmlns:r="http://schemas.openxmlformats.org/officeDocument/2006/relationships" xmlns:p="http://schemas.openxmlformats.org/presentationml/2006/main">
  <p:tag name="TIMING" val="|19.4|27.1|0|2|3.3|14.1|10.1|1.1|2|2"/>
</p:tagLst>
</file>

<file path=ppt/tags/tag4.xml><?xml version="1.0" encoding="utf-8"?>
<p:tagLst xmlns:a="http://schemas.openxmlformats.org/drawingml/2006/main" xmlns:r="http://schemas.openxmlformats.org/officeDocument/2006/relationships" xmlns:p="http://schemas.openxmlformats.org/presentationml/2006/main">
  <p:tag name="TIMING" val="|26.4|8.3|195.4"/>
</p:tagLst>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BEE9E77-98F7-4724-8A25-DC282935BB7C}"/>
</file>

<file path=customXml/itemProps2.xml><?xml version="1.0" encoding="utf-8"?>
<ds:datastoreItem xmlns:ds="http://schemas.openxmlformats.org/officeDocument/2006/customXml" ds:itemID="{D469FEA8-B7FF-4F15-9D81-9B05CF0573E3}"/>
</file>

<file path=customXml/itemProps3.xml><?xml version="1.0" encoding="utf-8"?>
<ds:datastoreItem xmlns:ds="http://schemas.openxmlformats.org/officeDocument/2006/customXml" ds:itemID="{482DD8DC-68E7-40CF-AAD7-32D3EC51FE64}"/>
</file>

<file path=docProps/app.xml><?xml version="1.0" encoding="utf-8"?>
<Properties xmlns="http://schemas.openxmlformats.org/officeDocument/2006/extended-properties" xmlns:vt="http://schemas.openxmlformats.org/officeDocument/2006/docPropsVTypes">
  <Template>PDC10_Template_16x9 - Rev 02 (2)</Template>
  <TotalTime>0</TotalTime>
  <Words>2521</Words>
  <Application>Microsoft Office PowerPoint</Application>
  <PresentationFormat>Custom</PresentationFormat>
  <Paragraphs>654</Paragraphs>
  <Slides>42</Slides>
  <Notes>21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42</vt:i4>
      </vt:variant>
    </vt:vector>
  </HeadingPairs>
  <TitlesOfParts>
    <vt:vector size="56" baseType="lpstr">
      <vt:lpstr>Arial</vt:lpstr>
      <vt:lpstr>Cambria Math</vt:lpstr>
      <vt:lpstr>Segoe UI Light</vt:lpstr>
      <vt:lpstr>Segoe UI</vt:lpstr>
      <vt:lpstr>Times New Roman</vt:lpstr>
      <vt:lpstr>Segoe</vt:lpstr>
      <vt:lpstr>Calibri</vt:lpstr>
      <vt:lpstr>Segoe UI Semibold</vt:lpstr>
      <vt:lpstr>Wingdings</vt:lpstr>
      <vt:lpstr>Segoe Light</vt:lpstr>
      <vt:lpstr>BUILD_Breakout_Template _ SAMPLE for Scott 7.28</vt:lpstr>
      <vt:lpstr>&lt;5-30000_BUILD_16x9&gt;</vt:lpstr>
      <vt:lpstr>1_BUILD_Breakout_Template _ SAMPLE for Scott 7.28</vt:lpstr>
      <vt:lpstr>2_BUILD_Breakout_Template _ SAMPLE for Scott 7.28</vt:lpstr>
      <vt:lpstr>Inside Windows Azure: the cloud operating system</vt:lpstr>
      <vt:lpstr>About Me</vt:lpstr>
      <vt:lpstr>Agenda</vt:lpstr>
      <vt:lpstr>Windows Azure Datacenter Architecture</vt:lpstr>
      <vt:lpstr>Datacenter Architecture</vt:lpstr>
      <vt:lpstr>Windows Azure Datacenters</vt:lpstr>
      <vt:lpstr>Datacenter Clusters</vt:lpstr>
      <vt:lpstr>The Fabric Controller (FC)</vt:lpstr>
      <vt:lpstr>Cluster Resource Description</vt:lpstr>
      <vt:lpstr>Inside a Cluster</vt:lpstr>
      <vt:lpstr>Provisioning a Node</vt:lpstr>
      <vt:lpstr>Deploying Services</vt:lpstr>
      <vt:lpstr>Deploying a Service to the Cloud: The 10,000 foot view</vt:lpstr>
      <vt:lpstr>RDFE</vt:lpstr>
      <vt:lpstr>The Several Service Models of Windows Azure</vt:lpstr>
      <vt:lpstr>Service Deployment Steps</vt:lpstr>
      <vt:lpstr>Service Resource Allocation</vt:lpstr>
      <vt:lpstr>Deploying a Service</vt:lpstr>
      <vt:lpstr>Mapping Instances to Update/Fault Domains</vt:lpstr>
      <vt:lpstr>Inside a Deployed Node</vt:lpstr>
      <vt:lpstr>Deploying a Role Instance</vt:lpstr>
      <vt:lpstr>Role Instance VHDs</vt:lpstr>
      <vt:lpstr>Inside a Role VM</vt:lpstr>
      <vt:lpstr>Performance Improvements: JBOD</vt:lpstr>
      <vt:lpstr>Performance Improvements:  Preallocation and Prefetching</vt:lpstr>
      <vt:lpstr>Updating the Host OS</vt:lpstr>
      <vt:lpstr>Allocation Constraints</vt:lpstr>
      <vt:lpstr>Updating a Cluster: The Long Tail</vt:lpstr>
      <vt:lpstr>Maintaining Service Health</vt:lpstr>
      <vt:lpstr>Node and Role Health Maintenance</vt:lpstr>
      <vt:lpstr>Hardware Issue Breakdown</vt:lpstr>
      <vt:lpstr>Moving a Role Instance (Service Healing)</vt:lpstr>
      <vt:lpstr>Service Healing</vt:lpstr>
      <vt:lpstr>Developing and Operating Windows Azure</vt:lpstr>
      <vt:lpstr>Windows Azure Service Development</vt:lpstr>
      <vt:lpstr>Windows Azure Monitoring</vt:lpstr>
      <vt:lpstr>Monitoring API Performance (RDFE)</vt:lpstr>
      <vt:lpstr>Canary Display</vt:lpstr>
      <vt:lpstr>Conclusion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SAC-853T: Inside Windows Azure: the cloud operating system</dc:title>
  <dc:subject>BUILD</dc:subject>
  <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
  <cp:revision>1</cp:revision>
  <dcterms:created xsi:type="dcterms:W3CDTF">2011-09-14T19:00:49Z</dcterms:created>
  <dcterms:modified xsi:type="dcterms:W3CDTF">2011-09-15T16:23:50Z</dcterms:modified>
</cp:coreProperties>
</file>