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Lst>
  <p:notesMasterIdLst>
    <p:notesMasterId r:id="rId38"/>
  </p:notesMasterIdLst>
  <p:handoutMasterIdLst>
    <p:handoutMasterId r:id="rId39"/>
  </p:handoutMasterIdLst>
  <p:sldIdLst>
    <p:sldId id="443" r:id="rId9"/>
    <p:sldId id="379" r:id="rId10"/>
    <p:sldId id="380" r:id="rId11"/>
    <p:sldId id="381" r:id="rId12"/>
    <p:sldId id="382" r:id="rId13"/>
    <p:sldId id="383" r:id="rId14"/>
    <p:sldId id="384" r:id="rId15"/>
    <p:sldId id="389" r:id="rId16"/>
    <p:sldId id="436" r:id="rId17"/>
    <p:sldId id="437" r:id="rId18"/>
    <p:sldId id="430" r:id="rId19"/>
    <p:sldId id="385" r:id="rId20"/>
    <p:sldId id="409" r:id="rId21"/>
    <p:sldId id="438" r:id="rId22"/>
    <p:sldId id="440" r:id="rId23"/>
    <p:sldId id="441" r:id="rId24"/>
    <p:sldId id="439" r:id="rId25"/>
    <p:sldId id="412" r:id="rId26"/>
    <p:sldId id="405" r:id="rId27"/>
    <p:sldId id="406" r:id="rId28"/>
    <p:sldId id="432" r:id="rId29"/>
    <p:sldId id="433" r:id="rId30"/>
    <p:sldId id="442" r:id="rId31"/>
    <p:sldId id="434" r:id="rId32"/>
    <p:sldId id="407" r:id="rId33"/>
    <p:sldId id="419" r:id="rId34"/>
    <p:sldId id="445" r:id="rId35"/>
    <p:sldId id="446" r:id="rId36"/>
    <p:sldId id="444"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1896" autoAdjust="0"/>
  </p:normalViewPr>
  <p:slideViewPr>
    <p:cSldViewPr snapToGrid="0" snapToObjects="1">
      <p:cViewPr varScale="1">
        <p:scale>
          <a:sx n="100" d="100"/>
          <a:sy n="100" d="100"/>
        </p:scale>
        <p:origin x="-444"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2.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12:10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12:10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10FC219-F98D-41C4-9306-6B29EB27F67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C2D9C57-8890-4DE8-8C5F-8DF0B524457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48810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90049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43407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11A4E-69F7-49FC-BD52-3C90ACAA2C41}" type="slidenum">
              <a:rPr lang="en-US" smtClean="0"/>
              <a:t>18</a:t>
            </a:fld>
            <a:endParaRPr lang="en-US"/>
          </a:p>
        </p:txBody>
      </p:sp>
    </p:spTree>
    <p:extLst>
      <p:ext uri="{BB962C8B-B14F-4D97-AF65-F5344CB8AC3E}">
        <p14:creationId xmlns:p14="http://schemas.microsoft.com/office/powerpoint/2010/main" val="93458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00129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11A4E-69F7-49FC-BD52-3C90ACAA2C41}" type="slidenum">
              <a:rPr lang="en-US" smtClean="0"/>
              <a:t>25</a:t>
            </a:fld>
            <a:endParaRPr lang="en-US"/>
          </a:p>
        </p:txBody>
      </p:sp>
    </p:spTree>
    <p:extLst>
      <p:ext uri="{BB962C8B-B14F-4D97-AF65-F5344CB8AC3E}">
        <p14:creationId xmlns:p14="http://schemas.microsoft.com/office/powerpoint/2010/main" val="53767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75497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8063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857669"/>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2072847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2988499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84499872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8524095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6" y="1905005"/>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762574"/>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9853040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6" y="1905005"/>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35778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93186620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8128676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929093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825942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8378219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3212331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277210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theme" Target="../theme/theme7.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81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487529"/>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appowershell.codeplex.com/" TargetMode="External"/><Relationship Id="rId7" Type="http://schemas.openxmlformats.org/officeDocument/2006/relationships/hyperlink" Target="http://www.cerebrata.com/" TargetMode="External"/><Relationship Id="rId2" Type="http://schemas.openxmlformats.org/officeDocument/2006/relationships/hyperlink" Target="http://michaelwasham.com/" TargetMode="External"/><Relationship Id="rId1" Type="http://schemas.openxmlformats.org/officeDocument/2006/relationships/slideLayout" Target="../slideLayouts/slideLayout15.xml"/><Relationship Id="rId6" Type="http://schemas.openxmlformats.org/officeDocument/2006/relationships/hyperlink" Target="http://aka.ms/AzureSCOM2007" TargetMode="External"/><Relationship Id="rId5" Type="http://schemas.openxmlformats.org/officeDocument/2006/relationships/hyperlink" Target="http://blog.smarx.com/posts/lightweight-tracing-to-windows-azure-tables" TargetMode="External"/><Relationship Id="rId4" Type="http://schemas.openxmlformats.org/officeDocument/2006/relationships/hyperlink" Target="http://blog.smarx.com/posts/printf-here-in-the-clou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Monitoring and troubleshooting Windows Azure apps</a:t>
            </a:r>
          </a:p>
        </p:txBody>
      </p:sp>
      <p:sp>
        <p:nvSpPr>
          <p:cNvPr id="3" name="Subtitle 2"/>
          <p:cNvSpPr>
            <a:spLocks noGrp="1"/>
          </p:cNvSpPr>
          <p:nvPr>
            <p:ph type="subTitle" idx="1"/>
          </p:nvPr>
        </p:nvSpPr>
        <p:spPr/>
        <p:txBody>
          <a:bodyPr/>
          <a:lstStyle/>
          <a:p>
            <a:r>
              <a:rPr lang="en-US" dirty="0" smtClean="0">
                <a:latin typeface="+mj-lt"/>
              </a:rPr>
              <a:t>Michael Washam</a:t>
            </a:r>
          </a:p>
          <a:p>
            <a:r>
              <a:rPr lang="en-US" dirty="0" smtClean="0"/>
              <a:t>Senior Technical Evangelist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SAC-859T</a:t>
            </a:r>
          </a:p>
        </p:txBody>
      </p:sp>
    </p:spTree>
    <p:extLst>
      <p:ext uri="{BB962C8B-B14F-4D97-AF65-F5344CB8AC3E}">
        <p14:creationId xmlns:p14="http://schemas.microsoft.com/office/powerpoint/2010/main" val="433179137"/>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RoleInstanceDiagnosticManager</a:t>
            </a:r>
            <a:r>
              <a:rPr lang="en-US" b="1" dirty="0" smtClean="0"/>
              <a:t> (anytime)</a:t>
            </a:r>
            <a:endParaRPr lang="en-US" dirty="0"/>
          </a:p>
        </p:txBody>
      </p:sp>
      <p:sp>
        <p:nvSpPr>
          <p:cNvPr id="3" name="Content Placeholder 2"/>
          <p:cNvSpPr>
            <a:spLocks noGrp="1"/>
          </p:cNvSpPr>
          <p:nvPr>
            <p:ph type="body" sz="quarter" idx="10"/>
          </p:nvPr>
        </p:nvSpPr>
        <p:spPr>
          <a:xfrm>
            <a:off x="519115" y="1905001"/>
            <a:ext cx="11149012" cy="4924425"/>
          </a:xfrm>
        </p:spPr>
        <p:txBody>
          <a:bodyPr/>
          <a:lstStyle/>
          <a:p>
            <a:r>
              <a:rPr lang="en-US" sz="2000" dirty="0" err="1">
                <a:solidFill>
                  <a:schemeClr val="accent2"/>
                </a:solidFill>
              </a:rPr>
              <a:t>CloudStorageAccount</a:t>
            </a:r>
            <a:r>
              <a:rPr lang="en-US" sz="2000" dirty="0">
                <a:solidFill>
                  <a:schemeClr val="accent2"/>
                </a:solidFill>
              </a:rPr>
              <a:t> </a:t>
            </a:r>
            <a:r>
              <a:rPr lang="en-US" sz="2000" dirty="0"/>
              <a:t>storage = </a:t>
            </a:r>
            <a:r>
              <a:rPr lang="en-US" sz="2000" dirty="0" err="1">
                <a:solidFill>
                  <a:schemeClr val="accent2"/>
                </a:solidFill>
              </a:rPr>
              <a:t>CloudStorageAccount</a:t>
            </a:r>
            <a:r>
              <a:rPr lang="en-US" sz="2000" dirty="0" err="1"/>
              <a:t>.Parse</a:t>
            </a:r>
            <a:r>
              <a:rPr lang="en-US" sz="2000" dirty="0" smtClean="0"/>
              <a:t>(</a:t>
            </a:r>
            <a:r>
              <a:rPr lang="en-US" sz="2000" dirty="0" smtClean="0">
                <a:solidFill>
                  <a:srgbClr val="C00000"/>
                </a:solidFill>
              </a:rPr>
              <a:t>…</a:t>
            </a:r>
            <a:r>
              <a:rPr lang="en-US" sz="2000" dirty="0" smtClean="0"/>
              <a:t>);</a:t>
            </a:r>
            <a:endParaRPr lang="en-US" sz="2000" dirty="0"/>
          </a:p>
          <a:p>
            <a:endParaRPr lang="en-US" sz="2000" dirty="0"/>
          </a:p>
          <a:p>
            <a:r>
              <a:rPr lang="en-US" sz="2000" dirty="0" err="1" smtClean="0">
                <a:solidFill>
                  <a:schemeClr val="accent2"/>
                </a:solidFill>
              </a:rPr>
              <a:t>RoleInstanceDiagnosticManager</a:t>
            </a:r>
            <a:r>
              <a:rPr lang="en-US" sz="2000" dirty="0" smtClean="0">
                <a:solidFill>
                  <a:schemeClr val="accent2"/>
                </a:solidFill>
              </a:rPr>
              <a:t> </a:t>
            </a:r>
            <a:r>
              <a:rPr lang="en-US" sz="2000" dirty="0" err="1"/>
              <a:t>rdm</a:t>
            </a:r>
            <a:r>
              <a:rPr lang="en-US" sz="2000" dirty="0"/>
              <a:t> = new </a:t>
            </a:r>
            <a:r>
              <a:rPr lang="en-US" sz="2000" dirty="0" smtClean="0"/>
              <a:t>       </a:t>
            </a:r>
            <a:r>
              <a:rPr lang="en-US" sz="2000" dirty="0" err="1" smtClean="0">
                <a:solidFill>
                  <a:schemeClr val="accent2"/>
                </a:solidFill>
              </a:rPr>
              <a:t>RoleInstanceDiagnosticManager</a:t>
            </a:r>
            <a:r>
              <a:rPr lang="en-US" sz="2000" dirty="0" smtClean="0"/>
              <a:t>(storage</a:t>
            </a:r>
            <a:r>
              <a:rPr lang="en-US" sz="2000" dirty="0"/>
              <a:t>, </a:t>
            </a:r>
            <a:r>
              <a:rPr lang="en-US" sz="2000" dirty="0" err="1" smtClean="0"/>
              <a:t>DeploymentId</a:t>
            </a:r>
            <a:r>
              <a:rPr lang="en-US" sz="2000" dirty="0"/>
              <a:t>, </a:t>
            </a:r>
            <a:endParaRPr lang="en-US" sz="2000" dirty="0" smtClean="0"/>
          </a:p>
          <a:p>
            <a:r>
              <a:rPr lang="en-US" sz="2000" dirty="0"/>
              <a:t>	</a:t>
            </a:r>
            <a:r>
              <a:rPr lang="en-US" sz="2000" dirty="0" smtClean="0"/>
              <a:t>			    </a:t>
            </a:r>
            <a:r>
              <a:rPr lang="en-US" sz="2000" dirty="0" err="1" smtClean="0"/>
              <a:t>RoleName</a:t>
            </a:r>
            <a:r>
              <a:rPr lang="en-US" sz="2000" dirty="0"/>
              <a:t>, </a:t>
            </a:r>
            <a:r>
              <a:rPr lang="en-US" sz="2000" dirty="0" err="1" smtClean="0"/>
              <a:t>RoleInstanceId</a:t>
            </a:r>
            <a:r>
              <a:rPr lang="en-US" sz="2000" dirty="0"/>
              <a:t>);</a:t>
            </a:r>
          </a:p>
          <a:p>
            <a:endParaRPr lang="en-US" sz="2000" dirty="0" smtClean="0"/>
          </a:p>
          <a:p>
            <a:r>
              <a:rPr lang="en-US" sz="2000" dirty="0" err="1" smtClean="0">
                <a:solidFill>
                  <a:schemeClr val="accent2"/>
                </a:solidFill>
              </a:rPr>
              <a:t>DiagnosticMonitorConfiguration</a:t>
            </a:r>
            <a:r>
              <a:rPr lang="en-US" sz="2000" dirty="0" smtClean="0">
                <a:solidFill>
                  <a:schemeClr val="accent2"/>
                </a:solidFill>
              </a:rPr>
              <a:t> </a:t>
            </a:r>
            <a:r>
              <a:rPr lang="en-US" sz="2000" dirty="0" err="1"/>
              <a:t>config</a:t>
            </a:r>
            <a:r>
              <a:rPr lang="en-US" sz="2000" dirty="0"/>
              <a:t> = </a:t>
            </a:r>
            <a:r>
              <a:rPr lang="en-US" sz="2000" dirty="0" err="1" smtClean="0"/>
              <a:t>rdm.GetCurrentConfiguration</a:t>
            </a:r>
            <a:r>
              <a:rPr lang="en-US" sz="2000" dirty="0" smtClean="0"/>
              <a:t>();</a:t>
            </a:r>
          </a:p>
          <a:p>
            <a:endParaRPr lang="en-US" sz="2000" dirty="0"/>
          </a:p>
          <a:p>
            <a:pPr>
              <a:spcBef>
                <a:spcPts val="0"/>
              </a:spcBef>
            </a:pPr>
            <a:r>
              <a:rPr lang="en-US" sz="2000" dirty="0" err="1">
                <a:ea typeface="Calibri"/>
              </a:rPr>
              <a:t>dc.WindowsEventLog.DataSources.Add</a:t>
            </a:r>
            <a:r>
              <a:rPr lang="en-US" sz="2000" dirty="0">
                <a:ea typeface="Calibri"/>
              </a:rPr>
              <a:t>(</a:t>
            </a:r>
            <a:r>
              <a:rPr lang="en-US" sz="2000" dirty="0">
                <a:solidFill>
                  <a:srgbClr val="A31515"/>
                </a:solidFill>
                <a:ea typeface="Calibri"/>
              </a:rPr>
              <a:t>"Application</a:t>
            </a:r>
            <a:r>
              <a:rPr lang="en-US" sz="2000" dirty="0" smtClean="0">
                <a:solidFill>
                  <a:srgbClr val="A31515"/>
                </a:solidFill>
                <a:ea typeface="Calibri"/>
              </a:rPr>
              <a:t>!*"</a:t>
            </a:r>
            <a:r>
              <a:rPr lang="en-US" sz="2000" dirty="0" smtClean="0">
                <a:ea typeface="Calibri"/>
              </a:rPr>
              <a:t>);</a:t>
            </a:r>
          </a:p>
          <a:p>
            <a:pPr>
              <a:spcBef>
                <a:spcPts val="0"/>
              </a:spcBef>
            </a:pPr>
            <a:r>
              <a:rPr lang="en-US" sz="2000" dirty="0" err="1" smtClean="0">
                <a:ea typeface="Calibri"/>
              </a:rPr>
              <a:t>dc.WindowsEventLog</a:t>
            </a:r>
            <a:r>
              <a:rPr lang="en-US" sz="2000" dirty="0" smtClean="0">
                <a:ea typeface="Calibri"/>
              </a:rPr>
              <a:t>.</a:t>
            </a:r>
            <a:r>
              <a:rPr lang="en-US" sz="2000" dirty="0"/>
              <a:t> </a:t>
            </a:r>
            <a:r>
              <a:rPr lang="en-US" sz="2000" dirty="0" err="1"/>
              <a:t>ScheduledTransferLogLevelFilter</a:t>
            </a:r>
            <a:r>
              <a:rPr lang="en-US" sz="2000" dirty="0"/>
              <a:t> </a:t>
            </a:r>
            <a:r>
              <a:rPr lang="en-US" sz="2000" dirty="0" smtClean="0">
                <a:ea typeface="Calibri"/>
              </a:rPr>
              <a:t>= </a:t>
            </a:r>
          </a:p>
          <a:p>
            <a:pPr>
              <a:spcBef>
                <a:spcPts val="0"/>
              </a:spcBef>
            </a:pPr>
            <a:r>
              <a:rPr lang="en-US" sz="2000" dirty="0" err="1" smtClean="0">
                <a:ea typeface="Calibri"/>
              </a:rPr>
              <a:t>LogLevel.Error</a:t>
            </a:r>
            <a:r>
              <a:rPr lang="en-US" sz="2000" dirty="0" smtClean="0">
                <a:ea typeface="Calibri"/>
              </a:rPr>
              <a:t>;</a:t>
            </a:r>
            <a:endParaRPr lang="en-US" sz="2000" dirty="0">
              <a:ea typeface="Calibri"/>
            </a:endParaRPr>
          </a:p>
          <a:p>
            <a:pPr>
              <a:spcBef>
                <a:spcPts val="0"/>
              </a:spcBef>
            </a:pPr>
            <a:r>
              <a:rPr lang="en-US" sz="2000" dirty="0" err="1" smtClean="0">
                <a:ea typeface="Calibri"/>
              </a:rPr>
              <a:t>dc.WindowsEventLog.ScheduledTransferPeriod</a:t>
            </a:r>
            <a:r>
              <a:rPr lang="en-US" sz="2000" dirty="0" smtClean="0">
                <a:ea typeface="Calibri"/>
              </a:rPr>
              <a:t> </a:t>
            </a:r>
            <a:r>
              <a:rPr lang="en-US" sz="2000" dirty="0">
                <a:ea typeface="Calibri"/>
              </a:rPr>
              <a:t>= </a:t>
            </a:r>
            <a:endParaRPr lang="en-US" sz="2000" dirty="0" smtClean="0">
              <a:ea typeface="Calibri"/>
            </a:endParaRPr>
          </a:p>
          <a:p>
            <a:pPr>
              <a:spcBef>
                <a:spcPts val="0"/>
              </a:spcBef>
            </a:pPr>
            <a:r>
              <a:rPr lang="en-US" sz="2000" dirty="0" err="1" smtClean="0">
                <a:solidFill>
                  <a:srgbClr val="2B91AF"/>
                </a:solidFill>
                <a:ea typeface="Calibri"/>
              </a:rPr>
              <a:t>TimeSpan</a:t>
            </a:r>
            <a:r>
              <a:rPr lang="en-US" sz="2000" dirty="0" err="1" smtClean="0">
                <a:ea typeface="Calibri"/>
              </a:rPr>
              <a:t>.FromMinutes</a:t>
            </a:r>
            <a:r>
              <a:rPr lang="en-US" sz="2000" dirty="0" smtClean="0">
                <a:ea typeface="Calibri"/>
              </a:rPr>
              <a:t>(5.0);</a:t>
            </a:r>
          </a:p>
          <a:p>
            <a:pPr>
              <a:spcBef>
                <a:spcPts val="0"/>
              </a:spcBef>
            </a:pPr>
            <a:r>
              <a:rPr lang="en-US" sz="2000" dirty="0">
                <a:solidFill>
                  <a:srgbClr val="00B050"/>
                </a:solidFill>
                <a:ea typeface="Calibri"/>
              </a:rPr>
              <a:t>// add other sources</a:t>
            </a:r>
          </a:p>
          <a:p>
            <a:endParaRPr lang="en-US" sz="2000" dirty="0" smtClean="0"/>
          </a:p>
          <a:p>
            <a:r>
              <a:rPr lang="en-US" sz="2000" dirty="0" err="1" smtClean="0"/>
              <a:t>rdm.SetCurrentConfiguration</a:t>
            </a:r>
            <a:r>
              <a:rPr lang="en-US" sz="2000" dirty="0" smtClean="0"/>
              <a:t>(</a:t>
            </a:r>
            <a:r>
              <a:rPr lang="en-US" sz="2000" dirty="0" err="1" smtClean="0"/>
              <a:t>config</a:t>
            </a:r>
            <a:r>
              <a:rPr lang="en-US" sz="2000" dirty="0"/>
              <a:t>);</a:t>
            </a:r>
          </a:p>
        </p:txBody>
      </p:sp>
      <p:grpSp>
        <p:nvGrpSpPr>
          <p:cNvPr id="7" name="Group 6"/>
          <p:cNvGrpSpPr/>
          <p:nvPr/>
        </p:nvGrpSpPr>
        <p:grpSpPr>
          <a:xfrm>
            <a:off x="8188484" y="1766025"/>
            <a:ext cx="3889217" cy="1724025"/>
            <a:chOff x="6980183" y="-821801"/>
            <a:chExt cx="2111093" cy="5183233"/>
          </a:xfrm>
        </p:grpSpPr>
        <p:sp>
          <p:nvSpPr>
            <p:cNvPr id="8" name="Right Brace 7"/>
            <p:cNvSpPr/>
            <p:nvPr/>
          </p:nvSpPr>
          <p:spPr>
            <a:xfrm>
              <a:off x="6980183" y="-821801"/>
              <a:ext cx="635568" cy="518323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9" name="Rectangle 8"/>
            <p:cNvSpPr/>
            <p:nvPr/>
          </p:nvSpPr>
          <p:spPr bwMode="auto">
            <a:xfrm>
              <a:off x="7391407" y="466624"/>
              <a:ext cx="1699869" cy="22537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Initialize </a:t>
              </a:r>
            </a:p>
            <a:p>
              <a:pPr defTabSz="914099"/>
              <a:r>
                <a:rPr lang="en-NZ" sz="1600" spc="-50" dirty="0" err="1" smtClean="0">
                  <a:gradFill>
                    <a:gsLst>
                      <a:gs pos="0">
                        <a:srgbClr val="000000"/>
                      </a:gs>
                      <a:gs pos="100000">
                        <a:srgbClr val="000000"/>
                      </a:gs>
                    </a:gsLst>
                    <a:lin ang="5400000" scaled="0"/>
                  </a:gradFill>
                </a:rPr>
                <a:t>RoleInstanceDiagnosticManager</a:t>
              </a:r>
              <a:endParaRPr lang="en-NZ" sz="1600" spc="-50" dirty="0">
                <a:gradFill>
                  <a:gsLst>
                    <a:gs pos="0">
                      <a:srgbClr val="000000"/>
                    </a:gs>
                    <a:gs pos="100000">
                      <a:srgbClr val="000000"/>
                    </a:gs>
                  </a:gsLst>
                  <a:lin ang="5400000" scaled="0"/>
                </a:gradFill>
              </a:endParaRPr>
            </a:p>
          </p:txBody>
        </p:sp>
      </p:grpSp>
      <p:grpSp>
        <p:nvGrpSpPr>
          <p:cNvPr id="10" name="Group 9"/>
          <p:cNvGrpSpPr/>
          <p:nvPr/>
        </p:nvGrpSpPr>
        <p:grpSpPr>
          <a:xfrm>
            <a:off x="5505238" y="6115050"/>
            <a:ext cx="2878388" cy="714376"/>
            <a:chOff x="6980183" y="-821801"/>
            <a:chExt cx="1244623" cy="5183233"/>
          </a:xfrm>
        </p:grpSpPr>
        <p:sp>
          <p:nvSpPr>
            <p:cNvPr id="11" name="Right Brace 10"/>
            <p:cNvSpPr/>
            <p:nvPr/>
          </p:nvSpPr>
          <p:spPr>
            <a:xfrm>
              <a:off x="6980183" y="-821801"/>
              <a:ext cx="635568" cy="518323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12" name="Rectangle 11"/>
            <p:cNvSpPr/>
            <p:nvPr/>
          </p:nvSpPr>
          <p:spPr bwMode="auto">
            <a:xfrm>
              <a:off x="7391407" y="-295620"/>
              <a:ext cx="833399" cy="389481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Set Current </a:t>
              </a:r>
              <a:r>
                <a:rPr lang="en-NZ" sz="1600" spc="-50" dirty="0" err="1" smtClean="0">
                  <a:gradFill>
                    <a:gsLst>
                      <a:gs pos="0">
                        <a:srgbClr val="000000"/>
                      </a:gs>
                      <a:gs pos="100000">
                        <a:srgbClr val="000000"/>
                      </a:gs>
                    </a:gsLst>
                    <a:lin ang="5400000" scaled="0"/>
                  </a:gradFill>
                </a:rPr>
                <a:t>Config</a:t>
              </a:r>
              <a:endParaRPr lang="en-NZ" sz="1600" spc="-50" dirty="0">
                <a:gradFill>
                  <a:gsLst>
                    <a:gs pos="0">
                      <a:srgbClr val="000000"/>
                    </a:gs>
                    <a:gs pos="100000">
                      <a:srgbClr val="000000"/>
                    </a:gs>
                  </a:gsLst>
                  <a:lin ang="5400000" scaled="0"/>
                </a:gradFill>
              </a:endParaRPr>
            </a:p>
          </p:txBody>
        </p:sp>
      </p:grpSp>
      <p:grpSp>
        <p:nvGrpSpPr>
          <p:cNvPr id="14" name="Group 13"/>
          <p:cNvGrpSpPr/>
          <p:nvPr/>
        </p:nvGrpSpPr>
        <p:grpSpPr>
          <a:xfrm>
            <a:off x="9784761" y="3453114"/>
            <a:ext cx="2292940" cy="971551"/>
            <a:chOff x="6980183" y="-821801"/>
            <a:chExt cx="1244623" cy="5183233"/>
          </a:xfrm>
        </p:grpSpPr>
        <p:sp>
          <p:nvSpPr>
            <p:cNvPr id="15" name="Right Brace 14"/>
            <p:cNvSpPr/>
            <p:nvPr/>
          </p:nvSpPr>
          <p:spPr>
            <a:xfrm>
              <a:off x="6980183" y="-821801"/>
              <a:ext cx="635568" cy="518323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16" name="Rectangle 15"/>
            <p:cNvSpPr/>
            <p:nvPr/>
          </p:nvSpPr>
          <p:spPr bwMode="auto">
            <a:xfrm>
              <a:off x="7391407" y="-295620"/>
              <a:ext cx="833399" cy="389481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Get Current </a:t>
              </a:r>
              <a:r>
                <a:rPr lang="en-NZ" sz="1600" spc="-50" dirty="0" err="1" smtClean="0">
                  <a:gradFill>
                    <a:gsLst>
                      <a:gs pos="0">
                        <a:srgbClr val="000000"/>
                      </a:gs>
                      <a:gs pos="100000">
                        <a:srgbClr val="000000"/>
                      </a:gs>
                    </a:gsLst>
                    <a:lin ang="5400000" scaled="0"/>
                  </a:gradFill>
                </a:rPr>
                <a:t>Config</a:t>
              </a:r>
              <a:endParaRPr lang="en-NZ" sz="1600" spc="-50" dirty="0">
                <a:gradFill>
                  <a:gsLst>
                    <a:gs pos="0">
                      <a:srgbClr val="000000"/>
                    </a:gs>
                    <a:gs pos="100000">
                      <a:srgbClr val="000000"/>
                    </a:gs>
                  </a:gsLst>
                  <a:lin ang="5400000" scaled="0"/>
                </a:gradFill>
              </a:endParaRPr>
            </a:p>
          </p:txBody>
        </p:sp>
      </p:grpSp>
      <p:grpSp>
        <p:nvGrpSpPr>
          <p:cNvPr id="17" name="Group 16"/>
          <p:cNvGrpSpPr/>
          <p:nvPr/>
        </p:nvGrpSpPr>
        <p:grpSpPr>
          <a:xfrm>
            <a:off x="7700820" y="4380417"/>
            <a:ext cx="2829448" cy="971551"/>
            <a:chOff x="8102363" y="-489883"/>
            <a:chExt cx="1535843" cy="5183233"/>
          </a:xfrm>
        </p:grpSpPr>
        <p:sp>
          <p:nvSpPr>
            <p:cNvPr id="18" name="Right Brace 17"/>
            <p:cNvSpPr/>
            <p:nvPr/>
          </p:nvSpPr>
          <p:spPr>
            <a:xfrm>
              <a:off x="8102363" y="-489883"/>
              <a:ext cx="635568" cy="518323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19" name="Rectangle 18"/>
            <p:cNvSpPr/>
            <p:nvPr/>
          </p:nvSpPr>
          <p:spPr bwMode="auto">
            <a:xfrm>
              <a:off x="8545808" y="-253820"/>
              <a:ext cx="1092398" cy="404726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What to log and when to transfer it to storage.</a:t>
              </a:r>
              <a:endParaRPr lang="en-NZ" sz="1600" spc="-50" dirty="0">
                <a:gradFill>
                  <a:gsLst>
                    <a:gs pos="0">
                      <a:srgbClr val="000000"/>
                    </a:gs>
                    <a:gs pos="100000">
                      <a:srgbClr val="000000"/>
                    </a:gs>
                  </a:gsLst>
                  <a:lin ang="5400000" scaled="0"/>
                </a:gradFill>
              </a:endParaRPr>
            </a:p>
          </p:txBody>
        </p:sp>
      </p:grpSp>
    </p:spTree>
    <p:extLst>
      <p:ext uri="{BB962C8B-B14F-4D97-AF65-F5344CB8AC3E}">
        <p14:creationId xmlns:p14="http://schemas.microsoft.com/office/powerpoint/2010/main" val="260394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Diagnostics Configuration</a:t>
            </a:r>
            <a:endParaRPr lang="en-US" dirty="0"/>
          </a:p>
        </p:txBody>
      </p:sp>
      <p:sp>
        <p:nvSpPr>
          <p:cNvPr id="3" name="Text Placeholder 2"/>
          <p:cNvSpPr>
            <a:spLocks noGrp="1"/>
          </p:cNvSpPr>
          <p:nvPr>
            <p:ph type="body" sz="quarter" idx="10"/>
          </p:nvPr>
        </p:nvSpPr>
        <p:spPr>
          <a:xfrm>
            <a:off x="433389" y="1114425"/>
            <a:ext cx="11149012" cy="5792355"/>
          </a:xfrm>
        </p:spPr>
        <p:txBody>
          <a:bodyPr/>
          <a:lstStyle/>
          <a:p>
            <a:r>
              <a:rPr lang="en-US" dirty="0" smtClean="0"/>
              <a:t>Common Properties</a:t>
            </a:r>
          </a:p>
          <a:p>
            <a:pPr lvl="1"/>
            <a:r>
              <a:rPr lang="en-US" dirty="0" err="1"/>
              <a:t>OverallQuotaInMB</a:t>
            </a:r>
            <a:endParaRPr lang="en-US" dirty="0"/>
          </a:p>
          <a:p>
            <a:pPr lvl="1"/>
            <a:r>
              <a:rPr lang="en-US" dirty="0" err="1" smtClean="0"/>
              <a:t>BufferQuotaInMB</a:t>
            </a:r>
            <a:r>
              <a:rPr lang="en-US" dirty="0" smtClean="0"/>
              <a:t> (per source)</a:t>
            </a:r>
            <a:endParaRPr lang="en-US" dirty="0"/>
          </a:p>
          <a:p>
            <a:pPr lvl="1"/>
            <a:r>
              <a:rPr lang="en-US" dirty="0" err="1" smtClean="0"/>
              <a:t>ScheduledTransferPeriodInMinutes</a:t>
            </a:r>
            <a:r>
              <a:rPr lang="en-US" dirty="0" smtClean="0"/>
              <a:t> (per source)</a:t>
            </a:r>
            <a:endParaRPr lang="en-US" dirty="0"/>
          </a:p>
          <a:p>
            <a:r>
              <a:rPr lang="en-US" dirty="0" err="1" smtClean="0"/>
              <a:t>ScheduledTransferLogLevelFilter</a:t>
            </a:r>
            <a:r>
              <a:rPr lang="en-US" dirty="0" smtClean="0"/>
              <a:t> </a:t>
            </a:r>
          </a:p>
          <a:p>
            <a:pPr lvl="1"/>
            <a:r>
              <a:rPr lang="en-US" dirty="0" smtClean="0"/>
              <a:t>Windows Event Logs, Windows Azure Logs</a:t>
            </a:r>
          </a:p>
          <a:p>
            <a:pPr lvl="1"/>
            <a:r>
              <a:rPr lang="en-US" dirty="0" smtClean="0"/>
              <a:t>Diagnostic Infrastructure Logs)</a:t>
            </a:r>
          </a:p>
          <a:p>
            <a:r>
              <a:rPr lang="en-US" dirty="0" smtClean="0"/>
              <a:t>Subscriptions</a:t>
            </a:r>
          </a:p>
          <a:p>
            <a:pPr lvl="1"/>
            <a:r>
              <a:rPr lang="en-US" dirty="0" smtClean="0"/>
              <a:t>Windows Event Logs (Application, System etc... )</a:t>
            </a:r>
          </a:p>
          <a:p>
            <a:pPr lvl="1"/>
            <a:r>
              <a:rPr lang="en-US" dirty="0" smtClean="0"/>
              <a:t>Performance Counters (Counter </a:t>
            </a:r>
            <a:r>
              <a:rPr lang="en-US" dirty="0" err="1" smtClean="0"/>
              <a:t>Specifier</a:t>
            </a:r>
            <a:r>
              <a:rPr lang="en-US" dirty="0" smtClean="0"/>
              <a:t>, Sample Interval)</a:t>
            </a:r>
          </a:p>
          <a:p>
            <a:pPr lvl="1"/>
            <a:r>
              <a:rPr lang="en-US" dirty="0" smtClean="0"/>
              <a:t>Directories (Path, Container and </a:t>
            </a:r>
            <a:r>
              <a:rPr lang="en-US" dirty="0" err="1" smtClean="0"/>
              <a:t>DirectoryQuotaInMB</a:t>
            </a:r>
            <a:r>
              <a:rPr lang="en-US" dirty="0" smtClean="0"/>
              <a:t>)</a:t>
            </a:r>
            <a:endParaRPr lang="en-US" dirty="0"/>
          </a:p>
          <a:p>
            <a:pPr lvl="1"/>
            <a:endParaRPr lang="en-US" dirty="0"/>
          </a:p>
        </p:txBody>
      </p:sp>
    </p:spTree>
    <p:extLst>
      <p:ext uri="{BB962C8B-B14F-4D97-AF65-F5344CB8AC3E}">
        <p14:creationId xmlns:p14="http://schemas.microsoft.com/office/powerpoint/2010/main" val="102087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66" y="152401"/>
            <a:ext cx="11669712" cy="609398"/>
          </a:xfrm>
        </p:spPr>
        <p:txBody>
          <a:bodyPr/>
          <a:lstStyle/>
          <a:p>
            <a:r>
              <a:rPr lang="en-US" dirty="0" smtClean="0"/>
              <a:t>PowerShell </a:t>
            </a:r>
            <a:r>
              <a:rPr lang="en-US" dirty="0" err="1" smtClean="0"/>
              <a:t>CmdLets</a:t>
            </a:r>
            <a:r>
              <a:rPr lang="en-US" dirty="0" smtClean="0"/>
              <a:t> for Windows Azure</a:t>
            </a:r>
            <a:endParaRPr lang="en-US" dirty="0"/>
          </a:p>
        </p:txBody>
      </p:sp>
      <p:sp>
        <p:nvSpPr>
          <p:cNvPr id="3" name="Content Placeholder 2"/>
          <p:cNvSpPr>
            <a:spLocks noGrp="1"/>
          </p:cNvSpPr>
          <p:nvPr>
            <p:ph idx="1"/>
          </p:nvPr>
        </p:nvSpPr>
        <p:spPr>
          <a:xfrm>
            <a:off x="304721" y="1066800"/>
            <a:ext cx="11149013" cy="5115246"/>
          </a:xfrm>
        </p:spPr>
        <p:txBody>
          <a:bodyPr/>
          <a:lstStyle/>
          <a:p>
            <a:r>
              <a:rPr lang="en-US" dirty="0" smtClean="0"/>
              <a:t>NEW Functionality</a:t>
            </a:r>
          </a:p>
          <a:p>
            <a:pPr lvl="1"/>
            <a:r>
              <a:rPr lang="en-US" dirty="0" smtClean="0"/>
              <a:t>Download Diagnostic Data</a:t>
            </a:r>
          </a:p>
          <a:p>
            <a:pPr lvl="2"/>
            <a:r>
              <a:rPr lang="en-US" dirty="0" smtClean="0"/>
              <a:t>Convert Performance Counters to BLG format</a:t>
            </a:r>
          </a:p>
          <a:p>
            <a:pPr lvl="2"/>
            <a:r>
              <a:rPr lang="en-US" dirty="0" smtClean="0"/>
              <a:t>Blobs/CSV Data for the Rest</a:t>
            </a:r>
          </a:p>
          <a:p>
            <a:pPr lvl="1"/>
            <a:r>
              <a:rPr lang="en-US" dirty="0" smtClean="0"/>
              <a:t>Delete/Clean Diagnostic Data in Storage</a:t>
            </a:r>
          </a:p>
          <a:p>
            <a:pPr lvl="1"/>
            <a:r>
              <a:rPr lang="en-US" dirty="0" smtClean="0"/>
              <a:t>Other New Functionality</a:t>
            </a:r>
          </a:p>
          <a:p>
            <a:pPr lvl="2"/>
            <a:r>
              <a:rPr lang="en-US" dirty="0" smtClean="0"/>
              <a:t>Hosted Services</a:t>
            </a:r>
          </a:p>
          <a:p>
            <a:pPr lvl="2"/>
            <a:r>
              <a:rPr lang="en-US" dirty="0" smtClean="0"/>
              <a:t>Storage Accounts</a:t>
            </a:r>
          </a:p>
          <a:p>
            <a:pPr lvl="2"/>
            <a:r>
              <a:rPr lang="en-US" dirty="0" smtClean="0"/>
              <a:t>Affinity Groups</a:t>
            </a:r>
          </a:p>
          <a:p>
            <a:pPr lvl="2"/>
            <a:r>
              <a:rPr lang="en-US" dirty="0" smtClean="0"/>
              <a:t>SQL Azure</a:t>
            </a:r>
          </a:p>
          <a:p>
            <a:pPr lvl="2"/>
            <a:r>
              <a:rPr lang="en-US" dirty="0" smtClean="0"/>
              <a:t>Storage Analytics</a:t>
            </a:r>
          </a:p>
          <a:p>
            <a:pPr lvl="2"/>
            <a:r>
              <a:rPr lang="en-US" dirty="0" smtClean="0"/>
              <a:t>Download from Storage Containers</a:t>
            </a:r>
          </a:p>
        </p:txBody>
      </p:sp>
    </p:spTree>
    <p:extLst>
      <p:ext uri="{BB962C8B-B14F-4D97-AF65-F5344CB8AC3E}">
        <p14:creationId xmlns:p14="http://schemas.microsoft.com/office/powerpoint/2010/main" val="86278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 with PowerShell</a:t>
            </a:r>
            <a:endParaRPr lang="en-US" dirty="0"/>
          </a:p>
        </p:txBody>
      </p:sp>
      <p:sp>
        <p:nvSpPr>
          <p:cNvPr id="3" name="Content Placeholder 2"/>
          <p:cNvSpPr>
            <a:spLocks noGrp="1"/>
          </p:cNvSpPr>
          <p:nvPr>
            <p:ph type="body" sz="quarter" idx="10"/>
          </p:nvPr>
        </p:nvSpPr>
        <p:spPr>
          <a:xfrm>
            <a:off x="212033" y="1755915"/>
            <a:ext cx="11211341" cy="5072158"/>
          </a:xfrm>
        </p:spPr>
        <p:txBody>
          <a:bodyPr/>
          <a:lstStyle/>
          <a:p>
            <a:r>
              <a:rPr lang="en-US" sz="2000" dirty="0"/>
              <a:t>Add-</a:t>
            </a:r>
            <a:r>
              <a:rPr lang="en-US" sz="2000" dirty="0" err="1"/>
              <a:t>PsSnapin</a:t>
            </a:r>
            <a:r>
              <a:rPr lang="en-US" sz="2000" dirty="0"/>
              <a:t> </a:t>
            </a:r>
            <a:r>
              <a:rPr lang="en-US" sz="2000" dirty="0" err="1"/>
              <a:t>WAPPSCmdlets</a:t>
            </a:r>
            <a:endParaRPr lang="en-US" sz="2000" dirty="0" smtClean="0"/>
          </a:p>
          <a:p>
            <a:endParaRPr lang="en-US" sz="2000" dirty="0"/>
          </a:p>
          <a:p>
            <a:r>
              <a:rPr lang="en-US" sz="2000" dirty="0"/>
              <a:t>get-</a:t>
            </a:r>
            <a:r>
              <a:rPr lang="en-US" sz="2000" dirty="0" err="1"/>
              <a:t>hostedservice</a:t>
            </a:r>
            <a:r>
              <a:rPr lang="en-US" sz="2000" dirty="0"/>
              <a:t> </a:t>
            </a:r>
            <a:r>
              <a:rPr lang="en-US" sz="2000" dirty="0" smtClean="0"/>
              <a:t>–</a:t>
            </a:r>
            <a:r>
              <a:rPr lang="en-US" sz="2000" dirty="0" err="1" smtClean="0"/>
              <a:t>servicename</a:t>
            </a:r>
            <a:r>
              <a:rPr lang="en-US" sz="2000" dirty="0" smtClean="0"/>
              <a:t> $name –cert $cert –</a:t>
            </a:r>
            <a:r>
              <a:rPr lang="en-US" sz="2000" dirty="0" err="1" smtClean="0"/>
              <a:t>subscriptionid</a:t>
            </a:r>
            <a:r>
              <a:rPr lang="en-US" sz="2000" dirty="0" smtClean="0"/>
              <a:t> $id |</a:t>
            </a:r>
          </a:p>
          <a:p>
            <a:r>
              <a:rPr lang="en-US" sz="2000" dirty="0" smtClean="0"/>
              <a:t>get-deployment $</a:t>
            </a:r>
            <a:r>
              <a:rPr lang="en-US" sz="2000" dirty="0" err="1" smtClean="0"/>
              <a:t>deploymentSlot</a:t>
            </a:r>
            <a:r>
              <a:rPr lang="en-US" sz="2000" dirty="0" smtClean="0"/>
              <a:t> | </a:t>
            </a:r>
          </a:p>
          <a:p>
            <a:r>
              <a:rPr lang="en-US" sz="2000" dirty="0" smtClean="0"/>
              <a:t>Get-</a:t>
            </a:r>
            <a:r>
              <a:rPr lang="en-US" sz="2000" dirty="0" err="1" smtClean="0"/>
              <a:t>DiagnosticAwareRoles</a:t>
            </a:r>
            <a:r>
              <a:rPr lang="en-US" sz="2000" dirty="0"/>
              <a:t> -</a:t>
            </a:r>
            <a:r>
              <a:rPr lang="en-US" sz="2000" dirty="0" err="1"/>
              <a:t>StorageAccountName</a:t>
            </a:r>
            <a:r>
              <a:rPr lang="en-US" sz="2000" dirty="0"/>
              <a:t> $</a:t>
            </a:r>
            <a:r>
              <a:rPr lang="en-US" sz="2000" dirty="0" err="1"/>
              <a:t>acc</a:t>
            </a:r>
            <a:r>
              <a:rPr lang="en-US" sz="2000" dirty="0"/>
              <a:t> -</a:t>
            </a:r>
            <a:r>
              <a:rPr lang="en-US" sz="2000" dirty="0" err="1"/>
              <a:t>StorageAccountKey</a:t>
            </a:r>
            <a:r>
              <a:rPr lang="en-US" sz="2000" dirty="0"/>
              <a:t> $</a:t>
            </a:r>
            <a:r>
              <a:rPr lang="en-US" sz="2000" dirty="0" smtClean="0"/>
              <a:t>key | </a:t>
            </a:r>
          </a:p>
          <a:p>
            <a:r>
              <a:rPr lang="en-US" sz="2000" dirty="0" err="1"/>
              <a:t>f</a:t>
            </a:r>
            <a:r>
              <a:rPr lang="en-US" sz="2000" dirty="0" err="1" smtClean="0"/>
              <a:t>oreach</a:t>
            </a:r>
            <a:r>
              <a:rPr lang="en-US" sz="2000" dirty="0" smtClean="0"/>
              <a:t> { </a:t>
            </a:r>
          </a:p>
          <a:p>
            <a:r>
              <a:rPr lang="en-US" sz="2000" dirty="0" smtClean="0"/>
              <a:t>   # Configure diagnostics for each role instance in the role </a:t>
            </a:r>
          </a:p>
          <a:p>
            <a:r>
              <a:rPr lang="en-US" sz="2000" dirty="0"/>
              <a:t>  </a:t>
            </a:r>
            <a:r>
              <a:rPr lang="en-US" sz="2000" dirty="0" smtClean="0"/>
              <a:t> $_ | Set-</a:t>
            </a:r>
            <a:r>
              <a:rPr lang="en-US" sz="2000" dirty="0" err="1" smtClean="0"/>
              <a:t>WindowsEventLog</a:t>
            </a:r>
            <a:r>
              <a:rPr lang="en-US" sz="2000" dirty="0" smtClean="0"/>
              <a:t> … </a:t>
            </a:r>
          </a:p>
          <a:p>
            <a:r>
              <a:rPr lang="en-US" sz="2000" dirty="0"/>
              <a:t> </a:t>
            </a:r>
            <a:r>
              <a:rPr lang="en-US" sz="2000" dirty="0" smtClean="0"/>
              <a:t>  $_ | Set-</a:t>
            </a:r>
            <a:r>
              <a:rPr lang="en-US" sz="2000" dirty="0" err="1" smtClean="0"/>
              <a:t>PerfmonLog</a:t>
            </a:r>
            <a:r>
              <a:rPr lang="en-US" sz="2000" dirty="0" smtClean="0"/>
              <a:t> …</a:t>
            </a:r>
          </a:p>
          <a:p>
            <a:r>
              <a:rPr lang="en-US" sz="2000" dirty="0"/>
              <a:t> </a:t>
            </a:r>
            <a:r>
              <a:rPr lang="en-US" sz="2000" dirty="0" smtClean="0"/>
              <a:t>  $_ | Set-</a:t>
            </a:r>
            <a:r>
              <a:rPr lang="en-US" sz="2000" dirty="0" err="1" smtClean="0"/>
              <a:t>FileBasedLog</a:t>
            </a:r>
            <a:r>
              <a:rPr lang="en-US" sz="2000" dirty="0" smtClean="0"/>
              <a:t> …</a:t>
            </a:r>
          </a:p>
          <a:p>
            <a:r>
              <a:rPr lang="en-US" sz="2000" dirty="0" smtClean="0"/>
              <a:t>   $_ | Set-</a:t>
            </a:r>
            <a:r>
              <a:rPr lang="en-US" sz="2000" dirty="0" err="1" smtClean="0"/>
              <a:t>InfrastructureLog</a:t>
            </a:r>
            <a:r>
              <a:rPr lang="en-US" sz="2000" dirty="0" smtClean="0"/>
              <a:t> …</a:t>
            </a:r>
          </a:p>
          <a:p>
            <a:r>
              <a:rPr lang="en-US" sz="2000" dirty="0"/>
              <a:t> </a:t>
            </a:r>
            <a:r>
              <a:rPr lang="en-US" sz="2000" dirty="0" smtClean="0"/>
              <a:t>  $_ | Set-</a:t>
            </a:r>
            <a:r>
              <a:rPr lang="en-US" sz="2000" dirty="0" err="1" smtClean="0"/>
              <a:t>WindowsAzureLog</a:t>
            </a:r>
            <a:r>
              <a:rPr lang="en-US" sz="2000" dirty="0" smtClean="0"/>
              <a:t> …</a:t>
            </a:r>
          </a:p>
          <a:p>
            <a:r>
              <a:rPr lang="en-US" sz="2000" dirty="0" smtClean="0"/>
              <a:t>}</a:t>
            </a:r>
          </a:p>
          <a:p>
            <a:endParaRPr lang="en-US" sz="2000" dirty="0"/>
          </a:p>
          <a:p>
            <a:endParaRPr lang="en-US" sz="2000" dirty="0"/>
          </a:p>
        </p:txBody>
      </p:sp>
    </p:spTree>
    <p:extLst>
      <p:ext uri="{BB962C8B-B14F-4D97-AF65-F5344CB8AC3E}">
        <p14:creationId xmlns:p14="http://schemas.microsoft.com/office/powerpoint/2010/main" val="1483311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Contoso</a:t>
            </a:r>
            <a:r>
              <a:rPr lang="en-US" dirty="0" smtClean="0"/>
              <a:t> Mortgage Web Application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404938"/>
            <a:ext cx="84391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36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YSOD - Refer a Friend</a:t>
            </a:r>
            <a:endParaRPr lang="en-US" dirty="0"/>
          </a:p>
        </p:txBody>
      </p:sp>
      <p:pic>
        <p:nvPicPr>
          <p:cNvPr id="3074" name="Picture 2" descr="C:\development\BUILD Session\Demos\Demo 2\ErrorReports\ReferAFri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171" y="856889"/>
            <a:ext cx="7573433" cy="516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120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Response From the Server</a:t>
            </a:r>
            <a:endParaRPr lang="en-US" dirty="0"/>
          </a:p>
        </p:txBody>
      </p:sp>
      <p:pic>
        <p:nvPicPr>
          <p:cNvPr id="4099" name="Picture 3" descr="C:\development\BUILD Session\Demos\Demo 2\ErrorReports\ServiceUnavail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95" y="1075996"/>
            <a:ext cx="9021435" cy="470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827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Payment = “Infinity”</a:t>
            </a:r>
            <a:endParaRPr lang="en-US" dirty="0"/>
          </a:p>
        </p:txBody>
      </p:sp>
      <p:pic>
        <p:nvPicPr>
          <p:cNvPr id="2050" name="Picture 2" descr="C:\development\BUILD Session\Demos\Demo 2\ErrorReports\InfinityErr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853" y="1437997"/>
            <a:ext cx="9269119" cy="398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0836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193334" cy="1523494"/>
          </a:xfrm>
        </p:spPr>
        <p:txBody>
          <a:bodyPr/>
          <a:lstStyle/>
          <a:p>
            <a:r>
              <a:rPr lang="en-US" dirty="0" smtClean="0"/>
              <a:t>Windows Azure Diagnostics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083812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Windows Azure Apps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a:t>Where Does My Code Run?</a:t>
            </a:r>
          </a:p>
          <a:p>
            <a:pPr marL="0" indent="0">
              <a:buNone/>
            </a:pPr>
            <a:r>
              <a:rPr lang="en-US" dirty="0" smtClean="0"/>
              <a:t>	Windbg.exe –</a:t>
            </a:r>
            <a:r>
              <a:rPr lang="en-US" dirty="0" err="1" smtClean="0"/>
              <a:t>pn</a:t>
            </a:r>
            <a:r>
              <a:rPr lang="en-US" dirty="0" smtClean="0"/>
              <a:t> ???</a:t>
            </a:r>
            <a:endParaRPr lang="en-US" dirty="0"/>
          </a:p>
        </p:txBody>
      </p:sp>
      <p:pic>
        <p:nvPicPr>
          <p:cNvPr id="3075" name="Picture 3" descr="C:\Users\miwasham\AppData\Local\Microsoft\Windows\Temporary Internet Files\Content.IE5\M8R71VZC\MC9004417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825" y="105727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439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3" y="1447802"/>
            <a:ext cx="11149013" cy="2609945"/>
          </a:xfrm>
        </p:spPr>
        <p:txBody>
          <a:bodyPr/>
          <a:lstStyle/>
          <a:p>
            <a:r>
              <a:rPr lang="en-US" dirty="0" smtClean="0"/>
              <a:t>Windows Azure Diagnostics for Application Monitoring</a:t>
            </a:r>
          </a:p>
          <a:p>
            <a:r>
              <a:rPr lang="en-US" dirty="0" smtClean="0"/>
              <a:t>Windows Azure PowerShell </a:t>
            </a:r>
            <a:r>
              <a:rPr lang="en-US" dirty="0" err="1" smtClean="0"/>
              <a:t>Cmdlets</a:t>
            </a:r>
            <a:r>
              <a:rPr lang="en-US" dirty="0" smtClean="0"/>
              <a:t> for Diagnostics </a:t>
            </a:r>
          </a:p>
          <a:p>
            <a:r>
              <a:rPr lang="en-US" dirty="0" smtClean="0"/>
              <a:t>Configuring and Analyzing Diagnostic Data  </a:t>
            </a:r>
          </a:p>
          <a:p>
            <a:r>
              <a:rPr lang="en-US" dirty="0" smtClean="0"/>
              <a:t>Debugging and Troubleshooting Windows Azure Applications</a:t>
            </a:r>
          </a:p>
          <a:p>
            <a:endParaRPr lang="en-US" dirty="0"/>
          </a:p>
        </p:txBody>
      </p:sp>
    </p:spTree>
    <p:extLst>
      <p:ext uri="{BB962C8B-B14F-4D97-AF65-F5344CB8AC3E}">
        <p14:creationId xmlns:p14="http://schemas.microsoft.com/office/powerpoint/2010/main" val="42944701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5530" y="2971800"/>
            <a:ext cx="2133044"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W3WP.exe</a:t>
            </a:r>
          </a:p>
          <a:p>
            <a:pPr algn="ctr"/>
            <a:r>
              <a:rPr lang="en-US" sz="1400" b="1" dirty="0" smtClean="0"/>
              <a:t>ASP.NET Code</a:t>
            </a:r>
            <a:endParaRPr lang="en-US" sz="1400" b="1" dirty="0"/>
          </a:p>
        </p:txBody>
      </p:sp>
      <p:sp>
        <p:nvSpPr>
          <p:cNvPr id="5" name="Rectangle 4"/>
          <p:cNvSpPr/>
          <p:nvPr/>
        </p:nvSpPr>
        <p:spPr>
          <a:xfrm>
            <a:off x="4875530" y="2133600"/>
            <a:ext cx="2133044"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WAIISHost.exe</a:t>
            </a:r>
          </a:p>
          <a:p>
            <a:pPr algn="ctr"/>
            <a:r>
              <a:rPr lang="en-US" sz="1400" b="1" dirty="0" smtClean="0">
                <a:solidFill>
                  <a:schemeClr val="tx1"/>
                </a:solidFill>
              </a:rPr>
              <a:t>Web Role Startup </a:t>
            </a:r>
          </a:p>
        </p:txBody>
      </p:sp>
      <p:sp>
        <p:nvSpPr>
          <p:cNvPr id="6" name="Rectangle 5"/>
          <p:cNvSpPr/>
          <p:nvPr/>
        </p:nvSpPr>
        <p:spPr>
          <a:xfrm>
            <a:off x="7110148" y="2133600"/>
            <a:ext cx="2133044"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WAWebHost.exe</a:t>
            </a:r>
          </a:p>
          <a:p>
            <a:pPr algn="ctr"/>
            <a:r>
              <a:rPr lang="en-US" sz="1400" b="1" dirty="0" smtClean="0"/>
              <a:t>Web Role Startup</a:t>
            </a:r>
          </a:p>
          <a:p>
            <a:pPr algn="ctr"/>
            <a:r>
              <a:rPr lang="en-US" sz="1400" b="1" dirty="0" smtClean="0"/>
              <a:t>ASP.NET Code</a:t>
            </a:r>
            <a:endParaRPr lang="en-US" sz="1400" b="1" dirty="0"/>
          </a:p>
        </p:txBody>
      </p:sp>
      <p:sp>
        <p:nvSpPr>
          <p:cNvPr id="7" name="Rectangle 6"/>
          <p:cNvSpPr/>
          <p:nvPr/>
        </p:nvSpPr>
        <p:spPr>
          <a:xfrm>
            <a:off x="9446339" y="2133600"/>
            <a:ext cx="2234618" cy="838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WAWorkerHost.exe</a:t>
            </a:r>
          </a:p>
          <a:p>
            <a:pPr algn="ctr"/>
            <a:r>
              <a:rPr lang="en-US" sz="1400" b="1" dirty="0" smtClean="0"/>
              <a:t>Worker Role Code</a:t>
            </a:r>
            <a:endParaRPr lang="en-US" sz="1400" b="1" dirty="0"/>
          </a:p>
        </p:txBody>
      </p:sp>
      <p:sp>
        <p:nvSpPr>
          <p:cNvPr id="8" name="Rectangle 7"/>
          <p:cNvSpPr/>
          <p:nvPr/>
        </p:nvSpPr>
        <p:spPr>
          <a:xfrm>
            <a:off x="3859794" y="228600"/>
            <a:ext cx="36566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WAHostBootStrapper.exe</a:t>
            </a:r>
          </a:p>
        </p:txBody>
      </p:sp>
      <p:sp>
        <p:nvSpPr>
          <p:cNvPr id="9" name="Rectangle 8"/>
          <p:cNvSpPr/>
          <p:nvPr/>
        </p:nvSpPr>
        <p:spPr>
          <a:xfrm>
            <a:off x="304721" y="2133600"/>
            <a:ext cx="2133044" cy="838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Startup Tasks</a:t>
            </a:r>
          </a:p>
        </p:txBody>
      </p:sp>
      <p:sp>
        <p:nvSpPr>
          <p:cNvPr id="10" name="Rectangle 9"/>
          <p:cNvSpPr/>
          <p:nvPr/>
        </p:nvSpPr>
        <p:spPr>
          <a:xfrm>
            <a:off x="304721" y="2971800"/>
            <a:ext cx="2133044" cy="838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Diagnostics Agent</a:t>
            </a:r>
          </a:p>
        </p:txBody>
      </p:sp>
      <p:sp>
        <p:nvSpPr>
          <p:cNvPr id="11" name="Rectangle 10"/>
          <p:cNvSpPr/>
          <p:nvPr/>
        </p:nvSpPr>
        <p:spPr>
          <a:xfrm>
            <a:off x="304721" y="3810000"/>
            <a:ext cx="2133044" cy="838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Remote Access Agent</a:t>
            </a:r>
          </a:p>
        </p:txBody>
      </p:sp>
      <p:sp>
        <p:nvSpPr>
          <p:cNvPr id="12" name="Rectangle 11"/>
          <p:cNvSpPr/>
          <p:nvPr/>
        </p:nvSpPr>
        <p:spPr>
          <a:xfrm>
            <a:off x="304721" y="4648200"/>
            <a:ext cx="2133044" cy="838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Remote Forwarder Agent</a:t>
            </a:r>
          </a:p>
        </p:txBody>
      </p:sp>
      <p:sp>
        <p:nvSpPr>
          <p:cNvPr id="13" name="Rectangle 12"/>
          <p:cNvSpPr/>
          <p:nvPr/>
        </p:nvSpPr>
        <p:spPr>
          <a:xfrm>
            <a:off x="2539339" y="2133600"/>
            <a:ext cx="2234618"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IISConfigurator.exe</a:t>
            </a:r>
          </a:p>
        </p:txBody>
      </p:sp>
      <p:sp>
        <p:nvSpPr>
          <p:cNvPr id="14" name="Rectangle 13"/>
          <p:cNvSpPr/>
          <p:nvPr/>
        </p:nvSpPr>
        <p:spPr>
          <a:xfrm>
            <a:off x="6907002" y="5410200"/>
            <a:ext cx="2539339" cy="838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Load Balancer</a:t>
            </a:r>
            <a:endParaRPr lang="en-US" b="1" dirty="0"/>
          </a:p>
        </p:txBody>
      </p:sp>
      <p:sp>
        <p:nvSpPr>
          <p:cNvPr id="15" name="Rectangle 14"/>
          <p:cNvSpPr/>
          <p:nvPr/>
        </p:nvSpPr>
        <p:spPr>
          <a:xfrm>
            <a:off x="6907002" y="6362700"/>
            <a:ext cx="2539339" cy="419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External Requests</a:t>
            </a:r>
            <a:endParaRPr lang="en-US" b="1" dirty="0">
              <a:solidFill>
                <a:schemeClr val="tx1"/>
              </a:solidFill>
            </a:endParaRPr>
          </a:p>
        </p:txBody>
      </p:sp>
      <p:cxnSp>
        <p:nvCxnSpPr>
          <p:cNvPr id="17" name="Straight Arrow Connector 16"/>
          <p:cNvCxnSpPr>
            <a:stCxn id="15" idx="0"/>
            <a:endCxn id="14" idx="2"/>
          </p:cNvCxnSpPr>
          <p:nvPr/>
        </p:nvCxnSpPr>
        <p:spPr>
          <a:xfrm flipV="1">
            <a:off x="8176670" y="6248400"/>
            <a:ext cx="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2"/>
            <a:endCxn id="9" idx="0"/>
          </p:cNvCxnSpPr>
          <p:nvPr/>
        </p:nvCxnSpPr>
        <p:spPr>
          <a:xfrm flipH="1">
            <a:off x="1371243" y="1143000"/>
            <a:ext cx="4316876"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2"/>
            <a:endCxn id="13" idx="0"/>
          </p:cNvCxnSpPr>
          <p:nvPr/>
        </p:nvCxnSpPr>
        <p:spPr>
          <a:xfrm flipH="1">
            <a:off x="3656647" y="1143000"/>
            <a:ext cx="2031471"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 idx="2"/>
            <a:endCxn id="5" idx="0"/>
          </p:cNvCxnSpPr>
          <p:nvPr/>
        </p:nvCxnSpPr>
        <p:spPr>
          <a:xfrm>
            <a:off x="5688118" y="1143000"/>
            <a:ext cx="253934"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 idx="2"/>
            <a:endCxn id="7" idx="0"/>
          </p:cNvCxnSpPr>
          <p:nvPr/>
        </p:nvCxnSpPr>
        <p:spPr>
          <a:xfrm>
            <a:off x="5688118" y="1143000"/>
            <a:ext cx="487553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 idx="2"/>
            <a:endCxn id="6" idx="0"/>
          </p:cNvCxnSpPr>
          <p:nvPr/>
        </p:nvCxnSpPr>
        <p:spPr>
          <a:xfrm>
            <a:off x="5688118" y="1143000"/>
            <a:ext cx="2488552"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446339" y="2971800"/>
            <a:ext cx="2234618" cy="838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Optional – Custom Executable Started by Worker Role</a:t>
            </a:r>
            <a:endParaRPr lang="en-US" sz="1400" b="1" dirty="0"/>
          </a:p>
        </p:txBody>
      </p:sp>
      <p:sp>
        <p:nvSpPr>
          <p:cNvPr id="54" name="Rectangle 53"/>
          <p:cNvSpPr/>
          <p:nvPr/>
        </p:nvSpPr>
        <p:spPr>
          <a:xfrm>
            <a:off x="4875530" y="3810000"/>
            <a:ext cx="2133044"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Other Frameworks</a:t>
            </a:r>
          </a:p>
          <a:p>
            <a:pPr algn="ctr"/>
            <a:r>
              <a:rPr lang="en-US" sz="1400" b="1" dirty="0" smtClean="0"/>
              <a:t>PHP etc..</a:t>
            </a:r>
          </a:p>
        </p:txBody>
      </p:sp>
      <p:sp>
        <p:nvSpPr>
          <p:cNvPr id="55" name="Rectangle 54"/>
          <p:cNvSpPr/>
          <p:nvPr/>
        </p:nvSpPr>
        <p:spPr>
          <a:xfrm>
            <a:off x="7110148" y="2979145"/>
            <a:ext cx="2133044"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Other Frameworks</a:t>
            </a:r>
          </a:p>
          <a:p>
            <a:pPr algn="ctr"/>
            <a:r>
              <a:rPr lang="en-US" sz="1400" b="1" dirty="0" smtClean="0"/>
              <a:t>PHP etc..</a:t>
            </a:r>
          </a:p>
        </p:txBody>
      </p:sp>
      <p:sp>
        <p:nvSpPr>
          <p:cNvPr id="57" name="TextBox 56"/>
          <p:cNvSpPr txBox="1"/>
          <p:nvPr/>
        </p:nvSpPr>
        <p:spPr>
          <a:xfrm>
            <a:off x="8024310" y="152400"/>
            <a:ext cx="3961368" cy="369332"/>
          </a:xfrm>
          <a:prstGeom prst="rect">
            <a:avLst/>
          </a:prstGeom>
          <a:solidFill>
            <a:srgbClr val="00B050"/>
          </a:solidFill>
        </p:spPr>
        <p:txBody>
          <a:bodyPr wrap="square" rtlCol="0">
            <a:spAutoFit/>
          </a:bodyPr>
          <a:lstStyle/>
          <a:p>
            <a:r>
              <a:rPr lang="en-US" b="1" dirty="0" smtClean="0"/>
              <a:t>Full IIS Host (&lt;sites&gt;)</a:t>
            </a:r>
            <a:endParaRPr lang="en-US" b="1" dirty="0"/>
          </a:p>
        </p:txBody>
      </p:sp>
      <p:sp>
        <p:nvSpPr>
          <p:cNvPr id="58" name="TextBox 57"/>
          <p:cNvSpPr txBox="1"/>
          <p:nvPr/>
        </p:nvSpPr>
        <p:spPr>
          <a:xfrm>
            <a:off x="8024310" y="533405"/>
            <a:ext cx="3961368" cy="369332"/>
          </a:xfrm>
          <a:prstGeom prst="rect">
            <a:avLst/>
          </a:prstGeom>
          <a:solidFill>
            <a:schemeClr val="accent3"/>
          </a:solidFill>
        </p:spPr>
        <p:txBody>
          <a:bodyPr wrap="square" rtlCol="0">
            <a:spAutoFit/>
          </a:bodyPr>
          <a:lstStyle/>
          <a:p>
            <a:r>
              <a:rPr lang="en-US" b="1" dirty="0" smtClean="0"/>
              <a:t>Hosted Web Core (No &lt;sites&gt;)</a:t>
            </a:r>
            <a:endParaRPr lang="en-US" b="1" dirty="0"/>
          </a:p>
        </p:txBody>
      </p:sp>
      <p:cxnSp>
        <p:nvCxnSpPr>
          <p:cNvPr id="60" name="Elbow Connector 59"/>
          <p:cNvCxnSpPr>
            <a:stCxn id="14" idx="1"/>
            <a:endCxn id="54" idx="2"/>
          </p:cNvCxnSpPr>
          <p:nvPr/>
        </p:nvCxnSpPr>
        <p:spPr>
          <a:xfrm rot="10800000">
            <a:off x="5942052" y="4648200"/>
            <a:ext cx="964949" cy="11811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4" idx="0"/>
            <a:endCxn id="55" idx="2"/>
          </p:cNvCxnSpPr>
          <p:nvPr/>
        </p:nvCxnSpPr>
        <p:spPr>
          <a:xfrm rot="5400000" flipH="1" flipV="1">
            <a:off x="7380251" y="4611664"/>
            <a:ext cx="1592855" cy="1692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4" idx="3"/>
            <a:endCxn id="52" idx="2"/>
          </p:cNvCxnSpPr>
          <p:nvPr/>
        </p:nvCxnSpPr>
        <p:spPr>
          <a:xfrm flipV="1">
            <a:off x="9446339" y="3810000"/>
            <a:ext cx="1117309" cy="20193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869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Unhandled Exceptions</a:t>
            </a:r>
            <a:endParaRPr lang="en-US" dirty="0"/>
          </a:p>
        </p:txBody>
      </p:sp>
      <p:sp>
        <p:nvSpPr>
          <p:cNvPr id="3" name="Content Placeholder 2"/>
          <p:cNvSpPr>
            <a:spLocks noGrp="1"/>
          </p:cNvSpPr>
          <p:nvPr>
            <p:ph idx="1"/>
          </p:nvPr>
        </p:nvSpPr>
        <p:spPr>
          <a:xfrm>
            <a:off x="519112" y="1447800"/>
            <a:ext cx="11149013" cy="5521512"/>
          </a:xfrm>
        </p:spPr>
        <p:txBody>
          <a:bodyPr/>
          <a:lstStyle/>
          <a:p>
            <a:r>
              <a:rPr lang="en-US" dirty="0" smtClean="0"/>
              <a:t>First Line of Defense </a:t>
            </a:r>
          </a:p>
          <a:p>
            <a:pPr lvl="1"/>
            <a:r>
              <a:rPr lang="en-US" dirty="0" smtClean="0"/>
              <a:t>Exception Handling/Tracing </a:t>
            </a:r>
          </a:p>
          <a:p>
            <a:r>
              <a:rPr lang="en-US" dirty="0" err="1" smtClean="0"/>
              <a:t>CrashDumps.EnableCollection</a:t>
            </a:r>
            <a:r>
              <a:rPr lang="en-US" dirty="0" smtClean="0"/>
              <a:t>(</a:t>
            </a:r>
            <a:r>
              <a:rPr lang="en-US" dirty="0" err="1" smtClean="0"/>
              <a:t>bool</a:t>
            </a:r>
            <a:r>
              <a:rPr lang="en-US" dirty="0" smtClean="0"/>
              <a:t>)</a:t>
            </a:r>
          </a:p>
          <a:p>
            <a:pPr lvl="1"/>
            <a:r>
              <a:rPr lang="en-US" dirty="0" smtClean="0"/>
              <a:t>Doesn’t Support ASP.NET Well </a:t>
            </a:r>
          </a:p>
          <a:p>
            <a:pPr lvl="1"/>
            <a:r>
              <a:rPr lang="en-US" dirty="0" smtClean="0"/>
              <a:t>Worker Role Process Only</a:t>
            </a:r>
          </a:p>
          <a:p>
            <a:r>
              <a:rPr lang="en-US" dirty="0" smtClean="0"/>
              <a:t>Visual Studio </a:t>
            </a:r>
            <a:r>
              <a:rPr lang="en-US" dirty="0" err="1" smtClean="0"/>
              <a:t>Intellitrace</a:t>
            </a:r>
            <a:r>
              <a:rPr lang="en-US" dirty="0" smtClean="0"/>
              <a:t> </a:t>
            </a:r>
          </a:p>
          <a:p>
            <a:pPr lvl="1"/>
            <a:r>
              <a:rPr lang="en-US" dirty="0" smtClean="0"/>
              <a:t>Non Production (for VS2010 anyways)</a:t>
            </a:r>
          </a:p>
          <a:p>
            <a:pPr lvl="1"/>
            <a:r>
              <a:rPr lang="en-US" dirty="0" smtClean="0"/>
              <a:t>Allows Playback of Execution Environment</a:t>
            </a:r>
          </a:p>
          <a:p>
            <a:pPr lvl="1"/>
            <a:r>
              <a:rPr lang="en-US" dirty="0" smtClean="0"/>
              <a:t>Managed Code Only</a:t>
            </a:r>
          </a:p>
          <a:p>
            <a:r>
              <a:rPr lang="en-US" dirty="0" smtClean="0"/>
              <a:t> Traditional Tools – </a:t>
            </a:r>
            <a:r>
              <a:rPr lang="en-US" dirty="0" err="1" smtClean="0"/>
              <a:t>ADPlus</a:t>
            </a:r>
            <a:r>
              <a:rPr lang="en-US" dirty="0" smtClean="0"/>
              <a:t>/</a:t>
            </a:r>
            <a:r>
              <a:rPr lang="en-US" dirty="0" err="1" smtClean="0"/>
              <a:t>DebugDiag</a:t>
            </a:r>
            <a:r>
              <a:rPr lang="en-US" dirty="0" smtClean="0"/>
              <a:t>/</a:t>
            </a:r>
            <a:r>
              <a:rPr lang="en-US" dirty="0" err="1" smtClean="0"/>
              <a:t>WinDBG</a:t>
            </a:r>
            <a:r>
              <a:rPr lang="en-US" dirty="0" smtClean="0"/>
              <a:t> </a:t>
            </a:r>
          </a:p>
          <a:p>
            <a:endParaRPr lang="en-US" dirty="0"/>
          </a:p>
        </p:txBody>
      </p:sp>
      <p:pic>
        <p:nvPicPr>
          <p:cNvPr id="1026" name="Picture 2" descr="C:\Users\miwasham\Desktop\ErrorReports\ReferAFri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312" y="1085850"/>
            <a:ext cx="4513217" cy="307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844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Performance Problems</a:t>
            </a:r>
            <a:endParaRPr lang="en-US" dirty="0"/>
          </a:p>
        </p:txBody>
      </p:sp>
      <p:sp>
        <p:nvSpPr>
          <p:cNvPr id="3" name="Content Placeholder 2"/>
          <p:cNvSpPr>
            <a:spLocks noGrp="1"/>
          </p:cNvSpPr>
          <p:nvPr>
            <p:ph idx="1"/>
          </p:nvPr>
        </p:nvSpPr>
        <p:spPr>
          <a:xfrm>
            <a:off x="519112" y="1447800"/>
            <a:ext cx="11149013" cy="4979825"/>
          </a:xfrm>
        </p:spPr>
        <p:txBody>
          <a:bodyPr/>
          <a:lstStyle/>
          <a:p>
            <a:r>
              <a:rPr lang="en-US" dirty="0" smtClean="0"/>
              <a:t>Analyzing Performance Counter Data</a:t>
            </a:r>
          </a:p>
          <a:p>
            <a:pPr lvl="1"/>
            <a:r>
              <a:rPr lang="en-US" dirty="0" smtClean="0"/>
              <a:t>High CPU Utilization, Disk Queuing, </a:t>
            </a:r>
          </a:p>
          <a:p>
            <a:pPr lvl="2"/>
            <a:r>
              <a:rPr lang="en-US" dirty="0" smtClean="0"/>
              <a:t>Memory Leaks etc.. </a:t>
            </a:r>
          </a:p>
          <a:p>
            <a:r>
              <a:rPr lang="en-US" dirty="0" smtClean="0"/>
              <a:t>Using the Visual Studio Profiler</a:t>
            </a:r>
          </a:p>
          <a:p>
            <a:pPr lvl="1"/>
            <a:r>
              <a:rPr lang="en-US" dirty="0" smtClean="0"/>
              <a:t>Inefficient Code, Memory Leaks, “Hot Areas” </a:t>
            </a:r>
          </a:p>
          <a:p>
            <a:r>
              <a:rPr lang="en-US" dirty="0" smtClean="0"/>
              <a:t>Conditional Tracing </a:t>
            </a:r>
          </a:p>
          <a:p>
            <a:pPr lvl="1"/>
            <a:r>
              <a:rPr lang="en-US" dirty="0" smtClean="0"/>
              <a:t>Track Call Times of Suspect Code</a:t>
            </a:r>
          </a:p>
          <a:p>
            <a:r>
              <a:rPr lang="en-US" dirty="0" smtClean="0"/>
              <a:t>Gaining insight into your app with Storage Analytics</a:t>
            </a:r>
          </a:p>
          <a:p>
            <a:pPr lvl="1"/>
            <a:r>
              <a:rPr lang="en-US" dirty="0" smtClean="0"/>
              <a:t>Why do I read/write to/from that blob so much?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108" y="2185785"/>
            <a:ext cx="332508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8846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Call Times – (Cheap profiler…)</a:t>
            </a:r>
            <a:endParaRPr lang="en-US" dirty="0"/>
          </a:p>
        </p:txBody>
      </p:sp>
      <p:sp>
        <p:nvSpPr>
          <p:cNvPr id="5" name="Text Placeholder 4"/>
          <p:cNvSpPr>
            <a:spLocks noGrp="1"/>
          </p:cNvSpPr>
          <p:nvPr>
            <p:ph type="body" sz="quarter" idx="10"/>
          </p:nvPr>
        </p:nvSpPr>
        <p:spPr/>
        <p:txBody>
          <a:bodyPr/>
          <a:lstStyle/>
          <a:p>
            <a:r>
              <a:rPr lang="en-US" sz="1800" dirty="0" err="1" smtClean="0"/>
              <a:t>BooleanSwitch</a:t>
            </a:r>
            <a:r>
              <a:rPr lang="en-US" sz="1800" dirty="0" smtClean="0"/>
              <a:t> </a:t>
            </a:r>
            <a:r>
              <a:rPr lang="en-US" sz="1800" dirty="0" err="1"/>
              <a:t>perfSwitch</a:t>
            </a:r>
            <a:r>
              <a:rPr lang="en-US" sz="1800" dirty="0"/>
              <a:t> = new </a:t>
            </a:r>
            <a:r>
              <a:rPr lang="en-US" sz="1800" dirty="0" err="1"/>
              <a:t>BooleanSwitch</a:t>
            </a:r>
            <a:r>
              <a:rPr lang="en-US" sz="1800" dirty="0"/>
              <a:t>("</a:t>
            </a:r>
            <a:r>
              <a:rPr lang="en-US" sz="1800" dirty="0" err="1"/>
              <a:t>perfSwitch</a:t>
            </a:r>
            <a:r>
              <a:rPr lang="en-US" sz="1800" dirty="0"/>
              <a:t>", "</a:t>
            </a:r>
            <a:r>
              <a:rPr lang="en-US" sz="1800" dirty="0" err="1" smtClean="0"/>
              <a:t>perfSwitch</a:t>
            </a:r>
            <a:r>
              <a:rPr lang="en-US" sz="1800" dirty="0"/>
              <a:t>“, </a:t>
            </a:r>
            <a:r>
              <a:rPr lang="en-US" sz="1800" b="1" dirty="0" err="1"/>
              <a:t>RoleEnvironment.GetConfigurationSettingValue</a:t>
            </a:r>
            <a:r>
              <a:rPr lang="en-US" sz="1800" dirty="0"/>
              <a:t>(“</a:t>
            </a:r>
            <a:r>
              <a:rPr lang="en-US" sz="1800" dirty="0" err="1"/>
              <a:t>TestPerfSwitch</a:t>
            </a:r>
            <a:r>
              <a:rPr lang="en-US" sz="1800" dirty="0" smtClean="0"/>
              <a:t>"));</a:t>
            </a:r>
          </a:p>
          <a:p>
            <a:endParaRPr lang="en-US" sz="1800" dirty="0"/>
          </a:p>
          <a:p>
            <a:r>
              <a:rPr lang="en-US" sz="1800" dirty="0"/>
              <a:t>Stopwatch </a:t>
            </a:r>
            <a:r>
              <a:rPr lang="en-US" sz="1800" dirty="0" err="1"/>
              <a:t>sw</a:t>
            </a:r>
            <a:r>
              <a:rPr lang="en-US" sz="1800" dirty="0"/>
              <a:t> = null;</a:t>
            </a:r>
          </a:p>
          <a:p>
            <a:r>
              <a:rPr lang="en-US" sz="1800" dirty="0"/>
              <a:t>if (</a:t>
            </a:r>
            <a:r>
              <a:rPr lang="en-US" sz="1800" dirty="0" err="1"/>
              <a:t>perfSwitch.Enabled</a:t>
            </a:r>
            <a:r>
              <a:rPr lang="en-US" sz="1800" dirty="0"/>
              <a:t>) {</a:t>
            </a:r>
          </a:p>
          <a:p>
            <a:r>
              <a:rPr lang="en-US" sz="1800" dirty="0"/>
              <a:t>    </a:t>
            </a:r>
            <a:r>
              <a:rPr lang="en-US" sz="1800" dirty="0" err="1"/>
              <a:t>sw</a:t>
            </a:r>
            <a:r>
              <a:rPr lang="en-US" sz="1800" dirty="0"/>
              <a:t> = new Stopwatch();</a:t>
            </a:r>
          </a:p>
          <a:p>
            <a:r>
              <a:rPr lang="en-US" sz="1800" dirty="0"/>
              <a:t>    </a:t>
            </a:r>
            <a:r>
              <a:rPr lang="en-US" sz="1800" dirty="0" err="1"/>
              <a:t>sw.Start</a:t>
            </a:r>
            <a:r>
              <a:rPr lang="en-US" sz="1800" dirty="0"/>
              <a:t>();</a:t>
            </a:r>
          </a:p>
          <a:p>
            <a:r>
              <a:rPr lang="en-US" sz="1800" dirty="0" smtClean="0"/>
              <a:t>}</a:t>
            </a:r>
          </a:p>
          <a:p>
            <a:r>
              <a:rPr lang="en-US" sz="1800" dirty="0" smtClean="0"/>
              <a:t>// lengthy operation </a:t>
            </a:r>
            <a:endParaRPr lang="en-US" sz="1800" dirty="0"/>
          </a:p>
          <a:p>
            <a:r>
              <a:rPr lang="en-US" sz="1800" dirty="0"/>
              <a:t>if (</a:t>
            </a:r>
            <a:r>
              <a:rPr lang="en-US" sz="1800" dirty="0" err="1"/>
              <a:t>perfSwitch.Enabled</a:t>
            </a:r>
            <a:r>
              <a:rPr lang="en-US" sz="1800" dirty="0"/>
              <a:t>) {</a:t>
            </a:r>
          </a:p>
          <a:p>
            <a:r>
              <a:rPr lang="en-US" sz="1800" dirty="0"/>
              <a:t>    </a:t>
            </a:r>
            <a:r>
              <a:rPr lang="en-US" sz="1800" dirty="0" err="1"/>
              <a:t>sw.Stop</a:t>
            </a:r>
            <a:r>
              <a:rPr lang="en-US" sz="1800" dirty="0"/>
              <a:t>();</a:t>
            </a:r>
          </a:p>
          <a:p>
            <a:r>
              <a:rPr lang="en-US" sz="1800" dirty="0"/>
              <a:t>    </a:t>
            </a:r>
            <a:r>
              <a:rPr lang="en-US" sz="1800" dirty="0" err="1"/>
              <a:t>System.Diagnostics.Trace.WriteLine</a:t>
            </a:r>
            <a:r>
              <a:rPr lang="en-US" sz="1800" dirty="0"/>
              <a:t>("Method time (</a:t>
            </a:r>
            <a:r>
              <a:rPr lang="en-US" sz="1800" dirty="0" err="1"/>
              <a:t>ms</a:t>
            </a:r>
            <a:r>
              <a:rPr lang="en-US" sz="1800" dirty="0"/>
              <a:t>): " + </a:t>
            </a:r>
            <a:r>
              <a:rPr lang="en-US" sz="1800" dirty="0" err="1"/>
              <a:t>sw.ElapsedMilliseconds</a:t>
            </a:r>
            <a:r>
              <a:rPr lang="en-US" sz="1800" dirty="0"/>
              <a:t>);</a:t>
            </a:r>
          </a:p>
          <a:p>
            <a:r>
              <a:rPr lang="en-US" sz="1800" dirty="0"/>
              <a:t>}</a:t>
            </a:r>
          </a:p>
          <a:p>
            <a:endParaRPr lang="en-US" sz="1800" dirty="0"/>
          </a:p>
        </p:txBody>
      </p:sp>
    </p:spTree>
    <p:extLst>
      <p:ext uri="{BB962C8B-B14F-4D97-AF65-F5344CB8AC3E}">
        <p14:creationId xmlns:p14="http://schemas.microsoft.com/office/powerpoint/2010/main" val="39768552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Startup Tasks</a:t>
            </a:r>
            <a:endParaRPr lang="en-US" dirty="0"/>
          </a:p>
        </p:txBody>
      </p:sp>
      <p:sp>
        <p:nvSpPr>
          <p:cNvPr id="3" name="Content Placeholder 2"/>
          <p:cNvSpPr>
            <a:spLocks noGrp="1"/>
          </p:cNvSpPr>
          <p:nvPr>
            <p:ph type="body" sz="quarter" idx="10"/>
          </p:nvPr>
        </p:nvSpPr>
        <p:spPr>
          <a:xfrm>
            <a:off x="519114" y="1447800"/>
            <a:ext cx="11149012" cy="5250668"/>
          </a:xfrm>
        </p:spPr>
        <p:txBody>
          <a:bodyPr/>
          <a:lstStyle/>
          <a:p>
            <a:r>
              <a:rPr lang="en-US" dirty="0" smtClean="0"/>
              <a:t>Understand the architecture</a:t>
            </a:r>
          </a:p>
          <a:p>
            <a:pPr lvl="1"/>
            <a:r>
              <a:rPr lang="en-US" dirty="0" smtClean="0"/>
              <a:t>Simple, Foreground and Background Startup Tasks</a:t>
            </a:r>
          </a:p>
          <a:p>
            <a:r>
              <a:rPr lang="en-US" dirty="0" smtClean="0"/>
              <a:t>Logging output of batch file commands</a:t>
            </a:r>
          </a:p>
          <a:p>
            <a:r>
              <a:rPr lang="en-US" dirty="0"/>
              <a:t> </a:t>
            </a:r>
            <a:r>
              <a:rPr lang="en-US" dirty="0" smtClean="0"/>
              <a:t>  command  &gt; cmdOutput.txt</a:t>
            </a:r>
          </a:p>
          <a:p>
            <a:r>
              <a:rPr lang="en-US" dirty="0" smtClean="0"/>
              <a:t>Weird PowerShell Errors? </a:t>
            </a:r>
            <a:r>
              <a:rPr lang="en-US" dirty="0" err="1" smtClean="0"/>
              <a:t>osFamily</a:t>
            </a:r>
            <a:r>
              <a:rPr lang="en-US" dirty="0" smtClean="0"/>
              <a:t>=“2” to use PowerShell 2.0</a:t>
            </a:r>
          </a:p>
          <a:p>
            <a:pPr lvl="1"/>
            <a:r>
              <a:rPr lang="en-US" dirty="0" smtClean="0"/>
              <a:t>Runs the Server </a:t>
            </a:r>
            <a:r>
              <a:rPr lang="en-US" smtClean="0"/>
              <a:t>with Server 2008 R2</a:t>
            </a:r>
            <a:endParaRPr lang="en-US" dirty="0" smtClean="0"/>
          </a:p>
          <a:p>
            <a:r>
              <a:rPr lang="en-US" dirty="0" smtClean="0"/>
              <a:t>Ensure that added content is marked “Copy Always”</a:t>
            </a:r>
          </a:p>
          <a:p>
            <a:r>
              <a:rPr lang="en-US" dirty="0" smtClean="0"/>
              <a:t>Use RDP and test locally from the E: drive.</a:t>
            </a:r>
          </a:p>
          <a:p>
            <a:r>
              <a:rPr lang="en-US" dirty="0"/>
              <a:t>exit /b 0</a:t>
            </a:r>
          </a:p>
          <a:p>
            <a:endParaRPr lang="en-US" dirty="0"/>
          </a:p>
        </p:txBody>
      </p:sp>
    </p:spTree>
    <p:extLst>
      <p:ext uri="{BB962C8B-B14F-4D97-AF65-F5344CB8AC3E}">
        <p14:creationId xmlns:p14="http://schemas.microsoft.com/office/powerpoint/2010/main" val="25924846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Debugging Tips &amp; Tricks</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0509382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Text Placeholder 2"/>
          <p:cNvSpPr>
            <a:spLocks noGrp="1"/>
          </p:cNvSpPr>
          <p:nvPr>
            <p:ph type="body" sz="quarter" idx="10"/>
          </p:nvPr>
        </p:nvSpPr>
        <p:spPr>
          <a:xfrm>
            <a:off x="433391" y="1181100"/>
            <a:ext cx="11149012" cy="6057043"/>
          </a:xfrm>
        </p:spPr>
        <p:txBody>
          <a:bodyPr/>
          <a:lstStyle/>
          <a:p>
            <a:r>
              <a:rPr lang="en-US" sz="2400" dirty="0" smtClean="0"/>
              <a:t>WA PowerShell </a:t>
            </a:r>
            <a:r>
              <a:rPr lang="en-US" sz="2400" dirty="0" err="1" smtClean="0"/>
              <a:t>Cmdlets</a:t>
            </a:r>
            <a:r>
              <a:rPr lang="en-US" sz="2400" dirty="0" smtClean="0"/>
              <a:t> Download and Tips – </a:t>
            </a:r>
          </a:p>
          <a:p>
            <a:pPr lvl="1"/>
            <a:r>
              <a:rPr lang="en-US" sz="2000" dirty="0" smtClean="0">
                <a:hlinkClick r:id="rId2"/>
              </a:rPr>
              <a:t>http://michaelwasham.com</a:t>
            </a:r>
            <a:r>
              <a:rPr lang="en-US" sz="2000" dirty="0" smtClean="0"/>
              <a:t> and </a:t>
            </a:r>
            <a:r>
              <a:rPr lang="en-US" sz="2000" dirty="0" smtClean="0">
                <a:hlinkClick r:id="rId3"/>
              </a:rPr>
              <a:t>http://w</a:t>
            </a:r>
            <a:r>
              <a:rPr lang="en-US" sz="2000" i="1" dirty="0" smtClean="0">
                <a:hlinkClick r:id="rId3"/>
              </a:rPr>
              <a:t>appowershell.codeplex.com</a:t>
            </a:r>
            <a:endParaRPr lang="en-US" sz="2000" dirty="0" smtClean="0"/>
          </a:p>
          <a:p>
            <a:r>
              <a:rPr lang="en-US" sz="2400" dirty="0" smtClean="0"/>
              <a:t>Logging exceptions to blob storage example: </a:t>
            </a:r>
          </a:p>
          <a:p>
            <a:pPr lvl="1"/>
            <a:r>
              <a:rPr lang="en-US" sz="2000" dirty="0" smtClean="0">
                <a:hlinkClick r:id="rId4"/>
              </a:rPr>
              <a:t>http://blog.smarx.com/posts/printf-here-in-the-cloud</a:t>
            </a:r>
            <a:endParaRPr lang="en-US" sz="2000" dirty="0" smtClean="0"/>
          </a:p>
          <a:p>
            <a:r>
              <a:rPr lang="en-US" sz="2400" dirty="0" err="1" smtClean="0"/>
              <a:t>TraceListener</a:t>
            </a:r>
            <a:r>
              <a:rPr lang="en-US" sz="2400" dirty="0" smtClean="0"/>
              <a:t> to Storage Tables: </a:t>
            </a:r>
          </a:p>
          <a:p>
            <a:pPr lvl="1"/>
            <a:r>
              <a:rPr lang="en-US" sz="2000" dirty="0" smtClean="0">
                <a:hlinkClick r:id="rId5"/>
              </a:rPr>
              <a:t>http</a:t>
            </a:r>
            <a:r>
              <a:rPr lang="en-US" sz="2000" dirty="0">
                <a:hlinkClick r:id="rId5"/>
              </a:rPr>
              <a:t>://</a:t>
            </a:r>
            <a:r>
              <a:rPr lang="en-US" sz="2000" dirty="0" smtClean="0">
                <a:hlinkClick r:id="rId5"/>
              </a:rPr>
              <a:t>blog.smarx.com/posts/lightweight-tracing-to-windows-azure-tables</a:t>
            </a:r>
            <a:endParaRPr lang="en-US" sz="2000" dirty="0"/>
          </a:p>
          <a:p>
            <a:r>
              <a:rPr lang="en-US" sz="2400" dirty="0" smtClean="0"/>
              <a:t>For </a:t>
            </a:r>
            <a:r>
              <a:rPr lang="en-US" sz="2400" dirty="0"/>
              <a:t>In-Depth Information on Logging and Tracing See the June 2010 Issue of MSDN Magazine: </a:t>
            </a:r>
            <a:r>
              <a:rPr lang="en-US" sz="2400" dirty="0" smtClean="0"/>
              <a:t>  </a:t>
            </a:r>
            <a:r>
              <a:rPr lang="en-US" sz="2400" dirty="0"/>
              <a:t>“</a:t>
            </a:r>
            <a:r>
              <a:rPr lang="en-US" sz="2400" b="1" dirty="0"/>
              <a:t>Take Control of Logging and Tracing in Windows Azure</a:t>
            </a:r>
            <a:r>
              <a:rPr lang="en-US" sz="2400" b="1" dirty="0" smtClean="0"/>
              <a:t>”</a:t>
            </a:r>
            <a:endParaRPr lang="en-US" sz="2400" dirty="0" smtClean="0"/>
          </a:p>
          <a:p>
            <a:r>
              <a:rPr lang="en-US" sz="2400" dirty="0" smtClean="0"/>
              <a:t>Monitoring </a:t>
            </a:r>
            <a:r>
              <a:rPr lang="en-US" sz="2400" dirty="0"/>
              <a:t>Windows Azure with Operations Manager </a:t>
            </a:r>
            <a:endParaRPr lang="en-US" sz="2400" dirty="0" smtClean="0"/>
          </a:p>
          <a:p>
            <a:pPr lvl="1"/>
            <a:r>
              <a:rPr lang="en-GB" sz="2000" u="sng" dirty="0" smtClean="0">
                <a:hlinkClick r:id="rId6"/>
              </a:rPr>
              <a:t>http</a:t>
            </a:r>
            <a:r>
              <a:rPr lang="en-GB" sz="2000" u="sng" dirty="0">
                <a:hlinkClick r:id="rId6"/>
              </a:rPr>
              <a:t>://</a:t>
            </a:r>
            <a:r>
              <a:rPr lang="en-GB" sz="2000" u="sng" dirty="0" smtClean="0">
                <a:hlinkClick r:id="rId6"/>
              </a:rPr>
              <a:t>aka.ms/AzureSCOM2007</a:t>
            </a:r>
            <a:endParaRPr lang="en-GB" sz="2000" u="sng" dirty="0" smtClean="0"/>
          </a:p>
          <a:p>
            <a:r>
              <a:rPr lang="en-US" sz="2400" dirty="0" err="1" smtClean="0"/>
              <a:t>Cerebrata</a:t>
            </a:r>
            <a:r>
              <a:rPr lang="en-US" sz="2400" dirty="0"/>
              <a:t> </a:t>
            </a:r>
            <a:r>
              <a:rPr lang="en-US" sz="2400" dirty="0" smtClean="0"/>
              <a:t>– Diagnostics Manager and </a:t>
            </a:r>
            <a:r>
              <a:rPr lang="en-US" sz="2400" smtClean="0"/>
              <a:t>other great Windows Azure Tools</a:t>
            </a:r>
            <a:endParaRPr lang="en-US" sz="2400" dirty="0" smtClean="0"/>
          </a:p>
          <a:p>
            <a:pPr lvl="1"/>
            <a:r>
              <a:rPr lang="en-US" sz="2000" dirty="0" smtClean="0">
                <a:hlinkClick r:id="rId7"/>
              </a:rPr>
              <a:t>http</a:t>
            </a:r>
            <a:r>
              <a:rPr lang="en-US" sz="2000" dirty="0">
                <a:hlinkClick r:id="rId7"/>
              </a:rPr>
              <a:t>://www.cerebrata.com</a:t>
            </a:r>
            <a:r>
              <a:rPr lang="en-US" sz="2000" dirty="0" smtClean="0">
                <a:hlinkClick r:id="rId7"/>
              </a:rPr>
              <a:t>/</a:t>
            </a:r>
            <a:endParaRPr lang="en-US" sz="2000" dirty="0" smtClean="0"/>
          </a:p>
          <a:p>
            <a:endParaRPr lang="en-GB" sz="2400" u="sng" dirty="0"/>
          </a:p>
          <a:p>
            <a:endParaRPr lang="en-US" sz="2400" dirty="0"/>
          </a:p>
          <a:p>
            <a:pPr marL="0" indent="0">
              <a:buNone/>
            </a:pPr>
            <a:endParaRPr lang="en-US" sz="2400" b="1" dirty="0"/>
          </a:p>
          <a:p>
            <a:endParaRPr lang="en-US" sz="2400" dirty="0"/>
          </a:p>
        </p:txBody>
      </p:sp>
    </p:spTree>
    <p:extLst>
      <p:ext uri="{BB962C8B-B14F-4D97-AF65-F5344CB8AC3E}">
        <p14:creationId xmlns:p14="http://schemas.microsoft.com/office/powerpoint/2010/main" val="262611264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3510459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745722298"/>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53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Diagnostics</a:t>
            </a:r>
            <a:endParaRPr lang="en-US" dirty="0"/>
          </a:p>
        </p:txBody>
      </p:sp>
      <p:sp>
        <p:nvSpPr>
          <p:cNvPr id="3" name="Content Placeholder 2"/>
          <p:cNvSpPr>
            <a:spLocks noGrp="1"/>
          </p:cNvSpPr>
          <p:nvPr>
            <p:ph idx="1"/>
          </p:nvPr>
        </p:nvSpPr>
        <p:spPr>
          <a:xfrm>
            <a:off x="529929" y="1278836"/>
            <a:ext cx="11173090" cy="5725930"/>
          </a:xfrm>
        </p:spPr>
        <p:txBody>
          <a:bodyPr>
            <a:normAutofit/>
          </a:bodyPr>
          <a:lstStyle/>
          <a:p>
            <a:r>
              <a:rPr lang="en-US" sz="2800" dirty="0" smtClean="0"/>
              <a:t>Distributed Application Monitoring and Data Collection</a:t>
            </a:r>
            <a:r>
              <a:rPr lang="en-US" sz="2400" dirty="0" smtClean="0"/>
              <a:t> </a:t>
            </a:r>
            <a:endParaRPr lang="en-US" sz="2400" dirty="0"/>
          </a:p>
          <a:p>
            <a:r>
              <a:rPr lang="en-US" sz="2800" dirty="0"/>
              <a:t>Choose what to collect &amp; when to collect it</a:t>
            </a:r>
          </a:p>
          <a:p>
            <a:pPr lvl="1"/>
            <a:r>
              <a:rPr lang="en-US" dirty="0"/>
              <a:t>Event </a:t>
            </a:r>
            <a:r>
              <a:rPr lang="en-US" dirty="0" smtClean="0"/>
              <a:t>Logs, Trace Logs, Performance Counters</a:t>
            </a:r>
          </a:p>
          <a:p>
            <a:pPr lvl="1"/>
            <a:r>
              <a:rPr lang="en-US" dirty="0" smtClean="0"/>
              <a:t>IIS Web/Failed Request Logs, Crash Dumps,</a:t>
            </a:r>
          </a:p>
          <a:p>
            <a:pPr lvl="1"/>
            <a:r>
              <a:rPr lang="en-US" dirty="0" smtClean="0"/>
              <a:t>Other Log files (custom apps, other web/app servers)</a:t>
            </a:r>
            <a:endParaRPr lang="en-US" dirty="0"/>
          </a:p>
          <a:p>
            <a:r>
              <a:rPr lang="en-US" sz="2800" dirty="0" smtClean="0"/>
              <a:t>Cloud Friendly</a:t>
            </a:r>
          </a:p>
          <a:p>
            <a:pPr lvl="1"/>
            <a:r>
              <a:rPr lang="en-US" dirty="0" smtClean="0"/>
              <a:t>Manage </a:t>
            </a:r>
            <a:r>
              <a:rPr lang="en-US" dirty="0"/>
              <a:t>multiple role instances centrally</a:t>
            </a:r>
          </a:p>
          <a:p>
            <a:r>
              <a:rPr lang="en-US" sz="2800" dirty="0" smtClean="0"/>
              <a:t>Scalable</a:t>
            </a:r>
            <a:endParaRPr lang="en-US" sz="2800" dirty="0"/>
          </a:p>
          <a:p>
            <a:r>
              <a:rPr lang="en-US" sz="2800" dirty="0" smtClean="0"/>
              <a:t>Remotely Configurable</a:t>
            </a:r>
          </a:p>
          <a:p>
            <a:r>
              <a:rPr lang="en-US" sz="2800" dirty="0"/>
              <a:t>(Not a replacement for </a:t>
            </a:r>
            <a:r>
              <a:rPr lang="en-US" sz="2800" dirty="0" smtClean="0"/>
              <a:t>Outside-In Monitoring)</a:t>
            </a:r>
            <a:endParaRPr lang="en-US" sz="2800" dirty="0"/>
          </a:p>
          <a:p>
            <a:endParaRPr lang="en-US" sz="2400" dirty="0" smtClean="0"/>
          </a:p>
          <a:p>
            <a:endParaRPr lang="en-US" sz="2400" dirty="0" smtClean="0"/>
          </a:p>
        </p:txBody>
      </p:sp>
    </p:spTree>
    <p:extLst>
      <p:ext uri="{BB962C8B-B14F-4D97-AF65-F5344CB8AC3E}">
        <p14:creationId xmlns:p14="http://schemas.microsoft.com/office/powerpoint/2010/main" val="153017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147" y="533400"/>
            <a:ext cx="10766795" cy="914400"/>
          </a:xfrm>
        </p:spPr>
        <p:txBody>
          <a:bodyPr>
            <a:noAutofit/>
          </a:bodyPr>
          <a:lstStyle/>
          <a:p>
            <a:r>
              <a:rPr lang="en-US" sz="3600" dirty="0" smtClean="0"/>
              <a:t>Diagnostics: Single Server vs. the Cloud</a:t>
            </a:r>
            <a:endParaRPr lang="en-US" sz="3600" dirty="0"/>
          </a:p>
        </p:txBody>
      </p:sp>
      <p:sp>
        <p:nvSpPr>
          <p:cNvPr id="2" name="Text Placeholder 1"/>
          <p:cNvSpPr>
            <a:spLocks noGrp="1"/>
          </p:cNvSpPr>
          <p:nvPr>
            <p:ph type="body" idx="1"/>
          </p:nvPr>
        </p:nvSpPr>
        <p:spPr>
          <a:xfrm>
            <a:off x="558661" y="1471174"/>
            <a:ext cx="3351927" cy="387798"/>
          </a:xfrm>
        </p:spPr>
        <p:txBody>
          <a:bodyPr/>
          <a:lstStyle/>
          <a:p>
            <a:r>
              <a:rPr lang="en-US" sz="2800" dirty="0" smtClean="0"/>
              <a:t>Single Server</a:t>
            </a:r>
            <a:endParaRPr lang="en-US" sz="2800" dirty="0"/>
          </a:p>
        </p:txBody>
      </p:sp>
      <p:sp>
        <p:nvSpPr>
          <p:cNvPr id="8" name="Content Placeholder 10"/>
          <p:cNvSpPr>
            <a:spLocks noGrp="1"/>
          </p:cNvSpPr>
          <p:nvPr>
            <p:ph sz="half" idx="2"/>
          </p:nvPr>
        </p:nvSpPr>
        <p:spPr>
          <a:xfrm>
            <a:off x="521563" y="1961001"/>
            <a:ext cx="5484971" cy="1436701"/>
          </a:xfrm>
          <a:prstGeom prst="rect">
            <a:avLst/>
          </a:prstGeom>
        </p:spPr>
        <p:txBody>
          <a:bodyPr>
            <a:noAutofit/>
          </a:bodyPr>
          <a:lstStyle/>
          <a:p>
            <a:r>
              <a:rPr lang="en-US" sz="2000" dirty="0" smtClean="0"/>
              <a:t>Static Environment</a:t>
            </a:r>
          </a:p>
          <a:p>
            <a:pPr lvl="1"/>
            <a:r>
              <a:rPr lang="en-US" sz="1800" dirty="0" smtClean="0"/>
              <a:t>Single well-known instance</a:t>
            </a:r>
          </a:p>
          <a:p>
            <a:pPr lvl="1"/>
            <a:r>
              <a:rPr lang="en-US" sz="1800" dirty="0" smtClean="0"/>
              <a:t>Traceable local transactions</a:t>
            </a:r>
          </a:p>
          <a:p>
            <a:r>
              <a:rPr lang="en-US" sz="2000" dirty="0" smtClean="0"/>
              <a:t>Local Access Feasible</a:t>
            </a:r>
          </a:p>
          <a:p>
            <a:pPr lvl="1"/>
            <a:r>
              <a:rPr lang="en-US" sz="1800" dirty="0" smtClean="0"/>
              <a:t>All in one TS session</a:t>
            </a:r>
          </a:p>
          <a:p>
            <a:pPr lvl="1"/>
            <a:r>
              <a:rPr lang="en-US" sz="1800" dirty="0" smtClean="0"/>
              <a:t>Data &amp; tools co-located</a:t>
            </a:r>
          </a:p>
          <a:p>
            <a:pPr lvl="1"/>
            <a:r>
              <a:rPr lang="en-US" sz="1800" dirty="0" smtClean="0"/>
              <a:t>In-Place Changes</a:t>
            </a:r>
          </a:p>
        </p:txBody>
      </p:sp>
      <p:sp>
        <p:nvSpPr>
          <p:cNvPr id="3" name="Text Placeholder 2"/>
          <p:cNvSpPr>
            <a:spLocks noGrp="1"/>
          </p:cNvSpPr>
          <p:nvPr>
            <p:ph type="body" sz="quarter" idx="3"/>
          </p:nvPr>
        </p:nvSpPr>
        <p:spPr>
          <a:xfrm>
            <a:off x="6094413" y="1471174"/>
            <a:ext cx="5387630" cy="387798"/>
          </a:xfrm>
        </p:spPr>
        <p:txBody>
          <a:bodyPr/>
          <a:lstStyle/>
          <a:p>
            <a:r>
              <a:rPr lang="en-US" sz="2800" dirty="0" smtClean="0"/>
              <a:t>Cloud</a:t>
            </a:r>
            <a:endParaRPr lang="en-US" sz="2800" dirty="0"/>
          </a:p>
        </p:txBody>
      </p:sp>
      <p:sp>
        <p:nvSpPr>
          <p:cNvPr id="9" name="Content Placeholder 12"/>
          <p:cNvSpPr>
            <a:spLocks noGrp="1"/>
          </p:cNvSpPr>
          <p:nvPr>
            <p:ph sz="quarter" idx="4"/>
          </p:nvPr>
        </p:nvSpPr>
        <p:spPr>
          <a:xfrm>
            <a:off x="6092984" y="1961001"/>
            <a:ext cx="5486400" cy="1436701"/>
          </a:xfrm>
          <a:prstGeom prst="rect">
            <a:avLst/>
          </a:prstGeom>
        </p:spPr>
        <p:txBody>
          <a:bodyPr>
            <a:noAutofit/>
          </a:bodyPr>
          <a:lstStyle/>
          <a:p>
            <a:r>
              <a:rPr lang="en-US" sz="2000" dirty="0" smtClean="0"/>
              <a:t>Dynamic Environment</a:t>
            </a:r>
          </a:p>
          <a:p>
            <a:pPr lvl="1"/>
            <a:r>
              <a:rPr lang="en-US" sz="1800" dirty="0" smtClean="0"/>
              <a:t>Multi-instance, elastic capacity</a:t>
            </a:r>
          </a:p>
          <a:p>
            <a:pPr lvl="1"/>
            <a:r>
              <a:rPr lang="en-US" sz="1800" dirty="0" smtClean="0"/>
              <a:t>Distributed work loads</a:t>
            </a:r>
          </a:p>
          <a:p>
            <a:r>
              <a:rPr lang="en-US" sz="2000" dirty="0" smtClean="0"/>
              <a:t>Local Access Infeasible</a:t>
            </a:r>
          </a:p>
          <a:p>
            <a:pPr lvl="1"/>
            <a:r>
              <a:rPr lang="en-US" sz="1800" dirty="0" smtClean="0"/>
              <a:t>Many nodes</a:t>
            </a:r>
          </a:p>
          <a:p>
            <a:pPr lvl="1"/>
            <a:r>
              <a:rPr lang="en-US" sz="1800" dirty="0" smtClean="0"/>
              <a:t>Distributed, scaled-out data</a:t>
            </a:r>
          </a:p>
        </p:txBody>
      </p:sp>
      <p:sp>
        <p:nvSpPr>
          <p:cNvPr id="10" name="Cloud 9"/>
          <p:cNvSpPr/>
          <p:nvPr/>
        </p:nvSpPr>
        <p:spPr bwMode="auto">
          <a:xfrm>
            <a:off x="6703854" y="4267200"/>
            <a:ext cx="4875530" cy="1905000"/>
          </a:xfrm>
          <a:prstGeom prst="cloud">
            <a:avLst/>
          </a:prstGeom>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latin typeface="Segoe U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2234624" y="4343400"/>
            <a:ext cx="3011670" cy="1371600"/>
          </a:xfrm>
          <a:prstGeom prst="rect">
            <a:avLst/>
          </a:prstGeom>
          <a:noFill/>
          <a:ln w="9525">
            <a:noFill/>
            <a:miter lim="800000"/>
            <a:headEnd/>
            <a:tailEnd/>
          </a:ln>
          <a:effectLst>
            <a:reflection blurRad="6350" stA="52000" endA="300" endPos="35000" dir="5400000" sy="-100000" algn="bl" rotWithShape="0"/>
          </a:effectLst>
        </p:spPr>
      </p:pic>
      <p:pic>
        <p:nvPicPr>
          <p:cNvPr id="12" name="Picture 5"/>
          <p:cNvPicPr>
            <a:picLocks noChangeAspect="1" noChangeArrowheads="1"/>
          </p:cNvPicPr>
          <p:nvPr/>
        </p:nvPicPr>
        <p:blipFill>
          <a:blip r:embed="rId4" cstate="print"/>
          <a:srcRect/>
          <a:stretch>
            <a:fillRect/>
          </a:stretch>
        </p:blipFill>
        <p:spPr bwMode="auto">
          <a:xfrm>
            <a:off x="914162" y="4114800"/>
            <a:ext cx="2437765" cy="1143000"/>
          </a:xfrm>
          <a:prstGeom prst="rect">
            <a:avLst/>
          </a:prstGeom>
          <a:noFill/>
          <a:ln w="9525">
            <a:noFill/>
            <a:miter lim="800000"/>
            <a:headEnd/>
            <a:tailEnd/>
          </a:ln>
          <a:effectLst>
            <a:reflection blurRad="6350" stA="52000" endA="300" endPos="35000" dir="5400000" sy="-100000" algn="bl" rotWithShape="0"/>
          </a:effectLst>
        </p:spPr>
      </p:pic>
      <p:pic>
        <p:nvPicPr>
          <p:cNvPr id="13" name="Picture 3"/>
          <p:cNvPicPr>
            <a:picLocks noChangeAspect="1" noChangeArrowheads="1"/>
          </p:cNvPicPr>
          <p:nvPr/>
        </p:nvPicPr>
        <p:blipFill>
          <a:blip r:embed="rId5" cstate="print"/>
          <a:srcRect/>
          <a:stretch>
            <a:fillRect/>
          </a:stretch>
        </p:blipFill>
        <p:spPr bwMode="auto">
          <a:xfrm>
            <a:off x="1828324" y="4591052"/>
            <a:ext cx="2529986" cy="1352550"/>
          </a:xfrm>
          <a:prstGeom prst="rect">
            <a:avLst/>
          </a:prstGeom>
          <a:noFill/>
          <a:ln w="9525">
            <a:noFill/>
            <a:miter lim="800000"/>
            <a:headEnd/>
            <a:tailEnd/>
          </a:ln>
          <a:effectLst>
            <a:reflection blurRad="6350" stA="52000" endA="300" endPos="35000" dir="5400000" sy="-100000" algn="bl" rotWithShape="0"/>
          </a:effectLst>
        </p:spPr>
      </p:pic>
      <p:pic>
        <p:nvPicPr>
          <p:cNvPr id="14" name="Picture 6" descr="C:\Users\Matthew\Desktop\IconCloudCompute48.png"/>
          <p:cNvPicPr>
            <a:picLocks noChangeAspect="1" noChangeArrowheads="1"/>
          </p:cNvPicPr>
          <p:nvPr/>
        </p:nvPicPr>
        <p:blipFill>
          <a:blip r:embed="rId6" cstate="print"/>
          <a:srcRect/>
          <a:stretch>
            <a:fillRect/>
          </a:stretch>
        </p:blipFill>
        <p:spPr bwMode="auto">
          <a:xfrm>
            <a:off x="1218882" y="4953000"/>
            <a:ext cx="914162" cy="685800"/>
          </a:xfrm>
          <a:prstGeom prst="rect">
            <a:avLst/>
          </a:prstGeom>
          <a:noFill/>
        </p:spPr>
      </p:pic>
      <p:pic>
        <p:nvPicPr>
          <p:cNvPr id="16" name="Picture 7" descr="C:\Users\Matthew\Desktop\AppSuspended.png"/>
          <p:cNvPicPr>
            <a:picLocks noChangeAspect="1" noChangeArrowheads="1"/>
          </p:cNvPicPr>
          <p:nvPr/>
        </p:nvPicPr>
        <p:blipFill>
          <a:blip r:embed="rId7" cstate="print"/>
          <a:srcRect/>
          <a:stretch>
            <a:fillRect/>
          </a:stretch>
        </p:blipFill>
        <p:spPr bwMode="auto">
          <a:xfrm>
            <a:off x="8532177" y="4648200"/>
            <a:ext cx="914162" cy="685800"/>
          </a:xfrm>
          <a:prstGeom prst="rect">
            <a:avLst/>
          </a:prstGeom>
          <a:noFill/>
        </p:spPr>
      </p:pic>
      <p:pic>
        <p:nvPicPr>
          <p:cNvPr id="17" name="Picture 7" descr="C:\Users\Matthew\Desktop\AppSuspended.png"/>
          <p:cNvPicPr>
            <a:picLocks noChangeAspect="1" noChangeArrowheads="1"/>
          </p:cNvPicPr>
          <p:nvPr/>
        </p:nvPicPr>
        <p:blipFill>
          <a:blip r:embed="rId7" cstate="print"/>
          <a:srcRect/>
          <a:stretch>
            <a:fillRect/>
          </a:stretch>
        </p:blipFill>
        <p:spPr bwMode="auto">
          <a:xfrm>
            <a:off x="9141619" y="4648200"/>
            <a:ext cx="914162" cy="685800"/>
          </a:xfrm>
          <a:prstGeom prst="rect">
            <a:avLst/>
          </a:prstGeom>
          <a:noFill/>
        </p:spPr>
      </p:pic>
      <p:pic>
        <p:nvPicPr>
          <p:cNvPr id="18" name="Picture 7" descr="C:\Users\Matthew\Desktop\AppSuspended.png"/>
          <p:cNvPicPr>
            <a:picLocks noChangeAspect="1" noChangeArrowheads="1"/>
          </p:cNvPicPr>
          <p:nvPr/>
        </p:nvPicPr>
        <p:blipFill>
          <a:blip r:embed="rId7" cstate="print"/>
          <a:srcRect/>
          <a:stretch>
            <a:fillRect/>
          </a:stretch>
        </p:blipFill>
        <p:spPr bwMode="auto">
          <a:xfrm>
            <a:off x="9649486" y="4648200"/>
            <a:ext cx="914162" cy="685800"/>
          </a:xfrm>
          <a:prstGeom prst="rect">
            <a:avLst/>
          </a:prstGeom>
          <a:noFill/>
        </p:spPr>
      </p:pic>
      <p:pic>
        <p:nvPicPr>
          <p:cNvPr id="19" name="Picture 7" descr="C:\Users\Matthew\Desktop\AppSuspended.png"/>
          <p:cNvPicPr>
            <a:picLocks noChangeAspect="1" noChangeArrowheads="1"/>
          </p:cNvPicPr>
          <p:nvPr/>
        </p:nvPicPr>
        <p:blipFill>
          <a:blip r:embed="rId7" cstate="print"/>
          <a:srcRect/>
          <a:stretch>
            <a:fillRect/>
          </a:stretch>
        </p:blipFill>
        <p:spPr bwMode="auto">
          <a:xfrm>
            <a:off x="8735325" y="5029200"/>
            <a:ext cx="914162" cy="685800"/>
          </a:xfrm>
          <a:prstGeom prst="rect">
            <a:avLst/>
          </a:prstGeom>
          <a:noFill/>
        </p:spPr>
      </p:pic>
      <p:pic>
        <p:nvPicPr>
          <p:cNvPr id="20" name="Picture 7" descr="C:\Users\Matthew\Desktop\AppSuspended.png"/>
          <p:cNvPicPr>
            <a:picLocks noChangeAspect="1" noChangeArrowheads="1"/>
          </p:cNvPicPr>
          <p:nvPr/>
        </p:nvPicPr>
        <p:blipFill>
          <a:blip r:embed="rId7" cstate="print"/>
          <a:srcRect/>
          <a:stretch>
            <a:fillRect/>
          </a:stretch>
        </p:blipFill>
        <p:spPr bwMode="auto">
          <a:xfrm>
            <a:off x="9344766" y="5029200"/>
            <a:ext cx="914162" cy="685800"/>
          </a:xfrm>
          <a:prstGeom prst="rect">
            <a:avLst/>
          </a:prstGeom>
          <a:noFill/>
        </p:spPr>
      </p:pic>
      <p:pic>
        <p:nvPicPr>
          <p:cNvPr id="21" name="Picture 7" descr="C:\Users\Matthew\Desktop\AppSuspended.png"/>
          <p:cNvPicPr>
            <a:picLocks noChangeAspect="1" noChangeArrowheads="1"/>
          </p:cNvPicPr>
          <p:nvPr/>
        </p:nvPicPr>
        <p:blipFill>
          <a:blip r:embed="rId7" cstate="print"/>
          <a:srcRect/>
          <a:stretch>
            <a:fillRect/>
          </a:stretch>
        </p:blipFill>
        <p:spPr bwMode="auto">
          <a:xfrm>
            <a:off x="9852633" y="5029200"/>
            <a:ext cx="914162" cy="685800"/>
          </a:xfrm>
          <a:prstGeom prst="rect">
            <a:avLst/>
          </a:prstGeom>
          <a:noFill/>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886" y="4528325"/>
            <a:ext cx="2711291" cy="140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05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(in a nutshell)?</a:t>
            </a:r>
            <a:endParaRPr lang="en-US" dirty="0"/>
          </a:p>
        </p:txBody>
      </p:sp>
      <p:sp>
        <p:nvSpPr>
          <p:cNvPr id="7" name="Rounded Rectangle 6"/>
          <p:cNvSpPr/>
          <p:nvPr/>
        </p:nvSpPr>
        <p:spPr>
          <a:xfrm>
            <a:off x="6602280" y="1371600"/>
            <a:ext cx="5281824"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p:nvSpPr>
        <p:spPr>
          <a:xfrm>
            <a:off x="6794347" y="1730836"/>
            <a:ext cx="1728596" cy="86214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Role</a:t>
            </a:r>
            <a:endParaRPr lang="en-US" dirty="0"/>
          </a:p>
        </p:txBody>
      </p:sp>
      <p:sp>
        <p:nvSpPr>
          <p:cNvPr id="9" name="TextBox 8"/>
          <p:cNvSpPr txBox="1"/>
          <p:nvPr/>
        </p:nvSpPr>
        <p:spPr>
          <a:xfrm>
            <a:off x="6794346" y="1382602"/>
            <a:ext cx="1462260" cy="369332"/>
          </a:xfrm>
          <a:prstGeom prst="rect">
            <a:avLst/>
          </a:prstGeom>
          <a:noFill/>
        </p:spPr>
        <p:txBody>
          <a:bodyPr wrap="none" rtlCol="0">
            <a:spAutoFit/>
          </a:bodyPr>
          <a:lstStyle/>
          <a:p>
            <a:r>
              <a:rPr lang="en-US" dirty="0" smtClean="0">
                <a:solidFill>
                  <a:schemeClr val="bg1"/>
                </a:solidFill>
              </a:rPr>
              <a:t>Role Instance</a:t>
            </a:r>
            <a:endParaRPr lang="en-US" dirty="0">
              <a:solidFill>
                <a:schemeClr val="bg1"/>
              </a:solidFill>
            </a:endParaRPr>
          </a:p>
        </p:txBody>
      </p:sp>
      <p:grpSp>
        <p:nvGrpSpPr>
          <p:cNvPr id="10" name="Group 18"/>
          <p:cNvGrpSpPr/>
          <p:nvPr/>
        </p:nvGrpSpPr>
        <p:grpSpPr>
          <a:xfrm>
            <a:off x="9482906" y="1730836"/>
            <a:ext cx="2209134" cy="862149"/>
            <a:chOff x="4419600" y="3810000"/>
            <a:chExt cx="1524000" cy="914400"/>
          </a:xfrm>
        </p:grpSpPr>
        <p:sp>
          <p:nvSpPr>
            <p:cNvPr id="11" name="Rounded Rectangle 10"/>
            <p:cNvSpPr/>
            <p:nvPr/>
          </p:nvSpPr>
          <p:spPr>
            <a:xfrm>
              <a:off x="4572000" y="3810000"/>
              <a:ext cx="13716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Diagnostic Monitor</a:t>
              </a:r>
              <a:endParaRPr lang="en-US" dirty="0"/>
            </a:p>
          </p:txBody>
        </p:sp>
        <p:cxnSp>
          <p:nvCxnSpPr>
            <p:cNvPr id="12" name="Straight Connector 11"/>
            <p:cNvCxnSpPr>
              <a:stCxn id="11" idx="1"/>
            </p:cNvCxnSpPr>
            <p:nvPr/>
          </p:nvCxnSpPr>
          <p:spPr>
            <a:xfrm rot="10800000">
              <a:off x="4419600" y="4267200"/>
              <a:ext cx="152400" cy="0"/>
            </a:xfrm>
            <a:prstGeom prst="line">
              <a:avLst/>
            </a:prstGeom>
            <a:ln>
              <a:headEnd type="none"/>
              <a:tailEnd type="oval" w="med" len="med"/>
            </a:ln>
          </p:spPr>
          <p:style>
            <a:lnRef idx="2">
              <a:schemeClr val="accent2"/>
            </a:lnRef>
            <a:fillRef idx="0">
              <a:schemeClr val="accent2"/>
            </a:fillRef>
            <a:effectRef idx="1">
              <a:schemeClr val="accent2"/>
            </a:effectRef>
            <a:fontRef idx="minor">
              <a:schemeClr val="tx1"/>
            </a:fontRef>
          </p:style>
        </p:cxnSp>
      </p:grpSp>
      <p:cxnSp>
        <p:nvCxnSpPr>
          <p:cNvPr id="13" name="Straight Arrow Connector 12"/>
          <p:cNvCxnSpPr>
            <a:stCxn id="8" idx="3"/>
          </p:cNvCxnSpPr>
          <p:nvPr/>
        </p:nvCxnSpPr>
        <p:spPr>
          <a:xfrm>
            <a:off x="8522944" y="2161914"/>
            <a:ext cx="1152398" cy="14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10612203" y="2808273"/>
            <a:ext cx="431074" cy="20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Rounded Rectangle 14"/>
          <p:cNvSpPr/>
          <p:nvPr/>
        </p:nvSpPr>
        <p:spPr>
          <a:xfrm>
            <a:off x="7466582" y="3024062"/>
            <a:ext cx="3553228" cy="7184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Local directory storage</a:t>
            </a:r>
            <a:endParaRPr lang="en-US" dirty="0"/>
          </a:p>
        </p:txBody>
      </p:sp>
      <p:cxnSp>
        <p:nvCxnSpPr>
          <p:cNvPr id="16" name="Straight Arrow Connector 15"/>
          <p:cNvCxnSpPr>
            <a:stCxn id="8" idx="2"/>
          </p:cNvCxnSpPr>
          <p:nvPr/>
        </p:nvCxnSpPr>
        <p:spPr>
          <a:xfrm rot="5400000">
            <a:off x="7443108" y="2808273"/>
            <a:ext cx="431074" cy="2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10419135" y="2808273"/>
            <a:ext cx="431074" cy="20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Down Arrow 18"/>
          <p:cNvSpPr/>
          <p:nvPr/>
        </p:nvSpPr>
        <p:spPr>
          <a:xfrm>
            <a:off x="8907076" y="3962400"/>
            <a:ext cx="672232"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Clipart\DVD_ART36\Artwork_Imagery\Icons - Illustrations\_ XML ICONS\Internet cloud 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576" y="4876800"/>
            <a:ext cx="4948662"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9112" y="1136380"/>
            <a:ext cx="3388492" cy="430887"/>
          </a:xfrm>
          <a:prstGeom prst="rect">
            <a:avLst/>
          </a:prstGeom>
          <a:noFill/>
        </p:spPr>
        <p:txBody>
          <a:bodyPr wrap="non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Role Instance Starts</a:t>
            </a:r>
            <a:endParaRPr lang="en-US" sz="2800" dirty="0" smtClean="0">
              <a:gradFill>
                <a:gsLst>
                  <a:gs pos="0">
                    <a:schemeClr val="tx1"/>
                  </a:gs>
                  <a:gs pos="86000">
                    <a:schemeClr val="tx1"/>
                  </a:gs>
                </a:gsLst>
                <a:lin ang="5400000" scaled="0"/>
              </a:gradFill>
            </a:endParaRPr>
          </a:p>
        </p:txBody>
      </p:sp>
      <p:sp>
        <p:nvSpPr>
          <p:cNvPr id="27" name="TextBox 26"/>
          <p:cNvSpPr txBox="1"/>
          <p:nvPr/>
        </p:nvSpPr>
        <p:spPr>
          <a:xfrm>
            <a:off x="519112" y="1718061"/>
            <a:ext cx="4265335" cy="430887"/>
          </a:xfrm>
          <a:prstGeom prst="rect">
            <a:avLst/>
          </a:prstGeom>
          <a:noFill/>
        </p:spPr>
        <p:txBody>
          <a:bodyPr wrap="non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Diagnostic Monitor Starts</a:t>
            </a:r>
            <a:endParaRPr lang="en-US" sz="2800" dirty="0" smtClean="0">
              <a:gradFill>
                <a:gsLst>
                  <a:gs pos="0">
                    <a:schemeClr val="tx1"/>
                  </a:gs>
                  <a:gs pos="86000">
                    <a:schemeClr val="tx1"/>
                  </a:gs>
                </a:gsLst>
                <a:lin ang="5400000" scaled="0"/>
              </a:gradFill>
            </a:endParaRPr>
          </a:p>
        </p:txBody>
      </p:sp>
      <p:sp>
        <p:nvSpPr>
          <p:cNvPr id="28" name="TextBox 27"/>
          <p:cNvSpPr txBox="1"/>
          <p:nvPr/>
        </p:nvSpPr>
        <p:spPr>
          <a:xfrm>
            <a:off x="519112" y="2210504"/>
            <a:ext cx="5172891" cy="1538883"/>
          </a:xfrm>
          <a:prstGeom prst="rect">
            <a:avLst/>
          </a:prstGeom>
          <a:noFill/>
        </p:spPr>
        <p:txBody>
          <a:bodyPr wrap="non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Monitor is </a:t>
            </a:r>
            <a:r>
              <a:rPr lang="en-US" sz="2800" dirty="0" smtClean="0">
                <a:gradFill>
                  <a:gsLst>
                    <a:gs pos="0">
                      <a:schemeClr val="tx1"/>
                    </a:gs>
                    <a:gs pos="86000">
                      <a:schemeClr val="tx1"/>
                    </a:gs>
                  </a:gsLst>
                  <a:lin ang="5400000" scaled="0"/>
                </a:gradFill>
              </a:rPr>
              <a:t>configured</a:t>
            </a:r>
          </a:p>
          <a:p>
            <a:pPr marL="914382" lvl="1" indent="-457200">
              <a:buFont typeface="Arial" pitchFamily="34" charset="0"/>
              <a:buChar char="•"/>
            </a:pPr>
            <a:r>
              <a:rPr lang="en-US" sz="2400" dirty="0">
                <a:gradFill>
                  <a:gsLst>
                    <a:gs pos="0">
                      <a:schemeClr val="tx1"/>
                    </a:gs>
                    <a:gs pos="86000">
                      <a:schemeClr val="tx1"/>
                    </a:gs>
                  </a:gsLst>
                  <a:lin ang="5400000" scaled="0"/>
                </a:gradFill>
              </a:rPr>
              <a:t>Imperatively at Start time</a:t>
            </a:r>
          </a:p>
          <a:p>
            <a:pPr marL="914382" lvl="1" indent="-457200">
              <a:buFont typeface="Arial" pitchFamily="34" charset="0"/>
              <a:buChar char="•"/>
            </a:pPr>
            <a:r>
              <a:rPr lang="en-US" sz="2400" dirty="0">
                <a:gradFill>
                  <a:gsLst>
                    <a:gs pos="0">
                      <a:schemeClr val="tx1"/>
                    </a:gs>
                    <a:gs pos="86000">
                      <a:schemeClr val="tx1"/>
                    </a:gs>
                  </a:gsLst>
                  <a:lin ang="5400000" scaled="0"/>
                </a:gradFill>
              </a:rPr>
              <a:t>Remotely any time</a:t>
            </a:r>
          </a:p>
          <a:p>
            <a:pPr marL="914382" lvl="1" indent="-457200">
              <a:buFont typeface="Arial" pitchFamily="34" charset="0"/>
              <a:buChar char="•"/>
            </a:pPr>
            <a:r>
              <a:rPr lang="en-US" sz="2400" dirty="0">
                <a:gradFill>
                  <a:gsLst>
                    <a:gs pos="0">
                      <a:schemeClr val="tx1"/>
                    </a:gs>
                    <a:gs pos="86000">
                      <a:schemeClr val="tx1"/>
                    </a:gs>
                  </a:gsLst>
                  <a:lin ang="5400000" scaled="0"/>
                </a:gradFill>
              </a:rPr>
              <a:t>Configuration is saved in Storage</a:t>
            </a:r>
            <a:endParaRPr lang="en-US" sz="2400" dirty="0" smtClean="0">
              <a:gradFill>
                <a:gsLst>
                  <a:gs pos="0">
                    <a:schemeClr val="tx1"/>
                  </a:gs>
                  <a:gs pos="86000">
                    <a:schemeClr val="tx1"/>
                  </a:gs>
                </a:gsLst>
                <a:lin ang="5400000" scaled="0"/>
              </a:gradFill>
            </a:endParaRPr>
          </a:p>
        </p:txBody>
      </p:sp>
      <p:sp>
        <p:nvSpPr>
          <p:cNvPr id="29" name="TextBox 28"/>
          <p:cNvSpPr txBox="1"/>
          <p:nvPr/>
        </p:nvSpPr>
        <p:spPr>
          <a:xfrm>
            <a:off x="519112" y="3751638"/>
            <a:ext cx="4572085" cy="800219"/>
          </a:xfrm>
          <a:prstGeom prst="rect">
            <a:avLst/>
          </a:prstGeom>
          <a:noFill/>
        </p:spPr>
        <p:txBody>
          <a:bodyPr wrap="non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Monitor buffers data </a:t>
            </a:r>
            <a:r>
              <a:rPr lang="en-US" sz="2800" dirty="0" smtClean="0">
                <a:gradFill>
                  <a:gsLst>
                    <a:gs pos="0">
                      <a:schemeClr val="tx1"/>
                    </a:gs>
                    <a:gs pos="86000">
                      <a:schemeClr val="tx1"/>
                    </a:gs>
                  </a:gsLst>
                  <a:lin ang="5400000" scaled="0"/>
                </a:gradFill>
              </a:rPr>
              <a:t>locally</a:t>
            </a:r>
          </a:p>
          <a:p>
            <a:pPr marL="914382" lvl="1" indent="-457200">
              <a:buFont typeface="Arial" pitchFamily="34" charset="0"/>
              <a:buChar char="•"/>
            </a:pPr>
            <a:r>
              <a:rPr lang="en-US" sz="2400" dirty="0">
                <a:gradFill>
                  <a:gsLst>
                    <a:gs pos="0">
                      <a:schemeClr val="tx1"/>
                    </a:gs>
                    <a:gs pos="86000">
                      <a:schemeClr val="tx1"/>
                    </a:gs>
                  </a:gsLst>
                  <a:lin ang="5400000" scaled="0"/>
                </a:gradFill>
              </a:rPr>
              <a:t>User can set a quota (FIFO)</a:t>
            </a:r>
            <a:endParaRPr lang="en-US" sz="2400" dirty="0" smtClean="0">
              <a:gradFill>
                <a:gsLst>
                  <a:gs pos="0">
                    <a:schemeClr val="tx1"/>
                  </a:gs>
                  <a:gs pos="86000">
                    <a:schemeClr val="tx1"/>
                  </a:gs>
                </a:gsLst>
                <a:lin ang="5400000" scaled="0"/>
              </a:gradFill>
            </a:endParaRPr>
          </a:p>
        </p:txBody>
      </p:sp>
      <p:sp>
        <p:nvSpPr>
          <p:cNvPr id="30" name="TextBox 29"/>
          <p:cNvSpPr txBox="1"/>
          <p:nvPr/>
        </p:nvSpPr>
        <p:spPr>
          <a:xfrm>
            <a:off x="519112" y="4579090"/>
            <a:ext cx="7801046" cy="1169551"/>
          </a:xfrm>
          <a:prstGeom prst="rect">
            <a:avLst/>
          </a:prstGeom>
          <a:noFill/>
        </p:spPr>
        <p:txBody>
          <a:bodyPr wrap="non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User initiates transfer to storage from local buffer</a:t>
            </a:r>
          </a:p>
          <a:p>
            <a:pPr marL="914382" lvl="1" indent="-457200">
              <a:buFont typeface="Arial" pitchFamily="34" charset="0"/>
              <a:buChar char="•"/>
            </a:pPr>
            <a:r>
              <a:rPr lang="en-US" sz="2400" dirty="0">
                <a:gradFill>
                  <a:gsLst>
                    <a:gs pos="0">
                      <a:schemeClr val="tx1"/>
                    </a:gs>
                    <a:gs pos="86000">
                      <a:schemeClr val="tx1"/>
                    </a:gs>
                  </a:gsLst>
                  <a:lin ang="5400000" scaled="0"/>
                </a:gradFill>
              </a:rPr>
              <a:t>Scheduled </a:t>
            </a:r>
          </a:p>
          <a:p>
            <a:pPr marL="914382" lvl="1" indent="-457200">
              <a:buFont typeface="Arial" pitchFamily="34" charset="0"/>
              <a:buChar char="•"/>
            </a:pPr>
            <a:r>
              <a:rPr lang="en-US" sz="2400" dirty="0">
                <a:gradFill>
                  <a:gsLst>
                    <a:gs pos="0">
                      <a:schemeClr val="tx1"/>
                    </a:gs>
                    <a:gs pos="86000">
                      <a:schemeClr val="tx1"/>
                    </a:gs>
                  </a:gsLst>
                  <a:lin ang="5400000" scaled="0"/>
                </a:gradFill>
              </a:rPr>
              <a:t>On Demand</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67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5" grpId="0" animBg="1"/>
      <p:bldP spid="19" grpId="0" animBg="1"/>
      <p:bldP spid="4"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1" descr="D:\Clip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28746" y="685801"/>
            <a:ext cx="12290399" cy="4650897"/>
          </a:xfrm>
          <a:prstGeom prst="rect">
            <a:avLst/>
          </a:prstGeom>
          <a:noFill/>
        </p:spPr>
      </p:pic>
      <p:sp>
        <p:nvSpPr>
          <p:cNvPr id="2" name="Title 1"/>
          <p:cNvSpPr>
            <a:spLocks noGrp="1"/>
          </p:cNvSpPr>
          <p:nvPr>
            <p:ph type="title"/>
          </p:nvPr>
        </p:nvSpPr>
        <p:spPr/>
        <p:txBody>
          <a:bodyPr/>
          <a:lstStyle/>
          <a:p>
            <a:r>
              <a:rPr lang="en-US" dirty="0" smtClean="0"/>
              <a:t>Remote Configuration</a:t>
            </a:r>
            <a:endParaRPr lang="en-US" dirty="0"/>
          </a:p>
        </p:txBody>
      </p:sp>
      <p:grpSp>
        <p:nvGrpSpPr>
          <p:cNvPr id="17" name="Group 16"/>
          <p:cNvGrpSpPr/>
          <p:nvPr/>
        </p:nvGrpSpPr>
        <p:grpSpPr>
          <a:xfrm>
            <a:off x="1640020" y="2286000"/>
            <a:ext cx="3484164" cy="1785808"/>
            <a:chOff x="609600" y="1465053"/>
            <a:chExt cx="3962400" cy="2514600"/>
          </a:xfrm>
        </p:grpSpPr>
        <p:sp>
          <p:nvSpPr>
            <p:cNvPr id="4" name="Rounded Rectangle 3"/>
            <p:cNvSpPr/>
            <p:nvPr/>
          </p:nvSpPr>
          <p:spPr>
            <a:xfrm>
              <a:off x="609600" y="1465053"/>
              <a:ext cx="3962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sp>
          <p:nvSpPr>
            <p:cNvPr id="5" name="Rounded Rectangle 4"/>
            <p:cNvSpPr/>
            <p:nvPr/>
          </p:nvSpPr>
          <p:spPr>
            <a:xfrm>
              <a:off x="753687" y="1824282"/>
              <a:ext cx="1296785" cy="86214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Role</a:t>
              </a:r>
              <a:endParaRPr lang="en-US" sz="1400" dirty="0"/>
            </a:p>
          </p:txBody>
        </p:sp>
        <p:sp>
          <p:nvSpPr>
            <p:cNvPr id="6" name="TextBox 5"/>
            <p:cNvSpPr txBox="1"/>
            <p:nvPr/>
          </p:nvSpPr>
          <p:spPr>
            <a:xfrm>
              <a:off x="753687" y="1476055"/>
              <a:ext cx="1338470" cy="433381"/>
            </a:xfrm>
            <a:prstGeom prst="rect">
              <a:avLst/>
            </a:prstGeom>
            <a:noFill/>
          </p:spPr>
          <p:txBody>
            <a:bodyPr wrap="none" rtlCol="0">
              <a:spAutoFit/>
            </a:bodyPr>
            <a:lstStyle/>
            <a:p>
              <a:r>
                <a:rPr lang="en-US" sz="1400" dirty="0" smtClean="0">
                  <a:solidFill>
                    <a:schemeClr val="bg1"/>
                  </a:solidFill>
                </a:rPr>
                <a:t>Role Instance</a:t>
              </a:r>
              <a:endParaRPr lang="en-US" sz="1400" dirty="0">
                <a:solidFill>
                  <a:schemeClr val="bg1"/>
                </a:solidFill>
              </a:endParaRPr>
            </a:p>
          </p:txBody>
        </p:sp>
        <p:grpSp>
          <p:nvGrpSpPr>
            <p:cNvPr id="7" name="Group 18"/>
            <p:cNvGrpSpPr/>
            <p:nvPr/>
          </p:nvGrpSpPr>
          <p:grpSpPr>
            <a:xfrm>
              <a:off x="2787515" y="1824282"/>
              <a:ext cx="1640398" cy="862149"/>
              <a:chOff x="4208564" y="3810000"/>
              <a:chExt cx="1735036" cy="914400"/>
            </a:xfrm>
          </p:grpSpPr>
          <p:sp>
            <p:nvSpPr>
              <p:cNvPr id="8" name="Rounded Rectangle 7"/>
              <p:cNvSpPr/>
              <p:nvPr/>
            </p:nvSpPr>
            <p:spPr>
              <a:xfrm>
                <a:off x="4208564" y="3810000"/>
                <a:ext cx="1735036"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t>Diagnostic Monitor</a:t>
                </a:r>
                <a:endParaRPr lang="en-US" sz="1100" dirty="0"/>
              </a:p>
            </p:txBody>
          </p:sp>
          <p:cxnSp>
            <p:nvCxnSpPr>
              <p:cNvPr id="9" name="Straight Connector 8"/>
              <p:cNvCxnSpPr>
                <a:stCxn id="8" idx="1"/>
              </p:cNvCxnSpPr>
              <p:nvPr/>
            </p:nvCxnSpPr>
            <p:spPr>
              <a:xfrm>
                <a:off x="4208564" y="4267201"/>
                <a:ext cx="211038" cy="0"/>
              </a:xfrm>
              <a:prstGeom prst="line">
                <a:avLst/>
              </a:prstGeom>
              <a:ln>
                <a:headEnd type="none"/>
                <a:tailEnd type="oval" w="med" len="med"/>
              </a:ln>
            </p:spPr>
            <p:style>
              <a:lnRef idx="2">
                <a:schemeClr val="accent2"/>
              </a:lnRef>
              <a:fillRef idx="0">
                <a:schemeClr val="accent2"/>
              </a:fillRef>
              <a:effectRef idx="1">
                <a:schemeClr val="accent2"/>
              </a:effectRef>
              <a:fontRef idx="minor">
                <a:schemeClr val="tx1"/>
              </a:fontRef>
            </p:style>
          </p:cxnSp>
        </p:grpSp>
        <p:cxnSp>
          <p:nvCxnSpPr>
            <p:cNvPr id="10" name="Straight Arrow Connector 9"/>
            <p:cNvCxnSpPr>
              <a:stCxn id="5" idx="3"/>
            </p:cNvCxnSpPr>
            <p:nvPr/>
          </p:nvCxnSpPr>
          <p:spPr>
            <a:xfrm>
              <a:off x="2050473" y="2255356"/>
              <a:ext cx="864524" cy="14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3563983" y="2901965"/>
              <a:ext cx="431074" cy="15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Rounded Rectangle 11"/>
            <p:cNvSpPr/>
            <p:nvPr/>
          </p:nvSpPr>
          <p:spPr>
            <a:xfrm>
              <a:off x="1257993" y="3117504"/>
              <a:ext cx="2665615" cy="7184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Local directory storage</a:t>
              </a:r>
              <a:endParaRPr lang="en-US" sz="1400" dirty="0"/>
            </a:p>
          </p:txBody>
        </p:sp>
        <p:cxnSp>
          <p:nvCxnSpPr>
            <p:cNvPr id="13" name="Straight Arrow Connector 12"/>
            <p:cNvCxnSpPr>
              <a:stCxn id="5" idx="2"/>
            </p:cNvCxnSpPr>
            <p:nvPr/>
          </p:nvCxnSpPr>
          <p:spPr>
            <a:xfrm rot="5400000">
              <a:off x="1186543" y="2901965"/>
              <a:ext cx="431074" cy="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419145" y="2901965"/>
              <a:ext cx="431074" cy="15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pic>
        <p:nvPicPr>
          <p:cNvPr id="19" name="Picture 7" descr="C:\Program Files\Microsoft Resource DVD Artwork\DVD_ART\Artwork_Imagery\HARDWARE_IMAGERY\Illustration - Misc Hardware\XML Icons\user business user woman.png"/>
          <p:cNvPicPr>
            <a:picLocks noChangeAspect="1" noChangeArrowheads="1"/>
          </p:cNvPicPr>
          <p:nvPr/>
        </p:nvPicPr>
        <p:blipFill>
          <a:blip r:embed="rId4" cstate="print"/>
          <a:srcRect/>
          <a:stretch>
            <a:fillRect/>
          </a:stretch>
        </p:blipFill>
        <p:spPr bwMode="auto">
          <a:xfrm>
            <a:off x="7516442" y="5334000"/>
            <a:ext cx="1082374" cy="1097280"/>
          </a:xfrm>
          <a:prstGeom prst="rect">
            <a:avLst/>
          </a:prstGeom>
          <a:noFill/>
        </p:spPr>
      </p:pic>
      <p:pic>
        <p:nvPicPr>
          <p:cNvPr id="20" name="Picture 2" descr="C:\Program Files\Microsoft Resource DVD Artwork\DVD_ART\Artwork_Imagery\HARDWARE_IMAGERY\Illustration - Misc Hardware\eHome icons\laptop.png"/>
          <p:cNvPicPr>
            <a:picLocks noChangeAspect="1" noChangeArrowheads="1"/>
          </p:cNvPicPr>
          <p:nvPr/>
        </p:nvPicPr>
        <p:blipFill>
          <a:blip r:embed="rId5"/>
          <a:srcRect/>
          <a:stretch>
            <a:fillRect/>
          </a:stretch>
        </p:blipFill>
        <p:spPr bwMode="auto">
          <a:xfrm flipH="1">
            <a:off x="8633751" y="5562600"/>
            <a:ext cx="1437020" cy="838200"/>
          </a:xfrm>
          <a:prstGeom prst="rect">
            <a:avLst/>
          </a:prstGeom>
          <a:noFill/>
        </p:spPr>
      </p:pic>
      <p:pic>
        <p:nvPicPr>
          <p:cNvPr id="22" name="Picture 12" descr="D:\Clipart\DVD_ART36\Artwork_Imagery\Icons - Illustrations\_ xMAC STYLE\database.png"/>
          <p:cNvPicPr>
            <a:picLocks noChangeAspect="1" noChangeArrowheads="1"/>
          </p:cNvPicPr>
          <p:nvPr/>
        </p:nvPicPr>
        <p:blipFill>
          <a:blip r:embed="rId6" cstate="print"/>
          <a:srcRect/>
          <a:stretch>
            <a:fillRect/>
          </a:stretch>
        </p:blipFill>
        <p:spPr bwMode="auto">
          <a:xfrm>
            <a:off x="7098143" y="2635330"/>
            <a:ext cx="1117309" cy="1106853"/>
          </a:xfrm>
          <a:prstGeom prst="rect">
            <a:avLst/>
          </a:prstGeom>
          <a:noFill/>
        </p:spPr>
      </p:pic>
      <p:sp>
        <p:nvSpPr>
          <p:cNvPr id="23" name="Curved Down Arrow 22"/>
          <p:cNvSpPr/>
          <p:nvPr/>
        </p:nvSpPr>
        <p:spPr>
          <a:xfrm>
            <a:off x="5484971" y="2533937"/>
            <a:ext cx="1523603" cy="590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p:cNvSpPr/>
          <p:nvPr/>
        </p:nvSpPr>
        <p:spPr>
          <a:xfrm flipH="1">
            <a:off x="5383399" y="3284245"/>
            <a:ext cx="1523603" cy="5079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362324" y="2109147"/>
            <a:ext cx="2604187" cy="369332"/>
          </a:xfrm>
          <a:prstGeom prst="rect">
            <a:avLst/>
          </a:prstGeom>
          <a:noFill/>
        </p:spPr>
        <p:txBody>
          <a:bodyPr wrap="square" rtlCol="0">
            <a:spAutoFit/>
          </a:bodyPr>
          <a:lstStyle/>
          <a:p>
            <a:r>
              <a:rPr lang="en-US" dirty="0" smtClean="0"/>
              <a:t>Poll Interval</a:t>
            </a:r>
            <a:endParaRPr lang="en-US" dirty="0"/>
          </a:p>
        </p:txBody>
      </p:sp>
      <p:pic>
        <p:nvPicPr>
          <p:cNvPr id="2050" name="Picture 2" descr="D:\Clipart\DVD_ART36\Artwork_Imagery\Icons - Illustrations\_ WINDOWS SERVER ICONS\Documents\Document Tex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751" y="2946346"/>
            <a:ext cx="480832" cy="4651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Clipart\DVD_ART36\Artwork_Imagery\Icons - Illustrations\_ WINDOWS SERVER ICONS\Documents\Document Tex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5615" y="2950991"/>
            <a:ext cx="480832" cy="4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26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1.38889E-6 4.07407E-6 L -0.00295 0.33657 " pathEditMode="relative" rAng="0" ptsTypes="AA">
                                      <p:cBhvr>
                                        <p:cTn id="10" dur="2000" fill="hold"/>
                                        <p:tgtEl>
                                          <p:spTgt spid="2050"/>
                                        </p:tgtEl>
                                        <p:attrNameLst>
                                          <p:attrName>ppt_x</p:attrName>
                                          <p:attrName>ppt_y</p:attrName>
                                        </p:attrNameLst>
                                      </p:cBhvr>
                                      <p:rCtr x="-156" y="1682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295 0.33657 L -0.06962 -0.00787 " pathEditMode="relative" rAng="0" ptsTypes="AA">
                                      <p:cBhvr>
                                        <p:cTn id="14" dur="2000" fill="hold"/>
                                        <p:tgtEl>
                                          <p:spTgt spid="2050"/>
                                        </p:tgtEl>
                                        <p:attrNameLst>
                                          <p:attrName>ppt_x</p:attrName>
                                          <p:attrName>ppt_y</p:attrName>
                                        </p:attrNameLst>
                                      </p:cBhvr>
                                      <p:rCtr x="-3333" y="-17222"/>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50"/>
                                        </p:tgtEl>
                                      </p:cBhvr>
                                    </p:animEffect>
                                    <p:set>
                                      <p:cBhvr>
                                        <p:cTn id="18" dur="1" fill="hold">
                                          <p:stCondLst>
                                            <p:cond delay="499"/>
                                          </p:stCondLst>
                                        </p:cTn>
                                        <p:tgtEl>
                                          <p:spTgt spid="20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0"/>
                            </p:stCondLst>
                            <p:childTnLst>
                              <p:par>
                                <p:cTn id="36" presetID="37" presetClass="path" presetSubtype="0" accel="50000" decel="50000" fill="hold" nodeType="afterEffect">
                                  <p:stCondLst>
                                    <p:cond delay="0"/>
                                  </p:stCondLst>
                                  <p:childTnLst>
                                    <p:animMotion origin="layout" path="M 4.72222E-6 -0.00856 L -0.06684 0.03773 C -0.08091 0.04815 -0.10174 0.05394 -0.12362 0.05394 C -0.14862 0.05394 -0.16841 0.04815 -0.18247 0.03773 L -0.24914 -0.00856 " pathEditMode="relative" rAng="0" ptsTypes="FffFF">
                                      <p:cBhvr>
                                        <p:cTn id="37" dur="2000" fill="hold"/>
                                        <p:tgtEl>
                                          <p:spTgt spid="29"/>
                                        </p:tgtEl>
                                        <p:attrNameLst>
                                          <p:attrName>ppt_x</p:attrName>
                                          <p:attrName>ppt_y</p:attrName>
                                        </p:attrNameLst>
                                      </p:cBhvr>
                                      <p:rCtr x="-12465" y="3125"/>
                                    </p:animMotion>
                                  </p:childTnLst>
                                </p:cTn>
                              </p:par>
                            </p:childTnLst>
                          </p:cTn>
                        </p:par>
                        <p:par>
                          <p:cTn id="38" fill="hold">
                            <p:stCondLst>
                              <p:cond delay="2500"/>
                            </p:stCondLst>
                            <p:childTnLst>
                              <p:par>
                                <p:cTn id="39" presetID="53" presetClass="exit" presetSubtype="32" fill="hold" nodeType="afterEffect">
                                  <p:stCondLst>
                                    <p:cond delay="0"/>
                                  </p:stCondLst>
                                  <p:childTnLst>
                                    <p:anim calcmode="lin" valueType="num">
                                      <p:cBhvr>
                                        <p:cTn id="40" dur="500"/>
                                        <p:tgtEl>
                                          <p:spTgt spid="29"/>
                                        </p:tgtEl>
                                        <p:attrNameLst>
                                          <p:attrName>ppt_w</p:attrName>
                                        </p:attrNameLst>
                                      </p:cBhvr>
                                      <p:tavLst>
                                        <p:tav tm="0">
                                          <p:val>
                                            <p:strVal val="ppt_w"/>
                                          </p:val>
                                        </p:tav>
                                        <p:tav tm="100000">
                                          <p:val>
                                            <p:fltVal val="0"/>
                                          </p:val>
                                        </p:tav>
                                      </p:tavLst>
                                    </p:anim>
                                    <p:anim calcmode="lin" valueType="num">
                                      <p:cBhvr>
                                        <p:cTn id="41" dur="500"/>
                                        <p:tgtEl>
                                          <p:spTgt spid="29"/>
                                        </p:tgtEl>
                                        <p:attrNameLst>
                                          <p:attrName>ppt_h</p:attrName>
                                        </p:attrNameLst>
                                      </p:cBhvr>
                                      <p:tavLst>
                                        <p:tav tm="0">
                                          <p:val>
                                            <p:strVal val="ppt_h"/>
                                          </p:val>
                                        </p:tav>
                                        <p:tav tm="100000">
                                          <p:val>
                                            <p:fltVal val="0"/>
                                          </p:val>
                                        </p:tav>
                                      </p:tavLst>
                                    </p:anim>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7"/>
                                        </p:tgtEl>
                                        <p:attrNameLst>
                                          <p:attrName>r</p:attrName>
                                        </p:attrNameLst>
                                      </p:cBhvr>
                                    </p:animRot>
                                    <p:animRot by="-240000">
                                      <p:cBhvr>
                                        <p:cTn id="48" dur="200" fill="hold">
                                          <p:stCondLst>
                                            <p:cond delay="200"/>
                                          </p:stCondLst>
                                        </p:cTn>
                                        <p:tgtEl>
                                          <p:spTgt spid="17"/>
                                        </p:tgtEl>
                                        <p:attrNameLst>
                                          <p:attrName>r</p:attrName>
                                        </p:attrNameLst>
                                      </p:cBhvr>
                                    </p:animRot>
                                    <p:animRot by="240000">
                                      <p:cBhvr>
                                        <p:cTn id="49" dur="200" fill="hold">
                                          <p:stCondLst>
                                            <p:cond delay="400"/>
                                          </p:stCondLst>
                                        </p:cTn>
                                        <p:tgtEl>
                                          <p:spTgt spid="17"/>
                                        </p:tgtEl>
                                        <p:attrNameLst>
                                          <p:attrName>r</p:attrName>
                                        </p:attrNameLst>
                                      </p:cBhvr>
                                    </p:animRot>
                                    <p:animRot by="-240000">
                                      <p:cBhvr>
                                        <p:cTn id="50" dur="200" fill="hold">
                                          <p:stCondLst>
                                            <p:cond delay="600"/>
                                          </p:stCondLst>
                                        </p:cTn>
                                        <p:tgtEl>
                                          <p:spTgt spid="17"/>
                                        </p:tgtEl>
                                        <p:attrNameLst>
                                          <p:attrName>r</p:attrName>
                                        </p:attrNameLst>
                                      </p:cBhvr>
                                    </p:animRot>
                                    <p:animRot by="120000">
                                      <p:cBhvr>
                                        <p:cTn id="51"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Diagnostic Data Locations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617130"/>
              </p:ext>
            </p:extLst>
          </p:nvPr>
        </p:nvGraphicFramePr>
        <p:xfrm>
          <a:off x="507867" y="2875280"/>
          <a:ext cx="10969934" cy="3337560"/>
        </p:xfrm>
        <a:graphic>
          <a:graphicData uri="http://schemas.openxmlformats.org/drawingml/2006/table">
            <a:tbl>
              <a:tblPr firstRow="1" bandRow="1">
                <a:tableStyleId>{5C22544A-7EE6-4342-B048-85BDC9FD1C3A}</a:tableStyleId>
              </a:tblPr>
              <a:tblGrid>
                <a:gridCol w="5027878"/>
                <a:gridCol w="5942056"/>
              </a:tblGrid>
              <a:tr h="370840">
                <a:tc>
                  <a:txBody>
                    <a:bodyPr/>
                    <a:lstStyle/>
                    <a:p>
                      <a:r>
                        <a:rPr lang="en-US" sz="1600" dirty="0" smtClean="0"/>
                        <a:t>Diagnostic Data</a:t>
                      </a:r>
                      <a:endParaRPr lang="en-US" sz="1600" dirty="0"/>
                    </a:p>
                  </a:txBody>
                  <a:tcPr marL="121888" marR="121888"/>
                </a:tc>
                <a:tc>
                  <a:txBody>
                    <a:bodyPr/>
                    <a:lstStyle/>
                    <a:p>
                      <a:r>
                        <a:rPr lang="en-US" sz="1600" dirty="0" smtClean="0"/>
                        <a:t>Location in Storage</a:t>
                      </a:r>
                      <a:endParaRPr lang="en-US" sz="1600" dirty="0"/>
                    </a:p>
                  </a:txBody>
                  <a:tcPr marL="121888" marR="121888"/>
                </a:tc>
              </a:tr>
              <a:tr h="370840">
                <a:tc>
                  <a:txBody>
                    <a:bodyPr/>
                    <a:lstStyle/>
                    <a:p>
                      <a:r>
                        <a:rPr lang="en-US" sz="1600" b="1" dirty="0" smtClean="0"/>
                        <a:t>Windows Event Logs</a:t>
                      </a:r>
                      <a:endParaRPr lang="en-US" sz="1600" b="1" dirty="0"/>
                    </a:p>
                  </a:txBody>
                  <a:tcPr marL="121888" marR="121888"/>
                </a:tc>
                <a:tc>
                  <a:txBody>
                    <a:bodyPr/>
                    <a:lstStyle/>
                    <a:p>
                      <a:r>
                        <a:rPr lang="en-US" sz="1600" b="1" kern="1200" dirty="0" err="1" smtClean="0">
                          <a:solidFill>
                            <a:schemeClr val="dk1"/>
                          </a:solidFill>
                          <a:effectLst/>
                          <a:latin typeface="+mn-lt"/>
                          <a:ea typeface="+mn-ea"/>
                          <a:cs typeface="+mn-cs"/>
                        </a:rPr>
                        <a:t>WADWindowsEventLogsTable</a:t>
                      </a:r>
                      <a:r>
                        <a:rPr lang="en-US" sz="1600" b="1" kern="1200" dirty="0" smtClean="0">
                          <a:solidFill>
                            <a:schemeClr val="dk1"/>
                          </a:solidFill>
                          <a:effectLst/>
                          <a:latin typeface="+mn-lt"/>
                          <a:ea typeface="+mn-ea"/>
                          <a:cs typeface="+mn-cs"/>
                        </a:rPr>
                        <a:t> </a:t>
                      </a:r>
                      <a:endParaRPr lang="en-US" sz="1600" b="1" dirty="0"/>
                    </a:p>
                  </a:txBody>
                  <a:tcPr marL="121888" marR="121888"/>
                </a:tc>
              </a:tr>
              <a:tr h="370840">
                <a:tc>
                  <a:txBody>
                    <a:bodyPr/>
                    <a:lstStyle/>
                    <a:p>
                      <a:r>
                        <a:rPr lang="en-US" sz="1600" b="1" dirty="0" smtClean="0"/>
                        <a:t>Performance Counters</a:t>
                      </a:r>
                      <a:endParaRPr lang="en-US" sz="1600" b="1" dirty="0"/>
                    </a:p>
                  </a:txBody>
                  <a:tcPr marL="121888" marR="121888"/>
                </a:tc>
                <a:tc>
                  <a:txBody>
                    <a:bodyPr/>
                    <a:lstStyle/>
                    <a:p>
                      <a:r>
                        <a:rPr lang="en-US" sz="1600" b="1" kern="1200" dirty="0" err="1" smtClean="0">
                          <a:solidFill>
                            <a:schemeClr val="dk1"/>
                          </a:solidFill>
                          <a:effectLst/>
                          <a:latin typeface="+mn-lt"/>
                          <a:ea typeface="+mn-ea"/>
                          <a:cs typeface="+mn-cs"/>
                        </a:rPr>
                        <a:t>WADPerformanceCountersTable</a:t>
                      </a:r>
                      <a:endParaRPr lang="en-US" sz="1600" b="1" dirty="0"/>
                    </a:p>
                  </a:txBody>
                  <a:tcPr marL="121888" marR="121888"/>
                </a:tc>
              </a:tr>
              <a:tr h="370840">
                <a:tc>
                  <a:txBody>
                    <a:bodyPr/>
                    <a:lstStyle/>
                    <a:p>
                      <a:r>
                        <a:rPr lang="en-US" sz="1600" b="1" dirty="0" smtClean="0"/>
                        <a:t>Windows</a:t>
                      </a:r>
                      <a:r>
                        <a:rPr lang="en-US" sz="1600" b="1" baseline="0" dirty="0" smtClean="0"/>
                        <a:t> Azure Logs</a:t>
                      </a:r>
                      <a:endParaRPr lang="en-US" sz="1600" b="1" dirty="0"/>
                    </a:p>
                  </a:txBody>
                  <a:tcPr marL="121888" marR="121888"/>
                </a:tc>
                <a:tc>
                  <a:txBody>
                    <a:bodyPr/>
                    <a:lstStyle/>
                    <a:p>
                      <a:r>
                        <a:rPr lang="en-US" sz="1600" b="1" kern="1200" dirty="0" err="1" smtClean="0">
                          <a:solidFill>
                            <a:schemeClr val="dk1"/>
                          </a:solidFill>
                          <a:effectLst/>
                          <a:latin typeface="+mn-lt"/>
                          <a:ea typeface="+mn-ea"/>
                          <a:cs typeface="+mn-cs"/>
                        </a:rPr>
                        <a:t>WADLogsTable</a:t>
                      </a:r>
                      <a:endParaRPr lang="en-US" sz="1600" b="1" dirty="0"/>
                    </a:p>
                  </a:txBody>
                  <a:tcPr marL="121888" marR="121888"/>
                </a:tc>
              </a:tr>
              <a:tr h="370840">
                <a:tc>
                  <a:txBody>
                    <a:bodyPr/>
                    <a:lstStyle/>
                    <a:p>
                      <a:r>
                        <a:rPr lang="en-US" sz="1600" b="1" dirty="0" smtClean="0"/>
                        <a:t>Diagnostic</a:t>
                      </a:r>
                      <a:r>
                        <a:rPr lang="en-US" sz="1600" b="1" baseline="0" dirty="0" smtClean="0"/>
                        <a:t> Infrastructure Logs</a:t>
                      </a:r>
                      <a:endParaRPr lang="en-US" sz="1600" b="1" dirty="0"/>
                    </a:p>
                  </a:txBody>
                  <a:tcPr marL="121888" marR="121888"/>
                </a:tc>
                <a:tc>
                  <a:txBody>
                    <a:bodyPr/>
                    <a:lstStyle/>
                    <a:p>
                      <a:r>
                        <a:rPr lang="en-US" sz="1600" b="1" dirty="0" err="1" smtClean="0"/>
                        <a:t>WADDiagnosticInfrastructureLogsTable</a:t>
                      </a:r>
                      <a:r>
                        <a:rPr lang="en-US" sz="1600" b="1" dirty="0" smtClean="0"/>
                        <a:t> </a:t>
                      </a:r>
                      <a:endParaRPr lang="en-US" sz="1600" b="1" dirty="0"/>
                    </a:p>
                  </a:txBody>
                  <a:tcPr marL="121888" marR="121888"/>
                </a:tc>
              </a:tr>
              <a:tr h="370840">
                <a:tc>
                  <a:txBody>
                    <a:bodyPr/>
                    <a:lstStyle/>
                    <a:p>
                      <a:r>
                        <a:rPr lang="en-US" sz="1600" b="1" dirty="0" smtClean="0"/>
                        <a:t>IIS Logs</a:t>
                      </a:r>
                      <a:endParaRPr lang="en-US" sz="1600" b="1" dirty="0"/>
                    </a:p>
                  </a:txBody>
                  <a:tcPr marL="121888" marR="121888"/>
                </a:tc>
                <a:tc>
                  <a:txBody>
                    <a:bodyPr/>
                    <a:lstStyle/>
                    <a:p>
                      <a:r>
                        <a:rPr lang="en-US" sz="1600" b="1" kern="1200" dirty="0" smtClean="0">
                          <a:solidFill>
                            <a:schemeClr val="dk1"/>
                          </a:solidFill>
                          <a:effectLst/>
                          <a:latin typeface="+mn-lt"/>
                          <a:ea typeface="+mn-ea"/>
                          <a:cs typeface="+mn-cs"/>
                        </a:rPr>
                        <a:t>wad-</a:t>
                      </a:r>
                      <a:r>
                        <a:rPr lang="en-US" sz="1600" b="1" kern="1200" dirty="0" err="1" smtClean="0">
                          <a:solidFill>
                            <a:schemeClr val="dk1"/>
                          </a:solidFill>
                          <a:effectLst/>
                          <a:latin typeface="+mn-lt"/>
                          <a:ea typeface="+mn-ea"/>
                          <a:cs typeface="+mn-cs"/>
                        </a:rPr>
                        <a:t>iis</a:t>
                      </a:r>
                      <a:r>
                        <a:rPr lang="en-US" sz="1600" b="1" kern="1200" dirty="0" smtClean="0">
                          <a:solidFill>
                            <a:schemeClr val="dk1"/>
                          </a:solidFill>
                          <a:effectLst/>
                          <a:latin typeface="+mn-lt"/>
                          <a:ea typeface="+mn-ea"/>
                          <a:cs typeface="+mn-cs"/>
                        </a:rPr>
                        <a:t>-</a:t>
                      </a:r>
                      <a:r>
                        <a:rPr lang="en-US" sz="1600" b="1" kern="1200" dirty="0" err="1" smtClean="0">
                          <a:solidFill>
                            <a:schemeClr val="dk1"/>
                          </a:solidFill>
                          <a:effectLst/>
                          <a:latin typeface="+mn-lt"/>
                          <a:ea typeface="+mn-ea"/>
                          <a:cs typeface="+mn-cs"/>
                        </a:rPr>
                        <a:t>logfiles</a:t>
                      </a:r>
                      <a:r>
                        <a:rPr lang="en-US" sz="1600" b="1" kern="1200" dirty="0" smtClean="0">
                          <a:solidFill>
                            <a:schemeClr val="dk1"/>
                          </a:solidFill>
                          <a:effectLst/>
                          <a:latin typeface="+mn-lt"/>
                          <a:ea typeface="+mn-ea"/>
                          <a:cs typeface="+mn-cs"/>
                        </a:rPr>
                        <a:t> </a:t>
                      </a:r>
                      <a:r>
                        <a:rPr lang="en-US" sz="1600" b="1" kern="1200" baseline="0" dirty="0" smtClean="0">
                          <a:solidFill>
                            <a:schemeClr val="dk1"/>
                          </a:solidFill>
                          <a:effectLst/>
                          <a:latin typeface="+mn-lt"/>
                          <a:ea typeface="+mn-ea"/>
                          <a:cs typeface="+mn-cs"/>
                        </a:rPr>
                        <a:t> </a:t>
                      </a:r>
                      <a:r>
                        <a:rPr lang="en-US" sz="1600" b="1" kern="1200" dirty="0" smtClean="0">
                          <a:solidFill>
                            <a:schemeClr val="dk1"/>
                          </a:solidFill>
                          <a:effectLst/>
                          <a:latin typeface="+mn-lt"/>
                          <a:ea typeface="+mn-ea"/>
                          <a:cs typeface="+mn-cs"/>
                        </a:rPr>
                        <a:t>- </a:t>
                      </a:r>
                      <a:r>
                        <a:rPr lang="en-US" sz="1600" b="1" kern="1200" dirty="0" err="1" smtClean="0">
                          <a:solidFill>
                            <a:schemeClr val="dk1"/>
                          </a:solidFill>
                          <a:effectLst/>
                          <a:latin typeface="+mn-lt"/>
                          <a:ea typeface="+mn-ea"/>
                          <a:cs typeface="+mn-cs"/>
                        </a:rPr>
                        <a:t>WADDirectoriesTable</a:t>
                      </a:r>
                      <a:r>
                        <a:rPr lang="en-US" sz="1600" b="1" kern="1200" baseline="0" dirty="0" smtClean="0">
                          <a:solidFill>
                            <a:schemeClr val="dk1"/>
                          </a:solidFill>
                          <a:effectLst/>
                          <a:latin typeface="+mn-lt"/>
                          <a:ea typeface="+mn-ea"/>
                          <a:cs typeface="+mn-cs"/>
                        </a:rPr>
                        <a:t> (index entry)</a:t>
                      </a:r>
                      <a:endParaRPr lang="en-US" sz="1600" b="1" dirty="0"/>
                    </a:p>
                  </a:txBody>
                  <a:tcPr marL="121888" marR="121888"/>
                </a:tc>
              </a:tr>
              <a:tr h="370840">
                <a:tc>
                  <a:txBody>
                    <a:bodyPr/>
                    <a:lstStyle/>
                    <a:p>
                      <a:r>
                        <a:rPr lang="en-US" sz="1600" b="1" dirty="0" smtClean="0"/>
                        <a:t>IIS Failed Request Logs</a:t>
                      </a:r>
                      <a:endParaRPr lang="en-US" sz="1600" b="1" dirty="0"/>
                    </a:p>
                  </a:txBody>
                  <a:tcPr marL="121888" marR="121888"/>
                </a:tc>
                <a:tc>
                  <a:txBody>
                    <a:bodyPr/>
                    <a:lstStyle/>
                    <a:p>
                      <a:r>
                        <a:rPr lang="en-US" sz="1600" b="1" kern="1200" dirty="0" smtClean="0">
                          <a:solidFill>
                            <a:schemeClr val="dk1"/>
                          </a:solidFill>
                          <a:effectLst/>
                          <a:latin typeface="+mn-lt"/>
                          <a:ea typeface="+mn-ea"/>
                          <a:cs typeface="+mn-cs"/>
                        </a:rPr>
                        <a:t>wad-</a:t>
                      </a:r>
                      <a:r>
                        <a:rPr lang="en-US" sz="1600" b="1" kern="1200" dirty="0" err="1" smtClean="0">
                          <a:solidFill>
                            <a:schemeClr val="dk1"/>
                          </a:solidFill>
                          <a:effectLst/>
                          <a:latin typeface="+mn-lt"/>
                          <a:ea typeface="+mn-ea"/>
                          <a:cs typeface="+mn-cs"/>
                        </a:rPr>
                        <a:t>iis</a:t>
                      </a:r>
                      <a:r>
                        <a:rPr lang="en-US" sz="1600" b="1" kern="1200" dirty="0" smtClean="0">
                          <a:solidFill>
                            <a:schemeClr val="dk1"/>
                          </a:solidFill>
                          <a:effectLst/>
                          <a:latin typeface="+mn-lt"/>
                          <a:ea typeface="+mn-ea"/>
                          <a:cs typeface="+mn-cs"/>
                        </a:rPr>
                        <a:t>-</a:t>
                      </a:r>
                      <a:r>
                        <a:rPr lang="en-US" sz="1600" b="1" kern="1200" dirty="0" err="1" smtClean="0">
                          <a:solidFill>
                            <a:schemeClr val="dk1"/>
                          </a:solidFill>
                          <a:effectLst/>
                          <a:latin typeface="+mn-lt"/>
                          <a:ea typeface="+mn-ea"/>
                          <a:cs typeface="+mn-cs"/>
                        </a:rPr>
                        <a:t>failedreqlogfiles</a:t>
                      </a:r>
                      <a:r>
                        <a:rPr lang="en-US" sz="1600" b="1" kern="1200" dirty="0" smtClean="0">
                          <a:solidFill>
                            <a:schemeClr val="dk1"/>
                          </a:solidFill>
                          <a:effectLst/>
                          <a:latin typeface="+mn-lt"/>
                          <a:ea typeface="+mn-ea"/>
                          <a:cs typeface="+mn-cs"/>
                        </a:rPr>
                        <a:t>  -</a:t>
                      </a:r>
                      <a:r>
                        <a:rPr lang="en-US" sz="1600" b="1" kern="1200" baseline="0" dirty="0" smtClean="0">
                          <a:solidFill>
                            <a:schemeClr val="dk1"/>
                          </a:solidFill>
                          <a:effectLst/>
                          <a:latin typeface="+mn-lt"/>
                          <a:ea typeface="+mn-ea"/>
                          <a:cs typeface="+mn-cs"/>
                        </a:rPr>
                        <a:t> </a:t>
                      </a:r>
                      <a:r>
                        <a:rPr lang="en-US" sz="1600" b="1" kern="1200" dirty="0" err="1" smtClean="0">
                          <a:solidFill>
                            <a:schemeClr val="dk1"/>
                          </a:solidFill>
                          <a:effectLst/>
                          <a:latin typeface="+mn-lt"/>
                          <a:ea typeface="+mn-ea"/>
                          <a:cs typeface="+mn-cs"/>
                        </a:rPr>
                        <a:t>WADDirectoriesTable</a:t>
                      </a:r>
                      <a:r>
                        <a:rPr lang="en-US" sz="1600" b="1" kern="1200" baseline="0" dirty="0" smtClean="0">
                          <a:solidFill>
                            <a:schemeClr val="dk1"/>
                          </a:solidFill>
                          <a:effectLst/>
                          <a:latin typeface="+mn-lt"/>
                          <a:ea typeface="+mn-ea"/>
                          <a:cs typeface="+mn-cs"/>
                        </a:rPr>
                        <a:t> (index entry)</a:t>
                      </a:r>
                      <a:endParaRPr lang="en-US" sz="1600" b="1" dirty="0"/>
                    </a:p>
                  </a:txBody>
                  <a:tcPr marL="121888" marR="121888"/>
                </a:tc>
              </a:tr>
              <a:tr h="370840">
                <a:tc>
                  <a:txBody>
                    <a:bodyPr/>
                    <a:lstStyle/>
                    <a:p>
                      <a:r>
                        <a:rPr lang="en-US" sz="1600" b="1" dirty="0" smtClean="0"/>
                        <a:t>Crash Dumps</a:t>
                      </a:r>
                      <a:endParaRPr lang="en-US" sz="1600" b="1" dirty="0"/>
                    </a:p>
                  </a:txBody>
                  <a:tcPr marL="121888" marR="121888"/>
                </a:tc>
                <a:tc>
                  <a:txBody>
                    <a:bodyPr/>
                    <a:lstStyle/>
                    <a:p>
                      <a:r>
                        <a:rPr lang="en-US" sz="1600" b="1" kern="1200" dirty="0" smtClean="0">
                          <a:solidFill>
                            <a:schemeClr val="dk1"/>
                          </a:solidFill>
                          <a:effectLst/>
                          <a:latin typeface="+mn-lt"/>
                          <a:ea typeface="+mn-ea"/>
                          <a:cs typeface="+mn-cs"/>
                        </a:rPr>
                        <a:t>wad-crash-dumps - </a:t>
                      </a:r>
                      <a:r>
                        <a:rPr lang="en-US" sz="1600" b="1" kern="1200" dirty="0" err="1" smtClean="0">
                          <a:solidFill>
                            <a:schemeClr val="dk1"/>
                          </a:solidFill>
                          <a:effectLst/>
                          <a:latin typeface="+mn-lt"/>
                          <a:ea typeface="+mn-ea"/>
                          <a:cs typeface="+mn-cs"/>
                        </a:rPr>
                        <a:t>WADDirectoriesTable</a:t>
                      </a:r>
                      <a:r>
                        <a:rPr lang="en-US" sz="1600" b="1" kern="1200" baseline="0" dirty="0" smtClean="0">
                          <a:solidFill>
                            <a:schemeClr val="dk1"/>
                          </a:solidFill>
                          <a:effectLst/>
                          <a:latin typeface="+mn-lt"/>
                          <a:ea typeface="+mn-ea"/>
                          <a:cs typeface="+mn-cs"/>
                        </a:rPr>
                        <a:t> (index entry)</a:t>
                      </a:r>
                      <a:endParaRPr lang="en-US" sz="1600" b="1" dirty="0"/>
                    </a:p>
                  </a:txBody>
                  <a:tcPr marL="121888" marR="121888"/>
                </a:tc>
              </a:tr>
              <a:tr h="370840">
                <a:tc>
                  <a:txBody>
                    <a:bodyPr/>
                    <a:lstStyle/>
                    <a:p>
                      <a:r>
                        <a:rPr lang="en-US" sz="1600" b="1" dirty="0" smtClean="0"/>
                        <a:t>Custom File Based Logs</a:t>
                      </a:r>
                      <a:endParaRPr lang="en-US" sz="1600" b="1" dirty="0"/>
                    </a:p>
                  </a:txBody>
                  <a:tcPr marL="121888" marR="121888"/>
                </a:tc>
                <a:tc>
                  <a:txBody>
                    <a:bodyPr/>
                    <a:lstStyle/>
                    <a:p>
                      <a:r>
                        <a:rPr lang="en-US" sz="1600" b="1" dirty="0" smtClean="0"/>
                        <a:t>(must</a:t>
                      </a:r>
                      <a:r>
                        <a:rPr lang="en-US" sz="1600" b="1" baseline="0" dirty="0" smtClean="0"/>
                        <a:t> be configured)</a:t>
                      </a:r>
                      <a:r>
                        <a:rPr lang="en-US" sz="1600" b="1" kern="1200" dirty="0" smtClean="0">
                          <a:solidFill>
                            <a:schemeClr val="dk1"/>
                          </a:solidFill>
                          <a:effectLst/>
                          <a:latin typeface="+mn-lt"/>
                          <a:ea typeface="+mn-ea"/>
                          <a:cs typeface="+mn-cs"/>
                        </a:rPr>
                        <a:t> - </a:t>
                      </a:r>
                      <a:r>
                        <a:rPr lang="en-US" sz="1600" b="1" kern="1200" dirty="0" err="1" smtClean="0">
                          <a:solidFill>
                            <a:schemeClr val="dk1"/>
                          </a:solidFill>
                          <a:effectLst/>
                          <a:latin typeface="+mn-lt"/>
                          <a:ea typeface="+mn-ea"/>
                          <a:cs typeface="+mn-cs"/>
                        </a:rPr>
                        <a:t>WADDirectoriesTable</a:t>
                      </a:r>
                      <a:r>
                        <a:rPr lang="en-US" sz="1600" b="1" kern="1200" baseline="0" dirty="0" smtClean="0">
                          <a:solidFill>
                            <a:schemeClr val="dk1"/>
                          </a:solidFill>
                          <a:effectLst/>
                          <a:latin typeface="+mn-lt"/>
                          <a:ea typeface="+mn-ea"/>
                          <a:cs typeface="+mn-cs"/>
                        </a:rPr>
                        <a:t> (index entry)</a:t>
                      </a:r>
                      <a:endParaRPr lang="en-US" sz="1600" b="1" dirty="0"/>
                    </a:p>
                  </a:txBody>
                  <a:tcPr marL="121888" marR="121888"/>
                </a:tc>
              </a:tr>
            </a:tbl>
          </a:graphicData>
        </a:graphic>
      </p:graphicFrame>
      <p:sp>
        <p:nvSpPr>
          <p:cNvPr id="5" name="Rectangle 4"/>
          <p:cNvSpPr/>
          <p:nvPr/>
        </p:nvSpPr>
        <p:spPr>
          <a:xfrm>
            <a:off x="3098668" y="1522730"/>
            <a:ext cx="538339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WAD-Control-Container</a:t>
            </a:r>
          </a:p>
          <a:p>
            <a:pPr algn="ctr"/>
            <a:r>
              <a:rPr lang="en-US" sz="2000" b="1" dirty="0" smtClean="0">
                <a:solidFill>
                  <a:schemeClr val="tx1"/>
                </a:solidFill>
              </a:rPr>
              <a:t>Contains XML Configuration for each Role  Instance in the Service</a:t>
            </a:r>
            <a:endParaRPr lang="en-US" sz="2000" b="1" dirty="0">
              <a:solidFill>
                <a:schemeClr val="tx1"/>
              </a:solidFill>
            </a:endParaRPr>
          </a:p>
        </p:txBody>
      </p:sp>
    </p:spTree>
    <p:extLst>
      <p:ext uri="{BB962C8B-B14F-4D97-AF65-F5344CB8AC3E}">
        <p14:creationId xmlns:p14="http://schemas.microsoft.com/office/powerpoint/2010/main" val="8864161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Diagnostics</a:t>
            </a:r>
            <a:endParaRPr lang="en-US" dirty="0"/>
          </a:p>
        </p:txBody>
      </p:sp>
      <p:sp>
        <p:nvSpPr>
          <p:cNvPr id="3" name="Content Placeholder 2"/>
          <p:cNvSpPr>
            <a:spLocks noGrp="1"/>
          </p:cNvSpPr>
          <p:nvPr>
            <p:ph idx="1"/>
          </p:nvPr>
        </p:nvSpPr>
        <p:spPr>
          <a:xfrm>
            <a:off x="203147" y="1295400"/>
            <a:ext cx="11884104" cy="5562600"/>
          </a:xfrm>
        </p:spPr>
        <p:txBody>
          <a:bodyPr>
            <a:normAutofit/>
          </a:bodyPr>
          <a:lstStyle/>
          <a:p>
            <a:r>
              <a:rPr lang="en-US" sz="2800" b="1" dirty="0" smtClean="0"/>
              <a:t>Enable Programmatically </a:t>
            </a:r>
            <a:r>
              <a:rPr lang="en-US" sz="2800" b="1" dirty="0"/>
              <a:t>using </a:t>
            </a:r>
            <a:r>
              <a:rPr lang="en-US" sz="2800" b="1" dirty="0" err="1"/>
              <a:t>DiagnosticMonitor.Start</a:t>
            </a:r>
            <a:r>
              <a:rPr lang="en-US" sz="2800" b="1" dirty="0"/>
              <a:t>()</a:t>
            </a:r>
          </a:p>
          <a:p>
            <a:r>
              <a:rPr lang="en-US" sz="2800" b="1" dirty="0" smtClean="0"/>
              <a:t>Enable Declaratively Using the Diagnostics Module</a:t>
            </a:r>
          </a:p>
          <a:p>
            <a:pPr lvl="1"/>
            <a:endParaRPr lang="en-US" b="1" dirty="0" smtClean="0"/>
          </a:p>
          <a:p>
            <a:endParaRPr lang="en-US" b="1" dirty="0" smtClean="0"/>
          </a:p>
          <a:p>
            <a:r>
              <a:rPr lang="en-US" sz="2800" b="1" dirty="0" smtClean="0"/>
              <a:t>Configuring Diagnostics</a:t>
            </a:r>
          </a:p>
          <a:p>
            <a:pPr lvl="1"/>
            <a:r>
              <a:rPr lang="en-US" b="1" dirty="0" err="1"/>
              <a:t>DiagnosticsMonitor</a:t>
            </a:r>
            <a:r>
              <a:rPr lang="en-US" b="1" dirty="0"/>
              <a:t> </a:t>
            </a:r>
            <a:r>
              <a:rPr lang="en-US" b="1" dirty="0" smtClean="0"/>
              <a:t>/</a:t>
            </a:r>
            <a:r>
              <a:rPr lang="en-US" b="1" dirty="0" err="1" smtClean="0"/>
              <a:t>RoleInstanceDiagnosticManager</a:t>
            </a:r>
            <a:endParaRPr lang="en-US" b="1" dirty="0" smtClean="0"/>
          </a:p>
          <a:p>
            <a:pPr lvl="1"/>
            <a:r>
              <a:rPr lang="en-US" b="1" dirty="0" err="1" smtClean="0"/>
              <a:t>diagnostics.wadcfg</a:t>
            </a:r>
            <a:r>
              <a:rPr lang="en-US" b="1" dirty="0" smtClean="0"/>
              <a:t> (XML Configuration File)</a:t>
            </a:r>
          </a:p>
          <a:p>
            <a:pPr lvl="1"/>
            <a:r>
              <a:rPr lang="en-US" b="1" dirty="0" smtClean="0"/>
              <a:t>Diagnostic Tools </a:t>
            </a:r>
          </a:p>
          <a:p>
            <a:pPr lvl="2"/>
            <a:r>
              <a:rPr lang="en-US" sz="2800" b="1" dirty="0" smtClean="0"/>
              <a:t>Azure MMC, Operations Manager , </a:t>
            </a:r>
            <a:r>
              <a:rPr lang="en-US" sz="2800" b="1" dirty="0" err="1" smtClean="0"/>
              <a:t>Cerebrata</a:t>
            </a:r>
            <a:r>
              <a:rPr lang="en-US" sz="2800" b="1" dirty="0" smtClean="0"/>
              <a:t>,  many others…</a:t>
            </a:r>
          </a:p>
          <a:p>
            <a:pPr lvl="2"/>
            <a:r>
              <a:rPr lang="en-US" sz="2800" b="1" dirty="0" smtClean="0"/>
              <a:t>Windows Azure PowerShell </a:t>
            </a:r>
            <a:r>
              <a:rPr lang="en-US" sz="2800" b="1" dirty="0" err="1" smtClean="0"/>
              <a:t>Cmdlets</a:t>
            </a:r>
            <a:endParaRPr lang="en-US" sz="2800" b="1" dirty="0" smtClean="0"/>
          </a:p>
          <a:p>
            <a:pPr lvl="2"/>
            <a:endParaRPr lang="en-US" sz="3200" b="1" dirty="0"/>
          </a:p>
          <a:p>
            <a:pPr lvl="2"/>
            <a:endParaRPr lang="en-US" sz="32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56" y="2117381"/>
            <a:ext cx="5078677" cy="89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969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Monitor (Role Startup)</a:t>
            </a:r>
            <a:endParaRPr lang="en-US" dirty="0"/>
          </a:p>
        </p:txBody>
      </p:sp>
      <p:sp>
        <p:nvSpPr>
          <p:cNvPr id="4" name="Text Placeholder 3"/>
          <p:cNvSpPr>
            <a:spLocks noGrp="1"/>
          </p:cNvSpPr>
          <p:nvPr>
            <p:ph type="body" sz="quarter" idx="10"/>
          </p:nvPr>
        </p:nvSpPr>
        <p:spPr>
          <a:xfrm>
            <a:off x="519115" y="1905001"/>
            <a:ext cx="11149012" cy="3662541"/>
          </a:xfrm>
        </p:spPr>
        <p:txBody>
          <a:bodyPr/>
          <a:lstStyle/>
          <a:p>
            <a:pPr>
              <a:spcBef>
                <a:spcPts val="0"/>
              </a:spcBef>
            </a:pPr>
            <a:r>
              <a:rPr lang="en-US" sz="2000" dirty="0" err="1">
                <a:solidFill>
                  <a:srgbClr val="2B91AF"/>
                </a:solidFill>
                <a:ea typeface="Calibri"/>
              </a:rPr>
              <a:t>DiagnosticMonitorConfiguration</a:t>
            </a:r>
            <a:r>
              <a:rPr lang="en-US" sz="2000" dirty="0">
                <a:ea typeface="Calibri"/>
              </a:rPr>
              <a:t> dc =</a:t>
            </a:r>
          </a:p>
          <a:p>
            <a:pPr>
              <a:spcBef>
                <a:spcPts val="0"/>
              </a:spcBef>
            </a:pPr>
            <a:r>
              <a:rPr lang="en-US" sz="2000" dirty="0">
                <a:solidFill>
                  <a:srgbClr val="2B91AF"/>
                </a:solidFill>
                <a:ea typeface="Calibri"/>
              </a:rPr>
              <a:t>    </a:t>
            </a:r>
            <a:r>
              <a:rPr lang="en-US" sz="2000" dirty="0" err="1">
                <a:solidFill>
                  <a:srgbClr val="2B91AF"/>
                </a:solidFill>
                <a:ea typeface="Calibri"/>
              </a:rPr>
              <a:t>DiagnosticMonitor</a:t>
            </a:r>
            <a:r>
              <a:rPr lang="en-US" sz="2000" dirty="0" err="1">
                <a:ea typeface="Calibri"/>
              </a:rPr>
              <a:t>.GetDefaultInitialConfiguration</a:t>
            </a:r>
            <a:r>
              <a:rPr lang="en-US" sz="2000" dirty="0">
                <a:ea typeface="Calibri"/>
              </a:rPr>
              <a:t>();</a:t>
            </a:r>
          </a:p>
          <a:p>
            <a:pPr>
              <a:spcBef>
                <a:spcPts val="0"/>
              </a:spcBef>
            </a:pPr>
            <a:endParaRPr lang="en-US" sz="2000" dirty="0">
              <a:ea typeface="Calibri"/>
            </a:endParaRPr>
          </a:p>
          <a:p>
            <a:pPr>
              <a:spcBef>
                <a:spcPts val="0"/>
              </a:spcBef>
            </a:pPr>
            <a:r>
              <a:rPr lang="en-US" sz="2000" dirty="0" err="1">
                <a:ea typeface="Calibri"/>
              </a:rPr>
              <a:t>dc.WindowsEventLog.DataSources.Add</a:t>
            </a:r>
            <a:r>
              <a:rPr lang="en-US" sz="2000" dirty="0">
                <a:ea typeface="Calibri"/>
              </a:rPr>
              <a:t>(</a:t>
            </a:r>
            <a:r>
              <a:rPr lang="en-US" sz="2000" dirty="0">
                <a:solidFill>
                  <a:srgbClr val="A31515"/>
                </a:solidFill>
                <a:ea typeface="Calibri"/>
              </a:rPr>
              <a:t>"Application</a:t>
            </a:r>
            <a:r>
              <a:rPr lang="en-US" sz="2000" dirty="0" smtClean="0">
                <a:solidFill>
                  <a:srgbClr val="A31515"/>
                </a:solidFill>
                <a:ea typeface="Calibri"/>
              </a:rPr>
              <a:t>!*"</a:t>
            </a:r>
            <a:r>
              <a:rPr lang="en-US" sz="2000" dirty="0" smtClean="0">
                <a:ea typeface="Calibri"/>
              </a:rPr>
              <a:t>);</a:t>
            </a:r>
          </a:p>
          <a:p>
            <a:pPr>
              <a:spcBef>
                <a:spcPts val="0"/>
              </a:spcBef>
            </a:pPr>
            <a:r>
              <a:rPr lang="en-US" sz="2000" dirty="0" err="1">
                <a:ea typeface="Calibri"/>
              </a:rPr>
              <a:t>dc.WindowsEventLog</a:t>
            </a:r>
            <a:r>
              <a:rPr lang="en-US" sz="2000" dirty="0">
                <a:ea typeface="Calibri"/>
              </a:rPr>
              <a:t>.</a:t>
            </a:r>
            <a:r>
              <a:rPr lang="en-US" sz="2000" dirty="0"/>
              <a:t> </a:t>
            </a:r>
            <a:r>
              <a:rPr lang="en-US" sz="2000" dirty="0" err="1"/>
              <a:t>ScheduledTransferLogLevelFilter</a:t>
            </a:r>
            <a:r>
              <a:rPr lang="en-US" sz="2000" dirty="0"/>
              <a:t> </a:t>
            </a:r>
            <a:r>
              <a:rPr lang="en-US" sz="2000" dirty="0">
                <a:ea typeface="Calibri"/>
              </a:rPr>
              <a:t>= </a:t>
            </a:r>
          </a:p>
          <a:p>
            <a:pPr>
              <a:spcBef>
                <a:spcPts val="0"/>
              </a:spcBef>
            </a:pPr>
            <a:r>
              <a:rPr lang="en-US" sz="2000" dirty="0" err="1">
                <a:ea typeface="Calibri"/>
              </a:rPr>
              <a:t>LogLevel.Error</a:t>
            </a:r>
            <a:r>
              <a:rPr lang="en-US" sz="2000" dirty="0">
                <a:ea typeface="Calibri"/>
              </a:rPr>
              <a:t>;</a:t>
            </a:r>
          </a:p>
          <a:p>
            <a:pPr>
              <a:spcBef>
                <a:spcPts val="0"/>
              </a:spcBef>
            </a:pPr>
            <a:r>
              <a:rPr lang="en-US" sz="2000" dirty="0" err="1" smtClean="0">
                <a:ea typeface="Calibri"/>
              </a:rPr>
              <a:t>dc.WindowsEventLog.ScheduledTransferPeriod</a:t>
            </a:r>
            <a:r>
              <a:rPr lang="en-US" sz="2000" dirty="0" smtClean="0">
                <a:ea typeface="Calibri"/>
              </a:rPr>
              <a:t> </a:t>
            </a:r>
            <a:r>
              <a:rPr lang="en-US" sz="2000" dirty="0">
                <a:ea typeface="Calibri"/>
              </a:rPr>
              <a:t>= </a:t>
            </a:r>
          </a:p>
          <a:p>
            <a:pPr>
              <a:spcBef>
                <a:spcPts val="0"/>
              </a:spcBef>
            </a:pPr>
            <a:r>
              <a:rPr lang="en-US" sz="2000" dirty="0">
                <a:ea typeface="Calibri"/>
              </a:rPr>
              <a:t>  </a:t>
            </a:r>
            <a:r>
              <a:rPr lang="en-US" sz="2000" dirty="0" err="1">
                <a:ea typeface="Calibri"/>
              </a:rPr>
              <a:t>System.</a:t>
            </a:r>
            <a:r>
              <a:rPr lang="en-US" sz="2000" dirty="0" err="1">
                <a:solidFill>
                  <a:srgbClr val="2B91AF"/>
                </a:solidFill>
                <a:ea typeface="Calibri"/>
              </a:rPr>
              <a:t>TimeSpan</a:t>
            </a:r>
            <a:r>
              <a:rPr lang="en-US" sz="2000" dirty="0" err="1">
                <a:ea typeface="Calibri"/>
              </a:rPr>
              <a:t>.FromMinutes</a:t>
            </a:r>
            <a:r>
              <a:rPr lang="en-US" sz="2000" dirty="0">
                <a:ea typeface="Calibri"/>
              </a:rPr>
              <a:t>(5.0);</a:t>
            </a:r>
          </a:p>
          <a:p>
            <a:pPr>
              <a:spcBef>
                <a:spcPts val="0"/>
              </a:spcBef>
            </a:pPr>
            <a:r>
              <a:rPr lang="en-US" sz="2000" dirty="0">
                <a:solidFill>
                  <a:srgbClr val="00B050"/>
                </a:solidFill>
                <a:ea typeface="Calibri"/>
              </a:rPr>
              <a:t>// add other sources</a:t>
            </a:r>
          </a:p>
          <a:p>
            <a:pPr>
              <a:spcBef>
                <a:spcPts val="0"/>
              </a:spcBef>
            </a:pPr>
            <a:endParaRPr lang="en-US" sz="2000" dirty="0">
              <a:ea typeface="Calibri"/>
            </a:endParaRPr>
          </a:p>
          <a:p>
            <a:pPr>
              <a:spcBef>
                <a:spcPts val="0"/>
              </a:spcBef>
            </a:pPr>
            <a:endParaRPr lang="en-US" sz="2000" dirty="0" smtClean="0">
              <a:solidFill>
                <a:srgbClr val="2B91AF"/>
              </a:solidFill>
              <a:ea typeface="Calibri"/>
            </a:endParaRPr>
          </a:p>
          <a:p>
            <a:pPr>
              <a:spcBef>
                <a:spcPts val="0"/>
              </a:spcBef>
            </a:pPr>
            <a:r>
              <a:rPr lang="en-US" sz="2000" dirty="0" err="1" smtClean="0">
                <a:solidFill>
                  <a:srgbClr val="2B91AF"/>
                </a:solidFill>
                <a:ea typeface="Calibri"/>
              </a:rPr>
              <a:t>DiagnosticMonitor</a:t>
            </a:r>
            <a:r>
              <a:rPr lang="en-US" sz="2000" dirty="0" err="1" smtClean="0">
                <a:ea typeface="Calibri"/>
              </a:rPr>
              <a:t>.Start</a:t>
            </a:r>
            <a:r>
              <a:rPr lang="en-US" sz="2000" dirty="0">
                <a:ea typeface="Calibri"/>
              </a:rPr>
              <a:t>(</a:t>
            </a:r>
            <a:r>
              <a:rPr lang="en-US" sz="2000" dirty="0">
                <a:solidFill>
                  <a:srgbClr val="A31515"/>
                </a:solidFill>
                <a:ea typeface="Calibri"/>
              </a:rPr>
              <a:t>"</a:t>
            </a:r>
            <a:r>
              <a:rPr lang="en-US" sz="2000" dirty="0" err="1">
                <a:solidFill>
                  <a:srgbClr val="A31515"/>
                </a:solidFill>
                <a:ea typeface="Calibri"/>
              </a:rPr>
              <a:t>DiagnosticsConnectionString</a:t>
            </a:r>
            <a:r>
              <a:rPr lang="en-US" sz="2000" dirty="0">
                <a:solidFill>
                  <a:srgbClr val="A31515"/>
                </a:solidFill>
                <a:ea typeface="Calibri"/>
              </a:rPr>
              <a:t>"</a:t>
            </a:r>
            <a:r>
              <a:rPr lang="en-US" sz="2000" dirty="0">
                <a:ea typeface="Calibri"/>
              </a:rPr>
              <a:t>, dc);</a:t>
            </a:r>
          </a:p>
          <a:p>
            <a:endParaRPr lang="en-US" sz="2000" dirty="0"/>
          </a:p>
        </p:txBody>
      </p:sp>
      <p:grpSp>
        <p:nvGrpSpPr>
          <p:cNvPr id="5" name="Group 4"/>
          <p:cNvGrpSpPr/>
          <p:nvPr/>
        </p:nvGrpSpPr>
        <p:grpSpPr>
          <a:xfrm>
            <a:off x="7538867" y="1781147"/>
            <a:ext cx="4649958" cy="828703"/>
            <a:chOff x="6711360" y="1771345"/>
            <a:chExt cx="2524026" cy="2590087"/>
          </a:xfrm>
        </p:grpSpPr>
        <p:sp>
          <p:nvSpPr>
            <p:cNvPr id="6" name="Right Brace 5"/>
            <p:cNvSpPr/>
            <p:nvPr/>
          </p:nvSpPr>
          <p:spPr>
            <a:xfrm>
              <a:off x="6711360" y="1771345"/>
              <a:ext cx="1033641" cy="2590087"/>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7" name="Rectangle 6"/>
            <p:cNvSpPr/>
            <p:nvPr/>
          </p:nvSpPr>
          <p:spPr bwMode="auto">
            <a:xfrm>
              <a:off x="7530995" y="1939541"/>
              <a:ext cx="1704391" cy="225369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Start off with default configuration</a:t>
              </a:r>
              <a:endParaRPr lang="en-NZ" sz="1600" spc="-50" dirty="0">
                <a:gradFill>
                  <a:gsLst>
                    <a:gs pos="0">
                      <a:srgbClr val="000000"/>
                    </a:gs>
                    <a:gs pos="100000">
                      <a:srgbClr val="000000"/>
                    </a:gs>
                  </a:gsLst>
                  <a:lin ang="5400000" scaled="0"/>
                </a:gradFill>
              </a:endParaRPr>
            </a:p>
          </p:txBody>
        </p:sp>
      </p:grpSp>
      <p:grpSp>
        <p:nvGrpSpPr>
          <p:cNvPr id="12" name="Group 11"/>
          <p:cNvGrpSpPr/>
          <p:nvPr/>
        </p:nvGrpSpPr>
        <p:grpSpPr>
          <a:xfrm>
            <a:off x="7660507" y="2750353"/>
            <a:ext cx="4315546" cy="1388924"/>
            <a:chOff x="6711360" y="613587"/>
            <a:chExt cx="2342505" cy="3579653"/>
          </a:xfrm>
        </p:grpSpPr>
        <p:sp>
          <p:nvSpPr>
            <p:cNvPr id="13" name="Right Brace 12"/>
            <p:cNvSpPr/>
            <p:nvPr/>
          </p:nvSpPr>
          <p:spPr>
            <a:xfrm>
              <a:off x="6711360" y="613587"/>
              <a:ext cx="1033641" cy="357965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14" name="Rectangle 13"/>
            <p:cNvSpPr/>
            <p:nvPr/>
          </p:nvSpPr>
          <p:spPr bwMode="auto">
            <a:xfrm>
              <a:off x="7435584" y="1276563"/>
              <a:ext cx="1618281" cy="225369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Determine what to log and when to transfer to storage. </a:t>
              </a:r>
              <a:endParaRPr lang="en-NZ" sz="1600" spc="-50" dirty="0">
                <a:gradFill>
                  <a:gsLst>
                    <a:gs pos="0">
                      <a:srgbClr val="000000"/>
                    </a:gs>
                    <a:gs pos="100000">
                      <a:srgbClr val="000000"/>
                    </a:gs>
                  </a:gsLst>
                  <a:lin ang="5400000" scaled="0"/>
                </a:gradFill>
              </a:endParaRPr>
            </a:p>
          </p:txBody>
        </p:sp>
      </p:grpSp>
      <p:grpSp>
        <p:nvGrpSpPr>
          <p:cNvPr id="15" name="Group 14"/>
          <p:cNvGrpSpPr/>
          <p:nvPr/>
        </p:nvGrpSpPr>
        <p:grpSpPr>
          <a:xfrm>
            <a:off x="8490994" y="4693095"/>
            <a:ext cx="2909519" cy="874447"/>
            <a:chOff x="6711360" y="1939541"/>
            <a:chExt cx="1579305" cy="2253699"/>
          </a:xfrm>
        </p:grpSpPr>
        <p:sp>
          <p:nvSpPr>
            <p:cNvPr id="16" name="Right Brace 15"/>
            <p:cNvSpPr/>
            <p:nvPr/>
          </p:nvSpPr>
          <p:spPr>
            <a:xfrm>
              <a:off x="6711360" y="2097784"/>
              <a:ext cx="1033641" cy="209545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713295" rtl="0" eaLnBrk="1" latinLnBrk="0" hangingPunct="1">
                <a:defRPr sz="1400" kern="1200">
                  <a:solidFill>
                    <a:schemeClr val="tx1"/>
                  </a:solidFill>
                  <a:latin typeface="+mn-lt"/>
                  <a:ea typeface="+mn-ea"/>
                  <a:cs typeface="+mn-cs"/>
                </a:defRPr>
              </a:lvl1pPr>
              <a:lvl2pPr marL="356648" algn="l" defTabSz="713295" rtl="0" eaLnBrk="1" latinLnBrk="0" hangingPunct="1">
                <a:defRPr sz="1400" kern="1200">
                  <a:solidFill>
                    <a:schemeClr val="tx1"/>
                  </a:solidFill>
                  <a:latin typeface="+mn-lt"/>
                  <a:ea typeface="+mn-ea"/>
                  <a:cs typeface="+mn-cs"/>
                </a:defRPr>
              </a:lvl2pPr>
              <a:lvl3pPr marL="713295" algn="l" defTabSz="713295" rtl="0" eaLnBrk="1" latinLnBrk="0" hangingPunct="1">
                <a:defRPr sz="1400" kern="1200">
                  <a:solidFill>
                    <a:schemeClr val="tx1"/>
                  </a:solidFill>
                  <a:latin typeface="+mn-lt"/>
                  <a:ea typeface="+mn-ea"/>
                  <a:cs typeface="+mn-cs"/>
                </a:defRPr>
              </a:lvl3pPr>
              <a:lvl4pPr marL="1069942" algn="l" defTabSz="713295" rtl="0" eaLnBrk="1" latinLnBrk="0" hangingPunct="1">
                <a:defRPr sz="1400" kern="1200">
                  <a:solidFill>
                    <a:schemeClr val="tx1"/>
                  </a:solidFill>
                  <a:latin typeface="+mn-lt"/>
                  <a:ea typeface="+mn-ea"/>
                  <a:cs typeface="+mn-cs"/>
                </a:defRPr>
              </a:lvl4pPr>
              <a:lvl5pPr marL="1426590" algn="l" defTabSz="713295" rtl="0" eaLnBrk="1" latinLnBrk="0" hangingPunct="1">
                <a:defRPr sz="1400" kern="1200">
                  <a:solidFill>
                    <a:schemeClr val="tx1"/>
                  </a:solidFill>
                  <a:latin typeface="+mn-lt"/>
                  <a:ea typeface="+mn-ea"/>
                  <a:cs typeface="+mn-cs"/>
                </a:defRPr>
              </a:lvl5pPr>
              <a:lvl6pPr marL="1783238" algn="l" defTabSz="713295" rtl="0" eaLnBrk="1" latinLnBrk="0" hangingPunct="1">
                <a:defRPr sz="1400" kern="1200">
                  <a:solidFill>
                    <a:schemeClr val="tx1"/>
                  </a:solidFill>
                  <a:latin typeface="+mn-lt"/>
                  <a:ea typeface="+mn-ea"/>
                  <a:cs typeface="+mn-cs"/>
                </a:defRPr>
              </a:lvl6pPr>
              <a:lvl7pPr marL="2139885" algn="l" defTabSz="713295" rtl="0" eaLnBrk="1" latinLnBrk="0" hangingPunct="1">
                <a:defRPr sz="1400" kern="1200">
                  <a:solidFill>
                    <a:schemeClr val="tx1"/>
                  </a:solidFill>
                  <a:latin typeface="+mn-lt"/>
                  <a:ea typeface="+mn-ea"/>
                  <a:cs typeface="+mn-cs"/>
                </a:defRPr>
              </a:lvl7pPr>
              <a:lvl8pPr marL="2496532" algn="l" defTabSz="713295" rtl="0" eaLnBrk="1" latinLnBrk="0" hangingPunct="1">
                <a:defRPr sz="1400" kern="1200">
                  <a:solidFill>
                    <a:schemeClr val="tx1"/>
                  </a:solidFill>
                  <a:latin typeface="+mn-lt"/>
                  <a:ea typeface="+mn-ea"/>
                  <a:cs typeface="+mn-cs"/>
                </a:defRPr>
              </a:lvl8pPr>
              <a:lvl9pPr marL="2853180" algn="l" defTabSz="713295" rtl="0" eaLnBrk="1" latinLnBrk="0" hangingPunct="1">
                <a:defRPr sz="1400" kern="1200">
                  <a:solidFill>
                    <a:schemeClr val="tx1"/>
                  </a:solidFill>
                  <a:latin typeface="+mn-lt"/>
                  <a:ea typeface="+mn-ea"/>
                  <a:cs typeface="+mn-cs"/>
                </a:defRPr>
              </a:lvl9pPr>
            </a:lstStyle>
            <a:p>
              <a:pPr algn="ctr"/>
              <a:endParaRPr lang="en-US"/>
            </a:p>
          </p:txBody>
        </p:sp>
        <p:sp>
          <p:nvSpPr>
            <p:cNvPr id="17" name="Rectangle 16"/>
            <p:cNvSpPr/>
            <p:nvPr/>
          </p:nvSpPr>
          <p:spPr bwMode="auto">
            <a:xfrm>
              <a:off x="7431819" y="1939541"/>
              <a:ext cx="858846" cy="225369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713295" rtl="0" eaLnBrk="1" latinLnBrk="0" hangingPunct="1">
                <a:defRPr sz="1400" kern="1200">
                  <a:solidFill>
                    <a:schemeClr val="dk1"/>
                  </a:solidFill>
                  <a:latin typeface="+mn-lt"/>
                  <a:ea typeface="+mn-ea"/>
                  <a:cs typeface="+mn-cs"/>
                </a:defRPr>
              </a:lvl1pPr>
              <a:lvl2pPr marL="356648" algn="l" defTabSz="713295" rtl="0" eaLnBrk="1" latinLnBrk="0" hangingPunct="1">
                <a:defRPr sz="1400" kern="1200">
                  <a:solidFill>
                    <a:schemeClr val="dk1"/>
                  </a:solidFill>
                  <a:latin typeface="+mn-lt"/>
                  <a:ea typeface="+mn-ea"/>
                  <a:cs typeface="+mn-cs"/>
                </a:defRPr>
              </a:lvl2pPr>
              <a:lvl3pPr marL="713295" algn="l" defTabSz="713295" rtl="0" eaLnBrk="1" latinLnBrk="0" hangingPunct="1">
                <a:defRPr sz="1400" kern="1200">
                  <a:solidFill>
                    <a:schemeClr val="dk1"/>
                  </a:solidFill>
                  <a:latin typeface="+mn-lt"/>
                  <a:ea typeface="+mn-ea"/>
                  <a:cs typeface="+mn-cs"/>
                </a:defRPr>
              </a:lvl3pPr>
              <a:lvl4pPr marL="1069942" algn="l" defTabSz="713295" rtl="0" eaLnBrk="1" latinLnBrk="0" hangingPunct="1">
                <a:defRPr sz="1400" kern="1200">
                  <a:solidFill>
                    <a:schemeClr val="dk1"/>
                  </a:solidFill>
                  <a:latin typeface="+mn-lt"/>
                  <a:ea typeface="+mn-ea"/>
                  <a:cs typeface="+mn-cs"/>
                </a:defRPr>
              </a:lvl4pPr>
              <a:lvl5pPr marL="1426590" algn="l" defTabSz="713295" rtl="0" eaLnBrk="1" latinLnBrk="0" hangingPunct="1">
                <a:defRPr sz="1400" kern="1200">
                  <a:solidFill>
                    <a:schemeClr val="dk1"/>
                  </a:solidFill>
                  <a:latin typeface="+mn-lt"/>
                  <a:ea typeface="+mn-ea"/>
                  <a:cs typeface="+mn-cs"/>
                </a:defRPr>
              </a:lvl5pPr>
              <a:lvl6pPr marL="1783238" algn="l" defTabSz="713295" rtl="0" eaLnBrk="1" latinLnBrk="0" hangingPunct="1">
                <a:defRPr sz="1400" kern="1200">
                  <a:solidFill>
                    <a:schemeClr val="dk1"/>
                  </a:solidFill>
                  <a:latin typeface="+mn-lt"/>
                  <a:ea typeface="+mn-ea"/>
                  <a:cs typeface="+mn-cs"/>
                </a:defRPr>
              </a:lvl6pPr>
              <a:lvl7pPr marL="2139885" algn="l" defTabSz="713295" rtl="0" eaLnBrk="1" latinLnBrk="0" hangingPunct="1">
                <a:defRPr sz="1400" kern="1200">
                  <a:solidFill>
                    <a:schemeClr val="dk1"/>
                  </a:solidFill>
                  <a:latin typeface="+mn-lt"/>
                  <a:ea typeface="+mn-ea"/>
                  <a:cs typeface="+mn-cs"/>
                </a:defRPr>
              </a:lvl7pPr>
              <a:lvl8pPr marL="2496532" algn="l" defTabSz="713295" rtl="0" eaLnBrk="1" latinLnBrk="0" hangingPunct="1">
                <a:defRPr sz="1400" kern="1200">
                  <a:solidFill>
                    <a:schemeClr val="dk1"/>
                  </a:solidFill>
                  <a:latin typeface="+mn-lt"/>
                  <a:ea typeface="+mn-ea"/>
                  <a:cs typeface="+mn-cs"/>
                </a:defRPr>
              </a:lvl8pPr>
              <a:lvl9pPr marL="2853180" algn="l" defTabSz="713295" rtl="0" eaLnBrk="1" latinLnBrk="0" hangingPunct="1">
                <a:defRPr sz="1400" kern="1200">
                  <a:solidFill>
                    <a:schemeClr val="dk1"/>
                  </a:solidFill>
                  <a:latin typeface="+mn-lt"/>
                  <a:ea typeface="+mn-ea"/>
                  <a:cs typeface="+mn-cs"/>
                </a:defRPr>
              </a:lvl9pPr>
            </a:lstStyle>
            <a:p>
              <a:pPr defTabSz="914099"/>
              <a:r>
                <a:rPr lang="en-NZ" sz="1600" spc="-50" dirty="0" smtClean="0">
                  <a:gradFill>
                    <a:gsLst>
                      <a:gs pos="0">
                        <a:srgbClr val="000000"/>
                      </a:gs>
                      <a:gs pos="100000">
                        <a:srgbClr val="000000"/>
                      </a:gs>
                    </a:gsLst>
                    <a:lin ang="5400000" scaled="0"/>
                  </a:gradFill>
                </a:rPr>
                <a:t>Start the monitor</a:t>
              </a:r>
              <a:endParaRPr lang="en-NZ" sz="1600" spc="-50" dirty="0">
                <a:gradFill>
                  <a:gsLst>
                    <a:gs pos="0">
                      <a:srgbClr val="000000"/>
                    </a:gs>
                    <a:gs pos="100000">
                      <a:srgbClr val="000000"/>
                    </a:gs>
                  </a:gsLst>
                  <a:lin ang="5400000" scaled="0"/>
                </a:gradFill>
              </a:endParaRPr>
            </a:p>
          </p:txBody>
        </p:sp>
      </p:grpSp>
    </p:spTree>
    <p:extLst>
      <p:ext uri="{BB962C8B-B14F-4D97-AF65-F5344CB8AC3E}">
        <p14:creationId xmlns:p14="http://schemas.microsoft.com/office/powerpoint/2010/main" val="3041577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Template BLUE Final">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1_BUILD_Template BLUE Final">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9FC085B-55DA-400E-945E-7C6AB1E8BABA}"/>
</file>

<file path=customXml/itemProps2.xml><?xml version="1.0" encoding="utf-8"?>
<ds:datastoreItem xmlns:ds="http://schemas.openxmlformats.org/officeDocument/2006/customXml" ds:itemID="{57D2828F-F069-41CD-9687-B26E7676DAB8}"/>
</file>

<file path=customXml/itemProps3.xml><?xml version="1.0" encoding="utf-8"?>
<ds:datastoreItem xmlns:ds="http://schemas.openxmlformats.org/officeDocument/2006/customXml" ds:itemID="{ADF6F974-922F-42ED-8581-457AD99E3DE2}"/>
</file>

<file path=docProps/app.xml><?xml version="1.0" encoding="utf-8"?>
<Properties xmlns="http://schemas.openxmlformats.org/officeDocument/2006/extended-properties" xmlns:vt="http://schemas.openxmlformats.org/officeDocument/2006/docPropsVTypes">
  <Template>BUILD_Template BLUE Final</Template>
  <TotalTime>14510</TotalTime>
  <Words>1369</Words>
  <Application>Microsoft Office PowerPoint</Application>
  <PresentationFormat>Custom</PresentationFormat>
  <Paragraphs>282</Paragraphs>
  <Slides>29</Slides>
  <Notes>10</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BUILD_Template BLUE Final</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1_BUILD_Template BLUE Final</vt:lpstr>
      <vt:lpstr>Monitoring and troubleshooting Windows Azure apps</vt:lpstr>
      <vt:lpstr>Agenda</vt:lpstr>
      <vt:lpstr>Windows Azure Diagnostics</vt:lpstr>
      <vt:lpstr>Diagnostics: Single Server vs. the Cloud</vt:lpstr>
      <vt:lpstr>How does it work (in a nutshell)?</vt:lpstr>
      <vt:lpstr>Remote Configuration</vt:lpstr>
      <vt:lpstr>Diagnostic Data Locations</vt:lpstr>
      <vt:lpstr>Configuring Diagnostics</vt:lpstr>
      <vt:lpstr>Diagnostic Monitor (Role Startup)</vt:lpstr>
      <vt:lpstr>RoleInstanceDiagnosticManager (anytime)</vt:lpstr>
      <vt:lpstr>Understanding Diagnostics Configuration</vt:lpstr>
      <vt:lpstr>PowerShell CmdLets for Windows Azure</vt:lpstr>
      <vt:lpstr>Diagnostics with PowerShell</vt:lpstr>
      <vt:lpstr>Contoso Mortgage Web Application</vt:lpstr>
      <vt:lpstr>YSOD - Refer a Friend</vt:lpstr>
      <vt:lpstr>No Response From the Server</vt:lpstr>
      <vt:lpstr>Monthly Payment = “Infinity”</vt:lpstr>
      <vt:lpstr>Windows Azure Diagnostics</vt:lpstr>
      <vt:lpstr>Debugging Windows Azure Apps</vt:lpstr>
      <vt:lpstr>PowerPoint Presentation</vt:lpstr>
      <vt:lpstr>Debugging Unhandled Exceptions</vt:lpstr>
      <vt:lpstr>Troubleshooting Performance Problems</vt:lpstr>
      <vt:lpstr>Logging Call Times – (Cheap profiler…)</vt:lpstr>
      <vt:lpstr>Troubleshooting Startup Tasks</vt:lpstr>
      <vt:lpstr>Debugging Tips &amp; Tricks</vt:lpstr>
      <vt:lpstr>Other 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SAC-859T: Monitoring and troubleshooting Windows Azure apps</dc:title>
  <dc:subject>BUILD</dc:subject>
  <dc:creator>Michael Washam</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247</cp:revision>
  <cp:lastPrinted>2010-05-11T05:02:34Z</cp:lastPrinted>
  <dcterms:created xsi:type="dcterms:W3CDTF">2011-08-22T22:34:00Z</dcterms:created>
  <dcterms:modified xsi:type="dcterms:W3CDTF">2011-09-16T19:11:07Z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