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2"/>
  </p:notesMasterIdLst>
  <p:handoutMasterIdLst>
    <p:handoutMasterId r:id="rId43"/>
  </p:handoutMasterIdLst>
  <p:sldIdLst>
    <p:sldId id="432" r:id="rId11"/>
    <p:sldId id="462" r:id="rId12"/>
    <p:sldId id="434" r:id="rId13"/>
    <p:sldId id="457" r:id="rId14"/>
    <p:sldId id="480" r:id="rId15"/>
    <p:sldId id="482" r:id="rId16"/>
    <p:sldId id="436" r:id="rId17"/>
    <p:sldId id="506" r:id="rId18"/>
    <p:sldId id="493" r:id="rId19"/>
    <p:sldId id="507" r:id="rId20"/>
    <p:sldId id="509" r:id="rId21"/>
    <p:sldId id="508" r:id="rId22"/>
    <p:sldId id="524" r:id="rId23"/>
    <p:sldId id="469" r:id="rId24"/>
    <p:sldId id="471" r:id="rId25"/>
    <p:sldId id="470" r:id="rId26"/>
    <p:sldId id="472" r:id="rId27"/>
    <p:sldId id="478" r:id="rId28"/>
    <p:sldId id="443" r:id="rId29"/>
    <p:sldId id="467" r:id="rId30"/>
    <p:sldId id="514" r:id="rId31"/>
    <p:sldId id="515" r:id="rId32"/>
    <p:sldId id="516" r:id="rId33"/>
    <p:sldId id="517" r:id="rId34"/>
    <p:sldId id="518" r:id="rId35"/>
    <p:sldId id="519" r:id="rId36"/>
    <p:sldId id="520" r:id="rId37"/>
    <p:sldId id="521" r:id="rId38"/>
    <p:sldId id="525" r:id="rId39"/>
    <p:sldId id="522" r:id="rId40"/>
    <p:sldId id="431"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009ED6"/>
    <a:srgbClr val="2842C2"/>
    <a:srgbClr val="0C143A"/>
    <a:srgbClr val="996633"/>
    <a:srgbClr val="663300"/>
    <a:srgbClr val="457EC1"/>
    <a:srgbClr val="65BC46"/>
    <a:srgbClr val="FFFFFF"/>
    <a:srgbClr val="F8F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73" autoAdjust="0"/>
    <p:restoredTop sz="91341"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4" d="100"/>
        <a:sy n="34"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13958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5181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128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17151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&lt;Conference/Group Name&gt;</a:t>
            </a: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24361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94723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832345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68218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06656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5766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94723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94723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20215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94723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70491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947230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616812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6077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4830943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7" r:id="rId13"/>
    <p:sldLayoutId id="2147483728" r:id="rId14"/>
    <p:sldLayoutId id="2147483732" r:id="rId15"/>
    <p:sldLayoutId id="2147483815" r:id="rId16"/>
    <p:sldLayoutId id="2147483818"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 id="2147483817"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manage.dev.live.com/buil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dev.windows.com/" TargetMode="External"/><Relationship Id="rId4" Type="http://schemas.openxmlformats.org/officeDocument/2006/relationships/hyperlink" Target="http://watwindows8.codeplex.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Delivering notifications with the Windows Push Notification Service and Windows Azure</a:t>
            </a:r>
          </a:p>
        </p:txBody>
      </p:sp>
      <p:sp>
        <p:nvSpPr>
          <p:cNvPr id="3" name="Subtitle 2"/>
          <p:cNvSpPr>
            <a:spLocks noGrp="1"/>
          </p:cNvSpPr>
          <p:nvPr>
            <p:ph type="subTitle" idx="1"/>
          </p:nvPr>
        </p:nvSpPr>
        <p:spPr/>
        <p:txBody>
          <a:bodyPr/>
          <a:lstStyle/>
          <a:p>
            <a:r>
              <a:rPr lang="en-US" dirty="0" smtClean="0">
                <a:latin typeface="+mj-lt"/>
              </a:rPr>
              <a:t>Darren Louie, Nick Harris</a:t>
            </a:r>
          </a:p>
          <a:p>
            <a:r>
              <a:rPr lang="en-US" dirty="0" smtClean="0"/>
              <a:t>Program Manager, Technical Evangelist</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SAC-863T</a:t>
            </a:r>
          </a:p>
        </p:txBody>
      </p:sp>
    </p:spTree>
    <p:extLst>
      <p:ext uri="{BB962C8B-B14F-4D97-AF65-F5344CB8AC3E}">
        <p14:creationId xmlns:p14="http://schemas.microsoft.com/office/powerpoint/2010/main" val="8399718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Register with your Cloud Service </a:t>
            </a:r>
            <a:endParaRPr lang="en-US" dirty="0"/>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5" name="Group 34"/>
          <p:cNvGrpSpPr/>
          <p:nvPr/>
        </p:nvGrpSpPr>
        <p:grpSpPr>
          <a:xfrm>
            <a:off x="416081" y="1289159"/>
            <a:ext cx="2298535" cy="4914608"/>
            <a:chOff x="416081" y="1289159"/>
            <a:chExt cx="2298535" cy="4300272"/>
          </a:xfrm>
        </p:grpSpPr>
        <p:sp>
          <p:nvSpPr>
            <p:cNvPr id="23" name="Rounded Rectangle 22"/>
            <p:cNvSpPr/>
            <p:nvPr/>
          </p:nvSpPr>
          <p:spPr bwMode="auto">
            <a:xfrm>
              <a:off x="416081" y="1289159"/>
              <a:ext cx="2298535" cy="4300272"/>
            </a:xfrm>
            <a:prstGeom prst="roundRect">
              <a:avLst>
                <a:gd name="adj" fmla="val 4885"/>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Windows  8</a:t>
              </a:r>
              <a:endParaRPr lang="en-US" sz="2200" dirty="0">
                <a:gradFill>
                  <a:gsLst>
                    <a:gs pos="0">
                      <a:schemeClr val="tx1"/>
                    </a:gs>
                    <a:gs pos="100000">
                      <a:schemeClr val="tx1"/>
                    </a:gs>
                  </a:gsLst>
                  <a:lin ang="5400000" scaled="0"/>
                </a:gradFill>
              </a:endParaRPr>
            </a:p>
          </p:txBody>
        </p:sp>
        <p:sp>
          <p:nvSpPr>
            <p:cNvPr id="21" name="Rounded Rectangle 20"/>
            <p:cNvSpPr/>
            <p:nvPr/>
          </p:nvSpPr>
          <p:spPr bwMode="auto">
            <a:xfrm>
              <a:off x="632539" y="4328377"/>
              <a:ext cx="1865617" cy="1039277"/>
            </a:xfrm>
            <a:prstGeom prst="roundRect">
              <a:avLst>
                <a:gd name="adj" fmla="val 3755"/>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Notification</a:t>
              </a:r>
            </a:p>
            <a:p>
              <a:pPr algn="ctr" defTabSz="914099" fontAlgn="base">
                <a:spcBef>
                  <a:spcPct val="0"/>
                </a:spcBef>
                <a:spcAft>
                  <a:spcPct val="0"/>
                </a:spcAft>
              </a:pPr>
              <a:r>
                <a:rPr lang="en-US" dirty="0" smtClean="0">
                  <a:gradFill>
                    <a:gsLst>
                      <a:gs pos="0">
                        <a:schemeClr val="tx1"/>
                      </a:gs>
                      <a:gs pos="100000">
                        <a:schemeClr val="tx1"/>
                      </a:gs>
                    </a:gsLst>
                    <a:lin ang="5400000" scaled="0"/>
                  </a:gradFill>
                </a:rPr>
                <a:t>Client Platform</a:t>
              </a:r>
              <a:endParaRPr lang="en-US" dirty="0">
                <a:gradFill>
                  <a:gsLst>
                    <a:gs pos="0">
                      <a:schemeClr val="tx1"/>
                    </a:gs>
                    <a:gs pos="100000">
                      <a:schemeClr val="tx1"/>
                    </a:gs>
                  </a:gsLst>
                  <a:lin ang="5400000" scaled="0"/>
                </a:gradFill>
              </a:endParaRPr>
            </a:p>
          </p:txBody>
        </p:sp>
        <p:sp>
          <p:nvSpPr>
            <p:cNvPr id="24" name="Rounded Rectangle 23"/>
            <p:cNvSpPr/>
            <p:nvPr/>
          </p:nvSpPr>
          <p:spPr bwMode="auto">
            <a:xfrm>
              <a:off x="632539" y="1929610"/>
              <a:ext cx="1865617" cy="1109595"/>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Metro App</a:t>
              </a:r>
            </a:p>
          </p:txBody>
        </p:sp>
      </p:grpSp>
      <p:grpSp>
        <p:nvGrpSpPr>
          <p:cNvPr id="14" name="Group 13"/>
          <p:cNvGrpSpPr/>
          <p:nvPr/>
        </p:nvGrpSpPr>
        <p:grpSpPr>
          <a:xfrm>
            <a:off x="4764303" y="1289159"/>
            <a:ext cx="2241803" cy="2000058"/>
            <a:chOff x="4738545" y="1727045"/>
            <a:chExt cx="2241803" cy="2000058"/>
          </a:xfrm>
        </p:grpSpPr>
        <p:sp>
          <p:nvSpPr>
            <p:cNvPr id="22" name="Rounded Rectangle 21"/>
            <p:cNvSpPr/>
            <p:nvPr/>
          </p:nvSpPr>
          <p:spPr bwMode="auto">
            <a:xfrm>
              <a:off x="4738545" y="1727045"/>
              <a:ext cx="2241803" cy="200005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Cloud Service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4" y="2252240"/>
              <a:ext cx="927303" cy="1295719"/>
            </a:xfrm>
            <a:prstGeom prst="rect">
              <a:avLst/>
            </a:prstGeom>
          </p:spPr>
        </p:pic>
      </p:grpSp>
      <p:grpSp>
        <p:nvGrpSpPr>
          <p:cNvPr id="16" name="Group 15"/>
          <p:cNvGrpSpPr/>
          <p:nvPr/>
        </p:nvGrpSpPr>
        <p:grpSpPr>
          <a:xfrm>
            <a:off x="4738541" y="4114101"/>
            <a:ext cx="2241803" cy="2089666"/>
            <a:chOff x="4738544" y="4375486"/>
            <a:chExt cx="2241803" cy="2089666"/>
          </a:xfrm>
        </p:grpSpPr>
        <p:sp>
          <p:nvSpPr>
            <p:cNvPr id="19" name="Rounded Rectangle 18"/>
            <p:cNvSpPr/>
            <p:nvPr/>
          </p:nvSpPr>
          <p:spPr bwMode="auto">
            <a:xfrm>
              <a:off x="4738544" y="4375486"/>
              <a:ext cx="2241803" cy="2089666"/>
            </a:xfrm>
            <a:prstGeom prst="roundRect">
              <a:avLst>
                <a:gd name="adj" fmla="val 3755"/>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Windows Push  Notification Service</a:t>
              </a:r>
              <a:endParaRPr lang="en-US" dirty="0">
                <a:gradFill>
                  <a:gsLst>
                    <a:gs pos="0">
                      <a:schemeClr val="tx1"/>
                    </a:gs>
                    <a:gs pos="100000">
                      <a:schemeClr val="tx1"/>
                    </a:gs>
                  </a:gsLst>
                  <a:lin ang="5400000" scaled="0"/>
                </a:gra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42" name="Group 41"/>
          <p:cNvGrpSpPr/>
          <p:nvPr/>
        </p:nvGrpSpPr>
        <p:grpSpPr>
          <a:xfrm>
            <a:off x="1232965" y="3342570"/>
            <a:ext cx="391145" cy="1311624"/>
            <a:chOff x="1232965" y="3342570"/>
            <a:chExt cx="391145" cy="1311624"/>
          </a:xfrm>
        </p:grpSpPr>
        <p:sp>
          <p:nvSpPr>
            <p:cNvPr id="33" name="Up-Down Arrow 32"/>
            <p:cNvSpPr/>
            <p:nvPr/>
          </p:nvSpPr>
          <p:spPr bwMode="auto">
            <a:xfrm>
              <a:off x="1232965" y="3342570"/>
              <a:ext cx="391145" cy="1311624"/>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Oval 33"/>
            <p:cNvSpPr/>
            <p:nvPr/>
          </p:nvSpPr>
          <p:spPr bwMode="auto">
            <a:xfrm>
              <a:off x="1277274" y="3858730"/>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1</a:t>
              </a:r>
              <a:endParaRPr lang="en-US" b="1" dirty="0">
                <a:gradFill>
                  <a:gsLst>
                    <a:gs pos="0">
                      <a:schemeClr val="tx1"/>
                    </a:gs>
                    <a:gs pos="100000">
                      <a:schemeClr val="tx1"/>
                    </a:gs>
                  </a:gsLst>
                  <a:lin ang="5400000" scaled="0"/>
                </a:gradFill>
              </a:endParaRPr>
            </a:p>
          </p:txBody>
        </p:sp>
      </p:grpSp>
      <p:sp>
        <p:nvSpPr>
          <p:cNvPr id="47" name="TextBox 46"/>
          <p:cNvSpPr txBox="1"/>
          <p:nvPr/>
        </p:nvSpPr>
        <p:spPr>
          <a:xfrm>
            <a:off x="7762111" y="1537054"/>
            <a:ext cx="4123121" cy="5126505"/>
          </a:xfrm>
          <a:prstGeom prst="rect">
            <a:avLst/>
          </a:prstGeom>
          <a:noFill/>
        </p:spPr>
        <p:txBody>
          <a:bodyPr wrap="square" lIns="0" tIns="0" rIns="0" bIns="0" rtlCol="0">
            <a:normAutofit fontScale="92500"/>
          </a:bodyPr>
          <a:lstStyle/>
          <a:p>
            <a:pPr marL="514350" indent="-514350">
              <a:buFont typeface="Arial" pitchFamily="34" charset="0"/>
              <a:buChar char="•"/>
            </a:pPr>
            <a:r>
              <a:rPr lang="en-US" sz="2800" dirty="0" smtClean="0">
                <a:gradFill>
                  <a:gsLst>
                    <a:gs pos="0">
                      <a:schemeClr val="tx1"/>
                    </a:gs>
                    <a:gs pos="86000">
                      <a:schemeClr val="tx1"/>
                    </a:gs>
                  </a:gsLst>
                  <a:lin ang="5400000" scaled="0"/>
                </a:gradFill>
              </a:rPr>
              <a:t>Register your app with your own Cloud Service.</a:t>
            </a:r>
          </a:p>
          <a:p>
            <a:pPr marL="971532" lvl="1" indent="-514350">
              <a:buFont typeface="Arial" pitchFamily="34" charset="0"/>
              <a:buChar char="•"/>
            </a:pPr>
            <a:r>
              <a:rPr lang="en-US" sz="2800" dirty="0" smtClean="0">
                <a:gradFill>
                  <a:gsLst>
                    <a:gs pos="0">
                      <a:schemeClr val="tx1"/>
                    </a:gs>
                    <a:gs pos="86000">
                      <a:schemeClr val="tx1"/>
                    </a:gs>
                  </a:gsLst>
                  <a:lin ang="5400000" scaled="0"/>
                </a:gradFill>
              </a:rPr>
              <a:t>Should be authenticated and secure.</a:t>
            </a:r>
            <a:endParaRPr lang="en-US" sz="2800" dirty="0">
              <a:gradFill>
                <a:gsLst>
                  <a:gs pos="0">
                    <a:schemeClr val="tx1"/>
                  </a:gs>
                  <a:gs pos="86000">
                    <a:schemeClr val="tx1"/>
                  </a:gs>
                </a:gsLst>
                <a:lin ang="5400000" scaled="0"/>
              </a:gradFill>
            </a:endParaRPr>
          </a:p>
          <a:p>
            <a:pPr marL="514350" indent="-514350">
              <a:buFont typeface="Arial" pitchFamily="34" charset="0"/>
              <a:buChar char="•"/>
            </a:pPr>
            <a:endParaRPr lang="en-US" sz="2800" dirty="0">
              <a:gradFill>
                <a:gsLst>
                  <a:gs pos="0">
                    <a:schemeClr val="tx1"/>
                  </a:gs>
                  <a:gs pos="86000">
                    <a:schemeClr val="tx1"/>
                  </a:gs>
                </a:gsLst>
                <a:lin ang="5400000" scaled="0"/>
              </a:gradFill>
            </a:endParaRPr>
          </a:p>
          <a:p>
            <a:pPr marL="514350" indent="-514350">
              <a:buFont typeface="Arial" pitchFamily="34" charset="0"/>
              <a:buChar char="•"/>
            </a:pPr>
            <a:r>
              <a:rPr lang="en-US" sz="2800" dirty="0" smtClean="0">
                <a:gradFill>
                  <a:gsLst>
                    <a:gs pos="0">
                      <a:schemeClr val="tx1"/>
                    </a:gs>
                    <a:gs pos="86000">
                      <a:schemeClr val="tx1"/>
                    </a:gs>
                  </a:gsLst>
                  <a:lin ang="5400000" scaled="0"/>
                </a:gradFill>
              </a:rPr>
              <a:t>Store Channel URI and associate it with any app specific context.</a:t>
            </a:r>
          </a:p>
          <a:p>
            <a:pPr marL="514350" indent="-514350">
              <a:buFont typeface="Arial" pitchFamily="34" charset="0"/>
              <a:buChar char="•"/>
            </a:pPr>
            <a:endParaRPr lang="en-US" sz="2800" dirty="0" smtClean="0">
              <a:gradFill>
                <a:gsLst>
                  <a:gs pos="0">
                    <a:schemeClr val="tx1"/>
                  </a:gs>
                  <a:gs pos="86000">
                    <a:schemeClr val="tx1"/>
                  </a:gs>
                </a:gsLst>
                <a:lin ang="5400000" scaled="0"/>
              </a:gradFill>
            </a:endParaRPr>
          </a:p>
          <a:p>
            <a:pPr marL="514350" indent="-514350">
              <a:buFont typeface="Arial" pitchFamily="34" charset="0"/>
              <a:buChar char="•"/>
            </a:pPr>
            <a:r>
              <a:rPr lang="en-US" sz="2800" dirty="0" smtClean="0">
                <a:gradFill>
                  <a:gsLst>
                    <a:gs pos="0">
                      <a:schemeClr val="tx1"/>
                    </a:gs>
                    <a:gs pos="86000">
                      <a:schemeClr val="tx1"/>
                    </a:gs>
                  </a:gsLst>
                  <a:lin ang="5400000" scaled="0"/>
                </a:gradFill>
              </a:rPr>
              <a:t>Create your business logic for sending notifications. </a:t>
            </a:r>
            <a:endParaRPr lang="en-US" sz="2800" dirty="0">
              <a:gradFill>
                <a:gsLst>
                  <a:gs pos="0">
                    <a:schemeClr val="tx1"/>
                  </a:gs>
                  <a:gs pos="86000">
                    <a:schemeClr val="tx1"/>
                  </a:gs>
                </a:gsLst>
                <a:lin ang="5400000" scaled="0"/>
              </a:gradFill>
            </a:endParaRPr>
          </a:p>
          <a:p>
            <a:pPr marL="514350" indent="-514350">
              <a:buFont typeface="Arial" pitchFamily="34" charset="0"/>
              <a:buChar char="•"/>
            </a:pPr>
            <a:endParaRPr lang="en-US" sz="2800" dirty="0">
              <a:gradFill>
                <a:gsLst>
                  <a:gs pos="0">
                    <a:schemeClr val="tx1"/>
                  </a:gs>
                  <a:gs pos="86000">
                    <a:schemeClr val="tx1"/>
                  </a:gs>
                </a:gsLst>
                <a:lin ang="5400000" scaled="0"/>
              </a:gradFill>
            </a:endParaRPr>
          </a:p>
          <a:p>
            <a:pPr marL="514350" indent="-514350">
              <a:buFont typeface="Arial" pitchFamily="34" charset="0"/>
              <a:buChar char="•"/>
            </a:pPr>
            <a:endParaRPr lang="en-US" sz="2800" dirty="0">
              <a:gradFill>
                <a:gsLst>
                  <a:gs pos="0">
                    <a:schemeClr val="tx1"/>
                  </a:gs>
                  <a:gs pos="86000">
                    <a:schemeClr val="tx1"/>
                  </a:gs>
                </a:gsLst>
                <a:lin ang="5400000" scaled="0"/>
              </a:gradFill>
            </a:endParaRPr>
          </a:p>
        </p:txBody>
      </p:sp>
      <p:grpSp>
        <p:nvGrpSpPr>
          <p:cNvPr id="26" name="Group 25"/>
          <p:cNvGrpSpPr/>
          <p:nvPr/>
        </p:nvGrpSpPr>
        <p:grpSpPr>
          <a:xfrm>
            <a:off x="416081" y="1289159"/>
            <a:ext cx="2298535" cy="4914608"/>
            <a:chOff x="416081" y="1289159"/>
            <a:chExt cx="2298535" cy="4300272"/>
          </a:xfrm>
        </p:grpSpPr>
        <p:sp>
          <p:nvSpPr>
            <p:cNvPr id="27" name="Rounded Rectangle 22"/>
            <p:cNvSpPr/>
            <p:nvPr/>
          </p:nvSpPr>
          <p:spPr bwMode="auto">
            <a:xfrm>
              <a:off x="416081" y="1289159"/>
              <a:ext cx="2298535" cy="43002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Windows  8</a:t>
              </a:r>
              <a:endParaRPr lang="en-US" sz="2200" dirty="0">
                <a:gradFill>
                  <a:gsLst>
                    <a:gs pos="0">
                      <a:schemeClr val="tx1"/>
                    </a:gs>
                    <a:gs pos="100000">
                      <a:schemeClr val="tx1"/>
                    </a:gs>
                  </a:gsLst>
                  <a:lin ang="5400000" scaled="0"/>
                </a:gradFill>
                <a:latin typeface="+mj-lt"/>
              </a:endParaRPr>
            </a:p>
          </p:txBody>
        </p:sp>
        <p:sp>
          <p:nvSpPr>
            <p:cNvPr id="29" name="Rounded Rectangle 20"/>
            <p:cNvSpPr/>
            <p:nvPr/>
          </p:nvSpPr>
          <p:spPr bwMode="auto">
            <a:xfrm>
              <a:off x="632539" y="4328377"/>
              <a:ext cx="1865617" cy="1039277"/>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Notification</a:t>
              </a:r>
            </a:p>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Client Platform</a:t>
              </a:r>
              <a:endParaRPr lang="en-US" b="1" dirty="0">
                <a:gradFill>
                  <a:gsLst>
                    <a:gs pos="0">
                      <a:schemeClr val="tx1"/>
                    </a:gs>
                    <a:gs pos="100000">
                      <a:schemeClr val="tx1"/>
                    </a:gs>
                  </a:gsLst>
                  <a:lin ang="5400000" scaled="0"/>
                </a:gradFill>
                <a:latin typeface="+mj-lt"/>
              </a:endParaRPr>
            </a:p>
          </p:txBody>
        </p:sp>
        <p:sp>
          <p:nvSpPr>
            <p:cNvPr id="30" name="Rounded Rectangle 23"/>
            <p:cNvSpPr/>
            <p:nvPr/>
          </p:nvSpPr>
          <p:spPr bwMode="auto">
            <a:xfrm>
              <a:off x="632539" y="1929610"/>
              <a:ext cx="1865617" cy="1109595"/>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latin typeface="+mj-lt"/>
                </a:rPr>
                <a:t>Metro Style App</a:t>
              </a:r>
            </a:p>
          </p:txBody>
        </p:sp>
      </p:grpSp>
      <p:grpSp>
        <p:nvGrpSpPr>
          <p:cNvPr id="38" name="Group 37"/>
          <p:cNvGrpSpPr/>
          <p:nvPr/>
        </p:nvGrpSpPr>
        <p:grpSpPr>
          <a:xfrm>
            <a:off x="4764303" y="1289159"/>
            <a:ext cx="2241803" cy="2000058"/>
            <a:chOff x="4738545" y="1727045"/>
            <a:chExt cx="2241803" cy="2000058"/>
          </a:xfrm>
        </p:grpSpPr>
        <p:sp>
          <p:nvSpPr>
            <p:cNvPr id="39" name="Rounded Rectangle 21"/>
            <p:cNvSpPr/>
            <p:nvPr/>
          </p:nvSpPr>
          <p:spPr bwMode="auto">
            <a:xfrm>
              <a:off x="4738545" y="1727045"/>
              <a:ext cx="2241803" cy="200005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mj-lt"/>
                </a:rPr>
                <a:t>Cloud Service</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4" y="2252240"/>
              <a:ext cx="927303" cy="1295719"/>
            </a:xfrm>
            <a:prstGeom prst="rect">
              <a:avLst/>
            </a:prstGeom>
          </p:spPr>
        </p:pic>
      </p:grpSp>
      <p:grpSp>
        <p:nvGrpSpPr>
          <p:cNvPr id="41" name="Group 40"/>
          <p:cNvGrpSpPr/>
          <p:nvPr/>
        </p:nvGrpSpPr>
        <p:grpSpPr>
          <a:xfrm>
            <a:off x="4738541" y="4114101"/>
            <a:ext cx="2241803" cy="2089666"/>
            <a:chOff x="4738544" y="4375486"/>
            <a:chExt cx="2241803" cy="2089666"/>
          </a:xfrm>
        </p:grpSpPr>
        <p:sp>
          <p:nvSpPr>
            <p:cNvPr id="44" name="Rounded Rectangle 18"/>
            <p:cNvSpPr/>
            <p:nvPr/>
          </p:nvSpPr>
          <p:spPr bwMode="auto">
            <a:xfrm>
              <a:off x="4738544" y="4375486"/>
              <a:ext cx="2241803" cy="208966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mj-lt"/>
                </a:rPr>
                <a:t>Windows Push Notification Service</a:t>
              </a:r>
              <a:endParaRPr lang="en-US" dirty="0">
                <a:solidFill>
                  <a:schemeClr val="tx1"/>
                </a:solidFill>
                <a:latin typeface="+mj-lt"/>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48" name="Group 47"/>
          <p:cNvGrpSpPr/>
          <p:nvPr/>
        </p:nvGrpSpPr>
        <p:grpSpPr>
          <a:xfrm>
            <a:off x="1369775" y="3377699"/>
            <a:ext cx="391145" cy="1311624"/>
            <a:chOff x="1232965" y="3342570"/>
            <a:chExt cx="391145" cy="1311624"/>
          </a:xfrm>
        </p:grpSpPr>
        <p:sp>
          <p:nvSpPr>
            <p:cNvPr id="49" name="Up-Down Arrow 48"/>
            <p:cNvSpPr/>
            <p:nvPr/>
          </p:nvSpPr>
          <p:spPr bwMode="auto">
            <a:xfrm>
              <a:off x="1232965" y="3342570"/>
              <a:ext cx="391145" cy="1311624"/>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Oval 49"/>
            <p:cNvSpPr/>
            <p:nvPr/>
          </p:nvSpPr>
          <p:spPr bwMode="auto">
            <a:xfrm>
              <a:off x="1277274" y="3858730"/>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1</a:t>
              </a:r>
              <a:endParaRPr lang="en-US" b="1" dirty="0">
                <a:gradFill>
                  <a:gsLst>
                    <a:gs pos="0">
                      <a:schemeClr val="tx1"/>
                    </a:gs>
                    <a:gs pos="100000">
                      <a:schemeClr val="tx1"/>
                    </a:gs>
                  </a:gsLst>
                  <a:lin ang="5400000" scaled="0"/>
                </a:gradFill>
              </a:endParaRPr>
            </a:p>
          </p:txBody>
        </p:sp>
      </p:grpSp>
      <p:grpSp>
        <p:nvGrpSpPr>
          <p:cNvPr id="43" name="Group 42"/>
          <p:cNvGrpSpPr/>
          <p:nvPr/>
        </p:nvGrpSpPr>
        <p:grpSpPr>
          <a:xfrm>
            <a:off x="2498156" y="2462213"/>
            <a:ext cx="2240388" cy="391147"/>
            <a:chOff x="2498156" y="2462213"/>
            <a:chExt cx="2240388" cy="391147"/>
          </a:xfrm>
        </p:grpSpPr>
        <p:sp>
          <p:nvSpPr>
            <p:cNvPr id="36" name="Up-Down Arrow 35"/>
            <p:cNvSpPr/>
            <p:nvPr/>
          </p:nvSpPr>
          <p:spPr bwMode="auto">
            <a:xfrm rot="5400000">
              <a:off x="3422776" y="1537593"/>
              <a:ext cx="391147" cy="2240388"/>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Oval 36"/>
            <p:cNvSpPr/>
            <p:nvPr/>
          </p:nvSpPr>
          <p:spPr bwMode="auto">
            <a:xfrm>
              <a:off x="3467086" y="2518135"/>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2</a:t>
              </a:r>
              <a:endParaRPr lang="en-US" b="1"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13842725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Register with your Cloud Service</a:t>
            </a:r>
            <a:endParaRPr lang="en-US" dirty="0"/>
          </a:p>
        </p:txBody>
      </p:sp>
      <p:sp>
        <p:nvSpPr>
          <p:cNvPr id="3" name="Content Placeholder 2"/>
          <p:cNvSpPr>
            <a:spLocks noGrp="1"/>
          </p:cNvSpPr>
          <p:nvPr>
            <p:ph type="body" sz="quarter" idx="10"/>
          </p:nvPr>
        </p:nvSpPr>
        <p:spPr>
          <a:xfrm>
            <a:off x="519112" y="1112476"/>
            <a:ext cx="11149012" cy="5355312"/>
          </a:xfrm>
        </p:spPr>
        <p:txBody>
          <a:bodyPr/>
          <a:lstStyle/>
          <a:p>
            <a:endParaRPr lang="en-US" sz="2000" dirty="0"/>
          </a:p>
          <a:p>
            <a:r>
              <a:rPr lang="en-US" sz="2000" dirty="0" smtClean="0">
                <a:solidFill>
                  <a:srgbClr val="0000FF"/>
                </a:solidFill>
                <a:latin typeface="Consolas"/>
              </a:rPr>
              <a:t>function</a:t>
            </a:r>
            <a:r>
              <a:rPr lang="en-US" sz="2000" dirty="0" smtClean="0"/>
              <a:t> </a:t>
            </a:r>
            <a:r>
              <a:rPr lang="en-US" sz="2000" dirty="0" err="1"/>
              <a:t>updateChannelUri</a:t>
            </a:r>
            <a:r>
              <a:rPr lang="en-US" sz="2000" dirty="0"/>
              <a:t>(channel, </a:t>
            </a:r>
            <a:r>
              <a:rPr lang="en-US" sz="2000" dirty="0" err="1"/>
              <a:t>channelExpiration</a:t>
            </a:r>
            <a:r>
              <a:rPr lang="en-US" sz="2000" dirty="0"/>
              <a:t>) </a:t>
            </a:r>
            <a:r>
              <a:rPr lang="en-US" sz="2000" dirty="0" smtClean="0"/>
              <a:t>{</a:t>
            </a:r>
          </a:p>
          <a:p>
            <a:r>
              <a:rPr lang="en-US" sz="2000" dirty="0">
                <a:solidFill>
                  <a:srgbClr val="0000FF"/>
                </a:solidFill>
                <a:latin typeface="Consolas"/>
              </a:rPr>
              <a:t>	</a:t>
            </a:r>
            <a:r>
              <a:rPr lang="en-US" sz="2000" dirty="0" smtClean="0">
                <a:solidFill>
                  <a:srgbClr val="0000FF"/>
                </a:solidFill>
                <a:latin typeface="Consolas"/>
              </a:rPr>
              <a:t>if</a:t>
            </a:r>
            <a:r>
              <a:rPr lang="en-US" sz="2000" dirty="0" smtClean="0"/>
              <a:t> </a:t>
            </a:r>
            <a:r>
              <a:rPr lang="en-US" sz="2000" dirty="0"/>
              <a:t>(channel) {</a:t>
            </a:r>
          </a:p>
          <a:p>
            <a:r>
              <a:rPr lang="en-US" sz="2000" dirty="0"/>
              <a:t>       </a:t>
            </a:r>
            <a:r>
              <a:rPr lang="en-US" sz="2000" dirty="0" err="1" smtClean="0">
                <a:solidFill>
                  <a:srgbClr val="0000FF"/>
                </a:solidFill>
                <a:latin typeface="Consolas"/>
              </a:rPr>
              <a:t>var</a:t>
            </a:r>
            <a:r>
              <a:rPr lang="en-US" sz="2000" dirty="0" smtClean="0"/>
              <a:t> </a:t>
            </a:r>
            <a:r>
              <a:rPr lang="en-US" sz="2000" dirty="0" err="1"/>
              <a:t>serverUrl</a:t>
            </a:r>
            <a:r>
              <a:rPr lang="en-US" sz="2000" dirty="0"/>
              <a:t> = </a:t>
            </a:r>
            <a:r>
              <a:rPr lang="en-US" sz="2000" dirty="0" smtClean="0">
                <a:solidFill>
                  <a:srgbClr val="A31515"/>
                </a:solidFill>
                <a:latin typeface="Consolas"/>
              </a:rPr>
              <a:t>"https://mysampleapp.cloudapp.net/register"</a:t>
            </a:r>
            <a:r>
              <a:rPr lang="en-US" sz="2000" dirty="0" smtClean="0"/>
              <a:t>;</a:t>
            </a:r>
            <a:endParaRPr lang="en-US" sz="2000" dirty="0"/>
          </a:p>
          <a:p>
            <a:endParaRPr lang="en-US" sz="2000" dirty="0"/>
          </a:p>
          <a:p>
            <a:r>
              <a:rPr lang="en-US" sz="2000" dirty="0"/>
              <a:t>       </a:t>
            </a:r>
            <a:r>
              <a:rPr lang="en-US" sz="2000" dirty="0" err="1" smtClean="0">
                <a:solidFill>
                  <a:srgbClr val="0000FF"/>
                </a:solidFill>
                <a:latin typeface="Consolas"/>
              </a:rPr>
              <a:t>var</a:t>
            </a:r>
            <a:r>
              <a:rPr lang="en-US" sz="2000" dirty="0" smtClean="0"/>
              <a:t> </a:t>
            </a:r>
            <a:r>
              <a:rPr lang="en-US" sz="2000" dirty="0"/>
              <a:t>payload </a:t>
            </a:r>
            <a:r>
              <a:rPr lang="en-US" sz="2000" dirty="0" smtClean="0"/>
              <a:t>= { Expiry</a:t>
            </a:r>
            <a:r>
              <a:rPr lang="en-US" sz="2000" dirty="0"/>
              <a:t>: </a:t>
            </a:r>
            <a:r>
              <a:rPr lang="en-US" sz="2000" dirty="0" err="1"/>
              <a:t>channelExpiration.toString</a:t>
            </a:r>
            <a:r>
              <a:rPr lang="en-US" sz="2000" dirty="0"/>
              <a:t>(),</a:t>
            </a:r>
          </a:p>
          <a:p>
            <a:r>
              <a:rPr lang="en-US" sz="2000" dirty="0" smtClean="0"/>
              <a:t>		             URI</a:t>
            </a:r>
            <a:r>
              <a:rPr lang="en-US" sz="2000" dirty="0"/>
              <a:t>: </a:t>
            </a:r>
            <a:r>
              <a:rPr lang="en-US" sz="2000" dirty="0" smtClean="0"/>
              <a:t>channel };</a:t>
            </a:r>
            <a:endParaRPr lang="en-US" sz="2000" dirty="0"/>
          </a:p>
          <a:p>
            <a:r>
              <a:rPr lang="en-US" sz="2000" dirty="0"/>
              <a:t>                        </a:t>
            </a:r>
          </a:p>
          <a:p>
            <a:r>
              <a:rPr lang="en-US" sz="2000" dirty="0" smtClean="0"/>
              <a:t>   	</a:t>
            </a:r>
            <a:r>
              <a:rPr lang="en-US" sz="2000" dirty="0" err="1" smtClean="0">
                <a:solidFill>
                  <a:srgbClr val="0000FF"/>
                </a:solidFill>
                <a:latin typeface="Consolas"/>
              </a:rPr>
              <a:t>var</a:t>
            </a:r>
            <a:r>
              <a:rPr lang="en-US" sz="2000" dirty="0" smtClean="0"/>
              <a:t> </a:t>
            </a:r>
            <a:r>
              <a:rPr lang="en-US" sz="2000" dirty="0" err="1"/>
              <a:t>xhr</a:t>
            </a:r>
            <a:r>
              <a:rPr lang="en-US" sz="2000" dirty="0"/>
              <a:t> = </a:t>
            </a:r>
            <a:r>
              <a:rPr lang="en-US" sz="2000" dirty="0">
                <a:solidFill>
                  <a:srgbClr val="0000FF"/>
                </a:solidFill>
                <a:latin typeface="Consolas"/>
              </a:rPr>
              <a:t>new</a:t>
            </a:r>
            <a:r>
              <a:rPr lang="en-US" sz="2000" dirty="0"/>
              <a:t> </a:t>
            </a:r>
            <a:r>
              <a:rPr lang="en-US" sz="2000" dirty="0" err="1"/>
              <a:t>WinJS.xhr</a:t>
            </a:r>
            <a:r>
              <a:rPr lang="en-US" sz="2000" dirty="0"/>
              <a:t>({</a:t>
            </a:r>
          </a:p>
          <a:p>
            <a:r>
              <a:rPr lang="en-US" sz="2000" dirty="0"/>
              <a:t>       </a:t>
            </a:r>
            <a:r>
              <a:rPr lang="en-US" sz="2000" dirty="0" smtClean="0"/>
              <a:t>   	type</a:t>
            </a:r>
            <a:r>
              <a:rPr lang="en-US" sz="2000" dirty="0"/>
              <a:t>: </a:t>
            </a:r>
            <a:r>
              <a:rPr lang="en-US" sz="2000" dirty="0">
                <a:solidFill>
                  <a:srgbClr val="A31515"/>
                </a:solidFill>
                <a:latin typeface="Consolas"/>
              </a:rPr>
              <a:t>"POST</a:t>
            </a:r>
            <a:r>
              <a:rPr lang="en-US" sz="2000" dirty="0" smtClean="0">
                <a:solidFill>
                  <a:srgbClr val="A31515"/>
                </a:solidFill>
                <a:latin typeface="Consolas"/>
              </a:rPr>
              <a:t>"</a:t>
            </a:r>
            <a:r>
              <a:rPr lang="en-US" sz="2000" dirty="0" smtClean="0"/>
              <a:t>,</a:t>
            </a:r>
            <a:endParaRPr lang="en-US" sz="2000" dirty="0">
              <a:solidFill>
                <a:srgbClr val="A31515"/>
              </a:solidFill>
              <a:latin typeface="Consolas"/>
            </a:endParaRPr>
          </a:p>
          <a:p>
            <a:r>
              <a:rPr lang="en-US" sz="2000" dirty="0">
                <a:solidFill>
                  <a:srgbClr val="A31515"/>
                </a:solidFill>
                <a:latin typeface="Consolas"/>
              </a:rPr>
              <a:t>	</a:t>
            </a:r>
            <a:r>
              <a:rPr lang="en-US" sz="2000" dirty="0" smtClean="0">
                <a:solidFill>
                  <a:srgbClr val="A31515"/>
                </a:solidFill>
                <a:latin typeface="Consolas"/>
              </a:rPr>
              <a:t>	</a:t>
            </a:r>
            <a:r>
              <a:rPr lang="en-US" sz="2000" dirty="0" smtClean="0"/>
              <a:t>url</a:t>
            </a:r>
            <a:r>
              <a:rPr lang="en-US" sz="2000" dirty="0"/>
              <a:t>: </a:t>
            </a:r>
            <a:r>
              <a:rPr lang="en-US" sz="2000" dirty="0" err="1"/>
              <a:t>serverUrl</a:t>
            </a:r>
            <a:r>
              <a:rPr lang="en-US" sz="2000" dirty="0"/>
              <a:t>,</a:t>
            </a:r>
          </a:p>
          <a:p>
            <a:r>
              <a:rPr lang="en-US" sz="2000" dirty="0"/>
              <a:t>             </a:t>
            </a:r>
            <a:r>
              <a:rPr lang="en-US" sz="2000" dirty="0" smtClean="0"/>
              <a:t>headers</a:t>
            </a:r>
            <a:r>
              <a:rPr lang="en-US" sz="2000" dirty="0"/>
              <a:t>: { </a:t>
            </a:r>
            <a:r>
              <a:rPr lang="en-US" sz="2000" dirty="0">
                <a:solidFill>
                  <a:srgbClr val="A31515"/>
                </a:solidFill>
                <a:latin typeface="Consolas"/>
              </a:rPr>
              <a:t>"Content-Type"</a:t>
            </a:r>
            <a:r>
              <a:rPr lang="en-US" sz="2000" dirty="0"/>
              <a:t>: </a:t>
            </a:r>
            <a:r>
              <a:rPr lang="en-US" sz="2000" dirty="0">
                <a:solidFill>
                  <a:srgbClr val="A31515"/>
                </a:solidFill>
                <a:latin typeface="Consolas"/>
              </a:rPr>
              <a:t>"application/</a:t>
            </a:r>
            <a:r>
              <a:rPr lang="en-US" sz="2000" dirty="0" err="1">
                <a:solidFill>
                  <a:srgbClr val="A31515"/>
                </a:solidFill>
                <a:latin typeface="Consolas"/>
              </a:rPr>
              <a:t>json</a:t>
            </a:r>
            <a:r>
              <a:rPr lang="en-US" sz="2000" dirty="0">
                <a:solidFill>
                  <a:srgbClr val="A31515"/>
                </a:solidFill>
                <a:latin typeface="Consolas"/>
              </a:rPr>
              <a:t>; charset=utf-8"</a:t>
            </a:r>
            <a:r>
              <a:rPr lang="en-US" sz="2000" dirty="0"/>
              <a:t> },</a:t>
            </a:r>
          </a:p>
          <a:p>
            <a:r>
              <a:rPr lang="en-US" sz="2000" dirty="0"/>
              <a:t>             </a:t>
            </a:r>
            <a:r>
              <a:rPr lang="en-US" sz="2000" dirty="0" smtClean="0"/>
              <a:t>data</a:t>
            </a:r>
            <a:r>
              <a:rPr lang="en-US" sz="2000" dirty="0"/>
              <a:t>: </a:t>
            </a:r>
            <a:r>
              <a:rPr lang="en-US" sz="2000" dirty="0" err="1"/>
              <a:t>JSON.stringify</a:t>
            </a:r>
            <a:r>
              <a:rPr lang="en-US" sz="2000" dirty="0"/>
              <a:t>(payload)</a:t>
            </a:r>
          </a:p>
          <a:p>
            <a:r>
              <a:rPr lang="en-US" sz="2000" dirty="0"/>
              <a:t>            }).then(</a:t>
            </a:r>
            <a:r>
              <a:rPr lang="en-US" sz="2000" dirty="0">
                <a:solidFill>
                  <a:srgbClr val="0000FF"/>
                </a:solidFill>
                <a:latin typeface="Consolas"/>
              </a:rPr>
              <a:t>function</a:t>
            </a:r>
            <a:r>
              <a:rPr lang="en-US" sz="2000" dirty="0"/>
              <a:t> (</a:t>
            </a:r>
            <a:r>
              <a:rPr lang="en-US" sz="2000" dirty="0" err="1"/>
              <a:t>req</a:t>
            </a:r>
            <a:r>
              <a:rPr lang="en-US" sz="2000" dirty="0"/>
              <a:t>) </a:t>
            </a:r>
            <a:r>
              <a:rPr lang="en-US" sz="2000" dirty="0" smtClean="0"/>
              <a:t>{ … }); </a:t>
            </a:r>
          </a:p>
          <a:p>
            <a:r>
              <a:rPr lang="en-US" sz="2000" dirty="0" smtClean="0"/>
              <a:t>      }</a:t>
            </a:r>
          </a:p>
          <a:p>
            <a:r>
              <a:rPr lang="en-US" sz="2000" dirty="0" smtClean="0"/>
              <a:t>}</a:t>
            </a:r>
            <a:endParaRPr lang="en-US" sz="2000" dirty="0"/>
          </a:p>
        </p:txBody>
      </p:sp>
    </p:spTree>
    <p:extLst>
      <p:ext uri="{BB962C8B-B14F-4D97-AF65-F5344CB8AC3E}">
        <p14:creationId xmlns:p14="http://schemas.microsoft.com/office/powerpoint/2010/main" val="20718317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Authenticate &amp; Send Notification</a:t>
            </a:r>
            <a:endParaRPr lang="en-US" dirty="0"/>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903779" y="2404110"/>
            <a:ext cx="4123121" cy="3016210"/>
          </a:xfrm>
          <a:prstGeom prst="rect">
            <a:avLst/>
          </a:prstGeom>
          <a:noFill/>
        </p:spPr>
        <p:txBody>
          <a:bodyPr wrap="square" lIns="0" tIns="0" rIns="0" bIns="0" rtlCol="0">
            <a:spAutoFit/>
          </a:bodyPr>
          <a:lstStyle/>
          <a:p>
            <a:pPr marL="514350" indent="-514350">
              <a:buFont typeface="Arial" pitchFamily="34" charset="0"/>
              <a:buChar char="•"/>
            </a:pPr>
            <a:r>
              <a:rPr lang="en-US" sz="2800" dirty="0" err="1" smtClean="0">
                <a:gradFill>
                  <a:gsLst>
                    <a:gs pos="0">
                      <a:schemeClr val="tx1"/>
                    </a:gs>
                    <a:gs pos="86000">
                      <a:schemeClr val="tx1"/>
                    </a:gs>
                  </a:gsLst>
                  <a:lin ang="5400000" scaled="0"/>
                </a:gradFill>
              </a:rPr>
              <a:t>OAuth</a:t>
            </a:r>
            <a:r>
              <a:rPr lang="en-US" sz="2800" dirty="0" smtClean="0">
                <a:gradFill>
                  <a:gsLst>
                    <a:gs pos="0">
                      <a:schemeClr val="tx1"/>
                    </a:gs>
                    <a:gs pos="86000">
                      <a:schemeClr val="tx1"/>
                    </a:gs>
                  </a:gsLst>
                  <a:lin ang="5400000" scaled="0"/>
                </a:gradFill>
              </a:rPr>
              <a:t> 2 Authentication.</a:t>
            </a:r>
          </a:p>
          <a:p>
            <a:pPr marL="514350" indent="-514350">
              <a:buFont typeface="Arial" pitchFamily="34" charset="0"/>
              <a:buChar char="•"/>
            </a:pPr>
            <a:endParaRPr lang="en-US" sz="2800" dirty="0" smtClean="0">
              <a:gradFill>
                <a:gsLst>
                  <a:gs pos="0">
                    <a:schemeClr val="tx1"/>
                  </a:gs>
                  <a:gs pos="86000">
                    <a:schemeClr val="tx1"/>
                  </a:gs>
                </a:gsLst>
                <a:lin ang="5400000" scaled="0"/>
              </a:gradFill>
            </a:endParaRPr>
          </a:p>
          <a:p>
            <a:pPr marL="514350" indent="-514350">
              <a:buFont typeface="Arial" pitchFamily="34" charset="0"/>
              <a:buChar char="•"/>
            </a:pPr>
            <a:r>
              <a:rPr lang="en-US" sz="2800" dirty="0" smtClean="0">
                <a:gradFill>
                  <a:gsLst>
                    <a:gs pos="0">
                      <a:schemeClr val="tx1"/>
                    </a:gs>
                    <a:gs pos="86000">
                      <a:schemeClr val="tx1"/>
                    </a:gs>
                  </a:gsLst>
                  <a:lin ang="5400000" scaled="0"/>
                </a:gradFill>
              </a:rPr>
              <a:t>HTTP POST to Channel URI.</a:t>
            </a:r>
          </a:p>
          <a:p>
            <a:pPr marL="514350" indent="-514350">
              <a:buFont typeface="Arial" pitchFamily="34" charset="0"/>
              <a:buChar char="•"/>
            </a:pPr>
            <a:endParaRPr lang="en-US" sz="2800" dirty="0" smtClean="0">
              <a:gradFill>
                <a:gsLst>
                  <a:gs pos="0">
                    <a:schemeClr val="tx1"/>
                  </a:gs>
                  <a:gs pos="86000">
                    <a:schemeClr val="tx1"/>
                  </a:gs>
                </a:gsLst>
                <a:lin ang="5400000" scaled="0"/>
              </a:gradFill>
            </a:endParaRPr>
          </a:p>
          <a:p>
            <a:pPr marL="514350" indent="-514350">
              <a:buFont typeface="Arial" pitchFamily="34" charset="0"/>
              <a:buChar char="•"/>
            </a:pPr>
            <a:r>
              <a:rPr lang="en-US" sz="2800" dirty="0" smtClean="0">
                <a:gradFill>
                  <a:gsLst>
                    <a:gs pos="0">
                      <a:schemeClr val="tx1"/>
                    </a:gs>
                    <a:gs pos="86000">
                      <a:schemeClr val="tx1"/>
                    </a:gs>
                  </a:gsLst>
                  <a:lin ang="5400000" scaled="0"/>
                </a:gradFill>
              </a:rPr>
              <a:t>XML notification payload.</a:t>
            </a:r>
          </a:p>
        </p:txBody>
      </p:sp>
      <p:grpSp>
        <p:nvGrpSpPr>
          <p:cNvPr id="26" name="Group 25"/>
          <p:cNvGrpSpPr/>
          <p:nvPr/>
        </p:nvGrpSpPr>
        <p:grpSpPr>
          <a:xfrm>
            <a:off x="416081" y="1289159"/>
            <a:ext cx="2298535" cy="4914608"/>
            <a:chOff x="416081" y="1289159"/>
            <a:chExt cx="2298535" cy="4300272"/>
          </a:xfrm>
        </p:grpSpPr>
        <p:sp>
          <p:nvSpPr>
            <p:cNvPr id="27" name="Rounded Rectangle 22"/>
            <p:cNvSpPr/>
            <p:nvPr/>
          </p:nvSpPr>
          <p:spPr bwMode="auto">
            <a:xfrm>
              <a:off x="416081" y="1289159"/>
              <a:ext cx="2298535" cy="43002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Windows  8</a:t>
              </a:r>
              <a:endParaRPr lang="en-US" sz="2200" dirty="0">
                <a:gradFill>
                  <a:gsLst>
                    <a:gs pos="0">
                      <a:schemeClr val="tx1"/>
                    </a:gs>
                    <a:gs pos="100000">
                      <a:schemeClr val="tx1"/>
                    </a:gs>
                  </a:gsLst>
                  <a:lin ang="5400000" scaled="0"/>
                </a:gradFill>
                <a:latin typeface="+mj-lt"/>
              </a:endParaRPr>
            </a:p>
          </p:txBody>
        </p:sp>
        <p:sp>
          <p:nvSpPr>
            <p:cNvPr id="29" name="Rounded Rectangle 20"/>
            <p:cNvSpPr/>
            <p:nvPr/>
          </p:nvSpPr>
          <p:spPr bwMode="auto">
            <a:xfrm>
              <a:off x="632539" y="4328377"/>
              <a:ext cx="1865617" cy="1039277"/>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Notification</a:t>
              </a:r>
            </a:p>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Client Platform</a:t>
              </a:r>
              <a:endParaRPr lang="en-US" b="1" dirty="0">
                <a:gradFill>
                  <a:gsLst>
                    <a:gs pos="0">
                      <a:schemeClr val="tx1"/>
                    </a:gs>
                    <a:gs pos="100000">
                      <a:schemeClr val="tx1"/>
                    </a:gs>
                  </a:gsLst>
                  <a:lin ang="5400000" scaled="0"/>
                </a:gradFill>
                <a:latin typeface="+mj-lt"/>
              </a:endParaRPr>
            </a:p>
          </p:txBody>
        </p:sp>
        <p:sp>
          <p:nvSpPr>
            <p:cNvPr id="30" name="Rounded Rectangle 23"/>
            <p:cNvSpPr/>
            <p:nvPr/>
          </p:nvSpPr>
          <p:spPr bwMode="auto">
            <a:xfrm>
              <a:off x="632539" y="1929610"/>
              <a:ext cx="1865617" cy="1109595"/>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latin typeface="+mj-lt"/>
                </a:rPr>
                <a:t>Metro Style App</a:t>
              </a:r>
            </a:p>
          </p:txBody>
        </p:sp>
      </p:grpSp>
      <p:grpSp>
        <p:nvGrpSpPr>
          <p:cNvPr id="31" name="Group 30"/>
          <p:cNvGrpSpPr/>
          <p:nvPr/>
        </p:nvGrpSpPr>
        <p:grpSpPr>
          <a:xfrm>
            <a:off x="4764303" y="1289159"/>
            <a:ext cx="2241803" cy="2000058"/>
            <a:chOff x="4738545" y="1727045"/>
            <a:chExt cx="2241803" cy="2000058"/>
          </a:xfrm>
        </p:grpSpPr>
        <p:sp>
          <p:nvSpPr>
            <p:cNvPr id="32" name="Rounded Rectangle 21"/>
            <p:cNvSpPr/>
            <p:nvPr/>
          </p:nvSpPr>
          <p:spPr bwMode="auto">
            <a:xfrm>
              <a:off x="4738545" y="1727045"/>
              <a:ext cx="2241803" cy="200005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mj-lt"/>
                </a:rPr>
                <a:t>Cloud Service</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4" y="2252240"/>
              <a:ext cx="927303" cy="1295719"/>
            </a:xfrm>
            <a:prstGeom prst="rect">
              <a:avLst/>
            </a:prstGeom>
          </p:spPr>
        </p:pic>
      </p:grpSp>
      <p:grpSp>
        <p:nvGrpSpPr>
          <p:cNvPr id="34" name="Group 33"/>
          <p:cNvGrpSpPr/>
          <p:nvPr/>
        </p:nvGrpSpPr>
        <p:grpSpPr>
          <a:xfrm>
            <a:off x="4738541" y="4114101"/>
            <a:ext cx="2241803" cy="2089666"/>
            <a:chOff x="4738544" y="4375486"/>
            <a:chExt cx="2241803" cy="2089666"/>
          </a:xfrm>
        </p:grpSpPr>
        <p:sp>
          <p:nvSpPr>
            <p:cNvPr id="42" name="Rounded Rectangle 18"/>
            <p:cNvSpPr/>
            <p:nvPr/>
          </p:nvSpPr>
          <p:spPr bwMode="auto">
            <a:xfrm>
              <a:off x="4738544" y="4375486"/>
              <a:ext cx="2241803" cy="208966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mj-lt"/>
                </a:rPr>
                <a:t>Windows Push Notification Service</a:t>
              </a:r>
              <a:endParaRPr lang="en-US" dirty="0">
                <a:solidFill>
                  <a:schemeClr val="tx1"/>
                </a:solidFill>
                <a:latin typeface="+mj-lt"/>
              </a:endParaRPr>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50" name="Group 49"/>
          <p:cNvGrpSpPr/>
          <p:nvPr/>
        </p:nvGrpSpPr>
        <p:grpSpPr>
          <a:xfrm>
            <a:off x="2498156" y="2462213"/>
            <a:ext cx="2240388" cy="391147"/>
            <a:chOff x="2498156" y="2462213"/>
            <a:chExt cx="2240388" cy="391147"/>
          </a:xfrm>
        </p:grpSpPr>
        <p:sp>
          <p:nvSpPr>
            <p:cNvPr id="51" name="Up-Down Arrow 50"/>
            <p:cNvSpPr/>
            <p:nvPr/>
          </p:nvSpPr>
          <p:spPr bwMode="auto">
            <a:xfrm rot="5400000">
              <a:off x="3422776" y="1537593"/>
              <a:ext cx="391147" cy="2240388"/>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2" name="Oval 51"/>
            <p:cNvSpPr/>
            <p:nvPr/>
          </p:nvSpPr>
          <p:spPr bwMode="auto">
            <a:xfrm>
              <a:off x="3467086" y="2518135"/>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2</a:t>
              </a:r>
              <a:endParaRPr lang="en-US" b="1" dirty="0">
                <a:gradFill>
                  <a:gsLst>
                    <a:gs pos="0">
                      <a:schemeClr val="tx1"/>
                    </a:gs>
                    <a:gs pos="100000">
                      <a:schemeClr val="tx1"/>
                    </a:gs>
                  </a:gsLst>
                  <a:lin ang="5400000" scaled="0"/>
                </a:gradFill>
              </a:endParaRPr>
            </a:p>
          </p:txBody>
        </p:sp>
      </p:grpSp>
      <p:grpSp>
        <p:nvGrpSpPr>
          <p:cNvPr id="53" name="Group 52"/>
          <p:cNvGrpSpPr/>
          <p:nvPr/>
        </p:nvGrpSpPr>
        <p:grpSpPr>
          <a:xfrm>
            <a:off x="5636892" y="3268879"/>
            <a:ext cx="445096" cy="845222"/>
            <a:chOff x="5636892" y="3268879"/>
            <a:chExt cx="445096" cy="845222"/>
          </a:xfrm>
        </p:grpSpPr>
        <p:sp>
          <p:nvSpPr>
            <p:cNvPr id="54" name="Down Arrow 53"/>
            <p:cNvSpPr/>
            <p:nvPr/>
          </p:nvSpPr>
          <p:spPr bwMode="auto">
            <a:xfrm>
              <a:off x="5636892" y="3268879"/>
              <a:ext cx="445096" cy="845222"/>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55" name="Oval 54"/>
            <p:cNvSpPr/>
            <p:nvPr/>
          </p:nvSpPr>
          <p:spPr bwMode="auto">
            <a:xfrm>
              <a:off x="5708177" y="3469272"/>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grpSp>
        <p:nvGrpSpPr>
          <p:cNvPr id="56" name="Group 55"/>
          <p:cNvGrpSpPr/>
          <p:nvPr/>
        </p:nvGrpSpPr>
        <p:grpSpPr>
          <a:xfrm>
            <a:off x="2481378" y="4897211"/>
            <a:ext cx="2244288" cy="390513"/>
            <a:chOff x="2481378" y="4897211"/>
            <a:chExt cx="2244288" cy="390513"/>
          </a:xfrm>
        </p:grpSpPr>
        <p:sp>
          <p:nvSpPr>
            <p:cNvPr id="57" name="Down Arrow 56"/>
            <p:cNvSpPr/>
            <p:nvPr/>
          </p:nvSpPr>
          <p:spPr bwMode="auto">
            <a:xfrm rot="5400000">
              <a:off x="3408265" y="3970324"/>
              <a:ext cx="390513" cy="2244288"/>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58" name="Oval 57"/>
            <p:cNvSpPr/>
            <p:nvPr/>
          </p:nvSpPr>
          <p:spPr bwMode="auto">
            <a:xfrm>
              <a:off x="3452258" y="4952816"/>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spTree>
    <p:extLst>
      <p:ext uri="{BB962C8B-B14F-4D97-AF65-F5344CB8AC3E}">
        <p14:creationId xmlns:p14="http://schemas.microsoft.com/office/powerpoint/2010/main" val="1071832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Register your App</a:t>
            </a:r>
            <a:endParaRPr lang="en-US" dirty="0"/>
          </a:p>
        </p:txBody>
      </p:sp>
      <p:sp>
        <p:nvSpPr>
          <p:cNvPr id="3" name="Text Placeholder 2"/>
          <p:cNvSpPr>
            <a:spLocks noGrp="1"/>
          </p:cNvSpPr>
          <p:nvPr>
            <p:ph type="body" sz="quarter" idx="10"/>
          </p:nvPr>
        </p:nvSpPr>
        <p:spPr/>
        <p:txBody>
          <a:bodyPr/>
          <a:lstStyle/>
          <a:p>
            <a:endParaRPr lang="en-US"/>
          </a:p>
        </p:txBody>
      </p:sp>
      <p:grpSp>
        <p:nvGrpSpPr>
          <p:cNvPr id="9" name="Group 8"/>
          <p:cNvGrpSpPr/>
          <p:nvPr/>
        </p:nvGrpSpPr>
        <p:grpSpPr>
          <a:xfrm>
            <a:off x="-36" y="901061"/>
            <a:ext cx="12188860" cy="6435125"/>
            <a:chOff x="-36" y="901061"/>
            <a:chExt cx="12188860" cy="6435125"/>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36" y="3527178"/>
              <a:ext cx="12188825" cy="380900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63" b="52640"/>
            <a:stretch/>
          </p:blipFill>
          <p:spPr>
            <a:xfrm>
              <a:off x="-1" y="901061"/>
              <a:ext cx="12188825" cy="3465985"/>
            </a:xfrm>
            <a:prstGeom prst="rect">
              <a:avLst/>
            </a:prstGeom>
            <a:ln>
              <a:noFill/>
            </a:ln>
            <a:effectLst>
              <a:outerShdw blurRad="292100" dist="139700" dir="2700000" algn="tl" rotWithShape="0">
                <a:srgbClr val="333333">
                  <a:alpha val="65000"/>
                </a:srgbClr>
              </a:outerShdw>
            </a:effectLst>
          </p:spPr>
        </p:pic>
      </p:grpSp>
      <p:sp>
        <p:nvSpPr>
          <p:cNvPr id="8" name="Right Arrow 7"/>
          <p:cNvSpPr/>
          <p:nvPr/>
        </p:nvSpPr>
        <p:spPr bwMode="auto">
          <a:xfrm>
            <a:off x="409910" y="4698124"/>
            <a:ext cx="457200" cy="4414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Right Arrow 9"/>
          <p:cNvSpPr/>
          <p:nvPr/>
        </p:nvSpPr>
        <p:spPr bwMode="auto">
          <a:xfrm>
            <a:off x="409910" y="5384393"/>
            <a:ext cx="457200" cy="4414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01061"/>
            <a:ext cx="12188825" cy="7618016"/>
          </a:xfrm>
          <a:prstGeom prst="rect">
            <a:avLst/>
          </a:prstGeom>
        </p:spPr>
      </p:pic>
      <p:sp>
        <p:nvSpPr>
          <p:cNvPr id="14" name="Right Arrow 13"/>
          <p:cNvSpPr/>
          <p:nvPr/>
        </p:nvSpPr>
        <p:spPr bwMode="auto">
          <a:xfrm>
            <a:off x="412544" y="4892566"/>
            <a:ext cx="457200" cy="4414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Right Arrow 14"/>
          <p:cNvSpPr/>
          <p:nvPr/>
        </p:nvSpPr>
        <p:spPr bwMode="auto">
          <a:xfrm>
            <a:off x="399406" y="5475895"/>
            <a:ext cx="457200" cy="4414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 name="Right Arrow 15"/>
          <p:cNvSpPr/>
          <p:nvPr/>
        </p:nvSpPr>
        <p:spPr bwMode="auto">
          <a:xfrm>
            <a:off x="412544" y="6053964"/>
            <a:ext cx="457200" cy="4414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315850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4" grpId="0" animBg="1"/>
      <p:bldP spid="14" grpId="1"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Authentication HTTP Request</a:t>
            </a:r>
            <a:endParaRPr lang="en-US" dirty="0"/>
          </a:p>
        </p:txBody>
      </p:sp>
      <p:sp>
        <p:nvSpPr>
          <p:cNvPr id="3" name="Content Placeholder 2"/>
          <p:cNvSpPr>
            <a:spLocks noGrp="1"/>
          </p:cNvSpPr>
          <p:nvPr>
            <p:ph idx="1"/>
          </p:nvPr>
        </p:nvSpPr>
        <p:spPr>
          <a:xfrm>
            <a:off x="519112" y="1085593"/>
            <a:ext cx="11149011" cy="4173450"/>
          </a:xfrm>
        </p:spPr>
        <p:txBody>
          <a:bodyPr/>
          <a:lstStyle/>
          <a:p>
            <a:r>
              <a:rPr lang="en-US" dirty="0"/>
              <a:t>POST https://login.live.com/accesstoken.srf HTTP/1.1</a:t>
            </a:r>
          </a:p>
          <a:p>
            <a:r>
              <a:rPr lang="en-US" dirty="0"/>
              <a:t>Content-Type: application/x-www-form-</a:t>
            </a:r>
            <a:r>
              <a:rPr lang="en-US" dirty="0" err="1"/>
              <a:t>urlencoded</a:t>
            </a:r>
            <a:endParaRPr lang="en-US" dirty="0"/>
          </a:p>
          <a:p>
            <a:r>
              <a:rPr lang="en-US" dirty="0"/>
              <a:t>Host: login.live.com</a:t>
            </a:r>
          </a:p>
          <a:p>
            <a:r>
              <a:rPr lang="en-US" dirty="0"/>
              <a:t>Content-Length: 221</a:t>
            </a:r>
          </a:p>
          <a:p>
            <a:endParaRPr lang="en-US" dirty="0"/>
          </a:p>
          <a:p>
            <a:r>
              <a:rPr lang="en-US" dirty="0" smtClean="0"/>
              <a:t>grant_type=client_credentials&amp;client_id=</a:t>
            </a:r>
            <a:r>
              <a:rPr lang="en-US" dirty="0" smtClean="0">
                <a:solidFill>
                  <a:srgbClr val="EF4423"/>
                </a:solidFill>
              </a:rPr>
              <a:t>ms-app%3A%2F%2FS-1-15-2-1633617344-1232597856-4562071667-7893084900-2692585271-282905334-531217761</a:t>
            </a:r>
            <a:r>
              <a:rPr lang="en-US" dirty="0" smtClean="0"/>
              <a:t>&amp;client_secret=</a:t>
            </a:r>
            <a:r>
              <a:rPr lang="en-US" dirty="0" smtClean="0">
                <a:solidFill>
                  <a:schemeClr val="accent2"/>
                </a:solidFill>
              </a:rPr>
              <a:t>XEvTg3USjIpvdWLBFcv44sJHRKcid43QXWfNx3YiJ4g</a:t>
            </a:r>
            <a:r>
              <a:rPr lang="en-US" dirty="0" smtClean="0"/>
              <a:t>&amp;scope=notify.windows.com</a:t>
            </a:r>
          </a:p>
          <a:p>
            <a:endParaRPr lang="en-US" dirty="0"/>
          </a:p>
          <a:p>
            <a:endParaRPr lang="en-US" dirty="0" smtClean="0"/>
          </a:p>
        </p:txBody>
      </p:sp>
    </p:spTree>
    <p:extLst>
      <p:ext uri="{BB962C8B-B14F-4D97-AF65-F5344CB8AC3E}">
        <p14:creationId xmlns:p14="http://schemas.microsoft.com/office/powerpoint/2010/main" val="41761054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F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00B0F0"/>
                                      </p:to>
                                    </p:animClr>
                                  </p:childTnLst>
                                </p:cTn>
                              </p:par>
                              <p:par>
                                <p:cTn id="11" presetID="3" presetClass="emph" presetSubtype="2" fill="hold" nodeType="withEffect">
                                  <p:stCondLst>
                                    <p:cond delay="0"/>
                                  </p:stCondLst>
                                  <p:childTnLst>
                                    <p:animClr clrSpc="rgb" dir="cw">
                                      <p:cBhvr override="childStyle">
                                        <p:cTn id="12" dur="500" fill="hold"/>
                                        <p:tgtEl>
                                          <p:spTgt spid="3">
                                            <p:txEl>
                                              <p:pRg st="0" end="0"/>
                                            </p:txEl>
                                          </p:spTgt>
                                        </p:tgtEl>
                                        <p:attrNameLst>
                                          <p:attrName>style.color</p:attrName>
                                        </p:attrNameLst>
                                      </p:cBhvr>
                                      <p:to>
                                        <a:srgbClr val="232323"/>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3">
                                            <p:txEl>
                                              <p:pRg st="1" end="1"/>
                                            </p:txEl>
                                          </p:spTgt>
                                        </p:tgtEl>
                                        <p:attrNameLst>
                                          <p:attrName>style.color</p:attrName>
                                        </p:attrNameLst>
                                      </p:cBhvr>
                                      <p:to>
                                        <a:srgbClr val="23232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Authentication HTTP Response</a:t>
            </a:r>
            <a:endParaRPr lang="en-US" dirty="0"/>
          </a:p>
        </p:txBody>
      </p:sp>
      <p:sp>
        <p:nvSpPr>
          <p:cNvPr id="3" name="Content Placeholder 2"/>
          <p:cNvSpPr>
            <a:spLocks noGrp="1"/>
          </p:cNvSpPr>
          <p:nvPr>
            <p:ph idx="1"/>
          </p:nvPr>
        </p:nvSpPr>
        <p:spPr>
          <a:xfrm>
            <a:off x="519114" y="1145627"/>
            <a:ext cx="11149011" cy="4321183"/>
          </a:xfrm>
        </p:spPr>
        <p:txBody>
          <a:bodyPr/>
          <a:lstStyle/>
          <a:p>
            <a:r>
              <a:rPr lang="en-US" dirty="0"/>
              <a:t>HTTP/1.1 200 OK</a:t>
            </a:r>
          </a:p>
          <a:p>
            <a:r>
              <a:rPr lang="en-US" dirty="0"/>
              <a:t>Cache-Control: no-store</a:t>
            </a:r>
          </a:p>
          <a:p>
            <a:r>
              <a:rPr lang="en-US" dirty="0"/>
              <a:t>Content-Length: 422</a:t>
            </a:r>
          </a:p>
          <a:p>
            <a:r>
              <a:rPr lang="en-US" dirty="0"/>
              <a:t>Content-Type: application/</a:t>
            </a:r>
            <a:r>
              <a:rPr lang="en-US" dirty="0" err="1"/>
              <a:t>json</a:t>
            </a:r>
            <a:endParaRPr lang="en-US" dirty="0"/>
          </a:p>
          <a:p>
            <a:r>
              <a:rPr lang="en-US" dirty="0"/>
              <a:t>Connection: close</a:t>
            </a:r>
          </a:p>
          <a:p>
            <a:endParaRPr lang="en-US" dirty="0"/>
          </a:p>
          <a:p>
            <a:r>
              <a:rPr lang="en-US" dirty="0"/>
              <a:t>{</a:t>
            </a:r>
          </a:p>
          <a:p>
            <a:r>
              <a:rPr lang="en-US" dirty="0"/>
              <a:t>	"access_token":"</a:t>
            </a:r>
            <a:r>
              <a:rPr lang="en-US" b="1" dirty="0" err="1">
                <a:solidFill>
                  <a:srgbClr val="FFC000"/>
                </a:solidFill>
              </a:rPr>
              <a:t>EgAcAQMAAAAg</a:t>
            </a:r>
            <a:r>
              <a:rPr lang="en-US" b="1" dirty="0">
                <a:solidFill>
                  <a:srgbClr val="FFC000"/>
                </a:solidFill>
              </a:rPr>
              <a:t>/</a:t>
            </a:r>
            <a:r>
              <a:rPr lang="en-US" b="1" dirty="0" err="1">
                <a:solidFill>
                  <a:srgbClr val="FFC000"/>
                </a:solidFill>
              </a:rPr>
              <a:t>RBw</a:t>
            </a:r>
            <a:r>
              <a:rPr lang="en-US" b="1" dirty="0">
                <a:solidFill>
                  <a:srgbClr val="FFC000"/>
                </a:solidFill>
              </a:rPr>
              <a:t>++jdA1MzM0LTUzMTIxNzc2MQA=</a:t>
            </a:r>
            <a:r>
              <a:rPr lang="en-US" dirty="0"/>
              <a:t>", 	"</a:t>
            </a:r>
            <a:r>
              <a:rPr lang="en-US" dirty="0" err="1"/>
              <a:t>token_type":"bearer</a:t>
            </a:r>
            <a:r>
              <a:rPr lang="en-US" dirty="0"/>
              <a:t>"</a:t>
            </a:r>
            <a:endParaRPr lang="en-US" dirty="0" smtClean="0"/>
          </a:p>
          <a:p>
            <a:r>
              <a:rPr lang="en-US" dirty="0" smtClean="0"/>
              <a:t>}</a:t>
            </a:r>
          </a:p>
          <a:p>
            <a:endParaRPr lang="en-US" dirty="0"/>
          </a:p>
        </p:txBody>
      </p:sp>
    </p:spTree>
    <p:extLst>
      <p:ext uri="{BB962C8B-B14F-4D97-AF65-F5344CB8AC3E}">
        <p14:creationId xmlns:p14="http://schemas.microsoft.com/office/powerpoint/2010/main" val="42854127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Push Notification HTTP Request</a:t>
            </a:r>
            <a:endParaRPr lang="en-US" dirty="0"/>
          </a:p>
        </p:txBody>
      </p:sp>
      <p:sp>
        <p:nvSpPr>
          <p:cNvPr id="3" name="Content Placeholder 2"/>
          <p:cNvSpPr>
            <a:spLocks noGrp="1"/>
          </p:cNvSpPr>
          <p:nvPr>
            <p:ph idx="1"/>
          </p:nvPr>
        </p:nvSpPr>
        <p:spPr>
          <a:xfrm>
            <a:off x="519114" y="1164021"/>
            <a:ext cx="11478445" cy="4395049"/>
          </a:xfrm>
        </p:spPr>
        <p:txBody>
          <a:bodyPr/>
          <a:lstStyle/>
          <a:p>
            <a:r>
              <a:rPr lang="nn-NO" dirty="0"/>
              <a:t>POST https://db3.notify.windows.com/?</a:t>
            </a:r>
            <a:r>
              <a:rPr lang="nn-NO" dirty="0" smtClean="0"/>
              <a:t>token=AQI8iP%2OtQE%3d </a:t>
            </a:r>
            <a:r>
              <a:rPr lang="nn-NO" dirty="0"/>
              <a:t>HTTP/1.1</a:t>
            </a:r>
          </a:p>
          <a:p>
            <a:r>
              <a:rPr lang="en-US" dirty="0"/>
              <a:t>Content-Type: </a:t>
            </a:r>
            <a:r>
              <a:rPr lang="en-US" dirty="0" smtClean="0"/>
              <a:t>text/xml</a:t>
            </a:r>
          </a:p>
          <a:p>
            <a:r>
              <a:rPr lang="en-US" dirty="0" smtClean="0"/>
              <a:t>Host</a:t>
            </a:r>
            <a:r>
              <a:rPr lang="en-US" dirty="0"/>
              <a:t>: db3.notify.windows.com</a:t>
            </a:r>
          </a:p>
          <a:p>
            <a:r>
              <a:rPr lang="en-US" dirty="0"/>
              <a:t>X-WNS-Type: </a:t>
            </a:r>
            <a:r>
              <a:rPr lang="en-US" dirty="0" err="1" smtClean="0"/>
              <a:t>wns</a:t>
            </a:r>
            <a:r>
              <a:rPr lang="en-US" dirty="0" smtClean="0"/>
              <a:t>/badge</a:t>
            </a:r>
            <a:endParaRPr lang="en-US" dirty="0"/>
          </a:p>
          <a:p>
            <a:r>
              <a:rPr lang="en-US" dirty="0"/>
              <a:t>Authorization: Bearer </a:t>
            </a:r>
            <a:r>
              <a:rPr lang="en-US" b="1" dirty="0" err="1">
                <a:solidFill>
                  <a:srgbClr val="FFC000"/>
                </a:solidFill>
              </a:rPr>
              <a:t>EgAcAQMAAAAg</a:t>
            </a:r>
            <a:r>
              <a:rPr lang="en-US" b="1" dirty="0">
                <a:solidFill>
                  <a:srgbClr val="FFC000"/>
                </a:solidFill>
              </a:rPr>
              <a:t>/</a:t>
            </a:r>
            <a:r>
              <a:rPr lang="en-US" b="1" dirty="0" err="1">
                <a:solidFill>
                  <a:srgbClr val="FFC000"/>
                </a:solidFill>
              </a:rPr>
              <a:t>RBw</a:t>
            </a:r>
            <a:r>
              <a:rPr lang="en-US" b="1" dirty="0">
                <a:solidFill>
                  <a:srgbClr val="FFC000"/>
                </a:solidFill>
              </a:rPr>
              <a:t>++jdA1MzM0LTUzMTIxNzc2MQA</a:t>
            </a:r>
            <a:r>
              <a:rPr lang="en-US" b="1" dirty="0" smtClean="0">
                <a:solidFill>
                  <a:srgbClr val="FFC000"/>
                </a:solidFill>
              </a:rPr>
              <a:t>=</a:t>
            </a:r>
          </a:p>
          <a:p>
            <a:r>
              <a:rPr lang="en-US" dirty="0" smtClean="0"/>
              <a:t>Content-Length</a:t>
            </a:r>
            <a:r>
              <a:rPr lang="en-US" dirty="0"/>
              <a:t>: 58</a:t>
            </a:r>
          </a:p>
          <a:p>
            <a:endParaRPr lang="en-US" dirty="0" smtClean="0"/>
          </a:p>
          <a:p>
            <a:r>
              <a:rPr lang="en-US" dirty="0" smtClean="0"/>
              <a:t>&lt;?</a:t>
            </a:r>
            <a:r>
              <a:rPr lang="en-US" dirty="0"/>
              <a:t>xml version="1.0" encoding="utf-8"?&gt;</a:t>
            </a:r>
          </a:p>
          <a:p>
            <a:r>
              <a:rPr lang="en-US" dirty="0"/>
              <a:t>&lt;badge value="34</a:t>
            </a:r>
            <a:r>
              <a:rPr lang="en-US" dirty="0" smtClean="0"/>
              <a:t>"/&gt;</a:t>
            </a:r>
            <a:endParaRPr lang="en-US" dirty="0"/>
          </a:p>
          <a:p>
            <a:endParaRPr lang="en-US" dirty="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068" y="5187337"/>
            <a:ext cx="2734057" cy="13146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4067" y="5187337"/>
            <a:ext cx="2734057" cy="1314634"/>
          </a:xfrm>
          <a:prstGeom prst="rect">
            <a:avLst/>
          </a:prstGeom>
        </p:spPr>
      </p:pic>
    </p:spTree>
    <p:extLst>
      <p:ext uri="{BB962C8B-B14F-4D97-AF65-F5344CB8AC3E}">
        <p14:creationId xmlns:p14="http://schemas.microsoft.com/office/powerpoint/2010/main" val="88572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F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0" end="0"/>
                                            </p:txEl>
                                          </p:spTgt>
                                        </p:tgtEl>
                                        <p:attrNameLst>
                                          <p:attrName>style.color</p:attrName>
                                        </p:attrNameLst>
                                      </p:cBhvr>
                                      <p:to>
                                        <a:srgbClr val="232323"/>
                                      </p:to>
                                    </p:animClr>
                                  </p:childTnLst>
                                </p:cTn>
                              </p:par>
                              <p:par>
                                <p:cTn id="11" presetID="3" presetClass="emph" presetSubtype="2" fill="hold" nodeType="withEffect">
                                  <p:stCondLst>
                                    <p:cond delay="0"/>
                                  </p:stCondLst>
                                  <p:childTnLst>
                                    <p:animClr clrSpc="rgb" dir="cw">
                                      <p:cBhvr override="childStyle">
                                        <p:cTn id="12" dur="500" fill="hold"/>
                                        <p:tgtEl>
                                          <p:spTgt spid="3">
                                            <p:txEl>
                                              <p:pRg st="1" end="1"/>
                                            </p:txEl>
                                          </p:spTgt>
                                        </p:tgtEl>
                                        <p:attrNameLst>
                                          <p:attrName>style.color</p:attrName>
                                        </p:attrNameLst>
                                      </p:cBhvr>
                                      <p:to>
                                        <a:srgbClr val="00B0F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3">
                                            <p:txEl>
                                              <p:pRg st="3" end="3"/>
                                            </p:txEl>
                                          </p:spTgt>
                                        </p:tgtEl>
                                        <p:attrNameLst>
                                          <p:attrName>style.color</p:attrName>
                                        </p:attrNameLst>
                                      </p:cBhvr>
                                      <p:to>
                                        <a:srgbClr val="00B0F0"/>
                                      </p:to>
                                    </p:animClr>
                                  </p:childTnLst>
                                </p:cTn>
                              </p:par>
                              <p:par>
                                <p:cTn id="17" presetID="3" presetClass="emph" presetSubtype="2" fill="hold" nodeType="withEffect">
                                  <p:stCondLst>
                                    <p:cond delay="0"/>
                                  </p:stCondLst>
                                  <p:childTnLst>
                                    <p:animClr clrSpc="rgb" dir="cw">
                                      <p:cBhvr override="childStyle">
                                        <p:cTn id="18" dur="500" fill="hold"/>
                                        <p:tgtEl>
                                          <p:spTgt spid="3">
                                            <p:txEl>
                                              <p:pRg st="1" end="1"/>
                                            </p:txEl>
                                          </p:spTgt>
                                        </p:tgtEl>
                                        <p:attrNameLst>
                                          <p:attrName>style.color</p:attrName>
                                        </p:attrNameLst>
                                      </p:cBhvr>
                                      <p:to>
                                        <a:schemeClr val="bg1"/>
                                      </p:to>
                                    </p:animClr>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3">
                                            <p:txEl>
                                              <p:pRg st="4" end="4"/>
                                            </p:txEl>
                                          </p:spTgt>
                                        </p:tgtEl>
                                      </p:cBhvr>
                                    </p:animEffect>
                                    <p:animScale>
                                      <p:cBhvr>
                                        <p:cTn id="23" dur="250" autoRev="1" fill="hold"/>
                                        <p:tgtEl>
                                          <p:spTgt spid="3">
                                            <p:txEl>
                                              <p:pRg st="4" end="4"/>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500" fill="hold"/>
                                        <p:tgtEl>
                                          <p:spTgt spid="3">
                                            <p:txEl>
                                              <p:pRg st="7" end="7"/>
                                            </p:txEl>
                                          </p:spTgt>
                                        </p:tgtEl>
                                        <p:attrNameLst>
                                          <p:attrName>style.color</p:attrName>
                                        </p:attrNameLst>
                                      </p:cBhvr>
                                      <p:to>
                                        <a:srgbClr val="00B0F0"/>
                                      </p:to>
                                    </p:animClr>
                                  </p:childTnLst>
                                </p:cTn>
                              </p:par>
                              <p:par>
                                <p:cTn id="28" presetID="3" presetClass="emph" presetSubtype="2" fill="hold" nodeType="withEffect">
                                  <p:stCondLst>
                                    <p:cond delay="0"/>
                                  </p:stCondLst>
                                  <p:childTnLst>
                                    <p:animClr clrSpc="rgb" dir="cw">
                                      <p:cBhvr override="childStyle">
                                        <p:cTn id="29" dur="500" fill="hold"/>
                                        <p:tgtEl>
                                          <p:spTgt spid="3">
                                            <p:txEl>
                                              <p:pRg st="8" end="8"/>
                                            </p:txEl>
                                          </p:spTgt>
                                        </p:tgtEl>
                                        <p:attrNameLst>
                                          <p:attrName>style.color</p:attrName>
                                        </p:attrNameLst>
                                      </p:cBhvr>
                                      <p:to>
                                        <a:srgbClr val="00B0F0"/>
                                      </p:to>
                                    </p:animClr>
                                  </p:childTnLst>
                                </p:cTn>
                              </p:par>
                              <p:par>
                                <p:cTn id="30" presetID="3" presetClass="emph" presetSubtype="2" fill="hold" nodeType="withEffect">
                                  <p:stCondLst>
                                    <p:cond delay="0"/>
                                  </p:stCondLst>
                                  <p:childTnLst>
                                    <p:animClr clrSpc="rgb" dir="cw">
                                      <p:cBhvr override="childStyle">
                                        <p:cTn id="31" dur="500" fill="hold"/>
                                        <p:tgtEl>
                                          <p:spTgt spid="3">
                                            <p:txEl>
                                              <p:pRg st="3" end="3"/>
                                            </p:txEl>
                                          </p:spTgt>
                                        </p:tgtEl>
                                        <p:attrNameLst>
                                          <p:attrName>style.color</p:attrName>
                                        </p:attrNameLst>
                                      </p:cBhvr>
                                      <p:to>
                                        <a:srgbClr val="232323"/>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3" presetClass="emph" presetSubtype="2" fill="hold" nodeType="withEffect">
                                  <p:stCondLst>
                                    <p:cond delay="0"/>
                                  </p:stCondLst>
                                  <p:childTnLst>
                                    <p:animClr clrSpc="rgb" dir="cw">
                                      <p:cBhvr override="childStyle">
                                        <p:cTn id="38" dur="500" fill="hold"/>
                                        <p:tgtEl>
                                          <p:spTgt spid="3">
                                            <p:txEl>
                                              <p:pRg st="7" end="7"/>
                                            </p:txEl>
                                          </p:spTgt>
                                        </p:tgtEl>
                                        <p:attrNameLst>
                                          <p:attrName>style.color</p:attrName>
                                        </p:attrNameLst>
                                      </p:cBhvr>
                                      <p:to>
                                        <a:schemeClr val="bg1"/>
                                      </p:to>
                                    </p:animClr>
                                  </p:childTnLst>
                                </p:cTn>
                              </p:par>
                              <p:par>
                                <p:cTn id="39" presetID="3" presetClass="emph" presetSubtype="2" fill="hold" nodeType="withEffect">
                                  <p:stCondLst>
                                    <p:cond delay="0"/>
                                  </p:stCondLst>
                                  <p:childTnLst>
                                    <p:animClr clrSpc="rgb" dir="cw">
                                      <p:cBhvr override="childStyle">
                                        <p:cTn id="40" dur="500" fill="hold"/>
                                        <p:tgtEl>
                                          <p:spTgt spid="3">
                                            <p:txEl>
                                              <p:pRg st="8" end="8"/>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Push Notification HTTP Response</a:t>
            </a:r>
            <a:endParaRPr lang="en-US" dirty="0"/>
          </a:p>
        </p:txBody>
      </p:sp>
      <p:sp>
        <p:nvSpPr>
          <p:cNvPr id="3" name="Content Placeholder 2"/>
          <p:cNvSpPr>
            <a:spLocks noGrp="1"/>
          </p:cNvSpPr>
          <p:nvPr>
            <p:ph idx="1"/>
          </p:nvPr>
        </p:nvSpPr>
        <p:spPr>
          <a:xfrm>
            <a:off x="519114" y="1148255"/>
            <a:ext cx="11149011" cy="2363724"/>
          </a:xfrm>
        </p:spPr>
        <p:txBody>
          <a:bodyPr/>
          <a:lstStyle/>
          <a:p>
            <a:r>
              <a:rPr lang="en-US" dirty="0"/>
              <a:t>HTTP/1.1 200 OK</a:t>
            </a:r>
          </a:p>
          <a:p>
            <a:r>
              <a:rPr lang="en-US" dirty="0"/>
              <a:t>Content-Length: 0</a:t>
            </a:r>
          </a:p>
          <a:p>
            <a:r>
              <a:rPr lang="en-US" dirty="0"/>
              <a:t>X-WNS-NOTIFICATIONSTATUS: received</a:t>
            </a:r>
          </a:p>
          <a:p>
            <a:r>
              <a:rPr lang="en-US" dirty="0"/>
              <a:t>X-WNS-MSG-ID: 1ACD59E4683FE4BF</a:t>
            </a:r>
          </a:p>
          <a:p>
            <a:r>
              <a:rPr lang="en-US" dirty="0"/>
              <a:t>X-WNS-DEBUG-TRACE: DB3WNS4011434</a:t>
            </a:r>
          </a:p>
          <a:p>
            <a:endParaRPr lang="en-US" dirty="0"/>
          </a:p>
        </p:txBody>
      </p:sp>
      <p:sp>
        <p:nvSpPr>
          <p:cNvPr id="4" name="Rectangle 3"/>
          <p:cNvSpPr/>
          <p:nvPr/>
        </p:nvSpPr>
        <p:spPr bwMode="auto">
          <a:xfrm>
            <a:off x="519111" y="3957145"/>
            <a:ext cx="11149013" cy="2033752"/>
          </a:xfrm>
          <a:prstGeom prst="rect">
            <a:avLst/>
          </a:prstGeom>
          <a:solidFill>
            <a:schemeClr val="accent5"/>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normAutofit lnSpcReduction="10000"/>
          </a:bodyPr>
          <a:lstStyle/>
          <a:p>
            <a:pPr defTabSz="914099" fontAlgn="base">
              <a:spcBef>
                <a:spcPct val="0"/>
              </a:spcBef>
              <a:spcAft>
                <a:spcPct val="0"/>
              </a:spcAft>
            </a:pPr>
            <a:r>
              <a:rPr lang="en-US" sz="2200" b="1" dirty="0" smtClean="0">
                <a:solidFill>
                  <a:schemeClr val="accent4"/>
                </a:solidFill>
              </a:rPr>
              <a:t>Important Notes</a:t>
            </a:r>
          </a:p>
          <a:p>
            <a:pPr defTabSz="914099" fontAlgn="base">
              <a:spcBef>
                <a:spcPct val="0"/>
              </a:spcBef>
              <a:spcAft>
                <a:spcPct val="0"/>
              </a:spcAft>
            </a:pPr>
            <a:endParaRPr lang="en-US" sz="2200" dirty="0">
              <a:solidFill>
                <a:schemeClr val="accent4"/>
              </a:solidFill>
            </a:endParaRPr>
          </a:p>
          <a:p>
            <a:pPr marL="342900" indent="-342900" defTabSz="914099" fontAlgn="base">
              <a:spcBef>
                <a:spcPct val="0"/>
              </a:spcBef>
              <a:spcAft>
                <a:spcPct val="0"/>
              </a:spcAft>
              <a:buFont typeface="Arial" pitchFamily="34" charset="0"/>
              <a:buChar char="•"/>
            </a:pPr>
            <a:r>
              <a:rPr lang="en-US" sz="2200" dirty="0">
                <a:solidFill>
                  <a:schemeClr val="accent4"/>
                </a:solidFill>
              </a:rPr>
              <a:t>Device can be offline or </a:t>
            </a:r>
            <a:r>
              <a:rPr lang="en-US" sz="2200" dirty="0" smtClean="0">
                <a:solidFill>
                  <a:schemeClr val="accent4"/>
                </a:solidFill>
              </a:rPr>
              <a:t>disconnected. Success indicates that the request was successfully received by WNS; not necessarily that the user saw it.</a:t>
            </a:r>
          </a:p>
          <a:p>
            <a:pPr marL="342900" indent="-342900" defTabSz="914099" fontAlgn="base">
              <a:spcBef>
                <a:spcPct val="0"/>
              </a:spcBef>
              <a:spcAft>
                <a:spcPct val="0"/>
              </a:spcAft>
              <a:buFont typeface="Arial" pitchFamily="34" charset="0"/>
              <a:buChar char="•"/>
            </a:pPr>
            <a:endParaRPr lang="en-US" sz="2200" dirty="0" smtClean="0">
              <a:solidFill>
                <a:schemeClr val="accent4"/>
              </a:solidFill>
            </a:endParaRPr>
          </a:p>
          <a:p>
            <a:pPr marL="342900" indent="-342900" defTabSz="914099" fontAlgn="base">
              <a:spcBef>
                <a:spcPct val="0"/>
              </a:spcBef>
              <a:spcAft>
                <a:spcPct val="0"/>
              </a:spcAft>
              <a:buFont typeface="Arial" pitchFamily="34" charset="0"/>
              <a:buChar char="•"/>
            </a:pPr>
            <a:r>
              <a:rPr lang="en-US" sz="2200" dirty="0" smtClean="0">
                <a:solidFill>
                  <a:schemeClr val="accent4"/>
                </a:solidFill>
              </a:rPr>
              <a:t>Additional headers in the response for notification and device status.</a:t>
            </a:r>
          </a:p>
        </p:txBody>
      </p:sp>
    </p:spTree>
    <p:extLst>
      <p:ext uri="{BB962C8B-B14F-4D97-AF65-F5344CB8AC3E}">
        <p14:creationId xmlns:p14="http://schemas.microsoft.com/office/powerpoint/2010/main" val="22083157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3011995"/>
            <a:ext cx="10098251" cy="1523494"/>
          </a:xfrm>
        </p:spPr>
        <p:txBody>
          <a:bodyPr/>
          <a:lstStyle/>
          <a:p>
            <a:r>
              <a:rPr lang="en-US" dirty="0" smtClean="0">
                <a:solidFill>
                  <a:schemeClr val="tx2"/>
                </a:solidFill>
              </a:rPr>
              <a:t>Windows Push Notification Recipe</a:t>
            </a:r>
            <a:endParaRPr lang="en-US" dirty="0">
              <a:solidFill>
                <a:schemeClr val="tx2"/>
              </a:solidFill>
            </a:endParaRPr>
          </a:p>
        </p:txBody>
      </p:sp>
      <p:sp>
        <p:nvSpPr>
          <p:cNvPr id="4" name="Text Placeholder 3"/>
          <p:cNvSpPr>
            <a:spLocks noGrp="1"/>
          </p:cNvSpPr>
          <p:nvPr>
            <p:ph type="body" sz="quarter" idx="10"/>
          </p:nvPr>
        </p:nvSpPr>
        <p:spPr/>
        <p:txBody>
          <a:bodyPr/>
          <a:lstStyle/>
          <a:p>
            <a:r>
              <a:rPr dirty="0" smtClean="0"/>
              <a:t>anno</a:t>
            </a:r>
            <a:r>
              <a:rPr spc="-400" dirty="0" smtClean="0"/>
              <a:t>u</a:t>
            </a:r>
            <a:r>
              <a:rPr dirty="0" smtClean="0"/>
              <a:t>n</a:t>
            </a:r>
            <a:r>
              <a:rPr spc="-150" dirty="0" smtClean="0"/>
              <a:t>c</a:t>
            </a:r>
            <a:r>
              <a:rPr spc="-400" dirty="0" smtClean="0"/>
              <a:t>i</a:t>
            </a:r>
            <a:r>
              <a:rPr dirty="0" smtClean="0"/>
              <a:t>ng</a:t>
            </a:r>
            <a:endParaRPr lang="en-US" dirty="0"/>
          </a:p>
        </p:txBody>
      </p:sp>
    </p:spTree>
    <p:extLst>
      <p:ext uri="{BB962C8B-B14F-4D97-AF65-F5344CB8AC3E}">
        <p14:creationId xmlns:p14="http://schemas.microsoft.com/office/powerpoint/2010/main" val="8370672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Code</a:t>
            </a:r>
            <a:endParaRPr lang="en-US" dirty="0"/>
          </a:p>
        </p:txBody>
      </p:sp>
      <p:sp>
        <p:nvSpPr>
          <p:cNvPr id="3" name="Text Placeholder 2"/>
          <p:cNvSpPr>
            <a:spLocks noGrp="1"/>
          </p:cNvSpPr>
          <p:nvPr>
            <p:ph type="body" sz="quarter" idx="10"/>
          </p:nvPr>
        </p:nvSpPr>
        <p:spPr>
          <a:xfrm>
            <a:off x="519114" y="1905000"/>
            <a:ext cx="11149012" cy="2548390"/>
          </a:xfrm>
        </p:spPr>
        <p:txBody>
          <a:bodyPr/>
          <a:lstStyle/>
          <a:p>
            <a:r>
              <a:rPr lang="en-US" dirty="0" smtClean="0">
                <a:solidFill>
                  <a:srgbClr val="0000FF"/>
                </a:solidFill>
                <a:latin typeface="Consolas"/>
              </a:rPr>
              <a:t>using</a:t>
            </a:r>
            <a:r>
              <a:rPr lang="en-US" dirty="0" smtClean="0">
                <a:solidFill>
                  <a:prstClr val="black"/>
                </a:solidFill>
                <a:latin typeface="Consolas"/>
              </a:rPr>
              <a:t> </a:t>
            </a:r>
            <a:r>
              <a:rPr lang="en-US" dirty="0" err="1">
                <a:solidFill>
                  <a:prstClr val="black"/>
                </a:solidFill>
                <a:latin typeface="Consolas"/>
              </a:rPr>
              <a:t>Windows.Recipes.Push.Notifications.Security</a:t>
            </a:r>
            <a:r>
              <a:rPr lang="en-US" dirty="0">
                <a:solidFill>
                  <a:prstClr val="black"/>
                </a:solidFill>
                <a:latin typeface="Consolas"/>
              </a:rPr>
              <a:t>;</a:t>
            </a:r>
          </a:p>
          <a:p>
            <a:r>
              <a:rPr lang="en-US" dirty="0" smtClean="0">
                <a:solidFill>
                  <a:prstClr val="black"/>
                </a:solidFill>
                <a:latin typeface="Consolas"/>
              </a:rPr>
              <a:t>…</a:t>
            </a:r>
          </a:p>
          <a:p>
            <a:r>
              <a:rPr lang="en-US" dirty="0" smtClean="0">
                <a:solidFill>
                  <a:srgbClr val="00B050"/>
                </a:solidFill>
                <a:latin typeface="Consolas"/>
              </a:rPr>
              <a:t>// Constructor takes your Package SID and secret key</a:t>
            </a:r>
            <a:endParaRPr lang="en-US" dirty="0">
              <a:solidFill>
                <a:srgbClr val="00B050"/>
              </a:solidFill>
              <a:latin typeface="Consolas"/>
            </a:endParaRPr>
          </a:p>
          <a:p>
            <a:r>
              <a:rPr lang="en-US" dirty="0" err="1" smtClean="0">
                <a:solidFill>
                  <a:srgbClr val="2B91AF"/>
                </a:solidFill>
                <a:latin typeface="Consolas"/>
              </a:rPr>
              <a:t>IAccessTokenProvider</a:t>
            </a:r>
            <a:r>
              <a:rPr lang="en-US" dirty="0" smtClean="0">
                <a:solidFill>
                  <a:prstClr val="black"/>
                </a:solidFill>
                <a:latin typeface="Consolas"/>
              </a:rPr>
              <a:t> </a:t>
            </a:r>
            <a:r>
              <a:rPr lang="en-US" dirty="0">
                <a:solidFill>
                  <a:prstClr val="black"/>
                </a:solidFill>
                <a:latin typeface="Consolas"/>
              </a:rPr>
              <a:t>_</a:t>
            </a:r>
            <a:r>
              <a:rPr lang="en-US" dirty="0" err="1" smtClean="0">
                <a:solidFill>
                  <a:prstClr val="black"/>
                </a:solidFill>
                <a:latin typeface="Consolas"/>
              </a:rPr>
              <a:t>tokenProvider</a:t>
            </a:r>
            <a:r>
              <a:rPr lang="en-US" dirty="0" smtClean="0">
                <a:solidFill>
                  <a:prstClr val="black"/>
                </a:solidFill>
                <a:latin typeface="Consolas"/>
              </a:rPr>
              <a:t> = </a:t>
            </a:r>
            <a:r>
              <a:rPr lang="en-US" dirty="0" smtClean="0">
                <a:solidFill>
                  <a:srgbClr val="0000FF"/>
                </a:solidFill>
                <a:latin typeface="Consolas"/>
              </a:rPr>
              <a:t>new</a:t>
            </a:r>
            <a:r>
              <a:rPr lang="en-US" dirty="0">
                <a:solidFill>
                  <a:prstClr val="black"/>
                </a:solidFill>
                <a:latin typeface="Consolas"/>
              </a:rPr>
              <a:t> </a:t>
            </a:r>
            <a:r>
              <a:rPr lang="en-US" dirty="0" err="1" smtClean="0">
                <a:solidFill>
                  <a:srgbClr val="2B91AF"/>
                </a:solidFill>
                <a:latin typeface="Consolas"/>
              </a:rPr>
              <a:t>WNSAccessTokenProvider</a:t>
            </a:r>
            <a:r>
              <a:rPr lang="en-US" dirty="0" smtClean="0">
                <a:solidFill>
                  <a:prstClr val="black"/>
                </a:solidFill>
                <a:latin typeface="Consolas"/>
              </a:rPr>
              <a:t>(    	</a:t>
            </a:r>
            <a:r>
              <a:rPr lang="en-US" dirty="0" smtClean="0">
                <a:solidFill>
                  <a:srgbClr val="A31515"/>
                </a:solidFill>
                <a:latin typeface="Consolas"/>
              </a:rPr>
              <a:t>"</a:t>
            </a:r>
            <a:r>
              <a:rPr lang="en-US" dirty="0">
                <a:solidFill>
                  <a:srgbClr val="A31515"/>
                </a:solidFill>
                <a:latin typeface="Consolas"/>
              </a:rPr>
              <a:t>ms-app%3A%2F%2FS-1-15-2-1633617344-1232597856-4562071667-7893084900-2692585271-282905334-531217761"</a:t>
            </a:r>
            <a:r>
              <a:rPr lang="en-US" dirty="0" smtClean="0">
                <a:solidFill>
                  <a:prstClr val="black"/>
                </a:solidFill>
                <a:latin typeface="Consolas"/>
              </a:rPr>
              <a:t>, 	</a:t>
            </a:r>
            <a:r>
              <a:rPr lang="en-US" dirty="0" smtClean="0">
                <a:solidFill>
                  <a:srgbClr val="A31515"/>
                </a:solidFill>
                <a:latin typeface="Consolas"/>
              </a:rPr>
              <a:t>"</a:t>
            </a:r>
            <a:r>
              <a:rPr lang="en-US" dirty="0">
                <a:solidFill>
                  <a:srgbClr val="A31515"/>
                </a:solidFill>
                <a:latin typeface="Consolas"/>
              </a:rPr>
              <a:t>XEvTg3USjIpvdWLBFcv44sJHRKcid43QXWfNx3YiJ4g</a:t>
            </a:r>
            <a:r>
              <a:rPr lang="en-US" dirty="0" smtClean="0">
                <a:solidFill>
                  <a:srgbClr val="A31515"/>
                </a:solidFill>
                <a:latin typeface="Consolas"/>
              </a:rPr>
              <a:t>"</a:t>
            </a:r>
            <a:r>
              <a:rPr lang="en-US" dirty="0" smtClean="0">
                <a:solidFill>
                  <a:prstClr val="black"/>
                </a:solidFill>
                <a:latin typeface="Consolas"/>
              </a:rPr>
              <a:t>);</a:t>
            </a:r>
            <a:endParaRPr lang="en-US" dirty="0"/>
          </a:p>
        </p:txBody>
      </p:sp>
    </p:spTree>
    <p:extLst>
      <p:ext uri="{BB962C8B-B14F-4D97-AF65-F5344CB8AC3E}">
        <p14:creationId xmlns:p14="http://schemas.microsoft.com/office/powerpoint/2010/main" val="796153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3693319"/>
          </a:xfrm>
        </p:spPr>
        <p:txBody>
          <a:bodyPr/>
          <a:lstStyle/>
          <a:p>
            <a:r>
              <a:rPr lang="en-US" dirty="0" smtClean="0"/>
              <a:t>Review of Live Tiles.</a:t>
            </a:r>
          </a:p>
          <a:p>
            <a:r>
              <a:rPr lang="en-US" dirty="0" smtClean="0"/>
              <a:t>A deeper look at using the Windows Push Notification Service.</a:t>
            </a:r>
          </a:p>
          <a:p>
            <a:r>
              <a:rPr lang="en-US" dirty="0" smtClean="0"/>
              <a:t>Introduction to the Windows Azure Toolkit for Windows 8.</a:t>
            </a:r>
          </a:p>
          <a:p>
            <a:endParaRPr lang="en-US" dirty="0" smtClean="0"/>
          </a:p>
          <a:p>
            <a:pPr marL="0" indent="0">
              <a:buNone/>
            </a:pPr>
            <a:r>
              <a:rPr lang="en-US" dirty="0" smtClean="0">
                <a:latin typeface="+mj-lt"/>
              </a:rPr>
              <a:t>You’ll leave with examples of how to</a:t>
            </a:r>
          </a:p>
          <a:p>
            <a:r>
              <a:rPr lang="en-US" dirty="0" smtClean="0"/>
              <a:t>Enable push notifications for your service.</a:t>
            </a:r>
          </a:p>
          <a:p>
            <a:r>
              <a:rPr lang="en-US" dirty="0" smtClean="0"/>
              <a:t>Build a push enabled service using Windows Azure.</a:t>
            </a:r>
            <a:endParaRPr lang="en-US" dirty="0"/>
          </a:p>
        </p:txBody>
      </p:sp>
    </p:spTree>
    <p:extLst>
      <p:ext uri="{BB962C8B-B14F-4D97-AF65-F5344CB8AC3E}">
        <p14:creationId xmlns:p14="http://schemas.microsoft.com/office/powerpoint/2010/main" val="39889751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Push Notification Code</a:t>
            </a:r>
            <a:endParaRPr lang="en-US" dirty="0"/>
          </a:p>
        </p:txBody>
      </p:sp>
      <p:sp>
        <p:nvSpPr>
          <p:cNvPr id="5" name="Text Placeholder 2"/>
          <p:cNvSpPr>
            <a:spLocks noGrp="1"/>
          </p:cNvSpPr>
          <p:nvPr>
            <p:ph type="body" sz="quarter" idx="10"/>
          </p:nvPr>
        </p:nvSpPr>
        <p:spPr>
          <a:xfrm>
            <a:off x="519112" y="1100959"/>
            <a:ext cx="11149012" cy="4961358"/>
          </a:xfrm>
        </p:spPr>
        <p:txBody>
          <a:bodyPr>
            <a:normAutofit/>
          </a:bodyPr>
          <a:lstStyle/>
          <a:p>
            <a:r>
              <a:rPr lang="en-US" sz="2000" dirty="0">
                <a:solidFill>
                  <a:srgbClr val="0000FF"/>
                </a:solidFill>
                <a:latin typeface="Consolas"/>
              </a:rPr>
              <a:t>using</a:t>
            </a:r>
            <a:r>
              <a:rPr lang="en-US" sz="2000" dirty="0">
                <a:solidFill>
                  <a:prstClr val="black"/>
                </a:solidFill>
                <a:latin typeface="Consolas"/>
              </a:rPr>
              <a:t> </a:t>
            </a:r>
            <a:r>
              <a:rPr lang="en-US" sz="2000" dirty="0" err="1">
                <a:solidFill>
                  <a:prstClr val="black"/>
                </a:solidFill>
                <a:latin typeface="Consolas"/>
              </a:rPr>
              <a:t>Windows.Recipes.Push.Notifications</a:t>
            </a:r>
            <a:r>
              <a:rPr lang="en-US" sz="2000" dirty="0">
                <a:solidFill>
                  <a:prstClr val="black"/>
                </a:solidFill>
                <a:latin typeface="Consolas"/>
              </a:rPr>
              <a:t>;</a:t>
            </a:r>
          </a:p>
          <a:p>
            <a:r>
              <a:rPr lang="en-US" sz="2000" dirty="0">
                <a:solidFill>
                  <a:prstClr val="black"/>
                </a:solidFill>
                <a:latin typeface="Consolas"/>
              </a:rPr>
              <a:t>…</a:t>
            </a:r>
          </a:p>
          <a:p>
            <a:r>
              <a:rPr lang="en-US" sz="2000" dirty="0" err="1" smtClean="0">
                <a:solidFill>
                  <a:srgbClr val="0000FF"/>
                </a:solidFill>
                <a:latin typeface="Consolas"/>
              </a:rPr>
              <a:t>var</a:t>
            </a:r>
            <a:r>
              <a:rPr lang="en-US" sz="2000" dirty="0" smtClean="0">
                <a:solidFill>
                  <a:prstClr val="black"/>
                </a:solidFill>
                <a:latin typeface="Consolas"/>
              </a:rPr>
              <a:t> </a:t>
            </a:r>
            <a:r>
              <a:rPr lang="en-US" sz="2000" dirty="0">
                <a:solidFill>
                  <a:prstClr val="black"/>
                </a:solidFill>
                <a:latin typeface="Consolas"/>
              </a:rPr>
              <a:t>toast = </a:t>
            </a:r>
            <a:r>
              <a:rPr lang="en-US" sz="2000" dirty="0">
                <a:solidFill>
                  <a:srgbClr val="0000FF"/>
                </a:solidFill>
                <a:latin typeface="Consolas"/>
              </a:rPr>
              <a:t>new</a:t>
            </a:r>
            <a:r>
              <a:rPr lang="en-US" sz="2000" dirty="0">
                <a:solidFill>
                  <a:prstClr val="black"/>
                </a:solidFill>
                <a:latin typeface="Consolas"/>
              </a:rPr>
              <a:t> </a:t>
            </a:r>
            <a:r>
              <a:rPr lang="en-US" sz="2000" dirty="0" err="1">
                <a:solidFill>
                  <a:srgbClr val="2B91AF"/>
                </a:solidFill>
                <a:latin typeface="Consolas"/>
              </a:rPr>
              <a:t>ToastNotification</a:t>
            </a:r>
            <a:r>
              <a:rPr lang="en-US" sz="2000" dirty="0">
                <a:solidFill>
                  <a:prstClr val="black"/>
                </a:solidFill>
                <a:latin typeface="Consolas"/>
              </a:rPr>
              <a:t>(</a:t>
            </a:r>
            <a:r>
              <a:rPr lang="en-US" sz="2000" b="1" dirty="0">
                <a:solidFill>
                  <a:srgbClr val="FF0000"/>
                </a:solidFill>
                <a:latin typeface="Consolas"/>
              </a:rPr>
              <a:t>_</a:t>
            </a:r>
            <a:r>
              <a:rPr lang="en-US" sz="2000" b="1" dirty="0" err="1" smtClean="0">
                <a:solidFill>
                  <a:srgbClr val="FF0000"/>
                </a:solidFill>
                <a:latin typeface="Consolas"/>
              </a:rPr>
              <a:t>tokenProvider</a:t>
            </a:r>
            <a:r>
              <a:rPr lang="en-US" sz="2000" smtClean="0">
                <a:solidFill>
                  <a:prstClr val="black"/>
                </a:solidFill>
                <a:latin typeface="Consolas"/>
              </a:rPr>
              <a:t>);</a:t>
            </a:r>
            <a:endParaRPr lang="en-US" sz="2000" dirty="0" smtClean="0">
              <a:solidFill>
                <a:prstClr val="black"/>
              </a:solidFill>
              <a:latin typeface="Consolas"/>
            </a:endParaRPr>
          </a:p>
          <a:p>
            <a:r>
              <a:rPr lang="en-US" sz="2000" dirty="0" err="1" smtClean="0">
                <a:solidFill>
                  <a:prstClr val="black"/>
                </a:solidFill>
                <a:latin typeface="Consolas"/>
              </a:rPr>
              <a:t>toast.ChannelUrl</a:t>
            </a:r>
            <a:r>
              <a:rPr lang="en-US" sz="2000" dirty="0" smtClean="0">
                <a:solidFill>
                  <a:prstClr val="black"/>
                </a:solidFill>
                <a:latin typeface="Consolas"/>
              </a:rPr>
              <a:t> </a:t>
            </a:r>
            <a:r>
              <a:rPr lang="en-US" sz="2000" dirty="0">
                <a:solidFill>
                  <a:prstClr val="black"/>
                </a:solidFill>
                <a:latin typeface="Consolas"/>
              </a:rPr>
              <a:t>= </a:t>
            </a:r>
            <a:r>
              <a:rPr lang="en-US" sz="2000" dirty="0" smtClean="0">
                <a:solidFill>
                  <a:srgbClr val="A31515"/>
                </a:solidFill>
                <a:latin typeface="Consolas"/>
              </a:rPr>
              <a:t>"</a:t>
            </a:r>
            <a:r>
              <a:rPr lang="nn-NO" sz="2000" dirty="0" smtClean="0">
                <a:solidFill>
                  <a:srgbClr val="A31515"/>
                </a:solidFill>
                <a:latin typeface="Consolas"/>
              </a:rPr>
              <a:t>https</a:t>
            </a:r>
            <a:r>
              <a:rPr lang="nn-NO" sz="2000" dirty="0">
                <a:solidFill>
                  <a:srgbClr val="A31515"/>
                </a:solidFill>
                <a:latin typeface="Consolas"/>
              </a:rPr>
              <a:t>://db3.notify.windows.com/?</a:t>
            </a:r>
            <a:r>
              <a:rPr lang="nn-NO" sz="2000" dirty="0" smtClean="0">
                <a:solidFill>
                  <a:srgbClr val="A31515"/>
                </a:solidFill>
                <a:latin typeface="Consolas"/>
              </a:rPr>
              <a:t>token=AQI8iP%2OtQE%3d</a:t>
            </a:r>
            <a:r>
              <a:rPr lang="en-US" sz="2000" dirty="0" smtClean="0">
                <a:solidFill>
                  <a:srgbClr val="A31515"/>
                </a:solidFill>
                <a:latin typeface="Consolas"/>
              </a:rPr>
              <a:t>"</a:t>
            </a:r>
            <a:r>
              <a:rPr lang="en-US" sz="2000" dirty="0">
                <a:solidFill>
                  <a:prstClr val="black"/>
                </a:solidFill>
                <a:latin typeface="Consolas"/>
              </a:rPr>
              <a:t>;</a:t>
            </a:r>
          </a:p>
          <a:p>
            <a:r>
              <a:rPr lang="en-US" sz="2000" dirty="0" err="1" smtClean="0">
                <a:solidFill>
                  <a:prstClr val="black"/>
                </a:solidFill>
                <a:latin typeface="Consolas"/>
              </a:rPr>
              <a:t>toast.ToastType</a:t>
            </a:r>
            <a:r>
              <a:rPr lang="en-US" sz="2000" dirty="0" smtClean="0">
                <a:solidFill>
                  <a:prstClr val="black"/>
                </a:solidFill>
                <a:latin typeface="Consolas"/>
              </a:rPr>
              <a:t> </a:t>
            </a:r>
            <a:r>
              <a:rPr lang="en-US" sz="2000" dirty="0">
                <a:solidFill>
                  <a:prstClr val="black"/>
                </a:solidFill>
                <a:latin typeface="Consolas"/>
              </a:rPr>
              <a:t>= </a:t>
            </a:r>
            <a:r>
              <a:rPr lang="en-US" sz="2000" dirty="0" smtClean="0">
                <a:solidFill>
                  <a:srgbClr val="2B91AF"/>
                </a:solidFill>
                <a:latin typeface="Consolas"/>
              </a:rPr>
              <a:t>ToastType</a:t>
            </a:r>
            <a:r>
              <a:rPr lang="en-US" sz="2000" dirty="0" smtClean="0">
                <a:solidFill>
                  <a:prstClr val="black"/>
                </a:solidFill>
                <a:latin typeface="Consolas"/>
              </a:rPr>
              <a:t>.ToastImageAndText02;</a:t>
            </a:r>
          </a:p>
          <a:p>
            <a:r>
              <a:rPr lang="en-US" sz="2000" dirty="0" err="1" smtClean="0">
                <a:solidFill>
                  <a:prstClr val="black"/>
                </a:solidFill>
                <a:latin typeface="Consolas"/>
              </a:rPr>
              <a:t>toast.Image</a:t>
            </a:r>
            <a:r>
              <a:rPr lang="en-US" sz="2000" dirty="0" smtClean="0">
                <a:solidFill>
                  <a:prstClr val="black"/>
                </a:solidFill>
                <a:latin typeface="Consolas"/>
              </a:rPr>
              <a:t> = </a:t>
            </a:r>
            <a:r>
              <a:rPr lang="en-US" sz="2000" dirty="0" smtClean="0">
                <a:solidFill>
                  <a:srgbClr val="A31515"/>
                </a:solidFill>
                <a:latin typeface="Consolas"/>
              </a:rPr>
              <a:t>"https</a:t>
            </a:r>
            <a:r>
              <a:rPr lang="en-US" sz="2000" dirty="0">
                <a:solidFill>
                  <a:srgbClr val="A31515"/>
                </a:solidFill>
                <a:latin typeface="Consolas"/>
              </a:rPr>
              <a:t>://</a:t>
            </a:r>
            <a:r>
              <a:rPr lang="en-US" sz="2000" dirty="0" smtClean="0">
                <a:solidFill>
                  <a:srgbClr val="A31515"/>
                </a:solidFill>
                <a:latin typeface="Consolas"/>
              </a:rPr>
              <a:t>demosa.blob.core.windows.net/toastImg1.png"</a:t>
            </a:r>
            <a:r>
              <a:rPr lang="en-US" sz="2000" dirty="0" smtClean="0"/>
              <a:t>;</a:t>
            </a:r>
          </a:p>
          <a:p>
            <a:r>
              <a:rPr lang="en-US" sz="2000" dirty="0" err="1" smtClean="0">
                <a:solidFill>
                  <a:prstClr val="black"/>
                </a:solidFill>
                <a:latin typeface="Consolas"/>
              </a:rPr>
              <a:t>toast.Text</a:t>
            </a:r>
            <a:r>
              <a:rPr lang="en-US" sz="2000" dirty="0" smtClean="0">
                <a:solidFill>
                  <a:prstClr val="black"/>
                </a:solidFill>
                <a:latin typeface="Consolas"/>
              </a:rPr>
              <a:t> </a:t>
            </a:r>
            <a:r>
              <a:rPr lang="en-US" sz="2000" dirty="0">
                <a:solidFill>
                  <a:prstClr val="black"/>
                </a:solidFill>
                <a:latin typeface="Consolas"/>
              </a:rPr>
              <a:t>= </a:t>
            </a:r>
            <a:r>
              <a:rPr lang="en-US" sz="2000" dirty="0">
                <a:solidFill>
                  <a:srgbClr val="0000FF"/>
                </a:solidFill>
                <a:latin typeface="Consolas"/>
              </a:rPr>
              <a:t>new</a:t>
            </a:r>
            <a:r>
              <a:rPr lang="en-US" sz="2000" dirty="0">
                <a:solidFill>
                  <a:prstClr val="black"/>
                </a:solidFill>
                <a:latin typeface="Consolas"/>
              </a:rPr>
              <a:t> </a:t>
            </a:r>
            <a:r>
              <a:rPr lang="en-US" sz="2000" dirty="0">
                <a:solidFill>
                  <a:srgbClr val="2B91AF"/>
                </a:solidFill>
                <a:latin typeface="Consolas"/>
              </a:rPr>
              <a:t>List</a:t>
            </a:r>
            <a:r>
              <a:rPr lang="en-US" sz="2000" dirty="0">
                <a:solidFill>
                  <a:prstClr val="black"/>
                </a:solidFill>
                <a:latin typeface="Consolas"/>
              </a:rPr>
              <a:t>&lt;</a:t>
            </a:r>
            <a:r>
              <a:rPr lang="en-US" sz="2000" dirty="0">
                <a:solidFill>
                  <a:srgbClr val="0000FF"/>
                </a:solidFill>
                <a:latin typeface="Consolas"/>
              </a:rPr>
              <a:t>string</a:t>
            </a:r>
            <a:r>
              <a:rPr lang="en-US" sz="2000" dirty="0">
                <a:solidFill>
                  <a:prstClr val="black"/>
                </a:solidFill>
                <a:latin typeface="Consolas"/>
              </a:rPr>
              <a:t>&gt; </a:t>
            </a:r>
            <a:r>
              <a:rPr lang="en-US" sz="2000" dirty="0" smtClean="0">
                <a:solidFill>
                  <a:prstClr val="black"/>
                </a:solidFill>
                <a:latin typeface="Consolas"/>
              </a:rPr>
              <a:t>{</a:t>
            </a:r>
            <a:r>
              <a:rPr lang="en-US" sz="2000" dirty="0">
                <a:solidFill>
                  <a:srgbClr val="A31515"/>
                </a:solidFill>
                <a:latin typeface="Consolas"/>
              </a:rPr>
              <a:t>"Miguel </a:t>
            </a:r>
            <a:r>
              <a:rPr lang="en-US" sz="2000" dirty="0" smtClean="0">
                <a:solidFill>
                  <a:srgbClr val="A31515"/>
                </a:solidFill>
                <a:latin typeface="Consolas"/>
              </a:rPr>
              <a:t>Saenz comment on your status"</a:t>
            </a:r>
            <a:r>
              <a:rPr lang="en-US" sz="2000" dirty="0" smtClean="0">
                <a:solidFill>
                  <a:prstClr val="black"/>
                </a:solidFill>
                <a:latin typeface="Consolas"/>
              </a:rPr>
              <a:t>,</a:t>
            </a:r>
            <a:r>
              <a:rPr lang="en-US" sz="2000" dirty="0">
                <a:solidFill>
                  <a:srgbClr val="A31515"/>
                </a:solidFill>
                <a:latin typeface="Consolas"/>
              </a:rPr>
              <a:t> "I </a:t>
            </a:r>
            <a:r>
              <a:rPr lang="en-US" sz="2000" dirty="0" smtClean="0">
                <a:solidFill>
                  <a:srgbClr val="A31515"/>
                </a:solidFill>
                <a:latin typeface="Consolas"/>
              </a:rPr>
              <a:t>love that quote! How have you …"</a:t>
            </a:r>
            <a:r>
              <a:rPr lang="en-US" sz="2000" dirty="0" smtClean="0">
                <a:solidFill>
                  <a:prstClr val="black"/>
                </a:solidFill>
                <a:latin typeface="Consolas"/>
              </a:rPr>
              <a:t>};                       </a:t>
            </a:r>
          </a:p>
          <a:p>
            <a:endParaRPr lang="en-US" sz="2000" dirty="0">
              <a:solidFill>
                <a:prstClr val="black"/>
              </a:solidFill>
              <a:latin typeface="Consolas"/>
            </a:endParaRPr>
          </a:p>
          <a:p>
            <a:r>
              <a:rPr lang="en-US" sz="2000" dirty="0" err="1">
                <a:solidFill>
                  <a:srgbClr val="2B91AF"/>
                </a:solidFill>
                <a:latin typeface="Consolas"/>
              </a:rPr>
              <a:t>NotificationSendResult</a:t>
            </a:r>
            <a:r>
              <a:rPr lang="en-US" sz="2000" dirty="0">
                <a:solidFill>
                  <a:prstClr val="black"/>
                </a:solidFill>
                <a:latin typeface="Consolas"/>
              </a:rPr>
              <a:t> result = </a:t>
            </a:r>
            <a:r>
              <a:rPr lang="en-US" sz="2000" dirty="0" err="1" smtClean="0">
                <a:solidFill>
                  <a:prstClr val="black"/>
                </a:solidFill>
                <a:latin typeface="Consolas"/>
              </a:rPr>
              <a:t>toast.Send</a:t>
            </a:r>
            <a:r>
              <a:rPr lang="en-US" sz="2000" dirty="0">
                <a:solidFill>
                  <a:prstClr val="black"/>
                </a:solidFill>
                <a:latin typeface="Consolas"/>
              </a:rPr>
              <a:t>();</a:t>
            </a:r>
          </a:p>
          <a:p>
            <a:pPr>
              <a:lnSpc>
                <a:spcPct val="100000"/>
              </a:lnSpc>
              <a:spcBef>
                <a:spcPts val="0"/>
              </a:spcBef>
            </a:pPr>
            <a:endParaRPr lang="en-US" dirty="0" smtClean="0">
              <a:solidFill>
                <a:srgbClr val="00B050"/>
              </a:solidFill>
            </a:endParaRPr>
          </a:p>
        </p:txBody>
      </p:sp>
      <p:grpSp>
        <p:nvGrpSpPr>
          <p:cNvPr id="11" name="Group 10"/>
          <p:cNvGrpSpPr/>
          <p:nvPr/>
        </p:nvGrpSpPr>
        <p:grpSpPr>
          <a:xfrm>
            <a:off x="8626110" y="5374884"/>
            <a:ext cx="3684896" cy="929145"/>
            <a:chOff x="8275328" y="4932896"/>
            <a:chExt cx="3684896" cy="929145"/>
          </a:xfrm>
        </p:grpSpPr>
        <p:sp>
          <p:nvSpPr>
            <p:cNvPr id="3" name="Rectangle 2"/>
            <p:cNvSpPr/>
            <p:nvPr/>
          </p:nvSpPr>
          <p:spPr bwMode="auto">
            <a:xfrm>
              <a:off x="8416665" y="5027558"/>
              <a:ext cx="3432436" cy="777922"/>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2"/>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52330" t="50000" r="17464" b="36452"/>
            <a:stretch/>
          </p:blipFill>
          <p:spPr bwMode="auto">
            <a:xfrm>
              <a:off x="8275328" y="4932896"/>
              <a:ext cx="3684896" cy="92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463834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 Overview</a:t>
            </a:r>
            <a:endParaRPr lang="en-US" dirty="0"/>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903779" y="2438939"/>
            <a:ext cx="4123121" cy="3016210"/>
          </a:xfrm>
          <a:prstGeom prst="rect">
            <a:avLst/>
          </a:prstGeom>
          <a:noFill/>
        </p:spPr>
        <p:txBody>
          <a:bodyPr wrap="square" lIns="0" tIns="0" rIns="0" bIns="0" rtlCol="0">
            <a:spAutoFit/>
          </a:bodyPr>
          <a:lstStyle/>
          <a:p>
            <a:pPr marL="514350" indent="-514350">
              <a:buFont typeface="+mj-lt"/>
              <a:buAutoNum type="arabicPeriod"/>
            </a:pPr>
            <a:r>
              <a:rPr lang="en-US" sz="2800" dirty="0" smtClean="0">
                <a:gradFill>
                  <a:gsLst>
                    <a:gs pos="0">
                      <a:schemeClr val="tx1"/>
                    </a:gs>
                    <a:gs pos="86000">
                      <a:schemeClr val="tx1"/>
                    </a:gs>
                  </a:gsLst>
                  <a:lin ang="5400000" scaled="0"/>
                </a:gradFill>
              </a:rPr>
              <a:t>Request Channel URI</a:t>
            </a:r>
          </a:p>
          <a:p>
            <a:pPr marL="514350" indent="-514350">
              <a:buFont typeface="+mj-lt"/>
              <a:buAutoNum type="arabicPeriod"/>
            </a:pPr>
            <a:endParaRPr lang="en-US" sz="2800" dirty="0" smtClean="0">
              <a:gradFill>
                <a:gsLst>
                  <a:gs pos="0">
                    <a:schemeClr val="tx1"/>
                  </a:gs>
                  <a:gs pos="86000">
                    <a:schemeClr val="tx1"/>
                  </a:gs>
                </a:gsLst>
                <a:lin ang="5400000" scaled="0"/>
              </a:gradFill>
            </a:endParaRPr>
          </a:p>
          <a:p>
            <a:pPr marL="514350" indent="-514350">
              <a:buFont typeface="+mj-lt"/>
              <a:buAutoNum type="arabicPeriod"/>
            </a:pPr>
            <a:r>
              <a:rPr lang="en-US" sz="2800" dirty="0" smtClean="0">
                <a:gradFill>
                  <a:gsLst>
                    <a:gs pos="0">
                      <a:schemeClr val="tx1"/>
                    </a:gs>
                    <a:gs pos="86000">
                      <a:schemeClr val="tx1"/>
                    </a:gs>
                  </a:gsLst>
                  <a:lin ang="5400000" scaled="0"/>
                </a:gradFill>
              </a:rPr>
              <a:t>Register with your Cloud Service</a:t>
            </a:r>
          </a:p>
          <a:p>
            <a:pPr marL="514350" indent="-514350">
              <a:buFont typeface="+mj-lt"/>
              <a:buAutoNum type="arabicPeriod"/>
            </a:pPr>
            <a:endParaRPr lang="en-US" sz="2800" dirty="0" smtClean="0">
              <a:gradFill>
                <a:gsLst>
                  <a:gs pos="0">
                    <a:schemeClr val="tx1"/>
                  </a:gs>
                  <a:gs pos="86000">
                    <a:schemeClr val="tx1"/>
                  </a:gs>
                </a:gsLst>
                <a:lin ang="5400000" scaled="0"/>
              </a:gradFill>
            </a:endParaRPr>
          </a:p>
          <a:p>
            <a:pPr marL="514350" indent="-514350">
              <a:buFont typeface="+mj-lt"/>
              <a:buAutoNum type="arabicPeriod"/>
            </a:pPr>
            <a:r>
              <a:rPr lang="en-US" sz="2800" dirty="0" smtClean="0">
                <a:gradFill>
                  <a:gsLst>
                    <a:gs pos="0">
                      <a:schemeClr val="tx1"/>
                    </a:gs>
                    <a:gs pos="86000">
                      <a:schemeClr val="tx1"/>
                    </a:gs>
                  </a:gsLst>
                  <a:lin ang="5400000" scaled="0"/>
                </a:gradFill>
              </a:rPr>
              <a:t>Authenticate &amp;</a:t>
            </a:r>
            <a:r>
              <a:rPr lang="en-US" sz="2800" dirty="0">
                <a:gradFill>
                  <a:gsLst>
                    <a:gs pos="0">
                      <a:schemeClr val="tx1"/>
                    </a:gs>
                    <a:gs pos="86000">
                      <a:schemeClr val="tx1"/>
                    </a:gs>
                  </a:gsLst>
                  <a:lin ang="5400000" scaled="0"/>
                </a:gradFill>
              </a:rPr>
              <a:t> </a:t>
            </a:r>
            <a:r>
              <a:rPr lang="en-US" sz="2800" dirty="0" smtClean="0">
                <a:gradFill>
                  <a:gsLst>
                    <a:gs pos="0">
                      <a:schemeClr val="tx1"/>
                    </a:gs>
                    <a:gs pos="86000">
                      <a:schemeClr val="tx1"/>
                    </a:gs>
                  </a:gsLst>
                  <a:lin ang="5400000" scaled="0"/>
                </a:gradFill>
              </a:rPr>
              <a:t>Push Notification</a:t>
            </a:r>
          </a:p>
        </p:txBody>
      </p:sp>
      <p:grpSp>
        <p:nvGrpSpPr>
          <p:cNvPr id="35" name="Group 34"/>
          <p:cNvGrpSpPr/>
          <p:nvPr/>
        </p:nvGrpSpPr>
        <p:grpSpPr>
          <a:xfrm>
            <a:off x="416081" y="1323988"/>
            <a:ext cx="2298535" cy="4914608"/>
            <a:chOff x="416081" y="1289159"/>
            <a:chExt cx="2298535" cy="4300272"/>
          </a:xfrm>
        </p:grpSpPr>
        <p:sp>
          <p:nvSpPr>
            <p:cNvPr id="23" name="Rounded Rectangle 22"/>
            <p:cNvSpPr/>
            <p:nvPr/>
          </p:nvSpPr>
          <p:spPr bwMode="auto">
            <a:xfrm>
              <a:off x="416081" y="1289159"/>
              <a:ext cx="2298535" cy="43002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Windows  8</a:t>
              </a:r>
              <a:endParaRPr lang="en-US" sz="2200" dirty="0">
                <a:gradFill>
                  <a:gsLst>
                    <a:gs pos="0">
                      <a:schemeClr val="tx1"/>
                    </a:gs>
                    <a:gs pos="100000">
                      <a:schemeClr val="tx1"/>
                    </a:gs>
                  </a:gsLst>
                  <a:lin ang="5400000" scaled="0"/>
                </a:gradFill>
                <a:latin typeface="+mj-lt"/>
              </a:endParaRPr>
            </a:p>
          </p:txBody>
        </p:sp>
        <p:sp>
          <p:nvSpPr>
            <p:cNvPr id="21" name="Rounded Rectangle 20"/>
            <p:cNvSpPr/>
            <p:nvPr/>
          </p:nvSpPr>
          <p:spPr bwMode="auto">
            <a:xfrm>
              <a:off x="632539" y="4328377"/>
              <a:ext cx="1865617" cy="1039277"/>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Notification</a:t>
              </a:r>
            </a:p>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Client Platform</a:t>
              </a:r>
              <a:endParaRPr lang="en-US" b="1" dirty="0">
                <a:gradFill>
                  <a:gsLst>
                    <a:gs pos="0">
                      <a:schemeClr val="tx1"/>
                    </a:gs>
                    <a:gs pos="100000">
                      <a:schemeClr val="tx1"/>
                    </a:gs>
                  </a:gsLst>
                  <a:lin ang="5400000" scaled="0"/>
                </a:gradFill>
                <a:latin typeface="+mj-lt"/>
              </a:endParaRPr>
            </a:p>
          </p:txBody>
        </p:sp>
        <p:sp>
          <p:nvSpPr>
            <p:cNvPr id="24" name="Rounded Rectangle 23"/>
            <p:cNvSpPr/>
            <p:nvPr/>
          </p:nvSpPr>
          <p:spPr bwMode="auto">
            <a:xfrm>
              <a:off x="632539" y="1929610"/>
              <a:ext cx="1865617" cy="1109595"/>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latin typeface="+mj-lt"/>
                </a:rPr>
                <a:t>Metro Style App</a:t>
              </a:r>
            </a:p>
          </p:txBody>
        </p:sp>
      </p:grpSp>
      <p:grpSp>
        <p:nvGrpSpPr>
          <p:cNvPr id="16" name="Group 15"/>
          <p:cNvGrpSpPr/>
          <p:nvPr/>
        </p:nvGrpSpPr>
        <p:grpSpPr>
          <a:xfrm>
            <a:off x="4738541" y="4148930"/>
            <a:ext cx="2241803" cy="2089666"/>
            <a:chOff x="4738544" y="4375486"/>
            <a:chExt cx="2241803" cy="2089666"/>
          </a:xfrm>
        </p:grpSpPr>
        <p:sp>
          <p:nvSpPr>
            <p:cNvPr id="19" name="Rounded Rectangle 18"/>
            <p:cNvSpPr/>
            <p:nvPr/>
          </p:nvSpPr>
          <p:spPr bwMode="auto">
            <a:xfrm>
              <a:off x="4738544" y="4375486"/>
              <a:ext cx="2241803" cy="208966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mj-lt"/>
                </a:rPr>
                <a:t>Windows Push Notification Service</a:t>
              </a:r>
              <a:endParaRPr lang="en-US" dirty="0">
                <a:solidFill>
                  <a:schemeClr val="tx1"/>
                </a:solidFill>
                <a:latin typeface="+mj-lt"/>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42" name="Group 41"/>
          <p:cNvGrpSpPr/>
          <p:nvPr/>
        </p:nvGrpSpPr>
        <p:grpSpPr>
          <a:xfrm>
            <a:off x="1369775" y="3412528"/>
            <a:ext cx="391145" cy="1311624"/>
            <a:chOff x="1232965" y="3342570"/>
            <a:chExt cx="391145" cy="1311624"/>
          </a:xfrm>
        </p:grpSpPr>
        <p:sp>
          <p:nvSpPr>
            <p:cNvPr id="33" name="Up-Down Arrow 32"/>
            <p:cNvSpPr/>
            <p:nvPr/>
          </p:nvSpPr>
          <p:spPr bwMode="auto">
            <a:xfrm>
              <a:off x="1232965" y="3342570"/>
              <a:ext cx="391145" cy="1311624"/>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Oval 33"/>
            <p:cNvSpPr/>
            <p:nvPr/>
          </p:nvSpPr>
          <p:spPr bwMode="auto">
            <a:xfrm>
              <a:off x="1277274" y="3858730"/>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1</a:t>
              </a:r>
              <a:endParaRPr lang="en-US" b="1" dirty="0">
                <a:gradFill>
                  <a:gsLst>
                    <a:gs pos="0">
                      <a:schemeClr val="tx1"/>
                    </a:gs>
                    <a:gs pos="100000">
                      <a:schemeClr val="tx1"/>
                    </a:gs>
                  </a:gsLst>
                  <a:lin ang="5400000" scaled="0"/>
                </a:gradFill>
              </a:endParaRPr>
            </a:p>
          </p:txBody>
        </p:sp>
      </p:grpSp>
      <p:grpSp>
        <p:nvGrpSpPr>
          <p:cNvPr id="43" name="Group 42"/>
          <p:cNvGrpSpPr/>
          <p:nvPr/>
        </p:nvGrpSpPr>
        <p:grpSpPr>
          <a:xfrm>
            <a:off x="2498156" y="2497042"/>
            <a:ext cx="2240388" cy="391147"/>
            <a:chOff x="2498156" y="2462213"/>
            <a:chExt cx="2240388" cy="391147"/>
          </a:xfrm>
        </p:grpSpPr>
        <p:sp>
          <p:nvSpPr>
            <p:cNvPr id="36" name="Up-Down Arrow 35"/>
            <p:cNvSpPr/>
            <p:nvPr/>
          </p:nvSpPr>
          <p:spPr bwMode="auto">
            <a:xfrm rot="5400000">
              <a:off x="3422776" y="1537593"/>
              <a:ext cx="391147" cy="2240388"/>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Oval 36"/>
            <p:cNvSpPr/>
            <p:nvPr/>
          </p:nvSpPr>
          <p:spPr bwMode="auto">
            <a:xfrm>
              <a:off x="3467086" y="2518135"/>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2</a:t>
              </a:r>
              <a:endParaRPr lang="en-US" b="1" dirty="0">
                <a:gradFill>
                  <a:gsLst>
                    <a:gs pos="0">
                      <a:schemeClr val="tx1"/>
                    </a:gs>
                    <a:gs pos="100000">
                      <a:schemeClr val="tx1"/>
                    </a:gs>
                  </a:gsLst>
                  <a:lin ang="5400000" scaled="0"/>
                </a:gradFill>
              </a:endParaRPr>
            </a:p>
          </p:txBody>
        </p:sp>
      </p:grpSp>
      <p:grpSp>
        <p:nvGrpSpPr>
          <p:cNvPr id="44" name="Group 43"/>
          <p:cNvGrpSpPr/>
          <p:nvPr/>
        </p:nvGrpSpPr>
        <p:grpSpPr>
          <a:xfrm>
            <a:off x="5636892" y="3303708"/>
            <a:ext cx="445096" cy="845222"/>
            <a:chOff x="5636892" y="3268879"/>
            <a:chExt cx="445096" cy="845222"/>
          </a:xfrm>
        </p:grpSpPr>
        <p:sp>
          <p:nvSpPr>
            <p:cNvPr id="38" name="Down Arrow 37"/>
            <p:cNvSpPr/>
            <p:nvPr/>
          </p:nvSpPr>
          <p:spPr bwMode="auto">
            <a:xfrm>
              <a:off x="5636892" y="3268879"/>
              <a:ext cx="445096" cy="845222"/>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39" name="Oval 38"/>
            <p:cNvSpPr/>
            <p:nvPr/>
          </p:nvSpPr>
          <p:spPr bwMode="auto">
            <a:xfrm>
              <a:off x="5708177" y="3469272"/>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grpSp>
        <p:nvGrpSpPr>
          <p:cNvPr id="45" name="Group 44"/>
          <p:cNvGrpSpPr/>
          <p:nvPr/>
        </p:nvGrpSpPr>
        <p:grpSpPr>
          <a:xfrm>
            <a:off x="2481378" y="4932040"/>
            <a:ext cx="2244288" cy="390513"/>
            <a:chOff x="2481378" y="4897211"/>
            <a:chExt cx="2244288" cy="390513"/>
          </a:xfrm>
        </p:grpSpPr>
        <p:sp>
          <p:nvSpPr>
            <p:cNvPr id="40" name="Down Arrow 39"/>
            <p:cNvSpPr/>
            <p:nvPr/>
          </p:nvSpPr>
          <p:spPr bwMode="auto">
            <a:xfrm rot="5400000">
              <a:off x="3408265" y="3970324"/>
              <a:ext cx="390513" cy="2244288"/>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41" name="Oval 40"/>
            <p:cNvSpPr/>
            <p:nvPr/>
          </p:nvSpPr>
          <p:spPr bwMode="auto">
            <a:xfrm>
              <a:off x="3452258" y="4952816"/>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sp>
        <p:nvSpPr>
          <p:cNvPr id="47" name="Title 1"/>
          <p:cNvSpPr txBox="1">
            <a:spLocks/>
          </p:cNvSpPr>
          <p:nvPr/>
        </p:nvSpPr>
        <p:spPr>
          <a:xfrm>
            <a:off x="541747" y="23087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Building a Cloud Service with Window Azure</a:t>
            </a:r>
            <a:endParaRPr lang="en-US" dirty="0"/>
          </a:p>
        </p:txBody>
      </p:sp>
      <p:sp>
        <p:nvSpPr>
          <p:cNvPr id="52" name="Text Placeholder 2"/>
          <p:cNvSpPr>
            <a:spLocks noGrp="1"/>
          </p:cNvSpPr>
          <p:nvPr>
            <p:ph type="body" idx="4294967295"/>
          </p:nvPr>
        </p:nvSpPr>
        <p:spPr>
          <a:xfrm>
            <a:off x="519113" y="1411554"/>
            <a:ext cx="5486400" cy="346249"/>
          </a:xfrm>
          <a:prstGeom prst="rect">
            <a:avLst/>
          </a:prstGeom>
        </p:spPr>
        <p:txBody>
          <a:bodyPr/>
          <a:lstStyle/>
          <a:p>
            <a:pPr marL="0" indent="0">
              <a:buNone/>
            </a:pPr>
            <a:r>
              <a:rPr lang="en-US" sz="2400" b="1" dirty="0" smtClean="0"/>
              <a:t>What a service needs to support</a:t>
            </a:r>
            <a:endParaRPr lang="en-US" sz="2400" b="1" dirty="0"/>
          </a:p>
        </p:txBody>
      </p:sp>
      <p:sp>
        <p:nvSpPr>
          <p:cNvPr id="53" name="Text Placeholder 4"/>
          <p:cNvSpPr>
            <a:spLocks noGrp="1"/>
          </p:cNvSpPr>
          <p:nvPr>
            <p:ph type="body" sz="quarter" idx="4294967295"/>
          </p:nvPr>
        </p:nvSpPr>
        <p:spPr>
          <a:xfrm>
            <a:off x="6181725" y="1411554"/>
            <a:ext cx="5486400" cy="332399"/>
          </a:xfrm>
          <a:prstGeom prst="rect">
            <a:avLst/>
          </a:prstGeom>
        </p:spPr>
        <p:txBody>
          <a:bodyPr/>
          <a:lstStyle/>
          <a:p>
            <a:pPr marL="0" indent="0">
              <a:buNone/>
            </a:pPr>
            <a:r>
              <a:rPr lang="en-US" sz="2400" b="1" dirty="0" smtClean="0"/>
              <a:t>How do I do that with Windows Azure?</a:t>
            </a:r>
            <a:endParaRPr lang="en-US" sz="2400" b="1" dirty="0"/>
          </a:p>
        </p:txBody>
      </p:sp>
      <p:sp>
        <p:nvSpPr>
          <p:cNvPr id="55" name="Content Placeholder 5"/>
          <p:cNvSpPr txBox="1">
            <a:spLocks/>
          </p:cNvSpPr>
          <p:nvPr/>
        </p:nvSpPr>
        <p:spPr>
          <a:xfrm>
            <a:off x="6181725" y="2106306"/>
            <a:ext cx="5486400" cy="2674578"/>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099" fontAlgn="base">
              <a:spcBef>
                <a:spcPct val="0"/>
              </a:spcBef>
              <a:spcAft>
                <a:spcPct val="0"/>
              </a:spcAft>
            </a:pPr>
            <a:r>
              <a:rPr lang="en-US" sz="2400" dirty="0" smtClean="0">
                <a:gradFill>
                  <a:gsLst>
                    <a:gs pos="0">
                      <a:schemeClr val="tx1"/>
                    </a:gs>
                    <a:gs pos="100000">
                      <a:schemeClr val="tx1"/>
                    </a:gs>
                  </a:gsLst>
                  <a:lin ang="5400000" scaled="0"/>
                </a:gradFill>
              </a:rPr>
              <a:t>Windows Azure Compute</a:t>
            </a:r>
          </a:p>
          <a:p>
            <a:pPr lvl="1" defTabSz="914099" fontAlgn="base">
              <a:spcBef>
                <a:spcPct val="0"/>
              </a:spcBef>
              <a:spcAft>
                <a:spcPct val="0"/>
              </a:spcAft>
            </a:pPr>
            <a:r>
              <a:rPr lang="en-US" sz="2400" dirty="0" smtClean="0">
                <a:gradFill>
                  <a:gsLst>
                    <a:gs pos="0">
                      <a:schemeClr val="tx1"/>
                    </a:gs>
                    <a:gs pos="100000">
                      <a:schemeClr val="tx1"/>
                    </a:gs>
                  </a:gsLst>
                  <a:lin ang="5400000" scaled="0"/>
                </a:gradFill>
              </a:rPr>
              <a:t>Web Role</a:t>
            </a:r>
          </a:p>
          <a:p>
            <a:pPr lvl="2" defTabSz="914099" fontAlgn="base">
              <a:spcBef>
                <a:spcPct val="0"/>
              </a:spcBef>
              <a:spcAft>
                <a:spcPct val="0"/>
              </a:spcAft>
            </a:pPr>
            <a:r>
              <a:rPr lang="en-US" dirty="0" smtClean="0">
                <a:gradFill>
                  <a:gsLst>
                    <a:gs pos="0">
                      <a:schemeClr val="tx1"/>
                    </a:gs>
                    <a:gs pos="100000">
                      <a:schemeClr val="tx1"/>
                    </a:gs>
                  </a:gsLst>
                  <a:lin ang="5400000" scaled="0"/>
                </a:gradFill>
              </a:rPr>
              <a:t>Full IIS support </a:t>
            </a:r>
          </a:p>
          <a:p>
            <a:pPr lvl="2" defTabSz="914099" fontAlgn="base">
              <a:spcBef>
                <a:spcPct val="0"/>
              </a:spcBef>
              <a:spcAft>
                <a:spcPct val="0"/>
              </a:spcAft>
            </a:pPr>
            <a:r>
              <a:rPr lang="en-US" dirty="0" smtClean="0">
                <a:gradFill>
                  <a:gsLst>
                    <a:gs pos="0">
                      <a:schemeClr val="tx1"/>
                    </a:gs>
                    <a:gs pos="100000">
                      <a:schemeClr val="tx1"/>
                    </a:gs>
                  </a:gsLst>
                  <a:lin ang="5400000" scaled="0"/>
                </a:gradFill>
              </a:rPr>
              <a:t>WCF REST and ASP.NET MVC</a:t>
            </a:r>
          </a:p>
          <a:p>
            <a:pPr defTabSz="914099" fontAlgn="base">
              <a:spcBef>
                <a:spcPct val="0"/>
              </a:spcBef>
              <a:spcAft>
                <a:spcPct val="0"/>
              </a:spcAft>
            </a:pPr>
            <a:endParaRPr lang="en-US" sz="2400" dirty="0" smtClean="0">
              <a:gradFill>
                <a:gsLst>
                  <a:gs pos="0">
                    <a:schemeClr val="tx1"/>
                  </a:gs>
                  <a:gs pos="100000">
                    <a:schemeClr val="tx1"/>
                  </a:gs>
                </a:gsLst>
                <a:lin ang="5400000" scaled="0"/>
              </a:gradFill>
            </a:endParaRPr>
          </a:p>
          <a:p>
            <a:pPr defTabSz="914099" fontAlgn="base">
              <a:spcBef>
                <a:spcPct val="0"/>
              </a:spcBef>
              <a:spcAft>
                <a:spcPct val="0"/>
              </a:spcAft>
            </a:pPr>
            <a:r>
              <a:rPr lang="en-US" sz="2400" dirty="0" smtClean="0">
                <a:gradFill>
                  <a:gsLst>
                    <a:gs pos="0">
                      <a:schemeClr val="tx1"/>
                    </a:gs>
                    <a:gs pos="100000">
                      <a:schemeClr val="tx1"/>
                    </a:gs>
                  </a:gsLst>
                  <a:lin ang="5400000" scaled="0"/>
                </a:gradFill>
              </a:rPr>
              <a:t>Windows Azure Storage</a:t>
            </a:r>
          </a:p>
          <a:p>
            <a:pPr lvl="1" defTabSz="914099" fontAlgn="base">
              <a:spcBef>
                <a:spcPct val="0"/>
              </a:spcBef>
              <a:spcAft>
                <a:spcPct val="0"/>
              </a:spcAft>
            </a:pPr>
            <a:r>
              <a:rPr lang="en-US" sz="2400" dirty="0" smtClean="0">
                <a:gradFill>
                  <a:gsLst>
                    <a:gs pos="0">
                      <a:schemeClr val="tx1"/>
                    </a:gs>
                    <a:gs pos="100000">
                      <a:schemeClr val="tx1"/>
                    </a:gs>
                  </a:gsLst>
                  <a:lin ang="5400000" scaled="0"/>
                </a:gradFill>
              </a:rPr>
              <a:t>Table Storage</a:t>
            </a:r>
          </a:p>
          <a:p>
            <a:pPr lvl="1" defTabSz="914099" fontAlgn="base">
              <a:spcBef>
                <a:spcPct val="0"/>
              </a:spcBef>
              <a:spcAft>
                <a:spcPct val="0"/>
              </a:spcAft>
            </a:pPr>
            <a:r>
              <a:rPr lang="en-US" sz="2400" dirty="0" smtClean="0">
                <a:gradFill>
                  <a:gsLst>
                    <a:gs pos="0">
                      <a:schemeClr val="tx1"/>
                    </a:gs>
                    <a:gs pos="100000">
                      <a:schemeClr val="tx1"/>
                    </a:gs>
                  </a:gsLst>
                  <a:lin ang="5400000" scaled="0"/>
                </a:gradFill>
              </a:rPr>
              <a:t>Blob Storage</a:t>
            </a:r>
          </a:p>
          <a:p>
            <a:endParaRPr lang="en-US" sz="2400" dirty="0"/>
          </a:p>
        </p:txBody>
      </p:sp>
      <p:grpSp>
        <p:nvGrpSpPr>
          <p:cNvPr id="5" name="Group 4"/>
          <p:cNvGrpSpPr/>
          <p:nvPr/>
        </p:nvGrpSpPr>
        <p:grpSpPr>
          <a:xfrm>
            <a:off x="4764303" y="1289159"/>
            <a:ext cx="2241803" cy="2000058"/>
            <a:chOff x="4764303" y="1289159"/>
            <a:chExt cx="2241803" cy="2000058"/>
          </a:xfrm>
        </p:grpSpPr>
        <p:sp>
          <p:nvSpPr>
            <p:cNvPr id="22" name="Rounded Rectangle 21"/>
            <p:cNvSpPr/>
            <p:nvPr/>
          </p:nvSpPr>
          <p:spPr bwMode="auto">
            <a:xfrm>
              <a:off x="4764303" y="1289159"/>
              <a:ext cx="2241803" cy="200005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mj-lt"/>
                </a:rPr>
                <a:t>Cloud Service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552" y="1814354"/>
              <a:ext cx="927303" cy="1295719"/>
            </a:xfrm>
            <a:prstGeom prst="rect">
              <a:avLst/>
            </a:prstGeom>
          </p:spPr>
        </p:pic>
      </p:grpSp>
      <p:sp>
        <p:nvSpPr>
          <p:cNvPr id="54" name="Content Placeholder 3"/>
          <p:cNvSpPr txBox="1">
            <a:spLocks/>
          </p:cNvSpPr>
          <p:nvPr/>
        </p:nvSpPr>
        <p:spPr>
          <a:xfrm>
            <a:off x="507868" y="2133600"/>
            <a:ext cx="5484971" cy="2300630"/>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099" fontAlgn="base">
              <a:spcBef>
                <a:spcPct val="0"/>
              </a:spcBef>
              <a:spcAft>
                <a:spcPct val="0"/>
              </a:spcAft>
            </a:pPr>
            <a:r>
              <a:rPr lang="en-US" sz="2400" dirty="0" smtClean="0">
                <a:gradFill>
                  <a:gsLst>
                    <a:gs pos="0">
                      <a:schemeClr val="tx1"/>
                    </a:gs>
                    <a:gs pos="100000">
                      <a:schemeClr val="tx1"/>
                    </a:gs>
                  </a:gsLst>
                  <a:lin ang="5400000" scaled="0"/>
                </a:gradFill>
              </a:rPr>
              <a:t>Secure, web based API for channel URI registration.</a:t>
            </a:r>
          </a:p>
          <a:p>
            <a:pPr defTabSz="914099" fontAlgn="base">
              <a:spcBef>
                <a:spcPct val="0"/>
              </a:spcBef>
              <a:spcAft>
                <a:spcPct val="0"/>
              </a:spcAft>
            </a:pPr>
            <a:endParaRPr lang="en-US" sz="2400" dirty="0" smtClean="0">
              <a:gradFill>
                <a:gsLst>
                  <a:gs pos="0">
                    <a:schemeClr val="tx1"/>
                  </a:gs>
                  <a:gs pos="100000">
                    <a:schemeClr val="tx1"/>
                  </a:gs>
                </a:gsLst>
                <a:lin ang="5400000" scaled="0"/>
              </a:gradFill>
            </a:endParaRPr>
          </a:p>
          <a:p>
            <a:pPr defTabSz="914099" fontAlgn="base">
              <a:spcBef>
                <a:spcPct val="0"/>
              </a:spcBef>
              <a:spcAft>
                <a:spcPct val="0"/>
              </a:spcAft>
            </a:pPr>
            <a:r>
              <a:rPr lang="en-US" sz="2400" dirty="0" smtClean="0">
                <a:gradFill>
                  <a:gsLst>
                    <a:gs pos="0">
                      <a:schemeClr val="tx1"/>
                    </a:gs>
                    <a:gs pos="100000">
                      <a:schemeClr val="tx1"/>
                    </a:gs>
                  </a:gsLst>
                  <a:lin ang="5400000" scaled="0"/>
                </a:gradFill>
              </a:rPr>
              <a:t>Persistent storage of channel URI.</a:t>
            </a:r>
          </a:p>
          <a:p>
            <a:pPr defTabSz="914099" fontAlgn="base">
              <a:spcBef>
                <a:spcPct val="0"/>
              </a:spcBef>
              <a:spcAft>
                <a:spcPct val="0"/>
              </a:spcAft>
            </a:pPr>
            <a:endParaRPr lang="en-US" sz="2400" dirty="0" smtClean="0">
              <a:gradFill>
                <a:gsLst>
                  <a:gs pos="0">
                    <a:schemeClr val="tx1"/>
                  </a:gs>
                  <a:gs pos="100000">
                    <a:schemeClr val="tx1"/>
                  </a:gs>
                </a:gsLst>
                <a:lin ang="5400000" scaled="0"/>
              </a:gradFill>
            </a:endParaRPr>
          </a:p>
          <a:p>
            <a:pPr defTabSz="914099" fontAlgn="base">
              <a:spcBef>
                <a:spcPct val="0"/>
              </a:spcBef>
              <a:spcAft>
                <a:spcPct val="0"/>
              </a:spcAft>
            </a:pPr>
            <a:r>
              <a:rPr lang="en-US" sz="2400" dirty="0" smtClean="0">
                <a:gradFill>
                  <a:gsLst>
                    <a:gs pos="0">
                      <a:schemeClr val="tx1"/>
                    </a:gs>
                    <a:gs pos="100000">
                      <a:schemeClr val="tx1"/>
                    </a:gs>
                  </a:gsLst>
                  <a:lin ang="5400000" scaled="0"/>
                </a:gradFill>
              </a:rPr>
              <a:t>Storage for tile and toast images.</a:t>
            </a:r>
          </a:p>
          <a:p>
            <a:endParaRPr lang="en-US" sz="2400" dirty="0"/>
          </a:p>
        </p:txBody>
      </p:sp>
    </p:spTree>
    <p:extLst>
      <p:ext uri="{BB962C8B-B14F-4D97-AF65-F5344CB8AC3E}">
        <p14:creationId xmlns:p14="http://schemas.microsoft.com/office/powerpoint/2010/main" val="16401844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9.13117E-7 2.48844E-6 L 0.40511 0.46785 " pathEditMode="relative" rAng="0" ptsTypes="AA">
                                      <p:cBhvr>
                                        <p:cTn id="6" dur="2000" fill="hold"/>
                                        <p:tgtEl>
                                          <p:spTgt spid="5"/>
                                        </p:tgtEl>
                                        <p:attrNameLst>
                                          <p:attrName>ppt_x</p:attrName>
                                          <p:attrName>ppt_y</p:attrName>
                                        </p:attrNameLst>
                                      </p:cBhvr>
                                      <p:rCtr x="20255" y="23381"/>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par>
                                <p:cTn id="10" presetID="10" presetClass="exit" presetSubtype="0" fill="hold" grpId="0" nodeType="with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2"/>
                                        </p:tgtEl>
                                      </p:cBhvr>
                                    </p:animEffect>
                                    <p:set>
                                      <p:cBhvr>
                                        <p:cTn id="21" dur="1" fill="hold">
                                          <p:stCondLst>
                                            <p:cond delay="499"/>
                                          </p:stCondLst>
                                        </p:cTn>
                                        <p:tgtEl>
                                          <p:spTgt spid="4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Effect transition="in" filter="fade">
                                      <p:cBhvr>
                                        <p:cTn id="36" dur="500"/>
                                        <p:tgtEl>
                                          <p:spTgt spid="5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fade">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4">
                                            <p:txEl>
                                              <p:pRg st="2" end="2"/>
                                            </p:txEl>
                                          </p:spTgt>
                                        </p:tgtEl>
                                        <p:attrNameLst>
                                          <p:attrName>style.visibility</p:attrName>
                                        </p:attrNameLst>
                                      </p:cBhvr>
                                      <p:to>
                                        <p:strVal val="visible"/>
                                      </p:to>
                                    </p:set>
                                    <p:animEffect transition="in" filter="fade">
                                      <p:cBhvr>
                                        <p:cTn id="46" dur="500"/>
                                        <p:tgtEl>
                                          <p:spTgt spid="5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txEl>
                                              <p:pRg st="4" end="4"/>
                                            </p:txEl>
                                          </p:spTgt>
                                        </p:tgtEl>
                                        <p:attrNameLst>
                                          <p:attrName>style.visibility</p:attrName>
                                        </p:attrNameLst>
                                      </p:cBhvr>
                                      <p:to>
                                        <p:strVal val="visible"/>
                                      </p:to>
                                    </p:set>
                                    <p:animEffect transition="in" filter="fade">
                                      <p:cBhvr>
                                        <p:cTn id="51" dur="500"/>
                                        <p:tgtEl>
                                          <p:spTgt spid="5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xEl>
                                              <p:pRg st="0" end="0"/>
                                            </p:txEl>
                                          </p:spTgt>
                                        </p:tgtEl>
                                        <p:attrNameLst>
                                          <p:attrName>style.visibility</p:attrName>
                                        </p:attrNameLst>
                                      </p:cBhvr>
                                      <p:to>
                                        <p:strVal val="visible"/>
                                      </p:to>
                                    </p:set>
                                    <p:animEffect transition="in" filter="fade">
                                      <p:cBhvr>
                                        <p:cTn id="56" dur="500"/>
                                        <p:tgtEl>
                                          <p:spTgt spid="5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fade">
                                      <p:cBhvr>
                                        <p:cTn id="61" dur="500"/>
                                        <p:tgtEl>
                                          <p:spTgt spid="55">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xEl>
                                              <p:pRg st="1" end="1"/>
                                            </p:txEl>
                                          </p:spTgt>
                                        </p:tgtEl>
                                        <p:attrNameLst>
                                          <p:attrName>style.visibility</p:attrName>
                                        </p:attrNameLst>
                                      </p:cBhvr>
                                      <p:to>
                                        <p:strVal val="visible"/>
                                      </p:to>
                                    </p:set>
                                    <p:animEffect transition="in" filter="fade">
                                      <p:cBhvr>
                                        <p:cTn id="64" dur="500"/>
                                        <p:tgtEl>
                                          <p:spTgt spid="55">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xEl>
                                              <p:pRg st="2" end="2"/>
                                            </p:txEl>
                                          </p:spTgt>
                                        </p:tgtEl>
                                        <p:attrNameLst>
                                          <p:attrName>style.visibility</p:attrName>
                                        </p:attrNameLst>
                                      </p:cBhvr>
                                      <p:to>
                                        <p:strVal val="visible"/>
                                      </p:to>
                                    </p:set>
                                    <p:animEffect transition="in" filter="fade">
                                      <p:cBhvr>
                                        <p:cTn id="67" dur="500"/>
                                        <p:tgtEl>
                                          <p:spTgt spid="55">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xEl>
                                              <p:pRg st="3" end="3"/>
                                            </p:txEl>
                                          </p:spTgt>
                                        </p:tgtEl>
                                        <p:attrNameLst>
                                          <p:attrName>style.visibility</p:attrName>
                                        </p:attrNameLst>
                                      </p:cBhvr>
                                      <p:to>
                                        <p:strVal val="visible"/>
                                      </p:to>
                                    </p:set>
                                    <p:animEffect transition="in" filter="fade">
                                      <p:cBhvr>
                                        <p:cTn id="70" dur="500"/>
                                        <p:tgtEl>
                                          <p:spTgt spid="55">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5">
                                            <p:txEl>
                                              <p:pRg st="5" end="5"/>
                                            </p:txEl>
                                          </p:spTgt>
                                        </p:tgtEl>
                                        <p:attrNameLst>
                                          <p:attrName>style.visibility</p:attrName>
                                        </p:attrNameLst>
                                      </p:cBhvr>
                                      <p:to>
                                        <p:strVal val="visible"/>
                                      </p:to>
                                    </p:set>
                                    <p:animEffect transition="in" filter="fade">
                                      <p:cBhvr>
                                        <p:cTn id="75" dur="500"/>
                                        <p:tgtEl>
                                          <p:spTgt spid="55">
                                            <p:txEl>
                                              <p:pRg st="5" end="5"/>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5">
                                            <p:txEl>
                                              <p:pRg st="6" end="6"/>
                                            </p:txEl>
                                          </p:spTgt>
                                        </p:tgtEl>
                                        <p:attrNameLst>
                                          <p:attrName>style.visibility</p:attrName>
                                        </p:attrNameLst>
                                      </p:cBhvr>
                                      <p:to>
                                        <p:strVal val="visible"/>
                                      </p:to>
                                    </p:set>
                                    <p:animEffect transition="in" filter="fade">
                                      <p:cBhvr>
                                        <p:cTn id="78" dur="500"/>
                                        <p:tgtEl>
                                          <p:spTgt spid="55">
                                            <p:txEl>
                                              <p:pRg st="6" end="6"/>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xEl>
                                              <p:pRg st="7" end="7"/>
                                            </p:txEl>
                                          </p:spTgt>
                                        </p:tgtEl>
                                        <p:attrNameLst>
                                          <p:attrName>style.visibility</p:attrName>
                                        </p:attrNameLst>
                                      </p:cBhvr>
                                      <p:to>
                                        <p:strVal val="visible"/>
                                      </p:to>
                                    </p:set>
                                    <p:animEffect transition="in" filter="fade">
                                      <p:cBhvr>
                                        <p:cTn id="81" dur="500"/>
                                        <p:tgtEl>
                                          <p:spTgt spid="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7" grpId="0"/>
      <p:bldP spid="52" grpId="0" build="p"/>
      <p:bldP spid="53" grpId="0" build="p"/>
      <p:bldP spid="55" grpId="0" build="p"/>
      <p:bldP spid="5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294382" cy="1523494"/>
          </a:xfrm>
        </p:spPr>
        <p:txBody>
          <a:bodyPr/>
          <a:lstStyle/>
          <a:p>
            <a:r>
              <a:rPr lang="en-US" dirty="0" smtClean="0"/>
              <a:t>Windows Azure Toolkit for Windows 8</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a:t>a</a:t>
            </a:r>
            <a:r>
              <a:rPr lang="en-US" dirty="0" smtClean="0"/>
              <a:t>nnouncing</a:t>
            </a:r>
            <a:endParaRPr lang="en-US" dirty="0"/>
          </a:p>
        </p:txBody>
      </p:sp>
    </p:spTree>
    <p:extLst>
      <p:ext uri="{BB962C8B-B14F-4D97-AF65-F5344CB8AC3E}">
        <p14:creationId xmlns:p14="http://schemas.microsoft.com/office/powerpoint/2010/main" val="42134820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a:latin typeface="+mn-lt"/>
              </a:rPr>
              <a:t>Windows Azure provides the resources to scale your services as your app grows.</a:t>
            </a:r>
          </a:p>
        </p:txBody>
      </p:sp>
    </p:spTree>
    <p:extLst>
      <p:ext uri="{BB962C8B-B14F-4D97-AF65-F5344CB8AC3E}">
        <p14:creationId xmlns:p14="http://schemas.microsoft.com/office/powerpoint/2010/main" val="24711898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Services</a:t>
            </a:r>
            <a:endParaRPr lang="en-US" dirty="0"/>
          </a:p>
        </p:txBody>
      </p:sp>
      <p:sp>
        <p:nvSpPr>
          <p:cNvPr id="3" name="Content Placeholder 2"/>
          <p:cNvSpPr>
            <a:spLocks noGrp="1"/>
          </p:cNvSpPr>
          <p:nvPr>
            <p:ph idx="1"/>
          </p:nvPr>
        </p:nvSpPr>
        <p:spPr>
          <a:xfrm>
            <a:off x="519112" y="1447800"/>
            <a:ext cx="11149013" cy="4321183"/>
          </a:xfrm>
        </p:spPr>
        <p:txBody>
          <a:bodyPr/>
          <a:lstStyle/>
          <a:p>
            <a:pPr defTabSz="914099" fontAlgn="base">
              <a:spcBef>
                <a:spcPct val="0"/>
              </a:spcBef>
              <a:spcAft>
                <a:spcPct val="0"/>
              </a:spcAft>
            </a:pPr>
            <a:r>
              <a:rPr lang="en-US" dirty="0" smtClean="0">
                <a:gradFill>
                  <a:gsLst>
                    <a:gs pos="0">
                      <a:schemeClr val="tx1"/>
                    </a:gs>
                    <a:gs pos="100000">
                      <a:schemeClr val="tx1"/>
                    </a:gs>
                  </a:gsLst>
                  <a:lin ang="5400000" scaled="0"/>
                </a:gradFill>
              </a:rPr>
              <a:t>Core Services:</a:t>
            </a:r>
          </a:p>
          <a:p>
            <a:pPr lvl="1" defTabSz="914099" fontAlgn="base">
              <a:spcBef>
                <a:spcPct val="0"/>
              </a:spcBef>
              <a:spcAft>
                <a:spcPct val="0"/>
              </a:spcAft>
            </a:pPr>
            <a:r>
              <a:rPr lang="en-US" dirty="0" smtClean="0">
                <a:gradFill>
                  <a:gsLst>
                    <a:gs pos="0">
                      <a:schemeClr val="tx1"/>
                    </a:gs>
                    <a:gs pos="100000">
                      <a:schemeClr val="tx1"/>
                    </a:gs>
                  </a:gsLst>
                  <a:lin ang="5400000" scaled="0"/>
                </a:gradFill>
              </a:rPr>
              <a:t>Windows </a:t>
            </a:r>
            <a:r>
              <a:rPr lang="en-US" dirty="0">
                <a:gradFill>
                  <a:gsLst>
                    <a:gs pos="0">
                      <a:schemeClr val="tx1"/>
                    </a:gs>
                    <a:gs pos="100000">
                      <a:schemeClr val="tx1"/>
                    </a:gs>
                  </a:gsLst>
                  <a:lin ang="5400000" scaled="0"/>
                </a:gradFill>
              </a:rPr>
              <a:t>Azure </a:t>
            </a:r>
            <a:r>
              <a:rPr lang="en-US" dirty="0" smtClean="0">
                <a:gradFill>
                  <a:gsLst>
                    <a:gs pos="0">
                      <a:schemeClr val="tx1"/>
                    </a:gs>
                    <a:gs pos="100000">
                      <a:schemeClr val="tx1"/>
                    </a:gs>
                  </a:gsLst>
                  <a:lin ang="5400000" scaled="0"/>
                </a:gradFill>
              </a:rPr>
              <a:t>Compute</a:t>
            </a:r>
          </a:p>
          <a:p>
            <a:pPr lvl="1" defTabSz="914099" fontAlgn="base">
              <a:spcBef>
                <a:spcPct val="0"/>
              </a:spcBef>
              <a:spcAft>
                <a:spcPct val="0"/>
              </a:spcAft>
            </a:pPr>
            <a:r>
              <a:rPr lang="en-US" dirty="0" smtClean="0">
                <a:gradFill>
                  <a:gsLst>
                    <a:gs pos="0">
                      <a:schemeClr val="tx1"/>
                    </a:gs>
                    <a:gs pos="100000">
                      <a:schemeClr val="tx1"/>
                    </a:gs>
                  </a:gsLst>
                  <a:lin ang="5400000" scaled="0"/>
                </a:gradFill>
              </a:rPr>
              <a:t>Windows </a:t>
            </a:r>
            <a:r>
              <a:rPr lang="en-US" dirty="0">
                <a:gradFill>
                  <a:gsLst>
                    <a:gs pos="0">
                      <a:schemeClr val="tx1"/>
                    </a:gs>
                    <a:gs pos="100000">
                      <a:schemeClr val="tx1"/>
                    </a:gs>
                  </a:gsLst>
                  <a:lin ang="5400000" scaled="0"/>
                </a:gradFill>
              </a:rPr>
              <a:t>Azure </a:t>
            </a:r>
            <a:r>
              <a:rPr lang="en-US" dirty="0" smtClean="0">
                <a:gradFill>
                  <a:gsLst>
                    <a:gs pos="0">
                      <a:schemeClr val="tx1"/>
                    </a:gs>
                    <a:gs pos="100000">
                      <a:schemeClr val="tx1"/>
                    </a:gs>
                  </a:gsLst>
                  <a:lin ang="5400000" scaled="0"/>
                </a:gradFill>
              </a:rPr>
              <a:t>Storage</a:t>
            </a:r>
          </a:p>
          <a:p>
            <a:pPr lvl="2" defTabSz="914099" fontAlgn="base">
              <a:spcBef>
                <a:spcPct val="0"/>
              </a:spcBef>
              <a:spcAft>
                <a:spcPct val="0"/>
              </a:spcAft>
            </a:pPr>
            <a:r>
              <a:rPr lang="en-US" dirty="0" smtClean="0">
                <a:gradFill>
                  <a:gsLst>
                    <a:gs pos="0">
                      <a:schemeClr val="tx1"/>
                    </a:gs>
                    <a:gs pos="100000">
                      <a:schemeClr val="tx1"/>
                    </a:gs>
                  </a:gsLst>
                  <a:lin ang="5400000" scaled="0"/>
                </a:gradFill>
              </a:rPr>
              <a:t>Table Storage</a:t>
            </a:r>
          </a:p>
          <a:p>
            <a:pPr lvl="2" defTabSz="914099" fontAlgn="base">
              <a:spcBef>
                <a:spcPct val="0"/>
              </a:spcBef>
              <a:spcAft>
                <a:spcPct val="0"/>
              </a:spcAft>
            </a:pPr>
            <a:r>
              <a:rPr lang="en-US" dirty="0" smtClean="0">
                <a:gradFill>
                  <a:gsLst>
                    <a:gs pos="0">
                      <a:schemeClr val="tx1"/>
                    </a:gs>
                    <a:gs pos="100000">
                      <a:schemeClr val="tx1"/>
                    </a:gs>
                  </a:gsLst>
                  <a:lin ang="5400000" scaled="0"/>
                </a:gradFill>
              </a:rPr>
              <a:t>Blob Storage</a:t>
            </a:r>
          </a:p>
          <a:p>
            <a:pPr defTabSz="914099" fontAlgn="base">
              <a:spcBef>
                <a:spcPct val="0"/>
              </a:spcBef>
              <a:spcAft>
                <a:spcPct val="0"/>
              </a:spcAft>
            </a:pPr>
            <a:endParaRPr lang="en-US" dirty="0" smtClean="0">
              <a:gradFill>
                <a:gsLst>
                  <a:gs pos="0">
                    <a:schemeClr val="tx1"/>
                  </a:gs>
                  <a:gs pos="100000">
                    <a:schemeClr val="tx1"/>
                  </a:gs>
                </a:gsLst>
                <a:lin ang="5400000" scaled="0"/>
              </a:gradFill>
            </a:endParaRPr>
          </a:p>
          <a:p>
            <a:pPr defTabSz="914099" fontAlgn="base">
              <a:spcBef>
                <a:spcPct val="0"/>
              </a:spcBef>
              <a:spcAft>
                <a:spcPct val="0"/>
              </a:spcAft>
            </a:pPr>
            <a:r>
              <a:rPr lang="en-US" dirty="0" smtClean="0">
                <a:gradFill>
                  <a:gsLst>
                    <a:gs pos="0">
                      <a:schemeClr val="tx1"/>
                    </a:gs>
                    <a:gs pos="100000">
                      <a:schemeClr val="tx1"/>
                    </a:gs>
                  </a:gsLst>
                  <a:lin ang="5400000" scaled="0"/>
                </a:gradFill>
              </a:rPr>
              <a:t>Services to Help Scale:</a:t>
            </a:r>
            <a:endParaRPr lang="en-US" dirty="0">
              <a:gradFill>
                <a:gsLst>
                  <a:gs pos="0">
                    <a:schemeClr val="tx1"/>
                  </a:gs>
                  <a:gs pos="100000">
                    <a:schemeClr val="tx1"/>
                  </a:gs>
                </a:gsLst>
                <a:lin ang="5400000" scaled="0"/>
              </a:gradFill>
            </a:endParaRPr>
          </a:p>
          <a:p>
            <a:pPr lvl="1" defTabSz="914099" fontAlgn="base">
              <a:spcBef>
                <a:spcPct val="0"/>
              </a:spcBef>
              <a:spcAft>
                <a:spcPct val="0"/>
              </a:spcAft>
            </a:pPr>
            <a:r>
              <a:rPr lang="en-US" dirty="0" smtClean="0">
                <a:gradFill>
                  <a:gsLst>
                    <a:gs pos="0">
                      <a:schemeClr val="tx1"/>
                    </a:gs>
                    <a:gs pos="100000">
                      <a:schemeClr val="tx1"/>
                    </a:gs>
                  </a:gsLst>
                  <a:lin ang="5400000" scaled="0"/>
                </a:gradFill>
              </a:rPr>
              <a:t>Windows Azure Elastic Scale </a:t>
            </a:r>
          </a:p>
          <a:p>
            <a:pPr lvl="1" defTabSz="914099" fontAlgn="base">
              <a:spcBef>
                <a:spcPct val="0"/>
              </a:spcBef>
              <a:spcAft>
                <a:spcPct val="0"/>
              </a:spcAft>
            </a:pPr>
            <a:r>
              <a:rPr lang="en-US" dirty="0" smtClean="0">
                <a:gradFill>
                  <a:gsLst>
                    <a:gs pos="0">
                      <a:schemeClr val="tx1"/>
                    </a:gs>
                    <a:gs pos="100000">
                      <a:schemeClr val="tx1"/>
                    </a:gs>
                  </a:gsLst>
                  <a:lin ang="5400000" scaled="0"/>
                </a:gradFill>
              </a:rPr>
              <a:t>Windows Azure CDN </a:t>
            </a:r>
          </a:p>
          <a:p>
            <a:pPr lvl="1" defTabSz="914099" fontAlgn="base">
              <a:spcBef>
                <a:spcPct val="0"/>
              </a:spcBef>
              <a:spcAft>
                <a:spcPct val="0"/>
              </a:spcAft>
            </a:pPr>
            <a:r>
              <a:rPr lang="en-US" dirty="0" smtClean="0">
                <a:gradFill>
                  <a:gsLst>
                    <a:gs pos="0">
                      <a:schemeClr val="tx1"/>
                    </a:gs>
                    <a:gs pos="100000">
                      <a:schemeClr val="tx1"/>
                    </a:gs>
                  </a:gsLst>
                  <a:lin ang="5400000" scaled="0"/>
                </a:gradFill>
              </a:rPr>
              <a:t>Windows Azure Traffic Manager</a:t>
            </a:r>
          </a:p>
          <a:p>
            <a:pPr lvl="1" defTabSz="914099" fontAlgn="base">
              <a:spcBef>
                <a:spcPct val="0"/>
              </a:spcBef>
              <a:spcAft>
                <a:spcPct val="0"/>
              </a:spcAft>
            </a:pPr>
            <a:r>
              <a:rPr lang="en-US" dirty="0" smtClean="0">
                <a:gradFill>
                  <a:gsLst>
                    <a:gs pos="0">
                      <a:schemeClr val="tx1"/>
                    </a:gs>
                    <a:gs pos="100000">
                      <a:schemeClr val="tx1"/>
                    </a:gs>
                  </a:gsLst>
                  <a:lin ang="5400000" scaled="0"/>
                </a:gradFill>
              </a:rPr>
              <a:t>Windows Azure App Fabric Cache</a:t>
            </a:r>
          </a:p>
        </p:txBody>
      </p:sp>
    </p:spTree>
    <p:extLst>
      <p:ext uri="{BB962C8B-B14F-4D97-AF65-F5344CB8AC3E}">
        <p14:creationId xmlns:p14="http://schemas.microsoft.com/office/powerpoint/2010/main" val="23398642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Recap</a:t>
            </a:r>
            <a:endParaRPr lang="en-US" sz="5400" dirty="0"/>
          </a:p>
        </p:txBody>
      </p:sp>
    </p:spTree>
    <p:extLst>
      <p:ext uri="{BB962C8B-B14F-4D97-AF65-F5344CB8AC3E}">
        <p14:creationId xmlns:p14="http://schemas.microsoft.com/office/powerpoint/2010/main" val="11209171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Recap</a:t>
            </a:r>
            <a:endParaRPr lang="en-US" dirty="0"/>
          </a:p>
        </p:txBody>
      </p:sp>
      <p:sp>
        <p:nvSpPr>
          <p:cNvPr id="3" name="Text Placeholder 2"/>
          <p:cNvSpPr>
            <a:spLocks noGrp="1"/>
          </p:cNvSpPr>
          <p:nvPr>
            <p:ph type="body" sz="quarter" idx="10"/>
          </p:nvPr>
        </p:nvSpPr>
        <p:spPr>
          <a:xfrm>
            <a:off x="519114" y="1447800"/>
            <a:ext cx="11149012" cy="5299841"/>
          </a:xfrm>
        </p:spPr>
        <p:txBody>
          <a:bodyPr>
            <a:normAutofit fontScale="92500" lnSpcReduction="20000"/>
          </a:bodyPr>
          <a:lstStyle/>
          <a:p>
            <a:r>
              <a:rPr lang="en-US" dirty="0" smtClean="0"/>
              <a:t>There are 3 easy steps to implement push notifications:</a:t>
            </a:r>
          </a:p>
          <a:p>
            <a:pPr lvl="2">
              <a:buFont typeface="Wingdings" pitchFamily="2" charset="2"/>
              <a:buChar char="ü"/>
            </a:pPr>
            <a:r>
              <a:rPr lang="en-US" dirty="0" smtClean="0"/>
              <a:t>Request Channel URI</a:t>
            </a:r>
          </a:p>
          <a:p>
            <a:pPr lvl="2">
              <a:buFont typeface="Wingdings" pitchFamily="2" charset="2"/>
              <a:buChar char="ü"/>
            </a:pPr>
            <a:r>
              <a:rPr lang="en-US" dirty="0" smtClean="0"/>
              <a:t>Register with your Cloud Service</a:t>
            </a:r>
          </a:p>
          <a:p>
            <a:pPr lvl="2">
              <a:buFont typeface="Wingdings" pitchFamily="2" charset="2"/>
              <a:buChar char="ü"/>
            </a:pPr>
            <a:r>
              <a:rPr lang="en-US" dirty="0" smtClean="0"/>
              <a:t>Authenticate &amp; Push</a:t>
            </a:r>
          </a:p>
          <a:p>
            <a:pPr marL="460375" lvl="1" indent="0">
              <a:buNone/>
            </a:pPr>
            <a:endParaRPr lang="en-US" sz="4000" dirty="0" smtClean="0"/>
          </a:p>
          <a:p>
            <a:r>
              <a:rPr lang="en-US" dirty="0" smtClean="0"/>
              <a:t>The Windows Push Notification Recipe helps you easily add push notifications to your service.</a:t>
            </a:r>
          </a:p>
          <a:p>
            <a:endParaRPr lang="en-US" dirty="0"/>
          </a:p>
          <a:p>
            <a:r>
              <a:rPr lang="en-US" dirty="0" smtClean="0"/>
              <a:t>The Windows Azure Toolkit for Windows 8 is the best way to start building a service.</a:t>
            </a:r>
          </a:p>
          <a:p>
            <a:endParaRPr lang="en-US" dirty="0" smtClean="0"/>
          </a:p>
          <a:p>
            <a:r>
              <a:rPr lang="en-US" dirty="0" smtClean="0"/>
              <a:t>Windows Azure provides the resources to scale your services as your app grows.</a:t>
            </a:r>
          </a:p>
          <a:p>
            <a:endParaRPr lang="en-US" dirty="0" smtClean="0"/>
          </a:p>
        </p:txBody>
      </p:sp>
    </p:spTree>
    <p:extLst>
      <p:ext uri="{BB962C8B-B14F-4D97-AF65-F5344CB8AC3E}">
        <p14:creationId xmlns:p14="http://schemas.microsoft.com/office/powerpoint/2010/main" val="7935998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519114" y="1447800"/>
            <a:ext cx="11149012" cy="4716517"/>
          </a:xfrm>
        </p:spPr>
        <p:txBody>
          <a:bodyPr>
            <a:normAutofit/>
          </a:bodyPr>
          <a:lstStyle/>
          <a:p>
            <a:r>
              <a:rPr lang="en-US" dirty="0" smtClean="0"/>
              <a:t>Register your app</a:t>
            </a:r>
            <a:br>
              <a:rPr lang="en-US" dirty="0" smtClean="0"/>
            </a:br>
            <a:r>
              <a:rPr lang="en-US" dirty="0" smtClean="0">
                <a:hlinkClick r:id="rId3"/>
              </a:rPr>
              <a:t>http://manage.dev.live.com/build</a:t>
            </a:r>
            <a:r>
              <a:rPr lang="en-US" dirty="0" smtClean="0"/>
              <a:t> </a:t>
            </a:r>
          </a:p>
          <a:p>
            <a:endParaRPr lang="en-US" dirty="0"/>
          </a:p>
          <a:p>
            <a:r>
              <a:rPr lang="en-US" dirty="0" smtClean="0"/>
              <a:t>Download the Windows Azure Toolkit for Windows 8 </a:t>
            </a:r>
            <a:r>
              <a:rPr lang="en-US" dirty="0" smtClean="0">
                <a:hlinkClick r:id="rId4"/>
              </a:rPr>
              <a:t>http</a:t>
            </a:r>
            <a:r>
              <a:rPr lang="en-US" dirty="0">
                <a:hlinkClick r:id="rId4"/>
              </a:rPr>
              <a:t>://</a:t>
            </a:r>
            <a:r>
              <a:rPr lang="en-US" dirty="0" smtClean="0">
                <a:hlinkClick r:id="rId4"/>
              </a:rPr>
              <a:t>WATWindows8.codeplex.com</a:t>
            </a:r>
            <a:r>
              <a:rPr lang="en-US" dirty="0" smtClean="0"/>
              <a:t> </a:t>
            </a:r>
          </a:p>
          <a:p>
            <a:endParaRPr lang="en-US" dirty="0"/>
          </a:p>
          <a:p>
            <a:r>
              <a:rPr lang="en-US" dirty="0" smtClean="0"/>
              <a:t>Windows 8 Developer Documentation</a:t>
            </a:r>
            <a:br>
              <a:rPr lang="en-US" dirty="0" smtClean="0"/>
            </a:br>
            <a:r>
              <a:rPr lang="en-US" dirty="0" smtClean="0">
                <a:hlinkClick r:id="rId5"/>
              </a:rPr>
              <a:t>http://dev.windows.com</a:t>
            </a:r>
            <a:r>
              <a:rPr lang="en-US" dirty="0" smtClean="0"/>
              <a:t> </a:t>
            </a:r>
          </a:p>
          <a:p>
            <a:endParaRPr lang="en-US" dirty="0"/>
          </a:p>
          <a:p>
            <a:endParaRPr lang="en-US" dirty="0"/>
          </a:p>
        </p:txBody>
      </p:sp>
    </p:spTree>
    <p:extLst>
      <p:ext uri="{BB962C8B-B14F-4D97-AF65-F5344CB8AC3E}">
        <p14:creationId xmlns:p14="http://schemas.microsoft.com/office/powerpoint/2010/main" val="957419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a:t>
            </a:r>
            <a:endParaRPr lang="en-US" dirty="0"/>
          </a:p>
        </p:txBody>
      </p:sp>
      <p:sp>
        <p:nvSpPr>
          <p:cNvPr id="3" name="Text Placeholder 2"/>
          <p:cNvSpPr>
            <a:spLocks noGrp="1"/>
          </p:cNvSpPr>
          <p:nvPr>
            <p:ph type="body" sz="quarter" idx="10"/>
          </p:nvPr>
        </p:nvSpPr>
        <p:spPr>
          <a:xfrm>
            <a:off x="519114" y="1132481"/>
            <a:ext cx="11149012" cy="4858416"/>
          </a:xfrm>
        </p:spPr>
        <p:txBody>
          <a:bodyPr>
            <a:normAutofit fontScale="92500" lnSpcReduction="10000"/>
          </a:bodyPr>
          <a:lstStyle/>
          <a:p>
            <a:r>
              <a:rPr lang="en-US" dirty="0"/>
              <a:t>[APP-396T] Using tiles and notifications</a:t>
            </a:r>
          </a:p>
          <a:p>
            <a:r>
              <a:rPr lang="en-US" dirty="0"/>
              <a:t>[SAC-850T] Getting started with Windows Azure</a:t>
            </a:r>
            <a:endParaRPr lang="en-US" dirty="0" smtClean="0"/>
          </a:p>
          <a:p>
            <a:r>
              <a:rPr lang="en-US" dirty="0"/>
              <a:t>[SAC-858T] Identity and access management for Windows Azure apps</a:t>
            </a:r>
            <a:endParaRPr lang="en-US" dirty="0" smtClean="0"/>
          </a:p>
          <a:p>
            <a:r>
              <a:rPr lang="en-US" dirty="0"/>
              <a:t>[SAC-868T] Building device &amp; cloud apps</a:t>
            </a:r>
            <a:endParaRPr lang="en-US" dirty="0" smtClean="0"/>
          </a:p>
          <a:p>
            <a:r>
              <a:rPr lang="en-US" dirty="0"/>
              <a:t>[SAC-869T] Building global and highly-available services using Windows Azure</a:t>
            </a:r>
            <a:endParaRPr lang="en-US" dirty="0" smtClean="0"/>
          </a:p>
          <a:p>
            <a:r>
              <a:rPr lang="en-US" dirty="0"/>
              <a:t>[SAC-870T] Building scalable web apps with Windows Azure</a:t>
            </a:r>
            <a:endParaRPr lang="en-US" dirty="0" smtClean="0"/>
          </a:p>
          <a:p>
            <a:r>
              <a:rPr lang="en-US" dirty="0"/>
              <a:t>[SAC-871T] Building social games for Windows 8 with Windows Azure</a:t>
            </a:r>
            <a:endParaRPr lang="en-US" dirty="0" smtClean="0"/>
          </a:p>
          <a:p>
            <a:r>
              <a:rPr lang="en-US" dirty="0"/>
              <a:t>[SAC-961T] Inside Windows Azure storage: what's new and under the hood deep dive</a:t>
            </a:r>
          </a:p>
          <a:p>
            <a:endParaRPr lang="en-US" dirty="0"/>
          </a:p>
        </p:txBody>
      </p:sp>
    </p:spTree>
    <p:extLst>
      <p:ext uri="{BB962C8B-B14F-4D97-AF65-F5344CB8AC3E}">
        <p14:creationId xmlns:p14="http://schemas.microsoft.com/office/powerpoint/2010/main" val="6111989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5296637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294382" cy="1523494"/>
          </a:xfrm>
        </p:spPr>
        <p:txBody>
          <a:bodyPr/>
          <a:lstStyle/>
          <a:p>
            <a:r>
              <a:rPr lang="en-US" dirty="0" smtClean="0"/>
              <a:t>Live Tiles on Start</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6895535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6012526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4490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2908300"/>
            <a:ext cx="11082565" cy="769441"/>
          </a:xfrm>
          <a:prstGeom prst="rect">
            <a:avLst/>
          </a:prstGeom>
          <a:noFill/>
        </p:spPr>
        <p:txBody>
          <a:bodyPr wrap="square" rtlCol="0">
            <a:spAutoFit/>
          </a:bodyPr>
          <a:lstStyle/>
          <a:p>
            <a:pPr algn="ctr"/>
            <a:r>
              <a:rPr lang="en-US" sz="4400" dirty="0" smtClean="0">
                <a:solidFill>
                  <a:srgbClr val="FFFFFF"/>
                </a:solidFill>
                <a:latin typeface="+mj-lt"/>
              </a:rPr>
              <a:t>Live Tiles with Push Notifications</a:t>
            </a:r>
            <a:endParaRPr lang="en-US" sz="4400" dirty="0">
              <a:solidFill>
                <a:srgbClr val="FFFFFF"/>
              </a:solidFill>
              <a:latin typeface="+mj-lt"/>
            </a:endParaRPr>
          </a:p>
        </p:txBody>
      </p:sp>
    </p:spTree>
    <p:extLst>
      <p:ext uri="{BB962C8B-B14F-4D97-AF65-F5344CB8AC3E}">
        <p14:creationId xmlns:p14="http://schemas.microsoft.com/office/powerpoint/2010/main" val="31907572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30722" name="Picture 2" descr="\\windesign\Modern\XDR\Storytelling\BUILD\Product\Start\w8_start_build_press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825" cy="68528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12470" y="4058876"/>
            <a:ext cx="376588" cy="359903"/>
          </a:xfrm>
          <a:prstGeom prst="rect">
            <a:avLst/>
          </a:prstGeom>
          <a:noFill/>
          <a:ln>
            <a:solidFill>
              <a:schemeClr val="accent3"/>
            </a:solidFill>
            <a:headEnd type="none" w="med" len="med"/>
            <a:tailEnd type="none" w="med" len="med"/>
          </a:ln>
          <a:effectLst>
            <a:glow rad="139700">
              <a:schemeClr val="accent3">
                <a:satMod val="175000"/>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
        <p:nvSpPr>
          <p:cNvPr id="7" name="Rectangle 6"/>
          <p:cNvSpPr/>
          <p:nvPr/>
        </p:nvSpPr>
        <p:spPr bwMode="auto">
          <a:xfrm>
            <a:off x="6737330" y="4427407"/>
            <a:ext cx="2838472" cy="1412676"/>
          </a:xfrm>
          <a:prstGeom prst="rect">
            <a:avLst/>
          </a:prstGeom>
          <a:noFill/>
          <a:ln>
            <a:solidFill>
              <a:schemeClr val="accent3"/>
            </a:solidFill>
            <a:headEnd type="none" w="med" len="med"/>
            <a:tailEnd type="none" w="med" len="med"/>
          </a:ln>
          <a:effectLst>
            <a:glow rad="139700">
              <a:schemeClr val="accent3">
                <a:satMod val="175000"/>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sp>
        <p:nvSpPr>
          <p:cNvPr id="9" name="Rectangle 8"/>
          <p:cNvSpPr/>
          <p:nvPr/>
        </p:nvSpPr>
        <p:spPr bwMode="auto">
          <a:xfrm>
            <a:off x="3898858" y="1561429"/>
            <a:ext cx="2838472" cy="1412676"/>
          </a:xfrm>
          <a:prstGeom prst="rect">
            <a:avLst/>
          </a:prstGeom>
          <a:noFill/>
          <a:ln>
            <a:solidFill>
              <a:schemeClr val="accent3"/>
            </a:solidFill>
            <a:headEnd type="none" w="med" len="med"/>
            <a:tailEnd type="none" w="med" len="med"/>
          </a:ln>
          <a:effectLst>
            <a:glow rad="139700">
              <a:schemeClr val="accent3">
                <a:satMod val="175000"/>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FF0000"/>
              </a:solidFill>
              <a:effectLst>
                <a:glow rad="228600">
                  <a:schemeClr val="accent3">
                    <a:satMod val="175000"/>
                    <a:alpha val="40000"/>
                  </a:schemeClr>
                </a:glow>
              </a:effectLst>
            </a:endParaRPr>
          </a:p>
        </p:txBody>
      </p:sp>
      <p:sp>
        <p:nvSpPr>
          <p:cNvPr id="10" name="Rectangle 9"/>
          <p:cNvSpPr/>
          <p:nvPr/>
        </p:nvSpPr>
        <p:spPr bwMode="auto">
          <a:xfrm>
            <a:off x="2462370" y="2982707"/>
            <a:ext cx="1419236" cy="1412676"/>
          </a:xfrm>
          <a:prstGeom prst="rect">
            <a:avLst/>
          </a:prstGeom>
          <a:noFill/>
          <a:ln>
            <a:solidFill>
              <a:schemeClr val="accent3"/>
            </a:solidFill>
            <a:headEnd type="none" w="med" len="med"/>
            <a:tailEnd type="none" w="med" len="med"/>
          </a:ln>
          <a:effectLst>
            <a:glow rad="139700">
              <a:schemeClr val="accent3">
                <a:satMod val="175000"/>
                <a:alpha val="76000"/>
              </a:schemeClr>
            </a:glow>
            <a:softEdge rad="0"/>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ffectLst>
                <a:glow rad="228600">
                  <a:schemeClr val="accent3">
                    <a:satMod val="175000"/>
                    <a:alpha val="40000"/>
                  </a:schemeClr>
                </a:glow>
              </a:effectLst>
            </a:endParaRPr>
          </a:p>
        </p:txBody>
      </p:sp>
      <p:pic>
        <p:nvPicPr>
          <p:cNvPr id="12" name="Picture 2"/>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18524" t="22215" r="51158" b="63322"/>
          <a:stretch/>
        </p:blipFill>
        <p:spPr bwMode="auto">
          <a:xfrm>
            <a:off x="8599466" y="5800785"/>
            <a:ext cx="3698543" cy="9918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0502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9" grpId="0" animBg="1"/>
      <p:bldP spid="9"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2908300"/>
            <a:ext cx="11082565" cy="1446550"/>
          </a:xfrm>
          <a:prstGeom prst="rect">
            <a:avLst/>
          </a:prstGeom>
          <a:noFill/>
        </p:spPr>
        <p:txBody>
          <a:bodyPr wrap="square" rtlCol="0">
            <a:spAutoFit/>
          </a:bodyPr>
          <a:lstStyle/>
          <a:p>
            <a:pPr algn="ctr"/>
            <a:r>
              <a:rPr lang="en-US" sz="4400" dirty="0" smtClean="0">
                <a:solidFill>
                  <a:srgbClr val="FFFFFF"/>
                </a:solidFill>
                <a:latin typeface="+mj-lt"/>
              </a:rPr>
              <a:t>Windows Push Notification Service</a:t>
            </a:r>
          </a:p>
          <a:p>
            <a:pPr algn="ctr"/>
            <a:r>
              <a:rPr lang="en-US" sz="4400" dirty="0" smtClean="0">
                <a:solidFill>
                  <a:srgbClr val="FFFFFF"/>
                </a:solidFill>
                <a:latin typeface="+mj-lt"/>
              </a:rPr>
              <a:t>(WNS)</a:t>
            </a:r>
            <a:endParaRPr lang="en-US" sz="4400" dirty="0">
              <a:solidFill>
                <a:srgbClr val="FFFFFF"/>
              </a:solidFill>
              <a:latin typeface="+mj-lt"/>
            </a:endParaRPr>
          </a:p>
        </p:txBody>
      </p:sp>
    </p:spTree>
    <p:extLst>
      <p:ext uri="{BB962C8B-B14F-4D97-AF65-F5344CB8AC3E}">
        <p14:creationId xmlns:p14="http://schemas.microsoft.com/office/powerpoint/2010/main" val="42665397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 Overview</a:t>
            </a:r>
            <a:endParaRPr lang="en-US" dirty="0"/>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903779" y="2404110"/>
            <a:ext cx="4123121" cy="3016210"/>
          </a:xfrm>
          <a:prstGeom prst="rect">
            <a:avLst/>
          </a:prstGeom>
          <a:noFill/>
        </p:spPr>
        <p:txBody>
          <a:bodyPr wrap="square" lIns="0" tIns="0" rIns="0" bIns="0" rtlCol="0">
            <a:spAutoFit/>
          </a:bodyPr>
          <a:lstStyle/>
          <a:p>
            <a:pPr marL="514350" indent="-514350">
              <a:buFont typeface="+mj-lt"/>
              <a:buAutoNum type="arabicPeriod"/>
            </a:pPr>
            <a:r>
              <a:rPr lang="en-US" sz="2800" dirty="0" smtClean="0">
                <a:gradFill>
                  <a:gsLst>
                    <a:gs pos="0">
                      <a:schemeClr val="tx1"/>
                    </a:gs>
                    <a:gs pos="86000">
                      <a:schemeClr val="tx1"/>
                    </a:gs>
                  </a:gsLst>
                  <a:lin ang="5400000" scaled="0"/>
                </a:gradFill>
              </a:rPr>
              <a:t>Request Channel URI</a:t>
            </a:r>
          </a:p>
          <a:p>
            <a:pPr marL="514350" indent="-514350">
              <a:buFont typeface="+mj-lt"/>
              <a:buAutoNum type="arabicPeriod"/>
            </a:pPr>
            <a:endParaRPr lang="en-US" sz="2800" dirty="0" smtClean="0">
              <a:gradFill>
                <a:gsLst>
                  <a:gs pos="0">
                    <a:schemeClr val="tx1"/>
                  </a:gs>
                  <a:gs pos="86000">
                    <a:schemeClr val="tx1"/>
                  </a:gs>
                </a:gsLst>
                <a:lin ang="5400000" scaled="0"/>
              </a:gradFill>
            </a:endParaRPr>
          </a:p>
          <a:p>
            <a:pPr marL="514350" indent="-514350">
              <a:buFont typeface="+mj-lt"/>
              <a:buAutoNum type="arabicPeriod"/>
            </a:pPr>
            <a:r>
              <a:rPr lang="en-US" sz="2800" dirty="0" smtClean="0">
                <a:gradFill>
                  <a:gsLst>
                    <a:gs pos="0">
                      <a:schemeClr val="tx1"/>
                    </a:gs>
                    <a:gs pos="86000">
                      <a:schemeClr val="tx1"/>
                    </a:gs>
                  </a:gsLst>
                  <a:lin ang="5400000" scaled="0"/>
                </a:gradFill>
              </a:rPr>
              <a:t>Register with your Cloud Service</a:t>
            </a:r>
          </a:p>
          <a:p>
            <a:pPr marL="514350" indent="-514350">
              <a:buFont typeface="+mj-lt"/>
              <a:buAutoNum type="arabicPeriod"/>
            </a:pPr>
            <a:endParaRPr lang="en-US" sz="2800" dirty="0" smtClean="0">
              <a:gradFill>
                <a:gsLst>
                  <a:gs pos="0">
                    <a:schemeClr val="tx1"/>
                  </a:gs>
                  <a:gs pos="86000">
                    <a:schemeClr val="tx1"/>
                  </a:gs>
                </a:gsLst>
                <a:lin ang="5400000" scaled="0"/>
              </a:gradFill>
            </a:endParaRPr>
          </a:p>
          <a:p>
            <a:pPr marL="514350" indent="-514350">
              <a:buFont typeface="+mj-lt"/>
              <a:buAutoNum type="arabicPeriod"/>
            </a:pPr>
            <a:r>
              <a:rPr lang="en-US" sz="2800" dirty="0" smtClean="0">
                <a:gradFill>
                  <a:gsLst>
                    <a:gs pos="0">
                      <a:schemeClr val="tx1"/>
                    </a:gs>
                    <a:gs pos="86000">
                      <a:schemeClr val="tx1"/>
                    </a:gs>
                  </a:gsLst>
                  <a:lin ang="5400000" scaled="0"/>
                </a:gradFill>
              </a:rPr>
              <a:t>Authenticate &amp;</a:t>
            </a:r>
            <a:r>
              <a:rPr lang="en-US" sz="2800" dirty="0">
                <a:gradFill>
                  <a:gsLst>
                    <a:gs pos="0">
                      <a:schemeClr val="tx1"/>
                    </a:gs>
                    <a:gs pos="86000">
                      <a:schemeClr val="tx1"/>
                    </a:gs>
                  </a:gsLst>
                  <a:lin ang="5400000" scaled="0"/>
                </a:gradFill>
              </a:rPr>
              <a:t> </a:t>
            </a:r>
            <a:r>
              <a:rPr lang="en-US" sz="2800" dirty="0" smtClean="0">
                <a:gradFill>
                  <a:gsLst>
                    <a:gs pos="0">
                      <a:schemeClr val="tx1"/>
                    </a:gs>
                    <a:gs pos="86000">
                      <a:schemeClr val="tx1"/>
                    </a:gs>
                  </a:gsLst>
                  <a:lin ang="5400000" scaled="0"/>
                </a:gradFill>
              </a:rPr>
              <a:t>Push Notification</a:t>
            </a:r>
          </a:p>
        </p:txBody>
      </p:sp>
      <p:grpSp>
        <p:nvGrpSpPr>
          <p:cNvPr id="35" name="Group 34"/>
          <p:cNvGrpSpPr/>
          <p:nvPr/>
        </p:nvGrpSpPr>
        <p:grpSpPr>
          <a:xfrm>
            <a:off x="416081" y="1289159"/>
            <a:ext cx="2298535" cy="4914608"/>
            <a:chOff x="416081" y="1289159"/>
            <a:chExt cx="2298535" cy="4300272"/>
          </a:xfrm>
        </p:grpSpPr>
        <p:sp>
          <p:nvSpPr>
            <p:cNvPr id="23" name="Rounded Rectangle 22"/>
            <p:cNvSpPr/>
            <p:nvPr/>
          </p:nvSpPr>
          <p:spPr bwMode="auto">
            <a:xfrm>
              <a:off x="416081" y="1289159"/>
              <a:ext cx="2298535" cy="43002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Windows  8</a:t>
              </a:r>
              <a:endParaRPr lang="en-US" sz="2200" dirty="0">
                <a:gradFill>
                  <a:gsLst>
                    <a:gs pos="0">
                      <a:schemeClr val="tx1"/>
                    </a:gs>
                    <a:gs pos="100000">
                      <a:schemeClr val="tx1"/>
                    </a:gs>
                  </a:gsLst>
                  <a:lin ang="5400000" scaled="0"/>
                </a:gradFill>
                <a:latin typeface="+mj-lt"/>
              </a:endParaRPr>
            </a:p>
          </p:txBody>
        </p:sp>
        <p:sp>
          <p:nvSpPr>
            <p:cNvPr id="21" name="Rounded Rectangle 20"/>
            <p:cNvSpPr/>
            <p:nvPr/>
          </p:nvSpPr>
          <p:spPr bwMode="auto">
            <a:xfrm>
              <a:off x="632539" y="4328377"/>
              <a:ext cx="1865617" cy="1039277"/>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Notification</a:t>
              </a:r>
            </a:p>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Client Platform</a:t>
              </a:r>
              <a:endParaRPr lang="en-US" b="1" dirty="0">
                <a:gradFill>
                  <a:gsLst>
                    <a:gs pos="0">
                      <a:schemeClr val="tx1"/>
                    </a:gs>
                    <a:gs pos="100000">
                      <a:schemeClr val="tx1"/>
                    </a:gs>
                  </a:gsLst>
                  <a:lin ang="5400000" scaled="0"/>
                </a:gradFill>
                <a:latin typeface="+mj-lt"/>
              </a:endParaRPr>
            </a:p>
          </p:txBody>
        </p:sp>
        <p:sp>
          <p:nvSpPr>
            <p:cNvPr id="24" name="Rounded Rectangle 23"/>
            <p:cNvSpPr/>
            <p:nvPr/>
          </p:nvSpPr>
          <p:spPr bwMode="auto">
            <a:xfrm>
              <a:off x="632539" y="1929610"/>
              <a:ext cx="1865617" cy="1109595"/>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latin typeface="+mj-lt"/>
                </a:rPr>
                <a:t>Metro Style App</a:t>
              </a:r>
            </a:p>
          </p:txBody>
        </p:sp>
      </p:grpSp>
      <p:grpSp>
        <p:nvGrpSpPr>
          <p:cNvPr id="14" name="Group 13"/>
          <p:cNvGrpSpPr/>
          <p:nvPr/>
        </p:nvGrpSpPr>
        <p:grpSpPr>
          <a:xfrm>
            <a:off x="4764303" y="1289159"/>
            <a:ext cx="2241803" cy="2000058"/>
            <a:chOff x="4738545" y="1727045"/>
            <a:chExt cx="2241803" cy="2000058"/>
          </a:xfrm>
        </p:grpSpPr>
        <p:sp>
          <p:nvSpPr>
            <p:cNvPr id="22" name="Rounded Rectangle 21"/>
            <p:cNvSpPr/>
            <p:nvPr/>
          </p:nvSpPr>
          <p:spPr bwMode="auto">
            <a:xfrm>
              <a:off x="4738545" y="1727045"/>
              <a:ext cx="2241803" cy="200005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mj-lt"/>
                </a:rPr>
                <a:t>Cloud Service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4" y="2252240"/>
              <a:ext cx="927303" cy="1295719"/>
            </a:xfrm>
            <a:prstGeom prst="rect">
              <a:avLst/>
            </a:prstGeom>
          </p:spPr>
        </p:pic>
      </p:grpSp>
      <p:grpSp>
        <p:nvGrpSpPr>
          <p:cNvPr id="16" name="Group 15"/>
          <p:cNvGrpSpPr/>
          <p:nvPr/>
        </p:nvGrpSpPr>
        <p:grpSpPr>
          <a:xfrm>
            <a:off x="4738541" y="4114101"/>
            <a:ext cx="2241803" cy="2089666"/>
            <a:chOff x="4738544" y="4375486"/>
            <a:chExt cx="2241803" cy="2089666"/>
          </a:xfrm>
        </p:grpSpPr>
        <p:sp>
          <p:nvSpPr>
            <p:cNvPr id="19" name="Rounded Rectangle 18"/>
            <p:cNvSpPr/>
            <p:nvPr/>
          </p:nvSpPr>
          <p:spPr bwMode="auto">
            <a:xfrm>
              <a:off x="4738544" y="4375486"/>
              <a:ext cx="2241803" cy="208966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mj-lt"/>
                </a:rPr>
                <a:t>Windows Push Notification Service</a:t>
              </a:r>
              <a:endParaRPr lang="en-US" dirty="0">
                <a:solidFill>
                  <a:schemeClr val="tx1"/>
                </a:solidFill>
                <a:latin typeface="+mj-lt"/>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42" name="Group 41"/>
          <p:cNvGrpSpPr/>
          <p:nvPr/>
        </p:nvGrpSpPr>
        <p:grpSpPr>
          <a:xfrm>
            <a:off x="1369775" y="3377699"/>
            <a:ext cx="391145" cy="1311624"/>
            <a:chOff x="1232965" y="3342570"/>
            <a:chExt cx="391145" cy="1311624"/>
          </a:xfrm>
        </p:grpSpPr>
        <p:sp>
          <p:nvSpPr>
            <p:cNvPr id="33" name="Up-Down Arrow 32"/>
            <p:cNvSpPr/>
            <p:nvPr/>
          </p:nvSpPr>
          <p:spPr bwMode="auto">
            <a:xfrm>
              <a:off x="1232965" y="3342570"/>
              <a:ext cx="391145" cy="1311624"/>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Oval 33"/>
            <p:cNvSpPr/>
            <p:nvPr/>
          </p:nvSpPr>
          <p:spPr bwMode="auto">
            <a:xfrm>
              <a:off x="1277274" y="3858730"/>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1</a:t>
              </a:r>
              <a:endParaRPr lang="en-US" b="1" dirty="0">
                <a:gradFill>
                  <a:gsLst>
                    <a:gs pos="0">
                      <a:schemeClr val="tx1"/>
                    </a:gs>
                    <a:gs pos="100000">
                      <a:schemeClr val="tx1"/>
                    </a:gs>
                  </a:gsLst>
                  <a:lin ang="5400000" scaled="0"/>
                </a:gradFill>
              </a:endParaRPr>
            </a:p>
          </p:txBody>
        </p:sp>
      </p:grpSp>
      <p:grpSp>
        <p:nvGrpSpPr>
          <p:cNvPr id="43" name="Group 42"/>
          <p:cNvGrpSpPr/>
          <p:nvPr/>
        </p:nvGrpSpPr>
        <p:grpSpPr>
          <a:xfrm>
            <a:off x="2498156" y="2462213"/>
            <a:ext cx="2240388" cy="391147"/>
            <a:chOff x="2498156" y="2462213"/>
            <a:chExt cx="2240388" cy="391147"/>
          </a:xfrm>
        </p:grpSpPr>
        <p:sp>
          <p:nvSpPr>
            <p:cNvPr id="36" name="Up-Down Arrow 35"/>
            <p:cNvSpPr/>
            <p:nvPr/>
          </p:nvSpPr>
          <p:spPr bwMode="auto">
            <a:xfrm rot="5400000">
              <a:off x="3422776" y="1537593"/>
              <a:ext cx="391147" cy="2240388"/>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Oval 36"/>
            <p:cNvSpPr/>
            <p:nvPr/>
          </p:nvSpPr>
          <p:spPr bwMode="auto">
            <a:xfrm>
              <a:off x="3467086" y="2518135"/>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2</a:t>
              </a:r>
              <a:endParaRPr lang="en-US" b="1" dirty="0">
                <a:gradFill>
                  <a:gsLst>
                    <a:gs pos="0">
                      <a:schemeClr val="tx1"/>
                    </a:gs>
                    <a:gs pos="100000">
                      <a:schemeClr val="tx1"/>
                    </a:gs>
                  </a:gsLst>
                  <a:lin ang="5400000" scaled="0"/>
                </a:gradFill>
              </a:endParaRPr>
            </a:p>
          </p:txBody>
        </p:sp>
      </p:grpSp>
      <p:grpSp>
        <p:nvGrpSpPr>
          <p:cNvPr id="44" name="Group 43"/>
          <p:cNvGrpSpPr/>
          <p:nvPr/>
        </p:nvGrpSpPr>
        <p:grpSpPr>
          <a:xfrm>
            <a:off x="5636892" y="3268879"/>
            <a:ext cx="445096" cy="845222"/>
            <a:chOff x="5636892" y="3268879"/>
            <a:chExt cx="445096" cy="845222"/>
          </a:xfrm>
        </p:grpSpPr>
        <p:sp>
          <p:nvSpPr>
            <p:cNvPr id="38" name="Down Arrow 37"/>
            <p:cNvSpPr/>
            <p:nvPr/>
          </p:nvSpPr>
          <p:spPr bwMode="auto">
            <a:xfrm>
              <a:off x="5636892" y="3268879"/>
              <a:ext cx="445096" cy="845222"/>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39" name="Oval 38"/>
            <p:cNvSpPr/>
            <p:nvPr/>
          </p:nvSpPr>
          <p:spPr bwMode="auto">
            <a:xfrm>
              <a:off x="5708177" y="3469272"/>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grpSp>
        <p:nvGrpSpPr>
          <p:cNvPr id="45" name="Group 44"/>
          <p:cNvGrpSpPr/>
          <p:nvPr/>
        </p:nvGrpSpPr>
        <p:grpSpPr>
          <a:xfrm>
            <a:off x="2481378" y="4897211"/>
            <a:ext cx="2244288" cy="390513"/>
            <a:chOff x="2481378" y="4897211"/>
            <a:chExt cx="2244288" cy="390513"/>
          </a:xfrm>
        </p:grpSpPr>
        <p:sp>
          <p:nvSpPr>
            <p:cNvPr id="40" name="Down Arrow 39"/>
            <p:cNvSpPr/>
            <p:nvPr/>
          </p:nvSpPr>
          <p:spPr bwMode="auto">
            <a:xfrm rot="5400000">
              <a:off x="3408265" y="3970324"/>
              <a:ext cx="390513" cy="2244288"/>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41" name="Oval 40"/>
            <p:cNvSpPr/>
            <p:nvPr/>
          </p:nvSpPr>
          <p:spPr bwMode="auto">
            <a:xfrm>
              <a:off x="3452258" y="4952816"/>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spTree>
    <p:extLst>
      <p:ext uri="{BB962C8B-B14F-4D97-AF65-F5344CB8AC3E}">
        <p14:creationId xmlns:p14="http://schemas.microsoft.com/office/powerpoint/2010/main" val="31809521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Request a Channel URI</a:t>
            </a:r>
            <a:endParaRPr lang="en-US" dirty="0"/>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762111" y="1537054"/>
            <a:ext cx="4123121" cy="5170646"/>
          </a:xfrm>
          <a:prstGeom prst="rect">
            <a:avLst/>
          </a:prstGeom>
          <a:noFill/>
        </p:spPr>
        <p:txBody>
          <a:bodyPr wrap="square" lIns="0" tIns="0" rIns="0" bIns="0" rtlCol="0">
            <a:spAutoFit/>
          </a:bodyPr>
          <a:lstStyle/>
          <a:p>
            <a:pPr marL="514350" indent="-514350">
              <a:buFont typeface="Arial" pitchFamily="34" charset="0"/>
              <a:buChar char="•"/>
            </a:pPr>
            <a:r>
              <a:rPr lang="en-US" sz="2800" dirty="0">
                <a:gradFill>
                  <a:gsLst>
                    <a:gs pos="0">
                      <a:schemeClr val="tx1"/>
                    </a:gs>
                    <a:gs pos="86000">
                      <a:schemeClr val="tx1"/>
                    </a:gs>
                  </a:gsLst>
                  <a:lin ang="5400000" scaled="0"/>
                </a:gradFill>
              </a:rPr>
              <a:t>Each tile has a unique Channel </a:t>
            </a:r>
            <a:r>
              <a:rPr lang="en-US" sz="2800" dirty="0" smtClean="0">
                <a:gradFill>
                  <a:gsLst>
                    <a:gs pos="0">
                      <a:schemeClr val="tx1"/>
                    </a:gs>
                    <a:gs pos="86000">
                      <a:schemeClr val="tx1"/>
                    </a:gs>
                  </a:gsLst>
                  <a:lin ang="5400000" scaled="0"/>
                </a:gradFill>
              </a:rPr>
              <a:t>URI.</a:t>
            </a:r>
            <a:endParaRPr lang="en-US" sz="2800" dirty="0">
              <a:gradFill>
                <a:gsLst>
                  <a:gs pos="0">
                    <a:schemeClr val="tx1"/>
                  </a:gs>
                  <a:gs pos="86000">
                    <a:schemeClr val="tx1"/>
                  </a:gs>
                </a:gsLst>
                <a:lin ang="5400000" scaled="0"/>
              </a:gradFill>
            </a:endParaRPr>
          </a:p>
          <a:p>
            <a:pPr marL="514350" indent="-514350">
              <a:buFont typeface="Arial" pitchFamily="34" charset="0"/>
              <a:buChar char="•"/>
            </a:pPr>
            <a:endParaRPr lang="en-US" sz="2800" dirty="0">
              <a:gradFill>
                <a:gsLst>
                  <a:gs pos="0">
                    <a:schemeClr val="tx1"/>
                  </a:gs>
                  <a:gs pos="86000">
                    <a:schemeClr val="tx1"/>
                  </a:gs>
                </a:gsLst>
                <a:lin ang="5400000" scaled="0"/>
              </a:gradFill>
            </a:endParaRPr>
          </a:p>
          <a:p>
            <a:pPr marL="514350" indent="-514350">
              <a:buFont typeface="Arial" pitchFamily="34" charset="0"/>
              <a:buChar char="•"/>
            </a:pPr>
            <a:r>
              <a:rPr lang="en-US" sz="2800" dirty="0">
                <a:gradFill>
                  <a:gsLst>
                    <a:gs pos="0">
                      <a:schemeClr val="tx1"/>
                    </a:gs>
                    <a:gs pos="86000">
                      <a:schemeClr val="tx1"/>
                    </a:gs>
                  </a:gsLst>
                  <a:lin ang="5400000" scaled="0"/>
                </a:gradFill>
              </a:rPr>
              <a:t>Requested by </a:t>
            </a:r>
            <a:r>
              <a:rPr lang="en-US" sz="2800" dirty="0" smtClean="0">
                <a:gradFill>
                  <a:gsLst>
                    <a:gs pos="0">
                      <a:schemeClr val="tx1"/>
                    </a:gs>
                    <a:gs pos="86000">
                      <a:schemeClr val="tx1"/>
                    </a:gs>
                  </a:gsLst>
                  <a:lin ang="5400000" scaled="0"/>
                </a:gradFill>
              </a:rPr>
              <a:t>App on each run</a:t>
            </a:r>
            <a:r>
              <a:rPr lang="en-US" sz="2800" dirty="0">
                <a:gradFill>
                  <a:gsLst>
                    <a:gs pos="0">
                      <a:schemeClr val="tx1"/>
                    </a:gs>
                    <a:gs pos="86000">
                      <a:schemeClr val="tx1"/>
                    </a:gs>
                  </a:gsLst>
                  <a:lin ang="5400000" scaled="0"/>
                </a:gradFill>
              </a:rPr>
              <a:t>. URI can change</a:t>
            </a:r>
            <a:r>
              <a:rPr lang="en-US" sz="2800" dirty="0" smtClean="0">
                <a:gradFill>
                  <a:gsLst>
                    <a:gs pos="0">
                      <a:schemeClr val="tx1"/>
                    </a:gs>
                    <a:gs pos="86000">
                      <a:schemeClr val="tx1"/>
                    </a:gs>
                  </a:gsLst>
                  <a:lin ang="5400000" scaled="0"/>
                </a:gradFill>
              </a:rPr>
              <a:t>.</a:t>
            </a:r>
            <a:endParaRPr lang="en-US" sz="2800" dirty="0">
              <a:gradFill>
                <a:gsLst>
                  <a:gs pos="0">
                    <a:schemeClr val="tx1"/>
                  </a:gs>
                  <a:gs pos="86000">
                    <a:schemeClr val="tx1"/>
                  </a:gs>
                </a:gsLst>
                <a:lin ang="5400000" scaled="0"/>
              </a:gradFill>
            </a:endParaRPr>
          </a:p>
          <a:p>
            <a:pPr marL="514350" indent="-514350">
              <a:buFont typeface="Arial" pitchFamily="34" charset="0"/>
              <a:buChar char="•"/>
            </a:pPr>
            <a:endParaRPr lang="en-US" sz="2800" dirty="0">
              <a:gradFill>
                <a:gsLst>
                  <a:gs pos="0">
                    <a:schemeClr val="tx1"/>
                  </a:gs>
                  <a:gs pos="86000">
                    <a:schemeClr val="tx1"/>
                  </a:gs>
                </a:gsLst>
                <a:lin ang="5400000" scaled="0"/>
              </a:gradFill>
            </a:endParaRPr>
          </a:p>
          <a:p>
            <a:pPr marL="514350" indent="-514350">
              <a:buFont typeface="Arial" pitchFamily="34" charset="0"/>
              <a:buChar char="•"/>
            </a:pPr>
            <a:r>
              <a:rPr lang="en-US" sz="2800" dirty="0" smtClean="0">
                <a:gradFill>
                  <a:gsLst>
                    <a:gs pos="0">
                      <a:schemeClr val="tx1"/>
                    </a:gs>
                    <a:gs pos="86000">
                      <a:schemeClr val="tx1"/>
                    </a:gs>
                  </a:gsLst>
                  <a:lin ang="5400000" scaled="0"/>
                </a:gradFill>
              </a:rPr>
              <a:t>Generated by WNS</a:t>
            </a:r>
          </a:p>
          <a:p>
            <a:pPr marL="514350" indent="-514350">
              <a:buFont typeface="Arial" pitchFamily="34" charset="0"/>
              <a:buChar char="•"/>
            </a:pPr>
            <a:endParaRPr lang="en-US" sz="2800" dirty="0" smtClean="0">
              <a:gradFill>
                <a:gsLst>
                  <a:gs pos="0">
                    <a:schemeClr val="tx1"/>
                  </a:gs>
                  <a:gs pos="86000">
                    <a:schemeClr val="tx1"/>
                  </a:gs>
                </a:gsLst>
                <a:lin ang="5400000" scaled="0"/>
              </a:gradFill>
            </a:endParaRPr>
          </a:p>
          <a:p>
            <a:pPr marL="514350" indent="-514350">
              <a:buFont typeface="Arial" pitchFamily="34" charset="0"/>
              <a:buChar char="•"/>
            </a:pPr>
            <a:r>
              <a:rPr lang="en-US" sz="2800" dirty="0" smtClean="0">
                <a:gradFill>
                  <a:gsLst>
                    <a:gs pos="0">
                      <a:schemeClr val="tx1"/>
                    </a:gs>
                    <a:gs pos="86000">
                      <a:schemeClr val="tx1"/>
                    </a:gs>
                  </a:gsLst>
                  <a:lin ang="5400000" scaled="0"/>
                </a:gradFill>
              </a:rPr>
              <a:t>Opaque to the app.</a:t>
            </a:r>
          </a:p>
          <a:p>
            <a:pPr marL="514350" indent="-514350">
              <a:buFont typeface="Arial" pitchFamily="34" charset="0"/>
              <a:buChar char="•"/>
            </a:pPr>
            <a:endParaRPr lang="en-US" sz="2800" dirty="0">
              <a:gradFill>
                <a:gsLst>
                  <a:gs pos="0">
                    <a:schemeClr val="tx1"/>
                  </a:gs>
                  <a:gs pos="86000">
                    <a:schemeClr val="tx1"/>
                  </a:gs>
                </a:gsLst>
                <a:lin ang="5400000" scaled="0"/>
              </a:gradFill>
            </a:endParaRPr>
          </a:p>
          <a:p>
            <a:pPr marL="514350" indent="-514350">
              <a:buFont typeface="Arial" pitchFamily="34" charset="0"/>
              <a:buChar char="•"/>
            </a:pPr>
            <a:endParaRPr lang="en-US" sz="2800" dirty="0">
              <a:gradFill>
                <a:gsLst>
                  <a:gs pos="0">
                    <a:schemeClr val="tx1"/>
                  </a:gs>
                  <a:gs pos="86000">
                    <a:schemeClr val="tx1"/>
                  </a:gs>
                </a:gsLst>
                <a:lin ang="5400000" scaled="0"/>
              </a:gradFill>
            </a:endParaRPr>
          </a:p>
        </p:txBody>
      </p:sp>
      <p:grpSp>
        <p:nvGrpSpPr>
          <p:cNvPr id="42" name="Group 41"/>
          <p:cNvGrpSpPr/>
          <p:nvPr/>
        </p:nvGrpSpPr>
        <p:grpSpPr>
          <a:xfrm>
            <a:off x="416081" y="1289159"/>
            <a:ext cx="2298535" cy="4914608"/>
            <a:chOff x="416081" y="1289159"/>
            <a:chExt cx="2298535" cy="4300272"/>
          </a:xfrm>
        </p:grpSpPr>
        <p:sp>
          <p:nvSpPr>
            <p:cNvPr id="43" name="Rounded Rectangle 22"/>
            <p:cNvSpPr/>
            <p:nvPr/>
          </p:nvSpPr>
          <p:spPr bwMode="auto">
            <a:xfrm>
              <a:off x="416081" y="1289159"/>
              <a:ext cx="2298535" cy="43002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Windows  8</a:t>
              </a:r>
              <a:endParaRPr lang="en-US" sz="2200" dirty="0">
                <a:gradFill>
                  <a:gsLst>
                    <a:gs pos="0">
                      <a:schemeClr val="tx1"/>
                    </a:gs>
                    <a:gs pos="100000">
                      <a:schemeClr val="tx1"/>
                    </a:gs>
                  </a:gsLst>
                  <a:lin ang="5400000" scaled="0"/>
                </a:gradFill>
                <a:latin typeface="+mj-lt"/>
              </a:endParaRPr>
            </a:p>
          </p:txBody>
        </p:sp>
        <p:sp>
          <p:nvSpPr>
            <p:cNvPr id="44" name="Rounded Rectangle 20"/>
            <p:cNvSpPr/>
            <p:nvPr/>
          </p:nvSpPr>
          <p:spPr bwMode="auto">
            <a:xfrm>
              <a:off x="632539" y="4328377"/>
              <a:ext cx="1865617" cy="1039277"/>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Notification</a:t>
              </a:r>
            </a:p>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Client Platform</a:t>
              </a:r>
              <a:endParaRPr lang="en-US" b="1" dirty="0">
                <a:gradFill>
                  <a:gsLst>
                    <a:gs pos="0">
                      <a:schemeClr val="tx1"/>
                    </a:gs>
                    <a:gs pos="100000">
                      <a:schemeClr val="tx1"/>
                    </a:gs>
                  </a:gsLst>
                  <a:lin ang="5400000" scaled="0"/>
                </a:gradFill>
                <a:latin typeface="+mj-lt"/>
              </a:endParaRPr>
            </a:p>
          </p:txBody>
        </p:sp>
        <p:sp>
          <p:nvSpPr>
            <p:cNvPr id="45" name="Rounded Rectangle 23"/>
            <p:cNvSpPr/>
            <p:nvPr/>
          </p:nvSpPr>
          <p:spPr bwMode="auto">
            <a:xfrm>
              <a:off x="632539" y="1929610"/>
              <a:ext cx="1865617" cy="1109595"/>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latin typeface="+mj-lt"/>
                </a:rPr>
                <a:t>Metro Style App</a:t>
              </a:r>
            </a:p>
          </p:txBody>
        </p:sp>
      </p:grpSp>
      <p:grpSp>
        <p:nvGrpSpPr>
          <p:cNvPr id="46" name="Group 45"/>
          <p:cNvGrpSpPr/>
          <p:nvPr/>
        </p:nvGrpSpPr>
        <p:grpSpPr>
          <a:xfrm>
            <a:off x="4764303" y="1289159"/>
            <a:ext cx="2241803" cy="2000058"/>
            <a:chOff x="4738545" y="1727045"/>
            <a:chExt cx="2241803" cy="2000058"/>
          </a:xfrm>
        </p:grpSpPr>
        <p:sp>
          <p:nvSpPr>
            <p:cNvPr id="47" name="Rounded Rectangle 21"/>
            <p:cNvSpPr/>
            <p:nvPr/>
          </p:nvSpPr>
          <p:spPr bwMode="auto">
            <a:xfrm>
              <a:off x="4738545" y="1727045"/>
              <a:ext cx="2241803" cy="200005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mj-lt"/>
                </a:rPr>
                <a:t>Cloud Service</a:t>
              </a: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4" y="2252240"/>
              <a:ext cx="927303" cy="1295719"/>
            </a:xfrm>
            <a:prstGeom prst="rect">
              <a:avLst/>
            </a:prstGeom>
          </p:spPr>
        </p:pic>
      </p:grpSp>
      <p:grpSp>
        <p:nvGrpSpPr>
          <p:cNvPr id="49" name="Group 48"/>
          <p:cNvGrpSpPr/>
          <p:nvPr/>
        </p:nvGrpSpPr>
        <p:grpSpPr>
          <a:xfrm>
            <a:off x="4738541" y="4114101"/>
            <a:ext cx="2241803" cy="2089666"/>
            <a:chOff x="4738544" y="4375486"/>
            <a:chExt cx="2241803" cy="2089666"/>
          </a:xfrm>
        </p:grpSpPr>
        <p:sp>
          <p:nvSpPr>
            <p:cNvPr id="50" name="Rounded Rectangle 18"/>
            <p:cNvSpPr/>
            <p:nvPr/>
          </p:nvSpPr>
          <p:spPr bwMode="auto">
            <a:xfrm>
              <a:off x="4738544" y="4375486"/>
              <a:ext cx="2241803" cy="208966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mj-lt"/>
                </a:rPr>
                <a:t>Windows Push Notification Service</a:t>
              </a:r>
              <a:endParaRPr lang="en-US" dirty="0">
                <a:solidFill>
                  <a:schemeClr val="tx1"/>
                </a:solidFill>
                <a:latin typeface="+mj-lt"/>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92" y="5068675"/>
              <a:ext cx="927303" cy="1295719"/>
            </a:xfrm>
            <a:prstGeom prst="rect">
              <a:avLst/>
            </a:prstGeom>
          </p:spPr>
        </p:pic>
      </p:grpSp>
      <p:grpSp>
        <p:nvGrpSpPr>
          <p:cNvPr id="52" name="Group 51"/>
          <p:cNvGrpSpPr/>
          <p:nvPr/>
        </p:nvGrpSpPr>
        <p:grpSpPr>
          <a:xfrm>
            <a:off x="1369775" y="3377699"/>
            <a:ext cx="391145" cy="1311624"/>
            <a:chOff x="1232965" y="3342570"/>
            <a:chExt cx="391145" cy="1311624"/>
          </a:xfrm>
        </p:grpSpPr>
        <p:sp>
          <p:nvSpPr>
            <p:cNvPr id="53" name="Up-Down Arrow 52"/>
            <p:cNvSpPr/>
            <p:nvPr/>
          </p:nvSpPr>
          <p:spPr bwMode="auto">
            <a:xfrm>
              <a:off x="1232965" y="3342570"/>
              <a:ext cx="391145" cy="1311624"/>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Oval 53"/>
            <p:cNvSpPr/>
            <p:nvPr/>
          </p:nvSpPr>
          <p:spPr bwMode="auto">
            <a:xfrm>
              <a:off x="1277274" y="3858730"/>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1</a:t>
              </a:r>
              <a:endParaRPr lang="en-US" b="1" dirty="0">
                <a:gradFill>
                  <a:gsLst>
                    <a:gs pos="0">
                      <a:schemeClr val="tx1"/>
                    </a:gs>
                    <a:gs pos="100000">
                      <a:schemeClr val="tx1"/>
                    </a:gs>
                  </a:gsLst>
                  <a:lin ang="5400000" scaled="0"/>
                </a:gradFill>
              </a:endParaRPr>
            </a:p>
          </p:txBody>
        </p:sp>
      </p:grpSp>
      <p:grpSp>
        <p:nvGrpSpPr>
          <p:cNvPr id="55" name="Group 54"/>
          <p:cNvGrpSpPr/>
          <p:nvPr/>
        </p:nvGrpSpPr>
        <p:grpSpPr>
          <a:xfrm>
            <a:off x="2498156" y="2462213"/>
            <a:ext cx="2240388" cy="391147"/>
            <a:chOff x="2498156" y="2462213"/>
            <a:chExt cx="2240388" cy="391147"/>
          </a:xfrm>
        </p:grpSpPr>
        <p:sp>
          <p:nvSpPr>
            <p:cNvPr id="56" name="Up-Down Arrow 55"/>
            <p:cNvSpPr/>
            <p:nvPr/>
          </p:nvSpPr>
          <p:spPr bwMode="auto">
            <a:xfrm rot="5400000">
              <a:off x="3422776" y="1537593"/>
              <a:ext cx="391147" cy="2240388"/>
            </a:xfrm>
            <a:prstGeom prst="up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Oval 56"/>
            <p:cNvSpPr/>
            <p:nvPr/>
          </p:nvSpPr>
          <p:spPr bwMode="auto">
            <a:xfrm>
              <a:off x="3467086" y="2518135"/>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2</a:t>
              </a:r>
              <a:endParaRPr lang="en-US" b="1" dirty="0">
                <a:gradFill>
                  <a:gsLst>
                    <a:gs pos="0">
                      <a:schemeClr val="tx1"/>
                    </a:gs>
                    <a:gs pos="100000">
                      <a:schemeClr val="tx1"/>
                    </a:gs>
                  </a:gsLst>
                  <a:lin ang="5400000" scaled="0"/>
                </a:gradFill>
              </a:endParaRPr>
            </a:p>
          </p:txBody>
        </p:sp>
      </p:grpSp>
      <p:grpSp>
        <p:nvGrpSpPr>
          <p:cNvPr id="58" name="Group 57"/>
          <p:cNvGrpSpPr/>
          <p:nvPr/>
        </p:nvGrpSpPr>
        <p:grpSpPr>
          <a:xfrm>
            <a:off x="5636892" y="3268879"/>
            <a:ext cx="445096" cy="845222"/>
            <a:chOff x="5636892" y="3268879"/>
            <a:chExt cx="445096" cy="845222"/>
          </a:xfrm>
        </p:grpSpPr>
        <p:sp>
          <p:nvSpPr>
            <p:cNvPr id="59" name="Down Arrow 58"/>
            <p:cNvSpPr/>
            <p:nvPr/>
          </p:nvSpPr>
          <p:spPr bwMode="auto">
            <a:xfrm>
              <a:off x="5636892" y="3268879"/>
              <a:ext cx="445096" cy="845222"/>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60" name="Oval 59"/>
            <p:cNvSpPr/>
            <p:nvPr/>
          </p:nvSpPr>
          <p:spPr bwMode="auto">
            <a:xfrm>
              <a:off x="5708177" y="3469272"/>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grpSp>
        <p:nvGrpSpPr>
          <p:cNvPr id="61" name="Group 60"/>
          <p:cNvGrpSpPr/>
          <p:nvPr/>
        </p:nvGrpSpPr>
        <p:grpSpPr>
          <a:xfrm>
            <a:off x="2481378" y="4897211"/>
            <a:ext cx="2244288" cy="390513"/>
            <a:chOff x="2481378" y="4897211"/>
            <a:chExt cx="2244288" cy="390513"/>
          </a:xfrm>
        </p:grpSpPr>
        <p:sp>
          <p:nvSpPr>
            <p:cNvPr id="62" name="Down Arrow 61"/>
            <p:cNvSpPr/>
            <p:nvPr/>
          </p:nvSpPr>
          <p:spPr bwMode="auto">
            <a:xfrm rot="5400000">
              <a:off x="3408265" y="3970324"/>
              <a:ext cx="390513" cy="2244288"/>
            </a:xfrm>
            <a:prstGeom prst="downArrow">
              <a:avLst/>
            </a:prstGeom>
            <a:solidFill>
              <a:schemeClr val="accent6"/>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sp>
          <p:nvSpPr>
            <p:cNvPr id="63" name="Oval 62"/>
            <p:cNvSpPr/>
            <p:nvPr/>
          </p:nvSpPr>
          <p:spPr bwMode="auto">
            <a:xfrm>
              <a:off x="3452258" y="4952816"/>
              <a:ext cx="302526" cy="279304"/>
            </a:xfrm>
            <a:prstGeom prst="ellipse">
              <a:avLst/>
            </a:prstGeom>
            <a:solidFill>
              <a:schemeClr val="accent3"/>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3</a:t>
              </a:r>
            </a:p>
          </p:txBody>
        </p:sp>
      </p:grpSp>
    </p:spTree>
    <p:extLst>
      <p:ext uri="{BB962C8B-B14F-4D97-AF65-F5344CB8AC3E}">
        <p14:creationId xmlns:p14="http://schemas.microsoft.com/office/powerpoint/2010/main" val="37347259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8"/>
                                        </p:tgtEl>
                                      </p:cBhvr>
                                    </p:animEffect>
                                    <p:set>
                                      <p:cBhvr>
                                        <p:cTn id="10" dur="1" fill="hold">
                                          <p:stCondLst>
                                            <p:cond delay="499"/>
                                          </p:stCondLst>
                                        </p:cTn>
                                        <p:tgtEl>
                                          <p:spTgt spid="5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1"/>
                                        </p:tgtEl>
                                      </p:cBhvr>
                                    </p:animEffect>
                                    <p:set>
                                      <p:cBhvr>
                                        <p:cTn id="13"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 Request Channel URI</a:t>
            </a:r>
            <a:endParaRPr lang="en-US" dirty="0"/>
          </a:p>
        </p:txBody>
      </p:sp>
      <p:sp>
        <p:nvSpPr>
          <p:cNvPr id="9" name="Text Placeholder 2"/>
          <p:cNvSpPr txBox="1">
            <a:spLocks noGrp="1"/>
          </p:cNvSpPr>
          <p:nvPr>
            <p:ph type="body" sz="quarter" idx="10"/>
          </p:nvPr>
        </p:nvSpPr>
        <p:spPr>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solidFill>
                  <a:schemeClr val="lt1"/>
                </a:soli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solidFill>
                  <a:schemeClr val="lt1"/>
                </a:soli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solidFill>
                  <a:schemeClr val="lt1"/>
                </a:soli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solidFill>
                  <a:schemeClr val="lt1"/>
                </a:soli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solidFill>
                  <a:schemeClr val="lt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US" sz="2000" dirty="0" err="1">
                <a:solidFill>
                  <a:srgbClr val="0000FF"/>
                </a:solidFill>
                <a:latin typeface="Consolas"/>
                <a:cs typeface="Consolas" pitchFamily="49" charset="0"/>
              </a:rPr>
              <a:t>var</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push = </a:t>
            </a:r>
            <a:r>
              <a:rPr lang="en-US" sz="2000" dirty="0" err="1" smtClean="0">
                <a:solidFill>
                  <a:schemeClr val="bg1"/>
                </a:solidFill>
                <a:latin typeface="Consolas" pitchFamily="49" charset="0"/>
                <a:cs typeface="Consolas" pitchFamily="49" charset="0"/>
              </a:rPr>
              <a:t>Windows.Networking.PushNotifications</a:t>
            </a:r>
            <a:r>
              <a:rPr lang="en-US" sz="2000" dirty="0" smtClean="0">
                <a:solidFill>
                  <a:schemeClr val="bg1"/>
                </a:solidFill>
                <a:latin typeface="Consolas" pitchFamily="49" charset="0"/>
                <a:cs typeface="Consolas" pitchFamily="49" charset="0"/>
              </a:rPr>
              <a:t>;</a:t>
            </a:r>
          </a:p>
          <a:p>
            <a:pPr marL="0" indent="0">
              <a:buFont typeface="Arial" pitchFamily="34" charset="0"/>
              <a:buNone/>
            </a:pPr>
            <a:r>
              <a:rPr lang="en-US" sz="2000" dirty="0" err="1">
                <a:solidFill>
                  <a:srgbClr val="0000FF"/>
                </a:solidFill>
                <a:latin typeface="Consolas"/>
                <a:cs typeface="Consolas" pitchFamily="49" charset="0"/>
              </a:rPr>
              <a:t>var</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promise = </a:t>
            </a:r>
            <a:r>
              <a:rPr lang="en-US" sz="2000" dirty="0" err="1" smtClean="0">
                <a:solidFill>
                  <a:schemeClr val="bg1"/>
                </a:solidFill>
                <a:latin typeface="Consolas" pitchFamily="49" charset="0"/>
                <a:cs typeface="Consolas" pitchFamily="49" charset="0"/>
              </a:rPr>
              <a:t>push.PushNotificationChannelManager</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createPushNotificationChannelForApplicationAsync</a:t>
            </a:r>
            <a:r>
              <a:rPr lang="en-US" sz="2000" dirty="0" smtClean="0">
                <a:solidFill>
                  <a:schemeClr val="bg1"/>
                </a:solidFill>
                <a:latin typeface="Consolas" pitchFamily="49" charset="0"/>
                <a:cs typeface="Consolas" pitchFamily="49" charset="0"/>
              </a:rPr>
              <a:t>();</a:t>
            </a:r>
            <a:endParaRPr lang="en-US" sz="2000" dirty="0">
              <a:solidFill>
                <a:schemeClr val="bg1"/>
              </a:solidFill>
              <a:latin typeface="Consolas" pitchFamily="49" charset="0"/>
              <a:cs typeface="Consolas" pitchFamily="49" charset="0"/>
            </a:endParaRPr>
          </a:p>
        </p:txBody>
      </p:sp>
      <p:sp>
        <p:nvSpPr>
          <p:cNvPr id="8" name="Text Placeholder 2"/>
          <p:cNvSpPr txBox="1">
            <a:spLocks/>
          </p:cNvSpPr>
          <p:nvPr/>
        </p:nvSpPr>
        <p:spPr>
          <a:xfrm>
            <a:off x="519115" y="3939450"/>
            <a:ext cx="11149010" cy="1631216"/>
          </a:xfrm>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solidFill>
                  <a:schemeClr val="lt1"/>
                </a:solidFill>
                <a:latin typeface="+mn-lt"/>
                <a:ea typeface="+mn-ea"/>
                <a:cs typeface="+mn-cs"/>
              </a:defRPr>
            </a:lvl1pPr>
            <a:lvl2pPr marL="384954" indent="-7937" algn="l" defTabSz="914363" rtl="0" eaLnBrk="1" latinLnBrk="0" hangingPunct="1">
              <a:lnSpc>
                <a:spcPct val="90000"/>
              </a:lnSpc>
              <a:spcBef>
                <a:spcPct val="20000"/>
              </a:spcBef>
              <a:buFont typeface="Arial" pitchFamily="34" charset="0"/>
              <a:buNone/>
              <a:defRPr sz="2000" b="0" kern="1200">
                <a:solidFill>
                  <a:schemeClr val="lt1"/>
                </a:solidFill>
                <a:latin typeface="+mn-lt"/>
                <a:ea typeface="+mn-ea"/>
                <a:cs typeface="+mn-cs"/>
              </a:defRPr>
            </a:lvl2pPr>
            <a:lvl3pPr marL="761970" indent="-7937" algn="l" defTabSz="914363" rtl="0" eaLnBrk="1" latinLnBrk="0" hangingPunct="1">
              <a:lnSpc>
                <a:spcPct val="90000"/>
              </a:lnSpc>
              <a:spcBef>
                <a:spcPct val="20000"/>
              </a:spcBef>
              <a:buFont typeface="Arial" pitchFamily="34" charset="0"/>
              <a:buNone/>
              <a:defRPr sz="1800" b="0" kern="1200">
                <a:solidFill>
                  <a:schemeClr val="lt1"/>
                </a:solidFill>
                <a:latin typeface="+mn-lt"/>
                <a:ea typeface="+mn-ea"/>
                <a:cs typeface="+mn-cs"/>
              </a:defRPr>
            </a:lvl3pPr>
            <a:lvl4pPr marL="1094009" indent="7937" algn="l" defTabSz="914363" rtl="0" eaLnBrk="1" latinLnBrk="0" hangingPunct="1">
              <a:lnSpc>
                <a:spcPct val="90000"/>
              </a:lnSpc>
              <a:spcBef>
                <a:spcPct val="20000"/>
              </a:spcBef>
              <a:buFont typeface="Arial" pitchFamily="34" charset="0"/>
              <a:buNone/>
              <a:defRPr sz="1800" b="0" kern="1200">
                <a:solidFill>
                  <a:schemeClr val="lt1"/>
                </a:solidFill>
                <a:latin typeface="+mn-lt"/>
                <a:ea typeface="+mn-ea"/>
                <a:cs typeface="+mn-cs"/>
              </a:defRPr>
            </a:lvl4pPr>
            <a:lvl5pPr marL="1426047" indent="0" algn="l" defTabSz="914363" rtl="0" eaLnBrk="1" latinLnBrk="0" hangingPunct="1">
              <a:lnSpc>
                <a:spcPct val="90000"/>
              </a:lnSpc>
              <a:spcBef>
                <a:spcPct val="20000"/>
              </a:spcBef>
              <a:buFont typeface="Arial" pitchFamily="34" charset="0"/>
              <a:buNone/>
              <a:defRPr sz="1800" b="0" kern="1200">
                <a:solidFill>
                  <a:schemeClr val="lt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sz="2000" dirty="0" err="1">
                <a:solidFill>
                  <a:schemeClr val="bg1"/>
                </a:solidFill>
                <a:latin typeface="Consolas" pitchFamily="49" charset="0"/>
                <a:cs typeface="Consolas" pitchFamily="49" charset="0"/>
              </a:rPr>
              <a:t>promise.then</a:t>
            </a:r>
            <a:r>
              <a:rPr lang="en-US" sz="2000" dirty="0">
                <a:solidFill>
                  <a:schemeClr val="bg1"/>
                </a:solidFill>
                <a:latin typeface="Consolas"/>
                <a:cs typeface="Consolas" pitchFamily="49" charset="0"/>
              </a:rPr>
              <a:t>(</a:t>
            </a:r>
            <a:r>
              <a:rPr lang="en-US" sz="2000" dirty="0">
                <a:solidFill>
                  <a:srgbClr val="0000FF"/>
                </a:solidFill>
                <a:latin typeface="Consolas"/>
                <a:cs typeface="Consolas" pitchFamily="49" charset="0"/>
              </a:rPr>
              <a:t>function</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a:t>
            </a:r>
            <a:r>
              <a:rPr lang="en-US" sz="2000" dirty="0" err="1" smtClean="0">
                <a:solidFill>
                  <a:schemeClr val="bg1"/>
                </a:solidFill>
                <a:latin typeface="Consolas" pitchFamily="49" charset="0"/>
                <a:cs typeface="Consolas" pitchFamily="49" charset="0"/>
              </a:rPr>
              <a:t>ch</a:t>
            </a:r>
            <a:r>
              <a:rPr lang="en-US" sz="2000" dirty="0" smtClean="0">
                <a:solidFill>
                  <a:schemeClr val="bg1"/>
                </a:solidFill>
                <a:latin typeface="Consolas" pitchFamily="49" charset="0"/>
                <a:cs typeface="Consolas" pitchFamily="49" charset="0"/>
              </a:rPr>
              <a:t>) {            </a:t>
            </a:r>
          </a:p>
          <a:p>
            <a:r>
              <a:rPr lang="en-US" sz="2000" dirty="0" smtClean="0">
                <a:solidFill>
                  <a:schemeClr val="bg1"/>
                </a:solidFill>
                <a:latin typeface="Consolas" pitchFamily="49" charset="0"/>
                <a:cs typeface="Consolas" pitchFamily="49" charset="0"/>
              </a:rPr>
              <a:t>    </a:t>
            </a:r>
            <a:r>
              <a:rPr lang="en-US" sz="2000" dirty="0" err="1" smtClean="0">
                <a:solidFill>
                  <a:srgbClr val="0000FF"/>
                </a:solidFill>
                <a:latin typeface="Consolas"/>
                <a:cs typeface="Consolas" pitchFamily="49" charset="0"/>
              </a:rPr>
              <a:t>var</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uri</a:t>
            </a:r>
            <a:r>
              <a:rPr lang="en-US" sz="2000" dirty="0" smtClean="0">
                <a:solidFill>
                  <a:schemeClr val="bg1"/>
                </a:solidFill>
                <a:latin typeface="Consolas" pitchFamily="49" charset="0"/>
                <a:cs typeface="Consolas" pitchFamily="49" charset="0"/>
              </a:rPr>
              <a:t> = </a:t>
            </a:r>
            <a:r>
              <a:rPr lang="en-US" sz="2000" dirty="0" err="1" smtClean="0">
                <a:solidFill>
                  <a:schemeClr val="bg1"/>
                </a:solidFill>
                <a:latin typeface="Consolas" pitchFamily="49" charset="0"/>
                <a:cs typeface="Consolas" pitchFamily="49" charset="0"/>
              </a:rPr>
              <a:t>ch.uri</a:t>
            </a:r>
            <a:r>
              <a:rPr lang="en-US" sz="2000" dirty="0" smtClean="0">
                <a:solidFill>
                  <a:schemeClr val="bg1"/>
                </a:solidFill>
                <a:latin typeface="Consolas" pitchFamily="49" charset="0"/>
                <a:cs typeface="Consolas" pitchFamily="49" charset="0"/>
              </a:rPr>
              <a:t>;</a:t>
            </a:r>
          </a:p>
          <a:p>
            <a:r>
              <a:rPr lang="en-US" sz="2000" dirty="0" smtClean="0">
                <a:solidFill>
                  <a:schemeClr val="bg1"/>
                </a:solidFill>
                <a:latin typeface="Consolas" pitchFamily="49" charset="0"/>
                <a:cs typeface="Consolas" pitchFamily="49" charset="0"/>
              </a:rPr>
              <a:t>    </a:t>
            </a:r>
            <a:r>
              <a:rPr lang="en-US" sz="2000" dirty="0" err="1" smtClean="0">
                <a:solidFill>
                  <a:srgbClr val="0000FF"/>
                </a:solidFill>
                <a:latin typeface="Consolas"/>
                <a:cs typeface="Consolas" pitchFamily="49" charset="0"/>
              </a:rPr>
              <a:t>var</a:t>
            </a:r>
            <a:r>
              <a:rPr lang="en-US" sz="2000" dirty="0" smtClean="0">
                <a:solidFill>
                  <a:srgbClr val="009ED6"/>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expiry = </a:t>
            </a:r>
            <a:r>
              <a:rPr lang="en-US" sz="2000" dirty="0" err="1" smtClean="0">
                <a:solidFill>
                  <a:schemeClr val="bg1"/>
                </a:solidFill>
                <a:latin typeface="Consolas" pitchFamily="49" charset="0"/>
                <a:cs typeface="Consolas" pitchFamily="49" charset="0"/>
              </a:rPr>
              <a:t>ch.expirationTime</a:t>
            </a:r>
            <a:r>
              <a:rPr lang="en-US" sz="2000" dirty="0" smtClean="0">
                <a:solidFill>
                  <a:schemeClr val="bg1"/>
                </a:solidFill>
                <a:latin typeface="Consolas" pitchFamily="49" charset="0"/>
                <a:cs typeface="Consolas" pitchFamily="49" charset="0"/>
              </a:rPr>
              <a:t>;</a:t>
            </a:r>
          </a:p>
          <a:p>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updateChannelUri</a:t>
            </a:r>
            <a:r>
              <a:rPr lang="en-US" sz="2000" dirty="0" smtClean="0">
                <a:solidFill>
                  <a:schemeClr val="bg1"/>
                </a:solidFill>
                <a:latin typeface="Consolas" pitchFamily="49" charset="0"/>
                <a:cs typeface="Consolas" pitchFamily="49" charset="0"/>
              </a:rPr>
              <a:t>(</a:t>
            </a:r>
            <a:r>
              <a:rPr lang="en-US" sz="2000" dirty="0" err="1" smtClean="0">
                <a:solidFill>
                  <a:schemeClr val="bg1"/>
                </a:solidFill>
                <a:latin typeface="Consolas" pitchFamily="49" charset="0"/>
                <a:cs typeface="Consolas" pitchFamily="49" charset="0"/>
              </a:rPr>
              <a:t>uri</a:t>
            </a:r>
            <a:r>
              <a:rPr lang="en-US" sz="2000" dirty="0" smtClean="0">
                <a:solidFill>
                  <a:schemeClr val="bg1"/>
                </a:solidFill>
                <a:latin typeface="Consolas" pitchFamily="49" charset="0"/>
                <a:cs typeface="Consolas" pitchFamily="49" charset="0"/>
              </a:rPr>
              <a:t>, expiry);</a:t>
            </a:r>
          </a:p>
          <a:p>
            <a:r>
              <a:rPr lang="en-US" sz="2000" dirty="0" smtClean="0">
                <a:solidFill>
                  <a:schemeClr val="bg1"/>
                </a:solidFill>
                <a:latin typeface="Consolas" pitchFamily="49" charset="0"/>
                <a:cs typeface="Consolas" pitchFamily="49" charset="0"/>
              </a:rPr>
              <a:t>});	</a:t>
            </a:r>
          </a:p>
        </p:txBody>
      </p:sp>
      <p:sp>
        <p:nvSpPr>
          <p:cNvPr id="3" name="Rectangle 2"/>
          <p:cNvSpPr/>
          <p:nvPr/>
        </p:nvSpPr>
        <p:spPr bwMode="auto">
          <a:xfrm>
            <a:off x="1185289" y="2799078"/>
            <a:ext cx="9816662" cy="1140372"/>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n-NO" sz="2400" dirty="0" smtClean="0"/>
              <a:t>https://db3.notify.windows.com</a:t>
            </a:r>
            <a:r>
              <a:rPr lang="nn-NO" sz="2400" dirty="0"/>
              <a:t>/?token=AQI8iP%2OtQE%3d </a:t>
            </a: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537353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500" fill="hold"/>
                                        <p:tgtEl>
                                          <p:spTgt spid="8">
                                            <p:txEl>
                                              <p:pRg st="3" end="3"/>
                                            </p:txEl>
                                          </p:spTgt>
                                        </p:tgtEl>
                                        <p:attrNameLst>
                                          <p:attrName>style.color</p:attrName>
                                        </p:attrNameLst>
                                      </p:cBhvr>
                                      <p:to>
                                        <a:srgbClr val="00B0F0"/>
                                      </p:to>
                                    </p:animClr>
                                  </p:childTnLst>
                                </p:cTn>
                              </p:par>
                              <p:par>
                                <p:cTn id="37" presetID="10" presetClass="exit" presetSubtype="0" fill="hold" grpId="0"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33C621B-8E37-4DFE-A7CC-AE76A08EC3A3}"/>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BDC7101-926F-4419-8720-7AC19ADCC0E0}"/>
</file>

<file path=docProps/app.xml><?xml version="1.0" encoding="utf-8"?>
<Properties xmlns="http://schemas.openxmlformats.org/officeDocument/2006/extended-properties" xmlns:vt="http://schemas.openxmlformats.org/officeDocument/2006/docPropsVTypes">
  <Template>BUILD_Breakout_Template _ SAMPLE for Scott 7.28</Template>
  <TotalTime>12054</TotalTime>
  <Words>1556</Words>
  <Application>Microsoft Office PowerPoint</Application>
  <PresentationFormat>Custom</PresentationFormat>
  <Paragraphs>289</Paragraphs>
  <Slides>31</Slides>
  <Notes>23</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Delivering notifications with the Windows Push Notification Service and Windows Azure</vt:lpstr>
      <vt:lpstr>Agenda</vt:lpstr>
      <vt:lpstr>Live Tiles on Start</vt:lpstr>
      <vt:lpstr>PowerPoint Presentation</vt:lpstr>
      <vt:lpstr>PowerPoint Presentation</vt:lpstr>
      <vt:lpstr>PowerPoint Presentation</vt:lpstr>
      <vt:lpstr>Push Notification Overview</vt:lpstr>
      <vt:lpstr>1. Request a Channel URI</vt:lpstr>
      <vt:lpstr>1. Request Channel URI</vt:lpstr>
      <vt:lpstr>2. Register with your Cloud Service </vt:lpstr>
      <vt:lpstr>2. Register with your Cloud Service</vt:lpstr>
      <vt:lpstr>3. Authenticate &amp; Send Notification</vt:lpstr>
      <vt:lpstr>3. Register your App</vt:lpstr>
      <vt:lpstr>3. Authentication HTTP Request</vt:lpstr>
      <vt:lpstr>3. Authentication HTTP Response</vt:lpstr>
      <vt:lpstr>3. Push Notification HTTP Request</vt:lpstr>
      <vt:lpstr>3. Push Notification HTTP Response</vt:lpstr>
      <vt:lpstr>Windows Push Notification Recipe</vt:lpstr>
      <vt:lpstr>Authentication Code</vt:lpstr>
      <vt:lpstr>Push Notification Code</vt:lpstr>
      <vt:lpstr>Push Notification Overview</vt:lpstr>
      <vt:lpstr>Windows Azure Toolkit for Windows 8 </vt:lpstr>
      <vt:lpstr>Windows Azure provides the resources to scale your services as your app grows.</vt:lpstr>
      <vt:lpstr>Windows Azure Services</vt:lpstr>
      <vt:lpstr>PowerPoint Presentation</vt:lpstr>
      <vt:lpstr>Session Recap</vt:lpstr>
      <vt:lpstr>Resources</vt:lpstr>
      <vt:lpstr>Sessions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SAC-863T: Delivering notifications with the Windows Push Notification Service and Windows Azure</dc:title>
  <dc:subject>BUILD</dc:subject>
  <dc:creator>Nick Harris; Darren Louie</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331</cp:revision>
  <cp:lastPrinted>2010-05-11T05:02:34Z</cp:lastPrinted>
  <dcterms:created xsi:type="dcterms:W3CDTF">2011-08-03T21:25:07Z</dcterms:created>
  <dcterms:modified xsi:type="dcterms:W3CDTF">2011-09-15T22:53:46Z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9" name="MS Speaker">
    <vt:lpwstr/>
  </property>
  <property fmtid="{D5CDD505-2E9C-101B-9397-08002B2CF9AE}" pid="11" name="CampaignTaxHTField0">
    <vt:lpwstr/>
  </property>
  <property fmtid="{D5CDD505-2E9C-101B-9397-08002B2CF9AE}" pid="12" name="Event Start Date">
    <vt:lpwstr>2011-09-13T07:00:00+00:00</vt:lpwstr>
  </property>
  <property fmtid="{D5CDD505-2E9C-101B-9397-08002B2CF9AE}" pid="13" name="ProductTaxHTField0">
    <vt:lpwstr>Windowsd15bdf11-7aa9-4bf1-b584-c45e6bd87557</vt:lpwstr>
  </property>
  <property fmtid="{D5CDD505-2E9C-101B-9397-08002B2CF9AE}" pid="14" name="Event LocationTaxHTField0">
    <vt:lpwstr>Anaheim, CA67ffa72a-1f39-45c3-9bb1-f96b5f9c92e3</vt:lpwstr>
  </property>
  <property fmtid="{D5CDD505-2E9C-101B-9397-08002B2CF9AE}" pid="15" name="Event1TaxHTField0">
    <vt:lpwstr>BUILDdaffb02e-8105-4a1d-9c8d-6ffd36a19d83</vt:lpwstr>
  </property>
  <property fmtid="{D5CDD505-2E9C-101B-9397-08002B2CF9AE}" pid="16" name="Event VenueTaxHTField0">
    <vt:lpwstr>Anaheim CC Anaheim, CAc525dbc1-fb46-4f9d-a196-ce33b4962b5a</vt:lpwstr>
  </property>
  <property fmtid="{D5CDD505-2E9C-101B-9397-08002B2CF9AE}" pid="18" name="MS Content Owner">
    <vt:lpwstr>Steven Sinofsky53</vt:lpwstr>
  </property>
  <property fmtid="{D5CDD505-2E9C-101B-9397-08002B2CF9AE}" pid="19" name="TaxCatchAll">
    <vt:lpwstr>962834211210209</vt:lpwstr>
  </property>
  <property fmtid="{D5CDD505-2E9C-101B-9397-08002B2CF9AE}" pid="20" name="TrackTaxHTField0">
    <vt:lpwstr/>
  </property>
  <property fmtid="{D5CDD505-2E9C-101B-9397-08002B2CF9AE}" pid="21" name="AudienceTaxHTField0">
    <vt:lpwstr>Developers389e14a2-def5-4335-8627-c0368c2934a2Other1d63dafe-c6b5-450d-9d7f-2a5af3513850</vt:lpwstr>
  </property>
  <property fmtid="{D5CDD505-2E9C-101B-9397-08002B2CF9AE}" pid="22" name="Event End Date">
    <vt:lpwstr>2011-09-16T07:00:00+00:00</vt:lpwstr>
  </property>
</Properties>
</file>