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Default Extension="tiff" ContentType="image/tiff"/>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0"/>
  </p:notesMasterIdLst>
  <p:handoutMasterIdLst>
    <p:handoutMasterId r:id="rId51"/>
  </p:handoutMasterIdLst>
  <p:sldIdLst>
    <p:sldId id="619" r:id="rId8"/>
    <p:sldId id="541" r:id="rId9"/>
    <p:sldId id="535" r:id="rId10"/>
    <p:sldId id="471" r:id="rId11"/>
    <p:sldId id="576" r:id="rId12"/>
    <p:sldId id="577" r:id="rId13"/>
    <p:sldId id="578" r:id="rId14"/>
    <p:sldId id="579" r:id="rId15"/>
    <p:sldId id="595" r:id="rId16"/>
    <p:sldId id="581" r:id="rId17"/>
    <p:sldId id="582" r:id="rId18"/>
    <p:sldId id="583" r:id="rId19"/>
    <p:sldId id="584" r:id="rId20"/>
    <p:sldId id="585" r:id="rId21"/>
    <p:sldId id="586" r:id="rId22"/>
    <p:sldId id="587" r:id="rId23"/>
    <p:sldId id="588" r:id="rId24"/>
    <p:sldId id="589" r:id="rId25"/>
    <p:sldId id="596" r:id="rId26"/>
    <p:sldId id="591" r:id="rId27"/>
    <p:sldId id="592" r:id="rId28"/>
    <p:sldId id="597" r:id="rId29"/>
    <p:sldId id="598" r:id="rId30"/>
    <p:sldId id="599" r:id="rId31"/>
    <p:sldId id="616" r:id="rId32"/>
    <p:sldId id="601" r:id="rId33"/>
    <p:sldId id="602" r:id="rId34"/>
    <p:sldId id="603" r:id="rId35"/>
    <p:sldId id="604" r:id="rId36"/>
    <p:sldId id="605" r:id="rId37"/>
    <p:sldId id="606" r:id="rId38"/>
    <p:sldId id="607" r:id="rId39"/>
    <p:sldId id="617" r:id="rId40"/>
    <p:sldId id="609" r:id="rId41"/>
    <p:sldId id="618" r:id="rId42"/>
    <p:sldId id="612" r:id="rId43"/>
    <p:sldId id="613" r:id="rId44"/>
    <p:sldId id="615" r:id="rId45"/>
    <p:sldId id="621" r:id="rId46"/>
    <p:sldId id="620" r:id="rId47"/>
    <p:sldId id="544" r:id="rId48"/>
    <p:sldId id="377" r:id="rId4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16" autoAdjust="0"/>
    <p:restoredTop sz="98824"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0" d="100"/>
        <a:sy n="3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ustomXml" Target="../customXml/item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3:51 PM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9/15/2011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9/15/2011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46994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3163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07627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145861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9/15/2011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32</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45567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9/15/2011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38</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3:51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593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95F67ECC-B605-47E6-A223-406DA42450A6}"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430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49092987-58DC-4853-8967-F7AF4091CA43}"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83467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BAA55164-20B2-4E47-A5DC-197945868D6D}"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7010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128258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bit.ly/watwp7" TargetMode="External"/><Relationship Id="rId7"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bit.ly/watandroid" TargetMode="External"/><Relationship Id="rId4" Type="http://schemas.openxmlformats.org/officeDocument/2006/relationships/hyperlink" Target="http://bit.ly/watio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atwindows8.codeplex.com/"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device &amp; cloud apps</a:t>
            </a:r>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Wade Wegner</a:t>
            </a:r>
            <a:endParaRPr lang="en-US" dirty="0" smtClean="0">
              <a:latin typeface="+mj-lt"/>
            </a:endParaRPr>
          </a:p>
          <a:p>
            <a:r>
              <a:rPr lang="en-US" dirty="0" smtClean="0"/>
              <a:t>Technical Evangelist Lead</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SAC-868T</a:t>
            </a:r>
          </a:p>
        </p:txBody>
      </p:sp>
    </p:spTree>
    <p:extLst>
      <p:ext uri="{BB962C8B-B14F-4D97-AF65-F5344CB8AC3E}">
        <p14:creationId xmlns:p14="http://schemas.microsoft.com/office/powerpoint/2010/main" val="6788581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What are our options?</a:t>
            </a:r>
            <a:endParaRPr lang="en-US" dirty="0"/>
          </a:p>
        </p:txBody>
      </p:sp>
      <p:sp>
        <p:nvSpPr>
          <p:cNvPr id="3" name="Text Placeholder 2"/>
          <p:cNvSpPr>
            <a:spLocks noGrp="1"/>
          </p:cNvSpPr>
          <p:nvPr>
            <p:ph type="body" sz="quarter" idx="10"/>
          </p:nvPr>
        </p:nvSpPr>
        <p:spPr/>
        <p:txBody>
          <a:bodyPr/>
          <a:lstStyle/>
          <a:p>
            <a:r>
              <a:rPr lang="en-US" dirty="0" smtClean="0"/>
              <a:t>Windows Azure Tables</a:t>
            </a:r>
          </a:p>
          <a:p>
            <a:pPr lvl="1"/>
            <a:r>
              <a:rPr lang="en-US" dirty="0" smtClean="0"/>
              <a:t>Non-relational structured storage</a:t>
            </a:r>
          </a:p>
          <a:p>
            <a:pPr lvl="1"/>
            <a:r>
              <a:rPr lang="en-US" dirty="0" smtClean="0"/>
              <a:t>Massive scale-out</a:t>
            </a:r>
          </a:p>
          <a:p>
            <a:pPr lvl="1"/>
            <a:r>
              <a:rPr lang="en-US" dirty="0" err="1" smtClean="0"/>
              <a:t>OData</a:t>
            </a:r>
            <a:endParaRPr lang="en-US" dirty="0" smtClean="0"/>
          </a:p>
          <a:p>
            <a:r>
              <a:rPr lang="en-US" dirty="0" smtClean="0"/>
              <a:t>Windows Azure Blobs</a:t>
            </a:r>
          </a:p>
          <a:p>
            <a:pPr lvl="1"/>
            <a:r>
              <a:rPr lang="en-US" dirty="0" smtClean="0"/>
              <a:t>Big files</a:t>
            </a:r>
          </a:p>
          <a:p>
            <a:pPr lvl="1"/>
            <a:r>
              <a:rPr lang="en-US" dirty="0" smtClean="0"/>
              <a:t>REST</a:t>
            </a:r>
          </a:p>
          <a:p>
            <a:r>
              <a:rPr lang="en-US" dirty="0" smtClean="0"/>
              <a:t>Windows Azure Queues</a:t>
            </a:r>
          </a:p>
          <a:p>
            <a:pPr lvl="1"/>
            <a:r>
              <a:rPr lang="en-US" dirty="0" smtClean="0"/>
              <a:t>Persistent </a:t>
            </a:r>
            <a:r>
              <a:rPr lang="en-US" dirty="0" err="1" smtClean="0"/>
              <a:t>Async</a:t>
            </a:r>
            <a:r>
              <a:rPr lang="en-US" dirty="0" smtClean="0"/>
              <a:t> Messaging</a:t>
            </a:r>
          </a:p>
          <a:p>
            <a:pPr lvl="1"/>
            <a:r>
              <a:rPr lang="en-US" dirty="0" err="1" smtClean="0"/>
              <a:t>Enqueue</a:t>
            </a:r>
            <a:r>
              <a:rPr lang="en-US" dirty="0" smtClean="0"/>
              <a:t>, </a:t>
            </a:r>
            <a:r>
              <a:rPr lang="en-US" dirty="0" err="1" smtClean="0"/>
              <a:t>Dequeue</a:t>
            </a:r>
            <a:endParaRPr lang="en-US" dirty="0" smtClean="0"/>
          </a:p>
        </p:txBody>
      </p:sp>
      <p:grpSp>
        <p:nvGrpSpPr>
          <p:cNvPr id="4" name="Group 3"/>
          <p:cNvGrpSpPr/>
          <p:nvPr/>
        </p:nvGrpSpPr>
        <p:grpSpPr>
          <a:xfrm>
            <a:off x="9063512" y="1326932"/>
            <a:ext cx="1590225" cy="1685723"/>
            <a:chOff x="6532841" y="3563520"/>
            <a:chExt cx="1470104" cy="1541880"/>
          </a:xfrm>
        </p:grpSpPr>
        <p:sp>
          <p:nvSpPr>
            <p:cNvPr id="5" name="Rectangle 4"/>
            <p:cNvSpPr/>
            <p:nvPr/>
          </p:nvSpPr>
          <p:spPr>
            <a:xfrm>
              <a:off x="6549780" y="3563520"/>
              <a:ext cx="1453165" cy="154188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grpSp>
          <p:nvGrpSpPr>
            <p:cNvPr id="6" name="Group 5"/>
            <p:cNvGrpSpPr/>
            <p:nvPr/>
          </p:nvGrpSpPr>
          <p:grpSpPr>
            <a:xfrm>
              <a:off x="6832741" y="3563520"/>
              <a:ext cx="909732" cy="1541880"/>
              <a:chOff x="7770812" y="3587400"/>
              <a:chExt cx="1371600" cy="1852560"/>
            </a:xfrm>
          </p:grpSpPr>
          <p:cxnSp>
            <p:nvCxnSpPr>
              <p:cNvPr id="12" name="Straight Connector 11"/>
              <p:cNvCxnSpPr/>
              <p:nvPr/>
            </p:nvCxnSpPr>
            <p:spPr>
              <a:xfrm>
                <a:off x="7770812" y="3587400"/>
                <a:ext cx="0" cy="1852560"/>
              </a:xfrm>
              <a:prstGeom prst="line">
                <a:avLst/>
              </a:prstGeom>
              <a:ln/>
            </p:spPr>
            <p:style>
              <a:lnRef idx="2">
                <a:schemeClr val="accent3"/>
              </a:lnRef>
              <a:fillRef idx="1">
                <a:schemeClr val="lt1"/>
              </a:fillRef>
              <a:effectRef idx="0">
                <a:schemeClr val="accent3"/>
              </a:effectRef>
              <a:fontRef idx="minor">
                <a:schemeClr val="dk1"/>
              </a:fontRef>
            </p:style>
          </p:cxnSp>
          <p:cxnSp>
            <p:nvCxnSpPr>
              <p:cNvPr id="13" name="Straight Connector 12"/>
              <p:cNvCxnSpPr/>
              <p:nvPr/>
            </p:nvCxnSpPr>
            <p:spPr>
              <a:xfrm>
                <a:off x="8228012" y="3587400"/>
                <a:ext cx="0" cy="1852560"/>
              </a:xfrm>
              <a:prstGeom prst="line">
                <a:avLst/>
              </a:prstGeom>
              <a:ln/>
            </p:spPr>
            <p:style>
              <a:lnRef idx="2">
                <a:schemeClr val="accent3"/>
              </a:lnRef>
              <a:fillRef idx="1">
                <a:schemeClr val="lt1"/>
              </a:fillRef>
              <a:effectRef idx="0">
                <a:schemeClr val="accent3"/>
              </a:effectRef>
              <a:fontRef idx="minor">
                <a:schemeClr val="dk1"/>
              </a:fontRef>
            </p:style>
          </p:cxnSp>
          <p:cxnSp>
            <p:nvCxnSpPr>
              <p:cNvPr id="14" name="Straight Connector 13"/>
              <p:cNvCxnSpPr/>
              <p:nvPr/>
            </p:nvCxnSpPr>
            <p:spPr>
              <a:xfrm>
                <a:off x="8685212" y="3587400"/>
                <a:ext cx="0" cy="1852560"/>
              </a:xfrm>
              <a:prstGeom prst="line">
                <a:avLst/>
              </a:prstGeom>
              <a:ln/>
            </p:spPr>
            <p:style>
              <a:lnRef idx="2">
                <a:schemeClr val="accent3"/>
              </a:lnRef>
              <a:fillRef idx="1">
                <a:schemeClr val="lt1"/>
              </a:fillRef>
              <a:effectRef idx="0">
                <a:schemeClr val="accent3"/>
              </a:effectRef>
              <a:fontRef idx="minor">
                <a:schemeClr val="dk1"/>
              </a:fontRef>
            </p:style>
          </p:cxnSp>
          <p:cxnSp>
            <p:nvCxnSpPr>
              <p:cNvPr id="15" name="Straight Connector 14"/>
              <p:cNvCxnSpPr/>
              <p:nvPr/>
            </p:nvCxnSpPr>
            <p:spPr>
              <a:xfrm>
                <a:off x="9142412" y="3587400"/>
                <a:ext cx="0" cy="1852560"/>
              </a:xfrm>
              <a:prstGeom prst="line">
                <a:avLst/>
              </a:prstGeom>
              <a:ln/>
            </p:spPr>
            <p:style>
              <a:lnRef idx="2">
                <a:schemeClr val="accent3"/>
              </a:lnRef>
              <a:fillRef idx="1">
                <a:schemeClr val="lt1"/>
              </a:fillRef>
              <a:effectRef idx="0">
                <a:schemeClr val="accent3"/>
              </a:effectRef>
              <a:fontRef idx="minor">
                <a:schemeClr val="dk1"/>
              </a:fontRef>
            </p:style>
          </p:cxnSp>
        </p:grpSp>
        <p:grpSp>
          <p:nvGrpSpPr>
            <p:cNvPr id="7" name="Group 6"/>
            <p:cNvGrpSpPr/>
            <p:nvPr/>
          </p:nvGrpSpPr>
          <p:grpSpPr>
            <a:xfrm rot="16200000">
              <a:off x="6804073" y="3622498"/>
              <a:ext cx="909733" cy="1452197"/>
              <a:chOff x="7923212" y="3739800"/>
              <a:chExt cx="1371600" cy="1852560"/>
            </a:xfrm>
          </p:grpSpPr>
          <p:cxnSp>
            <p:nvCxnSpPr>
              <p:cNvPr id="8" name="Straight Connector 7"/>
              <p:cNvCxnSpPr/>
              <p:nvPr/>
            </p:nvCxnSpPr>
            <p:spPr>
              <a:xfrm>
                <a:off x="7923212" y="3739800"/>
                <a:ext cx="0" cy="1852560"/>
              </a:xfrm>
              <a:prstGeom prst="line">
                <a:avLst/>
              </a:prstGeom>
              <a:ln/>
            </p:spPr>
            <p:style>
              <a:lnRef idx="2">
                <a:schemeClr val="accent3"/>
              </a:lnRef>
              <a:fillRef idx="1">
                <a:schemeClr val="lt1"/>
              </a:fillRef>
              <a:effectRef idx="0">
                <a:schemeClr val="accent3"/>
              </a:effectRef>
              <a:fontRef idx="minor">
                <a:schemeClr val="dk1"/>
              </a:fontRef>
            </p:style>
          </p:cxnSp>
          <p:cxnSp>
            <p:nvCxnSpPr>
              <p:cNvPr id="9" name="Straight Connector 8"/>
              <p:cNvCxnSpPr/>
              <p:nvPr/>
            </p:nvCxnSpPr>
            <p:spPr>
              <a:xfrm>
                <a:off x="8380412" y="3739800"/>
                <a:ext cx="0" cy="1852560"/>
              </a:xfrm>
              <a:prstGeom prst="line">
                <a:avLst/>
              </a:prstGeom>
              <a:ln/>
            </p:spPr>
            <p:style>
              <a:lnRef idx="2">
                <a:schemeClr val="accent3"/>
              </a:lnRef>
              <a:fillRef idx="1">
                <a:schemeClr val="lt1"/>
              </a:fillRef>
              <a:effectRef idx="0">
                <a:schemeClr val="accent3"/>
              </a:effectRef>
              <a:fontRef idx="minor">
                <a:schemeClr val="dk1"/>
              </a:fontRef>
            </p:style>
          </p:cxnSp>
          <p:cxnSp>
            <p:nvCxnSpPr>
              <p:cNvPr id="10" name="Straight Connector 9"/>
              <p:cNvCxnSpPr/>
              <p:nvPr/>
            </p:nvCxnSpPr>
            <p:spPr>
              <a:xfrm>
                <a:off x="8837612" y="3739800"/>
                <a:ext cx="0" cy="1852560"/>
              </a:xfrm>
              <a:prstGeom prst="line">
                <a:avLst/>
              </a:prstGeom>
              <a:ln/>
            </p:spPr>
            <p:style>
              <a:lnRef idx="2">
                <a:schemeClr val="accent3"/>
              </a:lnRef>
              <a:fillRef idx="1">
                <a:schemeClr val="lt1"/>
              </a:fillRef>
              <a:effectRef idx="0">
                <a:schemeClr val="accent3"/>
              </a:effectRef>
              <a:fontRef idx="minor">
                <a:schemeClr val="dk1"/>
              </a:fontRef>
            </p:style>
          </p:cxnSp>
          <p:cxnSp>
            <p:nvCxnSpPr>
              <p:cNvPr id="11" name="Straight Connector 10"/>
              <p:cNvCxnSpPr/>
              <p:nvPr/>
            </p:nvCxnSpPr>
            <p:spPr>
              <a:xfrm>
                <a:off x="9294812" y="3739800"/>
                <a:ext cx="0" cy="1852560"/>
              </a:xfrm>
              <a:prstGeom prst="line">
                <a:avLst/>
              </a:prstGeom>
              <a:ln/>
            </p:spPr>
            <p:style>
              <a:lnRef idx="2">
                <a:schemeClr val="accent3"/>
              </a:lnRef>
              <a:fillRef idx="1">
                <a:schemeClr val="lt1"/>
              </a:fillRef>
              <a:effectRef idx="0">
                <a:schemeClr val="accent3"/>
              </a:effectRef>
              <a:fontRef idx="minor">
                <a:schemeClr val="dk1"/>
              </a:fontRef>
            </p:style>
          </p:cxnSp>
        </p:grpSp>
      </p:grpSp>
      <p:sp>
        <p:nvSpPr>
          <p:cNvPr id="17" name="Folded Corner 16"/>
          <p:cNvSpPr/>
          <p:nvPr/>
        </p:nvSpPr>
        <p:spPr bwMode="auto">
          <a:xfrm flipV="1">
            <a:off x="9330373" y="3402121"/>
            <a:ext cx="1041609" cy="1542412"/>
          </a:xfrm>
          <a:prstGeom prst="foldedCorner">
            <a:avLst>
              <a:gd name="adj" fmla="val 4134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grpSp>
        <p:nvGrpSpPr>
          <p:cNvPr id="24" name="Group 23"/>
          <p:cNvGrpSpPr/>
          <p:nvPr/>
        </p:nvGrpSpPr>
        <p:grpSpPr>
          <a:xfrm>
            <a:off x="9097378" y="5568952"/>
            <a:ext cx="1470623" cy="436033"/>
            <a:chOff x="8079777" y="5723467"/>
            <a:chExt cx="672244" cy="269455"/>
          </a:xfrm>
        </p:grpSpPr>
        <p:sp>
          <p:nvSpPr>
            <p:cNvPr id="18" name="Rectangle 17"/>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19" name="Rectangle 18"/>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20" name="Rectangle 19"/>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23" name="Rectangle 2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grpSp>
      <p:sp>
        <p:nvSpPr>
          <p:cNvPr id="22" name="Rectangle 21"/>
          <p:cNvSpPr/>
          <p:nvPr/>
        </p:nvSpPr>
        <p:spPr bwMode="auto">
          <a:xfrm>
            <a:off x="5283200" y="5123543"/>
            <a:ext cx="6905625"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smtClean="0">
                <a:gradFill>
                  <a:gsLst>
                    <a:gs pos="0">
                      <a:schemeClr val="tx1"/>
                    </a:gs>
                    <a:gs pos="100000">
                      <a:schemeClr val="tx1"/>
                    </a:gs>
                  </a:gsLst>
                  <a:lin ang="5400000" scaled="0"/>
                </a:gradFill>
              </a:rPr>
              <a:t>Inside </a:t>
            </a:r>
            <a:r>
              <a:rPr lang="en-US" sz="2200" b="1" dirty="0">
                <a:gradFill>
                  <a:gsLst>
                    <a:gs pos="0">
                      <a:schemeClr val="tx1"/>
                    </a:gs>
                    <a:gs pos="100000">
                      <a:schemeClr val="tx1"/>
                    </a:gs>
                  </a:gsLst>
                  <a:lin ang="5400000" scaled="0"/>
                </a:gradFill>
              </a:rPr>
              <a:t>Windows Azure storage</a:t>
            </a:r>
          </a:p>
          <a:p>
            <a:pPr lvl="1" defTabSz="914099" fontAlgn="base">
              <a:spcBef>
                <a:spcPct val="0"/>
              </a:spcBef>
              <a:spcAft>
                <a:spcPct val="0"/>
              </a:spcAft>
            </a:pPr>
            <a:r>
              <a:rPr lang="en-US" sz="2200" b="1" dirty="0">
                <a:gradFill>
                  <a:gsLst>
                    <a:gs pos="0">
                      <a:schemeClr val="tx1"/>
                    </a:gs>
                    <a:gs pos="100000">
                      <a:schemeClr val="tx1"/>
                    </a:gs>
                  </a:gsLst>
                  <a:lin ang="5400000" scaled="0"/>
                </a:gradFill>
              </a:rPr>
              <a:t>Brad Calder</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SAC-961T</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September 14, 2011 from 5:00PM to 6:00PM</a:t>
            </a:r>
            <a:endParaRPr lang="en-US" sz="22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219453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What are our options?</a:t>
            </a:r>
            <a:endParaRPr lang="en-US" dirty="0"/>
          </a:p>
        </p:txBody>
      </p:sp>
      <p:sp>
        <p:nvSpPr>
          <p:cNvPr id="3" name="Text Placeholder 2"/>
          <p:cNvSpPr>
            <a:spLocks noGrp="1"/>
          </p:cNvSpPr>
          <p:nvPr>
            <p:ph type="body" sz="quarter" idx="10"/>
          </p:nvPr>
        </p:nvSpPr>
        <p:spPr>
          <a:xfrm>
            <a:off x="519112" y="1447799"/>
            <a:ext cx="11149013" cy="2474524"/>
          </a:xfrm>
        </p:spPr>
        <p:txBody>
          <a:bodyPr/>
          <a:lstStyle/>
          <a:p>
            <a:r>
              <a:rPr lang="en-US" dirty="0"/>
              <a:t>SQL Azure</a:t>
            </a:r>
          </a:p>
          <a:p>
            <a:pPr lvl="1"/>
            <a:r>
              <a:rPr lang="en-US" dirty="0"/>
              <a:t>Relational database</a:t>
            </a:r>
          </a:p>
          <a:p>
            <a:pPr lvl="1"/>
            <a:r>
              <a:rPr lang="en-US" dirty="0"/>
              <a:t>Highly available</a:t>
            </a:r>
          </a:p>
          <a:p>
            <a:pPr lvl="1"/>
            <a:r>
              <a:rPr lang="en-US" dirty="0"/>
              <a:t>Managed for you as a service</a:t>
            </a:r>
          </a:p>
          <a:p>
            <a:endParaRPr lang="en-US" dirty="0"/>
          </a:p>
        </p:txBody>
      </p:sp>
      <p:sp>
        <p:nvSpPr>
          <p:cNvPr id="4" name="Can 3"/>
          <p:cNvSpPr/>
          <p:nvPr/>
        </p:nvSpPr>
        <p:spPr bwMode="auto">
          <a:xfrm>
            <a:off x="9107629" y="1298819"/>
            <a:ext cx="1582222" cy="2028417"/>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spTree>
    <p:extLst>
      <p:ext uri="{BB962C8B-B14F-4D97-AF65-F5344CB8AC3E}">
        <p14:creationId xmlns:p14="http://schemas.microsoft.com/office/powerpoint/2010/main" val="16229829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Secrets</a:t>
            </a:r>
            <a:endParaRPr lang="en-US" dirty="0"/>
          </a:p>
        </p:txBody>
      </p:sp>
      <p:sp>
        <p:nvSpPr>
          <p:cNvPr id="3" name="Text Placeholder 2"/>
          <p:cNvSpPr>
            <a:spLocks noGrp="1"/>
          </p:cNvSpPr>
          <p:nvPr>
            <p:ph type="body" sz="quarter" idx="10"/>
          </p:nvPr>
        </p:nvSpPr>
        <p:spPr>
          <a:xfrm>
            <a:off x="519112" y="1447799"/>
            <a:ext cx="11149013" cy="3896451"/>
          </a:xfrm>
        </p:spPr>
        <p:txBody>
          <a:bodyPr/>
          <a:lstStyle/>
          <a:p>
            <a:r>
              <a:rPr lang="en-US" dirty="0" smtClean="0"/>
              <a:t>Windows Azure</a:t>
            </a:r>
          </a:p>
          <a:p>
            <a:pPr lvl="1"/>
            <a:r>
              <a:rPr lang="en-US" dirty="0" smtClean="0"/>
              <a:t>Storage name</a:t>
            </a:r>
          </a:p>
          <a:p>
            <a:pPr lvl="1"/>
            <a:r>
              <a:rPr lang="en-US" dirty="0" smtClean="0"/>
              <a:t>Storage key</a:t>
            </a:r>
          </a:p>
          <a:p>
            <a:r>
              <a:rPr lang="en-US" dirty="0" smtClean="0"/>
              <a:t>SQL Azure</a:t>
            </a:r>
          </a:p>
          <a:p>
            <a:pPr lvl="1"/>
            <a:r>
              <a:rPr lang="en-US" dirty="0" smtClean="0"/>
              <a:t>Username</a:t>
            </a:r>
          </a:p>
          <a:p>
            <a:pPr lvl="1"/>
            <a:r>
              <a:rPr lang="en-US" dirty="0" smtClean="0"/>
              <a:t>Password</a:t>
            </a:r>
          </a:p>
          <a:p>
            <a:pPr marL="460375" lvl="1" indent="0">
              <a:buNone/>
            </a:pPr>
            <a:endParaRPr lang="en-US" dirty="0" smtClean="0"/>
          </a:p>
          <a:p>
            <a:pPr marL="65087" indent="0">
              <a:buNone/>
            </a:pPr>
            <a:r>
              <a:rPr lang="en-US" dirty="0" smtClean="0"/>
              <a:t>Once your share your secret, it’s no longer secret</a:t>
            </a:r>
            <a:endParaRPr lang="en-US" dirty="0"/>
          </a:p>
        </p:txBody>
      </p:sp>
    </p:spTree>
    <p:extLst>
      <p:ext uri="{BB962C8B-B14F-4D97-AF65-F5344CB8AC3E}">
        <p14:creationId xmlns:p14="http://schemas.microsoft.com/office/powerpoint/2010/main" val="13673713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20"/>
          <p:cNvSpPr/>
          <p:nvPr/>
        </p:nvSpPr>
        <p:spPr bwMode="auto">
          <a:xfrm>
            <a:off x="6492051" y="1074418"/>
            <a:ext cx="4752597" cy="3299874"/>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Storage: How do we keep secrets secret?</a:t>
            </a:r>
            <a:endParaRPr lang="en-US" dirty="0"/>
          </a:p>
        </p:txBody>
      </p:sp>
      <p:sp>
        <p:nvSpPr>
          <p:cNvPr id="3" name="Text Placeholder 2"/>
          <p:cNvSpPr>
            <a:spLocks noGrp="1"/>
          </p:cNvSpPr>
          <p:nvPr>
            <p:ph type="body" sz="quarter" idx="10"/>
          </p:nvPr>
        </p:nvSpPr>
        <p:spPr>
          <a:xfrm>
            <a:off x="519113" y="1447799"/>
            <a:ext cx="5843588" cy="3933384"/>
          </a:xfrm>
        </p:spPr>
        <p:txBody>
          <a:bodyPr/>
          <a:lstStyle/>
          <a:p>
            <a:pPr marL="0" indent="0">
              <a:buNone/>
            </a:pPr>
            <a:r>
              <a:rPr lang="en-US" sz="3600" dirty="0" smtClean="0"/>
              <a:t>Proxy the requests</a:t>
            </a:r>
            <a:endParaRPr lang="en-US" sz="3600" dirty="0"/>
          </a:p>
          <a:p>
            <a:endParaRPr lang="en-US" sz="3600" dirty="0" smtClean="0"/>
          </a:p>
          <a:p>
            <a:pPr marL="514350" indent="-514350">
              <a:buFont typeface="+mj-lt"/>
              <a:buAutoNum type="arabicPeriod"/>
            </a:pPr>
            <a:r>
              <a:rPr lang="en-US" sz="3600" dirty="0" smtClean="0"/>
              <a:t>Client sends data to web role</a:t>
            </a:r>
          </a:p>
          <a:p>
            <a:pPr marL="514350" indent="-514350">
              <a:buFont typeface="+mj-lt"/>
              <a:buAutoNum type="arabicPeriod"/>
            </a:pPr>
            <a:r>
              <a:rPr lang="en-US" sz="3600" dirty="0" smtClean="0"/>
              <a:t>Web role sends data to storage</a:t>
            </a:r>
          </a:p>
          <a:p>
            <a:endParaRPr lang="en-US" sz="3600" dirty="0"/>
          </a:p>
        </p:txBody>
      </p:sp>
      <p:sp>
        <p:nvSpPr>
          <p:cNvPr id="4" name="Rectangle 3"/>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cxnSp>
        <p:nvCxnSpPr>
          <p:cNvPr id="5" name="Straight Connector 4"/>
          <p:cNvCxnSpPr>
            <a:stCxn id="10" idx="1"/>
            <a:endCxn id="4" idx="2"/>
          </p:cNvCxnSpPr>
          <p:nvPr/>
        </p:nvCxnSpPr>
        <p:spPr>
          <a:xfrm flipH="1" flipV="1">
            <a:off x="8123144" y="3652950"/>
            <a:ext cx="1353229" cy="1828956"/>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cxnSp>
        <p:nvCxnSpPr>
          <p:cNvPr id="6" name="Curved Connector 5"/>
          <p:cNvCxnSpPr>
            <a:stCxn id="4" idx="0"/>
            <a:endCxn id="7" idx="1"/>
          </p:cNvCxnSpPr>
          <p:nvPr/>
        </p:nvCxnSpPr>
        <p:spPr>
          <a:xfrm rot="5400000" flipH="1" flipV="1">
            <a:off x="8624218" y="1487746"/>
            <a:ext cx="301531" cy="1303679"/>
          </a:xfrm>
          <a:prstGeom prst="curvedConnector2">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sp>
        <p:nvSpPr>
          <p:cNvPr id="7" name="Folded Corner 6"/>
          <p:cNvSpPr/>
          <p:nvPr/>
        </p:nvSpPr>
        <p:spPr bwMode="auto">
          <a:xfrm flipV="1">
            <a:off x="9426823" y="1379219"/>
            <a:ext cx="928139" cy="1219200"/>
          </a:xfrm>
          <a:prstGeom prst="foldedCorner">
            <a:avLst>
              <a:gd name="adj" fmla="val 4134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8" name="TextBox 7"/>
          <p:cNvSpPr txBox="1"/>
          <p:nvPr/>
        </p:nvSpPr>
        <p:spPr>
          <a:xfrm>
            <a:off x="8463764" y="468233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tx1"/>
                </a:solidFill>
              </a:rPr>
              <a:t>(1)</a:t>
            </a:r>
          </a:p>
        </p:txBody>
      </p:sp>
      <p:sp>
        <p:nvSpPr>
          <p:cNvPr id="9" name="TextBox 8"/>
          <p:cNvSpPr txBox="1"/>
          <p:nvPr/>
        </p:nvSpPr>
        <p:spPr>
          <a:xfrm>
            <a:off x="8439580" y="157566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(2)</a:t>
            </a:r>
          </a:p>
        </p:txBody>
      </p:sp>
      <p:grpSp>
        <p:nvGrpSpPr>
          <p:cNvPr id="16" name="Group 15"/>
          <p:cNvGrpSpPr/>
          <p:nvPr/>
        </p:nvGrpSpPr>
        <p:grpSpPr>
          <a:xfrm>
            <a:off x="9476373" y="4800606"/>
            <a:ext cx="685800" cy="1362600"/>
            <a:chOff x="9476373" y="4919137"/>
            <a:chExt cx="685800" cy="1362600"/>
          </a:xfrm>
        </p:grpSpPr>
        <p:sp>
          <p:nvSpPr>
            <p:cNvPr id="10" name="Rectangle 9"/>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11" name="Rectangle 10"/>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spTree>
    <p:extLst>
      <p:ext uri="{BB962C8B-B14F-4D97-AF65-F5344CB8AC3E}">
        <p14:creationId xmlns:p14="http://schemas.microsoft.com/office/powerpoint/2010/main" val="18021612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What are the options?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2631102"/>
              </p:ext>
            </p:extLst>
          </p:nvPr>
        </p:nvGraphicFramePr>
        <p:xfrm>
          <a:off x="519113" y="1447796"/>
          <a:ext cx="11149012" cy="3462870"/>
        </p:xfrm>
        <a:graphic>
          <a:graphicData uri="http://schemas.openxmlformats.org/drawingml/2006/table">
            <a:tbl>
              <a:tblPr firstRow="1" bandRow="1">
                <a:tableStyleId>{5C22544A-7EE6-4342-B048-85BDC9FD1C3A}</a:tableStyleId>
              </a:tblPr>
              <a:tblGrid>
                <a:gridCol w="4713287"/>
                <a:gridCol w="2082800"/>
                <a:gridCol w="2167467"/>
                <a:gridCol w="2185458"/>
              </a:tblGrid>
              <a:tr h="577145">
                <a:tc>
                  <a:txBody>
                    <a:bodyPr/>
                    <a:lstStyle/>
                    <a:p>
                      <a:r>
                        <a:rPr lang="en-US" sz="2800" dirty="0" smtClean="0"/>
                        <a:t>Choices</a:t>
                      </a:r>
                      <a:endParaRPr lang="en-US" sz="2800" dirty="0"/>
                    </a:p>
                  </a:txBody>
                  <a:tcPr/>
                </a:tc>
                <a:tc>
                  <a:txBody>
                    <a:bodyPr/>
                    <a:lstStyle/>
                    <a:p>
                      <a:r>
                        <a:rPr lang="en-US" sz="2800" dirty="0" smtClean="0"/>
                        <a:t>Direct</a:t>
                      </a:r>
                      <a:endParaRPr lang="en-US" sz="2800" dirty="0"/>
                    </a:p>
                  </a:txBody>
                  <a:tcPr/>
                </a:tc>
                <a:tc>
                  <a:txBody>
                    <a:bodyPr/>
                    <a:lstStyle/>
                    <a:p>
                      <a:r>
                        <a:rPr lang="en-US" sz="2800" dirty="0" smtClean="0"/>
                        <a:t>Proxy</a:t>
                      </a:r>
                      <a:endParaRPr lang="en-US" sz="2800" dirty="0"/>
                    </a:p>
                  </a:txBody>
                  <a:tcPr/>
                </a:tc>
                <a:tc>
                  <a:txBody>
                    <a:bodyPr/>
                    <a:lstStyle/>
                    <a:p>
                      <a:r>
                        <a:rPr lang="en-US" sz="2800" dirty="0" smtClean="0"/>
                        <a:t>Other</a:t>
                      </a:r>
                      <a:endParaRPr lang="en-US" sz="2800" dirty="0"/>
                    </a:p>
                  </a:txBody>
                  <a:tcPr/>
                </a:tc>
              </a:tr>
              <a:tr h="577145">
                <a:tc>
                  <a:txBody>
                    <a:bodyPr/>
                    <a:lstStyle/>
                    <a:p>
                      <a:r>
                        <a:rPr lang="en-US" sz="2800" dirty="0" smtClean="0"/>
                        <a:t>Blob (private)</a:t>
                      </a:r>
                      <a:endParaRPr lang="en-US" sz="2800" dirty="0"/>
                    </a:p>
                  </a:txBody>
                  <a:tcPr/>
                </a:tc>
                <a:tc>
                  <a:txBody>
                    <a:bodyPr/>
                    <a:lstStyle/>
                    <a:p>
                      <a:r>
                        <a:rPr lang="en-US" sz="2800" dirty="0" smtClean="0"/>
                        <a:t>x</a:t>
                      </a:r>
                      <a:endParaRPr lang="en-US" sz="2800" dirty="0"/>
                    </a:p>
                  </a:txBody>
                  <a:tcPr/>
                </a:tc>
                <a:tc>
                  <a:txBody>
                    <a:bodyPr/>
                    <a:lstStyle/>
                    <a:p>
                      <a:r>
                        <a:rPr lang="en-US" sz="2800" dirty="0" smtClean="0"/>
                        <a:t>x</a:t>
                      </a:r>
                      <a:endParaRPr lang="en-US" sz="2800" dirty="0"/>
                    </a:p>
                  </a:txBody>
                  <a:tcPr/>
                </a:tc>
                <a:tc>
                  <a:txBody>
                    <a:bodyPr/>
                    <a:lstStyle/>
                    <a:p>
                      <a:r>
                        <a:rPr lang="en-US" sz="2800" dirty="0" smtClean="0"/>
                        <a:t>x (SAS)</a:t>
                      </a:r>
                      <a:endParaRPr lang="en-US" sz="2800" dirty="0"/>
                    </a:p>
                  </a:txBody>
                  <a:tcPr/>
                </a:tc>
              </a:tr>
              <a:tr h="577145">
                <a:tc>
                  <a:txBody>
                    <a:bodyPr/>
                    <a:lstStyle/>
                    <a:p>
                      <a:r>
                        <a:rPr lang="en-US" sz="2800" dirty="0" smtClean="0"/>
                        <a:t>Blob (public)</a:t>
                      </a:r>
                      <a:endParaRPr lang="en-US" sz="2800" dirty="0"/>
                    </a:p>
                  </a:txBody>
                  <a:tcPr/>
                </a:tc>
                <a:tc>
                  <a:txBody>
                    <a:bodyPr/>
                    <a:lstStyle/>
                    <a:p>
                      <a:r>
                        <a:rPr lang="en-US" sz="2800" dirty="0" smtClean="0"/>
                        <a:t>x</a:t>
                      </a:r>
                      <a:endParaRPr lang="en-US" sz="2800" dirty="0"/>
                    </a:p>
                  </a:txBody>
                  <a:tcPr/>
                </a:tc>
                <a:tc>
                  <a:txBody>
                    <a:bodyPr/>
                    <a:lstStyle/>
                    <a:p>
                      <a:r>
                        <a:rPr lang="en-US" sz="2800" dirty="0" smtClean="0"/>
                        <a:t>x (write)</a:t>
                      </a:r>
                      <a:endParaRPr lang="en-US" sz="2800" dirty="0"/>
                    </a:p>
                  </a:txBody>
                  <a:tcPr/>
                </a:tc>
                <a:tc>
                  <a:txBody>
                    <a:bodyPr/>
                    <a:lstStyle/>
                    <a:p>
                      <a:r>
                        <a:rPr lang="en-US" sz="2800" dirty="0" smtClean="0"/>
                        <a:t>x (read-only)</a:t>
                      </a:r>
                      <a:endParaRPr lang="en-US" sz="2800" dirty="0"/>
                    </a:p>
                  </a:txBody>
                  <a:tcPr/>
                </a:tc>
              </a:tr>
              <a:tr h="577145">
                <a:tc>
                  <a:txBody>
                    <a:bodyPr/>
                    <a:lstStyle/>
                    <a:p>
                      <a:r>
                        <a:rPr lang="en-US" sz="2800" dirty="0" smtClean="0"/>
                        <a:t>Table</a:t>
                      </a:r>
                      <a:endParaRPr lang="en-US" sz="2800" dirty="0"/>
                    </a:p>
                  </a:txBody>
                  <a:tcPr/>
                </a:tc>
                <a:tc>
                  <a:txBody>
                    <a:bodyPr/>
                    <a:lstStyle/>
                    <a:p>
                      <a:r>
                        <a:rPr lang="en-US" sz="2800" dirty="0" smtClean="0"/>
                        <a:t>x</a:t>
                      </a:r>
                      <a:endParaRPr lang="en-US" sz="2800" dirty="0"/>
                    </a:p>
                  </a:txBody>
                  <a:tcPr/>
                </a:tc>
                <a:tc>
                  <a:txBody>
                    <a:bodyPr/>
                    <a:lstStyle/>
                    <a:p>
                      <a:r>
                        <a:rPr lang="en-US" sz="2800" dirty="0" smtClean="0"/>
                        <a:t>x</a:t>
                      </a:r>
                      <a:endParaRPr lang="en-US" sz="2800" dirty="0"/>
                    </a:p>
                  </a:txBody>
                  <a:tcPr/>
                </a:tc>
                <a:tc>
                  <a:txBody>
                    <a:bodyPr/>
                    <a:lstStyle/>
                    <a:p>
                      <a:endParaRPr lang="en-US" sz="2800"/>
                    </a:p>
                  </a:txBody>
                  <a:tcPr/>
                </a:tc>
              </a:tr>
              <a:tr h="577145">
                <a:tc>
                  <a:txBody>
                    <a:bodyPr/>
                    <a:lstStyle/>
                    <a:p>
                      <a:r>
                        <a:rPr lang="en-US" sz="2800" dirty="0" smtClean="0"/>
                        <a:t>Queue</a:t>
                      </a:r>
                      <a:endParaRPr lang="en-US" sz="2800" dirty="0"/>
                    </a:p>
                  </a:txBody>
                  <a:tcPr/>
                </a:tc>
                <a:tc>
                  <a:txBody>
                    <a:bodyPr/>
                    <a:lstStyle/>
                    <a:p>
                      <a:r>
                        <a:rPr lang="en-US" sz="2800" dirty="0" smtClean="0"/>
                        <a:t>x</a:t>
                      </a:r>
                      <a:endParaRPr lang="en-US" sz="2800" dirty="0"/>
                    </a:p>
                  </a:txBody>
                  <a:tcPr/>
                </a:tc>
                <a:tc>
                  <a:txBody>
                    <a:bodyPr/>
                    <a:lstStyle/>
                    <a:p>
                      <a:r>
                        <a:rPr lang="en-US" sz="2800" dirty="0" smtClean="0"/>
                        <a:t>x</a:t>
                      </a:r>
                      <a:endParaRPr lang="en-US" sz="2800" dirty="0"/>
                    </a:p>
                  </a:txBody>
                  <a:tcPr/>
                </a:tc>
                <a:tc>
                  <a:txBody>
                    <a:bodyPr/>
                    <a:lstStyle/>
                    <a:p>
                      <a:endParaRPr lang="en-US" sz="2800"/>
                    </a:p>
                  </a:txBody>
                  <a:tcPr/>
                </a:tc>
              </a:tr>
              <a:tr h="577145">
                <a:tc>
                  <a:txBody>
                    <a:bodyPr/>
                    <a:lstStyle/>
                    <a:p>
                      <a:r>
                        <a:rPr lang="en-US" sz="2800" dirty="0" smtClean="0"/>
                        <a:t>Database</a:t>
                      </a:r>
                      <a:endParaRPr lang="en-US" sz="2800" dirty="0"/>
                    </a:p>
                  </a:txBody>
                  <a:tcPr/>
                </a:tc>
                <a:tc>
                  <a:txBody>
                    <a:bodyPr/>
                    <a:lstStyle/>
                    <a:p>
                      <a:endParaRPr lang="en-US" sz="2800" dirty="0"/>
                    </a:p>
                  </a:txBody>
                  <a:tcPr/>
                </a:tc>
                <a:tc>
                  <a:txBody>
                    <a:bodyPr/>
                    <a:lstStyle/>
                    <a:p>
                      <a:r>
                        <a:rPr lang="en-US" sz="2800" dirty="0" smtClean="0"/>
                        <a:t>x</a:t>
                      </a:r>
                      <a:endParaRPr lang="en-US" sz="2800" dirty="0"/>
                    </a:p>
                  </a:txBody>
                  <a:tcPr/>
                </a:tc>
                <a:tc>
                  <a:txBody>
                    <a:bodyPr/>
                    <a:lstStyle/>
                    <a:p>
                      <a:endParaRPr lang="en-US" sz="2800" dirty="0"/>
                    </a:p>
                  </a:txBody>
                  <a:tcPr/>
                </a:tc>
              </a:tr>
            </a:tbl>
          </a:graphicData>
        </a:graphic>
      </p:graphicFrame>
    </p:spTree>
    <p:extLst>
      <p:ext uri="{BB962C8B-B14F-4D97-AF65-F5344CB8AC3E}">
        <p14:creationId xmlns:p14="http://schemas.microsoft.com/office/powerpoint/2010/main" val="12666011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Using Shared Access Signatures </a:t>
            </a:r>
            <a:endParaRPr lang="en-US" dirty="0"/>
          </a:p>
        </p:txBody>
      </p:sp>
      <p:sp>
        <p:nvSpPr>
          <p:cNvPr id="3" name="Text Placeholder 2"/>
          <p:cNvSpPr>
            <a:spLocks noGrp="1"/>
          </p:cNvSpPr>
          <p:nvPr>
            <p:ph type="body" sz="quarter" idx="10"/>
          </p:nvPr>
        </p:nvSpPr>
        <p:spPr>
          <a:xfrm>
            <a:off x="519113" y="1447799"/>
            <a:ext cx="5675948" cy="2511457"/>
          </a:xfrm>
        </p:spPr>
        <p:txBody>
          <a:bodyPr/>
          <a:lstStyle/>
          <a:p>
            <a:r>
              <a:rPr lang="en-US" dirty="0" smtClean="0"/>
              <a:t>Client makes request of Web Role for SAS</a:t>
            </a:r>
          </a:p>
          <a:p>
            <a:r>
              <a:rPr lang="en-US" dirty="0" smtClean="0"/>
              <a:t>Web Role sends client SAS</a:t>
            </a:r>
          </a:p>
          <a:p>
            <a:r>
              <a:rPr lang="en-US" dirty="0" smtClean="0"/>
              <a:t>Client makes request</a:t>
            </a:r>
          </a:p>
          <a:p>
            <a:r>
              <a:rPr lang="en-US" dirty="0" smtClean="0"/>
              <a:t>Client gets response</a:t>
            </a:r>
            <a:endParaRPr lang="en-US" dirty="0"/>
          </a:p>
        </p:txBody>
      </p:sp>
      <p:sp>
        <p:nvSpPr>
          <p:cNvPr id="14" name="Cloud 13"/>
          <p:cNvSpPr/>
          <p:nvPr/>
        </p:nvSpPr>
        <p:spPr bwMode="auto">
          <a:xfrm>
            <a:off x="6492051" y="1074418"/>
            <a:ext cx="4752597" cy="3299874"/>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 name="Rectangle 14"/>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cxnSp>
        <p:nvCxnSpPr>
          <p:cNvPr id="16" name="Straight Connector 15"/>
          <p:cNvCxnSpPr>
            <a:stCxn id="22" idx="1"/>
            <a:endCxn id="15" idx="2"/>
          </p:cNvCxnSpPr>
          <p:nvPr/>
        </p:nvCxnSpPr>
        <p:spPr>
          <a:xfrm flipH="1" flipV="1">
            <a:off x="8123144" y="3652950"/>
            <a:ext cx="1353229" cy="1828956"/>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sp>
        <p:nvSpPr>
          <p:cNvPr id="18" name="Folded Corner 17"/>
          <p:cNvSpPr/>
          <p:nvPr/>
        </p:nvSpPr>
        <p:spPr bwMode="auto">
          <a:xfrm flipV="1">
            <a:off x="9426823" y="1379219"/>
            <a:ext cx="928139" cy="1219200"/>
          </a:xfrm>
          <a:prstGeom prst="foldedCorner">
            <a:avLst>
              <a:gd name="adj" fmla="val 4134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19" name="TextBox 18"/>
          <p:cNvSpPr txBox="1"/>
          <p:nvPr/>
        </p:nvSpPr>
        <p:spPr>
          <a:xfrm>
            <a:off x="8446831" y="4678950"/>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tx1"/>
                </a:solidFill>
              </a:rPr>
              <a:t>(1)</a:t>
            </a:r>
          </a:p>
        </p:txBody>
      </p:sp>
      <p:sp>
        <p:nvSpPr>
          <p:cNvPr id="20" name="TextBox 19"/>
          <p:cNvSpPr txBox="1"/>
          <p:nvPr/>
        </p:nvSpPr>
        <p:spPr>
          <a:xfrm>
            <a:off x="8792391" y="3724067"/>
            <a:ext cx="386324"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(2)</a:t>
            </a:r>
          </a:p>
        </p:txBody>
      </p:sp>
      <p:grpSp>
        <p:nvGrpSpPr>
          <p:cNvPr id="21" name="Group 20"/>
          <p:cNvGrpSpPr/>
          <p:nvPr/>
        </p:nvGrpSpPr>
        <p:grpSpPr>
          <a:xfrm>
            <a:off x="9476373" y="4800606"/>
            <a:ext cx="685800" cy="1362600"/>
            <a:chOff x="9476373" y="4919137"/>
            <a:chExt cx="685800" cy="1362600"/>
          </a:xfrm>
        </p:grpSpPr>
        <p:sp>
          <p:nvSpPr>
            <p:cNvPr id="22" name="Rectangle 21"/>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23" name="Rectangle 22"/>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cxnSp>
        <p:nvCxnSpPr>
          <p:cNvPr id="24" name="Straight Connector 23"/>
          <p:cNvCxnSpPr/>
          <p:nvPr/>
        </p:nvCxnSpPr>
        <p:spPr>
          <a:xfrm flipH="1" flipV="1">
            <a:off x="8396624" y="3652951"/>
            <a:ext cx="1030199" cy="1427705"/>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cxnSp>
        <p:nvCxnSpPr>
          <p:cNvPr id="26" name="Straight Connector 25"/>
          <p:cNvCxnSpPr/>
          <p:nvPr/>
        </p:nvCxnSpPr>
        <p:spPr>
          <a:xfrm flipV="1">
            <a:off x="9683809" y="2598419"/>
            <a:ext cx="0" cy="2202187"/>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cxnSp>
        <p:nvCxnSpPr>
          <p:cNvPr id="29" name="Straight Connector 28"/>
          <p:cNvCxnSpPr/>
          <p:nvPr/>
        </p:nvCxnSpPr>
        <p:spPr>
          <a:xfrm flipV="1">
            <a:off x="9937807" y="2598422"/>
            <a:ext cx="0" cy="2202187"/>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sp>
        <p:nvSpPr>
          <p:cNvPr id="33" name="TextBox 32"/>
          <p:cNvSpPr txBox="1"/>
          <p:nvPr/>
        </p:nvSpPr>
        <p:spPr>
          <a:xfrm>
            <a:off x="9194206" y="2971650"/>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(3)</a:t>
            </a:r>
          </a:p>
        </p:txBody>
      </p:sp>
      <p:sp>
        <p:nvSpPr>
          <p:cNvPr id="34" name="TextBox 33"/>
          <p:cNvSpPr txBox="1"/>
          <p:nvPr/>
        </p:nvSpPr>
        <p:spPr>
          <a:xfrm>
            <a:off x="10035174" y="3142581"/>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(4)</a:t>
            </a:r>
          </a:p>
        </p:txBody>
      </p:sp>
    </p:spTree>
    <p:extLst>
      <p:ext uri="{BB962C8B-B14F-4D97-AF65-F5344CB8AC3E}">
        <p14:creationId xmlns:p14="http://schemas.microsoft.com/office/powerpoint/2010/main" val="40419381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20"/>
          <p:cNvSpPr/>
          <p:nvPr/>
        </p:nvSpPr>
        <p:spPr bwMode="auto">
          <a:xfrm>
            <a:off x="6492051" y="1074418"/>
            <a:ext cx="4752597" cy="3299874"/>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Storage: SQL Azure</a:t>
            </a:r>
            <a:endParaRPr lang="en-US" dirty="0"/>
          </a:p>
        </p:txBody>
      </p:sp>
      <p:sp>
        <p:nvSpPr>
          <p:cNvPr id="3" name="Text Placeholder 2"/>
          <p:cNvSpPr>
            <a:spLocks noGrp="1"/>
          </p:cNvSpPr>
          <p:nvPr>
            <p:ph type="body" sz="quarter" idx="10"/>
          </p:nvPr>
        </p:nvSpPr>
        <p:spPr>
          <a:xfrm>
            <a:off x="519113" y="1447799"/>
            <a:ext cx="5790248" cy="3496342"/>
          </a:xfrm>
        </p:spPr>
        <p:txBody>
          <a:bodyPr/>
          <a:lstStyle/>
          <a:p>
            <a:r>
              <a:rPr lang="en-US" dirty="0" smtClean="0"/>
              <a:t>Client sends request to proxy</a:t>
            </a:r>
          </a:p>
          <a:p>
            <a:r>
              <a:rPr lang="en-US" dirty="0" smtClean="0"/>
              <a:t>Proxy makes SQL call against SQL Azure</a:t>
            </a:r>
          </a:p>
          <a:p>
            <a:r>
              <a:rPr lang="en-US" dirty="0" smtClean="0"/>
              <a:t>SQL Azure returns a response</a:t>
            </a:r>
          </a:p>
          <a:p>
            <a:r>
              <a:rPr lang="en-US" dirty="0" smtClean="0"/>
              <a:t>Proxy returns response to device</a:t>
            </a:r>
          </a:p>
          <a:p>
            <a:endParaRPr lang="en-US" dirty="0"/>
          </a:p>
        </p:txBody>
      </p:sp>
      <p:sp>
        <p:nvSpPr>
          <p:cNvPr id="4" name="Rectangle 3"/>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cxnSp>
        <p:nvCxnSpPr>
          <p:cNvPr id="5" name="Straight Connector 4"/>
          <p:cNvCxnSpPr>
            <a:stCxn id="10" idx="1"/>
            <a:endCxn id="4" idx="2"/>
          </p:cNvCxnSpPr>
          <p:nvPr/>
        </p:nvCxnSpPr>
        <p:spPr>
          <a:xfrm flipH="1" flipV="1">
            <a:off x="8123144" y="3652950"/>
            <a:ext cx="1353229" cy="1828956"/>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sp>
        <p:nvSpPr>
          <p:cNvPr id="8" name="TextBox 7"/>
          <p:cNvSpPr txBox="1"/>
          <p:nvPr/>
        </p:nvSpPr>
        <p:spPr>
          <a:xfrm>
            <a:off x="8463764" y="468233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tx1"/>
                </a:solidFill>
              </a:rPr>
              <a:t>(1)</a:t>
            </a:r>
          </a:p>
        </p:txBody>
      </p:sp>
      <p:sp>
        <p:nvSpPr>
          <p:cNvPr id="9" name="TextBox 8"/>
          <p:cNvSpPr txBox="1"/>
          <p:nvPr/>
        </p:nvSpPr>
        <p:spPr>
          <a:xfrm>
            <a:off x="8553880" y="164424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(2)</a:t>
            </a:r>
          </a:p>
        </p:txBody>
      </p:sp>
      <p:grpSp>
        <p:nvGrpSpPr>
          <p:cNvPr id="16" name="Group 15"/>
          <p:cNvGrpSpPr/>
          <p:nvPr/>
        </p:nvGrpSpPr>
        <p:grpSpPr>
          <a:xfrm>
            <a:off x="9476373" y="4800606"/>
            <a:ext cx="685800" cy="1362600"/>
            <a:chOff x="9476373" y="4919137"/>
            <a:chExt cx="685800" cy="1362600"/>
          </a:xfrm>
        </p:grpSpPr>
        <p:sp>
          <p:nvSpPr>
            <p:cNvPr id="10" name="Rectangle 9"/>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11" name="Rectangle 10"/>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cxnSp>
        <p:nvCxnSpPr>
          <p:cNvPr id="22" name="Straight Connector 21"/>
          <p:cNvCxnSpPr/>
          <p:nvPr/>
        </p:nvCxnSpPr>
        <p:spPr>
          <a:xfrm flipV="1">
            <a:off x="8634387" y="1745386"/>
            <a:ext cx="792436" cy="853033"/>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cxnSp>
        <p:nvCxnSpPr>
          <p:cNvPr id="24" name="Straight Connector 23"/>
          <p:cNvCxnSpPr/>
          <p:nvPr/>
        </p:nvCxnSpPr>
        <p:spPr>
          <a:xfrm flipV="1">
            <a:off x="8649627" y="2034946"/>
            <a:ext cx="792436" cy="853033"/>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sp>
        <p:nvSpPr>
          <p:cNvPr id="25" name="TextBox 24"/>
          <p:cNvSpPr txBox="1"/>
          <p:nvPr/>
        </p:nvSpPr>
        <p:spPr>
          <a:xfrm>
            <a:off x="9029041" y="2598419"/>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(3)</a:t>
            </a:r>
          </a:p>
        </p:txBody>
      </p:sp>
      <p:sp>
        <p:nvSpPr>
          <p:cNvPr id="26" name="TextBox 25"/>
          <p:cNvSpPr txBox="1"/>
          <p:nvPr/>
        </p:nvSpPr>
        <p:spPr>
          <a:xfrm>
            <a:off x="8792391" y="3724067"/>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(4)</a:t>
            </a:r>
          </a:p>
        </p:txBody>
      </p:sp>
      <p:cxnSp>
        <p:nvCxnSpPr>
          <p:cNvPr id="27" name="Straight Connector 26"/>
          <p:cNvCxnSpPr/>
          <p:nvPr/>
        </p:nvCxnSpPr>
        <p:spPr>
          <a:xfrm flipH="1" flipV="1">
            <a:off x="8396624" y="3652951"/>
            <a:ext cx="1030199" cy="1427705"/>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sp>
        <p:nvSpPr>
          <p:cNvPr id="28" name="Can 27"/>
          <p:cNvSpPr/>
          <p:nvPr/>
        </p:nvSpPr>
        <p:spPr bwMode="auto">
          <a:xfrm>
            <a:off x="9429200" y="1463222"/>
            <a:ext cx="732973" cy="99824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spTree>
    <p:extLst>
      <p:ext uri="{BB962C8B-B14F-4D97-AF65-F5344CB8AC3E}">
        <p14:creationId xmlns:p14="http://schemas.microsoft.com/office/powerpoint/2010/main" val="17377099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Metadata</a:t>
            </a:r>
            <a:endParaRPr lang="en-US" dirty="0"/>
          </a:p>
        </p:txBody>
      </p:sp>
      <p:sp>
        <p:nvSpPr>
          <p:cNvPr id="3" name="Text Placeholder 2"/>
          <p:cNvSpPr>
            <a:spLocks noGrp="1"/>
          </p:cNvSpPr>
          <p:nvPr>
            <p:ph type="body" sz="quarter" idx="10"/>
          </p:nvPr>
        </p:nvSpPr>
        <p:spPr>
          <a:xfrm>
            <a:off x="519112" y="1447799"/>
            <a:ext cx="11149013" cy="3422475"/>
          </a:xfrm>
        </p:spPr>
        <p:txBody>
          <a:bodyPr/>
          <a:lstStyle/>
          <a:p>
            <a:r>
              <a:rPr lang="en-US" dirty="0" smtClean="0"/>
              <a:t>Helpful operations on the REST API for WA Blobs</a:t>
            </a:r>
          </a:p>
          <a:p>
            <a:pPr lvl="1"/>
            <a:r>
              <a:rPr lang="en-US" dirty="0" smtClean="0"/>
              <a:t>Get Container Metadata</a:t>
            </a:r>
          </a:p>
          <a:p>
            <a:pPr lvl="1"/>
            <a:r>
              <a:rPr lang="en-US" dirty="0" smtClean="0"/>
              <a:t>Set Container Metadata</a:t>
            </a:r>
          </a:p>
          <a:p>
            <a:pPr lvl="1"/>
            <a:r>
              <a:rPr lang="en-US" dirty="0" smtClean="0"/>
              <a:t>Get Blob Metadata</a:t>
            </a:r>
          </a:p>
          <a:p>
            <a:pPr lvl="1"/>
            <a:r>
              <a:rPr lang="en-US" dirty="0" smtClean="0"/>
              <a:t>Set Blob Metadata</a:t>
            </a:r>
          </a:p>
          <a:p>
            <a:r>
              <a:rPr lang="en-US" dirty="0" smtClean="0"/>
              <a:t>Not available for WA Queues</a:t>
            </a:r>
          </a:p>
          <a:p>
            <a:pPr lvl="1"/>
            <a:r>
              <a:rPr lang="en-US" dirty="0" smtClean="0"/>
              <a:t>Service Bus Queues</a:t>
            </a:r>
            <a:endParaRPr lang="en-US" dirty="0"/>
          </a:p>
        </p:txBody>
      </p:sp>
    </p:spTree>
    <p:extLst>
      <p:ext uri="{BB962C8B-B14F-4D97-AF65-F5344CB8AC3E}">
        <p14:creationId xmlns:p14="http://schemas.microsoft.com/office/powerpoint/2010/main" val="16072565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Offloading work through queues</a:t>
            </a:r>
            <a:endParaRPr lang="en-US" dirty="0"/>
          </a:p>
        </p:txBody>
      </p:sp>
      <p:sp>
        <p:nvSpPr>
          <p:cNvPr id="3" name="Text Placeholder 2"/>
          <p:cNvSpPr>
            <a:spLocks noGrp="1"/>
          </p:cNvSpPr>
          <p:nvPr>
            <p:ph type="body" sz="quarter" idx="10"/>
          </p:nvPr>
        </p:nvSpPr>
        <p:spPr>
          <a:xfrm>
            <a:off x="519113" y="1447799"/>
            <a:ext cx="5424488" cy="2856167"/>
          </a:xfrm>
        </p:spPr>
        <p:txBody>
          <a:bodyPr/>
          <a:lstStyle/>
          <a:p>
            <a:r>
              <a:rPr lang="en-US" dirty="0" smtClean="0"/>
              <a:t>Client writes a message to a queue</a:t>
            </a:r>
          </a:p>
          <a:p>
            <a:r>
              <a:rPr lang="en-US" dirty="0" smtClean="0"/>
              <a:t>Worker role is polling the queue</a:t>
            </a:r>
          </a:p>
          <a:p>
            <a:r>
              <a:rPr lang="en-US" dirty="0" smtClean="0"/>
              <a:t>Worker role finds the message</a:t>
            </a:r>
            <a:endParaRPr lang="en-US" dirty="0"/>
          </a:p>
        </p:txBody>
      </p:sp>
      <p:sp>
        <p:nvSpPr>
          <p:cNvPr id="4" name="Cloud 3"/>
          <p:cNvSpPr/>
          <p:nvPr/>
        </p:nvSpPr>
        <p:spPr bwMode="auto">
          <a:xfrm>
            <a:off x="6492051" y="1074418"/>
            <a:ext cx="4752597" cy="3299874"/>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8875736" y="1718850"/>
            <a:ext cx="1273221" cy="118437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Worker Role</a:t>
            </a:r>
          </a:p>
        </p:txBody>
      </p:sp>
      <p:cxnSp>
        <p:nvCxnSpPr>
          <p:cNvPr id="6" name="Straight Connector 5"/>
          <p:cNvCxnSpPr/>
          <p:nvPr/>
        </p:nvCxnSpPr>
        <p:spPr>
          <a:xfrm flipH="1" flipV="1">
            <a:off x="8123144" y="3652950"/>
            <a:ext cx="1353229" cy="1828956"/>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sp>
        <p:nvSpPr>
          <p:cNvPr id="7" name="TextBox 6"/>
          <p:cNvSpPr txBox="1"/>
          <p:nvPr/>
        </p:nvSpPr>
        <p:spPr>
          <a:xfrm>
            <a:off x="8463764" y="468233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tx1"/>
                </a:solidFill>
              </a:rPr>
              <a:t>(1)</a:t>
            </a:r>
          </a:p>
        </p:txBody>
      </p:sp>
      <p:grpSp>
        <p:nvGrpSpPr>
          <p:cNvPr id="9" name="Group 8"/>
          <p:cNvGrpSpPr/>
          <p:nvPr/>
        </p:nvGrpSpPr>
        <p:grpSpPr>
          <a:xfrm>
            <a:off x="9476373" y="4800606"/>
            <a:ext cx="685800" cy="1362600"/>
            <a:chOff x="9476373" y="4919137"/>
            <a:chExt cx="685800" cy="1362600"/>
          </a:xfrm>
        </p:grpSpPr>
        <p:sp>
          <p:nvSpPr>
            <p:cNvPr id="10" name="Rectangle 9"/>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11" name="Rectangle 10"/>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sp>
        <p:nvSpPr>
          <p:cNvPr id="15" name="TextBox 14"/>
          <p:cNvSpPr txBox="1"/>
          <p:nvPr/>
        </p:nvSpPr>
        <p:spPr>
          <a:xfrm>
            <a:off x="7804075" y="2095591"/>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(2)</a:t>
            </a:r>
          </a:p>
        </p:txBody>
      </p:sp>
      <p:grpSp>
        <p:nvGrpSpPr>
          <p:cNvPr id="19" name="Group 18"/>
          <p:cNvGrpSpPr/>
          <p:nvPr/>
        </p:nvGrpSpPr>
        <p:grpSpPr>
          <a:xfrm>
            <a:off x="7195974" y="3188555"/>
            <a:ext cx="1470623" cy="436033"/>
            <a:chOff x="8079777" y="5723467"/>
            <a:chExt cx="672244" cy="269455"/>
          </a:xfrm>
        </p:grpSpPr>
        <p:sp>
          <p:nvSpPr>
            <p:cNvPr id="20" name="Rectangle 19"/>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21" name="Rectangle 20"/>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22" name="Rectangle 21"/>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23" name="Rectangle 2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grpSp>
      <p:cxnSp>
        <p:nvCxnSpPr>
          <p:cNvPr id="24" name="Straight Connector 23"/>
          <p:cNvCxnSpPr/>
          <p:nvPr/>
        </p:nvCxnSpPr>
        <p:spPr>
          <a:xfrm flipH="1">
            <a:off x="7449330" y="1952625"/>
            <a:ext cx="1419019" cy="1235930"/>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cxnSp>
        <p:nvCxnSpPr>
          <p:cNvPr id="27" name="Straight Connector 26"/>
          <p:cNvCxnSpPr/>
          <p:nvPr/>
        </p:nvCxnSpPr>
        <p:spPr>
          <a:xfrm flipH="1">
            <a:off x="7794127" y="2266950"/>
            <a:ext cx="1074222" cy="921605"/>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sp>
        <p:nvSpPr>
          <p:cNvPr id="31" name="TextBox 30"/>
          <p:cNvSpPr txBox="1"/>
          <p:nvPr/>
        </p:nvSpPr>
        <p:spPr>
          <a:xfrm>
            <a:off x="8387786" y="2687776"/>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(3)</a:t>
            </a:r>
          </a:p>
        </p:txBody>
      </p:sp>
    </p:spTree>
    <p:extLst>
      <p:ext uri="{BB962C8B-B14F-4D97-AF65-F5344CB8AC3E}">
        <p14:creationId xmlns:p14="http://schemas.microsoft.com/office/powerpoint/2010/main" val="31849127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107996"/>
          </a:xfrm>
          <a:prstGeom prst="rect">
            <a:avLst/>
          </a:prstGeom>
          <a:noFill/>
        </p:spPr>
        <p:txBody>
          <a:bodyPr wrap="square" rtlCol="0">
            <a:spAutoFit/>
          </a:bodyPr>
          <a:lstStyle/>
          <a:p>
            <a:r>
              <a:rPr lang="en-US" sz="6600" b="1" dirty="0" smtClean="0"/>
              <a:t>Identity</a:t>
            </a:r>
            <a:endParaRPr lang="en-US" sz="6600" b="1" dirty="0"/>
          </a:p>
        </p:txBody>
      </p:sp>
    </p:spTree>
    <p:extLst>
      <p:ext uri="{BB962C8B-B14F-4D97-AF65-F5344CB8AC3E}">
        <p14:creationId xmlns:p14="http://schemas.microsoft.com/office/powerpoint/2010/main" val="36163358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924425"/>
          </a:xfrm>
        </p:spPr>
        <p:txBody>
          <a:bodyPr/>
          <a:lstStyle/>
          <a:p>
            <a:r>
              <a:rPr lang="en-US" dirty="0" smtClean="0"/>
              <a:t>This session is focused on building device applications with Windows Azure</a:t>
            </a:r>
          </a:p>
          <a:p>
            <a:r>
              <a:rPr lang="en-US" dirty="0" smtClean="0"/>
              <a:t>We’ll talk about storage, identity, communications, platform services, and tools</a:t>
            </a:r>
          </a:p>
          <a:p>
            <a:r>
              <a:rPr lang="en-US" dirty="0" smtClean="0"/>
              <a:t>I’ll show demos for Windows 8, Windows Phone, </a:t>
            </a:r>
            <a:r>
              <a:rPr lang="en-US" dirty="0" err="1" smtClean="0"/>
              <a:t>iOS</a:t>
            </a:r>
            <a:r>
              <a:rPr lang="en-US" dirty="0" smtClean="0"/>
              <a:t>, and Android</a:t>
            </a:r>
          </a:p>
          <a:p>
            <a:endParaRPr lang="en-US" dirty="0" smtClean="0"/>
          </a:p>
          <a:p>
            <a:pPr marL="0" indent="0">
              <a:buNone/>
            </a:pPr>
            <a:r>
              <a:rPr lang="en-US" dirty="0" smtClean="0">
                <a:latin typeface="+mj-lt"/>
              </a:rPr>
              <a:t>You’ll leave with an …</a:t>
            </a:r>
          </a:p>
          <a:p>
            <a:r>
              <a:rPr lang="en-US" dirty="0" smtClean="0"/>
              <a:t>… understanding of how storage, identity, and communications work on devices with Windows Azure</a:t>
            </a:r>
            <a:endParaRPr lang="en-US" dirty="0"/>
          </a:p>
        </p:txBody>
      </p:sp>
    </p:spTree>
    <p:extLst>
      <p:ext uri="{BB962C8B-B14F-4D97-AF65-F5344CB8AC3E}">
        <p14:creationId xmlns:p14="http://schemas.microsoft.com/office/powerpoint/2010/main" val="12787152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What are the options?</a:t>
            </a:r>
            <a:endParaRPr lang="en-US" dirty="0"/>
          </a:p>
        </p:txBody>
      </p:sp>
      <p:sp>
        <p:nvSpPr>
          <p:cNvPr id="3" name="Text Placeholder 2"/>
          <p:cNvSpPr>
            <a:spLocks noGrp="1"/>
          </p:cNvSpPr>
          <p:nvPr>
            <p:ph type="body" sz="quarter" idx="10"/>
          </p:nvPr>
        </p:nvSpPr>
        <p:spPr>
          <a:xfrm>
            <a:off x="519112" y="1447799"/>
            <a:ext cx="11149013" cy="3964162"/>
          </a:xfrm>
        </p:spPr>
        <p:txBody>
          <a:bodyPr/>
          <a:lstStyle/>
          <a:p>
            <a:r>
              <a:rPr lang="en-US" dirty="0"/>
              <a:t>Create your </a:t>
            </a:r>
            <a:r>
              <a:rPr lang="en-US" dirty="0" smtClean="0"/>
              <a:t>own</a:t>
            </a:r>
          </a:p>
          <a:p>
            <a:pPr lvl="1"/>
            <a:r>
              <a:rPr lang="en-US" dirty="0" smtClean="0"/>
              <a:t>Username </a:t>
            </a:r>
            <a:r>
              <a:rPr lang="en-US" dirty="0"/>
              <a:t>+ password</a:t>
            </a:r>
            <a:r>
              <a:rPr lang="en-US" dirty="0" smtClean="0"/>
              <a:t>, token, etc.</a:t>
            </a:r>
            <a:endParaRPr lang="en-US" dirty="0"/>
          </a:p>
          <a:p>
            <a:pPr lvl="1"/>
            <a:r>
              <a:rPr lang="en-US" dirty="0" smtClean="0"/>
              <a:t>ASP.NET </a:t>
            </a:r>
            <a:r>
              <a:rPr lang="en-US" dirty="0"/>
              <a:t>Membership Providers</a:t>
            </a:r>
          </a:p>
          <a:p>
            <a:r>
              <a:rPr lang="en-US" dirty="0"/>
              <a:t>Use a single existing identity </a:t>
            </a:r>
            <a:r>
              <a:rPr lang="en-US" dirty="0" smtClean="0"/>
              <a:t>system</a:t>
            </a:r>
          </a:p>
          <a:p>
            <a:pPr lvl="1"/>
            <a:r>
              <a:rPr lang="en-US" dirty="0" smtClean="0"/>
              <a:t>Live Id, Facebook</a:t>
            </a:r>
            <a:r>
              <a:rPr lang="en-US" dirty="0"/>
              <a:t>, etc</a:t>
            </a:r>
            <a:r>
              <a:rPr lang="en-US" dirty="0" smtClean="0"/>
              <a:t>.</a:t>
            </a:r>
          </a:p>
          <a:p>
            <a:pPr lvl="1"/>
            <a:r>
              <a:rPr lang="en-US" dirty="0" smtClean="0"/>
              <a:t>Develop directly against </a:t>
            </a:r>
            <a:r>
              <a:rPr lang="en-US" dirty="0" err="1" smtClean="0"/>
              <a:t>IdP</a:t>
            </a:r>
            <a:r>
              <a:rPr lang="en-US" dirty="0" smtClean="0"/>
              <a:t> protocol</a:t>
            </a:r>
            <a:endParaRPr lang="en-US" dirty="0"/>
          </a:p>
          <a:p>
            <a:r>
              <a:rPr lang="en-US" dirty="0"/>
              <a:t>Outsource identity </a:t>
            </a:r>
            <a:r>
              <a:rPr lang="en-US" dirty="0" smtClean="0"/>
              <a:t>management</a:t>
            </a:r>
          </a:p>
          <a:p>
            <a:pPr lvl="1"/>
            <a:r>
              <a:rPr lang="en-US" dirty="0" smtClean="0"/>
              <a:t>Access </a:t>
            </a:r>
            <a:r>
              <a:rPr lang="en-US" dirty="0"/>
              <a:t>Control </a:t>
            </a:r>
            <a:r>
              <a:rPr lang="en-US" dirty="0" smtClean="0"/>
              <a:t>Service</a:t>
            </a:r>
            <a:endParaRPr lang="en-US" dirty="0"/>
          </a:p>
        </p:txBody>
      </p:sp>
      <p:sp>
        <p:nvSpPr>
          <p:cNvPr id="4" name="Rectangle 3"/>
          <p:cNvSpPr/>
          <p:nvPr/>
        </p:nvSpPr>
        <p:spPr bwMode="auto">
          <a:xfrm>
            <a:off x="4688115" y="5123543"/>
            <a:ext cx="7500710"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a:gradFill>
                  <a:gsLst>
                    <a:gs pos="0">
                      <a:schemeClr val="tx1"/>
                    </a:gs>
                    <a:gs pos="100000">
                      <a:schemeClr val="tx1"/>
                    </a:gs>
                  </a:gsLst>
                  <a:lin ang="5400000" scaled="0"/>
                </a:gradFill>
              </a:rPr>
              <a:t>Identity </a:t>
            </a:r>
            <a:r>
              <a:rPr lang="en-US" sz="2200" b="1" dirty="0" smtClean="0">
                <a:gradFill>
                  <a:gsLst>
                    <a:gs pos="0">
                      <a:schemeClr val="tx1"/>
                    </a:gs>
                    <a:gs pos="100000">
                      <a:schemeClr val="tx1"/>
                    </a:gs>
                  </a:gsLst>
                  <a:lin ang="5400000" scaled="0"/>
                </a:gradFill>
              </a:rPr>
              <a:t>&amp; access </a:t>
            </a:r>
            <a:r>
              <a:rPr lang="en-US" sz="2200" b="1" dirty="0">
                <a:gradFill>
                  <a:gsLst>
                    <a:gs pos="0">
                      <a:schemeClr val="tx1"/>
                    </a:gs>
                    <a:gs pos="100000">
                      <a:schemeClr val="tx1"/>
                    </a:gs>
                  </a:gsLst>
                  <a:lin ang="5400000" scaled="0"/>
                </a:gradFill>
              </a:rPr>
              <a:t>management for Windows Azure apps</a:t>
            </a:r>
          </a:p>
          <a:p>
            <a:pPr lvl="1" defTabSz="914099" fontAlgn="base">
              <a:spcBef>
                <a:spcPct val="0"/>
              </a:spcBef>
              <a:spcAft>
                <a:spcPct val="0"/>
              </a:spcAft>
            </a:pPr>
            <a:r>
              <a:rPr lang="en-US" sz="2200" b="1" dirty="0">
                <a:gradFill>
                  <a:gsLst>
                    <a:gs pos="0">
                      <a:schemeClr val="tx1"/>
                    </a:gs>
                    <a:gs pos="100000">
                      <a:schemeClr val="tx1"/>
                    </a:gs>
                  </a:gsLst>
                  <a:lin ang="5400000" scaled="0"/>
                </a:gradFill>
              </a:rPr>
              <a:t>Vittorio Bertocci</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SAC-858T</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September 15, 2011 from 2:30PM to 3:30PM</a:t>
            </a:r>
            <a:endParaRPr lang="en-US" sz="22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711025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Authenticating Users with ACS</a:t>
            </a:r>
            <a:endParaRPr lang="en-US" dirty="0"/>
          </a:p>
        </p:txBody>
      </p:sp>
      <p:sp>
        <p:nvSpPr>
          <p:cNvPr id="4" name="Cloud 3"/>
          <p:cNvSpPr/>
          <p:nvPr/>
        </p:nvSpPr>
        <p:spPr bwMode="auto">
          <a:xfrm>
            <a:off x="5215467" y="1074418"/>
            <a:ext cx="6417733" cy="5123182"/>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5" name="Group 4"/>
          <p:cNvGrpSpPr/>
          <p:nvPr/>
        </p:nvGrpSpPr>
        <p:grpSpPr>
          <a:xfrm>
            <a:off x="958905" y="4704990"/>
            <a:ext cx="685800" cy="1362600"/>
            <a:chOff x="9476373" y="4919137"/>
            <a:chExt cx="685800" cy="1362600"/>
          </a:xfrm>
        </p:grpSpPr>
        <p:sp>
          <p:nvSpPr>
            <p:cNvPr id="6" name="Rectangle 5"/>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7" name="Rectangle 6"/>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cxnSp>
        <p:nvCxnSpPr>
          <p:cNvPr id="9" name="Straight Connector 8"/>
          <p:cNvCxnSpPr/>
          <p:nvPr/>
        </p:nvCxnSpPr>
        <p:spPr>
          <a:xfrm flipH="1">
            <a:off x="1115542" y="3093582"/>
            <a:ext cx="984192" cy="1577542"/>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cxnSp>
        <p:nvCxnSpPr>
          <p:cNvPr id="14" name="Straight Connector 13"/>
          <p:cNvCxnSpPr/>
          <p:nvPr/>
        </p:nvCxnSpPr>
        <p:spPr>
          <a:xfrm flipH="1">
            <a:off x="1420339" y="3093582"/>
            <a:ext cx="984192" cy="1594478"/>
          </a:xfrm>
          <a:prstGeom prst="line">
            <a:avLst/>
          </a:prstGeom>
          <a:ln w="50800">
            <a:solidFill>
              <a:schemeClr val="accent4">
                <a:lumMod val="75000"/>
              </a:schemeClr>
            </a:solidFill>
            <a:headEnd type="none"/>
            <a:tailEnd type="arrow"/>
          </a:ln>
        </p:spPr>
        <p:style>
          <a:lnRef idx="2">
            <a:schemeClr val="accent4"/>
          </a:lnRef>
          <a:fillRef idx="1">
            <a:schemeClr val="lt1"/>
          </a:fillRef>
          <a:effectRef idx="0">
            <a:schemeClr val="accent4"/>
          </a:effectRef>
          <a:fontRef idx="minor">
            <a:schemeClr val="dk1"/>
          </a:fontRef>
        </p:style>
      </p:cxnSp>
      <p:sp>
        <p:nvSpPr>
          <p:cNvPr id="15" name="Rectangle 14"/>
          <p:cNvSpPr/>
          <p:nvPr/>
        </p:nvSpPr>
        <p:spPr>
          <a:xfrm>
            <a:off x="6589414" y="3928074"/>
            <a:ext cx="2554585"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Access Control Service</a:t>
            </a:r>
          </a:p>
        </p:txBody>
      </p:sp>
      <p:cxnSp>
        <p:nvCxnSpPr>
          <p:cNvPr id="16" name="Straight Connector 15"/>
          <p:cNvCxnSpPr/>
          <p:nvPr/>
        </p:nvCxnSpPr>
        <p:spPr>
          <a:xfrm flipH="1">
            <a:off x="1644705" y="4473392"/>
            <a:ext cx="4944709" cy="666430"/>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cxnSp>
        <p:nvCxnSpPr>
          <p:cNvPr id="19" name="Straight Connector 18"/>
          <p:cNvCxnSpPr/>
          <p:nvPr/>
        </p:nvCxnSpPr>
        <p:spPr>
          <a:xfrm flipH="1">
            <a:off x="1644708" y="4761256"/>
            <a:ext cx="4944709" cy="666430"/>
          </a:xfrm>
          <a:prstGeom prst="line">
            <a:avLst/>
          </a:prstGeom>
          <a:ln w="50800">
            <a:solidFill>
              <a:schemeClr val="accent4">
                <a:lumMod val="75000"/>
              </a:schemeClr>
            </a:solidFill>
            <a:headEnd type="none"/>
            <a:tailEnd type="arrow"/>
          </a:ln>
        </p:spPr>
        <p:style>
          <a:lnRef idx="2">
            <a:schemeClr val="accent4"/>
          </a:lnRef>
          <a:fillRef idx="1">
            <a:schemeClr val="lt1"/>
          </a:fillRef>
          <a:effectRef idx="0">
            <a:schemeClr val="accent4"/>
          </a:effectRef>
          <a:fontRef idx="minor">
            <a:schemeClr val="dk1"/>
          </a:fontRef>
        </p:style>
      </p:cxnSp>
      <p:sp>
        <p:nvSpPr>
          <p:cNvPr id="20" name="Rectangle 19"/>
          <p:cNvSpPr/>
          <p:nvPr/>
        </p:nvSpPr>
        <p:spPr>
          <a:xfrm>
            <a:off x="7611901" y="19347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cxnSp>
        <p:nvCxnSpPr>
          <p:cNvPr id="21" name="Straight Connector 20"/>
          <p:cNvCxnSpPr/>
          <p:nvPr/>
        </p:nvCxnSpPr>
        <p:spPr>
          <a:xfrm flipH="1">
            <a:off x="1644705" y="2616050"/>
            <a:ext cx="5967196" cy="2218978"/>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399" y="2035963"/>
            <a:ext cx="201142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398" y="2035963"/>
            <a:ext cx="201142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399" y="2046599"/>
            <a:ext cx="201143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752" y="1462187"/>
            <a:ext cx="1631395" cy="1631395"/>
          </a:xfrm>
          <a:prstGeom prst="rect">
            <a:avLst/>
          </a:prstGeom>
          <a:ln>
            <a:solidFill>
              <a:schemeClr val="bg1"/>
            </a:solidFill>
          </a:ln>
        </p:spPr>
      </p:pic>
    </p:spTree>
    <p:extLst>
      <p:ext uri="{BB962C8B-B14F-4D97-AF65-F5344CB8AC3E}">
        <p14:creationId xmlns:p14="http://schemas.microsoft.com/office/powerpoint/2010/main" val="21255483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8"/>
                                        </p:tgtEl>
                                      </p:cBhvr>
                                    </p:animEffect>
                                    <p:set>
                                      <p:cBhvr>
                                        <p:cTn id="20" dur="1" fill="hold">
                                          <p:stCondLst>
                                            <p:cond delay="499"/>
                                          </p:stCondLst>
                                        </p:cTn>
                                        <p:tgtEl>
                                          <p:spTgt spid="10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fade">
                                      <p:cBhvr>
                                        <p:cTn id="33" dur="500"/>
                                        <p:tgtEl>
                                          <p:spTgt spid="10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29"/>
                                        </p:tgtEl>
                                      </p:cBhvr>
                                    </p:animEffect>
                                    <p:set>
                                      <p:cBhvr>
                                        <p:cTn id="38" dur="1" fill="hold">
                                          <p:stCondLst>
                                            <p:cond delay="499"/>
                                          </p:stCondLst>
                                        </p:cTn>
                                        <p:tgtEl>
                                          <p:spTgt spid="10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ACS from an </a:t>
            </a:r>
            <a:r>
              <a:rPr lang="en-US" dirty="0" err="1" smtClean="0"/>
              <a:t>iOS</a:t>
            </a:r>
            <a:r>
              <a:rPr lang="en-US" dirty="0" smtClean="0"/>
              <a:t> app</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12455245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Unique in Windows 8</a:t>
            </a:r>
            <a:endParaRPr lang="en-US" dirty="0"/>
          </a:p>
        </p:txBody>
      </p:sp>
      <p:sp>
        <p:nvSpPr>
          <p:cNvPr id="6" name="Text Placeholder 5"/>
          <p:cNvSpPr>
            <a:spLocks noGrp="1"/>
          </p:cNvSpPr>
          <p:nvPr>
            <p:ph type="body" sz="quarter" idx="10"/>
          </p:nvPr>
        </p:nvSpPr>
        <p:spPr>
          <a:xfrm>
            <a:off x="519114" y="1447800"/>
            <a:ext cx="11149012" cy="4302716"/>
          </a:xfrm>
        </p:spPr>
        <p:txBody>
          <a:bodyPr/>
          <a:lstStyle/>
          <a:p>
            <a:r>
              <a:rPr lang="en-US" dirty="0"/>
              <a:t>Windows Web Authentication </a:t>
            </a:r>
            <a:r>
              <a:rPr lang="en-US" dirty="0" smtClean="0"/>
              <a:t>Broker</a:t>
            </a:r>
          </a:p>
          <a:p>
            <a:pPr lvl="1"/>
            <a:r>
              <a:rPr lang="en-US" dirty="0" err="1" smtClean="0"/>
              <a:t>Windows.Security.Authentication.Web</a:t>
            </a:r>
            <a:endParaRPr lang="en-US" dirty="0" smtClean="0"/>
          </a:p>
          <a:p>
            <a:pPr lvl="1"/>
            <a:r>
              <a:rPr lang="en-US" dirty="0" smtClean="0"/>
              <a:t>Securely and consistently handle authentication</a:t>
            </a:r>
          </a:p>
          <a:p>
            <a:pPr lvl="1"/>
            <a:r>
              <a:rPr lang="en-US" dirty="0" smtClean="0"/>
              <a:t>Asynchronous authentication operation</a:t>
            </a:r>
          </a:p>
          <a:p>
            <a:r>
              <a:rPr lang="en-US" dirty="0" smtClean="0"/>
              <a:t>Password Vault</a:t>
            </a:r>
          </a:p>
          <a:p>
            <a:pPr lvl="1"/>
            <a:r>
              <a:rPr lang="en-US" dirty="0" smtClean="0"/>
              <a:t>A vault of credentials</a:t>
            </a:r>
          </a:p>
          <a:p>
            <a:pPr lvl="1"/>
            <a:r>
              <a:rPr lang="en-US" dirty="0" smtClean="0"/>
              <a:t>Secure</a:t>
            </a:r>
          </a:p>
          <a:p>
            <a:pPr lvl="1"/>
            <a:r>
              <a:rPr lang="en-US" dirty="0" smtClean="0"/>
              <a:t>Roams</a:t>
            </a:r>
          </a:p>
          <a:p>
            <a:pPr lvl="1"/>
            <a:endParaRPr lang="en-US" dirty="0"/>
          </a:p>
        </p:txBody>
      </p:sp>
    </p:spTree>
    <p:extLst>
      <p:ext uri="{BB962C8B-B14F-4D97-AF65-F5344CB8AC3E}">
        <p14:creationId xmlns:p14="http://schemas.microsoft.com/office/powerpoint/2010/main" val="32593168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8355009" cy="1523494"/>
          </a:xfrm>
        </p:spPr>
        <p:txBody>
          <a:bodyPr/>
          <a:lstStyle/>
          <a:p>
            <a:r>
              <a:rPr lang="en-US" dirty="0" smtClean="0"/>
              <a:t>Using ACS from a Metro style app</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4078530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107996"/>
          </a:xfrm>
          <a:prstGeom prst="rect">
            <a:avLst/>
          </a:prstGeom>
          <a:noFill/>
        </p:spPr>
        <p:txBody>
          <a:bodyPr wrap="square" rtlCol="0">
            <a:spAutoFit/>
          </a:bodyPr>
          <a:lstStyle/>
          <a:p>
            <a:r>
              <a:rPr lang="en-US" sz="6600" b="1" dirty="0" smtClean="0"/>
              <a:t>Communications</a:t>
            </a:r>
            <a:endParaRPr lang="en-US" sz="6600" b="1" dirty="0"/>
          </a:p>
        </p:txBody>
      </p:sp>
    </p:spTree>
    <p:extLst>
      <p:ext uri="{BB962C8B-B14F-4D97-AF65-F5344CB8AC3E}">
        <p14:creationId xmlns:p14="http://schemas.microsoft.com/office/powerpoint/2010/main" val="24474853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Text Placeholder 2"/>
          <p:cNvSpPr>
            <a:spLocks noGrp="1"/>
          </p:cNvSpPr>
          <p:nvPr>
            <p:ph type="body" sz="quarter" idx="10"/>
          </p:nvPr>
        </p:nvSpPr>
        <p:spPr>
          <a:xfrm>
            <a:off x="519112" y="1447799"/>
            <a:ext cx="11149013" cy="1963614"/>
          </a:xfrm>
        </p:spPr>
        <p:txBody>
          <a:bodyPr/>
          <a:lstStyle/>
          <a:p>
            <a:r>
              <a:rPr lang="en-US" sz="4400" dirty="0" smtClean="0"/>
              <a:t>Two forms of communication with devices</a:t>
            </a:r>
          </a:p>
          <a:p>
            <a:pPr lvl="1"/>
            <a:r>
              <a:rPr lang="en-US" sz="4000" dirty="0" smtClean="0"/>
              <a:t>Device-initiated</a:t>
            </a:r>
          </a:p>
          <a:p>
            <a:pPr lvl="1"/>
            <a:r>
              <a:rPr lang="en-US" sz="4000" dirty="0" smtClean="0"/>
              <a:t>Cloud-initiated</a:t>
            </a:r>
          </a:p>
        </p:txBody>
      </p:sp>
    </p:spTree>
    <p:extLst>
      <p:ext uri="{BB962C8B-B14F-4D97-AF65-F5344CB8AC3E}">
        <p14:creationId xmlns:p14="http://schemas.microsoft.com/office/powerpoint/2010/main" val="21733290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Device-initiated</a:t>
            </a:r>
            <a:endParaRPr lang="en-US" dirty="0"/>
          </a:p>
        </p:txBody>
      </p:sp>
      <p:sp>
        <p:nvSpPr>
          <p:cNvPr id="3" name="Text Placeholder 2"/>
          <p:cNvSpPr>
            <a:spLocks noGrp="1"/>
          </p:cNvSpPr>
          <p:nvPr>
            <p:ph type="body" sz="quarter" idx="10"/>
          </p:nvPr>
        </p:nvSpPr>
        <p:spPr>
          <a:xfrm>
            <a:off x="519112" y="1447799"/>
            <a:ext cx="11149013" cy="3939540"/>
          </a:xfrm>
        </p:spPr>
        <p:txBody>
          <a:bodyPr/>
          <a:lstStyle/>
          <a:p>
            <a:r>
              <a:rPr lang="en-US" sz="4400" dirty="0"/>
              <a:t>Device-initiated options</a:t>
            </a:r>
          </a:p>
          <a:p>
            <a:pPr lvl="1"/>
            <a:r>
              <a:rPr lang="en-US" sz="4000" dirty="0"/>
              <a:t>HTTP-based, request/response</a:t>
            </a:r>
          </a:p>
          <a:p>
            <a:pPr lvl="1"/>
            <a:r>
              <a:rPr lang="en-US" sz="4000" dirty="0"/>
              <a:t>Framework choices (WCF, </a:t>
            </a:r>
            <a:r>
              <a:rPr lang="en-US" sz="4000" dirty="0" err="1"/>
              <a:t>OData</a:t>
            </a:r>
            <a:r>
              <a:rPr lang="en-US" sz="4000" dirty="0"/>
              <a:t>, </a:t>
            </a:r>
            <a:r>
              <a:rPr lang="en-US" sz="4000" dirty="0" err="1"/>
              <a:t>WebRequest</a:t>
            </a:r>
            <a:r>
              <a:rPr lang="en-US" sz="4000" dirty="0"/>
              <a:t>, etc.)</a:t>
            </a:r>
          </a:p>
          <a:p>
            <a:pPr lvl="1"/>
            <a:r>
              <a:rPr lang="en-US" sz="4000" dirty="0"/>
              <a:t>Wire format choices (SOAP, JSON, POX, etc.)</a:t>
            </a:r>
          </a:p>
          <a:p>
            <a:endParaRPr lang="en-US" sz="4400" dirty="0"/>
          </a:p>
        </p:txBody>
      </p:sp>
    </p:spTree>
    <p:extLst>
      <p:ext uri="{BB962C8B-B14F-4D97-AF65-F5344CB8AC3E}">
        <p14:creationId xmlns:p14="http://schemas.microsoft.com/office/powerpoint/2010/main" val="1770122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Cloud-initiated</a:t>
            </a:r>
            <a:endParaRPr lang="en-US" dirty="0"/>
          </a:p>
        </p:txBody>
      </p:sp>
      <p:sp>
        <p:nvSpPr>
          <p:cNvPr id="3" name="Text Placeholder 2"/>
          <p:cNvSpPr>
            <a:spLocks noGrp="1"/>
          </p:cNvSpPr>
          <p:nvPr>
            <p:ph type="body" sz="quarter" idx="10"/>
          </p:nvPr>
        </p:nvSpPr>
        <p:spPr>
          <a:xfrm>
            <a:off x="519112" y="1447799"/>
            <a:ext cx="11149013" cy="1865126"/>
          </a:xfrm>
        </p:spPr>
        <p:txBody>
          <a:bodyPr/>
          <a:lstStyle/>
          <a:p>
            <a:r>
              <a:rPr lang="en-US" dirty="0" smtClean="0"/>
              <a:t>Push Notifications</a:t>
            </a:r>
          </a:p>
          <a:p>
            <a:pPr lvl="1"/>
            <a:r>
              <a:rPr lang="en-US" dirty="0" smtClean="0"/>
              <a:t>Single connecting between the device and the notification service</a:t>
            </a:r>
          </a:p>
          <a:p>
            <a:pPr lvl="1"/>
            <a:r>
              <a:rPr lang="en-US" dirty="0" smtClean="0"/>
              <a:t>Bandwidth- and battery-friendly</a:t>
            </a:r>
          </a:p>
          <a:p>
            <a:pPr lvl="1"/>
            <a:r>
              <a:rPr lang="en-US" dirty="0" smtClean="0"/>
              <a:t>No guarantee of delivery</a:t>
            </a:r>
          </a:p>
        </p:txBody>
      </p:sp>
    </p:spTree>
    <p:extLst>
      <p:ext uri="{BB962C8B-B14F-4D97-AF65-F5344CB8AC3E}">
        <p14:creationId xmlns:p14="http://schemas.microsoft.com/office/powerpoint/2010/main" val="32062315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Subscribing to Push</a:t>
            </a:r>
            <a:endParaRPr lang="en-US" dirty="0"/>
          </a:p>
        </p:txBody>
      </p:sp>
      <p:sp>
        <p:nvSpPr>
          <p:cNvPr id="3" name="Text Placeholder 2"/>
          <p:cNvSpPr>
            <a:spLocks noGrp="1"/>
          </p:cNvSpPr>
          <p:nvPr>
            <p:ph type="body" sz="quarter" idx="10"/>
          </p:nvPr>
        </p:nvSpPr>
        <p:spPr>
          <a:xfrm>
            <a:off x="519113" y="1447799"/>
            <a:ext cx="5515927" cy="3625608"/>
          </a:xfrm>
        </p:spPr>
        <p:txBody>
          <a:bodyPr/>
          <a:lstStyle/>
          <a:p>
            <a:r>
              <a:rPr lang="en-US" dirty="0" smtClean="0"/>
              <a:t>Device requests a channel</a:t>
            </a:r>
          </a:p>
          <a:p>
            <a:r>
              <a:rPr lang="en-US" dirty="0" smtClean="0"/>
              <a:t>*NS returns channel</a:t>
            </a:r>
          </a:p>
          <a:p>
            <a:r>
              <a:rPr lang="en-US" dirty="0" smtClean="0"/>
              <a:t>Device sends URL to cloud</a:t>
            </a:r>
          </a:p>
          <a:p>
            <a:pPr lvl="1"/>
            <a:r>
              <a:rPr lang="en-US" dirty="0" smtClean="0"/>
              <a:t>Channel URL is stored in cloud</a:t>
            </a:r>
          </a:p>
          <a:p>
            <a:r>
              <a:rPr lang="en-US" dirty="0" smtClean="0"/>
              <a:t>Cloud sends notification</a:t>
            </a:r>
          </a:p>
          <a:p>
            <a:r>
              <a:rPr lang="en-US" dirty="0" smtClean="0"/>
              <a:t>*NS pushes to device</a:t>
            </a:r>
          </a:p>
          <a:p>
            <a:endParaRPr lang="en-US" dirty="0"/>
          </a:p>
        </p:txBody>
      </p:sp>
      <p:sp>
        <p:nvSpPr>
          <p:cNvPr id="4" name="Cloud 3"/>
          <p:cNvSpPr/>
          <p:nvPr/>
        </p:nvSpPr>
        <p:spPr bwMode="auto">
          <a:xfrm>
            <a:off x="6356588" y="1439332"/>
            <a:ext cx="3458458" cy="2934959"/>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grpSp>
        <p:nvGrpSpPr>
          <p:cNvPr id="9" name="Group 8"/>
          <p:cNvGrpSpPr/>
          <p:nvPr/>
        </p:nvGrpSpPr>
        <p:grpSpPr>
          <a:xfrm>
            <a:off x="9205445" y="4800606"/>
            <a:ext cx="685800" cy="1362600"/>
            <a:chOff x="9476373" y="4919137"/>
            <a:chExt cx="685800" cy="1362600"/>
          </a:xfrm>
        </p:grpSpPr>
        <p:sp>
          <p:nvSpPr>
            <p:cNvPr id="10" name="Rectangle 9"/>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11" name="Rectangle 10"/>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sp>
        <p:nvSpPr>
          <p:cNvPr id="18" name="Rectangle 17"/>
          <p:cNvSpPr/>
          <p:nvPr/>
        </p:nvSpPr>
        <p:spPr>
          <a:xfrm>
            <a:off x="10312400" y="2225511"/>
            <a:ext cx="133612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*NS</a:t>
            </a:r>
          </a:p>
        </p:txBody>
      </p:sp>
      <p:cxnSp>
        <p:nvCxnSpPr>
          <p:cNvPr id="19" name="Curved Connector 18"/>
          <p:cNvCxnSpPr>
            <a:stCxn id="10" idx="1"/>
            <a:endCxn id="5" idx="2"/>
          </p:cNvCxnSpPr>
          <p:nvPr/>
        </p:nvCxnSpPr>
        <p:spPr>
          <a:xfrm flipH="1" flipV="1">
            <a:off x="8123144" y="3652950"/>
            <a:ext cx="1082301" cy="1828956"/>
          </a:xfrm>
          <a:prstGeom prst="straightConnector1">
            <a:avLst/>
          </a:prstGeom>
          <a:ln w="50800">
            <a:solidFill>
              <a:schemeClr val="accent4">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8" idx="1"/>
          </p:cNvCxnSpPr>
          <p:nvPr/>
        </p:nvCxnSpPr>
        <p:spPr>
          <a:xfrm flipV="1">
            <a:off x="8634387" y="2906811"/>
            <a:ext cx="1678013" cy="5291"/>
          </a:xfrm>
          <a:prstGeom prst="line">
            <a:avLst/>
          </a:prstGeom>
          <a:ln w="508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18"/>
          <p:cNvCxnSpPr>
            <a:stCxn id="10" idx="3"/>
            <a:endCxn id="18" idx="2"/>
          </p:cNvCxnSpPr>
          <p:nvPr/>
        </p:nvCxnSpPr>
        <p:spPr>
          <a:xfrm flipV="1">
            <a:off x="9891245" y="3588111"/>
            <a:ext cx="1089215" cy="1893795"/>
          </a:xfrm>
          <a:prstGeom prst="straightConnector1">
            <a:avLst/>
          </a:prstGeom>
          <a:ln w="50800">
            <a:solidFill>
              <a:schemeClr val="accent4">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18"/>
          <p:cNvCxnSpPr/>
          <p:nvPr/>
        </p:nvCxnSpPr>
        <p:spPr>
          <a:xfrm flipV="1">
            <a:off x="9891245" y="3620530"/>
            <a:ext cx="1089215" cy="1893795"/>
          </a:xfrm>
          <a:prstGeom prst="straightConnector1">
            <a:avLst/>
          </a:prstGeom>
          <a:ln w="508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Curved Connector 18"/>
          <p:cNvCxnSpPr/>
          <p:nvPr/>
        </p:nvCxnSpPr>
        <p:spPr>
          <a:xfrm flipV="1">
            <a:off x="9891245" y="3613277"/>
            <a:ext cx="1299671" cy="2228659"/>
          </a:xfrm>
          <a:prstGeom prst="straightConnector1">
            <a:avLst/>
          </a:prstGeom>
          <a:ln w="508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9835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What exactly do I mean?</a:t>
            </a:r>
            <a:endParaRPr lang="en-US" dirty="0">
              <a:latin typeface="+mn-lt"/>
            </a:endParaRPr>
          </a:p>
        </p:txBody>
      </p:sp>
    </p:spTree>
    <p:extLst>
      <p:ext uri="{BB962C8B-B14F-4D97-AF65-F5344CB8AC3E}">
        <p14:creationId xmlns:p14="http://schemas.microsoft.com/office/powerpoint/2010/main" val="5299187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Cloud-initiated to device?</a:t>
            </a:r>
            <a:endParaRPr lang="en-US" dirty="0"/>
          </a:p>
        </p:txBody>
      </p:sp>
      <p:sp>
        <p:nvSpPr>
          <p:cNvPr id="3" name="Text Placeholder 2"/>
          <p:cNvSpPr>
            <a:spLocks noGrp="1"/>
          </p:cNvSpPr>
          <p:nvPr>
            <p:ph type="body" sz="quarter" idx="10"/>
          </p:nvPr>
        </p:nvSpPr>
        <p:spPr>
          <a:xfrm>
            <a:off x="519113" y="1447799"/>
            <a:ext cx="5869162" cy="4832092"/>
          </a:xfrm>
        </p:spPr>
        <p:txBody>
          <a:bodyPr/>
          <a:lstStyle/>
          <a:p>
            <a:r>
              <a:rPr lang="en-US" dirty="0" smtClean="0"/>
              <a:t>Common pattern</a:t>
            </a:r>
          </a:p>
          <a:p>
            <a:pPr lvl="1"/>
            <a:r>
              <a:rPr lang="en-US" dirty="0" smtClean="0"/>
              <a:t>Use cloud-initiated push to tell the device to call to a service</a:t>
            </a:r>
          </a:p>
          <a:p>
            <a:r>
              <a:rPr lang="en-US" dirty="0" smtClean="0"/>
              <a:t>Cloud sends notification</a:t>
            </a:r>
          </a:p>
          <a:p>
            <a:r>
              <a:rPr lang="en-US" dirty="0" smtClean="0"/>
              <a:t>Notification services pushes to device</a:t>
            </a:r>
          </a:p>
          <a:p>
            <a:r>
              <a:rPr lang="en-US" dirty="0" smtClean="0"/>
              <a:t>Device receives message</a:t>
            </a:r>
            <a:br>
              <a:rPr lang="en-US" dirty="0" smtClean="0"/>
            </a:br>
            <a:r>
              <a:rPr lang="en-US" dirty="0" smtClean="0"/>
              <a:t>and calls to a service</a:t>
            </a:r>
          </a:p>
          <a:p>
            <a:r>
              <a:rPr lang="en-US" dirty="0" smtClean="0"/>
              <a:t>Web Role sense a response</a:t>
            </a:r>
          </a:p>
          <a:p>
            <a:pPr lvl="1"/>
            <a:endParaRPr lang="en-US" dirty="0"/>
          </a:p>
        </p:txBody>
      </p:sp>
      <p:sp>
        <p:nvSpPr>
          <p:cNvPr id="4" name="Cloud 3"/>
          <p:cNvSpPr/>
          <p:nvPr/>
        </p:nvSpPr>
        <p:spPr bwMode="auto">
          <a:xfrm>
            <a:off x="6356588" y="1439332"/>
            <a:ext cx="3458458" cy="2934959"/>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grpSp>
        <p:nvGrpSpPr>
          <p:cNvPr id="6" name="Group 5"/>
          <p:cNvGrpSpPr/>
          <p:nvPr/>
        </p:nvGrpSpPr>
        <p:grpSpPr>
          <a:xfrm>
            <a:off x="9205445" y="4800606"/>
            <a:ext cx="685800" cy="1362600"/>
            <a:chOff x="9476373" y="4919137"/>
            <a:chExt cx="685800" cy="1362600"/>
          </a:xfrm>
        </p:grpSpPr>
        <p:sp>
          <p:nvSpPr>
            <p:cNvPr id="7" name="Rectangle 6"/>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8" name="Rectangle 7"/>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sp>
        <p:nvSpPr>
          <p:cNvPr id="9" name="Rectangle 8"/>
          <p:cNvSpPr/>
          <p:nvPr/>
        </p:nvSpPr>
        <p:spPr>
          <a:xfrm>
            <a:off x="10312400" y="2225511"/>
            <a:ext cx="133612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*NS</a:t>
            </a:r>
          </a:p>
        </p:txBody>
      </p:sp>
      <p:cxnSp>
        <p:nvCxnSpPr>
          <p:cNvPr id="10" name="Curved Connector 18"/>
          <p:cNvCxnSpPr/>
          <p:nvPr/>
        </p:nvCxnSpPr>
        <p:spPr>
          <a:xfrm flipH="1" flipV="1">
            <a:off x="7987757" y="3652950"/>
            <a:ext cx="1217688" cy="2188986"/>
          </a:xfrm>
          <a:prstGeom prst="straightConnector1">
            <a:avLst/>
          </a:prstGeom>
          <a:ln w="50800">
            <a:solidFill>
              <a:schemeClr val="accent4">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9" idx="1"/>
          </p:cNvCxnSpPr>
          <p:nvPr/>
        </p:nvCxnSpPr>
        <p:spPr>
          <a:xfrm flipV="1">
            <a:off x="8634387" y="2906811"/>
            <a:ext cx="1678013" cy="5291"/>
          </a:xfrm>
          <a:prstGeom prst="line">
            <a:avLst/>
          </a:prstGeom>
          <a:ln w="508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8"/>
          <p:cNvCxnSpPr>
            <a:stCxn id="7" idx="3"/>
            <a:endCxn id="9" idx="2"/>
          </p:cNvCxnSpPr>
          <p:nvPr/>
        </p:nvCxnSpPr>
        <p:spPr>
          <a:xfrm flipV="1">
            <a:off x="9891245" y="3588111"/>
            <a:ext cx="1089215" cy="1893795"/>
          </a:xfrm>
          <a:prstGeom prst="straightConnector1">
            <a:avLst/>
          </a:prstGeom>
          <a:ln w="508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Curved Connector 18"/>
          <p:cNvCxnSpPr/>
          <p:nvPr/>
        </p:nvCxnSpPr>
        <p:spPr>
          <a:xfrm flipH="1" flipV="1">
            <a:off x="8231793" y="3655658"/>
            <a:ext cx="973652" cy="1730632"/>
          </a:xfrm>
          <a:prstGeom prst="straightConnector1">
            <a:avLst/>
          </a:prstGeom>
          <a:ln w="508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8791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 Different services</a:t>
            </a:r>
            <a:endParaRPr lang="en-US" dirty="0"/>
          </a:p>
        </p:txBody>
      </p:sp>
      <p:sp>
        <p:nvSpPr>
          <p:cNvPr id="3" name="Text Placeholder 2"/>
          <p:cNvSpPr>
            <a:spLocks noGrp="1"/>
          </p:cNvSpPr>
          <p:nvPr>
            <p:ph type="body" sz="quarter" idx="10"/>
          </p:nvPr>
        </p:nvSpPr>
        <p:spPr>
          <a:xfrm>
            <a:off x="519112" y="1447799"/>
            <a:ext cx="11149013" cy="2609945"/>
          </a:xfrm>
        </p:spPr>
        <p:txBody>
          <a:bodyPr/>
          <a:lstStyle/>
          <a:p>
            <a:r>
              <a:rPr lang="en-US" dirty="0" smtClean="0"/>
              <a:t>Windows 8: Windows Push Notification Service (WNS)</a:t>
            </a:r>
          </a:p>
          <a:p>
            <a:r>
              <a:rPr lang="en-US" dirty="0" smtClean="0"/>
              <a:t>Windows Phone: Microsoft Push Notification Service (MPNS)</a:t>
            </a:r>
          </a:p>
          <a:p>
            <a:r>
              <a:rPr lang="en-US" dirty="0" err="1" smtClean="0"/>
              <a:t>iOS</a:t>
            </a:r>
            <a:r>
              <a:rPr lang="en-US" dirty="0" smtClean="0"/>
              <a:t>: Apple Push Notification Service (APNS)</a:t>
            </a:r>
          </a:p>
          <a:p>
            <a:r>
              <a:rPr lang="en-US" dirty="0" smtClean="0"/>
              <a:t>Android: Cloud To Device Messaging (C2DM)</a:t>
            </a:r>
          </a:p>
          <a:p>
            <a:r>
              <a:rPr lang="en-US" dirty="0" smtClean="0"/>
              <a:t>…</a:t>
            </a:r>
            <a:endParaRPr lang="en-US" dirty="0"/>
          </a:p>
        </p:txBody>
      </p:sp>
      <p:sp>
        <p:nvSpPr>
          <p:cNvPr id="4" name="Rectangle 3"/>
          <p:cNvSpPr/>
          <p:nvPr/>
        </p:nvSpPr>
        <p:spPr bwMode="auto">
          <a:xfrm>
            <a:off x="4644571" y="5123543"/>
            <a:ext cx="7544253"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a:gradFill>
                  <a:gsLst>
                    <a:gs pos="0">
                      <a:schemeClr val="tx1"/>
                    </a:gs>
                    <a:gs pos="100000">
                      <a:schemeClr val="tx1"/>
                    </a:gs>
                  </a:gsLst>
                  <a:lin ang="5400000" scaled="0"/>
                </a:gradFill>
              </a:rPr>
              <a:t>Delivering notifications with the WNS and Windows Azure</a:t>
            </a:r>
          </a:p>
          <a:p>
            <a:pPr lvl="1" defTabSz="914099" fontAlgn="base">
              <a:spcBef>
                <a:spcPct val="0"/>
              </a:spcBef>
              <a:spcAft>
                <a:spcPct val="0"/>
              </a:spcAft>
            </a:pPr>
            <a:r>
              <a:rPr lang="en-US" sz="2200" b="1" dirty="0">
                <a:gradFill>
                  <a:gsLst>
                    <a:gs pos="0">
                      <a:schemeClr val="tx1"/>
                    </a:gs>
                    <a:gs pos="100000">
                      <a:schemeClr val="tx1"/>
                    </a:gs>
                  </a:gsLst>
                  <a:lin ang="5400000" scaled="0"/>
                </a:gradFill>
              </a:rPr>
              <a:t>Darren Louie, Nick Harris</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SAC-863T</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September 15, 2011 from 2:30PM to 3:30PM</a:t>
            </a:r>
            <a:endParaRPr lang="en-US" sz="22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292083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326685" cy="1523494"/>
          </a:xfrm>
        </p:spPr>
        <p:txBody>
          <a:bodyPr/>
          <a:lstStyle/>
          <a:p>
            <a:r>
              <a:rPr lang="en-US" dirty="0" smtClean="0"/>
              <a:t>Pushing messages to a device with WNS</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2596923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107996"/>
          </a:xfrm>
          <a:prstGeom prst="rect">
            <a:avLst/>
          </a:prstGeom>
          <a:noFill/>
        </p:spPr>
        <p:txBody>
          <a:bodyPr wrap="square" rtlCol="0">
            <a:spAutoFit/>
          </a:bodyPr>
          <a:lstStyle/>
          <a:p>
            <a:r>
              <a:rPr lang="en-US" sz="6600" b="1" dirty="0" smtClean="0"/>
              <a:t>Platform Services</a:t>
            </a:r>
            <a:endParaRPr lang="en-US" sz="6600" b="1" dirty="0"/>
          </a:p>
        </p:txBody>
      </p:sp>
    </p:spTree>
    <p:extLst>
      <p:ext uri="{BB962C8B-B14F-4D97-AF65-F5344CB8AC3E}">
        <p14:creationId xmlns:p14="http://schemas.microsoft.com/office/powerpoint/2010/main" val="7906817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Services</a:t>
            </a:r>
            <a:endParaRPr lang="en-US" dirty="0"/>
          </a:p>
        </p:txBody>
      </p:sp>
      <p:sp>
        <p:nvSpPr>
          <p:cNvPr id="3" name="Text Placeholder 2"/>
          <p:cNvSpPr>
            <a:spLocks noGrp="1"/>
          </p:cNvSpPr>
          <p:nvPr>
            <p:ph type="body" sz="quarter" idx="10"/>
          </p:nvPr>
        </p:nvSpPr>
        <p:spPr>
          <a:xfrm>
            <a:off x="519112" y="1447799"/>
            <a:ext cx="11149013" cy="3016210"/>
          </a:xfrm>
        </p:spPr>
        <p:txBody>
          <a:bodyPr/>
          <a:lstStyle/>
          <a:p>
            <a:r>
              <a:rPr lang="en-US" dirty="0" smtClean="0"/>
              <a:t>Traffic Manager</a:t>
            </a:r>
          </a:p>
          <a:p>
            <a:r>
              <a:rPr lang="en-US" dirty="0"/>
              <a:t>Content Delivery Network (CDN)</a:t>
            </a:r>
          </a:p>
          <a:p>
            <a:r>
              <a:rPr lang="en-US" dirty="0" smtClean="0"/>
              <a:t>SQL Azure Data Sync</a:t>
            </a:r>
          </a:p>
          <a:p>
            <a:pPr lvl="1"/>
            <a:r>
              <a:rPr lang="en-US" dirty="0" smtClean="0"/>
              <a:t>SQL Azure</a:t>
            </a:r>
          </a:p>
          <a:p>
            <a:pPr lvl="1"/>
            <a:r>
              <a:rPr lang="en-US" dirty="0" smtClean="0"/>
              <a:t>WA Storage</a:t>
            </a:r>
          </a:p>
          <a:p>
            <a:r>
              <a:rPr lang="en-US" dirty="0" smtClean="0"/>
              <a:t>Caching</a:t>
            </a:r>
          </a:p>
        </p:txBody>
      </p:sp>
      <p:sp>
        <p:nvSpPr>
          <p:cNvPr id="4" name="Rectangle 3"/>
          <p:cNvSpPr/>
          <p:nvPr/>
        </p:nvSpPr>
        <p:spPr bwMode="auto">
          <a:xfrm>
            <a:off x="3585029" y="5123543"/>
            <a:ext cx="8603795"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a:gradFill>
                  <a:gsLst>
                    <a:gs pos="0">
                      <a:schemeClr val="tx1"/>
                    </a:gs>
                    <a:gs pos="100000">
                      <a:schemeClr val="tx1"/>
                    </a:gs>
                  </a:gsLst>
                  <a:lin ang="5400000" scaled="0"/>
                </a:gradFill>
              </a:rPr>
              <a:t>Building global and highly-available services using Windows Azure</a:t>
            </a:r>
          </a:p>
          <a:p>
            <a:pPr lvl="1" defTabSz="914099" fontAlgn="base">
              <a:spcBef>
                <a:spcPct val="0"/>
              </a:spcBef>
              <a:spcAft>
                <a:spcPct val="0"/>
              </a:spcAft>
            </a:pPr>
            <a:r>
              <a:rPr lang="en-US" sz="2200" b="1" dirty="0">
                <a:gradFill>
                  <a:gsLst>
                    <a:gs pos="0">
                      <a:schemeClr val="tx1"/>
                    </a:gs>
                    <a:gs pos="100000">
                      <a:schemeClr val="tx1"/>
                    </a:gs>
                  </a:gsLst>
                  <a:lin ang="5400000" scaled="0"/>
                </a:gradFill>
              </a:rPr>
              <a:t>David Aiken</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SAC-869T</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September 16, 2011 from 12:30PM to 1:30PM</a:t>
            </a:r>
            <a:endParaRPr lang="en-US" sz="22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2947193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107996"/>
          </a:xfrm>
          <a:prstGeom prst="rect">
            <a:avLst/>
          </a:prstGeom>
          <a:noFill/>
        </p:spPr>
        <p:txBody>
          <a:bodyPr wrap="square" rtlCol="0">
            <a:spAutoFit/>
          </a:bodyPr>
          <a:lstStyle/>
          <a:p>
            <a:r>
              <a:rPr lang="en-US" sz="6600" b="1" dirty="0" smtClean="0"/>
              <a:t>Tools &amp; Resources</a:t>
            </a:r>
            <a:endParaRPr lang="en-US" sz="6600" b="1" dirty="0"/>
          </a:p>
        </p:txBody>
      </p:sp>
    </p:spTree>
    <p:extLst>
      <p:ext uri="{BB962C8B-B14F-4D97-AF65-F5344CB8AC3E}">
        <p14:creationId xmlns:p14="http://schemas.microsoft.com/office/powerpoint/2010/main" val="7906817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Toolkits for Devices</a:t>
            </a:r>
            <a:endParaRPr lang="en-US" dirty="0"/>
          </a:p>
        </p:txBody>
      </p:sp>
      <p:sp>
        <p:nvSpPr>
          <p:cNvPr id="3" name="Text Placeholder 2"/>
          <p:cNvSpPr>
            <a:spLocks noGrp="1"/>
          </p:cNvSpPr>
          <p:nvPr>
            <p:ph type="body" sz="quarter" idx="10"/>
          </p:nvPr>
        </p:nvSpPr>
        <p:spPr>
          <a:xfrm>
            <a:off x="519112" y="1447799"/>
            <a:ext cx="6272213" cy="4271939"/>
          </a:xfrm>
        </p:spPr>
        <p:txBody>
          <a:bodyPr/>
          <a:lstStyle/>
          <a:p>
            <a:r>
              <a:rPr lang="en-US" dirty="0" smtClean="0"/>
              <a:t>Easier for device developers </a:t>
            </a:r>
            <a:r>
              <a:rPr lang="en-US" dirty="0"/>
              <a:t>to use Windows Azure</a:t>
            </a:r>
          </a:p>
          <a:p>
            <a:pPr lvl="1"/>
            <a:r>
              <a:rPr lang="en-US" sz="2400" dirty="0" smtClean="0"/>
              <a:t>Windows Phone: </a:t>
            </a:r>
            <a:r>
              <a:rPr lang="en-US" sz="2400" dirty="0">
                <a:hlinkClick r:id="rId3"/>
              </a:rPr>
              <a:t>http://</a:t>
            </a:r>
            <a:r>
              <a:rPr lang="en-US" sz="2400" dirty="0" smtClean="0">
                <a:hlinkClick r:id="rId3"/>
              </a:rPr>
              <a:t>bit.ly/watwp7</a:t>
            </a:r>
            <a:endParaRPr lang="en-US" sz="2400" dirty="0" smtClean="0"/>
          </a:p>
          <a:p>
            <a:pPr lvl="1"/>
            <a:r>
              <a:rPr lang="en-US" sz="2400" dirty="0" err="1" smtClean="0"/>
              <a:t>iOS</a:t>
            </a:r>
            <a:r>
              <a:rPr lang="en-US" sz="2400" dirty="0"/>
              <a:t>:</a:t>
            </a:r>
            <a:r>
              <a:rPr lang="en-US" sz="2400" dirty="0" smtClean="0"/>
              <a:t> </a:t>
            </a:r>
            <a:r>
              <a:rPr lang="en-US" sz="2400" dirty="0">
                <a:hlinkClick r:id="rId4"/>
              </a:rPr>
              <a:t>http://</a:t>
            </a:r>
            <a:r>
              <a:rPr lang="en-US" sz="2400" dirty="0" smtClean="0">
                <a:hlinkClick r:id="rId4"/>
              </a:rPr>
              <a:t>bit.ly/watios</a:t>
            </a:r>
            <a:endParaRPr lang="en-US" sz="2400" dirty="0" smtClean="0"/>
          </a:p>
          <a:p>
            <a:pPr lvl="1"/>
            <a:r>
              <a:rPr lang="en-US" sz="2400" dirty="0" smtClean="0"/>
              <a:t>Android</a:t>
            </a:r>
            <a:r>
              <a:rPr lang="en-US" sz="2400" dirty="0"/>
              <a:t>: </a:t>
            </a:r>
            <a:r>
              <a:rPr lang="en-US" sz="2400" dirty="0">
                <a:hlinkClick r:id="rId5"/>
              </a:rPr>
              <a:t>http://</a:t>
            </a:r>
            <a:r>
              <a:rPr lang="en-US" sz="2400" dirty="0" smtClean="0">
                <a:hlinkClick r:id="rId5"/>
              </a:rPr>
              <a:t>bit.ly/watandroid</a:t>
            </a:r>
            <a:endParaRPr lang="en-US" sz="2400" dirty="0" smtClean="0"/>
          </a:p>
          <a:p>
            <a:r>
              <a:rPr lang="en-US" dirty="0" smtClean="0"/>
              <a:t>Toolkits </a:t>
            </a:r>
            <a:r>
              <a:rPr lang="en-US" dirty="0"/>
              <a:t>include:</a:t>
            </a:r>
          </a:p>
          <a:p>
            <a:pPr lvl="1"/>
            <a:r>
              <a:rPr lang="en-US" sz="2400" dirty="0"/>
              <a:t>Native libraries (e.g. .NET, Objective-C)</a:t>
            </a:r>
          </a:p>
          <a:p>
            <a:pPr lvl="1"/>
            <a:r>
              <a:rPr lang="en-US" sz="2400" dirty="0"/>
              <a:t>Samples</a:t>
            </a:r>
          </a:p>
          <a:p>
            <a:pPr lvl="1"/>
            <a:r>
              <a:rPr lang="en-US" sz="2400" dirty="0"/>
              <a:t>Project templates</a:t>
            </a:r>
          </a:p>
          <a:p>
            <a:pPr lvl="1"/>
            <a:r>
              <a:rPr lang="en-US" sz="2400" dirty="0" smtClean="0"/>
              <a:t>Documentation</a:t>
            </a:r>
            <a:endParaRPr lang="en-US" sz="2400" dirty="0"/>
          </a:p>
        </p:txBody>
      </p:sp>
      <p:grpSp>
        <p:nvGrpSpPr>
          <p:cNvPr id="8" name="Group 7"/>
          <p:cNvGrpSpPr/>
          <p:nvPr/>
        </p:nvGrpSpPr>
        <p:grpSpPr>
          <a:xfrm>
            <a:off x="6646696" y="539655"/>
            <a:ext cx="5599236" cy="5785842"/>
            <a:chOff x="6509536" y="539655"/>
            <a:chExt cx="5599236" cy="5785842"/>
          </a:xfrm>
        </p:grpSpPr>
        <p:pic>
          <p:nvPicPr>
            <p:cNvPr id="5" name="Picture 10" descr="D:\Clean\AndroidImag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9536" y="1325980"/>
              <a:ext cx="5599236" cy="4088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lean\iOSImage3.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1066" y="539655"/>
              <a:ext cx="2084859" cy="3917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Users\wwegner\Desktop\WP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6887" y="2587829"/>
              <a:ext cx="2024534" cy="37376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74990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Toolkit for Windows 8</a:t>
            </a:r>
            <a:endParaRPr lang="en-US" dirty="0"/>
          </a:p>
        </p:txBody>
      </p:sp>
      <p:sp>
        <p:nvSpPr>
          <p:cNvPr id="3" name="Text Placeholder 2"/>
          <p:cNvSpPr>
            <a:spLocks noGrp="1"/>
          </p:cNvSpPr>
          <p:nvPr>
            <p:ph type="body" sz="quarter" idx="10"/>
          </p:nvPr>
        </p:nvSpPr>
        <p:spPr>
          <a:xfrm>
            <a:off x="519114" y="1447800"/>
            <a:ext cx="11149012" cy="4573560"/>
          </a:xfrm>
        </p:spPr>
        <p:txBody>
          <a:bodyPr/>
          <a:lstStyle/>
          <a:p>
            <a:r>
              <a:rPr lang="en-US" dirty="0" smtClean="0"/>
              <a:t>Deliver a Push Notification Cloud Service with ease.</a:t>
            </a:r>
          </a:p>
          <a:p>
            <a:r>
              <a:rPr lang="en-US" dirty="0" smtClean="0"/>
              <a:t>VS	 2010 Project Template for Windows Azure</a:t>
            </a:r>
          </a:p>
          <a:p>
            <a:r>
              <a:rPr lang="en-US" dirty="0" err="1" smtClean="0"/>
              <a:t>Dev</a:t>
            </a:r>
            <a:r>
              <a:rPr lang="en-US" dirty="0" smtClean="0"/>
              <a:t> 11 Project for Client</a:t>
            </a:r>
          </a:p>
          <a:p>
            <a:r>
              <a:rPr lang="en-US" dirty="0" smtClean="0"/>
              <a:t>Samples:</a:t>
            </a:r>
          </a:p>
          <a:p>
            <a:pPr lvl="1"/>
            <a:r>
              <a:rPr lang="en-US" dirty="0" smtClean="0"/>
              <a:t>ACS Metro Style App</a:t>
            </a:r>
          </a:p>
          <a:p>
            <a:pPr lvl="1"/>
            <a:r>
              <a:rPr lang="en-US" dirty="0" smtClean="0"/>
              <a:t>Margie’s Travel</a:t>
            </a:r>
          </a:p>
          <a:p>
            <a:pPr lvl="1"/>
            <a:r>
              <a:rPr lang="en-US" dirty="0" smtClean="0"/>
              <a:t>Push Notification Worker</a:t>
            </a:r>
          </a:p>
          <a:p>
            <a:r>
              <a:rPr lang="en-US" dirty="0" smtClean="0"/>
              <a:t>Documentation</a:t>
            </a:r>
          </a:p>
          <a:p>
            <a:r>
              <a:rPr lang="en-US" dirty="0" smtClean="0"/>
              <a:t>Download at: </a:t>
            </a:r>
            <a:r>
              <a:rPr lang="en-US" dirty="0" smtClean="0">
                <a:hlinkClick r:id="rId2"/>
              </a:rPr>
              <a:t>http://watwindows8.codeplex.com/</a:t>
            </a:r>
            <a:endParaRPr lang="en-US" dirty="0" smtClean="0"/>
          </a:p>
        </p:txBody>
      </p:sp>
    </p:spTree>
    <p:extLst>
      <p:ext uri="{BB962C8B-B14F-4D97-AF65-F5344CB8AC3E}">
        <p14:creationId xmlns:p14="http://schemas.microsoft.com/office/powerpoint/2010/main" val="32786503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Show how the toolkits work</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8219104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395049"/>
          </a:xfrm>
        </p:spPr>
        <p:txBody>
          <a:bodyPr/>
          <a:lstStyle/>
          <a:p>
            <a:r>
              <a:rPr lang="en-US" sz="2800" dirty="0"/>
              <a:t>[SAC-850T] Getting started with Windows Azure</a:t>
            </a:r>
          </a:p>
          <a:p>
            <a:r>
              <a:rPr lang="en-US" sz="2800" dirty="0"/>
              <a:t>[SAC-858T] Identity and access management for Windows Azure apps</a:t>
            </a:r>
          </a:p>
          <a:p>
            <a:r>
              <a:rPr lang="en-US" sz="2800" dirty="0"/>
              <a:t>[SAC-863T] Delivering notifications with the Windows Push Notification Service and Windows Azure</a:t>
            </a:r>
            <a:endParaRPr lang="en-US" sz="2800" dirty="0" smtClean="0"/>
          </a:p>
          <a:p>
            <a:r>
              <a:rPr lang="en-US" sz="2800" dirty="0"/>
              <a:t>[SAC-869T] Building global and highly-available services using Windows Azure</a:t>
            </a:r>
          </a:p>
          <a:p>
            <a:r>
              <a:rPr lang="en-US" sz="2800" dirty="0"/>
              <a:t>[SAC-870T] Building scalable web apps with Windows Azure</a:t>
            </a:r>
          </a:p>
          <a:p>
            <a:r>
              <a:rPr lang="en-US" sz="2800" dirty="0"/>
              <a:t>[SAC-871T] Building social games for Windows 8 with Windows Azure</a:t>
            </a:r>
          </a:p>
          <a:p>
            <a:r>
              <a:rPr lang="en-US" sz="2800" dirty="0"/>
              <a:t>[SAC-961T] Inside Windows Azure storage: what's new and under the hood deep dive</a:t>
            </a:r>
          </a:p>
        </p:txBody>
      </p:sp>
    </p:spTree>
    <p:extLst>
      <p:ext uri="{BB962C8B-B14F-4D97-AF65-F5344CB8AC3E}">
        <p14:creationId xmlns:p14="http://schemas.microsoft.com/office/powerpoint/2010/main" val="12268798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BabelCam</a:t>
            </a:r>
            <a:endParaRPr lang="en-US" dirty="0"/>
          </a:p>
        </p:txBody>
      </p:sp>
      <p:sp>
        <p:nvSpPr>
          <p:cNvPr id="3" name="Subtitle 2"/>
          <p:cNvSpPr>
            <a:spLocks noGrp="1"/>
          </p:cNvSpPr>
          <p:nvPr>
            <p:ph type="subTitle" idx="1"/>
          </p:nvPr>
        </p:nvSpPr>
        <p:spPr>
          <a:xfrm>
            <a:off x="969964" y="4787310"/>
            <a:ext cx="9655995" cy="1045931"/>
          </a:xfrm>
        </p:spPr>
        <p:txBody>
          <a:bodyPr/>
          <a:lstStyle/>
          <a:p>
            <a:r>
              <a:rPr lang="en-US" sz="2800" dirty="0" smtClean="0"/>
              <a:t>Windows Phone application leveraging Windows Azure</a:t>
            </a:r>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553687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7221358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lbow Connector 12"/>
          <p:cNvCxnSpPr>
            <a:stCxn id="5" idx="4"/>
            <a:endCxn id="6" idx="3"/>
          </p:cNvCxnSpPr>
          <p:nvPr/>
        </p:nvCxnSpPr>
        <p:spPr>
          <a:xfrm>
            <a:off x="5332412" y="1524000"/>
            <a:ext cx="3810000" cy="80054"/>
          </a:xfrm>
          <a:prstGeom prst="curvedConnector4">
            <a:avLst>
              <a:gd name="adj1" fmla="val 28000"/>
              <a:gd name="adj2" fmla="val -555576"/>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9" name="Elbow Connector 8"/>
          <p:cNvCxnSpPr>
            <a:stCxn id="4" idx="3"/>
            <a:endCxn id="6" idx="2"/>
          </p:cNvCxnSpPr>
          <p:nvPr/>
        </p:nvCxnSpPr>
        <p:spPr>
          <a:xfrm flipV="1">
            <a:off x="1827800" y="2515109"/>
            <a:ext cx="5648612" cy="938028"/>
          </a:xfrm>
          <a:prstGeom prst="curvedConnector3">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13" name="Elbow Connector 12"/>
          <p:cNvCxnSpPr>
            <a:stCxn id="6" idx="2"/>
            <a:endCxn id="4" idx="3"/>
          </p:cNvCxnSpPr>
          <p:nvPr/>
        </p:nvCxnSpPr>
        <p:spPr>
          <a:xfrm rot="10800000" flipV="1">
            <a:off x="1827800" y="2515109"/>
            <a:ext cx="5648612" cy="938028"/>
          </a:xfrm>
          <a:prstGeom prst="curvedConnector3">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24" name="Elbow Connector 12"/>
          <p:cNvCxnSpPr>
            <a:stCxn id="4" idx="3"/>
            <a:endCxn id="6" idx="2"/>
          </p:cNvCxnSpPr>
          <p:nvPr/>
        </p:nvCxnSpPr>
        <p:spPr>
          <a:xfrm flipV="1">
            <a:off x="1827800" y="2515109"/>
            <a:ext cx="5648612" cy="938028"/>
          </a:xfrm>
          <a:prstGeom prst="curvedConnector3">
            <a:avLst>
              <a:gd name="adj1" fmla="val 50000"/>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27" name="Elbow Connector 12"/>
          <p:cNvCxnSpPr>
            <a:stCxn id="6" idx="2"/>
            <a:endCxn id="4" idx="3"/>
          </p:cNvCxnSpPr>
          <p:nvPr/>
        </p:nvCxnSpPr>
        <p:spPr>
          <a:xfrm rot="10800000" flipV="1">
            <a:off x="1827800" y="2515109"/>
            <a:ext cx="5648612" cy="938028"/>
          </a:xfrm>
          <a:prstGeom prst="curvedConnector3">
            <a:avLst>
              <a:gd name="adj1" fmla="val 50000"/>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38996"/>
            <a:ext cx="1294400" cy="2428282"/>
          </a:xfrm>
          <a:prstGeom prst="rect">
            <a:avLst/>
          </a:prstGeom>
        </p:spPr>
      </p:pic>
      <p:sp>
        <p:nvSpPr>
          <p:cNvPr id="5" name="Can 4"/>
          <p:cNvSpPr/>
          <p:nvPr/>
        </p:nvSpPr>
        <p:spPr bwMode="auto">
          <a:xfrm>
            <a:off x="3884612" y="838200"/>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WAZ Storage</a:t>
            </a:r>
          </a:p>
        </p:txBody>
      </p:sp>
      <p:sp>
        <p:nvSpPr>
          <p:cNvPr id="6" name="Cloud 5"/>
          <p:cNvSpPr/>
          <p:nvPr/>
        </p:nvSpPr>
        <p:spPr bwMode="auto">
          <a:xfrm>
            <a:off x="7466012" y="1486422"/>
            <a:ext cx="3352800" cy="2057373"/>
          </a:xfrm>
          <a:prstGeom prst="cloud">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Windows Azure</a:t>
            </a:r>
          </a:p>
        </p:txBody>
      </p:sp>
      <p:sp>
        <p:nvSpPr>
          <p:cNvPr id="7" name="Rectangle 6"/>
          <p:cNvSpPr/>
          <p:nvPr/>
        </p:nvSpPr>
        <p:spPr bwMode="auto">
          <a:xfrm>
            <a:off x="5637212" y="5029200"/>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Microsoft Push Notification Service</a:t>
            </a:r>
          </a:p>
        </p:txBody>
      </p:sp>
      <p:cxnSp>
        <p:nvCxnSpPr>
          <p:cNvPr id="30" name="Elbow Connector 12"/>
          <p:cNvCxnSpPr>
            <a:stCxn id="4" idx="3"/>
            <a:endCxn id="5" idx="2"/>
          </p:cNvCxnSpPr>
          <p:nvPr/>
        </p:nvCxnSpPr>
        <p:spPr>
          <a:xfrm flipV="1">
            <a:off x="1827800" y="1524000"/>
            <a:ext cx="2056812" cy="1929137"/>
          </a:xfrm>
          <a:prstGeom prst="curvedConnector3">
            <a:avLst>
              <a:gd name="adj1" fmla="val 50000"/>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33" name="Elbow Connector 12"/>
          <p:cNvCxnSpPr>
            <a:stCxn id="6" idx="3"/>
            <a:endCxn id="5" idx="4"/>
          </p:cNvCxnSpPr>
          <p:nvPr/>
        </p:nvCxnSpPr>
        <p:spPr>
          <a:xfrm rot="16200000" flipV="1">
            <a:off x="7197385" y="-340973"/>
            <a:ext cx="80054" cy="3810000"/>
          </a:xfrm>
          <a:prstGeom prst="curvedConnector4">
            <a:avLst>
              <a:gd name="adj1" fmla="val 661084"/>
              <a:gd name="adj2" fmla="val 72000"/>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25" y="1752600"/>
            <a:ext cx="623887" cy="461962"/>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8" name="Elbow Connector 12"/>
          <p:cNvCxnSpPr>
            <a:stCxn id="6" idx="1"/>
            <a:endCxn id="7" idx="3"/>
          </p:cNvCxnSpPr>
          <p:nvPr/>
        </p:nvCxnSpPr>
        <p:spPr>
          <a:xfrm rot="5400000">
            <a:off x="7484214" y="3904402"/>
            <a:ext cx="2020996" cy="1295400"/>
          </a:xfrm>
          <a:prstGeom prst="curvedConnector2">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71" name="Elbow Connector 12"/>
          <p:cNvCxnSpPr>
            <a:stCxn id="7" idx="1"/>
            <a:endCxn id="4" idx="3"/>
          </p:cNvCxnSpPr>
          <p:nvPr/>
        </p:nvCxnSpPr>
        <p:spPr>
          <a:xfrm rot="10800000">
            <a:off x="1827800" y="3453138"/>
            <a:ext cx="3809412" cy="2109463"/>
          </a:xfrm>
          <a:prstGeom prst="curvedConnector3">
            <a:avLst>
              <a:gd name="adj1" fmla="val 50000"/>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sp>
        <p:nvSpPr>
          <p:cNvPr id="76" name="Rectangle 75"/>
          <p:cNvSpPr/>
          <p:nvPr/>
        </p:nvSpPr>
        <p:spPr bwMode="auto">
          <a:xfrm>
            <a:off x="9028112" y="5029200"/>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Hawaii OCR &amp; Bing Translator</a:t>
            </a:r>
          </a:p>
        </p:txBody>
      </p:sp>
      <p:cxnSp>
        <p:nvCxnSpPr>
          <p:cNvPr id="77" name="Elbow Connector 12"/>
          <p:cNvCxnSpPr>
            <a:stCxn id="6" idx="1"/>
            <a:endCxn id="76" idx="0"/>
          </p:cNvCxnSpPr>
          <p:nvPr/>
        </p:nvCxnSpPr>
        <p:spPr>
          <a:xfrm rot="16200000" flipH="1">
            <a:off x="8893914" y="3790102"/>
            <a:ext cx="1487596" cy="990600"/>
          </a:xfrm>
          <a:prstGeom prst="curvedConnector3">
            <a:avLst>
              <a:gd name="adj1" fmla="val 50000"/>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81" name="Elbow Connector 12"/>
          <p:cNvCxnSpPr>
            <a:stCxn id="76" idx="0"/>
            <a:endCxn id="6" idx="1"/>
          </p:cNvCxnSpPr>
          <p:nvPr/>
        </p:nvCxnSpPr>
        <p:spPr>
          <a:xfrm rot="16200000" flipV="1">
            <a:off x="8893914" y="3790102"/>
            <a:ext cx="1487596" cy="990600"/>
          </a:xfrm>
          <a:prstGeom prst="curvedConnector3">
            <a:avLst>
              <a:gd name="adj1" fmla="val 50000"/>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4805169" y="2953707"/>
            <a:ext cx="12192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Authenticate</a:t>
            </a:r>
          </a:p>
        </p:txBody>
      </p:sp>
      <p:sp>
        <p:nvSpPr>
          <p:cNvPr id="86" name="TextBox 85"/>
          <p:cNvSpPr txBox="1"/>
          <p:nvPr/>
        </p:nvSpPr>
        <p:spPr>
          <a:xfrm>
            <a:off x="4805169" y="2953707"/>
            <a:ext cx="12192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Access Token</a:t>
            </a:r>
          </a:p>
        </p:txBody>
      </p:sp>
      <p:sp>
        <p:nvSpPr>
          <p:cNvPr id="87" name="TextBox 86"/>
          <p:cNvSpPr txBox="1"/>
          <p:nvPr/>
        </p:nvSpPr>
        <p:spPr>
          <a:xfrm>
            <a:off x="4805169" y="2953707"/>
            <a:ext cx="12192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Access Token</a:t>
            </a:r>
          </a:p>
        </p:txBody>
      </p:sp>
      <p:sp>
        <p:nvSpPr>
          <p:cNvPr id="88" name="TextBox 87"/>
          <p:cNvSpPr txBox="1"/>
          <p:nvPr/>
        </p:nvSpPr>
        <p:spPr>
          <a:xfrm>
            <a:off x="4805169" y="2953707"/>
            <a:ext cx="1219200" cy="369332"/>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Shared Access Signature</a:t>
            </a: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812" y="1982157"/>
            <a:ext cx="1295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p:cNvSpPr txBox="1"/>
          <p:nvPr/>
        </p:nvSpPr>
        <p:spPr>
          <a:xfrm>
            <a:off x="6932612" y="1206202"/>
            <a:ext cx="12192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Any pictures?</a:t>
            </a:r>
          </a:p>
        </p:txBody>
      </p:sp>
      <p:pic>
        <p:nvPicPr>
          <p:cNvPr id="9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872" y="660278"/>
            <a:ext cx="1295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9607282" y="3992749"/>
            <a:ext cx="12192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Send Image</a:t>
            </a:r>
          </a:p>
        </p:txBody>
      </p:sp>
      <p:sp>
        <p:nvSpPr>
          <p:cNvPr id="93" name="TextBox 92"/>
          <p:cNvSpPr txBox="1"/>
          <p:nvPr/>
        </p:nvSpPr>
        <p:spPr>
          <a:xfrm>
            <a:off x="9607282" y="3992749"/>
            <a:ext cx="12192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Translated Text</a:t>
            </a:r>
          </a:p>
        </p:txBody>
      </p:sp>
      <p:sp>
        <p:nvSpPr>
          <p:cNvPr id="94" name="TextBox 93"/>
          <p:cNvSpPr txBox="1"/>
          <p:nvPr/>
        </p:nvSpPr>
        <p:spPr>
          <a:xfrm>
            <a:off x="8188324" y="4367436"/>
            <a:ext cx="1219200" cy="369332"/>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Translated</a:t>
            </a:r>
            <a:br>
              <a:rPr lang="en-US" sz="1200" dirty="0" smtClean="0">
                <a:gradFill>
                  <a:gsLst>
                    <a:gs pos="0">
                      <a:schemeClr val="tx1"/>
                    </a:gs>
                    <a:gs pos="86000">
                      <a:schemeClr val="tx1"/>
                    </a:gs>
                  </a:gsLst>
                  <a:lin ang="5400000" scaled="0"/>
                </a:gradFill>
              </a:rPr>
            </a:br>
            <a:r>
              <a:rPr lang="en-US" sz="1200" dirty="0" smtClean="0">
                <a:gradFill>
                  <a:gsLst>
                    <a:gs pos="0">
                      <a:schemeClr val="tx1"/>
                    </a:gs>
                    <a:gs pos="86000">
                      <a:schemeClr val="tx1"/>
                    </a:gs>
                  </a:gsLst>
                  <a:lin ang="5400000" scaled="0"/>
                </a:gradFill>
              </a:rPr>
              <a:t>      Text</a:t>
            </a:r>
          </a:p>
        </p:txBody>
      </p:sp>
      <p:sp>
        <p:nvSpPr>
          <p:cNvPr id="95" name="TextBox 94"/>
          <p:cNvSpPr txBox="1"/>
          <p:nvPr/>
        </p:nvSpPr>
        <p:spPr>
          <a:xfrm>
            <a:off x="3884612" y="4599645"/>
            <a:ext cx="1219200" cy="369332"/>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Translated</a:t>
            </a:r>
            <a:br>
              <a:rPr lang="en-US" sz="1200" dirty="0" smtClean="0">
                <a:gradFill>
                  <a:gsLst>
                    <a:gs pos="0">
                      <a:schemeClr val="tx1"/>
                    </a:gs>
                    <a:gs pos="86000">
                      <a:schemeClr val="tx1"/>
                    </a:gs>
                  </a:gsLst>
                  <a:lin ang="5400000" scaled="0"/>
                </a:gradFill>
              </a:rPr>
            </a:br>
            <a:r>
              <a:rPr lang="en-US" sz="1200" dirty="0" smtClean="0">
                <a:gradFill>
                  <a:gsLst>
                    <a:gs pos="0">
                      <a:schemeClr val="tx1"/>
                    </a:gs>
                    <a:gs pos="86000">
                      <a:schemeClr val="tx1"/>
                    </a:gs>
                  </a:gsLst>
                  <a:lin ang="5400000" scaled="0"/>
                </a:gradFill>
              </a:rPr>
              <a:t>     Text</a:t>
            </a:r>
          </a:p>
        </p:txBody>
      </p:sp>
      <p:sp>
        <p:nvSpPr>
          <p:cNvPr id="2" name="Rounded Rectangle 1"/>
          <p:cNvSpPr/>
          <p:nvPr/>
        </p:nvSpPr>
        <p:spPr bwMode="auto">
          <a:xfrm>
            <a:off x="3776469" y="2566873"/>
            <a:ext cx="3200400" cy="1143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en-US" sz="2200" dirty="0" smtClean="0">
                <a:solidFill>
                  <a:schemeClr val="bg1"/>
                </a:solidFill>
              </a:rPr>
              <a:t>User Authentication</a:t>
            </a:r>
          </a:p>
        </p:txBody>
      </p:sp>
      <p:sp>
        <p:nvSpPr>
          <p:cNvPr id="31" name="Rounded Rectangle 30"/>
          <p:cNvSpPr/>
          <p:nvPr/>
        </p:nvSpPr>
        <p:spPr bwMode="auto">
          <a:xfrm>
            <a:off x="3776469" y="2563672"/>
            <a:ext cx="3200400" cy="1143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en-US" sz="2200" dirty="0" smtClean="0">
                <a:solidFill>
                  <a:schemeClr val="bg1"/>
                </a:solidFill>
              </a:rPr>
              <a:t>Store Image in Windows Azure Blob Storage</a:t>
            </a:r>
          </a:p>
        </p:txBody>
      </p:sp>
      <p:sp>
        <p:nvSpPr>
          <p:cNvPr id="32" name="TextBox 31"/>
          <p:cNvSpPr txBox="1"/>
          <p:nvPr/>
        </p:nvSpPr>
        <p:spPr>
          <a:xfrm>
            <a:off x="2093912" y="1752600"/>
            <a:ext cx="1219200" cy="184666"/>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SAS</a:t>
            </a:r>
          </a:p>
        </p:txBody>
      </p:sp>
      <p:sp>
        <p:nvSpPr>
          <p:cNvPr id="34" name="Rounded Rectangle 33"/>
          <p:cNvSpPr/>
          <p:nvPr/>
        </p:nvSpPr>
        <p:spPr bwMode="auto">
          <a:xfrm>
            <a:off x="3776469" y="2575468"/>
            <a:ext cx="3200400" cy="1143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en-US" sz="2200" dirty="0" smtClean="0">
                <a:solidFill>
                  <a:schemeClr val="bg1"/>
                </a:solidFill>
              </a:rPr>
              <a:t>Process Image</a:t>
            </a:r>
          </a:p>
        </p:txBody>
      </p:sp>
      <p:sp>
        <p:nvSpPr>
          <p:cNvPr id="35" name="Rounded Rectangle 34"/>
          <p:cNvSpPr/>
          <p:nvPr/>
        </p:nvSpPr>
        <p:spPr bwMode="auto">
          <a:xfrm>
            <a:off x="3776469" y="2566873"/>
            <a:ext cx="3200400" cy="1143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lstStyle/>
          <a:p>
            <a:pPr algn="ctr" defTabSz="914099" fontAlgn="base">
              <a:spcBef>
                <a:spcPct val="0"/>
              </a:spcBef>
              <a:spcAft>
                <a:spcPct val="0"/>
              </a:spcAft>
            </a:pPr>
            <a:r>
              <a:rPr lang="en-US" sz="2200" dirty="0" smtClean="0">
                <a:solidFill>
                  <a:schemeClr val="bg1"/>
                </a:solidFill>
              </a:rPr>
              <a:t>Send Notification</a:t>
            </a:r>
          </a:p>
        </p:txBody>
      </p:sp>
      <p:sp>
        <p:nvSpPr>
          <p:cNvPr id="37" name="TextBox 36"/>
          <p:cNvSpPr txBox="1"/>
          <p:nvPr/>
        </p:nvSpPr>
        <p:spPr>
          <a:xfrm>
            <a:off x="8151812" y="1937266"/>
            <a:ext cx="1219200" cy="184666"/>
          </a:xfrm>
          <a:prstGeom prst="rect">
            <a:avLst/>
          </a:prstGeom>
          <a:noFill/>
        </p:spPr>
        <p:txBody>
          <a:bodyPr wrap="square" lIns="0" tIns="0" rIns="0" bIns="0" rtlCol="0">
            <a:spAutoFit/>
          </a:bodyPr>
          <a:lstStyle/>
          <a:p>
            <a:pPr algn="r"/>
            <a:r>
              <a:rPr lang="en-US" sz="1200" dirty="0" smtClean="0">
                <a:solidFill>
                  <a:schemeClr val="bg1"/>
                </a:solidFill>
              </a:rPr>
              <a:t>Process Image</a:t>
            </a:r>
          </a:p>
        </p:txBody>
      </p:sp>
    </p:spTree>
    <p:extLst>
      <p:ext uri="{BB962C8B-B14F-4D97-AF65-F5344CB8AC3E}">
        <p14:creationId xmlns:p14="http://schemas.microsoft.com/office/powerpoint/2010/main" val="23893359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subTnLst>
                                    <p:set>
                                      <p:cBhvr override="childStyle">
                                        <p:cTn dur="1" fill="hold" display="0" masterRel="nextClick" afterEffect="1"/>
                                        <p:tgtEl>
                                          <p:spTgt spid="8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
                                        <p:tgtEl>
                                          <p:spTgt spid="24"/>
                                        </p:tgtEl>
                                      </p:cBhvr>
                                    </p:animEffect>
                                    <p:set>
                                      <p:cBhvr>
                                        <p:cTn id="25" dur="1" fill="hold">
                                          <p:stCondLst>
                                            <p:cond delay="199"/>
                                          </p:stCondLst>
                                        </p:cTn>
                                        <p:tgtEl>
                                          <p:spTgt spid="24"/>
                                        </p:tgtEl>
                                        <p:attrNameLst>
                                          <p:attrName>style.visibility</p:attrName>
                                        </p:attrNameLst>
                                      </p:cBhvr>
                                      <p:to>
                                        <p:strVal val="hidden"/>
                                      </p:to>
                                    </p:set>
                                  </p:childTnLst>
                                </p:cTn>
                              </p:par>
                            </p:childTnLst>
                          </p:cTn>
                        </p:par>
                        <p:par>
                          <p:cTn id="26" fill="hold">
                            <p:stCondLst>
                              <p:cond delay="200"/>
                            </p:stCondLst>
                            <p:childTnLst>
                              <p:par>
                                <p:cTn id="27" presetID="22" presetClass="entr" presetSubtype="2"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30" presetID="10"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subTnLst>
                                    <p:set>
                                      <p:cBhvr override="childStyle">
                                        <p:cTn dur="1" fill="hold" display="0" masterRel="nextClick" afterEffect="1"/>
                                        <p:tgtEl>
                                          <p:spTgt spid="8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
                                        <p:tgtEl>
                                          <p:spTgt spid="27"/>
                                        </p:tgtEl>
                                      </p:cBhvr>
                                    </p:animEffect>
                                    <p:set>
                                      <p:cBhvr>
                                        <p:cTn id="37" dur="1" fill="hold">
                                          <p:stCondLst>
                                            <p:cond delay="1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subTnLst>
                                    <p:set>
                                      <p:cBhvr override="childStyle">
                                        <p:cTn dur="1" fill="hold" display="0" masterRel="nextClick" afterEffect="1"/>
                                        <p:tgtEl>
                                          <p:spTgt spid="8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00"/>
                                        <p:tgtEl>
                                          <p:spTgt spid="9"/>
                                        </p:tgtEl>
                                      </p:cBhvr>
                                    </p:animEffect>
                                    <p:set>
                                      <p:cBhvr>
                                        <p:cTn id="59" dur="1" fill="hold">
                                          <p:stCondLst>
                                            <p:cond delay="199"/>
                                          </p:stCondLst>
                                        </p:cTn>
                                        <p:tgtEl>
                                          <p:spTgt spid="9"/>
                                        </p:tgtEl>
                                        <p:attrNameLst>
                                          <p:attrName>style.visibility</p:attrName>
                                        </p:attrNameLst>
                                      </p:cBhvr>
                                      <p:to>
                                        <p:strVal val="hidden"/>
                                      </p:to>
                                    </p:set>
                                  </p:childTnLst>
                                </p:cTn>
                              </p:par>
                            </p:childTnLst>
                          </p:cTn>
                        </p:par>
                        <p:par>
                          <p:cTn id="60" fill="hold">
                            <p:stCondLst>
                              <p:cond delay="200"/>
                            </p:stCondLst>
                            <p:childTnLst>
                              <p:par>
                                <p:cTn id="61" presetID="22" presetClass="entr" presetSubtype="2"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right)">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subTnLst>
                                    <p:set>
                                      <p:cBhvr override="childStyle">
                                        <p:cTn dur="1" fill="hold" display="0" masterRel="nextClick" afterEffect="1"/>
                                        <p:tgtEl>
                                          <p:spTgt spid="88"/>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1030"/>
                                        </p:tgtEl>
                                        <p:attrNameLst>
                                          <p:attrName>style.visibility</p:attrName>
                                        </p:attrNameLst>
                                      </p:cBhvr>
                                      <p:to>
                                        <p:strVal val="visible"/>
                                      </p:to>
                                    </p:set>
                                    <p:animEffect transition="in" filter="fade">
                                      <p:cBhvr>
                                        <p:cTn id="74" dur="500"/>
                                        <p:tgtEl>
                                          <p:spTgt spid="10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34"/>
                                        </p:tgtEl>
                                      </p:cBhvr>
                                    </p:animEffect>
                                    <p:set>
                                      <p:cBhvr>
                                        <p:cTn id="87" dur="1" fill="hold">
                                          <p:stCondLst>
                                            <p:cond delay="499"/>
                                          </p:stCondLst>
                                        </p:cTn>
                                        <p:tgtEl>
                                          <p:spTgt spid="3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right)">
                                      <p:cBhvr>
                                        <p:cTn id="92"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93" presetID="10" presetClass="entr" presetSubtype="0" fill="hold" grpId="0" nodeType="with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fade">
                                      <p:cBhvr>
                                        <p:cTn id="95" dur="500"/>
                                        <p:tgtEl>
                                          <p:spTgt spid="90"/>
                                        </p:tgtEl>
                                      </p:cBhvr>
                                    </p:animEffect>
                                  </p:childTnLst>
                                  <p:subTnLst>
                                    <p:set>
                                      <p:cBhvr override="childStyle">
                                        <p:cTn dur="1" fill="hold" display="0" masterRel="nextClick" afterEffect="1"/>
                                        <p:tgtEl>
                                          <p:spTgt spid="90"/>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ipe(left)">
                                      <p:cBhvr>
                                        <p:cTn id="100" dur="500"/>
                                        <p:tgtEl>
                                          <p:spTgt spid="36"/>
                                        </p:tgtEl>
                                      </p:cBhvr>
                                    </p:animEffect>
                                  </p:childTnLst>
                                </p:cTn>
                              </p:par>
                              <p:par>
                                <p:cTn id="101" presetID="10" presetClass="entr" presetSubtype="0" fill="hold"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500"/>
                                        <p:tgtEl>
                                          <p:spTgt spid="91"/>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path" presetSubtype="0" accel="50000" decel="50000" fill="hold" nodeType="clickEffect">
                                  <p:stCondLst>
                                    <p:cond delay="0"/>
                                  </p:stCondLst>
                                  <p:childTnLst>
                                    <p:animMotion origin="layout" path="M 4.11673E-7 3.87E-6 C 0.04833 3.87E-6 0.08768 0.02961 0.08768 0.06615 C 0.08768 0.10293 0.04833 0.13301 4.11673E-7 0.13301 C -0.04846 0.13301 -0.08742 0.10293 -0.08742 0.06615 C -0.08742 0.02961 -0.04846 3.87E-6 4.11673E-7 3.87E-6 Z " pathEditMode="relative" rAng="0" ptsTypes="fffff">
                                      <p:cBhvr>
                                        <p:cTn id="107" dur="1000" fill="hold"/>
                                        <p:tgtEl>
                                          <p:spTgt spid="1029"/>
                                        </p:tgtEl>
                                        <p:attrNameLst>
                                          <p:attrName>ppt_x</p:attrName>
                                          <p:attrName>ppt_y</p:attrName>
                                        </p:attrNameLst>
                                      </p:cBhvr>
                                      <p:rCtr x="13" y="6639"/>
                                    </p:animMotion>
                                  </p:childTnLst>
                                </p:cTn>
                              </p:par>
                              <p:par>
                                <p:cTn id="108" presetID="10"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wipe(up)">
                                      <p:cBhvr>
                                        <p:cTn id="115"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par>
                                <p:cTn id="116" presetID="10" presetClass="entr" presetSubtype="0" fill="hold" grpId="0" nodeType="with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500"/>
                                        <p:tgtEl>
                                          <p:spTgt spid="92"/>
                                        </p:tgtEl>
                                      </p:cBhvr>
                                    </p:animEffect>
                                  </p:childTnLst>
                                  <p:subTnLst>
                                    <p:set>
                                      <p:cBhvr override="childStyle">
                                        <p:cTn dur="1" fill="hold" display="0" masterRel="nextClick" afterEffect="1"/>
                                        <p:tgtEl>
                                          <p:spTgt spid="92"/>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wipe(down)">
                                      <p:cBhvr>
                                        <p:cTn id="123" dur="500"/>
                                        <p:tgtEl>
                                          <p:spTgt spid="8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500"/>
                                        <p:tgtEl>
                                          <p:spTgt spid="93"/>
                                        </p:tgtEl>
                                      </p:cBhvr>
                                    </p:animEffec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nodeType="click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wipe(up)">
                                      <p:cBhvr>
                                        <p:cTn id="141" dur="500"/>
                                        <p:tgtEl>
                                          <p:spTgt spid="6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fade">
                                      <p:cBhvr>
                                        <p:cTn id="144" dur="500"/>
                                        <p:tgtEl>
                                          <p:spTgt spid="94"/>
                                        </p:tgtEl>
                                      </p:cBhvr>
                                    </p:animEffect>
                                  </p:childTnLst>
                                  <p:subTnLst>
                                    <p:set>
                                      <p:cBhvr override="childStyle">
                                        <p:cTn dur="1" fill="hold" display="0" masterRel="nextClick" afterEffect="1"/>
                                        <p:tgtEl>
                                          <p:spTgt spid="94"/>
                                        </p:tgtEl>
                                        <p:attrNameLst>
                                          <p:attrName>style.visibility</p:attrName>
                                        </p:attrNameLst>
                                      </p:cBhvr>
                                      <p:to>
                                        <p:strVal val="hidden"/>
                                      </p:to>
                                    </p:set>
                                  </p:subTnLst>
                                </p:cTn>
                              </p:par>
                            </p:childTnLst>
                          </p:cTn>
                        </p:par>
                      </p:childTnLst>
                    </p:cTn>
                  </p:par>
                  <p:par>
                    <p:cTn id="145" fill="hold">
                      <p:stCondLst>
                        <p:cond delay="indefinite"/>
                      </p:stCondLst>
                      <p:childTnLst>
                        <p:par>
                          <p:cTn id="146" fill="hold">
                            <p:stCondLst>
                              <p:cond delay="0"/>
                            </p:stCondLst>
                            <p:childTnLst>
                              <p:par>
                                <p:cTn id="147" presetID="22" presetClass="entr" presetSubtype="2" fill="hold" nodeType="clickEffect">
                                  <p:stCondLst>
                                    <p:cond delay="0"/>
                                  </p:stCondLst>
                                  <p:childTnLst>
                                    <p:set>
                                      <p:cBhvr>
                                        <p:cTn id="148" dur="1" fill="hold">
                                          <p:stCondLst>
                                            <p:cond delay="0"/>
                                          </p:stCondLst>
                                        </p:cTn>
                                        <p:tgtEl>
                                          <p:spTgt spid="71"/>
                                        </p:tgtEl>
                                        <p:attrNameLst>
                                          <p:attrName>style.visibility</p:attrName>
                                        </p:attrNameLst>
                                      </p:cBhvr>
                                      <p:to>
                                        <p:strVal val="visible"/>
                                      </p:to>
                                    </p:set>
                                    <p:animEffect transition="in" filter="wipe(right)">
                                      <p:cBhvr>
                                        <p:cTn id="149" dur="500"/>
                                        <p:tgtEl>
                                          <p:spTgt spid="7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6" grpId="0"/>
      <p:bldP spid="87" grpId="0"/>
      <p:bldP spid="88" grpId="0"/>
      <p:bldP spid="90" grpId="0"/>
      <p:bldP spid="92" grpId="0"/>
      <p:bldP spid="93" grpId="0"/>
      <p:bldP spid="94" grpId="0"/>
      <p:bldP spid="95" grpId="0"/>
      <p:bldP spid="2" grpId="0" animBg="1"/>
      <p:bldP spid="2" grpId="1" animBg="1"/>
      <p:bldP spid="31" grpId="0" animBg="1"/>
      <p:bldP spid="31" grpId="1" animBg="1"/>
      <p:bldP spid="32" grpId="0"/>
      <p:bldP spid="34" grpId="0" animBg="1"/>
      <p:bldP spid="34" grpId="1" animBg="1"/>
      <p:bldP spid="35" grpId="0" animBg="1"/>
      <p:bldP spid="35" grpId="1"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just see?</a:t>
            </a:r>
            <a:endParaRPr lang="en-US" dirty="0"/>
          </a:p>
        </p:txBody>
      </p:sp>
      <p:sp>
        <p:nvSpPr>
          <p:cNvPr id="3" name="Text Placeholder 2"/>
          <p:cNvSpPr>
            <a:spLocks noGrp="1"/>
          </p:cNvSpPr>
          <p:nvPr>
            <p:ph type="body" sz="quarter" idx="10"/>
          </p:nvPr>
        </p:nvSpPr>
        <p:spPr>
          <a:xfrm>
            <a:off x="519114" y="1447800"/>
            <a:ext cx="11149012" cy="2068259"/>
          </a:xfrm>
        </p:spPr>
        <p:txBody>
          <a:bodyPr/>
          <a:lstStyle/>
          <a:p>
            <a:r>
              <a:rPr lang="en-US" dirty="0"/>
              <a:t>Storage</a:t>
            </a:r>
          </a:p>
          <a:p>
            <a:r>
              <a:rPr lang="en-US" dirty="0"/>
              <a:t>Identity</a:t>
            </a:r>
          </a:p>
          <a:p>
            <a:r>
              <a:rPr lang="en-US" dirty="0"/>
              <a:t>Communications</a:t>
            </a:r>
          </a:p>
          <a:p>
            <a:r>
              <a:rPr lang="en-US" dirty="0" smtClean="0"/>
              <a:t>Platform Services</a:t>
            </a:r>
            <a:endParaRPr lang="en-US" dirty="0"/>
          </a:p>
        </p:txBody>
      </p:sp>
    </p:spTree>
    <p:extLst>
      <p:ext uri="{BB962C8B-B14F-4D97-AF65-F5344CB8AC3E}">
        <p14:creationId xmlns:p14="http://schemas.microsoft.com/office/powerpoint/2010/main" val="23663572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Device + Cloud?</a:t>
            </a:r>
            <a:endParaRPr lang="en-US" dirty="0"/>
          </a:p>
        </p:txBody>
      </p:sp>
      <p:sp>
        <p:nvSpPr>
          <p:cNvPr id="3" name="Text Placeholder 2"/>
          <p:cNvSpPr>
            <a:spLocks noGrp="1"/>
          </p:cNvSpPr>
          <p:nvPr>
            <p:ph type="body" sz="quarter" idx="10"/>
          </p:nvPr>
        </p:nvSpPr>
        <p:spPr>
          <a:xfrm>
            <a:off x="519112" y="1447799"/>
            <a:ext cx="7287155" cy="2412968"/>
          </a:xfrm>
        </p:spPr>
        <p:txBody>
          <a:bodyPr/>
          <a:lstStyle/>
          <a:p>
            <a:r>
              <a:rPr lang="en-US" dirty="0" smtClean="0"/>
              <a:t>The cloud levels the playing field</a:t>
            </a:r>
          </a:p>
          <a:p>
            <a:r>
              <a:rPr lang="en-US" dirty="0" smtClean="0"/>
              <a:t>The cloud provides a larger pool of resources from which to pull</a:t>
            </a:r>
          </a:p>
          <a:p>
            <a:r>
              <a:rPr lang="en-US" dirty="0" smtClean="0"/>
              <a:t>The cloud provides a way to reach across device platforms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1371600"/>
            <a:ext cx="3107306" cy="4586298"/>
          </a:xfrm>
          <a:prstGeom prst="rect">
            <a:avLst/>
          </a:prstGeom>
          <a:solidFill>
            <a:schemeClr val="tx1"/>
          </a:solidFill>
          <a:ln w="190500">
            <a:solidFill>
              <a:schemeClr val="tx1"/>
            </a:solidFill>
          </a:ln>
        </p:spPr>
      </p:pic>
    </p:spTree>
    <p:extLst>
      <p:ext uri="{BB962C8B-B14F-4D97-AF65-F5344CB8AC3E}">
        <p14:creationId xmlns:p14="http://schemas.microsoft.com/office/powerpoint/2010/main" val="28329369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Windows Azure?</a:t>
            </a:r>
            <a:endParaRPr lang="en-US" dirty="0"/>
          </a:p>
        </p:txBody>
      </p:sp>
      <p:sp>
        <p:nvSpPr>
          <p:cNvPr id="3" name="Text Placeholder 2"/>
          <p:cNvSpPr>
            <a:spLocks noGrp="1"/>
          </p:cNvSpPr>
          <p:nvPr>
            <p:ph type="body" sz="quarter" idx="10"/>
          </p:nvPr>
        </p:nvSpPr>
        <p:spPr>
          <a:xfrm>
            <a:off x="519112" y="1447799"/>
            <a:ext cx="11149013" cy="4167295"/>
          </a:xfrm>
        </p:spPr>
        <p:txBody>
          <a:bodyPr/>
          <a:lstStyle/>
          <a:p>
            <a:r>
              <a:rPr lang="en-US" dirty="0" err="1" smtClean="0"/>
              <a:t>PaaS</a:t>
            </a:r>
            <a:r>
              <a:rPr lang="en-US" dirty="0" smtClean="0"/>
              <a:t>: you built it, Windows Azure runs it</a:t>
            </a:r>
          </a:p>
          <a:p>
            <a:r>
              <a:rPr lang="en-US" dirty="0" smtClean="0"/>
              <a:t>Automatic O/S patching</a:t>
            </a:r>
          </a:p>
          <a:p>
            <a:r>
              <a:rPr lang="en-US" dirty="0" smtClean="0"/>
              <a:t>Elasticity and scale</a:t>
            </a:r>
          </a:p>
          <a:p>
            <a:r>
              <a:rPr lang="en-US" dirty="0" smtClean="0"/>
              <a:t>Utility billing</a:t>
            </a:r>
          </a:p>
          <a:p>
            <a:r>
              <a:rPr lang="en-US" dirty="0" smtClean="0"/>
              <a:t>Higher-level services</a:t>
            </a:r>
          </a:p>
          <a:p>
            <a:pPr lvl="1"/>
            <a:r>
              <a:rPr lang="en-US" dirty="0" smtClean="0"/>
              <a:t>ACS, Traffic Manager, Caching, CDN</a:t>
            </a:r>
          </a:p>
          <a:p>
            <a:endParaRPr lang="en-US" dirty="0" smtClean="0"/>
          </a:p>
          <a:p>
            <a:endParaRPr lang="en-US" dirty="0"/>
          </a:p>
        </p:txBody>
      </p:sp>
      <p:sp>
        <p:nvSpPr>
          <p:cNvPr id="4" name="Rectangle 3"/>
          <p:cNvSpPr/>
          <p:nvPr/>
        </p:nvSpPr>
        <p:spPr bwMode="auto">
          <a:xfrm>
            <a:off x="5283199" y="5123543"/>
            <a:ext cx="6905625"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a:gradFill>
                  <a:gsLst>
                    <a:gs pos="0">
                      <a:schemeClr val="tx1"/>
                    </a:gs>
                    <a:gs pos="100000">
                      <a:schemeClr val="tx1"/>
                    </a:gs>
                  </a:gsLst>
                  <a:lin ang="5400000" scaled="0"/>
                </a:gradFill>
              </a:rPr>
              <a:t>Getting started with Windows Azure</a:t>
            </a:r>
          </a:p>
          <a:p>
            <a:pPr lvl="1" defTabSz="914099" fontAlgn="base">
              <a:spcBef>
                <a:spcPct val="0"/>
              </a:spcBef>
              <a:spcAft>
                <a:spcPct val="0"/>
              </a:spcAft>
            </a:pPr>
            <a:r>
              <a:rPr lang="en-US" sz="2200" b="1" dirty="0">
                <a:gradFill>
                  <a:gsLst>
                    <a:gs pos="0">
                      <a:schemeClr val="tx1"/>
                    </a:gs>
                    <a:gs pos="100000">
                      <a:schemeClr val="tx1"/>
                    </a:gs>
                  </a:gsLst>
                  <a:lin ang="5400000" scaled="0"/>
                </a:gradFill>
              </a:rPr>
              <a:t>Brian Prince</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SAC-850T</a:t>
            </a:r>
          </a:p>
          <a:p>
            <a:pPr lvl="1" defTabSz="914099" fontAlgn="base">
              <a:spcBef>
                <a:spcPct val="0"/>
              </a:spcBef>
              <a:spcAft>
                <a:spcPct val="0"/>
              </a:spcAft>
            </a:pPr>
            <a:r>
              <a:rPr lang="en-US" sz="2200" b="1" dirty="0">
                <a:gradFill>
                  <a:gsLst>
                    <a:gs pos="0">
                      <a:schemeClr val="tx1"/>
                    </a:gs>
                    <a:gs pos="100000">
                      <a:schemeClr val="tx1"/>
                    </a:gs>
                  </a:gsLst>
                  <a:lin ang="5400000" scaled="0"/>
                </a:gradFill>
              </a:rPr>
              <a:t>September 15, 2011 from 9:00AM to 10:00AM</a:t>
            </a:r>
            <a:endParaRPr lang="en-US" sz="22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206346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107996"/>
          </a:xfrm>
          <a:prstGeom prst="rect">
            <a:avLst/>
          </a:prstGeom>
          <a:noFill/>
        </p:spPr>
        <p:txBody>
          <a:bodyPr wrap="square" rtlCol="0">
            <a:spAutoFit/>
          </a:bodyPr>
          <a:lstStyle/>
          <a:p>
            <a:r>
              <a:rPr lang="en-US" sz="6600" b="1" dirty="0" smtClean="0"/>
              <a:t>Storage</a:t>
            </a:r>
            <a:endParaRPr lang="en-US" sz="6600" b="1" dirty="0"/>
          </a:p>
        </p:txBody>
      </p:sp>
    </p:spTree>
    <p:extLst>
      <p:ext uri="{BB962C8B-B14F-4D97-AF65-F5344CB8AC3E}">
        <p14:creationId xmlns:p14="http://schemas.microsoft.com/office/powerpoint/2010/main" val="37698083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BAD1D06-D26E-4621-8750-889BAA9B0B95}"/>
</file>

<file path=customXml/itemProps2.xml><?xml version="1.0" encoding="utf-8"?>
<ds:datastoreItem xmlns:ds="http://schemas.openxmlformats.org/officeDocument/2006/customXml" ds:itemID="{33685B54-A6D4-4C45-AA87-71E7694FD253}"/>
</file>

<file path=customXml/itemProps3.xml><?xml version="1.0" encoding="utf-8"?>
<ds:datastoreItem xmlns:ds="http://schemas.openxmlformats.org/officeDocument/2006/customXml" ds:itemID="{7FDB5D75-0116-49E2-A671-4DBA12537D5F}"/>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2118</Words>
  <Application>Microsoft Office PowerPoint</Application>
  <PresentationFormat>Custom</PresentationFormat>
  <Paragraphs>335</Paragraphs>
  <Slides>42</Slides>
  <Notes>22</Notes>
  <HiddenSlides>0</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device &amp; cloud apps</vt:lpstr>
      <vt:lpstr>Agenda</vt:lpstr>
      <vt:lpstr>What exactly do I mean?</vt:lpstr>
      <vt:lpstr>BabelCam</vt:lpstr>
      <vt:lpstr>PowerPoint Presentation</vt:lpstr>
      <vt:lpstr>What did we just see?</vt:lpstr>
      <vt:lpstr>Why Device + Cloud?</vt:lpstr>
      <vt:lpstr>Why Windows Azure?</vt:lpstr>
      <vt:lpstr>PowerPoint Presentation</vt:lpstr>
      <vt:lpstr>Storage: What are our options?</vt:lpstr>
      <vt:lpstr>Storage: What are our options?</vt:lpstr>
      <vt:lpstr>Storage: Secrets</vt:lpstr>
      <vt:lpstr>Storage: How do we keep secrets secret?</vt:lpstr>
      <vt:lpstr>Storage: What are the options?</vt:lpstr>
      <vt:lpstr>Storage: Using Shared Access Signatures </vt:lpstr>
      <vt:lpstr>Storage: SQL Azure</vt:lpstr>
      <vt:lpstr>Storage: Metadata</vt:lpstr>
      <vt:lpstr>Storage: Offloading work through queues</vt:lpstr>
      <vt:lpstr>PowerPoint Presentation</vt:lpstr>
      <vt:lpstr>Identity: What are the options?</vt:lpstr>
      <vt:lpstr>Identity: Authenticating Users with ACS</vt:lpstr>
      <vt:lpstr>Using ACS from an iOS app</vt:lpstr>
      <vt:lpstr>What’s Unique in Windows 8</vt:lpstr>
      <vt:lpstr>Using ACS from a Metro style app</vt:lpstr>
      <vt:lpstr>PowerPoint Presentation</vt:lpstr>
      <vt:lpstr>Communications</vt:lpstr>
      <vt:lpstr>Communications: Device-initiated</vt:lpstr>
      <vt:lpstr>Communications: Cloud-initiated</vt:lpstr>
      <vt:lpstr>Communications: Subscribing to Push</vt:lpstr>
      <vt:lpstr>Communications: Cloud-initiated to device?</vt:lpstr>
      <vt:lpstr>Notifications: Different services</vt:lpstr>
      <vt:lpstr>Pushing messages to a device with WNS</vt:lpstr>
      <vt:lpstr>PowerPoint Presentation</vt:lpstr>
      <vt:lpstr>Platform Services</vt:lpstr>
      <vt:lpstr>PowerPoint Presentation</vt:lpstr>
      <vt:lpstr>Windows Azure Toolkits for Devices</vt:lpstr>
      <vt:lpstr>Windows Azure Toolkit for Windows 8</vt:lpstr>
      <vt:lpstr>Show how the toolkits work</vt:lpstr>
      <vt:lpstr>Related sessions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SAC-868T: Building device &amp; cloud apps</dc:title>
  <dc:subject>BUILD</dc:subject>
  <dc:creator/>
  <dc:description>Template: Sam Moore, Silver Fox Productions, Inc.
Formatting: Dana Kim-Wincapaw, Silver Fox Productions, Inc.
Event Date: September 13th–16th
Event Location: Anaheim, CA
Audience Type: External Developers, Programmers</dc:description>
  <cp:lastModifiedBy/>
  <cp:revision>1</cp:revision>
  <dcterms:created xsi:type="dcterms:W3CDTF">2011-09-15T17:58:26Z</dcterms:created>
  <dcterms:modified xsi:type="dcterms:W3CDTF">2011-09-15T22:52:43Z</dcterms:modified>
</cp:coreProperties>
</file>