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69" r:id="rId2"/>
    <p:sldMasterId id="2147483773" r:id="rId3"/>
    <p:sldMasterId id="2147483793" r:id="rId4"/>
    <p:sldMasterId id="2147483813" r:id="rId5"/>
    <p:sldMasterId id="2147483815" r:id="rId6"/>
    <p:sldMasterId id="2147483827" r:id="rId7"/>
  </p:sldMasterIdLst>
  <p:notesMasterIdLst>
    <p:notesMasterId r:id="rId40"/>
  </p:notesMasterIdLst>
  <p:handoutMasterIdLst>
    <p:handoutMasterId r:id="rId41"/>
  </p:handoutMasterIdLst>
  <p:sldIdLst>
    <p:sldId id="257" r:id="rId8"/>
    <p:sldId id="329" r:id="rId9"/>
    <p:sldId id="370" r:id="rId10"/>
    <p:sldId id="382" r:id="rId11"/>
    <p:sldId id="386" r:id="rId12"/>
    <p:sldId id="350" r:id="rId13"/>
    <p:sldId id="331" r:id="rId14"/>
    <p:sldId id="340" r:id="rId15"/>
    <p:sldId id="387" r:id="rId16"/>
    <p:sldId id="341" r:id="rId17"/>
    <p:sldId id="373" r:id="rId18"/>
    <p:sldId id="334" r:id="rId19"/>
    <p:sldId id="347" r:id="rId20"/>
    <p:sldId id="348" r:id="rId21"/>
    <p:sldId id="352" r:id="rId22"/>
    <p:sldId id="383" r:id="rId23"/>
    <p:sldId id="385" r:id="rId24"/>
    <p:sldId id="353" r:id="rId25"/>
    <p:sldId id="359" r:id="rId26"/>
    <p:sldId id="375" r:id="rId27"/>
    <p:sldId id="366" r:id="rId28"/>
    <p:sldId id="377" r:id="rId29"/>
    <p:sldId id="378" r:id="rId30"/>
    <p:sldId id="354" r:id="rId31"/>
    <p:sldId id="379" r:id="rId32"/>
    <p:sldId id="380" r:id="rId33"/>
    <p:sldId id="381" r:id="rId34"/>
    <p:sldId id="355" r:id="rId35"/>
    <p:sldId id="337" r:id="rId36"/>
    <p:sldId id="388" r:id="rId37"/>
    <p:sldId id="389" r:id="rId38"/>
    <p:sldId id="369" r:id="rId39"/>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EB660A-F526-43DD-83B5-95ABD4D7B372}">
          <p14:sldIdLst>
            <p14:sldId id="257"/>
            <p14:sldId id="329"/>
            <p14:sldId id="370"/>
            <p14:sldId id="382"/>
            <p14:sldId id="386"/>
          </p14:sldIdLst>
        </p14:section>
        <p14:section name="Scale and Performance" id="{0355BCB0-5C8D-4318-85E1-3F841F58994C}">
          <p14:sldIdLst>
            <p14:sldId id="350"/>
            <p14:sldId id="331"/>
            <p14:sldId id="340"/>
            <p14:sldId id="387"/>
          </p14:sldIdLst>
        </p14:section>
        <p14:section name="Fault Tolerance" id="{F46A40A3-2CFC-4171-BC5B-4C985A4BFC9A}">
          <p14:sldIdLst>
            <p14:sldId id="341"/>
            <p14:sldId id="373"/>
            <p14:sldId id="334"/>
            <p14:sldId id="347"/>
            <p14:sldId id="348"/>
          </p14:sldIdLst>
        </p14:section>
        <p14:section name="Maintainability &amp; Integrity" id="{C052A726-8EC4-43C4-8941-08C858D8174D}">
          <p14:sldIdLst>
            <p14:sldId id="352"/>
            <p14:sldId id="383"/>
            <p14:sldId id="385"/>
            <p14:sldId id="353"/>
          </p14:sldIdLst>
        </p14:section>
        <p14:section name="Global" id="{30184B2C-D939-464D-8F13-73642F2B5CDC}">
          <p14:sldIdLst>
            <p14:sldId id="359"/>
            <p14:sldId id="375"/>
            <p14:sldId id="366"/>
            <p14:sldId id="377"/>
            <p14:sldId id="378"/>
            <p14:sldId id="354"/>
            <p14:sldId id="379"/>
            <p14:sldId id="380"/>
            <p14:sldId id="381"/>
            <p14:sldId id="355"/>
            <p14:sldId id="337"/>
            <p14:sldId id="388"/>
            <p14:sldId id="389"/>
            <p14:sldId id="369"/>
          </p14:sldIdLst>
        </p14:section>
        <p14:section name="Appendix" id="{B99B03C2-0A02-4C1A-98E9-485F87AB190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90976" autoAdjust="0"/>
  </p:normalViewPr>
  <p:slideViewPr>
    <p:cSldViewPr snapToGrid="0">
      <p:cViewPr varScale="1">
        <p:scale>
          <a:sx n="132" d="100"/>
          <a:sy n="132" d="100"/>
        </p:scale>
        <p:origin x="-294" y="-96"/>
      </p:cViewPr>
      <p:guideLst>
        <p:guide orient="horz" pos="108"/>
        <p:guide orient="horz" pos="900"/>
        <p:guide orient="horz" pos="2052"/>
        <p:guide orient="horz" pos="3132"/>
        <p:guide orient="horz" pos="1116"/>
        <p:guide orient="horz" pos="684"/>
        <p:guide pos="2880"/>
        <p:guide pos="245"/>
        <p:guide pos="893"/>
        <p:guide pos="5514"/>
        <p:guide pos="5299"/>
        <p:guide pos="53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TechReady13</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smtClean="0"/>
              <a:t>TechReady13</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685864"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A9FF0A78-10D2-4FF7-A94A-D2F3E8888295}" type="datetime1">
              <a:rPr lang="en-US" smtClean="0"/>
              <a:pPr/>
              <a:t>9/16/2011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2:03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ADF670C5-0F37-4FD3-A03A-0BF64244C10E}"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31269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9D0CE1AD-E7AB-4416-8A88-97EEDAF2994E}"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61217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54E0953C-2E10-48D0-BF6A-418BB02C0620}"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92999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7D36F3BA-102B-4FC6-B082-B98E5B5AB6D4}"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26541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278643AA-CB59-4BC9-8BE5-9921ACA8F977}"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14040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A03B6F0F-2285-4C62-9A35-8CD61DAF9A57}"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53981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3B37A878-3911-4DCF-BA12-BBF10F5FD563}"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84192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A03B6F0F-2285-4C62-9A35-8CD61DAF9A57}"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539814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75" indent="-260975">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75" indent="-26097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36" tIns="45718" rIns="91436" bIns="45718"/>
          <a:lstStyle/>
          <a:p>
            <a:fld id="{6CDE4AC4-674D-4107-BC40-DDCB6708A0A0}" type="datetimeFigureOut">
              <a:rPr lang="en-US" smtClean="0"/>
              <a:t>9/16/2011</a:t>
            </a:fld>
            <a:endParaRPr lang="en-US"/>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36" tIns="45718" rIns="91436" bIns="45718"/>
          <a:lstStyle/>
          <a:p>
            <a:fld id="{0107A845-6A2A-4724-B749-B23569171723}" type="slidenum">
              <a:rPr lang="en-US" smtClean="0"/>
              <a:t>‹#›</a:t>
            </a:fld>
            <a:endParaRPr lang="en-US"/>
          </a:p>
        </p:txBody>
      </p:sp>
      <p:sp>
        <p:nvSpPr>
          <p:cNvPr id="11" name="Footer Placeholder 10"/>
          <p:cNvSpPr>
            <a:spLocks noGrp="1"/>
          </p:cNvSpPr>
          <p:nvPr>
            <p:ph type="ftr" sz="quarter" idx="16"/>
          </p:nvPr>
        </p:nvSpPr>
        <p:spPr>
          <a:xfrm>
            <a:off x="460723" y="4846238"/>
            <a:ext cx="1360679" cy="96431"/>
          </a:xfrm>
          <a:prstGeom prst="rect">
            <a:avLst/>
          </a:prstGeom>
        </p:spPr>
        <p:txBody>
          <a:bodyPr lIns="91436" tIns="45718" rIns="91436" bIns="45718"/>
          <a:lstStyle/>
          <a:p>
            <a:endParaRPr lang="en-US"/>
          </a:p>
        </p:txBody>
      </p:sp>
      <p:sp>
        <p:nvSpPr>
          <p:cNvPr id="12"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fld id="{6CDE4AC4-674D-4107-BC40-DDCB6708A0A0}" type="datetimeFigureOut">
              <a:rPr lang="en-US" smtClean="0"/>
              <a:t>9/16/2011</a:t>
            </a:fld>
            <a:endParaRPr lang="en-US"/>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fld id="{0107A845-6A2A-4724-B749-B23569171723}" type="slidenum">
              <a:rPr lang="en-US" smtClean="0"/>
              <a:t>‹#›</a:t>
            </a:fld>
            <a:endParaRPr lang="en-US"/>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fld id="{6CDE4AC4-674D-4107-BC40-DDCB6708A0A0}" type="datetimeFigureOut">
              <a:rPr lang="en-US" smtClean="0"/>
              <a:t>9/16/2011</a:t>
            </a:fld>
            <a:endParaRPr lang="en-US"/>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fld id="{0107A845-6A2A-4724-B749-B23569171723}" type="slidenum">
              <a:rPr lang="en-US" smtClean="0"/>
              <a:t>‹#›</a:t>
            </a:fld>
            <a:endParaRPr lang="en-US"/>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a:lstStyle/>
          <a:p>
            <a:fld id="{6CDE4AC4-674D-4107-BC40-DDCB6708A0A0}" type="datetimeFigureOut">
              <a:rPr lang="en-US" smtClean="0"/>
              <a:t>9/16/2011</a:t>
            </a:fld>
            <a:endParaRPr lang="en-US"/>
          </a:p>
        </p:txBody>
      </p:sp>
      <p:sp>
        <p:nvSpPr>
          <p:cNvPr id="5" name="Footer Placeholder 4"/>
          <p:cNvSpPr>
            <a:spLocks noGrp="1"/>
          </p:cNvSpPr>
          <p:nvPr>
            <p:ph type="ftr" sz="quarter" idx="11"/>
          </p:nvPr>
        </p:nvSpPr>
        <p:spPr>
          <a:xfrm>
            <a:off x="3124200" y="4767267"/>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1" y="4767267"/>
            <a:ext cx="2133600" cy="273844"/>
          </a:xfrm>
          <a:prstGeom prst="rect">
            <a:avLst/>
          </a:prstGeom>
        </p:spPr>
        <p:txBody>
          <a:bodyPr/>
          <a:lstStyle/>
          <a:p>
            <a:fld id="{0107A845-6A2A-4724-B749-B23569171723}" type="slidenum">
              <a:rPr lang="en-US" smtClean="0"/>
              <a:t>‹#›</a:t>
            </a:fld>
            <a:endParaRPr lang="en-US"/>
          </a:p>
        </p:txBody>
      </p:sp>
    </p:spTree>
    <p:extLst>
      <p:ext uri="{BB962C8B-B14F-4D97-AF65-F5344CB8AC3E}">
        <p14:creationId xmlns:p14="http://schemas.microsoft.com/office/powerpoint/2010/main" val="20123430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428" tIns="45714" rIns="91428" bIns="45714"/>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428" tIns="45714" rIns="91428" bIns="45714"/>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428" tIns="45714" rIns="91428" bIns="45714"/>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0"/>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5"/>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0"/>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3"/>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82" indent="-345282">
              <a:buFont typeface="Arial" pitchFamily="34" charset="0"/>
              <a:buChar char="•"/>
              <a:defRPr/>
            </a:lvl1pPr>
            <a:lvl2pPr marL="641753" indent="-296470">
              <a:buFont typeface="Arial" pitchFamily="34" charset="0"/>
              <a:buChar char="•"/>
              <a:defRPr/>
            </a:lvl2pPr>
            <a:lvl3pPr marL="944175" indent="-302422">
              <a:buFont typeface="Arial" pitchFamily="34" charset="0"/>
              <a:buChar char="•"/>
              <a:defRPr/>
            </a:lvl3pPr>
            <a:lvl4pPr marL="1203730" indent="-259558">
              <a:buFont typeface="Arial" pitchFamily="34" charset="0"/>
              <a:buChar char="•"/>
              <a:defRPr/>
            </a:lvl4pPr>
            <a:lvl5pPr marL="1456147" indent="-252415">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84" indent="-254984">
              <a:lnSpc>
                <a:spcPct val="90000"/>
              </a:lnSpc>
              <a:defRPr sz="2100"/>
            </a:lvl1pPr>
            <a:lvl2pPr marL="505008" indent="-244071">
              <a:lnSpc>
                <a:spcPct val="90000"/>
              </a:lnSpc>
              <a:defRPr sz="1800"/>
            </a:lvl2pPr>
            <a:lvl3pPr marL="715344" indent="-216290">
              <a:lnSpc>
                <a:spcPct val="90000"/>
              </a:lnSpc>
              <a:defRPr sz="1500"/>
            </a:lvl3pPr>
            <a:lvl4pPr marL="920719" indent="-205375">
              <a:lnSpc>
                <a:spcPct val="90000"/>
              </a:lnSpc>
              <a:defRPr sz="1400"/>
            </a:lvl4pPr>
            <a:lvl5pPr marL="1137011" indent="-21033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37" indent="-260937">
              <a:lnSpc>
                <a:spcPct val="90000"/>
              </a:lnSpc>
              <a:defRPr sz="2100"/>
            </a:lvl1pPr>
            <a:lvl2pPr marL="505008" indent="-254984">
              <a:lnSpc>
                <a:spcPct val="90000"/>
              </a:lnSpc>
              <a:defRPr sz="1800"/>
            </a:lvl2pPr>
            <a:lvl3pPr marL="721298" indent="-227205">
              <a:lnSpc>
                <a:spcPct val="90000"/>
              </a:lnSpc>
              <a:defRPr sz="1500"/>
            </a:lvl3pPr>
            <a:lvl4pPr marL="920719" indent="-199422">
              <a:lnSpc>
                <a:spcPct val="90000"/>
              </a:lnSpc>
              <a:defRPr sz="1400"/>
            </a:lvl4pPr>
            <a:lvl5pPr marL="1137011" indent="-20537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3"/>
            <a:ext cx="4114800" cy="1166473"/>
          </a:xfrm>
        </p:spPr>
        <p:txBody>
          <a:bodyPr/>
          <a:lstStyle>
            <a:lvl1pPr marL="211329" indent="-211329">
              <a:defRPr sz="1700"/>
            </a:lvl1pPr>
            <a:lvl2pPr marL="421666" indent="-199422">
              <a:defRPr sz="1500"/>
            </a:lvl2pPr>
            <a:lvl3pPr marL="610176" indent="-182557">
              <a:defRPr sz="1400"/>
            </a:lvl3pPr>
            <a:lvl4pPr marL="787772" indent="-171644">
              <a:defRPr sz="1300"/>
            </a:lvl4pPr>
            <a:lvl5pPr marL="959415" indent="-15477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43" indent="-222243">
              <a:defRPr sz="1700"/>
            </a:lvl1pPr>
            <a:lvl2pPr marL="427619" indent="-205375">
              <a:defRPr sz="1500"/>
            </a:lvl2pPr>
            <a:lvl3pPr marL="616129" indent="-183549">
              <a:defRPr sz="1400"/>
            </a:lvl3pPr>
            <a:lvl4pPr marL="787772" indent="-177596">
              <a:defRPr sz="1300"/>
            </a:lvl4pPr>
            <a:lvl5pPr marL="959415" indent="-1656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6" tIns="57146" rIns="114296" bIns="5714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42" indent="-2609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42" indent="-2609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4" tIns="45712" rIns="91424" bIns="45712"/>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4" tIns="45712" rIns="91424" bIns="45712"/>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1"/>
            <a:ext cx="1360679" cy="96431"/>
          </a:xfrm>
          <a:prstGeom prst="rect">
            <a:avLst/>
          </a:prstGeom>
        </p:spPr>
        <p:txBody>
          <a:bodyPr lIns="91424" tIns="45712" rIns="91424" bIns="45712"/>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55" indent="-257510">
              <a:buFont typeface="Wingdings" pitchFamily="2" charset="2"/>
              <a:buChar char="§"/>
              <a:defRPr baseline="0">
                <a:solidFill>
                  <a:srgbClr val="666666"/>
                </a:solidFill>
              </a:defRPr>
            </a:lvl2pPr>
            <a:lvl3pPr marL="901283" indent="-214591">
              <a:buFont typeface="Wingdings" pitchFamily="2" charset="2"/>
              <a:buChar char="§"/>
              <a:defRPr baseline="0">
                <a:solidFill>
                  <a:srgbClr val="666666"/>
                </a:solidFill>
              </a:defRPr>
            </a:lvl3pPr>
            <a:lvl4pPr marL="1244628" indent="-214591">
              <a:buFont typeface="Wingdings" pitchFamily="2" charset="2"/>
              <a:buChar char="§"/>
              <a:defRPr baseline="0">
                <a:solidFill>
                  <a:srgbClr val="666666"/>
                </a:solidFill>
              </a:defRPr>
            </a:lvl4pPr>
            <a:lvl5pPr marL="1587974" indent="-214591">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42" indent="-2403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10" indent="-25751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4" tIns="45712" rIns="91424" bIns="45712"/>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6" y="1072491"/>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1"/>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6"/>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1"/>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67" indent="-345267">
              <a:buFont typeface="Arial" pitchFamily="34" charset="0"/>
              <a:buChar char="•"/>
              <a:defRPr/>
            </a:lvl1pPr>
            <a:lvl2pPr marL="641726" indent="-296458">
              <a:buFont typeface="Arial" pitchFamily="34" charset="0"/>
              <a:buChar char="•"/>
              <a:defRPr/>
            </a:lvl2pPr>
            <a:lvl3pPr marL="944136" indent="-302410">
              <a:buFont typeface="Arial" pitchFamily="34" charset="0"/>
              <a:buChar char="•"/>
              <a:defRPr/>
            </a:lvl3pPr>
            <a:lvl4pPr marL="1203679" indent="-259547">
              <a:buFont typeface="Arial" pitchFamily="34" charset="0"/>
              <a:buChar char="•"/>
              <a:defRPr/>
            </a:lvl4pPr>
            <a:lvl5pPr marL="1456087" indent="-252404">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73" indent="-254973">
              <a:lnSpc>
                <a:spcPct val="90000"/>
              </a:lnSpc>
              <a:defRPr sz="2100"/>
            </a:lvl1pPr>
            <a:lvl2pPr marL="504987" indent="-244061">
              <a:lnSpc>
                <a:spcPct val="90000"/>
              </a:lnSpc>
              <a:defRPr sz="1800"/>
            </a:lvl2pPr>
            <a:lvl3pPr marL="715314" indent="-216281">
              <a:lnSpc>
                <a:spcPct val="90000"/>
              </a:lnSpc>
              <a:defRPr sz="1500"/>
            </a:lvl3pPr>
            <a:lvl4pPr marL="920680" indent="-205366">
              <a:lnSpc>
                <a:spcPct val="90000"/>
              </a:lnSpc>
              <a:defRPr sz="1400"/>
            </a:lvl4pPr>
            <a:lvl5pPr marL="1136963" indent="-21032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26" indent="-260926">
              <a:lnSpc>
                <a:spcPct val="90000"/>
              </a:lnSpc>
              <a:defRPr sz="2100"/>
            </a:lvl1pPr>
            <a:lvl2pPr marL="504987" indent="-254973">
              <a:lnSpc>
                <a:spcPct val="90000"/>
              </a:lnSpc>
              <a:defRPr sz="1800"/>
            </a:lvl2pPr>
            <a:lvl3pPr marL="721268" indent="-227196">
              <a:lnSpc>
                <a:spcPct val="90000"/>
              </a:lnSpc>
              <a:defRPr sz="1500"/>
            </a:lvl3pPr>
            <a:lvl4pPr marL="920680" indent="-199413">
              <a:lnSpc>
                <a:spcPct val="90000"/>
              </a:lnSpc>
              <a:defRPr sz="1400"/>
            </a:lvl4pPr>
            <a:lvl5pPr marL="1136963" indent="-20536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4"/>
            <a:ext cx="4114800" cy="1166473"/>
          </a:xfrm>
        </p:spPr>
        <p:txBody>
          <a:bodyPr/>
          <a:lstStyle>
            <a:lvl1pPr marL="211320" indent="-211320">
              <a:defRPr sz="1700"/>
            </a:lvl1pPr>
            <a:lvl2pPr marL="421648" indent="-199413">
              <a:defRPr sz="1500"/>
            </a:lvl2pPr>
            <a:lvl3pPr marL="610151" indent="-182550">
              <a:defRPr sz="1400"/>
            </a:lvl3pPr>
            <a:lvl4pPr marL="787739" indent="-171637">
              <a:defRPr sz="1300"/>
            </a:lvl4pPr>
            <a:lvl5pPr marL="959375" indent="-15477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34" indent="-222234">
              <a:defRPr sz="1700"/>
            </a:lvl1pPr>
            <a:lvl2pPr marL="427601" indent="-205366">
              <a:defRPr sz="1500"/>
            </a:lvl2pPr>
            <a:lvl3pPr marL="616104" indent="-183541">
              <a:defRPr sz="1400"/>
            </a:lvl3pPr>
            <a:lvl4pPr marL="787739" indent="-177588">
              <a:defRPr sz="1300"/>
            </a:lvl4pPr>
            <a:lvl5pPr marL="959375" indent="-165683">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31" indent="-260931">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31" indent="-260931">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0" tIns="45710" rIns="91420" bIns="45710"/>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0" tIns="45710" rIns="91420" bIns="45710"/>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2"/>
            <a:ext cx="1360679" cy="96431"/>
          </a:xfrm>
          <a:prstGeom prst="rect">
            <a:avLst/>
          </a:prstGeom>
        </p:spPr>
        <p:txBody>
          <a:bodyPr lIns="91420" tIns="45710" rIns="91420" bIns="45710"/>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30" indent="-257500">
              <a:buFont typeface="Wingdings" pitchFamily="2" charset="2"/>
              <a:buChar char="§"/>
              <a:defRPr baseline="0">
                <a:solidFill>
                  <a:srgbClr val="666666"/>
                </a:solidFill>
              </a:defRPr>
            </a:lvl2pPr>
            <a:lvl3pPr marL="901245" indent="-214582">
              <a:buFont typeface="Wingdings" pitchFamily="2" charset="2"/>
              <a:buChar char="§"/>
              <a:defRPr baseline="0">
                <a:solidFill>
                  <a:srgbClr val="666666"/>
                </a:solidFill>
              </a:defRPr>
            </a:lvl3pPr>
            <a:lvl4pPr marL="1244576" indent="-214582">
              <a:buFont typeface="Wingdings" pitchFamily="2" charset="2"/>
              <a:buChar char="§"/>
              <a:defRPr baseline="0">
                <a:solidFill>
                  <a:srgbClr val="666666"/>
                </a:solidFill>
              </a:defRPr>
            </a:lvl4pPr>
            <a:lvl5pPr marL="1587908" indent="-214582">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32" indent="-240332">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00" indent="-25750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0" tIns="45710" rIns="91420" bIns="45710"/>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7" y="1072492"/>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2"/>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7"/>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2"/>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9"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6"/>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6" y="1085852"/>
            <a:ext cx="8363937" cy="1500411"/>
          </a:xfrm>
        </p:spPr>
        <p:txBody>
          <a:bodyPr>
            <a:spAutoFit/>
          </a:bodyPr>
          <a:lstStyle>
            <a:lvl1pPr marL="345237" indent="-345237">
              <a:buFont typeface="Arial" pitchFamily="34" charset="0"/>
              <a:buChar char="•"/>
              <a:defRPr/>
            </a:lvl1pPr>
            <a:lvl2pPr marL="641672" indent="-296434">
              <a:buFont typeface="Arial" pitchFamily="34" charset="0"/>
              <a:buChar char="•"/>
              <a:defRPr/>
            </a:lvl2pPr>
            <a:lvl3pPr marL="944058" indent="-302386">
              <a:buFont typeface="Arial" pitchFamily="34" charset="0"/>
              <a:buChar char="•"/>
              <a:defRPr/>
            </a:lvl3pPr>
            <a:lvl4pPr marL="1203577" indent="-259525">
              <a:buFont typeface="Arial" pitchFamily="34" charset="0"/>
              <a:buChar char="•"/>
              <a:defRPr/>
            </a:lvl4pPr>
            <a:lvl5pPr marL="1455967" indent="-25238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52" indent="-254952">
              <a:lnSpc>
                <a:spcPct val="90000"/>
              </a:lnSpc>
              <a:defRPr sz="2100"/>
            </a:lvl1pPr>
            <a:lvl2pPr marL="504945" indent="-244041">
              <a:lnSpc>
                <a:spcPct val="90000"/>
              </a:lnSpc>
              <a:defRPr sz="1800"/>
            </a:lvl2pPr>
            <a:lvl3pPr marL="715254" indent="-216263">
              <a:lnSpc>
                <a:spcPct val="90000"/>
              </a:lnSpc>
              <a:defRPr sz="1500"/>
            </a:lvl3pPr>
            <a:lvl4pPr marL="920604" indent="-205348">
              <a:lnSpc>
                <a:spcPct val="90000"/>
              </a:lnSpc>
              <a:defRPr sz="1400"/>
            </a:lvl4pPr>
            <a:lvl5pPr marL="1136867" indent="-21030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04" indent="-260904">
              <a:lnSpc>
                <a:spcPct val="90000"/>
              </a:lnSpc>
              <a:defRPr sz="2100"/>
            </a:lvl1pPr>
            <a:lvl2pPr marL="504945" indent="-254952">
              <a:lnSpc>
                <a:spcPct val="90000"/>
              </a:lnSpc>
              <a:defRPr sz="1800"/>
            </a:lvl2pPr>
            <a:lvl3pPr marL="721208" indent="-227178">
              <a:lnSpc>
                <a:spcPct val="90000"/>
              </a:lnSpc>
              <a:defRPr sz="1500"/>
            </a:lvl3pPr>
            <a:lvl4pPr marL="920604" indent="-199395">
              <a:lnSpc>
                <a:spcPct val="90000"/>
              </a:lnSpc>
              <a:defRPr sz="1400"/>
            </a:lvl4pPr>
            <a:lvl5pPr marL="1136867" indent="-20534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6"/>
            <a:ext cx="4114800" cy="1166473"/>
          </a:xfrm>
        </p:spPr>
        <p:txBody>
          <a:bodyPr/>
          <a:lstStyle>
            <a:lvl1pPr marL="211302" indent="-211302">
              <a:defRPr sz="1700"/>
            </a:lvl1pPr>
            <a:lvl2pPr marL="421612" indent="-199395">
              <a:defRPr sz="1500"/>
            </a:lvl2pPr>
            <a:lvl3pPr marL="610100" indent="-182535">
              <a:defRPr sz="1400"/>
            </a:lvl3pPr>
            <a:lvl4pPr marL="787673" indent="-171623">
              <a:defRPr sz="1300"/>
            </a:lvl4pPr>
            <a:lvl5pPr marL="959295" indent="-15476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16" indent="-222216">
              <a:defRPr sz="1700"/>
            </a:lvl1pPr>
            <a:lvl2pPr marL="427565" indent="-205348">
              <a:defRPr sz="1500"/>
            </a:lvl2pPr>
            <a:lvl3pPr marL="616053" indent="-183526">
              <a:defRPr sz="1400"/>
            </a:lvl3pPr>
            <a:lvl4pPr marL="787673" indent="-177573">
              <a:defRPr sz="1300"/>
            </a:lvl4pPr>
            <a:lvl5pPr marL="959295" indent="-16566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41"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202379"/>
            <a:ext cx="7683913" cy="1142623"/>
          </a:xfrm>
        </p:spPr>
        <p:txBody>
          <a:bodyPr anchor="ctr">
            <a:noAutofit/>
          </a:bodyPr>
          <a:lstStyle>
            <a:lvl1pPr algn="l">
              <a:lnSpc>
                <a:spcPct val="90000"/>
              </a:lnSpc>
              <a:defRPr sz="3600" spc="-15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3316822"/>
            <a:ext cx="7683913" cy="1142623"/>
          </a:xfrm>
        </p:spPr>
        <p:txBody>
          <a:bodyPr anchor="ctr">
            <a:noAutofit/>
          </a:bodyPr>
          <a:lstStyle>
            <a:lvl1pPr algn="l">
              <a:lnSpc>
                <a:spcPct val="90000"/>
              </a:lnSpc>
              <a:defRPr sz="3600" spc="-15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950246"/>
            <a:ext cx="6994362" cy="1142621"/>
          </a:xfrm>
        </p:spPr>
        <p:txBody>
          <a:bodyPr anchor="ctr" anchorCtr="0">
            <a:noAutofit/>
          </a:bodyPr>
          <a:lstStyle>
            <a:lvl1pPr>
              <a:lnSpc>
                <a:spcPct val="90000"/>
              </a:lnSpc>
              <a:defRPr sz="33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70" y="3258749"/>
            <a:ext cx="6994363" cy="346249"/>
          </a:xfrm>
        </p:spPr>
        <p:txBody>
          <a:bodyPr>
            <a:noAutofit/>
          </a:bodyPr>
          <a:lstStyle>
            <a:lvl1pPr marL="0" indent="0" algn="l">
              <a:lnSpc>
                <a:spcPct val="90000"/>
              </a:lnSpc>
              <a:spcBef>
                <a:spcPts val="0"/>
              </a:spcBef>
              <a:buNone/>
              <a:defRPr sz="1500" i="0" u="none">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045981"/>
            <a:ext cx="7683914" cy="1033983"/>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7200" b="0" i="0" u="none" strike="noStrike" kern="1200" cap="none" spc="-48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9"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11" name="TextBox 10"/>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2" name="TextBox 11"/>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3" name="TextBox 12"/>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4001" y="1166534"/>
            <a:ext cx="8363938" cy="11464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5"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7" name="TextBox 6"/>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8" name="TextBox 7"/>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919972" y="169702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3" y="1071475"/>
            <a:ext cx="3863630"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0137" y="1071475"/>
            <a:ext cx="3949334"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9" y="1697029"/>
            <a:ext cx="385555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201976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72" y="201976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09759" y="1726541"/>
            <a:ext cx="3724012"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2" y="2019769"/>
            <a:ext cx="386362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201976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462072" y="1726541"/>
            <a:ext cx="3879770"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5" name="TextBox 4"/>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6" name="TextBox 5"/>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7" name="TextBox 6"/>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76" tIns="57134" rIns="114276" bIns="57134"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42" indent="-5954" algn="l" defTabSz="685835"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30"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582"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634" indent="0"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transition>
    <p:fade/>
  </p:transition>
  <p:timing>
    <p:tnLst>
      <p:par>
        <p:cTn id="1" dur="indefinite" restart="never" nodeType="tmRoot"/>
      </p:par>
    </p:tnLst>
  </p:timing>
  <p:txStyles>
    <p:titleStyle>
      <a:lvl1pPr algn="l" defTabSz="6858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97" indent="-345297" algn="l" defTabSz="685807"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80" indent="-296482" algn="l" defTabSz="685807"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14" indent="-302434" algn="l" defTabSz="685807"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81" indent="-259569"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207" indent="-252425"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p:transition>
    <p:fade/>
  </p:transition>
  <p:timing>
    <p:tnLst>
      <p:par>
        <p:cTn id="1" dur="indefinite" restart="never" nodeType="tmRoot"/>
      </p:par>
    </p:tnLst>
  </p:timing>
  <p:txStyles>
    <p:titleStyle>
      <a:lvl1pPr algn="l" defTabSz="685778"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2" indent="-345282" algn="l" defTabSz="685778"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8" rtl="0" eaLnBrk="1" latinLnBrk="0" hangingPunct="1">
        <a:defRPr sz="1400" kern="1200">
          <a:solidFill>
            <a:schemeClr val="tx1"/>
          </a:solidFill>
          <a:latin typeface="+mn-lt"/>
          <a:ea typeface="+mn-ea"/>
          <a:cs typeface="+mn-cs"/>
        </a:defRPr>
      </a:lvl1pPr>
      <a:lvl2pPr marL="342889" algn="l" defTabSz="685778" rtl="0" eaLnBrk="1" latinLnBrk="0" hangingPunct="1">
        <a:defRPr sz="1400" kern="1200">
          <a:solidFill>
            <a:schemeClr val="tx1"/>
          </a:solidFill>
          <a:latin typeface="+mn-lt"/>
          <a:ea typeface="+mn-ea"/>
          <a:cs typeface="+mn-cs"/>
        </a:defRPr>
      </a:lvl2pPr>
      <a:lvl3pPr marL="685778" algn="l" defTabSz="685778" rtl="0" eaLnBrk="1" latinLnBrk="0" hangingPunct="1">
        <a:defRPr sz="1400" kern="1200">
          <a:solidFill>
            <a:schemeClr val="tx1"/>
          </a:solidFill>
          <a:latin typeface="+mn-lt"/>
          <a:ea typeface="+mn-ea"/>
          <a:cs typeface="+mn-cs"/>
        </a:defRPr>
      </a:lvl3pPr>
      <a:lvl4pPr marL="1028667" algn="l" defTabSz="685778" rtl="0" eaLnBrk="1" latinLnBrk="0" hangingPunct="1">
        <a:defRPr sz="1400" kern="1200">
          <a:solidFill>
            <a:schemeClr val="tx1"/>
          </a:solidFill>
          <a:latin typeface="+mn-lt"/>
          <a:ea typeface="+mn-ea"/>
          <a:cs typeface="+mn-cs"/>
        </a:defRPr>
      </a:lvl4pPr>
      <a:lvl5pPr marL="1371557" algn="l" defTabSz="685778" rtl="0" eaLnBrk="1" latinLnBrk="0" hangingPunct="1">
        <a:defRPr sz="1400" kern="1200">
          <a:solidFill>
            <a:schemeClr val="tx1"/>
          </a:solidFill>
          <a:latin typeface="+mn-lt"/>
          <a:ea typeface="+mn-ea"/>
          <a:cs typeface="+mn-cs"/>
        </a:defRPr>
      </a:lvl5pPr>
      <a:lvl6pPr marL="1714444" algn="l" defTabSz="685778" rtl="0" eaLnBrk="1" latinLnBrk="0" hangingPunct="1">
        <a:defRPr sz="1400" kern="1200">
          <a:solidFill>
            <a:schemeClr val="tx1"/>
          </a:solidFill>
          <a:latin typeface="+mn-lt"/>
          <a:ea typeface="+mn-ea"/>
          <a:cs typeface="+mn-cs"/>
        </a:defRPr>
      </a:lvl6pPr>
      <a:lvl7pPr marL="2057335" algn="l" defTabSz="685778" rtl="0" eaLnBrk="1" latinLnBrk="0" hangingPunct="1">
        <a:defRPr sz="1400" kern="1200">
          <a:solidFill>
            <a:schemeClr val="tx1"/>
          </a:solidFill>
          <a:latin typeface="+mn-lt"/>
          <a:ea typeface="+mn-ea"/>
          <a:cs typeface="+mn-cs"/>
        </a:defRPr>
      </a:lvl7pPr>
      <a:lvl8pPr marL="2400224" algn="l" defTabSz="685778" rtl="0" eaLnBrk="1" latinLnBrk="0" hangingPunct="1">
        <a:defRPr sz="1400" kern="1200">
          <a:solidFill>
            <a:schemeClr val="tx1"/>
          </a:solidFill>
          <a:latin typeface="+mn-lt"/>
          <a:ea typeface="+mn-ea"/>
          <a:cs typeface="+mn-cs"/>
        </a:defRPr>
      </a:lvl8pPr>
      <a:lvl9pPr marL="2743113" algn="l" defTabSz="68577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814" r:id="rId1"/>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06" indent="-5954" algn="l" defTabSz="685750"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458"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480"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499" indent="0"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fade/>
  </p:transition>
  <p:timing>
    <p:tnLst>
      <p:par>
        <p:cTn id="1" dur="indefinite" restart="never" nodeType="tmRoot"/>
      </p:par>
    </p:tnLst>
  </p:timing>
  <p:txStyles>
    <p:titleStyle>
      <a:lvl1pPr algn="l" defTabSz="685721"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52" indent="-345252" algn="l" defTabSz="685721"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99" indent="-296446" algn="l" defTabSz="685721"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97" indent="-302398" algn="l" defTabSz="685721"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628" indent="-259536"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027" indent="-252394"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736"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93"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5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1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1" rtl="0" eaLnBrk="1" latinLnBrk="0" hangingPunct="1">
        <a:defRPr sz="1400" kern="1200">
          <a:solidFill>
            <a:schemeClr val="tx1"/>
          </a:solidFill>
          <a:latin typeface="+mn-lt"/>
          <a:ea typeface="+mn-ea"/>
          <a:cs typeface="+mn-cs"/>
        </a:defRPr>
      </a:lvl1pPr>
      <a:lvl2pPr marL="342859" algn="l" defTabSz="685721" rtl="0" eaLnBrk="1" latinLnBrk="0" hangingPunct="1">
        <a:defRPr sz="1400" kern="1200">
          <a:solidFill>
            <a:schemeClr val="tx1"/>
          </a:solidFill>
          <a:latin typeface="+mn-lt"/>
          <a:ea typeface="+mn-ea"/>
          <a:cs typeface="+mn-cs"/>
        </a:defRPr>
      </a:lvl2pPr>
      <a:lvl3pPr marL="685721" algn="l" defTabSz="685721" rtl="0" eaLnBrk="1" latinLnBrk="0" hangingPunct="1">
        <a:defRPr sz="1400" kern="1200">
          <a:solidFill>
            <a:schemeClr val="tx1"/>
          </a:solidFill>
          <a:latin typeface="+mn-lt"/>
          <a:ea typeface="+mn-ea"/>
          <a:cs typeface="+mn-cs"/>
        </a:defRPr>
      </a:lvl3pPr>
      <a:lvl4pPr marL="1028581" algn="l" defTabSz="685721" rtl="0" eaLnBrk="1" latinLnBrk="0" hangingPunct="1">
        <a:defRPr sz="1400" kern="1200">
          <a:solidFill>
            <a:schemeClr val="tx1"/>
          </a:solidFill>
          <a:latin typeface="+mn-lt"/>
          <a:ea typeface="+mn-ea"/>
          <a:cs typeface="+mn-cs"/>
        </a:defRPr>
      </a:lvl4pPr>
      <a:lvl5pPr marL="1371443" algn="l" defTabSz="685721" rtl="0" eaLnBrk="1" latinLnBrk="0" hangingPunct="1">
        <a:defRPr sz="1400" kern="1200">
          <a:solidFill>
            <a:schemeClr val="tx1"/>
          </a:solidFill>
          <a:latin typeface="+mn-lt"/>
          <a:ea typeface="+mn-ea"/>
          <a:cs typeface="+mn-cs"/>
        </a:defRPr>
      </a:lvl5pPr>
      <a:lvl6pPr marL="1714300" algn="l" defTabSz="685721" rtl="0" eaLnBrk="1" latinLnBrk="0" hangingPunct="1">
        <a:defRPr sz="1400" kern="1200">
          <a:solidFill>
            <a:schemeClr val="tx1"/>
          </a:solidFill>
          <a:latin typeface="+mn-lt"/>
          <a:ea typeface="+mn-ea"/>
          <a:cs typeface="+mn-cs"/>
        </a:defRPr>
      </a:lvl6pPr>
      <a:lvl7pPr marL="2057164" algn="l" defTabSz="685721" rtl="0" eaLnBrk="1" latinLnBrk="0" hangingPunct="1">
        <a:defRPr sz="1400" kern="1200">
          <a:solidFill>
            <a:schemeClr val="tx1"/>
          </a:solidFill>
          <a:latin typeface="+mn-lt"/>
          <a:ea typeface="+mn-ea"/>
          <a:cs typeface="+mn-cs"/>
        </a:defRPr>
      </a:lvl7pPr>
      <a:lvl8pPr marL="2400024" algn="l" defTabSz="685721" rtl="0" eaLnBrk="1" latinLnBrk="0" hangingPunct="1">
        <a:defRPr sz="1400" kern="1200">
          <a:solidFill>
            <a:schemeClr val="tx1"/>
          </a:solidFill>
          <a:latin typeface="+mn-lt"/>
          <a:ea typeface="+mn-ea"/>
          <a:cs typeface="+mn-cs"/>
        </a:defRPr>
      </a:lvl8pPr>
      <a:lvl9pPr marL="2742885" algn="l" defTabSz="685721"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859" y="147246"/>
            <a:ext cx="8363938" cy="87272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03" y="1263358"/>
            <a:ext cx="8363937" cy="116339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Lst>
  <p:transition>
    <p:fade/>
  </p:transition>
  <p:hf hdr="0"/>
  <p:txStyles>
    <p:titleStyle>
      <a:lvl1pPr algn="l" defTabSz="685693" rtl="0" eaLnBrk="1" latinLnBrk="0" hangingPunct="1">
        <a:lnSpc>
          <a:spcPct val="90000"/>
        </a:lnSpc>
        <a:spcBef>
          <a:spcPct val="0"/>
        </a:spcBef>
        <a:buNone/>
        <a:defRPr lang="en-US" sz="3600"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345237" indent="-345237" algn="l" defTabSz="68569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1pPr>
      <a:lvl2pPr marL="641672" indent="-296434" algn="l" defTabSz="685693" rtl="0" eaLnBrk="1" latinLnBrk="0" hangingPunct="1">
        <a:lnSpc>
          <a:spcPct val="90000"/>
        </a:lnSpc>
        <a:spcBef>
          <a:spcPct val="20000"/>
        </a:spcBef>
        <a:buClr>
          <a:srgbClr val="00DCFF"/>
        </a:buClr>
        <a:buSzPct val="90000"/>
        <a:buFont typeface="Arial" pitchFamily="34" charset="0"/>
        <a:buChar char="•"/>
        <a:defRPr sz="1500" kern="1200">
          <a:solidFill>
            <a:schemeClr val="tx1">
              <a:lumMod val="75000"/>
              <a:lumOff val="25000"/>
              <a:alpha val="99000"/>
            </a:schemeClr>
          </a:solidFill>
          <a:latin typeface="+mn-lt"/>
          <a:ea typeface="+mn-ea"/>
          <a:cs typeface="+mn-cs"/>
        </a:defRPr>
      </a:lvl2pPr>
      <a:lvl3pPr marL="944058" indent="-302386" algn="l" defTabSz="685693" rtl="0" eaLnBrk="1" latinLnBrk="0" hangingPunct="1">
        <a:lnSpc>
          <a:spcPct val="90000"/>
        </a:lnSpc>
        <a:spcBef>
          <a:spcPct val="20000"/>
        </a:spcBef>
        <a:buClr>
          <a:srgbClr val="00DCFF"/>
        </a:buClr>
        <a:buSzPct val="90000"/>
        <a:buFont typeface="Arial" pitchFamily="34" charset="0"/>
        <a:buChar char="•"/>
        <a:defRPr sz="1400" kern="1200">
          <a:solidFill>
            <a:schemeClr val="tx1">
              <a:lumMod val="75000"/>
              <a:lumOff val="25000"/>
              <a:alpha val="99000"/>
            </a:schemeClr>
          </a:solidFill>
          <a:latin typeface="+mn-lt"/>
          <a:ea typeface="+mn-ea"/>
          <a:cs typeface="+mn-cs"/>
        </a:defRPr>
      </a:lvl3pPr>
      <a:lvl4pPr marL="1203577" indent="-259525"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4pPr>
      <a:lvl5pPr marL="1455967" indent="-252383"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indowsazurecat.com/2011/02/transient-fault-handling-framework/"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global and highly-available services using Windows Azure</a:t>
            </a:r>
          </a:p>
        </p:txBody>
      </p:sp>
      <p:sp>
        <p:nvSpPr>
          <p:cNvPr id="3" name="Subtitle 2"/>
          <p:cNvSpPr>
            <a:spLocks noGrp="1"/>
          </p:cNvSpPr>
          <p:nvPr>
            <p:ph type="subTitle" idx="1"/>
          </p:nvPr>
        </p:nvSpPr>
        <p:spPr/>
        <p:txBody>
          <a:bodyPr/>
          <a:lstStyle/>
          <a:p>
            <a:r>
              <a:rPr lang="en-US" dirty="0" smtClean="0"/>
              <a:t>David Aiken</a:t>
            </a:r>
          </a:p>
          <a:p>
            <a:r>
              <a:rPr lang="en-US" dirty="0" smtClean="0"/>
              <a:t>Windows Azure Technical Specialist</a:t>
            </a:r>
          </a:p>
          <a:p>
            <a:r>
              <a:rPr lang="en-US" dirty="0" smtClean="0"/>
              <a:t>Microsoft Corporation</a:t>
            </a:r>
          </a:p>
        </p:txBody>
      </p:sp>
      <p:sp>
        <p:nvSpPr>
          <p:cNvPr id="4" name="Text Placeholder 3"/>
          <p:cNvSpPr>
            <a:spLocks noGrp="1"/>
          </p:cNvSpPr>
          <p:nvPr>
            <p:ph type="body" sz="quarter" idx="10"/>
          </p:nvPr>
        </p:nvSpPr>
        <p:spPr/>
        <p:txBody>
          <a:bodyPr/>
          <a:lstStyle/>
          <a:p>
            <a:r>
              <a:rPr lang="en-US" dirty="0"/>
              <a:t>SAC-869T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823"/>
            <a:ext cx="7772400" cy="457048"/>
          </a:xfrm>
        </p:spPr>
        <p:txBody>
          <a:bodyPr/>
          <a:lstStyle/>
          <a:p>
            <a:r>
              <a:rPr lang="en-US" dirty="0" smtClean="0"/>
              <a:t>If platform fails are you still available?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5938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 what you get for free</a:t>
            </a:r>
            <a:endParaRPr lang="en-US" dirty="0"/>
          </a:p>
        </p:txBody>
      </p:sp>
      <p:sp>
        <p:nvSpPr>
          <p:cNvPr id="3" name="Content Placeholder 2"/>
          <p:cNvSpPr>
            <a:spLocks noGrp="1"/>
          </p:cNvSpPr>
          <p:nvPr>
            <p:ph idx="1"/>
          </p:nvPr>
        </p:nvSpPr>
        <p:spPr>
          <a:xfrm>
            <a:off x="389436" y="1085850"/>
            <a:ext cx="8363938" cy="3430170"/>
          </a:xfrm>
        </p:spPr>
        <p:txBody>
          <a:bodyPr/>
          <a:lstStyle/>
          <a:p>
            <a:r>
              <a:rPr lang="en-US" dirty="0" smtClean="0"/>
              <a:t>Elasticity</a:t>
            </a:r>
          </a:p>
          <a:p>
            <a:pPr lvl="1"/>
            <a:r>
              <a:rPr lang="en-US" dirty="0" smtClean="0"/>
              <a:t>Easily deploy compute resources and scale up and down</a:t>
            </a:r>
          </a:p>
          <a:p>
            <a:r>
              <a:rPr lang="en-US" dirty="0" smtClean="0"/>
              <a:t>Automated Service Management</a:t>
            </a:r>
          </a:p>
          <a:p>
            <a:pPr lvl="1"/>
            <a:r>
              <a:rPr lang="en-US" dirty="0" smtClean="0"/>
              <a:t>Windows Azure will (automatically) recover bad nodes</a:t>
            </a:r>
          </a:p>
          <a:p>
            <a:r>
              <a:rPr lang="en-US" dirty="0" smtClean="0"/>
              <a:t>Fault Domains</a:t>
            </a:r>
          </a:p>
          <a:p>
            <a:pPr lvl="1"/>
            <a:r>
              <a:rPr lang="en-US" dirty="0" smtClean="0"/>
              <a:t>Windows Azure deploys services across fault boundaries</a:t>
            </a:r>
          </a:p>
          <a:p>
            <a:r>
              <a:rPr lang="en-US" dirty="0" smtClean="0"/>
              <a:t>Storage Resilience</a:t>
            </a:r>
          </a:p>
          <a:p>
            <a:pPr lvl="1"/>
            <a:r>
              <a:rPr lang="en-US" dirty="0" smtClean="0"/>
              <a:t>3 copies of storage maintained</a:t>
            </a:r>
          </a:p>
          <a:p>
            <a:endParaRPr lang="en-US" dirty="0"/>
          </a:p>
        </p:txBody>
      </p:sp>
    </p:spTree>
    <p:extLst>
      <p:ext uri="{BB962C8B-B14F-4D97-AF65-F5344CB8AC3E}">
        <p14:creationId xmlns:p14="http://schemas.microsoft.com/office/powerpoint/2010/main" val="25508611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Fault Tolerance</a:t>
            </a:r>
            <a:endParaRPr lang="en-US" dirty="0"/>
          </a:p>
        </p:txBody>
      </p:sp>
      <p:sp>
        <p:nvSpPr>
          <p:cNvPr id="3" name="Content Placeholder 2"/>
          <p:cNvSpPr>
            <a:spLocks noGrp="1"/>
          </p:cNvSpPr>
          <p:nvPr>
            <p:ph idx="1"/>
          </p:nvPr>
        </p:nvSpPr>
        <p:spPr>
          <a:xfrm>
            <a:off x="389436" y="1085850"/>
            <a:ext cx="8363938" cy="4011867"/>
          </a:xfrm>
        </p:spPr>
        <p:txBody>
          <a:bodyPr/>
          <a:lstStyle/>
          <a:p>
            <a:r>
              <a:rPr lang="en-US" dirty="0" smtClean="0"/>
              <a:t>When Windows Azure breaks, it fixes itself!</a:t>
            </a:r>
          </a:p>
          <a:p>
            <a:pPr lvl="1"/>
            <a:r>
              <a:rPr lang="en-US" dirty="0" smtClean="0"/>
              <a:t>Can your service?</a:t>
            </a:r>
          </a:p>
          <a:p>
            <a:r>
              <a:rPr lang="en-US" dirty="0" smtClean="0"/>
              <a:t>Codifying Operations!</a:t>
            </a:r>
          </a:p>
          <a:p>
            <a:r>
              <a:rPr lang="en-US" dirty="0" smtClean="0"/>
              <a:t>Upgrade Domains</a:t>
            </a:r>
          </a:p>
          <a:p>
            <a:r>
              <a:rPr lang="en-US" dirty="0" smtClean="0"/>
              <a:t>Configure in </a:t>
            </a:r>
            <a:r>
              <a:rPr lang="en-US" dirty="0" err="1" smtClean="0"/>
              <a:t>ServiceDefinition.csdef</a:t>
            </a:r>
            <a:endParaRPr lang="en-US" dirty="0" smtClean="0"/>
          </a:p>
          <a:p>
            <a:pPr lvl="1"/>
            <a:r>
              <a:rPr lang="en-US" dirty="0" smtClean="0"/>
              <a:t>&lt;</a:t>
            </a:r>
            <a:r>
              <a:rPr lang="en-US" dirty="0" err="1" smtClean="0"/>
              <a:t>ServiceDefinition</a:t>
            </a:r>
            <a:r>
              <a:rPr lang="en-US" dirty="0" smtClean="0"/>
              <a:t> name="</a:t>
            </a:r>
            <a:r>
              <a:rPr lang="en-US" dirty="0" err="1" smtClean="0"/>
              <a:t>RedDir</a:t>
            </a:r>
            <a:r>
              <a:rPr lang="en-US" dirty="0" smtClean="0"/>
              <a:t>" </a:t>
            </a:r>
            <a:r>
              <a:rPr lang="en-US" dirty="0" err="1" smtClean="0"/>
              <a:t>xmlns</a:t>
            </a:r>
            <a:r>
              <a:rPr lang="en-US" dirty="0" smtClean="0"/>
              <a:t>="http://schemas.microsoft.com/</a:t>
            </a:r>
            <a:r>
              <a:rPr lang="en-US" dirty="0" err="1" smtClean="0"/>
              <a:t>ServiceHosting</a:t>
            </a:r>
            <a:r>
              <a:rPr lang="en-US" dirty="0" smtClean="0"/>
              <a:t>/2008/10/</a:t>
            </a:r>
            <a:r>
              <a:rPr lang="en-US" dirty="0" err="1" smtClean="0"/>
              <a:t>ServiceDefinition</a:t>
            </a:r>
            <a:r>
              <a:rPr lang="en-US" dirty="0" smtClean="0"/>
              <a:t>" </a:t>
            </a:r>
            <a:r>
              <a:rPr lang="en-US" dirty="0" err="1" smtClean="0"/>
              <a:t>upgradeDomainCount</a:t>
            </a:r>
            <a:r>
              <a:rPr lang="en-US" dirty="0" smtClean="0"/>
              <a:t>="3"&gt;</a:t>
            </a:r>
          </a:p>
          <a:p>
            <a:r>
              <a:rPr lang="en-US" dirty="0"/>
              <a:t>Transient Datacenter Conditions</a:t>
            </a:r>
          </a:p>
          <a:p>
            <a:pPr lvl="1"/>
            <a:r>
              <a:rPr lang="en-US" dirty="0"/>
              <a:t>Do you have Retry Logic?</a:t>
            </a:r>
          </a:p>
          <a:p>
            <a:endParaRPr lang="en-US" dirty="0" smtClean="0"/>
          </a:p>
        </p:txBody>
      </p:sp>
    </p:spTree>
    <p:extLst>
      <p:ext uri="{BB962C8B-B14F-4D97-AF65-F5344CB8AC3E}">
        <p14:creationId xmlns:p14="http://schemas.microsoft.com/office/powerpoint/2010/main" val="30447737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did you mean, retry logic?</a:t>
            </a:r>
            <a:endParaRPr lang="en-US" dirty="0"/>
          </a:p>
        </p:txBody>
      </p:sp>
      <p:sp>
        <p:nvSpPr>
          <p:cNvPr id="3" name="Content Placeholder 2"/>
          <p:cNvSpPr>
            <a:spLocks noGrp="1"/>
          </p:cNvSpPr>
          <p:nvPr>
            <p:ph idx="1"/>
          </p:nvPr>
        </p:nvSpPr>
        <p:spPr>
          <a:xfrm>
            <a:off x="389436" y="1085850"/>
            <a:ext cx="8363938" cy="3893374"/>
          </a:xfrm>
        </p:spPr>
        <p:txBody>
          <a:bodyPr/>
          <a:lstStyle/>
          <a:p>
            <a:r>
              <a:rPr lang="en-US" dirty="0" smtClean="0"/>
              <a:t>Transient conditions in the datacenter/network/service</a:t>
            </a:r>
          </a:p>
          <a:p>
            <a:r>
              <a:rPr lang="en-US" dirty="0" smtClean="0"/>
              <a:t>Example:</a:t>
            </a:r>
          </a:p>
          <a:p>
            <a:pPr marL="647786" lvl="2" indent="0">
              <a:buNone/>
            </a:pPr>
            <a:r>
              <a:rPr lang="en-US" sz="1600" dirty="0" smtClean="0"/>
              <a:t>SQL Azure Error 40501</a:t>
            </a:r>
            <a:br>
              <a:rPr lang="en-US" sz="1600" dirty="0" smtClean="0"/>
            </a:br>
            <a:r>
              <a:rPr lang="en-US" sz="1600" dirty="0" smtClean="0"/>
              <a:t>The service is currently busy. Retry the request after 10 seconds</a:t>
            </a:r>
            <a:r>
              <a:rPr lang="en-US" dirty="0" smtClean="0"/>
              <a:t>.</a:t>
            </a:r>
          </a:p>
          <a:p>
            <a:r>
              <a:rPr lang="en-US" dirty="0" smtClean="0"/>
              <a:t>Transient Fault Handling Framework</a:t>
            </a:r>
          </a:p>
          <a:p>
            <a:pPr lvl="1"/>
            <a:r>
              <a:rPr lang="en-US" sz="1600" dirty="0" smtClean="0">
                <a:hlinkClick r:id="rId2"/>
              </a:rPr>
              <a:t>http://windowsazurecat.com/2011/02/transient-fault-handling-framework/</a:t>
            </a:r>
            <a:r>
              <a:rPr lang="en-US" sz="1600" dirty="0" smtClean="0"/>
              <a:t> </a:t>
            </a:r>
          </a:p>
          <a:p>
            <a:r>
              <a:rPr lang="en-US" dirty="0" smtClean="0"/>
              <a:t>Retry against anything that might be external and have </a:t>
            </a:r>
            <a:r>
              <a:rPr lang="en-US" i="1" dirty="0" smtClean="0"/>
              <a:t>transient conditions*</a:t>
            </a:r>
            <a:r>
              <a:rPr lang="en-US" dirty="0" smtClean="0"/>
              <a:t>:</a:t>
            </a:r>
          </a:p>
          <a:p>
            <a:pPr lvl="1"/>
            <a:r>
              <a:rPr lang="en-US" sz="1800" dirty="0" smtClean="0"/>
              <a:t>SQL Azure</a:t>
            </a:r>
          </a:p>
          <a:p>
            <a:pPr lvl="1"/>
            <a:r>
              <a:rPr lang="en-US" sz="1800" dirty="0" smtClean="0"/>
              <a:t>Windows Azure Storage</a:t>
            </a:r>
          </a:p>
          <a:p>
            <a:pPr lvl="1"/>
            <a:r>
              <a:rPr lang="en-US" sz="1800" dirty="0" smtClean="0"/>
              <a:t>Service Bus</a:t>
            </a:r>
          </a:p>
          <a:p>
            <a:pPr lvl="1"/>
            <a:r>
              <a:rPr lang="en-US" sz="1800" dirty="0" smtClean="0"/>
              <a:t>3rd Party Services</a:t>
            </a:r>
          </a:p>
        </p:txBody>
      </p:sp>
    </p:spTree>
    <p:extLst>
      <p:ext uri="{BB962C8B-B14F-4D97-AF65-F5344CB8AC3E}">
        <p14:creationId xmlns:p14="http://schemas.microsoft.com/office/powerpoint/2010/main" val="10471630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823"/>
            <a:ext cx="7772400" cy="457048"/>
          </a:xfrm>
        </p:spPr>
        <p:txBody>
          <a:bodyPr/>
          <a:lstStyle/>
          <a:p>
            <a:r>
              <a:rPr lang="en-US" dirty="0" smtClean="0"/>
              <a:t>Code: Retry</a:t>
            </a:r>
            <a:endParaRPr lang="en-US" dirty="0"/>
          </a:p>
        </p:txBody>
      </p:sp>
      <p:sp>
        <p:nvSpPr>
          <p:cNvPr id="5" name="Subtitle 4"/>
          <p:cNvSpPr>
            <a:spLocks noGrp="1"/>
          </p:cNvSpPr>
          <p:nvPr>
            <p:ph type="subTitle" idx="1"/>
          </p:nvPr>
        </p:nvSpPr>
        <p:spPr>
          <a:xfrm>
            <a:off x="1371600" y="2914650"/>
            <a:ext cx="6400800" cy="332399"/>
          </a:xfrm>
        </p:spPr>
        <p:txBody>
          <a:bodyPr/>
          <a:lstStyle/>
          <a:p>
            <a:r>
              <a:rPr lang="en-US" dirty="0" smtClean="0"/>
              <a:t>.</a:t>
            </a:r>
            <a:endParaRPr lang="en-US" dirty="0"/>
          </a:p>
        </p:txBody>
      </p:sp>
    </p:spTree>
    <p:extLst>
      <p:ext uri="{BB962C8B-B14F-4D97-AF65-F5344CB8AC3E}">
        <p14:creationId xmlns:p14="http://schemas.microsoft.com/office/powerpoint/2010/main" val="17051178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457048"/>
          </a:xfrm>
        </p:spPr>
        <p:txBody>
          <a:bodyPr/>
          <a:lstStyle/>
          <a:p>
            <a:r>
              <a:rPr lang="en-US" dirty="0" smtClean="0"/>
              <a:t>How do you upgrade your service?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61721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389436" y="171450"/>
            <a:ext cx="8363938" cy="734047"/>
          </a:xfrm>
        </p:spPr>
        <p:txBody>
          <a:bodyPr/>
          <a:lstStyle/>
          <a:p>
            <a:r>
              <a:rPr lang="en-US" dirty="0"/>
              <a:t>Upgrade Strategies</a:t>
            </a:r>
            <a:br>
              <a:rPr lang="en-US" dirty="0"/>
            </a:br>
            <a:r>
              <a:rPr lang="en-US" sz="2000" dirty="0" smtClean="0">
                <a:solidFill>
                  <a:schemeClr val="accent1"/>
                </a:solidFill>
              </a:rPr>
              <a:t>VIP Swap</a:t>
            </a:r>
            <a:endParaRPr lang="en-US" sz="3600" dirty="0"/>
          </a:p>
        </p:txBody>
      </p:sp>
      <p:sp>
        <p:nvSpPr>
          <p:cNvPr id="37" name="Freeform 36"/>
          <p:cNvSpPr/>
          <p:nvPr/>
        </p:nvSpPr>
        <p:spPr>
          <a:xfrm>
            <a:off x="6284296" y="3160196"/>
            <a:ext cx="1813146" cy="947098"/>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ln/>
        </p:spPr>
        <p:style>
          <a:lnRef idx="1">
            <a:schemeClr val="dk1"/>
          </a:lnRef>
          <a:fillRef idx="2">
            <a:schemeClr val="dk1"/>
          </a:fillRef>
          <a:effectRef idx="1">
            <a:schemeClr val="dk1"/>
          </a:effectRef>
          <a:fontRef idx="minor">
            <a:schemeClr val="dk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i="1" dirty="0" smtClean="0"/>
              <a:t>GUID</a:t>
            </a:r>
            <a:r>
              <a:rPr lang="en-US" dirty="0" smtClean="0"/>
              <a:t>.cloudapp.net</a:t>
            </a:r>
          </a:p>
        </p:txBody>
      </p:sp>
      <p:sp>
        <p:nvSpPr>
          <p:cNvPr id="38" name="Freeform 37"/>
          <p:cNvSpPr/>
          <p:nvPr/>
        </p:nvSpPr>
        <p:spPr>
          <a:xfrm>
            <a:off x="6284296" y="1399437"/>
            <a:ext cx="1813146" cy="1012089"/>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ln/>
        </p:spPr>
        <p:style>
          <a:lnRef idx="1">
            <a:schemeClr val="dk1"/>
          </a:lnRef>
          <a:fillRef idx="2">
            <a:schemeClr val="dk1"/>
          </a:fillRef>
          <a:effectRef idx="1">
            <a:schemeClr val="dk1"/>
          </a:effectRef>
          <a:fontRef idx="minor">
            <a:schemeClr val="dk1"/>
          </a:fontRef>
        </p:style>
        <p:txBody>
          <a:bodyPr spcFirstLastPara="0" vert="horz" wrap="square" lIns="137160" tIns="68028" rIns="137160" bIns="68028" numCol="1" spcCol="1270" anchor="ctr" anchorCtr="0">
            <a:noAutofit/>
          </a:bodyPr>
          <a:lstStyle/>
          <a:p>
            <a:pPr algn="ctr" defTabSz="914099"/>
            <a:r>
              <a:rPr lang="en-US" spc="-50" dirty="0" smtClean="0">
                <a:solidFill>
                  <a:schemeClr val="bg1"/>
                </a:solidFill>
              </a:rPr>
              <a:t>Foo1.cloudapp.net</a:t>
            </a:r>
          </a:p>
        </p:txBody>
      </p:sp>
      <p:sp>
        <p:nvSpPr>
          <p:cNvPr id="39" name="Freeform 38"/>
          <p:cNvSpPr/>
          <p:nvPr/>
        </p:nvSpPr>
        <p:spPr>
          <a:xfrm>
            <a:off x="674392" y="1679034"/>
            <a:ext cx="1136099" cy="947098"/>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DNS</a:t>
            </a:r>
            <a:br>
              <a:rPr lang="en-US" dirty="0" smtClean="0"/>
            </a:br>
            <a:r>
              <a:rPr lang="en-US" dirty="0" smtClean="0"/>
              <a:t>foo.com</a:t>
            </a:r>
            <a:endParaRPr lang="en-US" kern="1200" dirty="0"/>
          </a:p>
        </p:txBody>
      </p:sp>
      <p:sp>
        <p:nvSpPr>
          <p:cNvPr id="40" name="Right Arrow 39"/>
          <p:cNvSpPr/>
          <p:nvPr/>
        </p:nvSpPr>
        <p:spPr bwMode="auto">
          <a:xfrm>
            <a:off x="2051050" y="1905482"/>
            <a:ext cx="1100712"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6749880" y="2833645"/>
            <a:ext cx="881975" cy="51880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V2</a:t>
            </a:r>
          </a:p>
        </p:txBody>
      </p:sp>
      <p:sp>
        <p:nvSpPr>
          <p:cNvPr id="43" name="Rounded Rectangle 42"/>
          <p:cNvSpPr/>
          <p:nvPr/>
        </p:nvSpPr>
        <p:spPr bwMode="auto">
          <a:xfrm>
            <a:off x="3264710" y="1765676"/>
            <a:ext cx="1690856" cy="77381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Load Balancer</a:t>
            </a:r>
          </a:p>
        </p:txBody>
      </p:sp>
      <p:sp>
        <p:nvSpPr>
          <p:cNvPr id="44" name="Right Arrow 43"/>
          <p:cNvSpPr/>
          <p:nvPr/>
        </p:nvSpPr>
        <p:spPr bwMode="auto">
          <a:xfrm>
            <a:off x="5056897" y="1883119"/>
            <a:ext cx="1100712"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5" name="Rectangle 44"/>
          <p:cNvSpPr/>
          <p:nvPr/>
        </p:nvSpPr>
        <p:spPr bwMode="auto">
          <a:xfrm>
            <a:off x="6749881" y="1140032"/>
            <a:ext cx="881975" cy="51880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V1</a:t>
            </a:r>
          </a:p>
        </p:txBody>
      </p:sp>
      <p:sp>
        <p:nvSpPr>
          <p:cNvPr id="46" name="TextBox 45"/>
          <p:cNvSpPr txBox="1"/>
          <p:nvPr/>
        </p:nvSpPr>
        <p:spPr>
          <a:xfrm>
            <a:off x="6707593" y="2054897"/>
            <a:ext cx="975332" cy="246221"/>
          </a:xfrm>
          <a:prstGeom prst="rect">
            <a:avLst/>
          </a:prstGeom>
          <a:noFill/>
        </p:spPr>
        <p:txBody>
          <a:bodyPr wrap="none" lIns="0" tIns="0" rIns="0" bIns="0" rtlCol="0">
            <a:spAutoFit/>
          </a:bodyPr>
          <a:lstStyle/>
          <a:p>
            <a:r>
              <a:rPr lang="en-US" sz="1600" spc="-50" dirty="0">
                <a:solidFill>
                  <a:schemeClr val="bg1"/>
                </a:solidFill>
              </a:rPr>
              <a:t>(Production</a:t>
            </a:r>
            <a:r>
              <a:rPr lang="en-US" sz="1600" spc="-50" dirty="0" smtClean="0">
                <a:solidFill>
                  <a:schemeClr val="bg1"/>
                </a:solidFill>
              </a:rPr>
              <a:t>)</a:t>
            </a:r>
            <a:endParaRPr lang="en-US" sz="1600" spc="-50" dirty="0">
              <a:solidFill>
                <a:schemeClr val="bg1"/>
              </a:solidFill>
            </a:endParaRPr>
          </a:p>
        </p:txBody>
      </p:sp>
      <p:sp>
        <p:nvSpPr>
          <p:cNvPr id="47" name="TextBox 46"/>
          <p:cNvSpPr txBox="1"/>
          <p:nvPr/>
        </p:nvSpPr>
        <p:spPr>
          <a:xfrm>
            <a:off x="6861032" y="3796144"/>
            <a:ext cx="668453" cy="215444"/>
          </a:xfrm>
          <a:prstGeom prst="rect">
            <a:avLst/>
          </a:prstGeom>
          <a:noFill/>
        </p:spPr>
        <p:txBody>
          <a:bodyPr wrap="none" lIns="0" tIns="0" rIns="0" bIns="0" rtlCol="0">
            <a:spAutoFit/>
          </a:bodyPr>
          <a:lstStyle/>
          <a:p>
            <a:pPr lvl="0"/>
            <a:r>
              <a:rPr lang="en-US" dirty="0">
                <a:solidFill>
                  <a:schemeClr val="bg1"/>
                </a:solidFill>
              </a:rPr>
              <a:t>(Staging</a:t>
            </a:r>
            <a:r>
              <a:rPr lang="en-US" dirty="0" smtClean="0">
                <a:solidFill>
                  <a:schemeClr val="bg1"/>
                </a:solidFill>
              </a:rPr>
              <a:t>)</a:t>
            </a:r>
            <a:endParaRPr lang="en-US" dirty="0">
              <a:solidFill>
                <a:schemeClr val="bg1"/>
              </a:solidFill>
            </a:endParaRPr>
          </a:p>
        </p:txBody>
      </p:sp>
      <p:sp>
        <p:nvSpPr>
          <p:cNvPr id="48" name="Right Arrow 47"/>
          <p:cNvSpPr/>
          <p:nvPr/>
        </p:nvSpPr>
        <p:spPr bwMode="auto">
          <a:xfrm>
            <a:off x="5107966" y="3203490"/>
            <a:ext cx="869950" cy="83854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Test</a:t>
            </a:r>
          </a:p>
        </p:txBody>
      </p:sp>
      <p:sp>
        <p:nvSpPr>
          <p:cNvPr id="49" name="Right Arrow 48"/>
          <p:cNvSpPr/>
          <p:nvPr/>
        </p:nvSpPr>
        <p:spPr bwMode="auto">
          <a:xfrm rot="1387096">
            <a:off x="5063450" y="2739390"/>
            <a:ext cx="1100712"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919555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8"/>
                                        </p:tgtEl>
                                      </p:cBhvr>
                                    </p:animEffect>
                                    <p:set>
                                      <p:cBhvr>
                                        <p:cTn id="17" dur="1" fill="hold">
                                          <p:stCondLst>
                                            <p:cond delay="499"/>
                                          </p:stCondLst>
                                        </p:cTn>
                                        <p:tgtEl>
                                          <p:spTgt spid="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1215 0.00061 L -0.10886 0.07716 C -0.13559 0.09352 -0.15105 0.11975 -0.15191 0.14845 C -0.15348 0.18333 -0.14011 0.21234 -0.11459 0.23426 L -0.00035 0.33981 " pathEditMode="relative" rAng="5628302" ptsTypes="FffFF">
                                      <p:cBhvr>
                                        <p:cTn id="21" dur="2000" fill="hold"/>
                                        <p:tgtEl>
                                          <p:spTgt spid="46"/>
                                        </p:tgtEl>
                                        <p:attrNameLst>
                                          <p:attrName>ppt_x</p:attrName>
                                          <p:attrName>ppt_y</p:attrName>
                                        </p:attrNameLst>
                                      </p:cBhvr>
                                      <p:rCtr x="-8542" y="16019"/>
                                    </p:animMotion>
                                  </p:childTnLst>
                                </p:cTn>
                              </p:par>
                              <p:par>
                                <p:cTn id="22" presetID="37" presetClass="path" presetSubtype="0" accel="50000" decel="50000" fill="hold" grpId="0" nodeType="withEffect">
                                  <p:stCondLst>
                                    <p:cond delay="0"/>
                                  </p:stCondLst>
                                  <p:childTnLst>
                                    <p:animMotion origin="layout" path="M 3.61111E-6 2.96296E-6 L 0.14062 -0.09105 C 0.1717 -0.1105 0.18784 -0.13889 0.18784 -0.16883 C 0.18784 -0.20278 0.1717 -0.22994 0.14062 -0.24939 L 3.61111E-6 -0.34074 " pathEditMode="relative" rAng="16200000" ptsTypes="FffFF">
                                      <p:cBhvr>
                                        <p:cTn id="23" dur="2000" fill="hold"/>
                                        <p:tgtEl>
                                          <p:spTgt spid="47"/>
                                        </p:tgtEl>
                                        <p:attrNameLst>
                                          <p:attrName>ppt_x</p:attrName>
                                          <p:attrName>ppt_y</p:attrName>
                                        </p:attrNameLst>
                                      </p:cBhvr>
                                      <p:rCtr x="9392" y="-17037"/>
                                    </p:animMotion>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xit" presetSubtype="0" fill="hold" grpId="0" nodeType="withEffect">
                                  <p:stCondLst>
                                    <p:cond delay="0"/>
                                  </p:stCondLst>
                                  <p:childTnLst>
                                    <p:animEffect transition="out" filter="fade">
                                      <p:cBhvr>
                                        <p:cTn id="28" dur="500"/>
                                        <p:tgtEl>
                                          <p:spTgt spid="44"/>
                                        </p:tgtEl>
                                      </p:cBhvr>
                                    </p:animEffect>
                                    <p:set>
                                      <p:cBhvr>
                                        <p:cTn id="2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p:bldP spid="47" grpId="0"/>
      <p:bldP spid="48" grpId="0" animBg="1"/>
      <p:bldP spid="48" grpId="1"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389436" y="171450"/>
            <a:ext cx="8363938" cy="734047"/>
          </a:xfrm>
        </p:spPr>
        <p:txBody>
          <a:bodyPr/>
          <a:lstStyle/>
          <a:p>
            <a:r>
              <a:rPr lang="en-US" dirty="0"/>
              <a:t>Upgrade Strategies</a:t>
            </a:r>
            <a:br>
              <a:rPr lang="en-US" dirty="0"/>
            </a:br>
            <a:r>
              <a:rPr lang="en-US" sz="2000" dirty="0" smtClean="0">
                <a:solidFill>
                  <a:schemeClr val="accent1"/>
                </a:solidFill>
              </a:rPr>
              <a:t>Upgrade</a:t>
            </a:r>
            <a:endParaRPr lang="en-US" sz="3600" dirty="0"/>
          </a:p>
        </p:txBody>
      </p:sp>
      <p:sp>
        <p:nvSpPr>
          <p:cNvPr id="38" name="Freeform 37"/>
          <p:cNvSpPr/>
          <p:nvPr/>
        </p:nvSpPr>
        <p:spPr>
          <a:xfrm>
            <a:off x="6284296" y="797825"/>
            <a:ext cx="1813146" cy="1012089"/>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ln/>
        </p:spPr>
        <p:style>
          <a:lnRef idx="1">
            <a:schemeClr val="dk1"/>
          </a:lnRef>
          <a:fillRef idx="2">
            <a:schemeClr val="dk1"/>
          </a:fillRef>
          <a:effectRef idx="1">
            <a:schemeClr val="dk1"/>
          </a:effectRef>
          <a:fontRef idx="minor">
            <a:schemeClr val="dk1"/>
          </a:fontRef>
        </p:style>
        <p:txBody>
          <a:bodyPr spcFirstLastPara="0" vert="horz" wrap="square" lIns="137160" tIns="68028" rIns="137160" bIns="68028" numCol="1" spcCol="1270" anchor="ctr" anchorCtr="0">
            <a:noAutofit/>
          </a:bodyPr>
          <a:lstStyle/>
          <a:p>
            <a:pPr algn="ctr" defTabSz="914099"/>
            <a:r>
              <a:rPr lang="en-US" spc="-50" dirty="0" smtClean="0">
                <a:solidFill>
                  <a:srgbClr val="232323"/>
                </a:solidFill>
              </a:rPr>
              <a:t>Foo1.cloudapp.net</a:t>
            </a:r>
          </a:p>
        </p:txBody>
      </p:sp>
      <p:sp>
        <p:nvSpPr>
          <p:cNvPr id="39" name="Freeform 38"/>
          <p:cNvSpPr/>
          <p:nvPr/>
        </p:nvSpPr>
        <p:spPr>
          <a:xfrm>
            <a:off x="674392" y="1077422"/>
            <a:ext cx="1136099" cy="947098"/>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137160" tIns="68028" rIns="137160" bIns="68028" numCol="1" spcCol="1270" anchor="ctr" anchorCtr="0">
            <a:noAutofit/>
          </a:bodyPr>
          <a:lstStyle/>
          <a:p>
            <a:pPr algn="ctr" defTabSz="800100">
              <a:lnSpc>
                <a:spcPct val="90000"/>
              </a:lnSpc>
              <a:spcBef>
                <a:spcPct val="0"/>
              </a:spcBef>
              <a:spcAft>
                <a:spcPct val="35000"/>
              </a:spcAft>
            </a:pPr>
            <a:r>
              <a:rPr lang="en-US" dirty="0" smtClean="0">
                <a:solidFill>
                  <a:srgbClr val="FFFFFF"/>
                </a:solidFill>
              </a:rPr>
              <a:t>DNS</a:t>
            </a:r>
            <a:br>
              <a:rPr lang="en-US" dirty="0" smtClean="0">
                <a:solidFill>
                  <a:srgbClr val="FFFFFF"/>
                </a:solidFill>
              </a:rPr>
            </a:br>
            <a:r>
              <a:rPr lang="en-US" dirty="0" smtClean="0">
                <a:solidFill>
                  <a:srgbClr val="FFFFFF"/>
                </a:solidFill>
              </a:rPr>
              <a:t>foo.com</a:t>
            </a:r>
            <a:endParaRPr lang="en-US" dirty="0">
              <a:solidFill>
                <a:srgbClr val="FFFFFF"/>
              </a:solidFill>
            </a:endParaRPr>
          </a:p>
        </p:txBody>
      </p:sp>
      <p:sp>
        <p:nvSpPr>
          <p:cNvPr id="40" name="Right Arrow 39"/>
          <p:cNvSpPr/>
          <p:nvPr/>
        </p:nvSpPr>
        <p:spPr bwMode="auto">
          <a:xfrm>
            <a:off x="2051050" y="1303870"/>
            <a:ext cx="1100712"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3" name="Rounded Rectangle 42"/>
          <p:cNvSpPr/>
          <p:nvPr/>
        </p:nvSpPr>
        <p:spPr bwMode="auto">
          <a:xfrm>
            <a:off x="3264710" y="1164064"/>
            <a:ext cx="1690856" cy="77381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232323"/>
                </a:solidFill>
              </a:rPr>
              <a:t>Load Balancer</a:t>
            </a:r>
          </a:p>
        </p:txBody>
      </p:sp>
      <p:sp>
        <p:nvSpPr>
          <p:cNvPr id="44" name="Right Arrow 43"/>
          <p:cNvSpPr/>
          <p:nvPr/>
        </p:nvSpPr>
        <p:spPr bwMode="auto">
          <a:xfrm>
            <a:off x="5056897" y="1281507"/>
            <a:ext cx="1100712"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TextBox 45"/>
          <p:cNvSpPr txBox="1"/>
          <p:nvPr/>
        </p:nvSpPr>
        <p:spPr>
          <a:xfrm>
            <a:off x="6707593" y="1453285"/>
            <a:ext cx="975332" cy="246221"/>
          </a:xfrm>
          <a:prstGeom prst="rect">
            <a:avLst/>
          </a:prstGeom>
          <a:noFill/>
        </p:spPr>
        <p:txBody>
          <a:bodyPr wrap="none" lIns="0" tIns="0" rIns="0" bIns="0" rtlCol="0">
            <a:spAutoFit/>
          </a:bodyPr>
          <a:lstStyle/>
          <a:p>
            <a:r>
              <a:rPr lang="en-US" sz="1600" spc="-50" dirty="0">
                <a:solidFill>
                  <a:srgbClr val="232323"/>
                </a:solidFill>
              </a:rPr>
              <a:t>(Production</a:t>
            </a:r>
            <a:r>
              <a:rPr lang="en-US" sz="1600" spc="-50" dirty="0" smtClean="0">
                <a:solidFill>
                  <a:srgbClr val="232323"/>
                </a:solidFill>
              </a:rPr>
              <a:t>)</a:t>
            </a:r>
            <a:endParaRPr lang="en-US" sz="1600" spc="-50" dirty="0">
              <a:solidFill>
                <a:srgbClr val="232323"/>
              </a:solidFill>
            </a:endParaRPr>
          </a:p>
        </p:txBody>
      </p:sp>
      <p:sp>
        <p:nvSpPr>
          <p:cNvPr id="15" name="Freeform 14"/>
          <p:cNvSpPr/>
          <p:nvPr/>
        </p:nvSpPr>
        <p:spPr>
          <a:xfrm>
            <a:off x="1889056" y="2778832"/>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16" name="Freeform 15"/>
          <p:cNvSpPr/>
          <p:nvPr/>
        </p:nvSpPr>
        <p:spPr>
          <a:xfrm>
            <a:off x="1889056" y="3514249"/>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17" name="Freeform 16"/>
          <p:cNvSpPr/>
          <p:nvPr/>
        </p:nvSpPr>
        <p:spPr>
          <a:xfrm>
            <a:off x="1889056" y="4260300"/>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18" name="Freeform 17"/>
          <p:cNvSpPr/>
          <p:nvPr/>
        </p:nvSpPr>
        <p:spPr>
          <a:xfrm>
            <a:off x="5093000" y="2778832"/>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19" name="Freeform 18"/>
          <p:cNvSpPr/>
          <p:nvPr/>
        </p:nvSpPr>
        <p:spPr>
          <a:xfrm>
            <a:off x="5093000" y="3514249"/>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20" name="Freeform 19"/>
          <p:cNvSpPr/>
          <p:nvPr/>
        </p:nvSpPr>
        <p:spPr>
          <a:xfrm>
            <a:off x="5093000" y="4260300"/>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21" name="Freeform 20"/>
          <p:cNvSpPr/>
          <p:nvPr/>
        </p:nvSpPr>
        <p:spPr>
          <a:xfrm>
            <a:off x="3189772" y="2778832"/>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22" name="Freeform 21"/>
          <p:cNvSpPr/>
          <p:nvPr/>
        </p:nvSpPr>
        <p:spPr>
          <a:xfrm>
            <a:off x="3189772" y="3514249"/>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23" name="Freeform 22"/>
          <p:cNvSpPr/>
          <p:nvPr/>
        </p:nvSpPr>
        <p:spPr>
          <a:xfrm>
            <a:off x="3189772" y="4260300"/>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V1</a:t>
            </a:r>
            <a:endParaRPr lang="en-US" kern="1200" dirty="0"/>
          </a:p>
        </p:txBody>
      </p:sp>
      <p:sp>
        <p:nvSpPr>
          <p:cNvPr id="24" name="Multiply 23"/>
          <p:cNvSpPr/>
          <p:nvPr/>
        </p:nvSpPr>
        <p:spPr bwMode="auto">
          <a:xfrm>
            <a:off x="2036506" y="2803635"/>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25" name="Multiply 24"/>
          <p:cNvSpPr/>
          <p:nvPr/>
        </p:nvSpPr>
        <p:spPr bwMode="auto">
          <a:xfrm>
            <a:off x="3366966" y="2839737"/>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26" name="Multiply 25"/>
          <p:cNvSpPr/>
          <p:nvPr/>
        </p:nvSpPr>
        <p:spPr bwMode="auto">
          <a:xfrm>
            <a:off x="2029411" y="3519584"/>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27" name="Multiply 26"/>
          <p:cNvSpPr/>
          <p:nvPr/>
        </p:nvSpPr>
        <p:spPr bwMode="auto">
          <a:xfrm>
            <a:off x="3359871" y="3555686"/>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28" name="Multiply 27"/>
          <p:cNvSpPr/>
          <p:nvPr/>
        </p:nvSpPr>
        <p:spPr bwMode="auto">
          <a:xfrm>
            <a:off x="2029411" y="4242628"/>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29" name="Multiply 28"/>
          <p:cNvSpPr/>
          <p:nvPr/>
        </p:nvSpPr>
        <p:spPr bwMode="auto">
          <a:xfrm>
            <a:off x="3359871" y="4278730"/>
            <a:ext cx="386695" cy="488838"/>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30" name="Up Arrow 29"/>
          <p:cNvSpPr/>
          <p:nvPr/>
        </p:nvSpPr>
        <p:spPr bwMode="auto">
          <a:xfrm rot="5400000">
            <a:off x="4309518" y="2781409"/>
            <a:ext cx="352810" cy="567070"/>
          </a:xfrm>
          <a:prstGeom prst="upArrow">
            <a:avLst>
              <a:gd name="adj1" fmla="val 76415"/>
              <a:gd name="adj2" fmla="val 50000"/>
            </a:avLst>
          </a:prstGeom>
          <a:gradFill flip="none" rotWithShape="1">
            <a:gsLst>
              <a:gs pos="0">
                <a:schemeClr val="bg2">
                  <a:lumMod val="75000"/>
                </a:schemeClr>
              </a:gs>
              <a:gs pos="43000">
                <a:schemeClr val="tx2"/>
              </a:gs>
              <a:gs pos="86000">
                <a:schemeClr val="bg2">
                  <a:alpha val="0"/>
                </a:schemeClr>
              </a:gs>
            </a:gsLst>
            <a:lin ang="5400000" scaled="0"/>
            <a:tileRect/>
          </a:gradFill>
          <a:ln w="12700">
            <a:gradFill flip="none" rotWithShape="1">
              <a:gsLst>
                <a:gs pos="0">
                  <a:srgbClr val="FFFFFF"/>
                </a:gs>
                <a:gs pos="50000">
                  <a:srgbClr val="FFFFFF">
                    <a:alpha val="50000"/>
                  </a:srgbClr>
                </a:gs>
                <a:gs pos="70000">
                  <a:schemeClr val="bg2"/>
                </a:gs>
                <a:gs pos="100000">
                  <a:srgbClr val="FFC000">
                    <a:tint val="23500"/>
                    <a:satMod val="160000"/>
                    <a:alpha val="0"/>
                  </a:srgbClr>
                </a:gs>
              </a:gsLst>
              <a:lin ang="5400000" scaled="0"/>
              <a:tileRect/>
            </a:gradFill>
            <a:round/>
            <a:headEnd/>
            <a:tailEnd/>
          </a:ln>
          <a:effectLst>
            <a:outerShdw blurRad="50800" dist="38100" algn="l" rotWithShape="0">
              <a:prstClr val="black">
                <a:alpha val="40000"/>
              </a:prstClr>
            </a:outerShdw>
          </a:effectLst>
        </p:spPr>
        <p:txBody>
          <a:bodyPr vert="vert270" wrap="square" lIns="0" tIns="0" rIns="0" bIns="0" numCol="1" anchor="ctr" anchorCtr="0" compatLnSpc="1">
            <a:prstTxWarp prst="textNoShape">
              <a:avLst/>
            </a:prstTxWarp>
          </a:bodyPr>
          <a:lstStyle/>
          <a:p>
            <a:pPr algn="ctr"/>
            <a:endParaRPr lang="de-DE" sz="1600" b="1" dirty="0">
              <a:solidFill>
                <a:schemeClr val="tx2">
                  <a:lumMod val="10000"/>
                </a:schemeClr>
              </a:solidFill>
              <a:latin typeface="+mj-lt"/>
            </a:endParaRPr>
          </a:p>
        </p:txBody>
      </p:sp>
      <p:sp>
        <p:nvSpPr>
          <p:cNvPr id="31" name="Up Arrow 30"/>
          <p:cNvSpPr/>
          <p:nvPr/>
        </p:nvSpPr>
        <p:spPr bwMode="auto">
          <a:xfrm rot="5400000">
            <a:off x="4309518" y="3529232"/>
            <a:ext cx="352810" cy="567070"/>
          </a:xfrm>
          <a:prstGeom prst="upArrow">
            <a:avLst>
              <a:gd name="adj1" fmla="val 76415"/>
              <a:gd name="adj2" fmla="val 50000"/>
            </a:avLst>
          </a:prstGeom>
          <a:gradFill flip="none" rotWithShape="1">
            <a:gsLst>
              <a:gs pos="0">
                <a:schemeClr val="bg2">
                  <a:lumMod val="75000"/>
                </a:schemeClr>
              </a:gs>
              <a:gs pos="43000">
                <a:schemeClr val="tx2"/>
              </a:gs>
              <a:gs pos="86000">
                <a:schemeClr val="bg2">
                  <a:alpha val="0"/>
                </a:schemeClr>
              </a:gs>
            </a:gsLst>
            <a:lin ang="5400000" scaled="0"/>
            <a:tileRect/>
          </a:gradFill>
          <a:ln w="12700">
            <a:gradFill flip="none" rotWithShape="1">
              <a:gsLst>
                <a:gs pos="0">
                  <a:srgbClr val="FFFFFF"/>
                </a:gs>
                <a:gs pos="50000">
                  <a:srgbClr val="FFFFFF">
                    <a:alpha val="50000"/>
                  </a:srgbClr>
                </a:gs>
                <a:gs pos="70000">
                  <a:schemeClr val="bg2"/>
                </a:gs>
                <a:gs pos="100000">
                  <a:srgbClr val="FFC000">
                    <a:tint val="23500"/>
                    <a:satMod val="160000"/>
                    <a:alpha val="0"/>
                  </a:srgbClr>
                </a:gs>
              </a:gsLst>
              <a:lin ang="5400000" scaled="0"/>
              <a:tileRect/>
            </a:gradFill>
            <a:round/>
            <a:headEnd/>
            <a:tailEnd/>
          </a:ln>
          <a:effectLst>
            <a:outerShdw blurRad="50800" dist="38100" algn="l" rotWithShape="0">
              <a:prstClr val="black">
                <a:alpha val="40000"/>
              </a:prstClr>
            </a:outerShdw>
          </a:effectLst>
        </p:spPr>
        <p:txBody>
          <a:bodyPr vert="vert270" wrap="square" lIns="0" tIns="0" rIns="0" bIns="0" numCol="1" anchor="ctr" anchorCtr="0" compatLnSpc="1">
            <a:prstTxWarp prst="textNoShape">
              <a:avLst/>
            </a:prstTxWarp>
          </a:bodyPr>
          <a:lstStyle/>
          <a:p>
            <a:pPr algn="ctr"/>
            <a:endParaRPr lang="de-DE" sz="1600" b="1" dirty="0">
              <a:solidFill>
                <a:schemeClr val="tx2">
                  <a:lumMod val="10000"/>
                </a:schemeClr>
              </a:solidFill>
              <a:latin typeface="+mj-lt"/>
            </a:endParaRPr>
          </a:p>
        </p:txBody>
      </p:sp>
      <p:sp>
        <p:nvSpPr>
          <p:cNvPr id="32" name="Up Arrow 31"/>
          <p:cNvSpPr/>
          <p:nvPr/>
        </p:nvSpPr>
        <p:spPr bwMode="auto">
          <a:xfrm rot="5400000">
            <a:off x="4309518" y="4209714"/>
            <a:ext cx="352810" cy="567070"/>
          </a:xfrm>
          <a:prstGeom prst="upArrow">
            <a:avLst>
              <a:gd name="adj1" fmla="val 76415"/>
              <a:gd name="adj2" fmla="val 50000"/>
            </a:avLst>
          </a:prstGeom>
          <a:gradFill flip="none" rotWithShape="1">
            <a:gsLst>
              <a:gs pos="0">
                <a:schemeClr val="bg2">
                  <a:lumMod val="75000"/>
                </a:schemeClr>
              </a:gs>
              <a:gs pos="43000">
                <a:schemeClr val="tx2"/>
              </a:gs>
              <a:gs pos="86000">
                <a:schemeClr val="bg2">
                  <a:alpha val="0"/>
                </a:schemeClr>
              </a:gs>
            </a:gsLst>
            <a:lin ang="5400000" scaled="0"/>
            <a:tileRect/>
          </a:gradFill>
          <a:ln w="12700">
            <a:gradFill flip="none" rotWithShape="1">
              <a:gsLst>
                <a:gs pos="0">
                  <a:srgbClr val="FFFFFF"/>
                </a:gs>
                <a:gs pos="50000">
                  <a:srgbClr val="FFFFFF">
                    <a:alpha val="50000"/>
                  </a:srgbClr>
                </a:gs>
                <a:gs pos="70000">
                  <a:schemeClr val="bg2"/>
                </a:gs>
                <a:gs pos="100000">
                  <a:srgbClr val="FFC000">
                    <a:tint val="23500"/>
                    <a:satMod val="160000"/>
                    <a:alpha val="0"/>
                  </a:srgbClr>
                </a:gs>
              </a:gsLst>
              <a:lin ang="5400000" scaled="0"/>
              <a:tileRect/>
            </a:gradFill>
            <a:round/>
            <a:headEnd/>
            <a:tailEnd/>
          </a:ln>
          <a:effectLst>
            <a:outerShdw blurRad="50800" dist="38100" algn="l" rotWithShape="0">
              <a:prstClr val="black">
                <a:alpha val="40000"/>
              </a:prstClr>
            </a:outerShdw>
          </a:effectLst>
        </p:spPr>
        <p:txBody>
          <a:bodyPr vert="vert270" wrap="square" lIns="0" tIns="0" rIns="0" bIns="0" numCol="1" anchor="ctr" anchorCtr="0" compatLnSpc="1">
            <a:prstTxWarp prst="textNoShape">
              <a:avLst/>
            </a:prstTxWarp>
          </a:bodyPr>
          <a:lstStyle/>
          <a:p>
            <a:pPr algn="ctr"/>
            <a:endParaRPr lang="de-DE" sz="1600" b="1" dirty="0">
              <a:solidFill>
                <a:schemeClr val="tx2">
                  <a:lumMod val="10000"/>
                </a:schemeClr>
              </a:solidFill>
              <a:latin typeface="+mj-lt"/>
            </a:endParaRPr>
          </a:p>
        </p:txBody>
      </p:sp>
      <p:sp>
        <p:nvSpPr>
          <p:cNvPr id="33" name="Freeform 32"/>
          <p:cNvSpPr/>
          <p:nvPr/>
        </p:nvSpPr>
        <p:spPr>
          <a:xfrm>
            <a:off x="6379541" y="2778832"/>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34" name="Freeform 33"/>
          <p:cNvSpPr/>
          <p:nvPr/>
        </p:nvSpPr>
        <p:spPr>
          <a:xfrm>
            <a:off x="6379541" y="3514249"/>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35" name="Freeform 34"/>
          <p:cNvSpPr/>
          <p:nvPr/>
        </p:nvSpPr>
        <p:spPr>
          <a:xfrm>
            <a:off x="6379541" y="4260300"/>
            <a:ext cx="717792" cy="543853"/>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solidFill>
            <a:schemeClr val="accent4"/>
          </a:solidFill>
          <a:ln>
            <a:solidFill>
              <a:schemeClr val="accent6"/>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V2</a:t>
            </a:r>
            <a:endParaRPr lang="en-US" kern="1200" dirty="0"/>
          </a:p>
        </p:txBody>
      </p:sp>
      <p:sp>
        <p:nvSpPr>
          <p:cNvPr id="41" name="TextBox 40"/>
          <p:cNvSpPr txBox="1"/>
          <p:nvPr/>
        </p:nvSpPr>
        <p:spPr>
          <a:xfrm>
            <a:off x="2079038" y="2466402"/>
            <a:ext cx="547443"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Web</a:t>
            </a:r>
          </a:p>
        </p:txBody>
      </p:sp>
      <p:sp>
        <p:nvSpPr>
          <p:cNvPr id="50" name="TextBox 49"/>
          <p:cNvSpPr txBox="1"/>
          <p:nvPr/>
        </p:nvSpPr>
        <p:spPr>
          <a:xfrm>
            <a:off x="3241984" y="2446613"/>
            <a:ext cx="737430"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Worker</a:t>
            </a:r>
          </a:p>
        </p:txBody>
      </p:sp>
      <p:sp>
        <p:nvSpPr>
          <p:cNvPr id="51" name="TextBox 50"/>
          <p:cNvSpPr txBox="1"/>
          <p:nvPr/>
        </p:nvSpPr>
        <p:spPr>
          <a:xfrm>
            <a:off x="5240577" y="2469940"/>
            <a:ext cx="547443"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Web</a:t>
            </a:r>
          </a:p>
        </p:txBody>
      </p:sp>
      <p:sp>
        <p:nvSpPr>
          <p:cNvPr id="52" name="TextBox 51"/>
          <p:cNvSpPr txBox="1"/>
          <p:nvPr/>
        </p:nvSpPr>
        <p:spPr>
          <a:xfrm>
            <a:off x="6446055" y="2450151"/>
            <a:ext cx="737430"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Worker</a:t>
            </a:r>
          </a:p>
        </p:txBody>
      </p:sp>
    </p:spTree>
    <p:extLst>
      <p:ext uri="{BB962C8B-B14F-4D97-AF65-F5344CB8AC3E}">
        <p14:creationId xmlns:p14="http://schemas.microsoft.com/office/powerpoint/2010/main" val="2503775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1191095"/>
          </a:xfrm>
        </p:spPr>
        <p:txBody>
          <a:bodyPr/>
          <a:lstStyle/>
          <a:p>
            <a:r>
              <a:rPr lang="en-US" dirty="0" smtClean="0"/>
              <a:t>Upgrade Strategies</a:t>
            </a:r>
            <a:br>
              <a:rPr lang="en-US" dirty="0" smtClean="0"/>
            </a:br>
            <a:r>
              <a:rPr lang="en-US" sz="2000" dirty="0">
                <a:solidFill>
                  <a:schemeClr val="accent1"/>
                </a:solidFill>
              </a:rPr>
              <a:t>New Service &amp; Swap DNS</a:t>
            </a:r>
            <a:r>
              <a:rPr lang="en-US" sz="2000" dirty="0">
                <a:gradFill>
                  <a:gsLst>
                    <a:gs pos="0">
                      <a:schemeClr val="tx1"/>
                    </a:gs>
                    <a:gs pos="86000">
                      <a:schemeClr val="tx1"/>
                    </a:gs>
                  </a:gsLst>
                  <a:lin ang="5400000" scaled="0"/>
                </a:gradFill>
              </a:rPr>
              <a:t/>
            </a:r>
            <a:br>
              <a:rPr lang="en-US" sz="2000" dirty="0">
                <a:gradFill>
                  <a:gsLst>
                    <a:gs pos="0">
                      <a:schemeClr val="tx1"/>
                    </a:gs>
                    <a:gs pos="86000">
                      <a:schemeClr val="tx1"/>
                    </a:gs>
                  </a:gsLst>
                  <a:lin ang="5400000" scaled="0"/>
                </a:gradFill>
              </a:rPr>
            </a:br>
            <a:endParaRPr lang="en-US" dirty="0"/>
          </a:p>
        </p:txBody>
      </p:sp>
      <p:sp>
        <p:nvSpPr>
          <p:cNvPr id="7" name="Freeform 6"/>
          <p:cNvSpPr/>
          <p:nvPr/>
        </p:nvSpPr>
        <p:spPr>
          <a:xfrm>
            <a:off x="4669522" y="2259499"/>
            <a:ext cx="1813146" cy="947098"/>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Foo2.cloudapp.net</a:t>
            </a:r>
          </a:p>
          <a:p>
            <a:pPr lvl="0" algn="ctr" defTabSz="800100" rtl="0">
              <a:lnSpc>
                <a:spcPct val="90000"/>
              </a:lnSpc>
              <a:spcBef>
                <a:spcPct val="0"/>
              </a:spcBef>
              <a:spcAft>
                <a:spcPct val="35000"/>
              </a:spcAft>
            </a:pPr>
            <a:r>
              <a:rPr lang="en-US" dirty="0" smtClean="0"/>
              <a:t>(Production)</a:t>
            </a:r>
            <a:endParaRPr lang="en-US" kern="1200" dirty="0"/>
          </a:p>
        </p:txBody>
      </p:sp>
      <p:sp>
        <p:nvSpPr>
          <p:cNvPr id="10" name="Freeform 9"/>
          <p:cNvSpPr/>
          <p:nvPr/>
        </p:nvSpPr>
        <p:spPr>
          <a:xfrm>
            <a:off x="4669522" y="1172990"/>
            <a:ext cx="1813146" cy="1012089"/>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37160" tIns="68028" rIns="137160" bIns="68028" numCol="1" spcCol="1270" anchor="ctr" anchorCtr="0">
            <a:noAutofit/>
          </a:bodyPr>
          <a:lstStyle/>
          <a:p>
            <a:pPr algn="ctr" defTabSz="914099"/>
            <a:r>
              <a:rPr lang="en-US" spc="-50" dirty="0" smtClean="0">
                <a:solidFill>
                  <a:srgbClr val="FFFFFF"/>
                </a:solidFill>
              </a:rPr>
              <a:t>Foo1.cloudapp.net</a:t>
            </a:r>
          </a:p>
          <a:p>
            <a:pPr algn="ctr" defTabSz="914099"/>
            <a:r>
              <a:rPr lang="en-US" spc="-50" dirty="0" smtClean="0">
                <a:solidFill>
                  <a:srgbClr val="FFFFFF"/>
                </a:solidFill>
              </a:rPr>
              <a:t>(Production)</a:t>
            </a:r>
            <a:endParaRPr lang="en-US" spc="-50" dirty="0">
              <a:solidFill>
                <a:srgbClr val="FFFFFF"/>
              </a:solidFill>
            </a:endParaRPr>
          </a:p>
        </p:txBody>
      </p:sp>
      <p:sp>
        <p:nvSpPr>
          <p:cNvPr id="21" name="Freeform 20"/>
          <p:cNvSpPr/>
          <p:nvPr/>
        </p:nvSpPr>
        <p:spPr>
          <a:xfrm>
            <a:off x="2217442" y="1711531"/>
            <a:ext cx="1136099" cy="947098"/>
          </a:xfrm>
          <a:custGeom>
            <a:avLst/>
            <a:gdLst>
              <a:gd name="connsiteX0" fmla="*/ 0 w 1542162"/>
              <a:gd name="connsiteY0" fmla="*/ 154216 h 1820595"/>
              <a:gd name="connsiteX1" fmla="*/ 154216 w 1542162"/>
              <a:gd name="connsiteY1" fmla="*/ 0 h 1820595"/>
              <a:gd name="connsiteX2" fmla="*/ 1387946 w 1542162"/>
              <a:gd name="connsiteY2" fmla="*/ 0 h 1820595"/>
              <a:gd name="connsiteX3" fmla="*/ 1542162 w 1542162"/>
              <a:gd name="connsiteY3" fmla="*/ 154216 h 1820595"/>
              <a:gd name="connsiteX4" fmla="*/ 1542162 w 1542162"/>
              <a:gd name="connsiteY4" fmla="*/ 1666379 h 1820595"/>
              <a:gd name="connsiteX5" fmla="*/ 1387946 w 1542162"/>
              <a:gd name="connsiteY5" fmla="*/ 1820595 h 1820595"/>
              <a:gd name="connsiteX6" fmla="*/ 154216 w 1542162"/>
              <a:gd name="connsiteY6" fmla="*/ 1820595 h 1820595"/>
              <a:gd name="connsiteX7" fmla="*/ 0 w 1542162"/>
              <a:gd name="connsiteY7" fmla="*/ 1666379 h 1820595"/>
              <a:gd name="connsiteX8" fmla="*/ 0 w 1542162"/>
              <a:gd name="connsiteY8" fmla="*/ 154216 h 18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62" h="1820595">
                <a:moveTo>
                  <a:pt x="0" y="154216"/>
                </a:moveTo>
                <a:cubicBezTo>
                  <a:pt x="0" y="69045"/>
                  <a:pt x="69045" y="0"/>
                  <a:pt x="154216" y="0"/>
                </a:cubicBezTo>
                <a:lnTo>
                  <a:pt x="1387946" y="0"/>
                </a:lnTo>
                <a:cubicBezTo>
                  <a:pt x="1473117" y="0"/>
                  <a:pt x="1542162" y="69045"/>
                  <a:pt x="1542162" y="154216"/>
                </a:cubicBezTo>
                <a:lnTo>
                  <a:pt x="1542162" y="1666379"/>
                </a:lnTo>
                <a:cubicBezTo>
                  <a:pt x="1542162" y="1751550"/>
                  <a:pt x="1473117" y="1820595"/>
                  <a:pt x="1387946" y="1820595"/>
                </a:cubicBezTo>
                <a:lnTo>
                  <a:pt x="154216" y="1820595"/>
                </a:lnTo>
                <a:cubicBezTo>
                  <a:pt x="69045" y="1820595"/>
                  <a:pt x="0" y="1751550"/>
                  <a:pt x="0" y="1666379"/>
                </a:cubicBezTo>
                <a:lnTo>
                  <a:pt x="0" y="154216"/>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137160" tIns="68028" rIns="137160" bIns="68028" numCol="1" spcCol="1270" anchor="ctr" anchorCtr="0">
            <a:noAutofit/>
          </a:bodyPr>
          <a:lstStyle/>
          <a:p>
            <a:pPr lvl="0" algn="ctr" defTabSz="800100" rtl="0">
              <a:lnSpc>
                <a:spcPct val="90000"/>
              </a:lnSpc>
              <a:spcBef>
                <a:spcPct val="0"/>
              </a:spcBef>
              <a:spcAft>
                <a:spcPct val="35000"/>
              </a:spcAft>
            </a:pPr>
            <a:r>
              <a:rPr lang="en-US" dirty="0" smtClean="0"/>
              <a:t>DNS</a:t>
            </a:r>
            <a:br>
              <a:rPr lang="en-US" dirty="0" smtClean="0"/>
            </a:br>
            <a:r>
              <a:rPr lang="en-US" dirty="0" smtClean="0"/>
              <a:t>foo.com</a:t>
            </a:r>
            <a:endParaRPr lang="en-US" kern="1200" dirty="0"/>
          </a:p>
        </p:txBody>
      </p:sp>
      <p:sp>
        <p:nvSpPr>
          <p:cNvPr id="23" name="Right Arrow 22"/>
          <p:cNvSpPr/>
          <p:nvPr/>
        </p:nvSpPr>
        <p:spPr bwMode="auto">
          <a:xfrm>
            <a:off x="3708400" y="1679034"/>
            <a:ext cx="704850"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Right Arrow 25"/>
          <p:cNvSpPr/>
          <p:nvPr/>
        </p:nvSpPr>
        <p:spPr bwMode="auto">
          <a:xfrm>
            <a:off x="3708400" y="2315049"/>
            <a:ext cx="704850" cy="41799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89662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823"/>
            <a:ext cx="7772400" cy="457048"/>
          </a:xfrm>
        </p:spPr>
        <p:txBody>
          <a:bodyPr/>
          <a:lstStyle/>
          <a:p>
            <a:r>
              <a:rPr lang="en-US" dirty="0" smtClean="0"/>
              <a:t>Thinking Globally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27608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Assumptions</a:t>
            </a:r>
            <a:endParaRPr lang="en-US" dirty="0"/>
          </a:p>
        </p:txBody>
      </p:sp>
      <p:sp>
        <p:nvSpPr>
          <p:cNvPr id="3" name="Content Placeholder 2"/>
          <p:cNvSpPr>
            <a:spLocks noGrp="1"/>
          </p:cNvSpPr>
          <p:nvPr>
            <p:ph idx="1"/>
          </p:nvPr>
        </p:nvSpPr>
        <p:spPr>
          <a:xfrm>
            <a:off x="389436" y="1085850"/>
            <a:ext cx="8363938" cy="2922338"/>
          </a:xfrm>
        </p:spPr>
        <p:txBody>
          <a:bodyPr/>
          <a:lstStyle/>
          <a:p>
            <a:r>
              <a:rPr lang="en-US" dirty="0" smtClean="0"/>
              <a:t>You know the basics</a:t>
            </a:r>
          </a:p>
          <a:p>
            <a:pPr lvl="1"/>
            <a:r>
              <a:rPr lang="en-US" dirty="0" smtClean="0"/>
              <a:t>Web/Worker Roles</a:t>
            </a:r>
          </a:p>
          <a:p>
            <a:pPr lvl="1"/>
            <a:r>
              <a:rPr lang="en-US" dirty="0" smtClean="0"/>
              <a:t>SQL Azure</a:t>
            </a:r>
          </a:p>
          <a:p>
            <a:pPr lvl="1"/>
            <a:r>
              <a:rPr lang="en-US" dirty="0" smtClean="0"/>
              <a:t>Windows Azure Storage</a:t>
            </a:r>
          </a:p>
          <a:p>
            <a:pPr lvl="1"/>
            <a:r>
              <a:rPr lang="en-US" dirty="0" smtClean="0"/>
              <a:t>Asynchronous Programming</a:t>
            </a:r>
          </a:p>
          <a:p>
            <a:pPr lvl="1"/>
            <a:r>
              <a:rPr lang="en-US" dirty="0" smtClean="0"/>
              <a:t>Windows Azure diagnostics</a:t>
            </a:r>
          </a:p>
          <a:p>
            <a:r>
              <a:rPr lang="en-US" dirty="0" smtClean="0"/>
              <a:t>You have deployed a service to Windows Azure</a:t>
            </a:r>
          </a:p>
          <a:p>
            <a:r>
              <a:rPr lang="en-US" dirty="0" smtClean="0"/>
              <a:t>Everything can and will (eventually) break</a:t>
            </a:r>
          </a:p>
        </p:txBody>
      </p:sp>
    </p:spTree>
    <p:extLst>
      <p:ext uri="{BB962C8B-B14F-4D97-AF65-F5344CB8AC3E}">
        <p14:creationId xmlns:p14="http://schemas.microsoft.com/office/powerpoint/2010/main" val="4301884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Globally</a:t>
            </a:r>
            <a:endParaRPr lang="en-US" dirty="0"/>
          </a:p>
        </p:txBody>
      </p:sp>
      <p:sp>
        <p:nvSpPr>
          <p:cNvPr id="5" name="Text Placeholder 4"/>
          <p:cNvSpPr>
            <a:spLocks noGrp="1"/>
          </p:cNvSpPr>
          <p:nvPr>
            <p:ph type="body" sz="quarter" idx="10"/>
          </p:nvPr>
        </p:nvSpPr>
        <p:spPr>
          <a:xfrm>
            <a:off x="389437" y="1085850"/>
            <a:ext cx="8363937" cy="2160591"/>
          </a:xfrm>
        </p:spPr>
        <p:txBody>
          <a:bodyPr/>
          <a:lstStyle/>
          <a:p>
            <a:r>
              <a:rPr lang="en-US" dirty="0" smtClean="0"/>
              <a:t>Network latency</a:t>
            </a:r>
          </a:p>
          <a:p>
            <a:pPr lvl="1"/>
            <a:r>
              <a:rPr lang="en-US" dirty="0" smtClean="0"/>
              <a:t>Put compute closer to user.</a:t>
            </a:r>
          </a:p>
          <a:p>
            <a:pPr lvl="1"/>
            <a:r>
              <a:rPr lang="en-US" dirty="0" smtClean="0"/>
              <a:t>Put data closer to user.</a:t>
            </a:r>
          </a:p>
          <a:p>
            <a:r>
              <a:rPr lang="en-US" dirty="0" smtClean="0"/>
              <a:t>Global availability</a:t>
            </a:r>
          </a:p>
          <a:p>
            <a:pPr lvl="1"/>
            <a:r>
              <a:rPr lang="en-US" dirty="0" smtClean="0"/>
              <a:t>Datacenter outages.</a:t>
            </a:r>
          </a:p>
          <a:p>
            <a:pPr lvl="1"/>
            <a:r>
              <a:rPr lang="en-US" dirty="0" smtClean="0"/>
              <a:t>Synchronizing data.</a:t>
            </a:r>
            <a:endParaRPr lang="en-US" dirty="0"/>
          </a:p>
        </p:txBody>
      </p:sp>
    </p:spTree>
    <p:extLst>
      <p:ext uri="{BB962C8B-B14F-4D97-AF65-F5344CB8AC3E}">
        <p14:creationId xmlns:p14="http://schemas.microsoft.com/office/powerpoint/2010/main" val="4272240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Network Latency</a:t>
            </a:r>
            <a:endParaRPr lang="en-US" sz="2200" dirty="0"/>
          </a:p>
        </p:txBody>
      </p:sp>
      <p:pic>
        <p:nvPicPr>
          <p:cNvPr id="5" name="Picture 4" descr="http://www.ivcmedia.co.uk/flash/resources/world-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21" y="1371600"/>
            <a:ext cx="6578580" cy="363967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303282" y="1652200"/>
            <a:ext cx="2059382" cy="2059382"/>
            <a:chOff x="1303282" y="1652200"/>
            <a:chExt cx="2059382" cy="2059382"/>
          </a:xfrm>
        </p:grpSpPr>
        <p:sp>
          <p:nvSpPr>
            <p:cNvPr id="6" name="Oval 5"/>
            <p:cNvSpPr/>
            <p:nvPr/>
          </p:nvSpPr>
          <p:spPr bwMode="auto">
            <a:xfrm>
              <a:off x="1303282" y="1652200"/>
              <a:ext cx="2059382" cy="2059382"/>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7" name="Oval 6"/>
            <p:cNvSpPr/>
            <p:nvPr/>
          </p:nvSpPr>
          <p:spPr bwMode="auto">
            <a:xfrm>
              <a:off x="1818128" y="2167046"/>
              <a:ext cx="1029691" cy="1029691"/>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8" name="5-Point Star 7"/>
            <p:cNvSpPr/>
            <p:nvPr/>
          </p:nvSpPr>
          <p:spPr bwMode="auto">
            <a:xfrm>
              <a:off x="2218563" y="2567481"/>
              <a:ext cx="228820" cy="228820"/>
            </a:xfrm>
            <a:prstGeom prst="star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grpSp>
        <p:nvGrpSpPr>
          <p:cNvPr id="15" name="Group 14"/>
          <p:cNvGrpSpPr/>
          <p:nvPr/>
        </p:nvGrpSpPr>
        <p:grpSpPr>
          <a:xfrm>
            <a:off x="5398567" y="1633643"/>
            <a:ext cx="2059382" cy="2059382"/>
            <a:chOff x="6844308" y="1624011"/>
            <a:chExt cx="2059382" cy="2059382"/>
          </a:xfrm>
        </p:grpSpPr>
        <p:sp>
          <p:nvSpPr>
            <p:cNvPr id="9" name="Oval 8"/>
            <p:cNvSpPr/>
            <p:nvPr/>
          </p:nvSpPr>
          <p:spPr bwMode="auto">
            <a:xfrm>
              <a:off x="6844308" y="1624011"/>
              <a:ext cx="2059382" cy="2059382"/>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0" name="Oval 9"/>
            <p:cNvSpPr/>
            <p:nvPr/>
          </p:nvSpPr>
          <p:spPr bwMode="auto">
            <a:xfrm>
              <a:off x="7359154" y="2138857"/>
              <a:ext cx="1029691" cy="1029691"/>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1" name="5-Point Star 10"/>
            <p:cNvSpPr/>
            <p:nvPr/>
          </p:nvSpPr>
          <p:spPr bwMode="auto">
            <a:xfrm>
              <a:off x="7759589" y="2539292"/>
              <a:ext cx="228820" cy="228820"/>
            </a:xfrm>
            <a:prstGeom prst="star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grpSp>
        <p:nvGrpSpPr>
          <p:cNvPr id="2" name="Group 1"/>
          <p:cNvGrpSpPr/>
          <p:nvPr/>
        </p:nvGrpSpPr>
        <p:grpSpPr>
          <a:xfrm>
            <a:off x="3339185" y="1371600"/>
            <a:ext cx="2059382" cy="2059382"/>
            <a:chOff x="4228107" y="1366836"/>
            <a:chExt cx="2059382" cy="2059382"/>
          </a:xfrm>
        </p:grpSpPr>
        <p:sp>
          <p:nvSpPr>
            <p:cNvPr id="12" name="Oval 11"/>
            <p:cNvSpPr/>
            <p:nvPr/>
          </p:nvSpPr>
          <p:spPr bwMode="auto">
            <a:xfrm>
              <a:off x="4228107" y="1366836"/>
              <a:ext cx="2059382" cy="2059382"/>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3" name="Oval 12"/>
            <p:cNvSpPr/>
            <p:nvPr/>
          </p:nvSpPr>
          <p:spPr bwMode="auto">
            <a:xfrm>
              <a:off x="4742953" y="1881682"/>
              <a:ext cx="1029691" cy="1029691"/>
            </a:xfrm>
            <a:prstGeom prst="ellipse">
              <a:avLst/>
            </a:prstGeom>
            <a:solidFill>
              <a:schemeClr val="accent1">
                <a:alpha val="39000"/>
              </a:schemeClr>
            </a:solidFill>
            <a:ln>
              <a:solidFill>
                <a:schemeClr val="accent1">
                  <a:lumMod val="1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4" name="5-Point Star 13"/>
            <p:cNvSpPr/>
            <p:nvPr/>
          </p:nvSpPr>
          <p:spPr bwMode="auto">
            <a:xfrm>
              <a:off x="5143388" y="2282117"/>
              <a:ext cx="228820" cy="228820"/>
            </a:xfrm>
            <a:prstGeom prst="star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spTree>
    <p:extLst>
      <p:ext uri="{BB962C8B-B14F-4D97-AF65-F5344CB8AC3E}">
        <p14:creationId xmlns:p14="http://schemas.microsoft.com/office/powerpoint/2010/main" val="10972862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Content Delivery Network</a:t>
            </a:r>
            <a:endParaRPr lang="en-US" dirty="0"/>
          </a:p>
        </p:txBody>
      </p:sp>
      <p:sp>
        <p:nvSpPr>
          <p:cNvPr id="3" name="Text Placeholder 2"/>
          <p:cNvSpPr>
            <a:spLocks noGrp="1"/>
          </p:cNvSpPr>
          <p:nvPr>
            <p:ph type="body" sz="quarter" idx="10"/>
          </p:nvPr>
        </p:nvSpPr>
        <p:spPr>
          <a:xfrm>
            <a:off x="389437" y="1085850"/>
            <a:ext cx="8363937" cy="1144929"/>
          </a:xfrm>
        </p:spPr>
        <p:txBody>
          <a:bodyPr/>
          <a:lstStyle/>
          <a:p>
            <a:r>
              <a:rPr lang="en-US" dirty="0" smtClean="0"/>
              <a:t>24 global locations with 99.95% availability</a:t>
            </a:r>
          </a:p>
          <a:p>
            <a:r>
              <a:rPr lang="en-US" dirty="0">
                <a:solidFill>
                  <a:schemeClr val="tx1"/>
                </a:solidFill>
              </a:rPr>
              <a:t>CDN now works for web apps, not just for public blobs</a:t>
            </a:r>
          </a:p>
          <a:p>
            <a:endParaRPr lang="en-US" dirty="0" smtClean="0"/>
          </a:p>
        </p:txBody>
      </p:sp>
      <p:grpSp>
        <p:nvGrpSpPr>
          <p:cNvPr id="6" name="Group 5"/>
          <p:cNvGrpSpPr/>
          <p:nvPr/>
        </p:nvGrpSpPr>
        <p:grpSpPr>
          <a:xfrm>
            <a:off x="398963" y="2042380"/>
            <a:ext cx="8231743" cy="2813567"/>
            <a:chOff x="398963" y="1406046"/>
            <a:chExt cx="8231743" cy="2813567"/>
          </a:xfrm>
        </p:grpSpPr>
        <p:pic>
          <p:nvPicPr>
            <p:cNvPr id="7"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63" y="2091846"/>
              <a:ext cx="871765" cy="871538"/>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Magnetic Disk 7"/>
            <p:cNvSpPr/>
            <p:nvPr/>
          </p:nvSpPr>
          <p:spPr bwMode="auto">
            <a:xfrm>
              <a:off x="4972154" y="2482610"/>
              <a:ext cx="1429122" cy="950119"/>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solidFill>
                  <a:schemeClr val="bg1"/>
                </a:solidFill>
              </a:endParaRPr>
            </a:p>
          </p:txBody>
        </p:sp>
        <p:sp>
          <p:nvSpPr>
            <p:cNvPr id="9" name="TextBox 8"/>
            <p:cNvSpPr txBox="1"/>
            <p:nvPr/>
          </p:nvSpPr>
          <p:spPr>
            <a:xfrm>
              <a:off x="4972154" y="2148997"/>
              <a:ext cx="1659109" cy="369332"/>
            </a:xfrm>
            <a:prstGeom prst="rect">
              <a:avLst/>
            </a:prstGeom>
            <a:noFill/>
          </p:spPr>
          <p:txBody>
            <a:bodyPr wrap="none" lIns="0" tIns="0" rIns="0" bIns="0" rtlCol="0">
              <a:spAutoFit/>
            </a:bodyPr>
            <a:lstStyle/>
            <a:p>
              <a:r>
                <a:rPr lang="en-US" sz="2400" dirty="0">
                  <a:gradFill>
                    <a:gsLst>
                      <a:gs pos="0">
                        <a:schemeClr val="tx1"/>
                      </a:gs>
                      <a:gs pos="100000">
                        <a:schemeClr val="tx1"/>
                      </a:gs>
                    </a:gsLst>
                    <a:lin ang="5400000" scaled="0"/>
                  </a:gradFill>
                </a:rPr>
                <a:t>Blob Storage</a:t>
              </a:r>
            </a:p>
          </p:txBody>
        </p:sp>
        <p:sp>
          <p:nvSpPr>
            <p:cNvPr id="10" name="Pentagon 9"/>
            <p:cNvSpPr/>
            <p:nvPr/>
          </p:nvSpPr>
          <p:spPr bwMode="auto">
            <a:xfrm>
              <a:off x="5315143" y="2957669"/>
              <a:ext cx="800308" cy="298966"/>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X</a:t>
              </a:r>
            </a:p>
          </p:txBody>
        </p:sp>
        <p:sp>
          <p:nvSpPr>
            <p:cNvPr id="11" name="Line Callout 1 (Border and Accent Bar) 10"/>
            <p:cNvSpPr/>
            <p:nvPr/>
          </p:nvSpPr>
          <p:spPr bwMode="auto">
            <a:xfrm>
              <a:off x="6858595" y="2663347"/>
              <a:ext cx="1772111" cy="369332"/>
            </a:xfrm>
            <a:prstGeom prst="accentBorderCallout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Public container</a:t>
              </a:r>
            </a:p>
          </p:txBody>
        </p:sp>
        <p:sp>
          <p:nvSpPr>
            <p:cNvPr id="12" name="Cloud 11"/>
            <p:cNvSpPr/>
            <p:nvPr/>
          </p:nvSpPr>
          <p:spPr bwMode="auto">
            <a:xfrm>
              <a:off x="1885250" y="1863246"/>
              <a:ext cx="2515255" cy="2057400"/>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3" name="Rounded Rectangle 12"/>
            <p:cNvSpPr/>
            <p:nvPr/>
          </p:nvSpPr>
          <p:spPr bwMode="auto">
            <a:xfrm>
              <a:off x="2514063" y="2720497"/>
              <a:ext cx="1257628" cy="53613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4" name="TextBox 13"/>
            <p:cNvSpPr txBox="1"/>
            <p:nvPr/>
          </p:nvSpPr>
          <p:spPr>
            <a:xfrm>
              <a:off x="3273743" y="2118464"/>
              <a:ext cx="461665" cy="276999"/>
            </a:xfrm>
            <a:prstGeom prst="rect">
              <a:avLst/>
            </a:prstGeom>
            <a:noFill/>
          </p:spPr>
          <p:txBody>
            <a:bodyPr wrap="none" lIns="0" tIns="0" rIns="0" bIns="0" rtlCol="0">
              <a:spAutoFit/>
            </a:bodyPr>
            <a:lstStyle/>
            <a:p>
              <a:r>
                <a:rPr lang="en-US" sz="1800" dirty="0">
                  <a:solidFill>
                    <a:schemeClr val="bg1"/>
                  </a:solidFill>
                </a:rPr>
                <a:t>CDN</a:t>
              </a:r>
            </a:p>
          </p:txBody>
        </p:sp>
        <p:cxnSp>
          <p:nvCxnSpPr>
            <p:cNvPr id="15" name="Straight Arrow Connector 14"/>
            <p:cNvCxnSpPr/>
            <p:nvPr/>
          </p:nvCxnSpPr>
          <p:spPr>
            <a:xfrm>
              <a:off x="1327892" y="2527615"/>
              <a:ext cx="1129007" cy="3071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3828856" y="2891946"/>
              <a:ext cx="112900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flipV="1">
              <a:off x="1313601" y="2720496"/>
              <a:ext cx="1129007" cy="2989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Pentagon 17"/>
            <p:cNvSpPr/>
            <p:nvPr/>
          </p:nvSpPr>
          <p:spPr bwMode="auto">
            <a:xfrm>
              <a:off x="2752440" y="2808186"/>
              <a:ext cx="800308" cy="298966"/>
            </a:xfrm>
            <a:prstGeom prst="homePlat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X</a:t>
              </a:r>
            </a:p>
          </p:txBody>
        </p:sp>
        <p:cxnSp>
          <p:nvCxnSpPr>
            <p:cNvPr id="19" name="Straight Arrow Connector 18"/>
            <p:cNvCxnSpPr/>
            <p:nvPr/>
          </p:nvCxnSpPr>
          <p:spPr>
            <a:xfrm flipH="1">
              <a:off x="3771691" y="3120546"/>
              <a:ext cx="112900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0" name="Picture 2" descr="C:\Users\mattker\AppData\Local\Microsoft\Windows\Temporary Internet Files\Content.IE5\CAX8GZV1\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63" y="3049108"/>
              <a:ext cx="871765" cy="87153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1442222" y="2949097"/>
              <a:ext cx="1129007" cy="4836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flipH="1">
              <a:off x="1370766" y="3177696"/>
              <a:ext cx="1129007" cy="5277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Line Callout 1 (Border and Accent Bar) 22"/>
            <p:cNvSpPr/>
            <p:nvPr/>
          </p:nvSpPr>
          <p:spPr bwMode="auto">
            <a:xfrm>
              <a:off x="4555020" y="3735979"/>
              <a:ext cx="1960586" cy="470417"/>
            </a:xfrm>
            <a:prstGeom prst="accentBorderCallout1">
              <a:avLst>
                <a:gd name="adj1" fmla="val 18750"/>
                <a:gd name="adj2" fmla="val -8333"/>
                <a:gd name="adj3" fmla="val -124418"/>
                <a:gd name="adj4" fmla="val -5483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dirty="0" smtClean="0">
                  <a:solidFill>
                    <a:schemeClr val="bg1"/>
                  </a:solidFill>
                </a:rPr>
                <a:t>Blob header determines time-to-live at the edge</a:t>
              </a:r>
            </a:p>
          </p:txBody>
        </p:sp>
        <p:cxnSp>
          <p:nvCxnSpPr>
            <p:cNvPr id="24" name="Straight Connector 23"/>
            <p:cNvCxnSpPr/>
            <p:nvPr/>
          </p:nvCxnSpPr>
          <p:spPr>
            <a:xfrm>
              <a:off x="1370766" y="2148996"/>
              <a:ext cx="148628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1370766" y="2010772"/>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2857053" y="2018747"/>
              <a:ext cx="0" cy="285750"/>
            </a:xfrm>
            <a:prstGeom prst="line">
              <a:avLst/>
            </a:prstGeom>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1427331" y="1863246"/>
              <a:ext cx="915315" cy="276999"/>
            </a:xfrm>
            <a:prstGeom prst="rect">
              <a:avLst/>
            </a:prstGeom>
            <a:noFill/>
          </p:spPr>
          <p:txBody>
            <a:bodyPr wrap="none" lIns="0" tIns="0" rIns="0" bIns="0" rtlCol="0">
              <a:spAutoFit/>
            </a:bodyPr>
            <a:lstStyle/>
            <a:p>
              <a:r>
                <a:rPr lang="en-US" sz="1800" dirty="0">
                  <a:gradFill>
                    <a:gsLst>
                      <a:gs pos="0">
                        <a:schemeClr val="tx1"/>
                      </a:gs>
                      <a:gs pos="100000">
                        <a:schemeClr val="tx1"/>
                      </a:gs>
                    </a:gsLst>
                    <a:lin ang="5400000" scaled="0"/>
                  </a:gradFill>
                </a:rPr>
                <a:t>Few hops</a:t>
              </a:r>
            </a:p>
          </p:txBody>
        </p:sp>
        <p:cxnSp>
          <p:nvCxnSpPr>
            <p:cNvPr id="28" name="Straight Connector 27"/>
            <p:cNvCxnSpPr/>
            <p:nvPr/>
          </p:nvCxnSpPr>
          <p:spPr>
            <a:xfrm>
              <a:off x="1370766" y="1691796"/>
              <a:ext cx="371571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a:off x="1370766" y="1553572"/>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5086484" y="1561547"/>
              <a:ext cx="0" cy="285750"/>
            </a:xfrm>
            <a:prstGeom prst="line">
              <a:avLst/>
            </a:prstGeom>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1427331" y="1406046"/>
              <a:ext cx="3152979" cy="276999"/>
            </a:xfrm>
            <a:prstGeom prst="rect">
              <a:avLst/>
            </a:prstGeom>
            <a:noFill/>
          </p:spPr>
          <p:txBody>
            <a:bodyPr wrap="none" lIns="0" tIns="0" rIns="0" bIns="0" rtlCol="0">
              <a:spAutoFit/>
            </a:bodyPr>
            <a:lstStyle/>
            <a:p>
              <a:r>
                <a:rPr lang="en-US" sz="1800" dirty="0">
                  <a:gradFill>
                    <a:gsLst>
                      <a:gs pos="0">
                        <a:schemeClr val="tx1"/>
                      </a:gs>
                      <a:gs pos="100000">
                        <a:schemeClr val="tx1"/>
                      </a:gs>
                    </a:gsLst>
                    <a:lin ang="5400000" scaled="0"/>
                  </a:gradFill>
                </a:rPr>
                <a:t>Possibly many hops or poor links</a:t>
              </a:r>
            </a:p>
          </p:txBody>
        </p:sp>
        <p:sp>
          <p:nvSpPr>
            <p:cNvPr id="32" name="TextBox 31"/>
            <p:cNvSpPr txBox="1"/>
            <p:nvPr/>
          </p:nvSpPr>
          <p:spPr>
            <a:xfrm>
              <a:off x="2134270" y="2443497"/>
              <a:ext cx="2009589" cy="230832"/>
            </a:xfrm>
            <a:prstGeom prst="rect">
              <a:avLst/>
            </a:prstGeom>
            <a:noFill/>
          </p:spPr>
          <p:txBody>
            <a:bodyPr wrap="none" lIns="0" tIns="0" rIns="0" bIns="0" rtlCol="0">
              <a:spAutoFit/>
            </a:bodyPr>
            <a:lstStyle/>
            <a:p>
              <a:r>
                <a:rPr lang="en-US" sz="1500" dirty="0">
                  <a:solidFill>
                    <a:schemeClr val="bg1"/>
                  </a:solidFill>
                </a:rPr>
                <a:t>Closest Point of Presence</a:t>
              </a:r>
            </a:p>
          </p:txBody>
        </p:sp>
        <p:sp>
          <p:nvSpPr>
            <p:cNvPr id="33" name="Line Callout 1 (Border and Accent Bar) 32"/>
            <p:cNvSpPr/>
            <p:nvPr/>
          </p:nvSpPr>
          <p:spPr bwMode="auto">
            <a:xfrm>
              <a:off x="2056745" y="3749196"/>
              <a:ext cx="1960586" cy="470417"/>
            </a:xfrm>
            <a:prstGeom prst="accentBorderCallout1">
              <a:avLst>
                <a:gd name="adj1" fmla="val 18750"/>
                <a:gd name="adj2" fmla="val -8333"/>
                <a:gd name="adj3" fmla="val -87124"/>
                <a:gd name="adj4" fmla="val 2449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dirty="0" smtClean="0">
                  <a:solidFill>
                    <a:schemeClr val="bg1"/>
                  </a:solidFill>
                </a:rPr>
                <a:t>DNS name resolves to closest POP</a:t>
              </a:r>
            </a:p>
          </p:txBody>
        </p:sp>
      </p:grpSp>
    </p:spTree>
    <p:extLst>
      <p:ext uri="{BB962C8B-B14F-4D97-AF65-F5344CB8AC3E}">
        <p14:creationId xmlns:p14="http://schemas.microsoft.com/office/powerpoint/2010/main" val="4123956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Traffic Manager</a:t>
            </a:r>
            <a:endParaRPr lang="en-US" dirty="0"/>
          </a:p>
        </p:txBody>
      </p:sp>
      <p:sp>
        <p:nvSpPr>
          <p:cNvPr id="3" name="Text Placeholder 2"/>
          <p:cNvSpPr>
            <a:spLocks noGrp="1"/>
          </p:cNvSpPr>
          <p:nvPr>
            <p:ph type="body" sz="quarter" idx="10"/>
          </p:nvPr>
        </p:nvSpPr>
        <p:spPr>
          <a:xfrm>
            <a:off x="389436" y="1085849"/>
            <a:ext cx="8363938" cy="581698"/>
          </a:xfrm>
        </p:spPr>
        <p:txBody>
          <a:bodyPr/>
          <a:lstStyle/>
          <a:p>
            <a:r>
              <a:rPr lang="en-US" sz="2100" dirty="0" smtClean="0"/>
              <a:t>Direct </a:t>
            </a:r>
            <a:r>
              <a:rPr lang="en-US" sz="2100" dirty="0"/>
              <a:t>users to the service in the closest region with the Windows Azure Traffic </a:t>
            </a:r>
            <a:r>
              <a:rPr lang="en-US" sz="2100" dirty="0" smtClean="0"/>
              <a:t>Manager</a:t>
            </a:r>
            <a:endParaRPr lang="en-US" sz="2100" dirty="0"/>
          </a:p>
        </p:txBody>
      </p:sp>
      <p:pic>
        <p:nvPicPr>
          <p:cNvPr id="17" name="Picture 2" descr="C:\Users\mattker\AppData\Local\Microsoft\Windows\Temporary Internet Files\Content.IE5\CAX8GZV1\MC9004339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69" y="2009752"/>
            <a:ext cx="871765" cy="871538"/>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3486274" y="2097923"/>
            <a:ext cx="2001554" cy="69519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r>
              <a:rPr lang="en-US" sz="1700" dirty="0">
                <a:solidFill>
                  <a:schemeClr val="bg1">
                    <a:alpha val="99000"/>
                  </a:schemeClr>
                </a:solidFill>
              </a:rPr>
              <a:t>Traffic Manager</a:t>
            </a:r>
          </a:p>
        </p:txBody>
      </p:sp>
      <p:cxnSp>
        <p:nvCxnSpPr>
          <p:cNvPr id="34" name="Straight Arrow Connector 33"/>
          <p:cNvCxnSpPr>
            <a:stCxn id="17" idx="3"/>
            <a:endCxn id="32" idx="1"/>
          </p:cNvCxnSpPr>
          <p:nvPr/>
        </p:nvCxnSpPr>
        <p:spPr>
          <a:xfrm>
            <a:off x="1562034" y="2445521"/>
            <a:ext cx="19242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bwMode="auto">
          <a:xfrm>
            <a:off x="4615474" y="2701225"/>
            <a:ext cx="1248234" cy="35073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sz="1700" dirty="0">
                <a:solidFill>
                  <a:schemeClr val="tx1">
                    <a:alpha val="99000"/>
                  </a:schemeClr>
                </a:solidFill>
              </a:rPr>
              <a:t>Monitoring</a:t>
            </a:r>
          </a:p>
        </p:txBody>
      </p:sp>
      <p:sp>
        <p:nvSpPr>
          <p:cNvPr id="37" name="Rounded Rectangle 36"/>
          <p:cNvSpPr/>
          <p:nvPr/>
        </p:nvSpPr>
        <p:spPr bwMode="auto">
          <a:xfrm>
            <a:off x="3238817" y="2705923"/>
            <a:ext cx="1248234" cy="35073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sz="1700" dirty="0">
                <a:solidFill>
                  <a:schemeClr val="tx1">
                    <a:alpha val="99000"/>
                  </a:schemeClr>
                </a:solidFill>
              </a:rPr>
              <a:t>Policies</a:t>
            </a:r>
          </a:p>
        </p:txBody>
      </p:sp>
      <p:sp>
        <p:nvSpPr>
          <p:cNvPr id="38" name="TextBox 37"/>
          <p:cNvSpPr txBox="1"/>
          <p:nvPr/>
        </p:nvSpPr>
        <p:spPr>
          <a:xfrm>
            <a:off x="1516091" y="2128172"/>
            <a:ext cx="1643079" cy="276999"/>
          </a:xfrm>
          <a:prstGeom prst="rect">
            <a:avLst/>
          </a:prstGeom>
          <a:noFill/>
        </p:spPr>
        <p:txBody>
          <a:bodyPr wrap="none" lIns="0" tIns="0" rIns="0" bIns="0" rtlCol="0">
            <a:spAutoFit/>
          </a:bodyPr>
          <a:lstStyle/>
          <a:p>
            <a:r>
              <a:rPr lang="en-US" sz="1800" dirty="0">
                <a:gradFill>
                  <a:gsLst>
                    <a:gs pos="0">
                      <a:schemeClr val="tx1"/>
                    </a:gs>
                    <a:gs pos="86000">
                      <a:schemeClr val="tx1"/>
                    </a:gs>
                  </a:gsLst>
                  <a:lin ang="5400000" scaled="0"/>
                </a:gradFill>
              </a:rPr>
              <a:t>foo.cloudapp.net</a:t>
            </a:r>
          </a:p>
        </p:txBody>
      </p:sp>
      <p:sp>
        <p:nvSpPr>
          <p:cNvPr id="39" name="Rounded Rectangle 38"/>
          <p:cNvSpPr/>
          <p:nvPr/>
        </p:nvSpPr>
        <p:spPr bwMode="auto">
          <a:xfrm>
            <a:off x="6091958" y="1881231"/>
            <a:ext cx="2515255" cy="58514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foo-us.cloudapp.net</a:t>
            </a:r>
          </a:p>
        </p:txBody>
      </p:sp>
      <p:sp>
        <p:nvSpPr>
          <p:cNvPr id="40" name="Rounded Rectangle 39"/>
          <p:cNvSpPr/>
          <p:nvPr/>
        </p:nvSpPr>
        <p:spPr bwMode="auto">
          <a:xfrm>
            <a:off x="6091958" y="2640613"/>
            <a:ext cx="2515255" cy="58514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foo-europe.cloudapp.net</a:t>
            </a:r>
          </a:p>
        </p:txBody>
      </p:sp>
      <p:sp>
        <p:nvSpPr>
          <p:cNvPr id="41" name="Rounded Rectangle 40"/>
          <p:cNvSpPr/>
          <p:nvPr/>
        </p:nvSpPr>
        <p:spPr bwMode="auto">
          <a:xfrm>
            <a:off x="6102922" y="3337372"/>
            <a:ext cx="2515255" cy="58514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700" dirty="0">
                <a:solidFill>
                  <a:schemeClr val="bg1"/>
                </a:solidFill>
              </a:rPr>
              <a:t>foo-asia.cloudapp.net</a:t>
            </a:r>
          </a:p>
        </p:txBody>
      </p:sp>
      <p:sp>
        <p:nvSpPr>
          <p:cNvPr id="42" name="TextBox 41"/>
          <p:cNvSpPr txBox="1"/>
          <p:nvPr/>
        </p:nvSpPr>
        <p:spPr>
          <a:xfrm>
            <a:off x="861587" y="2878644"/>
            <a:ext cx="527388" cy="230832"/>
          </a:xfrm>
          <a:prstGeom prst="rect">
            <a:avLst/>
          </a:prstGeom>
          <a:noFill/>
        </p:spPr>
        <p:txBody>
          <a:bodyPr wrap="none" lIns="0" tIns="0" rIns="0" bIns="0" rtlCol="0">
            <a:spAutoFit/>
          </a:bodyPr>
          <a:lstStyle/>
          <a:p>
            <a:r>
              <a:rPr lang="en-US" sz="1500" dirty="0">
                <a:gradFill>
                  <a:gsLst>
                    <a:gs pos="0">
                      <a:schemeClr val="tx1"/>
                    </a:gs>
                    <a:gs pos="86000">
                      <a:schemeClr val="tx1"/>
                    </a:gs>
                  </a:gsLst>
                  <a:lin ang="5400000" scaled="0"/>
                </a:gradFill>
              </a:rPr>
              <a:t>1.2.3.4</a:t>
            </a:r>
          </a:p>
        </p:txBody>
      </p:sp>
      <p:cxnSp>
        <p:nvCxnSpPr>
          <p:cNvPr id="43" name="Straight Arrow Connector 42"/>
          <p:cNvCxnSpPr/>
          <p:nvPr/>
        </p:nvCxnSpPr>
        <p:spPr>
          <a:xfrm flipH="1">
            <a:off x="1562034" y="2603435"/>
            <a:ext cx="192423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1598885" y="2656185"/>
            <a:ext cx="1365951" cy="276999"/>
          </a:xfrm>
          <a:prstGeom prst="rect">
            <a:avLst/>
          </a:prstGeom>
          <a:noFill/>
        </p:spPr>
        <p:txBody>
          <a:bodyPr wrap="none" lIns="0" tIns="0" rIns="0" bIns="0" rtlCol="0">
            <a:spAutoFit/>
          </a:bodyPr>
          <a:lstStyle/>
          <a:p>
            <a:r>
              <a:rPr lang="en-US" sz="1800" dirty="0">
                <a:gradFill>
                  <a:gsLst>
                    <a:gs pos="0">
                      <a:schemeClr val="tx1"/>
                    </a:gs>
                    <a:gs pos="86000">
                      <a:schemeClr val="tx1"/>
                    </a:gs>
                  </a:gsLst>
                  <a:lin ang="5400000" scaled="0"/>
                </a:gradFill>
              </a:rPr>
              <a:t>DNS response</a:t>
            </a:r>
          </a:p>
        </p:txBody>
      </p:sp>
      <p:cxnSp>
        <p:nvCxnSpPr>
          <p:cNvPr id="49" name="Straight Arrow Connector 48"/>
          <p:cNvCxnSpPr/>
          <p:nvPr/>
        </p:nvCxnSpPr>
        <p:spPr>
          <a:xfrm>
            <a:off x="1562033" y="2933185"/>
            <a:ext cx="4540889" cy="4925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963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36" grpId="0" animBg="1"/>
      <p:bldP spid="37" grpId="0" animBg="1"/>
      <p:bldP spid="38" grpId="0"/>
      <p:bldP spid="39" grpId="0" animBg="1"/>
      <p:bldP spid="40" grpId="0" animBg="1"/>
      <p:bldP spid="41" grpId="0" animBg="1"/>
      <p:bldP spid="42"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DEMO: Traffic Manager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12630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97823"/>
            <a:ext cx="7772400" cy="1371145"/>
          </a:xfrm>
        </p:spPr>
        <p:txBody>
          <a:bodyPr/>
          <a:lstStyle/>
          <a:p>
            <a:r>
              <a:rPr lang="en-US" dirty="0"/>
              <a:t>If the compute is closer to the user, what about the dependencies?</a:t>
            </a:r>
            <a:br>
              <a:rPr lang="en-US" dirty="0"/>
            </a:b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89426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Platform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7087622"/>
              </p:ext>
            </p:extLst>
          </p:nvPr>
        </p:nvGraphicFramePr>
        <p:xfrm>
          <a:off x="388938" y="1085850"/>
          <a:ext cx="8364537" cy="3556000"/>
        </p:xfrm>
        <a:graphic>
          <a:graphicData uri="http://schemas.openxmlformats.org/drawingml/2006/table">
            <a:tbl>
              <a:tblPr firstRow="1" bandRow="1">
                <a:tableStyleId>{5C22544A-7EE6-4342-B048-85BDC9FD1C3A}</a:tableStyleId>
              </a:tblPr>
              <a:tblGrid>
                <a:gridCol w="2788179"/>
                <a:gridCol w="2788179"/>
                <a:gridCol w="2788179"/>
              </a:tblGrid>
              <a:tr h="370840">
                <a:tc>
                  <a:txBody>
                    <a:bodyPr/>
                    <a:lstStyle/>
                    <a:p>
                      <a:r>
                        <a:rPr lang="en-US" dirty="0" smtClean="0"/>
                        <a:t>Windows Azure Service</a:t>
                      </a:r>
                      <a:endParaRPr lang="en-US" dirty="0"/>
                    </a:p>
                  </a:txBody>
                  <a:tcPr/>
                </a:tc>
                <a:tc>
                  <a:txBody>
                    <a:bodyPr/>
                    <a:lstStyle/>
                    <a:p>
                      <a:r>
                        <a:rPr lang="en-US" dirty="0" smtClean="0"/>
                        <a:t>Multi-datacenter</a:t>
                      </a:r>
                      <a:r>
                        <a:rPr lang="en-US" baseline="0" dirty="0" smtClean="0"/>
                        <a:t> deployment strategy</a:t>
                      </a:r>
                      <a:endParaRPr lang="en-US" dirty="0"/>
                    </a:p>
                  </a:txBody>
                  <a:tcPr/>
                </a:tc>
                <a:tc>
                  <a:txBody>
                    <a:bodyPr/>
                    <a:lstStyle/>
                    <a:p>
                      <a:r>
                        <a:rPr lang="en-US" dirty="0" smtClean="0"/>
                        <a:t>What to do on</a:t>
                      </a:r>
                      <a:r>
                        <a:rPr lang="en-US" baseline="0" dirty="0" smtClean="0"/>
                        <a:t> failure</a:t>
                      </a:r>
                      <a:endParaRPr lang="en-US" dirty="0"/>
                    </a:p>
                  </a:txBody>
                  <a:tcPr/>
                </a:tc>
              </a:tr>
              <a:tr h="370840">
                <a:tc>
                  <a:txBody>
                    <a:bodyPr/>
                    <a:lstStyle/>
                    <a:p>
                      <a:r>
                        <a:rPr lang="en-US" dirty="0" smtClean="0"/>
                        <a:t>Windows Azure Compute</a:t>
                      </a:r>
                      <a:endParaRPr lang="en-US" dirty="0"/>
                    </a:p>
                  </a:txBody>
                  <a:tcPr/>
                </a:tc>
                <a:tc>
                  <a:txBody>
                    <a:bodyPr/>
                    <a:lstStyle/>
                    <a:p>
                      <a:r>
                        <a:rPr lang="en-US" dirty="0" smtClean="0"/>
                        <a:t>Create multiple deployments – user traffic manager to route traffic</a:t>
                      </a:r>
                      <a:endParaRPr lang="en-US" dirty="0"/>
                    </a:p>
                  </a:txBody>
                  <a:tcPr/>
                </a:tc>
                <a:tc>
                  <a:txBody>
                    <a:bodyPr/>
                    <a:lstStyle/>
                    <a:p>
                      <a:r>
                        <a:rPr lang="en-US" dirty="0" smtClean="0"/>
                        <a:t>Traffic Manager</a:t>
                      </a:r>
                      <a:r>
                        <a:rPr lang="en-US" baseline="0" dirty="0" smtClean="0"/>
                        <a:t> should update DNS to clients</a:t>
                      </a:r>
                      <a:endParaRPr lang="en-US" dirty="0"/>
                    </a:p>
                  </a:txBody>
                  <a:tcPr/>
                </a:tc>
              </a:tr>
              <a:tr h="370840">
                <a:tc>
                  <a:txBody>
                    <a:bodyPr/>
                    <a:lstStyle/>
                    <a:p>
                      <a:r>
                        <a:rPr lang="en-US" dirty="0" smtClean="0"/>
                        <a:t>Windows Azure Storage</a:t>
                      </a:r>
                      <a:endParaRPr lang="en-US" dirty="0"/>
                    </a:p>
                  </a:txBody>
                  <a:tcPr/>
                </a:tc>
                <a:tc>
                  <a:txBody>
                    <a:bodyPr/>
                    <a:lstStyle/>
                    <a:p>
                      <a:r>
                        <a:rPr lang="en-US" dirty="0" smtClean="0"/>
                        <a:t>Role your own synchronization</a:t>
                      </a:r>
                      <a:endParaRPr lang="en-US" dirty="0"/>
                    </a:p>
                  </a:txBody>
                  <a:tcPr/>
                </a:tc>
                <a:tc>
                  <a:txBody>
                    <a:bodyPr/>
                    <a:lstStyle/>
                    <a:p>
                      <a:r>
                        <a:rPr lang="en-US" dirty="0" smtClean="0"/>
                        <a:t>Service</a:t>
                      </a:r>
                      <a:r>
                        <a:rPr lang="en-US" baseline="0" dirty="0" smtClean="0"/>
                        <a:t> Specific implementation</a:t>
                      </a:r>
                      <a:endParaRPr lang="en-US" dirty="0"/>
                    </a:p>
                  </a:txBody>
                  <a:tcPr/>
                </a:tc>
              </a:tr>
              <a:tr h="370840">
                <a:tc>
                  <a:txBody>
                    <a:bodyPr/>
                    <a:lstStyle/>
                    <a:p>
                      <a:r>
                        <a:rPr lang="en-US" dirty="0" smtClean="0"/>
                        <a:t>SQL Azure</a:t>
                      </a:r>
                      <a:endParaRPr lang="en-US" dirty="0"/>
                    </a:p>
                  </a:txBody>
                  <a:tcPr/>
                </a:tc>
                <a:tc>
                  <a:txBody>
                    <a:bodyPr/>
                    <a:lstStyle/>
                    <a:p>
                      <a:r>
                        <a:rPr lang="en-US" dirty="0" smtClean="0"/>
                        <a:t>Use</a:t>
                      </a:r>
                      <a:r>
                        <a:rPr lang="en-US" baseline="0" dirty="0" smtClean="0"/>
                        <a:t> SQL Azure Data Sync Service</a:t>
                      </a:r>
                      <a:endParaRPr lang="en-US" dirty="0"/>
                    </a:p>
                  </a:txBody>
                  <a:tcPr/>
                </a:tc>
                <a:tc>
                  <a:txBody>
                    <a:bodyPr/>
                    <a:lstStyle/>
                    <a:p>
                      <a:r>
                        <a:rPr lang="en-US" dirty="0" smtClean="0"/>
                        <a:t>Service Specific implementation</a:t>
                      </a:r>
                      <a:endParaRPr lang="en-US" dirty="0"/>
                    </a:p>
                  </a:txBody>
                  <a:tcPr/>
                </a:tc>
              </a:tr>
              <a:tr h="370840">
                <a:tc>
                  <a:txBody>
                    <a:bodyPr/>
                    <a:lstStyle/>
                    <a:p>
                      <a:r>
                        <a:rPr lang="en-US" dirty="0" smtClean="0"/>
                        <a:t>Reporting Services</a:t>
                      </a:r>
                      <a:endParaRPr lang="en-US" dirty="0"/>
                    </a:p>
                  </a:txBody>
                  <a:tcPr/>
                </a:tc>
                <a:tc>
                  <a:txBody>
                    <a:bodyPr/>
                    <a:lstStyle/>
                    <a:p>
                      <a:r>
                        <a:rPr lang="en-US" dirty="0" smtClean="0"/>
                        <a:t>Deploy reports</a:t>
                      </a:r>
                      <a:r>
                        <a:rPr lang="en-US" baseline="0" dirty="0" smtClean="0"/>
                        <a:t> to different locations</a:t>
                      </a:r>
                      <a:endParaRPr lang="en-US"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dirty="0" smtClean="0"/>
                        <a:t>Service Specific implementation</a:t>
                      </a:r>
                    </a:p>
                  </a:txBody>
                  <a:tcPr/>
                </a:tc>
              </a:tr>
              <a:tr h="370840">
                <a:tc>
                  <a:txBody>
                    <a:bodyPr/>
                    <a:lstStyle/>
                    <a:p>
                      <a:r>
                        <a:rPr lang="en-US" dirty="0" smtClean="0"/>
                        <a:t>Service Bus</a:t>
                      </a:r>
                      <a:endParaRPr lang="en-US" dirty="0"/>
                    </a:p>
                  </a:txBody>
                  <a:tcPr/>
                </a:tc>
                <a:tc>
                  <a:txBody>
                    <a:bodyPr/>
                    <a:lstStyle/>
                    <a:p>
                      <a:r>
                        <a:rPr lang="en-US" dirty="0" smtClean="0"/>
                        <a:t>Create multiple namespaces</a:t>
                      </a:r>
                      <a:endParaRPr lang="en-US"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dirty="0" smtClean="0"/>
                        <a:t>Service Specific implementation</a:t>
                      </a:r>
                    </a:p>
                  </a:txBody>
                  <a:tcPr/>
                </a:tc>
              </a:tr>
              <a:tr h="370840">
                <a:tc>
                  <a:txBody>
                    <a:bodyPr/>
                    <a:lstStyle/>
                    <a:p>
                      <a:r>
                        <a:rPr lang="en-US" dirty="0" smtClean="0"/>
                        <a:t>Access Control</a:t>
                      </a:r>
                      <a:r>
                        <a:rPr lang="en-US" baseline="0" dirty="0" smtClean="0"/>
                        <a:t> Service</a:t>
                      </a:r>
                      <a:endParaRPr lang="en-US" dirty="0"/>
                    </a:p>
                  </a:txBody>
                  <a:tcPr/>
                </a:tc>
                <a:tc>
                  <a:txBody>
                    <a:bodyPr/>
                    <a:lstStyle/>
                    <a:p>
                      <a:r>
                        <a:rPr lang="en-US" dirty="0" smtClean="0"/>
                        <a:t>Create multiple namespaces</a:t>
                      </a:r>
                      <a:endParaRPr lang="en-US"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dirty="0" smtClean="0"/>
                        <a:t>Service Specific implementation</a:t>
                      </a:r>
                    </a:p>
                  </a:txBody>
                  <a:tcPr/>
                </a:tc>
              </a:tr>
              <a:tr h="370840">
                <a:tc>
                  <a:txBody>
                    <a:bodyPr/>
                    <a:lstStyle/>
                    <a:p>
                      <a:r>
                        <a:rPr lang="en-US" dirty="0" smtClean="0"/>
                        <a:t>Cache</a:t>
                      </a:r>
                      <a:endParaRPr lang="en-US" dirty="0"/>
                    </a:p>
                  </a:txBody>
                  <a:tcPr/>
                </a:tc>
                <a:tc>
                  <a:txBody>
                    <a:bodyPr/>
                    <a:lstStyle/>
                    <a:p>
                      <a:r>
                        <a:rPr lang="en-US" dirty="0" smtClean="0"/>
                        <a:t>Create deployment specific cache(s)</a:t>
                      </a:r>
                      <a:endParaRPr lang="en-US"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dirty="0" smtClean="0"/>
                        <a:t>Default</a:t>
                      </a:r>
                      <a:r>
                        <a:rPr lang="en-US" baseline="0" dirty="0" smtClean="0"/>
                        <a:t> programming model will handle cache failure</a:t>
                      </a:r>
                      <a:endParaRPr lang="en-US" dirty="0" smtClean="0"/>
                    </a:p>
                  </a:txBody>
                  <a:tcPr/>
                </a:tc>
              </a:tr>
            </a:tbl>
          </a:graphicData>
        </a:graphic>
      </p:graphicFrame>
    </p:spTree>
    <p:extLst>
      <p:ext uri="{BB962C8B-B14F-4D97-AF65-F5344CB8AC3E}">
        <p14:creationId xmlns:p14="http://schemas.microsoft.com/office/powerpoint/2010/main" val="36783228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Specific Implementations</a:t>
            </a:r>
            <a:endParaRPr lang="en-US" dirty="0"/>
          </a:p>
        </p:txBody>
      </p:sp>
      <p:sp>
        <p:nvSpPr>
          <p:cNvPr id="3" name="Content Placeholder 2"/>
          <p:cNvSpPr>
            <a:spLocks noGrp="1"/>
          </p:cNvSpPr>
          <p:nvPr>
            <p:ph idx="1"/>
          </p:nvPr>
        </p:nvSpPr>
        <p:spPr>
          <a:xfrm>
            <a:off x="389436" y="1085850"/>
            <a:ext cx="8363938" cy="2289858"/>
          </a:xfrm>
        </p:spPr>
        <p:txBody>
          <a:bodyPr/>
          <a:lstStyle/>
          <a:p>
            <a:r>
              <a:rPr lang="en-US" dirty="0" smtClean="0"/>
              <a:t>Does your service fail without that platform service?</a:t>
            </a:r>
          </a:p>
          <a:p>
            <a:endParaRPr lang="en-US" dirty="0"/>
          </a:p>
          <a:p>
            <a:r>
              <a:rPr lang="en-US" dirty="0" smtClean="0"/>
              <a:t>Can your service use the same platform services from another data center?</a:t>
            </a:r>
          </a:p>
          <a:p>
            <a:endParaRPr lang="en-US" dirty="0"/>
          </a:p>
          <a:p>
            <a:r>
              <a:rPr lang="en-US" dirty="0" smtClean="0"/>
              <a:t>Can your service not use that platform service temporarily?</a:t>
            </a:r>
          </a:p>
        </p:txBody>
      </p:sp>
    </p:spTree>
    <p:extLst>
      <p:ext uri="{BB962C8B-B14F-4D97-AF65-F5344CB8AC3E}">
        <p14:creationId xmlns:p14="http://schemas.microsoft.com/office/powerpoint/2010/main" val="28733005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823"/>
            <a:ext cx="7772400" cy="457048"/>
          </a:xfrm>
        </p:spPr>
        <p:txBody>
          <a:bodyPr/>
          <a:lstStyle/>
          <a:p>
            <a:r>
              <a:rPr lang="en-US" dirty="0" smtClean="0"/>
              <a:t>DEMO: Failover &amp; Synchronizing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41010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9436" y="1085850"/>
            <a:ext cx="8363938" cy="3328604"/>
          </a:xfrm>
        </p:spPr>
        <p:txBody>
          <a:bodyPr/>
          <a:lstStyle/>
          <a:p>
            <a:r>
              <a:rPr lang="en-US" dirty="0" smtClean="0"/>
              <a:t>Windows Azure gives you high availability capabilities for free</a:t>
            </a:r>
          </a:p>
          <a:p>
            <a:pPr lvl="1"/>
            <a:r>
              <a:rPr lang="en-US" dirty="0" smtClean="0"/>
              <a:t>Think about scaling out</a:t>
            </a:r>
          </a:p>
          <a:p>
            <a:pPr lvl="1"/>
            <a:r>
              <a:rPr lang="en-US" dirty="0" smtClean="0"/>
              <a:t>Handle transient conditions</a:t>
            </a:r>
          </a:p>
          <a:p>
            <a:r>
              <a:rPr lang="en-US" dirty="0" smtClean="0"/>
              <a:t>Codify operations</a:t>
            </a:r>
          </a:p>
          <a:p>
            <a:pPr lvl="1"/>
            <a:r>
              <a:rPr lang="en-US" dirty="0" smtClean="0"/>
              <a:t>Automate redeployments etc.</a:t>
            </a:r>
          </a:p>
          <a:p>
            <a:r>
              <a:rPr lang="en-US" dirty="0" smtClean="0"/>
              <a:t>Use Global Features for maximum availability &amp; reach</a:t>
            </a:r>
          </a:p>
          <a:p>
            <a:pPr lvl="1"/>
            <a:r>
              <a:rPr lang="en-US" dirty="0" smtClean="0"/>
              <a:t>Windows Azure Traffic Manager</a:t>
            </a:r>
          </a:p>
          <a:p>
            <a:pPr lvl="1"/>
            <a:r>
              <a:rPr lang="en-US" dirty="0" smtClean="0"/>
              <a:t>SQL Data Sync</a:t>
            </a:r>
          </a:p>
          <a:p>
            <a:endParaRPr lang="en-US" dirty="0"/>
          </a:p>
        </p:txBody>
      </p:sp>
    </p:spTree>
    <p:extLst>
      <p:ext uri="{BB962C8B-B14F-4D97-AF65-F5344CB8AC3E}">
        <p14:creationId xmlns:p14="http://schemas.microsoft.com/office/powerpoint/2010/main" val="802771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Rectangle 3"/>
          <p:cNvSpPr/>
          <p:nvPr/>
        </p:nvSpPr>
        <p:spPr bwMode="auto">
          <a:xfrm>
            <a:off x="3206577" y="2928855"/>
            <a:ext cx="2743915" cy="6858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6" tIns="1371783" rIns="68586" bIns="34293" numCol="1" rtlCol="0" anchor="t" anchorCtr="0" compatLnSpc="1">
            <a:prstTxWarp prst="textNoShape">
              <a:avLst/>
            </a:prstTxWarp>
          </a:bodyPr>
          <a:lstStyle/>
          <a:p>
            <a:pPr marL="14"/>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p:txBody>
      </p:sp>
      <p:sp>
        <p:nvSpPr>
          <p:cNvPr id="6" name="Rectangle 5"/>
          <p:cNvSpPr/>
          <p:nvPr/>
        </p:nvSpPr>
        <p:spPr bwMode="auto">
          <a:xfrm>
            <a:off x="245604"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a:solidFill>
                  <a:schemeClr val="tx1"/>
                </a:solidFill>
              </a:rPr>
              <a:t>WHO WILL BENEFIT FROM THIS TALK</a:t>
            </a:r>
          </a:p>
        </p:txBody>
      </p:sp>
      <p:sp>
        <p:nvSpPr>
          <p:cNvPr id="7" name="Rectangle 6"/>
          <p:cNvSpPr/>
          <p:nvPr/>
        </p:nvSpPr>
        <p:spPr bwMode="auto">
          <a:xfrm>
            <a:off x="3206576"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a:solidFill>
                  <a:schemeClr val="tx1"/>
                </a:solidFill>
              </a:rPr>
              <a:t>TOPICS</a:t>
            </a:r>
          </a:p>
        </p:txBody>
      </p:sp>
      <p:sp>
        <p:nvSpPr>
          <p:cNvPr id="8" name="Rectangle 7"/>
          <p:cNvSpPr/>
          <p:nvPr/>
        </p:nvSpPr>
        <p:spPr bwMode="auto">
          <a:xfrm>
            <a:off x="6193419"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a:solidFill>
                  <a:schemeClr val="tx1"/>
                </a:solidFill>
              </a:rPr>
              <a:t>WHAT YOU’LL LEAVE WITH</a:t>
            </a:r>
          </a:p>
        </p:txBody>
      </p:sp>
      <p:sp>
        <p:nvSpPr>
          <p:cNvPr id="9" name="TextBox 8"/>
          <p:cNvSpPr txBox="1"/>
          <p:nvPr/>
        </p:nvSpPr>
        <p:spPr>
          <a:xfrm>
            <a:off x="276499" y="1702246"/>
            <a:ext cx="2675317" cy="2154436"/>
          </a:xfrm>
          <a:prstGeom prst="rect">
            <a:avLst/>
          </a:prstGeom>
          <a:noFill/>
        </p:spPr>
        <p:txBody>
          <a:bodyPr wrap="square" lIns="0" tIns="0" rIns="0" bIns="0" rtlCol="0">
            <a:spAutoFit/>
          </a:bodyPr>
          <a:lstStyle/>
          <a:p>
            <a:pPr marL="214355" indent="-214341">
              <a:buFont typeface="Arial" pitchFamily="34" charset="0"/>
              <a:buChar char="•"/>
            </a:pPr>
            <a:r>
              <a:rPr lang="en-US" b="1" dirty="0" smtClean="0"/>
              <a:t>Developers</a:t>
            </a:r>
          </a:p>
          <a:p>
            <a:pPr marL="14"/>
            <a:endParaRPr lang="en-US" b="1" dirty="0" smtClean="0"/>
          </a:p>
          <a:p>
            <a:pPr marL="214355" indent="-214341">
              <a:buFont typeface="Arial" pitchFamily="34" charset="0"/>
              <a:buChar char="•"/>
            </a:pPr>
            <a:r>
              <a:rPr lang="en-US" b="1" dirty="0"/>
              <a:t>W</a:t>
            </a:r>
            <a:r>
              <a:rPr lang="en-US" b="1" dirty="0" smtClean="0"/>
              <a:t>ho are already familiar with Windows Azure</a:t>
            </a:r>
          </a:p>
          <a:p>
            <a:pPr marL="214355" indent="-214341">
              <a:buFont typeface="Arial" pitchFamily="34" charset="0"/>
              <a:buChar char="•"/>
            </a:pPr>
            <a:endParaRPr lang="en-US" b="1" dirty="0"/>
          </a:p>
          <a:p>
            <a:pPr marL="214355" indent="-214341">
              <a:buFont typeface="Arial" pitchFamily="34" charset="0"/>
              <a:buChar char="•"/>
            </a:pPr>
            <a:r>
              <a:rPr lang="en-US" b="1" dirty="0" smtClean="0"/>
              <a:t>With high availability needs</a:t>
            </a:r>
          </a:p>
          <a:p>
            <a:pPr marL="214355" indent="-214341">
              <a:buFont typeface="Arial" pitchFamily="34" charset="0"/>
              <a:buChar char="•"/>
            </a:pPr>
            <a:endParaRPr lang="en-US" b="1" dirty="0"/>
          </a:p>
          <a:p>
            <a:pPr marL="214355" indent="-214341">
              <a:buFont typeface="Arial" pitchFamily="34" charset="0"/>
              <a:buChar char="•"/>
            </a:pPr>
            <a:r>
              <a:rPr lang="en-US" b="1" dirty="0" smtClean="0"/>
              <a:t>And/or require a global presence</a:t>
            </a:r>
            <a:endParaRPr lang="en-US" b="1" dirty="0"/>
          </a:p>
          <a:p>
            <a:pPr marL="14"/>
            <a:endParaRPr lang="en-US" b="1" dirty="0"/>
          </a:p>
        </p:txBody>
      </p:sp>
      <p:sp>
        <p:nvSpPr>
          <p:cNvPr id="10" name="TextBox 9"/>
          <p:cNvSpPr txBox="1"/>
          <p:nvPr/>
        </p:nvSpPr>
        <p:spPr>
          <a:xfrm>
            <a:off x="3206576" y="1689991"/>
            <a:ext cx="2675317" cy="1077218"/>
          </a:xfrm>
          <a:prstGeom prst="rect">
            <a:avLst/>
          </a:prstGeom>
          <a:noFill/>
        </p:spPr>
        <p:txBody>
          <a:bodyPr wrap="square" lIns="0" tIns="0" rIns="0" bIns="0" rtlCol="0">
            <a:spAutoFit/>
          </a:bodyPr>
          <a:lstStyle/>
          <a:p>
            <a:pPr marL="214355" indent="-214341">
              <a:buFont typeface="Arial" pitchFamily="34" charset="0"/>
              <a:buChar char="•"/>
            </a:pPr>
            <a:r>
              <a:rPr lang="en-US" b="1" dirty="0" smtClean="0"/>
              <a:t>High Availability</a:t>
            </a:r>
          </a:p>
          <a:p>
            <a:pPr marL="14"/>
            <a:endParaRPr lang="en-US" b="1" dirty="0"/>
          </a:p>
          <a:p>
            <a:pPr marL="214355" indent="-214341">
              <a:buFont typeface="Arial" pitchFamily="34" charset="0"/>
              <a:buChar char="•"/>
            </a:pPr>
            <a:r>
              <a:rPr lang="en-US" b="1" dirty="0" smtClean="0"/>
              <a:t>Handling Outages</a:t>
            </a:r>
          </a:p>
          <a:p>
            <a:pPr marL="14"/>
            <a:endParaRPr lang="en-US" b="1" dirty="0"/>
          </a:p>
          <a:p>
            <a:pPr marL="214355" indent="-214341">
              <a:buFont typeface="Arial" pitchFamily="34" charset="0"/>
              <a:buChar char="•"/>
            </a:pPr>
            <a:r>
              <a:rPr lang="en-US" b="1" dirty="0" smtClean="0"/>
              <a:t>Global Services</a:t>
            </a:r>
            <a:endParaRPr lang="en-US" b="1" dirty="0"/>
          </a:p>
        </p:txBody>
      </p:sp>
      <p:sp>
        <p:nvSpPr>
          <p:cNvPr id="11" name="TextBox 10"/>
          <p:cNvSpPr txBox="1"/>
          <p:nvPr/>
        </p:nvSpPr>
        <p:spPr>
          <a:xfrm>
            <a:off x="6184548" y="1680124"/>
            <a:ext cx="2675317" cy="1508105"/>
          </a:xfrm>
          <a:prstGeom prst="rect">
            <a:avLst/>
          </a:prstGeom>
          <a:noFill/>
        </p:spPr>
        <p:txBody>
          <a:bodyPr wrap="square" lIns="0" tIns="0" rIns="0" bIns="0" rtlCol="0">
            <a:spAutoFit/>
          </a:bodyPr>
          <a:lstStyle/>
          <a:p>
            <a:pPr marL="214355" indent="-214341">
              <a:buFont typeface="Arial" pitchFamily="34" charset="0"/>
              <a:buChar char="•"/>
            </a:pPr>
            <a:r>
              <a:rPr lang="en-US" b="1" dirty="0" smtClean="0"/>
              <a:t>What Windows Azure provides to help you build highly and/or globally available applications</a:t>
            </a:r>
          </a:p>
          <a:p>
            <a:pPr marL="214355" indent="-214341">
              <a:buFont typeface="Arial" pitchFamily="34" charset="0"/>
              <a:buChar char="•"/>
            </a:pPr>
            <a:endParaRPr lang="en-US" b="1" dirty="0"/>
          </a:p>
          <a:p>
            <a:pPr marL="214355" indent="-214341">
              <a:buFont typeface="Arial" pitchFamily="34" charset="0"/>
              <a:buChar char="•"/>
            </a:pPr>
            <a:r>
              <a:rPr lang="en-US" b="1" dirty="0" smtClean="0"/>
              <a:t>What you have to do to build highly and/or globally available applications</a:t>
            </a:r>
          </a:p>
        </p:txBody>
      </p:sp>
    </p:spTree>
    <p:extLst>
      <p:ext uri="{BB962C8B-B14F-4D97-AF65-F5344CB8AC3E}">
        <p14:creationId xmlns:p14="http://schemas.microsoft.com/office/powerpoint/2010/main" val="4255050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27662" y="2559526"/>
            <a:ext cx="8137987" cy="2002334"/>
          </a:xfrm>
        </p:spPr>
        <p:txBody>
          <a:bodyPr/>
          <a:lstStyle/>
          <a:p>
            <a:pPr marL="342946" indent="-342946">
              <a:buFont typeface="Arial" pitchFamily="34" charset="0"/>
              <a:buChar char="•"/>
            </a:pPr>
            <a:r>
              <a:rPr lang="en-US" sz="2700" b="1" dirty="0"/>
              <a:t>Feedback and questions </a:t>
            </a:r>
            <a:r>
              <a:rPr lang="en-US" sz="2700" u="sng" dirty="0">
                <a:hlinkClick r:id="rId2"/>
              </a:rPr>
              <a:t>http://forums.dev.windows.com</a:t>
            </a:r>
            <a:r>
              <a:rPr lang="en-US" sz="2700" dirty="0"/>
              <a:t> </a:t>
            </a:r>
            <a:br>
              <a:rPr lang="en-US" sz="2700" dirty="0"/>
            </a:br>
            <a:endParaRPr lang="en-US" sz="2700" dirty="0"/>
          </a:p>
          <a:p>
            <a:pPr marL="342946" indent="-342946">
              <a:buFont typeface="Arial" pitchFamily="34" charset="0"/>
              <a:buChar char="•"/>
            </a:pPr>
            <a:r>
              <a:rPr lang="en-US" sz="2700" b="1" dirty="0"/>
              <a:t>Session feedback</a:t>
            </a:r>
            <a:br>
              <a:rPr lang="en-US" sz="2700" b="1" dirty="0"/>
            </a:br>
            <a:r>
              <a:rPr lang="en-US" sz="2700" u="sng" dirty="0">
                <a:hlinkClick r:id="rId3"/>
              </a:rPr>
              <a:t>http://bldw.in/SessionFeedback</a:t>
            </a:r>
            <a:r>
              <a:rPr lang="en-US" sz="2700" dirty="0"/>
              <a:t> </a:t>
            </a:r>
          </a:p>
          <a:p>
            <a:endParaRPr lang="en-US" sz="2700" dirty="0"/>
          </a:p>
        </p:txBody>
      </p:sp>
      <p:sp>
        <p:nvSpPr>
          <p:cNvPr id="4" name="Text Placeholder 3"/>
          <p:cNvSpPr>
            <a:spLocks noGrp="1"/>
          </p:cNvSpPr>
          <p:nvPr>
            <p:ph type="body" sz="quarter" idx="10"/>
          </p:nvPr>
        </p:nvSpPr>
        <p:spPr>
          <a:xfrm>
            <a:off x="727663" y="956904"/>
            <a:ext cx="6794285" cy="1033983"/>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38650317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31143882"/>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574898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services fail?</a:t>
            </a:r>
            <a:endParaRPr lang="en-US" dirty="0"/>
          </a:p>
        </p:txBody>
      </p:sp>
      <p:sp>
        <p:nvSpPr>
          <p:cNvPr id="3" name="Content Placeholder 2"/>
          <p:cNvSpPr>
            <a:spLocks noGrp="1"/>
          </p:cNvSpPr>
          <p:nvPr>
            <p:ph idx="1"/>
          </p:nvPr>
        </p:nvSpPr>
        <p:spPr>
          <a:xfrm>
            <a:off x="389436" y="1085850"/>
            <a:ext cx="8363938" cy="2973122"/>
          </a:xfrm>
        </p:spPr>
        <p:txBody>
          <a:bodyPr/>
          <a:lstStyle/>
          <a:p>
            <a:r>
              <a:rPr lang="en-US" dirty="0" smtClean="0"/>
              <a:t>Increased workload</a:t>
            </a:r>
          </a:p>
          <a:p>
            <a:r>
              <a:rPr lang="en-US" dirty="0" smtClean="0"/>
              <a:t>Failure</a:t>
            </a:r>
          </a:p>
          <a:p>
            <a:pPr lvl="1"/>
            <a:r>
              <a:rPr lang="en-US" dirty="0" smtClean="0"/>
              <a:t>Hardware</a:t>
            </a:r>
          </a:p>
          <a:p>
            <a:pPr lvl="1"/>
            <a:r>
              <a:rPr lang="en-US" dirty="0" smtClean="0"/>
              <a:t>Network </a:t>
            </a:r>
          </a:p>
          <a:p>
            <a:pPr lvl="1"/>
            <a:r>
              <a:rPr lang="en-US" dirty="0" smtClean="0"/>
              <a:t>Platform Service</a:t>
            </a:r>
          </a:p>
          <a:p>
            <a:pPr lvl="1"/>
            <a:r>
              <a:rPr lang="en-US" dirty="0" smtClean="0"/>
              <a:t>Transient conditions</a:t>
            </a:r>
          </a:p>
          <a:p>
            <a:r>
              <a:rPr lang="en-US" dirty="0" smtClean="0"/>
              <a:t>Human</a:t>
            </a:r>
          </a:p>
          <a:p>
            <a:pPr lvl="1"/>
            <a:r>
              <a:rPr lang="en-US" dirty="0" smtClean="0"/>
              <a:t>Upgrades</a:t>
            </a:r>
          </a:p>
        </p:txBody>
      </p:sp>
    </p:spTree>
    <p:extLst>
      <p:ext uri="{BB962C8B-B14F-4D97-AF65-F5344CB8AC3E}">
        <p14:creationId xmlns:p14="http://schemas.microsoft.com/office/powerpoint/2010/main" val="37373596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available?</a:t>
            </a:r>
            <a:endParaRPr lang="en-US" dirty="0"/>
          </a:p>
        </p:txBody>
      </p:sp>
      <p:sp>
        <p:nvSpPr>
          <p:cNvPr id="3" name="Content Placeholder 2"/>
          <p:cNvSpPr>
            <a:spLocks noGrp="1"/>
          </p:cNvSpPr>
          <p:nvPr>
            <p:ph idx="1"/>
          </p:nvPr>
        </p:nvSpPr>
        <p:spPr>
          <a:xfrm>
            <a:off x="389436" y="1085850"/>
            <a:ext cx="8363938" cy="1694310"/>
          </a:xfrm>
        </p:spPr>
        <p:txBody>
          <a:bodyPr/>
          <a:lstStyle/>
          <a:p>
            <a:pPr marL="503626" indent="-457200"/>
            <a:r>
              <a:rPr lang="en-US" sz="2700" dirty="0" smtClean="0"/>
              <a:t>Same </a:t>
            </a:r>
            <a:r>
              <a:rPr lang="en-US" sz="2700" dirty="0"/>
              <a:t>functionality</a:t>
            </a:r>
          </a:p>
          <a:p>
            <a:pPr marL="503626" indent="-457200"/>
            <a:r>
              <a:rPr lang="en-US" sz="2700" dirty="0"/>
              <a:t>Degraded functionality</a:t>
            </a:r>
          </a:p>
          <a:p>
            <a:pPr marL="503626" indent="-457200"/>
            <a:r>
              <a:rPr lang="en-US" sz="2700" dirty="0"/>
              <a:t>Failsafe</a:t>
            </a:r>
          </a:p>
          <a:p>
            <a:endParaRPr lang="en-US" dirty="0"/>
          </a:p>
        </p:txBody>
      </p:sp>
    </p:spTree>
    <p:extLst>
      <p:ext uri="{BB962C8B-B14F-4D97-AF65-F5344CB8AC3E}">
        <p14:creationId xmlns:p14="http://schemas.microsoft.com/office/powerpoint/2010/main" val="19071750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823"/>
            <a:ext cx="7772400" cy="914096"/>
          </a:xfrm>
        </p:spPr>
        <p:txBody>
          <a:bodyPr/>
          <a:lstStyle/>
          <a:p>
            <a:r>
              <a:rPr lang="en-US" dirty="0"/>
              <a:t>As the load increases, are you still available?</a:t>
            </a:r>
          </a:p>
        </p:txBody>
      </p:sp>
      <p:sp>
        <p:nvSpPr>
          <p:cNvPr id="5" name="Subtitle 4"/>
          <p:cNvSpPr>
            <a:spLocks noGrp="1"/>
          </p:cNvSpPr>
          <p:nvPr>
            <p:ph type="subTitle" idx="1"/>
          </p:nvPr>
        </p:nvSpPr>
        <p:spPr>
          <a:xfrm>
            <a:off x="1371600" y="2914650"/>
            <a:ext cx="6400800" cy="332399"/>
          </a:xfrm>
        </p:spPr>
        <p:txBody>
          <a:bodyPr/>
          <a:lstStyle/>
          <a:p>
            <a:endParaRPr lang="en-US" dirty="0"/>
          </a:p>
        </p:txBody>
      </p:sp>
    </p:spTree>
    <p:extLst>
      <p:ext uri="{BB962C8B-B14F-4D97-AF65-F5344CB8AC3E}">
        <p14:creationId xmlns:p14="http://schemas.microsoft.com/office/powerpoint/2010/main" val="8091805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13527" y="20236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16" name="Rectangle 15"/>
          <p:cNvSpPr/>
          <p:nvPr/>
        </p:nvSpPr>
        <p:spPr>
          <a:xfrm>
            <a:off x="1861127" y="18712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2" name="Title 1"/>
          <p:cNvSpPr>
            <a:spLocks noGrp="1"/>
          </p:cNvSpPr>
          <p:nvPr>
            <p:ph type="title"/>
          </p:nvPr>
        </p:nvSpPr>
        <p:spPr/>
        <p:txBody>
          <a:bodyPr>
            <a:normAutofit/>
          </a:bodyPr>
          <a:lstStyle/>
          <a:p>
            <a:r>
              <a:rPr lang="en-US" dirty="0" smtClean="0"/>
              <a:t>What is wrong with this?</a:t>
            </a:r>
            <a:endParaRPr lang="en-US" dirty="0"/>
          </a:p>
        </p:txBody>
      </p:sp>
      <p:sp>
        <p:nvSpPr>
          <p:cNvPr id="4" name="Rectangle 3"/>
          <p:cNvSpPr/>
          <p:nvPr/>
        </p:nvSpPr>
        <p:spPr>
          <a:xfrm>
            <a:off x="1708727" y="17188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5" name="Can 4"/>
          <p:cNvSpPr/>
          <p:nvPr/>
        </p:nvSpPr>
        <p:spPr bwMode="auto">
          <a:xfrm>
            <a:off x="5132150" y="1704145"/>
            <a:ext cx="833467" cy="658000"/>
          </a:xfrm>
          <a:prstGeom prst="ca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spc="-50" dirty="0" smtClean="0">
                <a:solidFill>
                  <a:schemeClr val="bg1"/>
                </a:solidFill>
              </a:rPr>
              <a:t>SQL Azure</a:t>
            </a:r>
          </a:p>
        </p:txBody>
      </p:sp>
      <p:sp>
        <p:nvSpPr>
          <p:cNvPr id="18" name="Left-Right Arrow 17"/>
          <p:cNvSpPr/>
          <p:nvPr/>
        </p:nvSpPr>
        <p:spPr>
          <a:xfrm>
            <a:off x="3628417" y="1833502"/>
            <a:ext cx="1177047"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TextBox 18"/>
          <p:cNvSpPr txBox="1"/>
          <p:nvPr/>
        </p:nvSpPr>
        <p:spPr>
          <a:xfrm>
            <a:off x="817123" y="3803515"/>
            <a:ext cx="6671250" cy="400110"/>
          </a:xfrm>
          <a:prstGeom prst="rect">
            <a:avLst/>
          </a:prstGeom>
          <a:noFill/>
        </p:spPr>
        <p:txBody>
          <a:bodyPr wrap="none" rtlCol="0">
            <a:spAutoFit/>
          </a:bodyPr>
          <a:lstStyle/>
          <a:p>
            <a:r>
              <a:rPr lang="en-US" sz="2000" dirty="0" smtClean="0"/>
              <a:t>It is better to have 50 x 1GB database than 1 x 50GB database!</a:t>
            </a:r>
            <a:endParaRPr lang="en-US" sz="2000" dirty="0"/>
          </a:p>
        </p:txBody>
      </p:sp>
    </p:spTree>
    <p:extLst>
      <p:ext uri="{BB962C8B-B14F-4D97-AF65-F5344CB8AC3E}">
        <p14:creationId xmlns:p14="http://schemas.microsoft.com/office/powerpoint/2010/main" val="1323728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6917" y="3356387"/>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Worker Role</a:t>
            </a:r>
          </a:p>
        </p:txBody>
      </p:sp>
      <p:sp>
        <p:nvSpPr>
          <p:cNvPr id="2" name="Title 1"/>
          <p:cNvSpPr>
            <a:spLocks noGrp="1"/>
          </p:cNvSpPr>
          <p:nvPr>
            <p:ph type="title"/>
          </p:nvPr>
        </p:nvSpPr>
        <p:spPr/>
        <p:txBody>
          <a:bodyPr/>
          <a:lstStyle/>
          <a:p>
            <a:r>
              <a:rPr lang="en-US" dirty="0" smtClean="0"/>
              <a:t>What about this?</a:t>
            </a:r>
            <a:endParaRPr lang="en-US" dirty="0"/>
          </a:p>
        </p:txBody>
      </p:sp>
      <p:sp>
        <p:nvSpPr>
          <p:cNvPr id="3" name="Rectangle 2"/>
          <p:cNvSpPr/>
          <p:nvPr/>
        </p:nvSpPr>
        <p:spPr>
          <a:xfrm>
            <a:off x="2013527" y="20236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4" name="Rectangle 3"/>
          <p:cNvSpPr/>
          <p:nvPr/>
        </p:nvSpPr>
        <p:spPr>
          <a:xfrm>
            <a:off x="1861127" y="18712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5" name="Rectangle 4"/>
          <p:cNvSpPr/>
          <p:nvPr/>
        </p:nvSpPr>
        <p:spPr>
          <a:xfrm>
            <a:off x="1708727" y="1718898"/>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Web Role</a:t>
            </a:r>
          </a:p>
        </p:txBody>
      </p:sp>
      <p:sp>
        <p:nvSpPr>
          <p:cNvPr id="6" name="Can 5"/>
          <p:cNvSpPr/>
          <p:nvPr/>
        </p:nvSpPr>
        <p:spPr bwMode="auto">
          <a:xfrm>
            <a:off x="6601027" y="1718898"/>
            <a:ext cx="833467" cy="658000"/>
          </a:xfrm>
          <a:prstGeom prst="ca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spc="-50" dirty="0" smtClean="0">
                <a:solidFill>
                  <a:schemeClr val="bg1"/>
                </a:solidFill>
              </a:rPr>
              <a:t>SQL Azure</a:t>
            </a:r>
          </a:p>
        </p:txBody>
      </p:sp>
      <p:sp>
        <p:nvSpPr>
          <p:cNvPr id="7" name="Left-Right Arrow 6"/>
          <p:cNvSpPr/>
          <p:nvPr/>
        </p:nvSpPr>
        <p:spPr>
          <a:xfrm>
            <a:off x="3628418" y="1719243"/>
            <a:ext cx="2821021"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a:off x="3344517" y="3203987"/>
            <a:ext cx="1284872" cy="6147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chemeClr val="bg1"/>
                </a:solidFill>
              </a:rPr>
              <a:t>Worker Role</a:t>
            </a:r>
          </a:p>
        </p:txBody>
      </p:sp>
      <p:sp>
        <p:nvSpPr>
          <p:cNvPr id="10" name="Left-Up Arrow 9"/>
          <p:cNvSpPr/>
          <p:nvPr/>
        </p:nvSpPr>
        <p:spPr>
          <a:xfrm rot="5400000">
            <a:off x="2351163" y="2749362"/>
            <a:ext cx="914400" cy="914400"/>
          </a:xfrm>
          <a:prstGeom prst="lef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521649" y="2839953"/>
            <a:ext cx="992222" cy="764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Table Storage</a:t>
            </a:r>
            <a:endParaRPr lang="en-US" dirty="0"/>
          </a:p>
        </p:txBody>
      </p:sp>
      <p:sp>
        <p:nvSpPr>
          <p:cNvPr id="12" name="Rounded Rectangle 11"/>
          <p:cNvSpPr/>
          <p:nvPr/>
        </p:nvSpPr>
        <p:spPr>
          <a:xfrm>
            <a:off x="6521649" y="3818737"/>
            <a:ext cx="992222" cy="782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Blob Storage</a:t>
            </a:r>
            <a:endParaRPr lang="en-US" dirty="0"/>
          </a:p>
        </p:txBody>
      </p:sp>
      <p:sp>
        <p:nvSpPr>
          <p:cNvPr id="13" name="Left-Right Arrow 12"/>
          <p:cNvSpPr/>
          <p:nvPr/>
        </p:nvSpPr>
        <p:spPr>
          <a:xfrm>
            <a:off x="653494" y="4215642"/>
            <a:ext cx="5795944"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Left-Right Arrow 13"/>
          <p:cNvSpPr/>
          <p:nvPr/>
        </p:nvSpPr>
        <p:spPr>
          <a:xfrm>
            <a:off x="4947161" y="3778366"/>
            <a:ext cx="1502278"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Left-Right Arrow 14"/>
          <p:cNvSpPr/>
          <p:nvPr/>
        </p:nvSpPr>
        <p:spPr>
          <a:xfrm>
            <a:off x="4924465" y="3029471"/>
            <a:ext cx="1502278"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Left-Up Arrow 15"/>
          <p:cNvSpPr/>
          <p:nvPr/>
        </p:nvSpPr>
        <p:spPr>
          <a:xfrm rot="10800000">
            <a:off x="4161075" y="2178673"/>
            <a:ext cx="2288361" cy="954770"/>
          </a:xfrm>
          <a:prstGeom prst="leftUpArrow">
            <a:avLst>
              <a:gd name="adj1" fmla="val 14812"/>
              <a:gd name="adj2" fmla="val 25000"/>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Flowchart: Direct Access Storage 16"/>
          <p:cNvSpPr/>
          <p:nvPr/>
        </p:nvSpPr>
        <p:spPr>
          <a:xfrm>
            <a:off x="2471742" y="3776583"/>
            <a:ext cx="667091" cy="194553"/>
          </a:xfrm>
          <a:prstGeom prst="flowChartMagneticDru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t>Q</a:t>
            </a:r>
            <a:endParaRPr lang="en-US" sz="1100" dirty="0"/>
          </a:p>
        </p:txBody>
      </p:sp>
      <p:sp>
        <p:nvSpPr>
          <p:cNvPr id="19" name="Rectangle 18"/>
          <p:cNvSpPr/>
          <p:nvPr/>
        </p:nvSpPr>
        <p:spPr>
          <a:xfrm rot="16200000">
            <a:off x="341339" y="1940284"/>
            <a:ext cx="953311" cy="3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t>Load Balancer</a:t>
            </a:r>
            <a:endParaRPr lang="en-US" sz="1050" dirty="0"/>
          </a:p>
        </p:txBody>
      </p:sp>
      <p:sp>
        <p:nvSpPr>
          <p:cNvPr id="20" name="Left-Right Arrow 19"/>
          <p:cNvSpPr/>
          <p:nvPr/>
        </p:nvSpPr>
        <p:spPr>
          <a:xfrm>
            <a:off x="1061232" y="1912013"/>
            <a:ext cx="573016" cy="38554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2" name="Elbow Connector 21"/>
          <p:cNvCxnSpPr>
            <a:endCxn id="17" idx="1"/>
          </p:cNvCxnSpPr>
          <p:nvPr/>
        </p:nvCxnSpPr>
        <p:spPr>
          <a:xfrm rot="16200000" flipH="1">
            <a:off x="1548730" y="2950848"/>
            <a:ext cx="1387810" cy="4582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7" idx="4"/>
          </p:cNvCxnSpPr>
          <p:nvPr/>
        </p:nvCxnSpPr>
        <p:spPr>
          <a:xfrm flipV="1">
            <a:off x="3138833" y="3776583"/>
            <a:ext cx="205684" cy="9727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53306" y="1081524"/>
            <a:ext cx="2637389" cy="369332"/>
          </a:xfrm>
          <a:prstGeom prst="rect">
            <a:avLst/>
          </a:prstGeom>
          <a:noFill/>
        </p:spPr>
        <p:txBody>
          <a:bodyPr wrap="none" rtlCol="0">
            <a:spAutoFit/>
          </a:bodyPr>
          <a:lstStyle/>
          <a:p>
            <a:r>
              <a:rPr lang="en-US" sz="1800" dirty="0" smtClean="0"/>
              <a:t>Everything needs to scale!</a:t>
            </a:r>
            <a:endParaRPr lang="en-US" sz="1800" dirty="0"/>
          </a:p>
        </p:txBody>
      </p:sp>
    </p:spTree>
    <p:extLst>
      <p:ext uri="{BB962C8B-B14F-4D97-AF65-F5344CB8AC3E}">
        <p14:creationId xmlns:p14="http://schemas.microsoft.com/office/powerpoint/2010/main" val="2178186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the load increases, are you still available?</a:t>
            </a:r>
          </a:p>
        </p:txBody>
      </p:sp>
      <p:sp>
        <p:nvSpPr>
          <p:cNvPr id="3" name="Content Placeholder 2"/>
          <p:cNvSpPr>
            <a:spLocks noGrp="1"/>
          </p:cNvSpPr>
          <p:nvPr>
            <p:ph idx="1"/>
          </p:nvPr>
        </p:nvSpPr>
        <p:spPr>
          <a:xfrm>
            <a:off x="389436" y="1085850"/>
            <a:ext cx="8363938" cy="2922338"/>
          </a:xfrm>
        </p:spPr>
        <p:txBody>
          <a:bodyPr/>
          <a:lstStyle/>
          <a:p>
            <a:r>
              <a:rPr lang="en-US" dirty="0" smtClean="0"/>
              <a:t>Scale everything OUT!</a:t>
            </a:r>
          </a:p>
          <a:p>
            <a:pPr lvl="1"/>
            <a:r>
              <a:rPr lang="en-US" dirty="0" smtClean="0"/>
              <a:t>Partition data (for size AND performance)</a:t>
            </a:r>
          </a:p>
          <a:p>
            <a:r>
              <a:rPr lang="en-US" dirty="0" smtClean="0"/>
              <a:t>Test</a:t>
            </a:r>
          </a:p>
          <a:p>
            <a:pPr lvl="1"/>
            <a:r>
              <a:rPr lang="en-US" dirty="0" smtClean="0"/>
              <a:t>Test at scale</a:t>
            </a:r>
          </a:p>
          <a:p>
            <a:pPr lvl="1"/>
            <a:r>
              <a:rPr lang="en-US" dirty="0" smtClean="0"/>
              <a:t>Security Test</a:t>
            </a:r>
          </a:p>
          <a:p>
            <a:r>
              <a:rPr lang="en-US" dirty="0" smtClean="0"/>
              <a:t>Feedback</a:t>
            </a:r>
          </a:p>
          <a:p>
            <a:pPr lvl="1"/>
            <a:r>
              <a:rPr lang="en-US" dirty="0" smtClean="0"/>
              <a:t>Enable Windows Azure Diagnostics*</a:t>
            </a:r>
          </a:p>
          <a:p>
            <a:pPr lvl="1"/>
            <a:r>
              <a:rPr lang="en-US" dirty="0" smtClean="0"/>
              <a:t>Setup external monitoring</a:t>
            </a:r>
          </a:p>
        </p:txBody>
      </p:sp>
      <p:sp>
        <p:nvSpPr>
          <p:cNvPr id="4" name="TextBox 3"/>
          <p:cNvSpPr txBox="1"/>
          <p:nvPr/>
        </p:nvSpPr>
        <p:spPr>
          <a:xfrm>
            <a:off x="6115050" y="4851172"/>
            <a:ext cx="2932726" cy="215444"/>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*May increase problem – scale that too</a:t>
            </a:r>
          </a:p>
        </p:txBody>
      </p:sp>
    </p:spTree>
    <p:extLst>
      <p:ext uri="{BB962C8B-B14F-4D97-AF65-F5344CB8AC3E}">
        <p14:creationId xmlns:p14="http://schemas.microsoft.com/office/powerpoint/2010/main" val="738687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C490D70-890F-4F0D-BF20-E7B5F4CD16A3}"/>
</file>

<file path=customXml/itemProps2.xml><?xml version="1.0" encoding="utf-8"?>
<ds:datastoreItem xmlns:ds="http://schemas.openxmlformats.org/officeDocument/2006/customXml" ds:itemID="{CF80078A-944D-4F7C-9C4A-DBF076C59A09}"/>
</file>

<file path=customXml/itemProps3.xml><?xml version="1.0" encoding="utf-8"?>
<ds:datastoreItem xmlns:ds="http://schemas.openxmlformats.org/officeDocument/2006/customXml" ds:itemID="{C66AD5C3-A481-4C22-A1E3-357B73E8009A}"/>
</file>

<file path=docProps/app.xml><?xml version="1.0" encoding="utf-8"?>
<Properties xmlns="http://schemas.openxmlformats.org/officeDocument/2006/extended-properties" xmlns:vt="http://schemas.openxmlformats.org/officeDocument/2006/docPropsVTypes">
  <Template>BUILD_Template BLUE Final</Template>
  <TotalTime>2230</TotalTime>
  <Words>1896</Words>
  <Application>Microsoft Office PowerPoint</Application>
  <PresentationFormat>On-screen Show (16:9)</PresentationFormat>
  <Paragraphs>285</Paragraphs>
  <Slides>32</Slides>
  <Notes>10</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global and highly-available services using Windows Azure</vt:lpstr>
      <vt:lpstr>Assumptions</vt:lpstr>
      <vt:lpstr>Agenda</vt:lpstr>
      <vt:lpstr>Why do services fail?</vt:lpstr>
      <vt:lpstr>What do we mean by available?</vt:lpstr>
      <vt:lpstr>As the load increases, are you still available?</vt:lpstr>
      <vt:lpstr>What is wrong with this?</vt:lpstr>
      <vt:lpstr>What about this?</vt:lpstr>
      <vt:lpstr>As the load increases, are you still available?</vt:lpstr>
      <vt:lpstr>If platform fails are you still available?</vt:lpstr>
      <vt:lpstr>Basics – what you get for free</vt:lpstr>
      <vt:lpstr>Fault Tolerance</vt:lpstr>
      <vt:lpstr>What did you mean, retry logic?</vt:lpstr>
      <vt:lpstr>Code: Retry</vt:lpstr>
      <vt:lpstr>How do you upgrade your service?</vt:lpstr>
      <vt:lpstr>Upgrade Strategies VIP Swap</vt:lpstr>
      <vt:lpstr>Upgrade Strategies Upgrade</vt:lpstr>
      <vt:lpstr>Upgrade Strategies New Service &amp; Swap DNS </vt:lpstr>
      <vt:lpstr>Thinking Globally </vt:lpstr>
      <vt:lpstr>Thinking Globally</vt:lpstr>
      <vt:lpstr>Network Latency</vt:lpstr>
      <vt:lpstr>Windows Azure Content Delivery Network</vt:lpstr>
      <vt:lpstr>Windows Azure Traffic Manager</vt:lpstr>
      <vt:lpstr>DEMO: Traffic Manager</vt:lpstr>
      <vt:lpstr>If the compute is closer to the user, what about the dependencies? </vt:lpstr>
      <vt:lpstr>Windows Azure Platform Services</vt:lpstr>
      <vt:lpstr>Service Specific Implementations</vt:lpstr>
      <vt:lpstr>DEMO: Failover &amp; Synchronizing Data</vt:lpstr>
      <vt:lpstr>Summary</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SAC-869T: Building global and highly-available services using Windows Azure</dc:title>
  <dc:subject>BUILD</dc:subject>
  <dc:creator>David Aiken</dc:creator>
  <dc:description>Template: Sam Moore, Silver Fox Productions, Inc.
Formatting: John Lee, Silver Fox Productions
Event Date: September 13th–16th
Event Location: Anaheim, CA
Audience Type: External Developers, Programmers</dc:description>
  <cp:lastModifiedBy>Shows</cp:lastModifiedBy>
  <cp:revision>95</cp:revision>
  <cp:lastPrinted>2010-05-11T05:02:34Z</cp:lastPrinted>
  <dcterms:created xsi:type="dcterms:W3CDTF">2011-07-13T18:05:12Z</dcterms:created>
  <dcterms:modified xsi:type="dcterms:W3CDTF">2011-09-16T21:03:35Z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
  </property>
  <property fmtid="{D5CDD505-2E9C-101B-9397-08002B2CF9AE}" pid="4" name="Event Venue">
    <vt:lpwstr>104;#Washington State Convention and Trade Center Seattle, WA|2ebf141d-f871-4cc9-bf08-f87f112ab464</vt:lpwstr>
  </property>
  <property fmtid="{D5CDD505-2E9C-101B-9397-08002B2CF9AE}" pid="5" name="Event Location">
    <vt:lpwstr>78;#Seattle|b156a37a-1c0b-475a-bb02-d5fcd50f448a</vt:lpwstr>
  </property>
  <property fmtid="{D5CDD505-2E9C-101B-9397-08002B2CF9AE}" pid="6" name="Audience">
    <vt:lpwstr>127;#Internal|01ad740b-d761-4357-9562-ad7fe6bb4a94</vt:lpwstr>
  </property>
  <property fmtid="{D5CDD505-2E9C-101B-9397-08002B2CF9AE}" pid="7" name="Event1">
    <vt:lpwstr>3;#TechReady|1f00f966-166e-416b-86e6-c3ed613daa7a</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2011-07-25T07:00:00+00:00</vt:lpwstr>
  </property>
  <property fmtid="{D5CDD505-2E9C-101B-9397-08002B2CF9AE}" pid="11" name="ProductTaxHTField0">
    <vt:lpwstr/>
  </property>
  <property fmtid="{D5CDD505-2E9C-101B-9397-08002B2CF9AE}" pid="12" name="Event LocationTaxHTField0">
    <vt:lpwstr>Seattleb156a37a-1c0b-475a-bb02-d5fcd50f448a</vt:lpwstr>
  </property>
  <property fmtid="{D5CDD505-2E9C-101B-9397-08002B2CF9AE}" pid="13" name="Event1TaxHTField0">
    <vt:lpwstr>TechReady1f00f966-166e-416b-86e6-c3ed613daa7a</vt:lpwstr>
  </property>
  <property fmtid="{D5CDD505-2E9C-101B-9397-08002B2CF9AE}" pid="14" name="Event VenueTaxHTField0">
    <vt:lpwstr>Washington State Convention and Trade Center Seattle, WA2ebf141d-f871-4cc9-bf08-f87f112ab464</vt:lpwstr>
  </property>
  <property fmtid="{D5CDD505-2E9C-101B-9397-08002B2CF9AE}" pid="15" name="MS Content Owner">
    <vt:lpwstr/>
  </property>
  <property fmtid="{D5CDD505-2E9C-101B-9397-08002B2CF9AE}" pid="16" name="TaxCatchAll">
    <vt:lpwstr>127104378</vt:lpwstr>
  </property>
  <property fmtid="{D5CDD505-2E9C-101B-9397-08002B2CF9AE}" pid="17" name="TrackTaxHTField0">
    <vt:lpwstr/>
  </property>
  <property fmtid="{D5CDD505-2E9C-101B-9397-08002B2CF9AE}" pid="18" name="AudienceTaxHTField0">
    <vt:lpwstr>Internal01ad740b-d761-4357-9562-ad7fe6bb4a94</vt:lpwstr>
  </property>
  <property fmtid="{D5CDD505-2E9C-101B-9397-08002B2CF9AE}" pid="19" name="Event End Date">
    <vt:lpwstr>2011-07-29T07:00:00+00:00</vt:lpwstr>
  </property>
</Properties>
</file>