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bleStyles.xml" ContentType="application/vnd.openxmlformats-officedocument.presentationml.tableStyle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customXml/itemProps2.xml" ContentType="application/vnd.openxmlformats-officedocument.customXmlProperties+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Default Extension="wmf" ContentType="image/x-wmf"/>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Default Extension="jpeg" ContentType="image/jpeg"/>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Lst>
  <p:notesMasterIdLst>
    <p:notesMasterId r:id="rId34"/>
  </p:notesMasterIdLst>
  <p:handoutMasterIdLst>
    <p:handoutMasterId r:id="rId35"/>
  </p:handoutMasterIdLst>
  <p:sldIdLst>
    <p:sldId id="430" r:id="rId8"/>
    <p:sldId id="445" r:id="rId9"/>
    <p:sldId id="458" r:id="rId10"/>
    <p:sldId id="459" r:id="rId11"/>
    <p:sldId id="476" r:id="rId12"/>
    <p:sldId id="478" r:id="rId13"/>
    <p:sldId id="460" r:id="rId14"/>
    <p:sldId id="461" r:id="rId15"/>
    <p:sldId id="462" r:id="rId16"/>
    <p:sldId id="463" r:id="rId17"/>
    <p:sldId id="464" r:id="rId18"/>
    <p:sldId id="465" r:id="rId19"/>
    <p:sldId id="466" r:id="rId20"/>
    <p:sldId id="467" r:id="rId21"/>
    <p:sldId id="468" r:id="rId22"/>
    <p:sldId id="469" r:id="rId23"/>
    <p:sldId id="470" r:id="rId24"/>
    <p:sldId id="472" r:id="rId25"/>
    <p:sldId id="479" r:id="rId26"/>
    <p:sldId id="473" r:id="rId27"/>
    <p:sldId id="474" r:id="rId28"/>
    <p:sldId id="475" r:id="rId29"/>
    <p:sldId id="456" r:id="rId30"/>
    <p:sldId id="480" r:id="rId31"/>
    <p:sldId id="271" r:id="rId32"/>
    <p:sldId id="377" r:id="rId33"/>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423"/>
    <a:srgbClr val="65BC46"/>
    <a:srgbClr val="FFFFFF"/>
    <a:srgbClr val="F8F57B"/>
    <a:srgbClr val="457EC1"/>
    <a:srgbClr val="000000"/>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84" autoAdjust="0"/>
    <p:restoredTop sz="96980" autoAdjust="0"/>
  </p:normalViewPr>
  <p:slideViewPr>
    <p:cSldViewPr snapToGrid="0" snapToObjects="1">
      <p:cViewPr varScale="1">
        <p:scale>
          <a:sx n="106" d="100"/>
          <a:sy n="106" d="100"/>
        </p:scale>
        <p:origin x="-204" y="-90"/>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notesMaster" Target="notesMasters/notesMaster1.xml"/><Relationship Id="rId42" Type="http://schemas.openxmlformats.org/officeDocument/2006/relationships/customXml" Target="../customXml/item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9/16/2011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9/16/2011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11:34 AM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11:34 AM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9/16/2011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9/16/2011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9/16/2011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t>9/16/2011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image" Target="../media/image1.png"/><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theme" Target="../theme/theme7.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32" r:id="rId16"/>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53"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myacct.blob.core.windows.net/images/myimage.png" TargetMode="External"/><Relationship Id="rId2" Type="http://schemas.openxmlformats.org/officeDocument/2006/relationships/hyperlink" Target="http://azxxxx.vo.msecnd.net/images/myimage.png" TargetMode="External"/><Relationship Id="rId1" Type="http://schemas.openxmlformats.org/officeDocument/2006/relationships/slideLayout" Target="../slideLayouts/slideLayout3.xml"/><Relationship Id="rId4" Type="http://schemas.openxmlformats.org/officeDocument/2006/relationships/hyperlink" Target="http://blog.smarx.com/posts/using-the-new-windows-azure-cdn-with-a-custom-domai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azxxxx.vo.msecnd.net/default.aspx" TargetMode="External"/><Relationship Id="rId2" Type="http://schemas.openxmlformats.org/officeDocument/2006/relationships/hyperlink" Target="http://foo.cloudapp.net/default.aspx" TargetMode="External"/><Relationship Id="rId1" Type="http://schemas.openxmlformats.org/officeDocument/2006/relationships/slideLayout" Target="../slideLayouts/slideLayout3.xml"/><Relationship Id="rId5" Type="http://schemas.openxmlformats.org/officeDocument/2006/relationships/hyperlink" Target="http://blogs.msdn.com/b/scicoria/archive/2011/07/10/hosted-service-as-a-windows-azure-cdn-origin-tips.aspx" TargetMode="External"/><Relationship Id="rId4" Type="http://schemas.openxmlformats.org/officeDocument/2006/relationships/hyperlink" Target="http://blog.smarx.com/posts/using-the-windows-azure-cdn-for-your-web-application"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ocial.technet.microsoft.com/wiki/contents/articles/sql-azure-connection-management.aspx"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ocial.technet.microsoft.com/wiki/contents/articles/2281.aspx"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blog.smarx.com/posts/controlling-application-pool-idle-timeouts-in-windows-azure"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hyperlink" Target="http://www.microsoft.com/windowsazure/learn/improve-performance/"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blog.smarx.com/posts/shared-access-signatures-are-easy-these-days"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Building scalable web apps with Windows Azure</a:t>
            </a:r>
          </a:p>
        </p:txBody>
      </p:sp>
      <p:sp>
        <p:nvSpPr>
          <p:cNvPr id="3" name="Subtitle 2"/>
          <p:cNvSpPr>
            <a:spLocks noGrp="1"/>
          </p:cNvSpPr>
          <p:nvPr>
            <p:ph type="subTitle" idx="1"/>
          </p:nvPr>
        </p:nvSpPr>
        <p:spPr/>
        <p:txBody>
          <a:bodyPr/>
          <a:lstStyle/>
          <a:p>
            <a:r>
              <a:rPr lang="en-US" dirty="0" smtClean="0">
                <a:latin typeface="+mj-lt"/>
              </a:rPr>
              <a:t>Matthew Kerner</a:t>
            </a:r>
          </a:p>
          <a:p>
            <a:r>
              <a:rPr lang="en-US" dirty="0" smtClean="0"/>
              <a:t>Principal Program Manager</a:t>
            </a:r>
          </a:p>
          <a:p>
            <a:r>
              <a:rPr lang="en-US" dirty="0" smtClean="0"/>
              <a:t>Microsoft Corporation</a:t>
            </a:r>
            <a:endParaRPr lang="en-US" dirty="0"/>
          </a:p>
        </p:txBody>
      </p:sp>
      <p:sp>
        <p:nvSpPr>
          <p:cNvPr id="9" name="Text Placeholder 8"/>
          <p:cNvSpPr>
            <a:spLocks noGrp="1"/>
          </p:cNvSpPr>
          <p:nvPr>
            <p:ph type="body" sz="quarter" idx="10"/>
          </p:nvPr>
        </p:nvSpPr>
        <p:spPr/>
        <p:txBody>
          <a:bodyPr/>
          <a:lstStyle/>
          <a:p>
            <a:r>
              <a:rPr lang="en-US" dirty="0"/>
              <a:t>SAC-870T</a:t>
            </a:r>
          </a:p>
        </p:txBody>
      </p:sp>
    </p:spTree>
    <p:extLst>
      <p:ext uri="{BB962C8B-B14F-4D97-AF65-F5344CB8AC3E}">
        <p14:creationId xmlns:p14="http://schemas.microsoft.com/office/powerpoint/2010/main" val="1082811341"/>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19112" y="1066800"/>
            <a:ext cx="11149013" cy="5626156"/>
          </a:xfrm>
        </p:spPr>
        <p:txBody>
          <a:bodyPr/>
          <a:lstStyle/>
          <a:p>
            <a:r>
              <a:rPr lang="en-US" dirty="0" smtClean="0"/>
              <a:t>Trick #3: Serve public blobs from the edge with the Windows Azure CDN</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r>
              <a:rPr lang="en-US" sz="2800" dirty="0" smtClean="0"/>
              <a:t>Use the CDN if you expect multiple reads before content expiration</a:t>
            </a:r>
            <a:endParaRPr lang="en-US" sz="2800" dirty="0"/>
          </a:p>
          <a:p>
            <a:r>
              <a:rPr lang="en-US" sz="2800" dirty="0" smtClean="0"/>
              <a:t>Reduces latency and load on central storage account</a:t>
            </a:r>
          </a:p>
        </p:txBody>
      </p:sp>
      <p:sp>
        <p:nvSpPr>
          <p:cNvPr id="2" name="Title 1"/>
          <p:cNvSpPr>
            <a:spLocks noGrp="1"/>
          </p:cNvSpPr>
          <p:nvPr>
            <p:ph type="title"/>
          </p:nvPr>
        </p:nvSpPr>
        <p:spPr/>
        <p:txBody>
          <a:bodyPr/>
          <a:lstStyle/>
          <a:p>
            <a:r>
              <a:rPr lang="en-US" dirty="0" smtClean="0"/>
              <a:t>Serve Blobs from the Edge</a:t>
            </a:r>
            <a:endParaRPr lang="en-US" dirty="0"/>
          </a:p>
        </p:txBody>
      </p:sp>
      <p:pic>
        <p:nvPicPr>
          <p:cNvPr id="4" name="Picture 2" descr="C:\Users\mattker\AppData\Local\Microsoft\Windows\Temporary Internet Files\Content.IE5\CAX8GZV1\MC90043394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12" y="2789128"/>
            <a:ext cx="1162050" cy="1162050"/>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Magnetic Disk 4"/>
          <p:cNvSpPr/>
          <p:nvPr/>
        </p:nvSpPr>
        <p:spPr bwMode="auto">
          <a:xfrm>
            <a:off x="6627812" y="3310146"/>
            <a:ext cx="1905000" cy="1266825"/>
          </a:xfrm>
          <a:prstGeom prst="flowChartMagneticDisk">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bg1"/>
              </a:solidFill>
            </a:endParaRPr>
          </a:p>
        </p:txBody>
      </p:sp>
      <p:sp>
        <p:nvSpPr>
          <p:cNvPr id="6" name="TextBox 5"/>
          <p:cNvSpPr txBox="1"/>
          <p:nvPr/>
        </p:nvSpPr>
        <p:spPr>
          <a:xfrm>
            <a:off x="6627812" y="2865328"/>
            <a:ext cx="1862689" cy="492443"/>
          </a:xfrm>
          <a:prstGeom prst="rect">
            <a:avLst/>
          </a:prstGeom>
          <a:noFill/>
        </p:spPr>
        <p:txBody>
          <a:bodyPr wrap="none" lIns="0" tIns="0" rIns="0" bIns="0" rtlCol="0">
            <a:spAutoFit/>
          </a:bodyPr>
          <a:lstStyle/>
          <a:p>
            <a:r>
              <a:rPr lang="en-US" sz="3200" dirty="0" smtClean="0">
                <a:gradFill>
                  <a:gsLst>
                    <a:gs pos="0">
                      <a:schemeClr val="tx1"/>
                    </a:gs>
                    <a:gs pos="100000">
                      <a:schemeClr val="tx1"/>
                    </a:gs>
                  </a:gsLst>
                  <a:lin ang="5400000" scaled="0"/>
                </a:gradFill>
              </a:rPr>
              <a:t>Blob Storage</a:t>
            </a:r>
          </a:p>
        </p:txBody>
      </p:sp>
      <p:sp>
        <p:nvSpPr>
          <p:cNvPr id="7" name="Pentagon 6"/>
          <p:cNvSpPr/>
          <p:nvPr/>
        </p:nvSpPr>
        <p:spPr bwMode="auto">
          <a:xfrm>
            <a:off x="7085012" y="3943558"/>
            <a:ext cx="1066800" cy="398621"/>
          </a:xfrm>
          <a:prstGeom prst="homePlat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X</a:t>
            </a:r>
          </a:p>
        </p:txBody>
      </p:sp>
      <p:sp>
        <p:nvSpPr>
          <p:cNvPr id="8" name="Line Callout 1 (Border and Accent Bar) 7"/>
          <p:cNvSpPr/>
          <p:nvPr/>
        </p:nvSpPr>
        <p:spPr bwMode="auto">
          <a:xfrm>
            <a:off x="9142412" y="3551128"/>
            <a:ext cx="2362200" cy="492443"/>
          </a:xfrm>
          <a:prstGeom prst="accentBorderCallout1">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Public container</a:t>
            </a:r>
          </a:p>
        </p:txBody>
      </p:sp>
      <p:sp>
        <p:nvSpPr>
          <p:cNvPr id="9" name="Cloud 8"/>
          <p:cNvSpPr/>
          <p:nvPr/>
        </p:nvSpPr>
        <p:spPr bwMode="auto">
          <a:xfrm>
            <a:off x="2513012" y="2484328"/>
            <a:ext cx="3352800" cy="2743200"/>
          </a:xfrm>
          <a:prstGeom prst="cloud">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0" name="Rounded Rectangle 9"/>
          <p:cNvSpPr/>
          <p:nvPr/>
        </p:nvSpPr>
        <p:spPr bwMode="auto">
          <a:xfrm>
            <a:off x="3351212" y="3627328"/>
            <a:ext cx="1676400" cy="714851"/>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1" name="TextBox 10"/>
          <p:cNvSpPr txBox="1"/>
          <p:nvPr/>
        </p:nvSpPr>
        <p:spPr>
          <a:xfrm>
            <a:off x="4363854" y="2824618"/>
            <a:ext cx="511358" cy="369332"/>
          </a:xfrm>
          <a:prstGeom prst="rect">
            <a:avLst/>
          </a:prstGeom>
          <a:noFill/>
        </p:spPr>
        <p:txBody>
          <a:bodyPr wrap="none" lIns="0" tIns="0" rIns="0" bIns="0" rtlCol="0">
            <a:spAutoFit/>
          </a:bodyPr>
          <a:lstStyle/>
          <a:p>
            <a:r>
              <a:rPr lang="en-US" sz="2400" dirty="0" smtClean="0">
                <a:solidFill>
                  <a:schemeClr val="bg1"/>
                </a:solidFill>
              </a:rPr>
              <a:t>CDN</a:t>
            </a:r>
          </a:p>
        </p:txBody>
      </p:sp>
      <p:cxnSp>
        <p:nvCxnSpPr>
          <p:cNvPr id="13" name="Straight Arrow Connector 12"/>
          <p:cNvCxnSpPr/>
          <p:nvPr/>
        </p:nvCxnSpPr>
        <p:spPr>
          <a:xfrm>
            <a:off x="1770062" y="3370153"/>
            <a:ext cx="1504950" cy="40957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4" name="Straight Arrow Connector 13"/>
          <p:cNvCxnSpPr/>
          <p:nvPr/>
        </p:nvCxnSpPr>
        <p:spPr>
          <a:xfrm>
            <a:off x="5103812" y="3855928"/>
            <a:ext cx="150495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p:nvPr/>
        </p:nvCxnSpPr>
        <p:spPr>
          <a:xfrm flipH="1" flipV="1">
            <a:off x="1751012" y="3627328"/>
            <a:ext cx="1504950" cy="39862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8" name="Pentagon 17"/>
          <p:cNvSpPr/>
          <p:nvPr/>
        </p:nvSpPr>
        <p:spPr bwMode="auto">
          <a:xfrm>
            <a:off x="3668964" y="3744247"/>
            <a:ext cx="1066800" cy="398621"/>
          </a:xfrm>
          <a:prstGeom prst="homePlat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X</a:t>
            </a:r>
          </a:p>
        </p:txBody>
      </p:sp>
      <p:cxnSp>
        <p:nvCxnSpPr>
          <p:cNvPr id="20" name="Straight Arrow Connector 19"/>
          <p:cNvCxnSpPr/>
          <p:nvPr/>
        </p:nvCxnSpPr>
        <p:spPr>
          <a:xfrm flipH="1">
            <a:off x="5027612" y="4160728"/>
            <a:ext cx="150495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23" name="Picture 2" descr="C:\Users\mattker\AppData\Local\Microsoft\Windows\Temporary Internet Files\Content.IE5\CAX8GZV1\MC90043394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12" y="4065478"/>
            <a:ext cx="1162050" cy="1162050"/>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Arrow Connector 23"/>
          <p:cNvCxnSpPr/>
          <p:nvPr/>
        </p:nvCxnSpPr>
        <p:spPr>
          <a:xfrm flipV="1">
            <a:off x="1922462" y="3932128"/>
            <a:ext cx="1504950" cy="64484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5" name="Straight Arrow Connector 24"/>
          <p:cNvCxnSpPr/>
          <p:nvPr/>
        </p:nvCxnSpPr>
        <p:spPr>
          <a:xfrm flipH="1">
            <a:off x="1827212" y="4236928"/>
            <a:ext cx="1504950" cy="70365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0" name="Line Callout 1 (Border and Accent Bar) 29"/>
          <p:cNvSpPr/>
          <p:nvPr/>
        </p:nvSpPr>
        <p:spPr bwMode="auto">
          <a:xfrm>
            <a:off x="6071778" y="4981306"/>
            <a:ext cx="2613434" cy="627222"/>
          </a:xfrm>
          <a:prstGeom prst="accentBorderCallout1">
            <a:avLst>
              <a:gd name="adj1" fmla="val 18750"/>
              <a:gd name="adj2" fmla="val -8333"/>
              <a:gd name="adj3" fmla="val -124418"/>
              <a:gd name="adj4" fmla="val -54837"/>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dirty="0" smtClean="0">
                <a:solidFill>
                  <a:schemeClr val="bg1"/>
                </a:solidFill>
              </a:rPr>
              <a:t>Blob header determines time-to-live at the edge</a:t>
            </a:r>
          </a:p>
        </p:txBody>
      </p:sp>
      <p:cxnSp>
        <p:nvCxnSpPr>
          <p:cNvPr id="32" name="Straight Connector 31"/>
          <p:cNvCxnSpPr/>
          <p:nvPr/>
        </p:nvCxnSpPr>
        <p:spPr>
          <a:xfrm>
            <a:off x="1827212" y="2865328"/>
            <a:ext cx="19812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a:off x="1827212" y="2681029"/>
            <a:ext cx="0" cy="381000"/>
          </a:xfrm>
          <a:prstGeom prst="line">
            <a:avLst/>
          </a:prstGeom>
        </p:spPr>
        <p:style>
          <a:lnRef idx="3">
            <a:schemeClr val="accent2"/>
          </a:lnRef>
          <a:fillRef idx="0">
            <a:schemeClr val="accent2"/>
          </a:fillRef>
          <a:effectRef idx="2">
            <a:schemeClr val="accent2"/>
          </a:effectRef>
          <a:fontRef idx="minor">
            <a:schemeClr val="tx1"/>
          </a:fontRef>
        </p:style>
      </p:cxnSp>
      <p:cxnSp>
        <p:nvCxnSpPr>
          <p:cNvPr id="35" name="Straight Connector 34"/>
          <p:cNvCxnSpPr/>
          <p:nvPr/>
        </p:nvCxnSpPr>
        <p:spPr>
          <a:xfrm>
            <a:off x="3808412" y="2691662"/>
            <a:ext cx="0" cy="381000"/>
          </a:xfrm>
          <a:prstGeom prst="line">
            <a:avLst/>
          </a:prstGeom>
        </p:spPr>
        <p:style>
          <a:lnRef idx="3">
            <a:schemeClr val="accent2"/>
          </a:lnRef>
          <a:fillRef idx="0">
            <a:schemeClr val="accent2"/>
          </a:fillRef>
          <a:effectRef idx="2">
            <a:schemeClr val="accent2"/>
          </a:effectRef>
          <a:fontRef idx="minor">
            <a:schemeClr val="tx1"/>
          </a:fontRef>
        </p:style>
      </p:cxnSp>
      <p:sp>
        <p:nvSpPr>
          <p:cNvPr id="37" name="TextBox 36"/>
          <p:cNvSpPr txBox="1"/>
          <p:nvPr/>
        </p:nvSpPr>
        <p:spPr>
          <a:xfrm>
            <a:off x="1902612" y="2484328"/>
            <a:ext cx="1032334" cy="369332"/>
          </a:xfrm>
          <a:prstGeom prst="rect">
            <a:avLst/>
          </a:prstGeom>
          <a:noFill/>
        </p:spPr>
        <p:txBody>
          <a:bodyPr wrap="none" lIns="0" tIns="0" rIns="0" bIns="0" rtlCol="0">
            <a:spAutoFit/>
          </a:bodyPr>
          <a:lstStyle/>
          <a:p>
            <a:r>
              <a:rPr lang="en-US" sz="2400" dirty="0" smtClean="0">
                <a:gradFill>
                  <a:gsLst>
                    <a:gs pos="0">
                      <a:schemeClr val="tx1"/>
                    </a:gs>
                    <a:gs pos="100000">
                      <a:schemeClr val="tx1"/>
                    </a:gs>
                  </a:gsLst>
                  <a:lin ang="5400000" scaled="0"/>
                </a:gradFill>
              </a:rPr>
              <a:t>Few hops</a:t>
            </a:r>
          </a:p>
        </p:txBody>
      </p:sp>
      <p:cxnSp>
        <p:nvCxnSpPr>
          <p:cNvPr id="38" name="Straight Connector 37"/>
          <p:cNvCxnSpPr/>
          <p:nvPr/>
        </p:nvCxnSpPr>
        <p:spPr>
          <a:xfrm>
            <a:off x="1827212" y="2255728"/>
            <a:ext cx="49530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9" name="Straight Connector 38"/>
          <p:cNvCxnSpPr/>
          <p:nvPr/>
        </p:nvCxnSpPr>
        <p:spPr>
          <a:xfrm>
            <a:off x="1827212" y="2071429"/>
            <a:ext cx="0" cy="381000"/>
          </a:xfrm>
          <a:prstGeom prst="line">
            <a:avLst/>
          </a:prstGeom>
        </p:spPr>
        <p:style>
          <a:lnRef idx="3">
            <a:schemeClr val="accent2"/>
          </a:lnRef>
          <a:fillRef idx="0">
            <a:schemeClr val="accent2"/>
          </a:fillRef>
          <a:effectRef idx="2">
            <a:schemeClr val="accent2"/>
          </a:effectRef>
          <a:fontRef idx="minor">
            <a:schemeClr val="tx1"/>
          </a:fontRef>
        </p:style>
      </p:cxnSp>
      <p:cxnSp>
        <p:nvCxnSpPr>
          <p:cNvPr id="40" name="Straight Connector 39"/>
          <p:cNvCxnSpPr/>
          <p:nvPr/>
        </p:nvCxnSpPr>
        <p:spPr>
          <a:xfrm>
            <a:off x="6780212" y="2082062"/>
            <a:ext cx="0" cy="381000"/>
          </a:xfrm>
          <a:prstGeom prst="line">
            <a:avLst/>
          </a:prstGeom>
        </p:spPr>
        <p:style>
          <a:lnRef idx="3">
            <a:schemeClr val="accent2"/>
          </a:lnRef>
          <a:fillRef idx="0">
            <a:schemeClr val="accent2"/>
          </a:fillRef>
          <a:effectRef idx="2">
            <a:schemeClr val="accent2"/>
          </a:effectRef>
          <a:fontRef idx="minor">
            <a:schemeClr val="tx1"/>
          </a:fontRef>
        </p:style>
      </p:cxnSp>
      <p:sp>
        <p:nvSpPr>
          <p:cNvPr id="41" name="TextBox 40"/>
          <p:cNvSpPr txBox="1"/>
          <p:nvPr/>
        </p:nvSpPr>
        <p:spPr>
          <a:xfrm>
            <a:off x="1902612" y="1874728"/>
            <a:ext cx="4502836" cy="369332"/>
          </a:xfrm>
          <a:prstGeom prst="rect">
            <a:avLst/>
          </a:prstGeom>
          <a:noFill/>
        </p:spPr>
        <p:txBody>
          <a:bodyPr wrap="none" lIns="0" tIns="0" rIns="0" bIns="0" rtlCol="0">
            <a:spAutoFit/>
          </a:bodyPr>
          <a:lstStyle/>
          <a:p>
            <a:r>
              <a:rPr lang="en-US" sz="2400" dirty="0" smtClean="0">
                <a:gradFill>
                  <a:gsLst>
                    <a:gs pos="0">
                      <a:schemeClr val="tx1"/>
                    </a:gs>
                    <a:gs pos="100000">
                      <a:schemeClr val="tx1"/>
                    </a:gs>
                  </a:gsLst>
                  <a:lin ang="5400000" scaled="0"/>
                </a:gradFill>
              </a:rPr>
              <a:t>Possibly many hops or poor links</a:t>
            </a:r>
          </a:p>
        </p:txBody>
      </p:sp>
      <p:sp>
        <p:nvSpPr>
          <p:cNvPr id="43" name="TextBox 42"/>
          <p:cNvSpPr txBox="1"/>
          <p:nvPr/>
        </p:nvSpPr>
        <p:spPr>
          <a:xfrm>
            <a:off x="2844952" y="3257996"/>
            <a:ext cx="2949525" cy="307777"/>
          </a:xfrm>
          <a:prstGeom prst="rect">
            <a:avLst/>
          </a:prstGeom>
          <a:noFill/>
        </p:spPr>
        <p:txBody>
          <a:bodyPr wrap="none" lIns="0" tIns="0" rIns="0" bIns="0" rtlCol="0">
            <a:spAutoFit/>
          </a:bodyPr>
          <a:lstStyle/>
          <a:p>
            <a:r>
              <a:rPr lang="en-US" sz="2000" dirty="0" smtClean="0">
                <a:solidFill>
                  <a:schemeClr val="bg1"/>
                </a:solidFill>
              </a:rPr>
              <a:t>Closest Point of Presence</a:t>
            </a:r>
          </a:p>
        </p:txBody>
      </p:sp>
      <p:sp>
        <p:nvSpPr>
          <p:cNvPr id="44" name="Line Callout 1 (Border and Accent Bar) 43"/>
          <p:cNvSpPr/>
          <p:nvPr/>
        </p:nvSpPr>
        <p:spPr bwMode="auto">
          <a:xfrm>
            <a:off x="2741612" y="4998928"/>
            <a:ext cx="2613434" cy="627222"/>
          </a:xfrm>
          <a:prstGeom prst="accentBorderCallout1">
            <a:avLst>
              <a:gd name="adj1" fmla="val 18750"/>
              <a:gd name="adj2" fmla="val -8333"/>
              <a:gd name="adj3" fmla="val -87124"/>
              <a:gd name="adj4" fmla="val 24497"/>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dirty="0" smtClean="0">
                <a:solidFill>
                  <a:schemeClr val="bg1"/>
                </a:solidFill>
              </a:rPr>
              <a:t>DNS name resolves to closest POP</a:t>
            </a:r>
          </a:p>
        </p:txBody>
      </p:sp>
    </p:spTree>
    <p:extLst>
      <p:ext uri="{BB962C8B-B14F-4D97-AF65-F5344CB8AC3E}">
        <p14:creationId xmlns:p14="http://schemas.microsoft.com/office/powerpoint/2010/main" val="5702111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par>
                                <p:cTn id="61" presetID="1" presetClass="exit" presetSubtype="0" fill="hold" grpId="1" nodeType="withEffect">
                                  <p:stCondLst>
                                    <p:cond delay="0"/>
                                  </p:stCondLst>
                                  <p:childTnLst>
                                    <p:set>
                                      <p:cBhvr>
                                        <p:cTn id="62" dur="1" fill="hold">
                                          <p:stCondLst>
                                            <p:cond delay="0"/>
                                          </p:stCondLst>
                                        </p:cTn>
                                        <p:tgtEl>
                                          <p:spTgt spid="4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childTnLst>
                                </p:cTn>
                              </p:par>
                              <p:par>
                                <p:cTn id="77" presetID="1" presetClass="exit" presetSubtype="0" fill="hold" grpId="1" nodeType="withEffect">
                                  <p:stCondLst>
                                    <p:cond delay="0"/>
                                  </p:stCondLst>
                                  <p:childTnLst>
                                    <p:set>
                                      <p:cBhvr>
                                        <p:cTn id="78" dur="1" fill="hold">
                                          <p:stCondLst>
                                            <p:cond delay="0"/>
                                          </p:stCondLst>
                                        </p:cTn>
                                        <p:tgtEl>
                                          <p:spTgt spid="30"/>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13"/>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14"/>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20"/>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24"/>
                                        </p:tgtEl>
                                        <p:attrNameLst>
                                          <p:attrName>style.visibility</p:attrName>
                                        </p:attrNameLst>
                                      </p:cBhvr>
                                      <p:to>
                                        <p:strVal val="visible"/>
                                      </p:to>
                                    </p:set>
                                  </p:childTnLst>
                                </p:cTn>
                              </p:par>
                              <p:par>
                                <p:cTn id="89" presetID="1" presetClass="exit" presetSubtype="0" fill="hold" nodeType="withEffect">
                                  <p:stCondLst>
                                    <p:cond delay="0"/>
                                  </p:stCondLst>
                                  <p:childTnLst>
                                    <p:set>
                                      <p:cBhvr>
                                        <p:cTn id="90" dur="1" fill="hold">
                                          <p:stCondLst>
                                            <p:cond delay="0"/>
                                          </p:stCondLst>
                                        </p:cTn>
                                        <p:tgtEl>
                                          <p:spTgt spid="15"/>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8" grpId="1" animBg="1"/>
      <p:bldP spid="9" grpId="0" animBg="1"/>
      <p:bldP spid="10" grpId="0" animBg="1"/>
      <p:bldP spid="11" grpId="0"/>
      <p:bldP spid="18" grpId="0" animBg="1"/>
      <p:bldP spid="30" grpId="0" animBg="1"/>
      <p:bldP spid="30" grpId="1" animBg="1"/>
      <p:bldP spid="37" grpId="0"/>
      <p:bldP spid="41" grpId="0"/>
      <p:bldP spid="43" grpId="0"/>
      <p:bldP spid="44" grpId="0" animBg="1"/>
      <p:bldP spid="4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Content</a:t>
            </a:r>
            <a:r>
              <a:rPr lang="en-US" baseline="0" dirty="0" smtClean="0"/>
              <a:t> Delivery Network</a:t>
            </a:r>
            <a:endParaRPr lang="en-US" dirty="0"/>
          </a:p>
        </p:txBody>
      </p:sp>
      <p:sp>
        <p:nvSpPr>
          <p:cNvPr id="3" name="Text Placeholder 2"/>
          <p:cNvSpPr>
            <a:spLocks noGrp="1"/>
          </p:cNvSpPr>
          <p:nvPr>
            <p:ph type="body" sz="quarter" idx="10"/>
          </p:nvPr>
        </p:nvSpPr>
        <p:spPr>
          <a:xfrm>
            <a:off x="519112" y="1066800"/>
            <a:ext cx="11149013" cy="4512004"/>
          </a:xfrm>
        </p:spPr>
        <p:txBody>
          <a:bodyPr/>
          <a:lstStyle/>
          <a:p>
            <a:pPr>
              <a:defRPr/>
            </a:pPr>
            <a:r>
              <a:rPr lang="en-US" sz="2800" dirty="0" smtClean="0"/>
              <a:t>24 </a:t>
            </a:r>
            <a:r>
              <a:rPr lang="en-US" sz="2800" dirty="0"/>
              <a:t>global locations with 99.95% </a:t>
            </a:r>
            <a:r>
              <a:rPr lang="en-US" sz="2800" dirty="0" smtClean="0"/>
              <a:t>availability SLA</a:t>
            </a:r>
          </a:p>
          <a:p>
            <a:pPr>
              <a:defRPr/>
            </a:pPr>
            <a:r>
              <a:rPr lang="en-US" sz="2800" dirty="0"/>
              <a:t>Enabling CDN access for your Windows Azure storage </a:t>
            </a:r>
            <a:r>
              <a:rPr lang="en-US" sz="2800" dirty="0" smtClean="0"/>
              <a:t>account</a:t>
            </a:r>
          </a:p>
          <a:p>
            <a:pPr lvl="1">
              <a:defRPr/>
            </a:pPr>
            <a:r>
              <a:rPr lang="en-US" sz="2400" dirty="0" smtClean="0"/>
              <a:t>Enable </a:t>
            </a:r>
            <a:r>
              <a:rPr lang="en-US" sz="2400" dirty="0"/>
              <a:t>the CDN in the </a:t>
            </a:r>
            <a:r>
              <a:rPr lang="en-US" sz="2400" dirty="0" err="1"/>
              <a:t>dev</a:t>
            </a:r>
            <a:r>
              <a:rPr lang="en-US" sz="2400" dirty="0"/>
              <a:t> </a:t>
            </a:r>
            <a:r>
              <a:rPr lang="en-US" sz="2400" dirty="0" smtClean="0"/>
              <a:t>portal</a:t>
            </a:r>
          </a:p>
          <a:p>
            <a:pPr lvl="1">
              <a:defRPr/>
            </a:pPr>
            <a:r>
              <a:rPr lang="en-US" sz="2400" dirty="0" smtClean="0"/>
              <a:t>It will generate a new URL for CDN-based </a:t>
            </a:r>
            <a:r>
              <a:rPr lang="en-US" sz="2400" dirty="0"/>
              <a:t>access </a:t>
            </a:r>
            <a:r>
              <a:rPr lang="en-US" sz="2400" dirty="0" smtClean="0"/>
              <a:t>to your account</a:t>
            </a:r>
          </a:p>
          <a:p>
            <a:pPr lvl="1">
              <a:defRPr/>
            </a:pPr>
            <a:r>
              <a:rPr lang="en-US" sz="2400" dirty="0" smtClean="0">
                <a:effectLst/>
              </a:rPr>
              <a:t>Same content, 2 URLs with different access patterns</a:t>
            </a:r>
          </a:p>
          <a:p>
            <a:pPr lvl="2">
              <a:defRPr/>
            </a:pPr>
            <a:r>
              <a:rPr lang="en-US" sz="2000" dirty="0" smtClean="0">
                <a:effectLst/>
              </a:rPr>
              <a:t>CDN URL: </a:t>
            </a:r>
            <a:r>
              <a:rPr lang="en-US" sz="2000" dirty="0" smtClean="0">
                <a:effectLst/>
                <a:hlinkClick r:id="rId2"/>
              </a:rPr>
              <a:t>http://</a:t>
            </a:r>
            <a:r>
              <a:rPr lang="en-US" sz="2000" dirty="0" smtClean="0">
                <a:hlinkClick r:id="rId2"/>
              </a:rPr>
              <a:t>azXXXX.vo.msecnd.net/images/myimage.png</a:t>
            </a:r>
            <a:endParaRPr lang="en-US" sz="2000" dirty="0"/>
          </a:p>
          <a:p>
            <a:pPr lvl="2">
              <a:defRPr/>
            </a:pPr>
            <a:r>
              <a:rPr lang="en-US" sz="2000" dirty="0" smtClean="0"/>
              <a:t>WA Storage URL: </a:t>
            </a:r>
            <a:r>
              <a:rPr lang="en-US" sz="2000" dirty="0" smtClean="0">
                <a:hlinkClick r:id="rId3"/>
              </a:rPr>
              <a:t>http://myacct.blob.core.windows.net/images/myimage.png</a:t>
            </a:r>
            <a:endParaRPr lang="en-US" sz="2000" dirty="0"/>
          </a:p>
          <a:p>
            <a:pPr>
              <a:defRPr/>
            </a:pPr>
            <a:r>
              <a:rPr lang="en-US" sz="2800" dirty="0"/>
              <a:t>CNAME mappings to CDN </a:t>
            </a:r>
            <a:r>
              <a:rPr lang="en-US" sz="2800" dirty="0" smtClean="0"/>
              <a:t>URLs</a:t>
            </a:r>
          </a:p>
          <a:p>
            <a:pPr lvl="1">
              <a:defRPr/>
            </a:pPr>
            <a:r>
              <a:rPr lang="en-US" sz="2400" dirty="0" smtClean="0">
                <a:hlinkClick r:id="rId4"/>
              </a:rPr>
              <a:t>http</a:t>
            </a:r>
            <a:r>
              <a:rPr lang="en-US" sz="2400" dirty="0">
                <a:hlinkClick r:id="rId4"/>
              </a:rPr>
              <a:t>://</a:t>
            </a:r>
            <a:r>
              <a:rPr lang="en-US" sz="2400" dirty="0" smtClean="0">
                <a:hlinkClick r:id="rId4"/>
              </a:rPr>
              <a:t>blog.smarx.com/posts/using-the-new-windows-azure-cdn-with-a-custom-domain</a:t>
            </a:r>
            <a:endParaRPr lang="en-US" sz="2400" dirty="0" smtClean="0"/>
          </a:p>
          <a:p>
            <a:pPr>
              <a:defRPr/>
            </a:pPr>
            <a:r>
              <a:rPr lang="en-US" baseline="0" dirty="0" smtClean="0"/>
              <a:t>Smooth</a:t>
            </a:r>
            <a:r>
              <a:rPr lang="en-US" dirty="0" smtClean="0"/>
              <a:t> streaming is in CTP</a:t>
            </a:r>
          </a:p>
        </p:txBody>
      </p:sp>
    </p:spTree>
    <p:extLst>
      <p:ext uri="{BB962C8B-B14F-4D97-AF65-F5344CB8AC3E}">
        <p14:creationId xmlns:p14="http://schemas.microsoft.com/office/powerpoint/2010/main" val="23451337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CDN Content Expiration</a:t>
            </a:r>
            <a:endParaRPr lang="en-US" dirty="0"/>
          </a:p>
        </p:txBody>
      </p:sp>
      <p:sp>
        <p:nvSpPr>
          <p:cNvPr id="3" name="Text Placeholder 2"/>
          <p:cNvSpPr>
            <a:spLocks noGrp="1"/>
          </p:cNvSpPr>
          <p:nvPr>
            <p:ph type="body" sz="quarter" idx="10"/>
          </p:nvPr>
        </p:nvSpPr>
        <p:spPr>
          <a:xfrm>
            <a:off x="519112" y="1143000"/>
            <a:ext cx="11149013" cy="5367623"/>
          </a:xfrm>
        </p:spPr>
        <p:txBody>
          <a:bodyPr/>
          <a:lstStyle/>
          <a:p>
            <a:r>
              <a:rPr lang="en-US" dirty="0" smtClean="0"/>
              <a:t>Default behavior is to fetch once and cache for up to 72 </a:t>
            </a:r>
            <a:r>
              <a:rPr lang="en-US" dirty="0" err="1" smtClean="0"/>
              <a:t>hrs</a:t>
            </a:r>
            <a:endParaRPr lang="en-US" dirty="0" smtClean="0"/>
          </a:p>
          <a:p>
            <a:r>
              <a:rPr lang="en-US" dirty="0" smtClean="0"/>
              <a:t>Modify cache control blob header to control the TTL</a:t>
            </a:r>
          </a:p>
          <a:p>
            <a:pPr lvl="1"/>
            <a:r>
              <a:rPr lang="en-US" sz="2400" dirty="0">
                <a:latin typeface="Consolas" pitchFamily="49" charset="0"/>
                <a:cs typeface="Consolas" pitchFamily="49" charset="0"/>
              </a:rPr>
              <a:t>x-</a:t>
            </a:r>
            <a:r>
              <a:rPr lang="en-US" sz="2400" dirty="0" err="1">
                <a:latin typeface="Consolas" pitchFamily="49" charset="0"/>
                <a:cs typeface="Consolas" pitchFamily="49" charset="0"/>
              </a:rPr>
              <a:t>ms</a:t>
            </a:r>
            <a:r>
              <a:rPr lang="en-US" sz="2400" dirty="0">
                <a:latin typeface="Consolas" pitchFamily="49" charset="0"/>
                <a:cs typeface="Consolas" pitchFamily="49" charset="0"/>
              </a:rPr>
              <a:t>-blob-cache-control: public, </a:t>
            </a:r>
            <a:r>
              <a:rPr lang="en-US" sz="2400" dirty="0" smtClean="0">
                <a:latin typeface="Consolas" pitchFamily="49" charset="0"/>
                <a:cs typeface="Consolas" pitchFamily="49" charset="0"/>
              </a:rPr>
              <a:t>max-age=&lt;value in seconds&gt;</a:t>
            </a:r>
          </a:p>
          <a:p>
            <a:pPr lvl="1"/>
            <a:r>
              <a:rPr lang="en-US" dirty="0" smtClean="0"/>
              <a:t>Think hours, days or weeks</a:t>
            </a:r>
          </a:p>
          <a:p>
            <a:pPr lvl="1"/>
            <a:r>
              <a:rPr lang="en-US" dirty="0" smtClean="0"/>
              <a:t>Higher numbers reduce cost and latency via CDN &amp; downstream caches</a:t>
            </a:r>
          </a:p>
          <a:p>
            <a:r>
              <a:rPr lang="en-US" dirty="0" smtClean="0"/>
              <a:t>Use versioned URLs to expire content on-demand</a:t>
            </a:r>
          </a:p>
          <a:p>
            <a:pPr marL="0" indent="0">
              <a:buNone/>
            </a:pPr>
            <a:endParaRPr lang="en-US" dirty="0"/>
          </a:p>
          <a:p>
            <a:pPr marL="0" indent="0">
              <a:buNone/>
            </a:pPr>
            <a:endParaRPr lang="en-US" dirty="0" smtClean="0"/>
          </a:p>
          <a:p>
            <a:pPr marL="0" indent="0">
              <a:buNone/>
            </a:pPr>
            <a:endParaRPr lang="en-US" dirty="0"/>
          </a:p>
          <a:p>
            <a:pPr lvl="1"/>
            <a:r>
              <a:rPr lang="en-US" dirty="0" smtClean="0"/>
              <a:t>Enables easy rollback and A/B testing</a:t>
            </a:r>
          </a:p>
        </p:txBody>
      </p:sp>
      <p:sp>
        <p:nvSpPr>
          <p:cNvPr id="4" name="Flowchart: Magnetic Disk 3"/>
          <p:cNvSpPr/>
          <p:nvPr/>
        </p:nvSpPr>
        <p:spPr bwMode="auto">
          <a:xfrm>
            <a:off x="8481664" y="4802035"/>
            <a:ext cx="3200400" cy="1571625"/>
          </a:xfrm>
          <a:prstGeom prst="flowChartMagneticDisk">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bg1"/>
              </a:solidFill>
            </a:endParaRPr>
          </a:p>
        </p:txBody>
      </p:sp>
      <p:sp>
        <p:nvSpPr>
          <p:cNvPr id="5" name="TextBox 4"/>
          <p:cNvSpPr txBox="1"/>
          <p:nvPr/>
        </p:nvSpPr>
        <p:spPr>
          <a:xfrm>
            <a:off x="8879923" y="4390372"/>
            <a:ext cx="1780937" cy="369332"/>
          </a:xfrm>
          <a:prstGeom prst="rect">
            <a:avLst/>
          </a:prstGeom>
          <a:noFill/>
        </p:spPr>
        <p:txBody>
          <a:bodyPr wrap="none" lIns="0" tIns="0" rIns="0" bIns="0" rtlCol="0">
            <a:spAutoFit/>
          </a:bodyPr>
          <a:lstStyle/>
          <a:p>
            <a:r>
              <a:rPr lang="en-US" sz="2400" dirty="0" smtClean="0">
                <a:gradFill>
                  <a:gsLst>
                    <a:gs pos="0">
                      <a:schemeClr val="tx1"/>
                    </a:gs>
                    <a:gs pos="100000">
                      <a:schemeClr val="tx1"/>
                    </a:gs>
                  </a:gsLst>
                  <a:lin ang="5400000" scaled="0"/>
                </a:gradFill>
              </a:rPr>
              <a:t>Blob Storage</a:t>
            </a:r>
          </a:p>
        </p:txBody>
      </p:sp>
      <p:sp>
        <p:nvSpPr>
          <p:cNvPr id="6" name="Pentagon 5"/>
          <p:cNvSpPr/>
          <p:nvPr/>
        </p:nvSpPr>
        <p:spPr bwMode="auto">
          <a:xfrm>
            <a:off x="8862664" y="5110743"/>
            <a:ext cx="2438400" cy="398621"/>
          </a:xfrm>
          <a:prstGeom prst="homePlat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rPr>
              <a:t>logo.</a:t>
            </a:r>
            <a:r>
              <a:rPr lang="en-US" dirty="0" smtClean="0">
                <a:solidFill>
                  <a:srgbClr val="FF0000"/>
                </a:solidFill>
              </a:rPr>
              <a:t>2011-08-01</a:t>
            </a:r>
            <a:r>
              <a:rPr lang="en-US" dirty="0" smtClean="0">
                <a:solidFill>
                  <a:schemeClr val="bg1"/>
                </a:solidFill>
              </a:rPr>
              <a:t>.png</a:t>
            </a:r>
          </a:p>
        </p:txBody>
      </p:sp>
      <p:sp>
        <p:nvSpPr>
          <p:cNvPr id="7" name="Pentagon 6"/>
          <p:cNvSpPr/>
          <p:nvPr/>
        </p:nvSpPr>
        <p:spPr bwMode="auto">
          <a:xfrm>
            <a:off x="8862664" y="5737964"/>
            <a:ext cx="2438400" cy="398621"/>
          </a:xfrm>
          <a:prstGeom prst="homePlat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rPr>
              <a:t>logo.</a:t>
            </a:r>
            <a:r>
              <a:rPr lang="en-US" dirty="0" smtClean="0">
                <a:solidFill>
                  <a:srgbClr val="7030A0"/>
                </a:solidFill>
              </a:rPr>
              <a:t>2011-09-16</a:t>
            </a:r>
            <a:r>
              <a:rPr lang="en-US" dirty="0" smtClean="0">
                <a:solidFill>
                  <a:schemeClr val="bg1"/>
                </a:solidFill>
              </a:rPr>
              <a:t>.png</a:t>
            </a:r>
          </a:p>
        </p:txBody>
      </p:sp>
      <p:sp>
        <p:nvSpPr>
          <p:cNvPr id="8" name="Cloud 7"/>
          <p:cNvSpPr/>
          <p:nvPr/>
        </p:nvSpPr>
        <p:spPr bwMode="auto">
          <a:xfrm>
            <a:off x="4976464" y="4393504"/>
            <a:ext cx="2667000" cy="1617821"/>
          </a:xfrm>
          <a:prstGeom prst="cloud">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9" name="TextBox 8"/>
          <p:cNvSpPr txBox="1"/>
          <p:nvPr/>
        </p:nvSpPr>
        <p:spPr>
          <a:xfrm>
            <a:off x="4583982" y="4415424"/>
            <a:ext cx="668453" cy="369332"/>
          </a:xfrm>
          <a:prstGeom prst="rect">
            <a:avLst/>
          </a:prstGeom>
          <a:noFill/>
        </p:spPr>
        <p:txBody>
          <a:bodyPr wrap="none" lIns="0" tIns="0" rIns="0" bIns="0" rtlCol="0">
            <a:spAutoFit/>
          </a:bodyPr>
          <a:lstStyle/>
          <a:p>
            <a:r>
              <a:rPr lang="en-US" sz="2400" dirty="0" smtClean="0">
                <a:gradFill>
                  <a:gsLst>
                    <a:gs pos="0">
                      <a:schemeClr val="tx1"/>
                    </a:gs>
                    <a:gs pos="100000">
                      <a:schemeClr val="tx1"/>
                    </a:gs>
                  </a:gsLst>
                  <a:lin ang="5400000" scaled="0"/>
                </a:gradFill>
              </a:rPr>
              <a:t>CDN</a:t>
            </a:r>
          </a:p>
        </p:txBody>
      </p:sp>
      <p:sp>
        <p:nvSpPr>
          <p:cNvPr id="10" name="Pentagon 9"/>
          <p:cNvSpPr/>
          <p:nvPr/>
        </p:nvSpPr>
        <p:spPr bwMode="auto">
          <a:xfrm>
            <a:off x="5128864" y="4859179"/>
            <a:ext cx="2438400" cy="398621"/>
          </a:xfrm>
          <a:prstGeom prst="homePlat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rPr>
              <a:t>logo.</a:t>
            </a:r>
            <a:r>
              <a:rPr lang="en-US" dirty="0" smtClean="0">
                <a:solidFill>
                  <a:srgbClr val="FF0000"/>
                </a:solidFill>
              </a:rPr>
              <a:t>2011-08-01</a:t>
            </a:r>
            <a:r>
              <a:rPr lang="en-US" dirty="0" smtClean="0">
                <a:solidFill>
                  <a:schemeClr val="bg1"/>
                </a:solidFill>
              </a:rPr>
              <a:t>.png</a:t>
            </a:r>
          </a:p>
        </p:txBody>
      </p:sp>
      <p:sp>
        <p:nvSpPr>
          <p:cNvPr id="11" name="Rectangle 10"/>
          <p:cNvSpPr/>
          <p:nvPr/>
        </p:nvSpPr>
        <p:spPr bwMode="auto">
          <a:xfrm>
            <a:off x="480664" y="4798512"/>
            <a:ext cx="3733800" cy="1084421"/>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dirty="0" smtClean="0">
                <a:solidFill>
                  <a:schemeClr val="bg1"/>
                </a:solidFill>
                <a:latin typeface="Consolas" pitchFamily="49" charset="0"/>
                <a:cs typeface="Consolas" pitchFamily="49" charset="0"/>
              </a:rPr>
              <a:t>… &lt;</a:t>
            </a:r>
            <a:r>
              <a:rPr lang="en-US" sz="1600" dirty="0" err="1" smtClean="0">
                <a:solidFill>
                  <a:schemeClr val="bg1"/>
                </a:solidFill>
                <a:latin typeface="Consolas" pitchFamily="49" charset="0"/>
                <a:cs typeface="Consolas" pitchFamily="49" charset="0"/>
              </a:rPr>
              <a:t>img</a:t>
            </a:r>
            <a:r>
              <a:rPr lang="en-US" sz="1600" dirty="0" smtClean="0">
                <a:solidFill>
                  <a:schemeClr val="bg1"/>
                </a:solidFill>
                <a:latin typeface="Consolas" pitchFamily="49" charset="0"/>
                <a:cs typeface="Consolas" pitchFamily="49" charset="0"/>
              </a:rPr>
              <a:t> </a:t>
            </a:r>
            <a:r>
              <a:rPr lang="en-US" sz="1600" dirty="0" err="1" smtClean="0">
                <a:solidFill>
                  <a:schemeClr val="bg1"/>
                </a:solidFill>
                <a:latin typeface="Consolas" pitchFamily="49" charset="0"/>
                <a:cs typeface="Consolas" pitchFamily="49" charset="0"/>
              </a:rPr>
              <a:t>src</a:t>
            </a:r>
            <a:r>
              <a:rPr lang="en-US" sz="1600" dirty="0" smtClean="0">
                <a:solidFill>
                  <a:schemeClr val="bg1"/>
                </a:solidFill>
                <a:latin typeface="Consolas" pitchFamily="49" charset="0"/>
                <a:cs typeface="Consolas" pitchFamily="49" charset="0"/>
              </a:rPr>
              <a:t>=</a:t>
            </a:r>
            <a:r>
              <a:rPr lang="en-US" sz="1600" dirty="0">
                <a:latin typeface="Consolas" pitchFamily="49" charset="0"/>
                <a:cs typeface="Consolas" pitchFamily="49" charset="0"/>
              </a:rPr>
              <a:t>"</a:t>
            </a:r>
            <a:r>
              <a:rPr lang="en-US" sz="1600" dirty="0" smtClean="0">
                <a:solidFill>
                  <a:schemeClr val="bg1"/>
                </a:solidFill>
                <a:latin typeface="Consolas" pitchFamily="49" charset="0"/>
                <a:cs typeface="Consolas" pitchFamily="49" charset="0"/>
              </a:rPr>
              <a:t>http</a:t>
            </a:r>
            <a:r>
              <a:rPr lang="en-US" sz="1600" dirty="0">
                <a:solidFill>
                  <a:schemeClr val="bg1"/>
                </a:solidFill>
                <a:latin typeface="Consolas" pitchFamily="49" charset="0"/>
                <a:cs typeface="Consolas" pitchFamily="49" charset="0"/>
              </a:rPr>
              <a:t>://</a:t>
            </a:r>
            <a:r>
              <a:rPr lang="en-US" sz="1600" dirty="0" smtClean="0">
                <a:solidFill>
                  <a:schemeClr val="bg1"/>
                </a:solidFill>
                <a:latin typeface="Consolas" pitchFamily="49" charset="0"/>
                <a:cs typeface="Consolas" pitchFamily="49" charset="0"/>
              </a:rPr>
              <a:t>azXXXX.vo.msecnd.net/images/logo.</a:t>
            </a:r>
            <a:r>
              <a:rPr lang="en-US" sz="1600" dirty="0" smtClean="0">
                <a:solidFill>
                  <a:srgbClr val="FF0000"/>
                </a:solidFill>
                <a:latin typeface="Consolas" pitchFamily="49" charset="0"/>
                <a:cs typeface="Consolas" pitchFamily="49" charset="0"/>
              </a:rPr>
              <a:t>2011-08-01.png</a:t>
            </a:r>
            <a:r>
              <a:rPr lang="en-US" sz="1600" dirty="0">
                <a:latin typeface="Consolas" pitchFamily="49" charset="0"/>
                <a:cs typeface="Consolas" pitchFamily="49" charset="0"/>
              </a:rPr>
              <a:t>"</a:t>
            </a:r>
            <a:r>
              <a:rPr lang="en-US" sz="1600" dirty="0" smtClean="0">
                <a:solidFill>
                  <a:schemeClr val="bg1"/>
                </a:solidFill>
                <a:latin typeface="Consolas" pitchFamily="49" charset="0"/>
                <a:cs typeface="Consolas" pitchFamily="49" charset="0"/>
              </a:rPr>
              <a:t> /&gt;…</a:t>
            </a:r>
            <a:endParaRPr lang="en-US" sz="1600" dirty="0">
              <a:solidFill>
                <a:schemeClr val="bg1"/>
              </a:solidFill>
              <a:latin typeface="Consolas" pitchFamily="49" charset="0"/>
              <a:cs typeface="Consolas" pitchFamily="49" charset="0"/>
            </a:endParaRPr>
          </a:p>
        </p:txBody>
      </p:sp>
      <p:sp>
        <p:nvSpPr>
          <p:cNvPr id="12" name="TextBox 11"/>
          <p:cNvSpPr txBox="1"/>
          <p:nvPr/>
        </p:nvSpPr>
        <p:spPr>
          <a:xfrm>
            <a:off x="531812" y="4390372"/>
            <a:ext cx="2914709" cy="369332"/>
          </a:xfrm>
          <a:prstGeom prst="rect">
            <a:avLst/>
          </a:prstGeom>
          <a:noFill/>
        </p:spPr>
        <p:txBody>
          <a:bodyPr wrap="none" lIns="0" tIns="0" rIns="0" bIns="0" rtlCol="0">
            <a:spAutoFit/>
          </a:bodyPr>
          <a:lstStyle/>
          <a:p>
            <a:r>
              <a:rPr lang="en-US" sz="2400" dirty="0" smtClean="0">
                <a:gradFill>
                  <a:gsLst>
                    <a:gs pos="0">
                      <a:schemeClr val="tx1"/>
                    </a:gs>
                    <a:gs pos="100000">
                      <a:schemeClr val="tx1"/>
                    </a:gs>
                  </a:gsLst>
                  <a:lin ang="5400000" scaled="0"/>
                </a:gradFill>
              </a:rPr>
              <a:t>HTML Served by App</a:t>
            </a:r>
          </a:p>
        </p:txBody>
      </p:sp>
      <p:sp>
        <p:nvSpPr>
          <p:cNvPr id="13" name="Rectangle 12"/>
          <p:cNvSpPr/>
          <p:nvPr/>
        </p:nvSpPr>
        <p:spPr bwMode="auto">
          <a:xfrm>
            <a:off x="480664" y="4789772"/>
            <a:ext cx="3733800" cy="1084421"/>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dirty="0" smtClean="0">
                <a:solidFill>
                  <a:schemeClr val="bg1"/>
                </a:solidFill>
                <a:latin typeface="Consolas" pitchFamily="49" charset="0"/>
                <a:cs typeface="Consolas" pitchFamily="49" charset="0"/>
              </a:rPr>
              <a:t>… &lt;</a:t>
            </a:r>
            <a:r>
              <a:rPr lang="en-US" sz="1600" dirty="0" err="1" smtClean="0">
                <a:solidFill>
                  <a:schemeClr val="bg1"/>
                </a:solidFill>
                <a:latin typeface="Consolas" pitchFamily="49" charset="0"/>
                <a:cs typeface="Consolas" pitchFamily="49" charset="0"/>
              </a:rPr>
              <a:t>img</a:t>
            </a:r>
            <a:r>
              <a:rPr lang="en-US" sz="1600" dirty="0" smtClean="0">
                <a:solidFill>
                  <a:schemeClr val="bg1"/>
                </a:solidFill>
                <a:latin typeface="Consolas" pitchFamily="49" charset="0"/>
                <a:cs typeface="Consolas" pitchFamily="49" charset="0"/>
              </a:rPr>
              <a:t> </a:t>
            </a:r>
            <a:r>
              <a:rPr lang="en-US" sz="1600" dirty="0" err="1" smtClean="0">
                <a:solidFill>
                  <a:schemeClr val="bg1"/>
                </a:solidFill>
                <a:latin typeface="Consolas" pitchFamily="49" charset="0"/>
                <a:cs typeface="Consolas" pitchFamily="49" charset="0"/>
              </a:rPr>
              <a:t>src</a:t>
            </a:r>
            <a:r>
              <a:rPr lang="en-US" sz="1600" dirty="0" smtClean="0">
                <a:solidFill>
                  <a:schemeClr val="bg1"/>
                </a:solidFill>
                <a:latin typeface="Consolas" pitchFamily="49" charset="0"/>
                <a:cs typeface="Consolas" pitchFamily="49" charset="0"/>
              </a:rPr>
              <a:t>=</a:t>
            </a:r>
            <a:r>
              <a:rPr lang="en-US" sz="1600" dirty="0">
                <a:latin typeface="Consolas" pitchFamily="49" charset="0"/>
                <a:cs typeface="Consolas" pitchFamily="49" charset="0"/>
              </a:rPr>
              <a:t>"</a:t>
            </a:r>
            <a:r>
              <a:rPr lang="en-US" sz="1600" dirty="0" smtClean="0">
                <a:solidFill>
                  <a:schemeClr val="bg1"/>
                </a:solidFill>
                <a:latin typeface="Consolas" pitchFamily="49" charset="0"/>
                <a:cs typeface="Consolas" pitchFamily="49" charset="0"/>
              </a:rPr>
              <a:t>http</a:t>
            </a:r>
            <a:r>
              <a:rPr lang="en-US" sz="1600" dirty="0">
                <a:solidFill>
                  <a:schemeClr val="bg1"/>
                </a:solidFill>
                <a:latin typeface="Consolas" pitchFamily="49" charset="0"/>
                <a:cs typeface="Consolas" pitchFamily="49" charset="0"/>
              </a:rPr>
              <a:t>://</a:t>
            </a:r>
            <a:r>
              <a:rPr lang="en-US" sz="1600" dirty="0" smtClean="0">
                <a:solidFill>
                  <a:schemeClr val="bg1"/>
                </a:solidFill>
                <a:latin typeface="Consolas" pitchFamily="49" charset="0"/>
                <a:cs typeface="Consolas" pitchFamily="49" charset="0"/>
              </a:rPr>
              <a:t>azXXXX.vo.msecnd.net/images/logo.</a:t>
            </a:r>
            <a:r>
              <a:rPr lang="en-US" sz="1600" dirty="0" smtClean="0">
                <a:solidFill>
                  <a:srgbClr val="7030A0"/>
                </a:solidFill>
                <a:latin typeface="Consolas" pitchFamily="49" charset="0"/>
                <a:cs typeface="Consolas" pitchFamily="49" charset="0"/>
              </a:rPr>
              <a:t>2011-09-16.png</a:t>
            </a:r>
            <a:r>
              <a:rPr lang="en-US" sz="1600" dirty="0">
                <a:latin typeface="Consolas" pitchFamily="49" charset="0"/>
                <a:cs typeface="Consolas" pitchFamily="49" charset="0"/>
              </a:rPr>
              <a:t>"</a:t>
            </a:r>
            <a:r>
              <a:rPr lang="en-US" sz="1600" dirty="0" smtClean="0">
                <a:solidFill>
                  <a:schemeClr val="bg1"/>
                </a:solidFill>
                <a:latin typeface="Consolas" pitchFamily="49" charset="0"/>
                <a:cs typeface="Consolas" pitchFamily="49" charset="0"/>
              </a:rPr>
              <a:t> /&gt;…</a:t>
            </a:r>
            <a:endParaRPr lang="en-US" sz="1600" dirty="0">
              <a:solidFill>
                <a:schemeClr val="bg1"/>
              </a:solidFill>
              <a:latin typeface="Consolas" pitchFamily="49" charset="0"/>
              <a:cs typeface="Consolas" pitchFamily="49" charset="0"/>
            </a:endParaRPr>
          </a:p>
        </p:txBody>
      </p:sp>
      <p:sp>
        <p:nvSpPr>
          <p:cNvPr id="14" name="Pentagon 13"/>
          <p:cNvSpPr/>
          <p:nvPr/>
        </p:nvSpPr>
        <p:spPr bwMode="auto">
          <a:xfrm>
            <a:off x="5128864" y="5410200"/>
            <a:ext cx="2438400" cy="398621"/>
          </a:xfrm>
          <a:prstGeom prst="homePlat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rPr>
              <a:t>logo.</a:t>
            </a:r>
            <a:r>
              <a:rPr lang="en-US" dirty="0" smtClean="0">
                <a:solidFill>
                  <a:srgbClr val="7030A0"/>
                </a:solidFill>
              </a:rPr>
              <a:t>2011-09-16</a:t>
            </a:r>
            <a:r>
              <a:rPr lang="en-US" dirty="0" smtClean="0">
                <a:solidFill>
                  <a:schemeClr val="bg1"/>
                </a:solidFill>
              </a:rPr>
              <a:t>.png</a:t>
            </a:r>
          </a:p>
        </p:txBody>
      </p:sp>
    </p:spTree>
    <p:extLst>
      <p:ext uri="{BB962C8B-B14F-4D97-AF65-F5344CB8AC3E}">
        <p14:creationId xmlns:p14="http://schemas.microsoft.com/office/powerpoint/2010/main" val="33047600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par>
                                <p:cTn id="55" presetID="1" presetClass="exit" presetSubtype="0" fill="hold" grpId="1" nodeType="withEffect">
                                  <p:stCondLst>
                                    <p:cond delay="0"/>
                                  </p:stCondLst>
                                  <p:childTnLst>
                                    <p:set>
                                      <p:cBhvr>
                                        <p:cTn id="56" dur="1" fill="hold">
                                          <p:stCondLst>
                                            <p:cond delay="0"/>
                                          </p:stCondLst>
                                        </p:cTn>
                                        <p:tgtEl>
                                          <p:spTgt spid="11"/>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10"/>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animBg="1"/>
      <p:bldP spid="9" grpId="0"/>
      <p:bldP spid="10" grpId="0" animBg="1"/>
      <p:bldP spid="10" grpId="1" animBg="1"/>
      <p:bldP spid="11" grpId="0" animBg="1"/>
      <p:bldP spid="11" grpId="1" animBg="1"/>
      <p:bldP spid="12" grpId="0"/>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CDN for Web Apps</a:t>
            </a:r>
            <a:endParaRPr lang="en-US" dirty="0"/>
          </a:p>
        </p:txBody>
      </p:sp>
      <p:sp>
        <p:nvSpPr>
          <p:cNvPr id="3" name="Text Placeholder 2"/>
          <p:cNvSpPr>
            <a:spLocks noGrp="1"/>
          </p:cNvSpPr>
          <p:nvPr>
            <p:ph type="body" sz="quarter" idx="10"/>
          </p:nvPr>
        </p:nvSpPr>
        <p:spPr>
          <a:xfrm>
            <a:off x="519112" y="1160708"/>
            <a:ext cx="11149013" cy="5238357"/>
          </a:xfrm>
        </p:spPr>
        <p:txBody>
          <a:bodyPr/>
          <a:lstStyle/>
          <a:p>
            <a:r>
              <a:rPr lang="en-US" dirty="0" smtClean="0">
                <a:solidFill>
                  <a:schemeClr val="tx1"/>
                </a:solidFill>
              </a:rPr>
              <a:t>CDN supports your web app as an origin</a:t>
            </a:r>
          </a:p>
          <a:p>
            <a:pPr lvl="1"/>
            <a:r>
              <a:rPr lang="en-US" dirty="0" smtClean="0">
                <a:solidFill>
                  <a:schemeClr val="tx1"/>
                </a:solidFill>
              </a:rPr>
              <a:t>Normal URL: 	</a:t>
            </a:r>
            <a:r>
              <a:rPr lang="en-US" dirty="0" smtClean="0">
                <a:solidFill>
                  <a:schemeClr val="tx1"/>
                </a:solidFill>
                <a:hlinkClick r:id="rId2"/>
              </a:rPr>
              <a:t>http://foo.cloudapp.net/default.aspx</a:t>
            </a:r>
            <a:endParaRPr lang="en-US" dirty="0" smtClean="0">
              <a:solidFill>
                <a:schemeClr val="tx1"/>
              </a:solidFill>
            </a:endParaRPr>
          </a:p>
          <a:p>
            <a:pPr lvl="1"/>
            <a:r>
              <a:rPr lang="en-US" dirty="0" smtClean="0">
                <a:solidFill>
                  <a:schemeClr val="tx1"/>
                </a:solidFill>
              </a:rPr>
              <a:t>CDN URL: 		</a:t>
            </a:r>
            <a:r>
              <a:rPr lang="en-US" dirty="0" smtClean="0">
                <a:hlinkClick r:id="rId3"/>
              </a:rPr>
              <a:t>http</a:t>
            </a:r>
            <a:r>
              <a:rPr lang="en-US" dirty="0">
                <a:hlinkClick r:id="rId3"/>
              </a:rPr>
              <a:t>://</a:t>
            </a:r>
            <a:r>
              <a:rPr lang="en-US" dirty="0" smtClean="0">
                <a:hlinkClick r:id="rId3"/>
              </a:rPr>
              <a:t>azXXXX.vo.msecnd.net/default.aspx</a:t>
            </a:r>
            <a:endParaRPr lang="en-US" dirty="0"/>
          </a:p>
          <a:p>
            <a:pPr lvl="1"/>
            <a:r>
              <a:rPr lang="en-US" dirty="0" smtClean="0"/>
              <a:t>Cached from:	</a:t>
            </a:r>
            <a:r>
              <a:rPr lang="en-US" u="sng" dirty="0">
                <a:solidFill>
                  <a:srgbClr val="F8F57B"/>
                </a:solidFill>
              </a:rPr>
              <a:t>http://foo.cloudapp.net/</a:t>
            </a:r>
            <a:r>
              <a:rPr lang="en-US" u="sng" dirty="0">
                <a:solidFill>
                  <a:srgbClr val="FF0000"/>
                </a:solidFill>
              </a:rPr>
              <a:t>cdn/</a:t>
            </a:r>
            <a:r>
              <a:rPr lang="en-US" u="sng" dirty="0">
                <a:solidFill>
                  <a:srgbClr val="F8F57B"/>
                </a:solidFill>
              </a:rPr>
              <a:t>default.aspx</a:t>
            </a:r>
          </a:p>
          <a:p>
            <a:r>
              <a:rPr lang="en-US" dirty="0" smtClean="0"/>
              <a:t>CNAMEs &amp; HTTPS supported</a:t>
            </a:r>
          </a:p>
          <a:p>
            <a:r>
              <a:rPr lang="en-US" dirty="0" smtClean="0">
                <a:hlinkClick r:id="rId4"/>
              </a:rPr>
              <a:t>http</a:t>
            </a:r>
            <a:r>
              <a:rPr lang="en-US" dirty="0">
                <a:hlinkClick r:id="rId4"/>
              </a:rPr>
              <a:t>://</a:t>
            </a:r>
            <a:r>
              <a:rPr lang="en-US" dirty="0" smtClean="0">
                <a:hlinkClick r:id="rId4"/>
              </a:rPr>
              <a:t>blog.smarx.com/posts/using-the-windows-azure-cdn-for-your-web-application</a:t>
            </a:r>
            <a:endParaRPr lang="en-US" dirty="0" smtClean="0"/>
          </a:p>
          <a:p>
            <a:r>
              <a:rPr lang="en-US" dirty="0" smtClean="0"/>
              <a:t>You must modify cache control headers to set the ASP.NET </a:t>
            </a:r>
            <a:r>
              <a:rPr lang="en-US" dirty="0" err="1" smtClean="0"/>
              <a:t>OutputCache</a:t>
            </a:r>
            <a:r>
              <a:rPr lang="en-US" dirty="0" smtClean="0"/>
              <a:t> module to work well with the CDN</a:t>
            </a:r>
            <a:endParaRPr lang="en-US" dirty="0" smtClean="0">
              <a:hlinkClick r:id="rId5"/>
            </a:endParaRPr>
          </a:p>
          <a:p>
            <a:pPr lvl="1"/>
            <a:r>
              <a:rPr lang="en-US" dirty="0" smtClean="0">
                <a:hlinkClick r:id="rId5"/>
              </a:rPr>
              <a:t>http</a:t>
            </a:r>
            <a:r>
              <a:rPr lang="en-US" dirty="0">
                <a:hlinkClick r:id="rId5"/>
              </a:rPr>
              <a:t>://</a:t>
            </a:r>
            <a:r>
              <a:rPr lang="en-US" dirty="0" smtClean="0">
                <a:hlinkClick r:id="rId5"/>
              </a:rPr>
              <a:t>blogs.msdn.com/b/scicoria/archive/2011/07/10/hosted-service-as-a-windows-azure-cdn-origin-tips.aspx</a:t>
            </a:r>
            <a:endParaRPr lang="en-US" dirty="0"/>
          </a:p>
        </p:txBody>
      </p:sp>
    </p:spTree>
    <p:extLst>
      <p:ext uri="{BB962C8B-B14F-4D97-AF65-F5344CB8AC3E}">
        <p14:creationId xmlns:p14="http://schemas.microsoft.com/office/powerpoint/2010/main" val="22469594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Traffic Manager</a:t>
            </a:r>
            <a:endParaRPr lang="en-US" dirty="0"/>
          </a:p>
        </p:txBody>
      </p:sp>
      <p:sp>
        <p:nvSpPr>
          <p:cNvPr id="3" name="Text Placeholder 2"/>
          <p:cNvSpPr>
            <a:spLocks noGrp="1"/>
          </p:cNvSpPr>
          <p:nvPr>
            <p:ph type="body" sz="quarter" idx="10"/>
          </p:nvPr>
        </p:nvSpPr>
        <p:spPr>
          <a:xfrm>
            <a:off x="519112" y="1447799"/>
            <a:ext cx="11149013" cy="5379934"/>
          </a:xfrm>
        </p:spPr>
        <p:txBody>
          <a:bodyPr/>
          <a:lstStyle/>
          <a:p>
            <a:r>
              <a:rPr lang="en-US" sz="2800" dirty="0" smtClean="0"/>
              <a:t>Trick #4: Direct users to the service in the closest region with the Windows Azure Traffic Manager</a:t>
            </a:r>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smtClean="0"/>
          </a:p>
          <a:p>
            <a:endParaRPr lang="en-US" sz="2000" dirty="0" smtClean="0"/>
          </a:p>
          <a:p>
            <a:r>
              <a:rPr lang="en-US" sz="2800" dirty="0" smtClean="0"/>
              <a:t>CNAMEs supported</a:t>
            </a:r>
          </a:p>
          <a:p>
            <a:r>
              <a:rPr lang="en-US" sz="2800" dirty="0" smtClean="0"/>
              <a:t>Useful for performance</a:t>
            </a:r>
            <a:r>
              <a:rPr lang="en-US" sz="2800" dirty="0"/>
              <a:t>, business continuity, price, </a:t>
            </a:r>
            <a:r>
              <a:rPr lang="en-US" sz="2800" dirty="0" smtClean="0"/>
              <a:t>compliance &amp; tax</a:t>
            </a:r>
          </a:p>
          <a:p>
            <a:r>
              <a:rPr lang="en-US" sz="2800" dirty="0" smtClean="0"/>
              <a:t>Not the same as CDN</a:t>
            </a:r>
          </a:p>
          <a:p>
            <a:pPr lvl="1"/>
            <a:r>
              <a:rPr lang="en-US" sz="2400" dirty="0" smtClean="0"/>
              <a:t>Not serving from the edge</a:t>
            </a:r>
          </a:p>
          <a:p>
            <a:pPr lvl="1"/>
            <a:r>
              <a:rPr lang="en-US" sz="2400" dirty="0" smtClean="0"/>
              <a:t>Only DNS is cached (at client)</a:t>
            </a:r>
          </a:p>
        </p:txBody>
      </p:sp>
      <p:pic>
        <p:nvPicPr>
          <p:cNvPr id="17" name="Picture 2" descr="C:\Users\mattker\AppData\Local\Microsoft\Windows\Temporary Internet Files\Content.IE5\CAX8GZV1\MC90043394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119" y="2358413"/>
            <a:ext cx="1162050" cy="1162050"/>
          </a:xfrm>
          <a:prstGeom prst="rect">
            <a:avLst/>
          </a:prstGeom>
          <a:noFill/>
          <a:extLst>
            <a:ext uri="{909E8E84-426E-40DD-AFC4-6F175D3DCCD1}">
              <a14:hiddenFill xmlns:a14="http://schemas.microsoft.com/office/drawing/2010/main">
                <a:solidFill>
                  <a:srgbClr val="FFFFFF"/>
                </a:solidFill>
              </a14:hiddenFill>
            </a:ext>
          </a:extLst>
        </p:spPr>
      </p:pic>
      <p:sp>
        <p:nvSpPr>
          <p:cNvPr id="32" name="Rounded Rectangle 31"/>
          <p:cNvSpPr/>
          <p:nvPr/>
        </p:nvSpPr>
        <p:spPr bwMode="auto">
          <a:xfrm>
            <a:off x="4647154" y="2475975"/>
            <a:ext cx="2668044" cy="926926"/>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bg1">
                    <a:alpha val="99000"/>
                  </a:schemeClr>
                </a:solidFill>
              </a:rPr>
              <a:t>Traffic Manager</a:t>
            </a:r>
          </a:p>
        </p:txBody>
      </p:sp>
      <p:cxnSp>
        <p:nvCxnSpPr>
          <p:cNvPr id="34" name="Straight Arrow Connector 33"/>
          <p:cNvCxnSpPr>
            <a:stCxn id="17" idx="3"/>
            <a:endCxn id="32" idx="1"/>
          </p:cNvCxnSpPr>
          <p:nvPr/>
        </p:nvCxnSpPr>
        <p:spPr>
          <a:xfrm>
            <a:off x="2082169" y="2939438"/>
            <a:ext cx="2564985"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6" name="Rounded Rectangle 35"/>
          <p:cNvSpPr/>
          <p:nvPr/>
        </p:nvSpPr>
        <p:spPr bwMode="auto">
          <a:xfrm>
            <a:off x="6152363" y="3280377"/>
            <a:ext cx="1663878" cy="467642"/>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bg1">
                    <a:alpha val="99000"/>
                  </a:schemeClr>
                </a:solidFill>
              </a:rPr>
              <a:t>Monitoring</a:t>
            </a:r>
          </a:p>
        </p:txBody>
      </p:sp>
      <p:sp>
        <p:nvSpPr>
          <p:cNvPr id="37" name="Rounded Rectangle 36"/>
          <p:cNvSpPr/>
          <p:nvPr/>
        </p:nvSpPr>
        <p:spPr bwMode="auto">
          <a:xfrm>
            <a:off x="4317298" y="3286642"/>
            <a:ext cx="1663878" cy="467642"/>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bg1">
                    <a:alpha val="99000"/>
                  </a:schemeClr>
                </a:solidFill>
              </a:rPr>
              <a:t>Policies</a:t>
            </a:r>
          </a:p>
        </p:txBody>
      </p:sp>
      <p:sp>
        <p:nvSpPr>
          <p:cNvPr id="38" name="TextBox 37"/>
          <p:cNvSpPr txBox="1"/>
          <p:nvPr/>
        </p:nvSpPr>
        <p:spPr>
          <a:xfrm>
            <a:off x="2020928" y="2516306"/>
            <a:ext cx="2277868" cy="369332"/>
          </a:xfrm>
          <a:prstGeom prst="rect">
            <a:avLst/>
          </a:prstGeom>
          <a:noFill/>
        </p:spPr>
        <p:txBody>
          <a:bodyPr wrap="none" lIns="0" tIns="0" rIns="0" bIns="0" rtlCol="0">
            <a:spAutoFit/>
          </a:bodyPr>
          <a:lstStyle/>
          <a:p>
            <a:r>
              <a:rPr lang="en-US" sz="2400" dirty="0" smtClean="0">
                <a:gradFill>
                  <a:gsLst>
                    <a:gs pos="0">
                      <a:schemeClr val="tx1"/>
                    </a:gs>
                    <a:gs pos="86000">
                      <a:schemeClr val="tx1"/>
                    </a:gs>
                  </a:gsLst>
                  <a:lin ang="5400000" scaled="0"/>
                </a:gradFill>
              </a:rPr>
              <a:t>foo.cloudapp.net</a:t>
            </a:r>
          </a:p>
        </p:txBody>
      </p:sp>
      <p:sp>
        <p:nvSpPr>
          <p:cNvPr id="39" name="Rounded Rectangle 38"/>
          <p:cNvSpPr/>
          <p:nvPr/>
        </p:nvSpPr>
        <p:spPr bwMode="auto">
          <a:xfrm>
            <a:off x="8120496" y="2187051"/>
            <a:ext cx="3352800" cy="780191"/>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foo-us.cloudapp.net</a:t>
            </a:r>
          </a:p>
        </p:txBody>
      </p:sp>
      <p:sp>
        <p:nvSpPr>
          <p:cNvPr id="40" name="Rounded Rectangle 39"/>
          <p:cNvSpPr/>
          <p:nvPr/>
        </p:nvSpPr>
        <p:spPr bwMode="auto">
          <a:xfrm>
            <a:off x="8120496" y="3199561"/>
            <a:ext cx="3352800" cy="780191"/>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foo-europe.cloudapp.net</a:t>
            </a:r>
          </a:p>
        </p:txBody>
      </p:sp>
      <p:sp>
        <p:nvSpPr>
          <p:cNvPr id="41" name="Rounded Rectangle 40"/>
          <p:cNvSpPr/>
          <p:nvPr/>
        </p:nvSpPr>
        <p:spPr bwMode="auto">
          <a:xfrm>
            <a:off x="8135110" y="4128573"/>
            <a:ext cx="3352800" cy="780191"/>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foo-asia.cloudapp.net</a:t>
            </a:r>
          </a:p>
        </p:txBody>
      </p:sp>
      <p:sp>
        <p:nvSpPr>
          <p:cNvPr id="42" name="TextBox 41"/>
          <p:cNvSpPr txBox="1"/>
          <p:nvPr/>
        </p:nvSpPr>
        <p:spPr>
          <a:xfrm>
            <a:off x="1148483" y="3516935"/>
            <a:ext cx="782265" cy="307777"/>
          </a:xfrm>
          <a:prstGeom prst="rect">
            <a:avLst/>
          </a:prstGeom>
          <a:noFill/>
        </p:spPr>
        <p:txBody>
          <a:bodyPr wrap="none" lIns="0" tIns="0" rIns="0" bIns="0" rtlCol="0">
            <a:spAutoFit/>
          </a:bodyPr>
          <a:lstStyle/>
          <a:p>
            <a:r>
              <a:rPr lang="en-US" sz="2000" dirty="0" smtClean="0">
                <a:gradFill>
                  <a:gsLst>
                    <a:gs pos="0">
                      <a:schemeClr val="tx1"/>
                    </a:gs>
                    <a:gs pos="86000">
                      <a:schemeClr val="tx1"/>
                    </a:gs>
                  </a:gsLst>
                  <a:lin ang="5400000" scaled="0"/>
                </a:gradFill>
              </a:rPr>
              <a:t>1.2.3.4</a:t>
            </a:r>
          </a:p>
        </p:txBody>
      </p:sp>
      <p:cxnSp>
        <p:nvCxnSpPr>
          <p:cNvPr id="43" name="Straight Arrow Connector 42"/>
          <p:cNvCxnSpPr/>
          <p:nvPr/>
        </p:nvCxnSpPr>
        <p:spPr>
          <a:xfrm flipH="1">
            <a:off x="2082170" y="3149991"/>
            <a:ext cx="2564984"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47" name="TextBox 46"/>
          <p:cNvSpPr txBox="1"/>
          <p:nvPr/>
        </p:nvSpPr>
        <p:spPr>
          <a:xfrm>
            <a:off x="2131292" y="3220324"/>
            <a:ext cx="2003754" cy="369332"/>
          </a:xfrm>
          <a:prstGeom prst="rect">
            <a:avLst/>
          </a:prstGeom>
          <a:noFill/>
        </p:spPr>
        <p:txBody>
          <a:bodyPr wrap="none" lIns="0" tIns="0" rIns="0" bIns="0" rtlCol="0">
            <a:spAutoFit/>
          </a:bodyPr>
          <a:lstStyle/>
          <a:p>
            <a:r>
              <a:rPr lang="en-US" sz="2400" dirty="0" smtClean="0">
                <a:gradFill>
                  <a:gsLst>
                    <a:gs pos="0">
                      <a:schemeClr val="tx1"/>
                    </a:gs>
                    <a:gs pos="86000">
                      <a:schemeClr val="tx1"/>
                    </a:gs>
                  </a:gsLst>
                  <a:lin ang="5400000" scaled="0"/>
                </a:gradFill>
              </a:rPr>
              <a:t>DNS response</a:t>
            </a:r>
          </a:p>
        </p:txBody>
      </p:sp>
      <p:cxnSp>
        <p:nvCxnSpPr>
          <p:cNvPr id="49" name="Straight Arrow Connector 48"/>
          <p:cNvCxnSpPr/>
          <p:nvPr/>
        </p:nvCxnSpPr>
        <p:spPr>
          <a:xfrm>
            <a:off x="2082168" y="3589656"/>
            <a:ext cx="6052942" cy="65666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949567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2" grpId="0" animBg="1"/>
      <p:bldP spid="36" grpId="0" animBg="1"/>
      <p:bldP spid="37" grpId="0" animBg="1"/>
      <p:bldP spid="38" grpId="0"/>
      <p:bldP spid="39" grpId="0" animBg="1"/>
      <p:bldP spid="40" grpId="0" animBg="1"/>
      <p:bldP spid="41" grpId="0" animBg="1"/>
      <p:bldP spid="42"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19112" y="1089764"/>
            <a:ext cx="11149013" cy="5703100"/>
          </a:xfrm>
        </p:spPr>
        <p:txBody>
          <a:bodyPr/>
          <a:lstStyle/>
          <a:p>
            <a:r>
              <a:rPr lang="en-US" sz="2800" dirty="0" smtClean="0"/>
              <a:t>Multiple factors determine DNS resolution</a:t>
            </a:r>
          </a:p>
          <a:p>
            <a:pPr lvl="1"/>
            <a:r>
              <a:rPr lang="en-US" sz="2400" dirty="0" smtClean="0"/>
              <a:t>Configured by Microsoft</a:t>
            </a:r>
          </a:p>
          <a:p>
            <a:pPr lvl="2"/>
            <a:r>
              <a:rPr lang="en-US" sz="1800" dirty="0" smtClean="0"/>
              <a:t>Geo-IP mapping</a:t>
            </a:r>
          </a:p>
          <a:p>
            <a:pPr lvl="2"/>
            <a:r>
              <a:rPr lang="en-US" sz="1800" dirty="0" smtClean="0"/>
              <a:t>Periodic performance measurement</a:t>
            </a:r>
          </a:p>
          <a:p>
            <a:pPr lvl="1"/>
            <a:r>
              <a:rPr lang="en-US" sz="2400" dirty="0" smtClean="0"/>
              <a:t>Configured by service owner</a:t>
            </a:r>
          </a:p>
          <a:p>
            <a:pPr lvl="2"/>
            <a:r>
              <a:rPr lang="en-US" sz="1800" dirty="0" smtClean="0"/>
              <a:t>Policy: Performance, Failover, Geo,</a:t>
            </a:r>
            <a:r>
              <a:rPr lang="en-US" sz="1800" baseline="0" dirty="0" smtClean="0"/>
              <a:t> Ratio</a:t>
            </a:r>
            <a:endParaRPr lang="en-US" sz="1800" dirty="0" smtClean="0"/>
          </a:p>
          <a:p>
            <a:pPr lvl="2"/>
            <a:r>
              <a:rPr lang="en-US" sz="1800" dirty="0" smtClean="0"/>
              <a:t>Monitoring</a:t>
            </a:r>
          </a:p>
          <a:p>
            <a:pPr marL="855663" lvl="2" indent="0">
              <a:buNone/>
            </a:pPr>
            <a:endParaRPr lang="en-US" sz="1800" dirty="0"/>
          </a:p>
          <a:p>
            <a:pPr marL="855663" lvl="2" indent="0">
              <a:buNone/>
            </a:pPr>
            <a:endParaRPr lang="en-US" sz="1800" dirty="0" smtClean="0"/>
          </a:p>
          <a:p>
            <a:pPr marL="855663" lvl="2" indent="0">
              <a:buNone/>
            </a:pPr>
            <a:endParaRPr lang="en-US" sz="1800" dirty="0"/>
          </a:p>
          <a:p>
            <a:pPr marL="855663" lvl="2" indent="0">
              <a:buNone/>
            </a:pPr>
            <a:endParaRPr lang="en-US" sz="1800" dirty="0" smtClean="0"/>
          </a:p>
          <a:p>
            <a:pPr marL="855663" lvl="2" indent="0">
              <a:buNone/>
            </a:pPr>
            <a:endParaRPr lang="en-US" sz="1800" dirty="0" smtClean="0"/>
          </a:p>
          <a:p>
            <a:r>
              <a:rPr lang="en-US" sz="2800" dirty="0" smtClean="0"/>
              <a:t>Currently in CTP</a:t>
            </a:r>
          </a:p>
          <a:p>
            <a:pPr lvl="1"/>
            <a:r>
              <a:rPr lang="en-US" sz="2400" dirty="0" smtClean="0"/>
              <a:t>Only works in “production” slot but not yet intended for production use</a:t>
            </a:r>
          </a:p>
          <a:p>
            <a:pPr lvl="1"/>
            <a:r>
              <a:rPr lang="en-US" sz="2400" dirty="0" smtClean="0"/>
              <a:t>No SLA or billing, and the Traffic Manager domain name will change</a:t>
            </a:r>
          </a:p>
          <a:p>
            <a:endParaRPr lang="en-US" sz="2800" dirty="0"/>
          </a:p>
        </p:txBody>
      </p:sp>
      <p:sp>
        <p:nvSpPr>
          <p:cNvPr id="26" name="Flowchart: Internal Storage 25"/>
          <p:cNvSpPr/>
          <p:nvPr/>
        </p:nvSpPr>
        <p:spPr bwMode="auto">
          <a:xfrm>
            <a:off x="1127342" y="3965816"/>
            <a:ext cx="1027134" cy="815916"/>
          </a:xfrm>
          <a:prstGeom prst="flowChartInternalStorag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title"/>
          </p:nvPr>
        </p:nvSpPr>
        <p:spPr/>
        <p:txBody>
          <a:bodyPr/>
          <a:lstStyle/>
          <a:p>
            <a:r>
              <a:rPr lang="en-US" dirty="0" smtClean="0"/>
              <a:t>Traffic Manager Details</a:t>
            </a:r>
            <a:endParaRPr lang="en-US" dirty="0"/>
          </a:p>
        </p:txBody>
      </p:sp>
      <p:sp>
        <p:nvSpPr>
          <p:cNvPr id="5" name="Rounded Rectangle 4"/>
          <p:cNvSpPr/>
          <p:nvPr/>
        </p:nvSpPr>
        <p:spPr bwMode="auto">
          <a:xfrm>
            <a:off x="1906038" y="3815551"/>
            <a:ext cx="1663878" cy="467642"/>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bg1">
                    <a:alpha val="99000"/>
                  </a:schemeClr>
                </a:solidFill>
              </a:rPr>
              <a:t>Monitoring</a:t>
            </a:r>
          </a:p>
        </p:txBody>
      </p:sp>
      <p:sp>
        <p:nvSpPr>
          <p:cNvPr id="7" name="Rounded Rectangle 6"/>
          <p:cNvSpPr/>
          <p:nvPr/>
        </p:nvSpPr>
        <p:spPr bwMode="auto">
          <a:xfrm>
            <a:off x="8120496" y="2637987"/>
            <a:ext cx="3352800" cy="780191"/>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foo-us.cloudapp.net</a:t>
            </a:r>
          </a:p>
        </p:txBody>
      </p:sp>
      <p:sp>
        <p:nvSpPr>
          <p:cNvPr id="8" name="Rounded Rectangle 7"/>
          <p:cNvSpPr/>
          <p:nvPr/>
        </p:nvSpPr>
        <p:spPr bwMode="auto">
          <a:xfrm>
            <a:off x="8120496" y="3650497"/>
            <a:ext cx="3352800" cy="780191"/>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foo-europe.cloudapp.net</a:t>
            </a:r>
          </a:p>
        </p:txBody>
      </p:sp>
      <p:sp>
        <p:nvSpPr>
          <p:cNvPr id="9" name="Rounded Rectangle 8"/>
          <p:cNvSpPr/>
          <p:nvPr/>
        </p:nvSpPr>
        <p:spPr bwMode="auto">
          <a:xfrm>
            <a:off x="8135110" y="4579509"/>
            <a:ext cx="3352800" cy="780191"/>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foo-asia.cloudapp.net</a:t>
            </a:r>
          </a:p>
        </p:txBody>
      </p:sp>
      <p:cxnSp>
        <p:nvCxnSpPr>
          <p:cNvPr id="10" name="Straight Arrow Connector 9"/>
          <p:cNvCxnSpPr>
            <a:stCxn id="5" idx="3"/>
            <a:endCxn id="7" idx="1"/>
          </p:cNvCxnSpPr>
          <p:nvPr/>
        </p:nvCxnSpPr>
        <p:spPr>
          <a:xfrm flipV="1">
            <a:off x="3569916" y="3028083"/>
            <a:ext cx="4550580" cy="102128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a:stCxn id="5" idx="3"/>
            <a:endCxn id="8" idx="1"/>
          </p:cNvCxnSpPr>
          <p:nvPr/>
        </p:nvCxnSpPr>
        <p:spPr>
          <a:xfrm flipV="1">
            <a:off x="3569916" y="4040593"/>
            <a:ext cx="4550580" cy="877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a:stCxn id="5" idx="3"/>
            <a:endCxn id="9" idx="1"/>
          </p:cNvCxnSpPr>
          <p:nvPr/>
        </p:nvCxnSpPr>
        <p:spPr>
          <a:xfrm>
            <a:off x="3569916" y="4049372"/>
            <a:ext cx="4565194" cy="92023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7" name="Flowchart: Card 26"/>
          <p:cNvSpPr/>
          <p:nvPr/>
        </p:nvSpPr>
        <p:spPr bwMode="auto">
          <a:xfrm>
            <a:off x="2737977" y="4316462"/>
            <a:ext cx="3507289" cy="526093"/>
          </a:xfrm>
          <a:prstGeom prst="flowChartPunchedCard">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bg1">
                    <a:alpha val="99000"/>
                  </a:schemeClr>
                </a:solidFill>
              </a:rPr>
              <a:t>/monitoring/testme.aspx</a:t>
            </a:r>
          </a:p>
        </p:txBody>
      </p:sp>
      <p:pic>
        <p:nvPicPr>
          <p:cNvPr id="1026" name="Picture 2" descr="C:\Users\Matthew\AppData\Local\Microsoft\Windows\Temporary Internet Files\Content.IE5\T5PL2Y82\MC90044131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4001" y="3953780"/>
            <a:ext cx="476908" cy="47690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Users\Matthew\AppData\Local\Microsoft\Windows\Temporary Internet Files\Content.IE5\T5PL2Y82\MC90044131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1420" y="4144165"/>
            <a:ext cx="476908" cy="47690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Users\Matthew\AppData\Local\Microsoft\Windows\Temporary Internet Files\Content.IE5\T5PL2Y82\MC90044131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1694" y="4362608"/>
            <a:ext cx="476908" cy="47690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tthew\AppData\Local\Microsoft\Windows\Temporary Internet Files\Content.IE5\OQOC6RTT\MC90043253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7267" y="4553695"/>
            <a:ext cx="849988" cy="84998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 descr="C:\Users\Matthew\AppData\Local\Microsoft\Windows\Temporary Internet Files\Content.IE5\OQOC6RTT\MC90043253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0303" y="4461217"/>
            <a:ext cx="279690" cy="27969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5636712" y="3684420"/>
            <a:ext cx="1950406" cy="369332"/>
          </a:xfrm>
          <a:prstGeom prst="rect">
            <a:avLst/>
          </a:prstGeom>
          <a:noFill/>
        </p:spPr>
        <p:txBody>
          <a:bodyPr wrap="none" lIns="0" tIns="0" rIns="0" bIns="0" rtlCol="0">
            <a:spAutoFit/>
          </a:bodyPr>
          <a:lstStyle/>
          <a:p>
            <a:r>
              <a:rPr lang="en-US" sz="2400" dirty="0" smtClean="0">
                <a:gradFill>
                  <a:gsLst>
                    <a:gs pos="0">
                      <a:schemeClr val="tx1"/>
                    </a:gs>
                    <a:gs pos="86000">
                      <a:schemeClr val="tx1"/>
                    </a:gs>
                  </a:gsLst>
                  <a:lin ang="5400000" scaled="0"/>
                </a:gradFill>
              </a:rPr>
              <a:t>Periodic GETs</a:t>
            </a:r>
          </a:p>
        </p:txBody>
      </p:sp>
    </p:spTree>
    <p:extLst>
      <p:ext uri="{BB962C8B-B14F-4D97-AF65-F5344CB8AC3E}">
        <p14:creationId xmlns:p14="http://schemas.microsoft.com/office/powerpoint/2010/main" val="31128512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2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par>
                                <p:cTn id="63" presetID="1" presetClass="exit" presetSubtype="0" fill="hold" nodeType="withEffect">
                                  <p:stCondLst>
                                    <p:cond delay="0"/>
                                  </p:stCondLst>
                                  <p:childTnLst>
                                    <p:set>
                                      <p:cBhvr>
                                        <p:cTn id="64" dur="1" fill="hold">
                                          <p:stCondLst>
                                            <p:cond delay="0"/>
                                          </p:stCondLst>
                                        </p:cTn>
                                        <p:tgtEl>
                                          <p:spTgt spid="38"/>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
                                            <p:txEl>
                                              <p:pRg st="12" end="12"/>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
                                            <p:txEl>
                                              <p:pRg st="13" end="13"/>
                                            </p:tx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6" grpId="0" animBg="1"/>
      <p:bldP spid="5" grpId="0" animBg="1"/>
      <p:bldP spid="7" grpId="0" animBg="1"/>
      <p:bldP spid="8" grpId="0" animBg="1"/>
      <p:bldP spid="9" grpId="0" animBg="1"/>
      <p:bldP spid="27"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19112" y="1143000"/>
            <a:ext cx="11149013" cy="5521512"/>
          </a:xfrm>
        </p:spPr>
        <p:txBody>
          <a:bodyPr/>
          <a:lstStyle/>
          <a:p>
            <a:r>
              <a:rPr lang="en-US" baseline="0" dirty="0" smtClean="0"/>
              <a:t>Trick</a:t>
            </a:r>
            <a:r>
              <a:rPr lang="en-US" dirty="0" smtClean="0"/>
              <a:t> #5: </a:t>
            </a:r>
            <a:r>
              <a:rPr lang="en-US" baseline="0" dirty="0" smtClean="0"/>
              <a:t>Cache hot data in memory to avoid slower data-tier access</a:t>
            </a:r>
          </a:p>
          <a:p>
            <a:pPr lvl="1"/>
            <a:r>
              <a:rPr lang="en-US" dirty="0" smtClean="0"/>
              <a:t>Session state (e.g. shopping cart) &amp; immutable reference data (e.g. product catalog entries)</a:t>
            </a:r>
          </a:p>
          <a:p>
            <a:pPr marL="460375" lvl="1" indent="0">
              <a:buNone/>
            </a:pPr>
            <a:endParaRPr lang="en-US" baseline="0" dirty="0" smtClean="0"/>
          </a:p>
          <a:p>
            <a:pPr marL="460375" lvl="1" indent="0">
              <a:buNone/>
            </a:pPr>
            <a:endParaRPr lang="en-US" dirty="0"/>
          </a:p>
          <a:p>
            <a:pPr marL="460375" lvl="1" indent="0">
              <a:buNone/>
            </a:pPr>
            <a:endParaRPr lang="en-US" baseline="0" dirty="0"/>
          </a:p>
          <a:p>
            <a:pPr marL="460375" lvl="1" indent="0">
              <a:buNone/>
            </a:pPr>
            <a:endParaRPr lang="en-US" baseline="0" dirty="0" smtClean="0"/>
          </a:p>
          <a:p>
            <a:pPr marL="460375" lvl="1" indent="0">
              <a:buNone/>
            </a:pPr>
            <a:endParaRPr lang="en-US" baseline="0" dirty="0" smtClean="0"/>
          </a:p>
          <a:p>
            <a:r>
              <a:rPr lang="en-US" baseline="0" dirty="0" smtClean="0"/>
              <a:t>Caching tier will help you reduce latency</a:t>
            </a:r>
            <a:r>
              <a:rPr lang="en-US" dirty="0" smtClean="0"/>
              <a:t> and cost</a:t>
            </a:r>
            <a:endParaRPr lang="en-US" baseline="0" dirty="0" smtClean="0"/>
          </a:p>
          <a:p>
            <a:pPr lvl="1"/>
            <a:r>
              <a:rPr lang="en-US" baseline="0" dirty="0" smtClean="0"/>
              <a:t>Lower latency/higher throughput than data tier, especially under load</a:t>
            </a:r>
          </a:p>
        </p:txBody>
      </p:sp>
      <p:sp>
        <p:nvSpPr>
          <p:cNvPr id="2" name="Title 1"/>
          <p:cNvSpPr>
            <a:spLocks noGrp="1"/>
          </p:cNvSpPr>
          <p:nvPr>
            <p:ph type="title"/>
          </p:nvPr>
        </p:nvSpPr>
        <p:spPr/>
        <p:txBody>
          <a:bodyPr/>
          <a:lstStyle/>
          <a:p>
            <a:r>
              <a:rPr lang="en-US" dirty="0" smtClean="0"/>
              <a:t>In-Memory Caching</a:t>
            </a:r>
            <a:endParaRPr lang="en-US" dirty="0"/>
          </a:p>
        </p:txBody>
      </p:sp>
      <p:pic>
        <p:nvPicPr>
          <p:cNvPr id="4" name="Picture 2" descr="C:\Users\mattker\AppData\Local\Microsoft\Windows\Temporary Internet Files\Content.IE5\CAX8GZV1\MC90043394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012" y="3403686"/>
            <a:ext cx="1162050" cy="116205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bwMode="auto">
          <a:xfrm>
            <a:off x="4037012" y="3785876"/>
            <a:ext cx="2590800" cy="699195"/>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Hosted Compute</a:t>
            </a:r>
          </a:p>
        </p:txBody>
      </p:sp>
      <p:cxnSp>
        <p:nvCxnSpPr>
          <p:cNvPr id="6" name="Straight Arrow Connector 5"/>
          <p:cNvCxnSpPr/>
          <p:nvPr/>
        </p:nvCxnSpPr>
        <p:spPr>
          <a:xfrm>
            <a:off x="1846262" y="4184736"/>
            <a:ext cx="2190750" cy="0"/>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7" name="Flowchart: Internal Storage 6"/>
          <p:cNvSpPr/>
          <p:nvPr/>
        </p:nvSpPr>
        <p:spPr bwMode="auto">
          <a:xfrm>
            <a:off x="10209212" y="4718136"/>
            <a:ext cx="1219200" cy="914400"/>
          </a:xfrm>
          <a:prstGeom prst="flowChartInternalStorag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rPr>
              <a:t>Table Storage</a:t>
            </a:r>
          </a:p>
        </p:txBody>
      </p:sp>
      <p:sp>
        <p:nvSpPr>
          <p:cNvPr id="8" name="Flowchart: Magnetic Disk 7"/>
          <p:cNvSpPr/>
          <p:nvPr/>
        </p:nvSpPr>
        <p:spPr bwMode="auto">
          <a:xfrm>
            <a:off x="10056812" y="3117936"/>
            <a:ext cx="1219200" cy="762000"/>
          </a:xfrm>
          <a:prstGeom prst="flowChartMagneticDisk">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bg1"/>
              </a:solidFill>
            </a:endParaRPr>
          </a:p>
        </p:txBody>
      </p:sp>
      <p:sp>
        <p:nvSpPr>
          <p:cNvPr id="9" name="Flowchart: Magnetic Disk 8"/>
          <p:cNvSpPr/>
          <p:nvPr/>
        </p:nvSpPr>
        <p:spPr bwMode="auto">
          <a:xfrm>
            <a:off x="10209212" y="3270336"/>
            <a:ext cx="1219200" cy="762000"/>
          </a:xfrm>
          <a:prstGeom prst="flowChartMagneticDisk">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rPr>
              <a:t>SQL Azure</a:t>
            </a:r>
          </a:p>
        </p:txBody>
      </p:sp>
      <p:cxnSp>
        <p:nvCxnSpPr>
          <p:cNvPr id="10" name="Straight Arrow Connector 9"/>
          <p:cNvCxnSpPr>
            <a:stCxn id="5" idx="3"/>
            <a:endCxn id="8" idx="2"/>
          </p:cNvCxnSpPr>
          <p:nvPr/>
        </p:nvCxnSpPr>
        <p:spPr>
          <a:xfrm flipV="1">
            <a:off x="6627812" y="3498936"/>
            <a:ext cx="3429000" cy="63653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a:stCxn id="5" idx="3"/>
          </p:cNvCxnSpPr>
          <p:nvPr/>
        </p:nvCxnSpPr>
        <p:spPr>
          <a:xfrm>
            <a:off x="6627812" y="4135474"/>
            <a:ext cx="3581400" cy="582662"/>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16" name="Rounded Rectangle 15"/>
          <p:cNvSpPr/>
          <p:nvPr/>
        </p:nvSpPr>
        <p:spPr bwMode="auto">
          <a:xfrm>
            <a:off x="7237412" y="3498936"/>
            <a:ext cx="381000" cy="12954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7" name="TextBox 16"/>
          <p:cNvSpPr txBox="1"/>
          <p:nvPr/>
        </p:nvSpPr>
        <p:spPr>
          <a:xfrm>
            <a:off x="5942012" y="3117936"/>
            <a:ext cx="2167260" cy="369332"/>
          </a:xfrm>
          <a:prstGeom prst="rect">
            <a:avLst/>
          </a:prstGeom>
          <a:noFill/>
        </p:spPr>
        <p:txBody>
          <a:bodyPr wrap="none" lIns="0" tIns="0" rIns="0" bIns="0" rtlCol="0">
            <a:spAutoFit/>
          </a:bodyPr>
          <a:lstStyle/>
          <a:p>
            <a:r>
              <a:rPr lang="en-US" sz="2400" dirty="0" smtClean="0">
                <a:gradFill>
                  <a:gsLst>
                    <a:gs pos="0">
                      <a:schemeClr val="tx1"/>
                    </a:gs>
                    <a:gs pos="100000">
                      <a:schemeClr val="tx1"/>
                    </a:gs>
                  </a:gsLst>
                  <a:lin ang="5400000" scaled="0"/>
                </a:gradFill>
              </a:rPr>
              <a:t>In-Memory Caching</a:t>
            </a:r>
          </a:p>
        </p:txBody>
      </p:sp>
      <p:sp>
        <p:nvSpPr>
          <p:cNvPr id="18" name="Flowchart: Internal Storage 17"/>
          <p:cNvSpPr/>
          <p:nvPr/>
        </p:nvSpPr>
        <p:spPr bwMode="auto">
          <a:xfrm>
            <a:off x="10209212" y="4733634"/>
            <a:ext cx="1219200" cy="914400"/>
          </a:xfrm>
          <a:prstGeom prst="flowChartInternalStorag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rPr>
              <a:t>Table Storage</a:t>
            </a:r>
          </a:p>
        </p:txBody>
      </p:sp>
      <p:sp>
        <p:nvSpPr>
          <p:cNvPr id="19" name="Flowchart: Magnetic Disk 18"/>
          <p:cNvSpPr/>
          <p:nvPr/>
        </p:nvSpPr>
        <p:spPr bwMode="auto">
          <a:xfrm>
            <a:off x="10056812" y="3117936"/>
            <a:ext cx="1219200" cy="762000"/>
          </a:xfrm>
          <a:prstGeom prst="flowChartMagneticDisk">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bg1"/>
              </a:solidFill>
            </a:endParaRPr>
          </a:p>
        </p:txBody>
      </p:sp>
      <p:sp>
        <p:nvSpPr>
          <p:cNvPr id="20" name="Flowchart: Magnetic Disk 19"/>
          <p:cNvSpPr/>
          <p:nvPr/>
        </p:nvSpPr>
        <p:spPr bwMode="auto">
          <a:xfrm>
            <a:off x="10209212" y="3270336"/>
            <a:ext cx="1219200" cy="762000"/>
          </a:xfrm>
          <a:prstGeom prst="flowChartMagneticDisk">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rPr>
              <a:t>SQL Azure</a:t>
            </a:r>
          </a:p>
        </p:txBody>
      </p:sp>
    </p:spTree>
    <p:extLst>
      <p:ext uri="{BB962C8B-B14F-4D97-AF65-F5344CB8AC3E}">
        <p14:creationId xmlns:p14="http://schemas.microsoft.com/office/powerpoint/2010/main" val="15099487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9"/>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8"/>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7"/>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P spid="8" grpId="0" animBg="1"/>
      <p:bldP spid="8" grpId="1" animBg="1"/>
      <p:bldP spid="9" grpId="0" animBg="1"/>
      <p:bldP spid="9" grpId="1" animBg="1"/>
      <p:bldP spid="16" grpId="0" animBg="1"/>
      <p:bldP spid="17" grpId="0"/>
      <p:bldP spid="18" grpId="0" animBg="1"/>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a:t>
            </a:r>
            <a:r>
              <a:rPr lang="en-US" dirty="0" err="1" smtClean="0"/>
              <a:t>AppFabric</a:t>
            </a:r>
            <a:r>
              <a:rPr lang="en-US" dirty="0" smtClean="0"/>
              <a:t> Caching</a:t>
            </a:r>
            <a:endParaRPr lang="en-US" dirty="0"/>
          </a:p>
        </p:txBody>
      </p:sp>
      <p:sp>
        <p:nvSpPr>
          <p:cNvPr id="3" name="Text Placeholder 2"/>
          <p:cNvSpPr>
            <a:spLocks noGrp="1"/>
          </p:cNvSpPr>
          <p:nvPr>
            <p:ph type="body" sz="quarter" idx="10"/>
          </p:nvPr>
        </p:nvSpPr>
        <p:spPr>
          <a:xfrm>
            <a:off x="519112" y="914400"/>
            <a:ext cx="11149013" cy="5016758"/>
          </a:xfrm>
        </p:spPr>
        <p:txBody>
          <a:bodyPr/>
          <a:lstStyle/>
          <a:p>
            <a:r>
              <a:rPr lang="en-US" dirty="0" err="1" smtClean="0"/>
              <a:t>AppFabric</a:t>
            </a:r>
            <a:r>
              <a:rPr lang="en-US" dirty="0" smtClean="0"/>
              <a:t> Caching is a hosted distributed cache as a service</a:t>
            </a:r>
          </a:p>
          <a:p>
            <a:pPr lvl="1"/>
            <a:r>
              <a:rPr lang="en-US" dirty="0" smtClean="0"/>
              <a:t>Globally provisioned and managed by Microsoft with SLAs &amp; pricing</a:t>
            </a:r>
            <a:endParaRPr lang="en-US" dirty="0"/>
          </a:p>
          <a:p>
            <a:pPr lvl="1"/>
            <a:r>
              <a:rPr lang="en-US" baseline="0" dirty="0" smtClean="0"/>
              <a:t>Low latency,</a:t>
            </a:r>
            <a:r>
              <a:rPr lang="en-US" dirty="0" smtClean="0"/>
              <a:t> hosted per </a:t>
            </a:r>
            <a:r>
              <a:rPr lang="en-US" dirty="0" err="1" smtClean="0"/>
              <a:t>subregion</a:t>
            </a:r>
            <a:r>
              <a:rPr lang="en-US" dirty="0" smtClean="0"/>
              <a:t> for app affinity</a:t>
            </a:r>
          </a:p>
          <a:p>
            <a:pPr lvl="1"/>
            <a:r>
              <a:rPr lang="en-US" dirty="0" err="1" smtClean="0"/>
              <a:t>AuthN</a:t>
            </a:r>
            <a:r>
              <a:rPr lang="en-US" dirty="0" smtClean="0"/>
              <a:t>/Z </a:t>
            </a:r>
            <a:r>
              <a:rPr lang="en-US" dirty="0"/>
              <a:t>integrated with Access Control </a:t>
            </a:r>
            <a:r>
              <a:rPr lang="en-US" dirty="0" smtClean="0"/>
              <a:t>Service</a:t>
            </a:r>
          </a:p>
          <a:p>
            <a:pPr lvl="0"/>
            <a:r>
              <a:rPr lang="en-US" dirty="0"/>
              <a:t>Advantages</a:t>
            </a:r>
          </a:p>
          <a:p>
            <a:pPr lvl="1"/>
            <a:r>
              <a:rPr lang="en-US" sz="3200" dirty="0"/>
              <a:t>Simple to administer</a:t>
            </a:r>
          </a:p>
          <a:p>
            <a:pPr lvl="1"/>
            <a:r>
              <a:rPr lang="en-US" sz="3200" dirty="0" smtClean="0"/>
              <a:t>ASP.NET </a:t>
            </a:r>
            <a:r>
              <a:rPr lang="en-US" sz="3200" dirty="0"/>
              <a:t>session state and output cache providers</a:t>
            </a:r>
          </a:p>
          <a:p>
            <a:pPr lvl="1">
              <a:defRPr/>
            </a:pPr>
            <a:r>
              <a:rPr lang="en-US" sz="3200" dirty="0"/>
              <a:t>Same </a:t>
            </a:r>
            <a:r>
              <a:rPr lang="en-US" sz="3200" dirty="0" smtClean="0"/>
              <a:t>APIs as </a:t>
            </a:r>
            <a:r>
              <a:rPr lang="en-US" sz="3200" dirty="0"/>
              <a:t>Windows Server </a:t>
            </a:r>
            <a:r>
              <a:rPr lang="en-US" sz="3200" dirty="0" err="1"/>
              <a:t>AppFabric</a:t>
            </a:r>
            <a:r>
              <a:rPr lang="en-US" sz="3200" dirty="0"/>
              <a:t> Cache</a:t>
            </a:r>
          </a:p>
          <a:p>
            <a:pPr lvl="1">
              <a:defRPr/>
            </a:pPr>
            <a:r>
              <a:rPr lang="en-US" sz="3200" dirty="0" smtClean="0"/>
              <a:t>Client-local near </a:t>
            </a:r>
            <a:r>
              <a:rPr lang="en-US" sz="3200" dirty="0"/>
              <a:t>cache </a:t>
            </a:r>
            <a:r>
              <a:rPr lang="en-US" sz="3200" dirty="0" smtClean="0"/>
              <a:t>for </a:t>
            </a:r>
            <a:r>
              <a:rPr lang="en-US" sz="3200" dirty="0"/>
              <a:t>hot data without serialization </a:t>
            </a:r>
            <a:r>
              <a:rPr lang="en-US" sz="3200" dirty="0" smtClean="0"/>
              <a:t>costs</a:t>
            </a:r>
            <a:endParaRPr lang="en-US" sz="3200" dirty="0"/>
          </a:p>
        </p:txBody>
      </p:sp>
    </p:spTree>
    <p:extLst>
      <p:ext uri="{BB962C8B-B14F-4D97-AF65-F5344CB8AC3E}">
        <p14:creationId xmlns:p14="http://schemas.microsoft.com/office/powerpoint/2010/main" val="38972945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39924" y="627711"/>
            <a:ext cx="11149013" cy="6130909"/>
          </a:xfrm>
        </p:spPr>
        <p:txBody>
          <a:bodyPr/>
          <a:lstStyle/>
          <a:p>
            <a:r>
              <a:rPr lang="en-US" sz="2800" dirty="0" smtClean="0"/>
              <a:t>Trick #6: Partition &amp; shard at the data tier</a:t>
            </a:r>
          </a:p>
          <a:p>
            <a:endParaRPr lang="en-US" sz="2800" dirty="0"/>
          </a:p>
          <a:p>
            <a:endParaRPr lang="en-US" sz="2800" dirty="0" smtClean="0"/>
          </a:p>
          <a:p>
            <a:endParaRPr lang="en-US" sz="2800" dirty="0"/>
          </a:p>
          <a:p>
            <a:endParaRPr lang="en-US" sz="1600" dirty="0" smtClean="0"/>
          </a:p>
          <a:p>
            <a:r>
              <a:rPr lang="en-US" sz="2800" dirty="0" smtClean="0"/>
              <a:t>SQL Azure single DB limits</a:t>
            </a:r>
          </a:p>
          <a:p>
            <a:pPr lvl="1"/>
            <a:r>
              <a:rPr lang="en-US" sz="2400" dirty="0" smtClean="0"/>
              <a:t>50 GB capacity, will expand over time</a:t>
            </a:r>
          </a:p>
          <a:p>
            <a:pPr lvl="1"/>
            <a:r>
              <a:rPr lang="en-US" sz="2400" dirty="0" smtClean="0"/>
              <a:t>Overuse of more than one node’s worth of resources may result in throttling </a:t>
            </a:r>
            <a:r>
              <a:rPr lang="en-US" sz="2400" dirty="0" smtClean="0">
                <a:hlinkClick r:id="rId2"/>
              </a:rPr>
              <a:t>http</a:t>
            </a:r>
            <a:r>
              <a:rPr lang="en-US" sz="2400" dirty="0">
                <a:hlinkClick r:id="rId2"/>
              </a:rPr>
              <a:t>://</a:t>
            </a:r>
            <a:r>
              <a:rPr lang="en-US" sz="2400" dirty="0" smtClean="0">
                <a:hlinkClick r:id="rId2"/>
              </a:rPr>
              <a:t>social.technet.microsoft.com/wiki/contents/articles/sql-azure-connection-management.aspx</a:t>
            </a:r>
            <a:endParaRPr lang="en-US" sz="2400" dirty="0" smtClean="0"/>
          </a:p>
          <a:p>
            <a:r>
              <a:rPr lang="en-US" sz="2800" dirty="0" smtClean="0"/>
              <a:t>Windows Azure Storage scalability targets</a:t>
            </a:r>
          </a:p>
          <a:p>
            <a:pPr lvl="1"/>
            <a:r>
              <a:rPr lang="en-US" sz="2400" dirty="0" smtClean="0"/>
              <a:t>Each account supports 100 TB capacity, 5K transactions/sec, 3 </a:t>
            </a:r>
            <a:r>
              <a:rPr lang="en-US" sz="2400" dirty="0" err="1" smtClean="0"/>
              <a:t>Gbps</a:t>
            </a:r>
            <a:r>
              <a:rPr lang="en-US" sz="2400" dirty="0" smtClean="0"/>
              <a:t> bandwidth</a:t>
            </a:r>
          </a:p>
          <a:p>
            <a:pPr lvl="1"/>
            <a:r>
              <a:rPr lang="en-US" sz="2400" dirty="0" smtClean="0"/>
              <a:t>500 messages/sec per queue</a:t>
            </a:r>
          </a:p>
          <a:p>
            <a:pPr lvl="1"/>
            <a:r>
              <a:rPr lang="en-US" sz="2400" dirty="0" smtClean="0"/>
              <a:t>500 entities/sec per table partition (multiple partitions permitted per table)</a:t>
            </a:r>
          </a:p>
          <a:p>
            <a:pPr lvl="1"/>
            <a:r>
              <a:rPr lang="en-US" sz="2400" dirty="0" smtClean="0"/>
              <a:t>60 MB/sec per blob</a:t>
            </a:r>
          </a:p>
        </p:txBody>
      </p:sp>
      <p:cxnSp>
        <p:nvCxnSpPr>
          <p:cNvPr id="65" name="Straight Arrow Connector 64"/>
          <p:cNvCxnSpPr>
            <a:stCxn id="4" idx="3"/>
            <a:endCxn id="56" idx="1"/>
          </p:cNvCxnSpPr>
          <p:nvPr/>
        </p:nvCxnSpPr>
        <p:spPr>
          <a:xfrm flipV="1">
            <a:off x="3026877" y="1986629"/>
            <a:ext cx="6088848" cy="255515"/>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cxnSp>
        <p:nvCxnSpPr>
          <p:cNvPr id="12" name="Straight Arrow Connector 11"/>
          <p:cNvCxnSpPr>
            <a:stCxn id="4" idx="3"/>
            <a:endCxn id="11" idx="2"/>
          </p:cNvCxnSpPr>
          <p:nvPr/>
        </p:nvCxnSpPr>
        <p:spPr>
          <a:xfrm flipV="1">
            <a:off x="3026877" y="1524336"/>
            <a:ext cx="1320331" cy="717808"/>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33" name="Straight Arrow Connector 32"/>
          <p:cNvCxnSpPr>
            <a:stCxn id="4" idx="3"/>
            <a:endCxn id="46" idx="1"/>
          </p:cNvCxnSpPr>
          <p:nvPr/>
        </p:nvCxnSpPr>
        <p:spPr>
          <a:xfrm flipV="1">
            <a:off x="3026877" y="1973661"/>
            <a:ext cx="3623371" cy="268483"/>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cxnSp>
        <p:nvCxnSpPr>
          <p:cNvPr id="29" name="Straight Arrow Connector 28"/>
          <p:cNvCxnSpPr>
            <a:stCxn id="4" idx="3"/>
            <a:endCxn id="27" idx="1"/>
          </p:cNvCxnSpPr>
          <p:nvPr/>
        </p:nvCxnSpPr>
        <p:spPr>
          <a:xfrm flipV="1">
            <a:off x="3026877" y="1963037"/>
            <a:ext cx="3623371" cy="279107"/>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2" name="Title 1"/>
          <p:cNvSpPr>
            <a:spLocks noGrp="1"/>
          </p:cNvSpPr>
          <p:nvPr>
            <p:ph type="title"/>
          </p:nvPr>
        </p:nvSpPr>
        <p:spPr>
          <a:xfrm>
            <a:off x="519112" y="47839"/>
            <a:ext cx="11149013" cy="609398"/>
          </a:xfrm>
        </p:spPr>
        <p:txBody>
          <a:bodyPr/>
          <a:lstStyle/>
          <a:p>
            <a:r>
              <a:rPr lang="en-US" dirty="0" smtClean="0"/>
              <a:t>Partitioning &amp; </a:t>
            </a:r>
            <a:r>
              <a:rPr lang="en-US" dirty="0" err="1" smtClean="0"/>
              <a:t>Sharding</a:t>
            </a:r>
            <a:endParaRPr lang="en-US" dirty="0"/>
          </a:p>
        </p:txBody>
      </p:sp>
      <p:sp>
        <p:nvSpPr>
          <p:cNvPr id="4" name="Rounded Rectangle 3"/>
          <p:cNvSpPr/>
          <p:nvPr/>
        </p:nvSpPr>
        <p:spPr bwMode="auto">
          <a:xfrm>
            <a:off x="436077" y="1892546"/>
            <a:ext cx="2590800" cy="699195"/>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Hosted Compute</a:t>
            </a:r>
          </a:p>
        </p:txBody>
      </p:sp>
      <p:cxnSp>
        <p:nvCxnSpPr>
          <p:cNvPr id="5" name="Straight Arrow Connector 4"/>
          <p:cNvCxnSpPr>
            <a:stCxn id="4" idx="3"/>
            <a:endCxn id="7" idx="2"/>
          </p:cNvCxnSpPr>
          <p:nvPr/>
        </p:nvCxnSpPr>
        <p:spPr>
          <a:xfrm flipV="1">
            <a:off x="3026877" y="1511546"/>
            <a:ext cx="1303927" cy="730598"/>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cxnSp>
        <p:nvCxnSpPr>
          <p:cNvPr id="6" name="Straight Arrow Connector 5"/>
          <p:cNvCxnSpPr>
            <a:stCxn id="4" idx="3"/>
            <a:endCxn id="8" idx="2"/>
          </p:cNvCxnSpPr>
          <p:nvPr/>
        </p:nvCxnSpPr>
        <p:spPr>
          <a:xfrm>
            <a:off x="3026877" y="2242144"/>
            <a:ext cx="1293618" cy="118617"/>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grpSp>
        <p:nvGrpSpPr>
          <p:cNvPr id="72" name="Group 71"/>
          <p:cNvGrpSpPr/>
          <p:nvPr/>
        </p:nvGrpSpPr>
        <p:grpSpPr>
          <a:xfrm>
            <a:off x="4330804" y="1130546"/>
            <a:ext cx="1219200" cy="762000"/>
            <a:chOff x="4378984" y="1590100"/>
            <a:chExt cx="1219200" cy="762000"/>
          </a:xfrm>
        </p:grpSpPr>
        <p:sp>
          <p:nvSpPr>
            <p:cNvPr id="7" name="Flowchart: Magnetic Disk 6"/>
            <p:cNvSpPr/>
            <p:nvPr/>
          </p:nvSpPr>
          <p:spPr bwMode="auto">
            <a:xfrm>
              <a:off x="4378984" y="1590100"/>
              <a:ext cx="1219200" cy="762000"/>
            </a:xfrm>
            <a:prstGeom prst="flowChartMagneticDisk">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chemeClr val="bg1"/>
                </a:solidFill>
              </a:endParaRPr>
            </a:p>
          </p:txBody>
        </p:sp>
        <p:sp>
          <p:nvSpPr>
            <p:cNvPr id="37" name="Rounded Rectangle 36"/>
            <p:cNvSpPr/>
            <p:nvPr/>
          </p:nvSpPr>
          <p:spPr bwMode="auto">
            <a:xfrm>
              <a:off x="5129535" y="1960693"/>
              <a:ext cx="143540" cy="152487"/>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0" name="Rounded Rectangle 39"/>
            <p:cNvSpPr/>
            <p:nvPr/>
          </p:nvSpPr>
          <p:spPr bwMode="auto">
            <a:xfrm>
              <a:off x="4728087" y="1983890"/>
              <a:ext cx="233916" cy="255203"/>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grpSp>
        <p:nvGrpSpPr>
          <p:cNvPr id="74" name="Group 73"/>
          <p:cNvGrpSpPr/>
          <p:nvPr/>
        </p:nvGrpSpPr>
        <p:grpSpPr>
          <a:xfrm>
            <a:off x="4347208" y="1143336"/>
            <a:ext cx="1219200" cy="762000"/>
            <a:chOff x="6218416" y="1858093"/>
            <a:chExt cx="1219200" cy="762000"/>
          </a:xfrm>
        </p:grpSpPr>
        <p:sp>
          <p:nvSpPr>
            <p:cNvPr id="11" name="Flowchart: Magnetic Disk 10"/>
            <p:cNvSpPr/>
            <p:nvPr/>
          </p:nvSpPr>
          <p:spPr bwMode="auto">
            <a:xfrm>
              <a:off x="6218416" y="1858093"/>
              <a:ext cx="1219200" cy="762000"/>
            </a:xfrm>
            <a:prstGeom prst="flowChartMagneticDisk">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chemeClr val="bg1"/>
                </a:solidFill>
              </a:endParaRPr>
            </a:p>
          </p:txBody>
        </p:sp>
        <p:sp>
          <p:nvSpPr>
            <p:cNvPr id="36" name="Rounded Rectangle 35"/>
            <p:cNvSpPr/>
            <p:nvPr/>
          </p:nvSpPr>
          <p:spPr bwMode="auto">
            <a:xfrm>
              <a:off x="6326372" y="2183535"/>
              <a:ext cx="233916" cy="255203"/>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8" name="Rounded Rectangle 37"/>
            <p:cNvSpPr/>
            <p:nvPr/>
          </p:nvSpPr>
          <p:spPr bwMode="auto">
            <a:xfrm>
              <a:off x="6828016" y="2407848"/>
              <a:ext cx="152400" cy="145930"/>
            </a:xfrm>
            <a:prstGeom prst="round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9" name="Rounded Rectangle 38"/>
            <p:cNvSpPr/>
            <p:nvPr/>
          </p:nvSpPr>
          <p:spPr bwMode="auto">
            <a:xfrm>
              <a:off x="7177209" y="2138843"/>
              <a:ext cx="143539" cy="205342"/>
            </a:xfrm>
            <a:prstGeom prst="round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1" name="Rounded Rectangle 40"/>
            <p:cNvSpPr/>
            <p:nvPr/>
          </p:nvSpPr>
          <p:spPr bwMode="auto">
            <a:xfrm>
              <a:off x="6685648" y="2190386"/>
              <a:ext cx="143540" cy="152487"/>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grpSp>
        <p:nvGrpSpPr>
          <p:cNvPr id="73" name="Group 72"/>
          <p:cNvGrpSpPr/>
          <p:nvPr/>
        </p:nvGrpSpPr>
        <p:grpSpPr>
          <a:xfrm>
            <a:off x="4320495" y="1979761"/>
            <a:ext cx="1219200" cy="762000"/>
            <a:chOff x="4378984" y="2885500"/>
            <a:chExt cx="1219200" cy="762000"/>
          </a:xfrm>
        </p:grpSpPr>
        <p:sp>
          <p:nvSpPr>
            <p:cNvPr id="8" name="Flowchart: Magnetic Disk 7"/>
            <p:cNvSpPr/>
            <p:nvPr/>
          </p:nvSpPr>
          <p:spPr bwMode="auto">
            <a:xfrm>
              <a:off x="4378984" y="2885500"/>
              <a:ext cx="1219200" cy="762000"/>
            </a:xfrm>
            <a:prstGeom prst="flowChartMagneticDisk">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bg1"/>
                </a:solidFill>
              </a:endParaRPr>
            </a:p>
          </p:txBody>
        </p:sp>
        <p:sp>
          <p:nvSpPr>
            <p:cNvPr id="42" name="Rounded Rectangle 41"/>
            <p:cNvSpPr/>
            <p:nvPr/>
          </p:nvSpPr>
          <p:spPr bwMode="auto">
            <a:xfrm>
              <a:off x="4809603" y="3404391"/>
              <a:ext cx="152400" cy="145930"/>
            </a:xfrm>
            <a:prstGeom prst="round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3" name="Rounded Rectangle 42"/>
            <p:cNvSpPr/>
            <p:nvPr/>
          </p:nvSpPr>
          <p:spPr bwMode="auto">
            <a:xfrm>
              <a:off x="5057766" y="3199049"/>
              <a:ext cx="143539" cy="205342"/>
            </a:xfrm>
            <a:prstGeom prst="round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grpSp>
        <p:nvGrpSpPr>
          <p:cNvPr id="23" name="Group 22"/>
          <p:cNvGrpSpPr/>
          <p:nvPr/>
        </p:nvGrpSpPr>
        <p:grpSpPr>
          <a:xfrm>
            <a:off x="6650248" y="1015571"/>
            <a:ext cx="2254102" cy="1916180"/>
            <a:chOff x="5263247" y="4091215"/>
            <a:chExt cx="2254102" cy="1916180"/>
          </a:xfrm>
        </p:grpSpPr>
        <p:sp>
          <p:nvSpPr>
            <p:cNvPr id="46" name="Rectangle 45"/>
            <p:cNvSpPr/>
            <p:nvPr/>
          </p:nvSpPr>
          <p:spPr bwMode="auto">
            <a:xfrm>
              <a:off x="5263247" y="4091215"/>
              <a:ext cx="2254102" cy="191618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7" name="Flowchart: Internal Storage 46"/>
            <p:cNvSpPr/>
            <p:nvPr/>
          </p:nvSpPr>
          <p:spPr bwMode="auto">
            <a:xfrm>
              <a:off x="5514921" y="4477184"/>
              <a:ext cx="1648045" cy="596714"/>
            </a:xfrm>
            <a:prstGeom prst="flowChartInternalStorag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bg1"/>
                  </a:solidFill>
                </a:rPr>
                <a:t>Partitioned Table</a:t>
              </a:r>
            </a:p>
          </p:txBody>
        </p:sp>
        <p:sp>
          <p:nvSpPr>
            <p:cNvPr id="48" name="Oval 47"/>
            <p:cNvSpPr/>
            <p:nvPr/>
          </p:nvSpPr>
          <p:spPr bwMode="auto">
            <a:xfrm>
              <a:off x="5550323" y="5133611"/>
              <a:ext cx="404038" cy="287079"/>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9" name="Oval 48"/>
            <p:cNvSpPr/>
            <p:nvPr/>
          </p:nvSpPr>
          <p:spPr bwMode="auto">
            <a:xfrm>
              <a:off x="6138676" y="5137149"/>
              <a:ext cx="404038" cy="287079"/>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0" name="Oval 49"/>
            <p:cNvSpPr/>
            <p:nvPr/>
          </p:nvSpPr>
          <p:spPr bwMode="auto">
            <a:xfrm>
              <a:off x="6737662" y="5140687"/>
              <a:ext cx="404038" cy="287079"/>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cxnSp>
          <p:nvCxnSpPr>
            <p:cNvPr id="51" name="Straight Arrow Connector 50"/>
            <p:cNvCxnSpPr>
              <a:stCxn id="48" idx="6"/>
              <a:endCxn id="49" idx="2"/>
            </p:cNvCxnSpPr>
            <p:nvPr/>
          </p:nvCxnSpPr>
          <p:spPr>
            <a:xfrm>
              <a:off x="5954361" y="5277151"/>
              <a:ext cx="184315" cy="353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52" name="Straight Arrow Connector 51"/>
            <p:cNvCxnSpPr>
              <a:stCxn id="49" idx="6"/>
              <a:endCxn id="50" idx="2"/>
            </p:cNvCxnSpPr>
            <p:nvPr/>
          </p:nvCxnSpPr>
          <p:spPr>
            <a:xfrm>
              <a:off x="6542714" y="5280689"/>
              <a:ext cx="194948" cy="353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53" name="TextBox 52"/>
            <p:cNvSpPr txBox="1"/>
            <p:nvPr/>
          </p:nvSpPr>
          <p:spPr>
            <a:xfrm>
              <a:off x="5587621" y="5484723"/>
              <a:ext cx="655629" cy="276999"/>
            </a:xfrm>
            <a:prstGeom prst="rect">
              <a:avLst/>
            </a:prstGeom>
            <a:noFill/>
          </p:spPr>
          <p:txBody>
            <a:bodyPr wrap="none" lIns="0" tIns="0" rIns="0" bIns="0" rtlCol="0">
              <a:spAutoFit/>
            </a:bodyPr>
            <a:lstStyle/>
            <a:p>
              <a:r>
                <a:rPr lang="en-US" dirty="0" smtClean="0">
                  <a:solidFill>
                    <a:schemeClr val="bg1"/>
                  </a:solidFill>
                </a:rPr>
                <a:t>Queue</a:t>
              </a:r>
            </a:p>
          </p:txBody>
        </p:sp>
        <p:sp>
          <p:nvSpPr>
            <p:cNvPr id="54" name="TextBox 53"/>
            <p:cNvSpPr txBox="1"/>
            <p:nvPr/>
          </p:nvSpPr>
          <p:spPr>
            <a:xfrm>
              <a:off x="5480465" y="4122572"/>
              <a:ext cx="1819665" cy="307777"/>
            </a:xfrm>
            <a:prstGeom prst="rect">
              <a:avLst/>
            </a:prstGeom>
            <a:noFill/>
          </p:spPr>
          <p:txBody>
            <a:bodyPr wrap="none" lIns="0" tIns="0" rIns="0" bIns="0" rtlCol="0">
              <a:spAutoFit/>
            </a:bodyPr>
            <a:lstStyle/>
            <a:p>
              <a:r>
                <a:rPr lang="en-US" sz="2000" dirty="0" smtClean="0">
                  <a:solidFill>
                    <a:schemeClr val="bg1"/>
                  </a:solidFill>
                </a:rPr>
                <a:t>WA Storage Acct</a:t>
              </a:r>
            </a:p>
          </p:txBody>
        </p:sp>
        <p:sp>
          <p:nvSpPr>
            <p:cNvPr id="9" name="Rounded Rectangle 8"/>
            <p:cNvSpPr/>
            <p:nvPr/>
          </p:nvSpPr>
          <p:spPr bwMode="auto">
            <a:xfrm>
              <a:off x="6560370" y="5527255"/>
              <a:ext cx="847176" cy="351429"/>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ysClr val="windowText" lastClr="000000"/>
                  </a:solidFill>
                </a:rPr>
                <a:t>Blob</a:t>
              </a:r>
            </a:p>
          </p:txBody>
        </p:sp>
      </p:grpSp>
      <p:grpSp>
        <p:nvGrpSpPr>
          <p:cNvPr id="20" name="Group 19"/>
          <p:cNvGrpSpPr/>
          <p:nvPr/>
        </p:nvGrpSpPr>
        <p:grpSpPr>
          <a:xfrm>
            <a:off x="6650248" y="1015571"/>
            <a:ext cx="2254102" cy="1894931"/>
            <a:chOff x="6641920" y="1433060"/>
            <a:chExt cx="2254102" cy="1894931"/>
          </a:xfrm>
        </p:grpSpPr>
        <p:sp>
          <p:nvSpPr>
            <p:cNvPr id="27" name="Rectangle 26"/>
            <p:cNvSpPr/>
            <p:nvPr/>
          </p:nvSpPr>
          <p:spPr bwMode="auto">
            <a:xfrm>
              <a:off x="6641920" y="1433060"/>
              <a:ext cx="2254102" cy="1894931"/>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6" name="Flowchart: Internal Storage 15"/>
            <p:cNvSpPr/>
            <p:nvPr/>
          </p:nvSpPr>
          <p:spPr bwMode="auto">
            <a:xfrm>
              <a:off x="6872328" y="1850928"/>
              <a:ext cx="1789778" cy="596714"/>
            </a:xfrm>
            <a:prstGeom prst="flowChartInternalStorag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bg1"/>
                  </a:solidFill>
                </a:rPr>
                <a:t>Partitioned Table</a:t>
              </a:r>
            </a:p>
          </p:txBody>
        </p:sp>
        <p:sp>
          <p:nvSpPr>
            <p:cNvPr id="17" name="Oval 16"/>
            <p:cNvSpPr/>
            <p:nvPr/>
          </p:nvSpPr>
          <p:spPr bwMode="auto">
            <a:xfrm>
              <a:off x="6928996" y="2507355"/>
              <a:ext cx="404038" cy="287079"/>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8" name="Oval 17"/>
            <p:cNvSpPr/>
            <p:nvPr/>
          </p:nvSpPr>
          <p:spPr bwMode="auto">
            <a:xfrm>
              <a:off x="7517349" y="2510893"/>
              <a:ext cx="404038" cy="287079"/>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9" name="Oval 18"/>
            <p:cNvSpPr/>
            <p:nvPr/>
          </p:nvSpPr>
          <p:spPr bwMode="auto">
            <a:xfrm>
              <a:off x="8116335" y="2514431"/>
              <a:ext cx="404038" cy="287079"/>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cxnSp>
          <p:nvCxnSpPr>
            <p:cNvPr id="21" name="Straight Arrow Connector 20"/>
            <p:cNvCxnSpPr>
              <a:stCxn id="17" idx="6"/>
              <a:endCxn id="18" idx="2"/>
            </p:cNvCxnSpPr>
            <p:nvPr/>
          </p:nvCxnSpPr>
          <p:spPr>
            <a:xfrm>
              <a:off x="7333034" y="2650895"/>
              <a:ext cx="184315" cy="353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2" name="Straight Arrow Connector 21"/>
            <p:cNvCxnSpPr>
              <a:stCxn id="18" idx="6"/>
              <a:endCxn id="19" idx="2"/>
            </p:cNvCxnSpPr>
            <p:nvPr/>
          </p:nvCxnSpPr>
          <p:spPr>
            <a:xfrm>
              <a:off x="7921387" y="2654433"/>
              <a:ext cx="194948" cy="353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25" name="TextBox 24"/>
            <p:cNvSpPr txBox="1"/>
            <p:nvPr/>
          </p:nvSpPr>
          <p:spPr>
            <a:xfrm>
              <a:off x="6966294" y="2858467"/>
              <a:ext cx="655629" cy="276999"/>
            </a:xfrm>
            <a:prstGeom prst="rect">
              <a:avLst/>
            </a:prstGeom>
            <a:noFill/>
          </p:spPr>
          <p:txBody>
            <a:bodyPr wrap="none" lIns="0" tIns="0" rIns="0" bIns="0" rtlCol="0">
              <a:spAutoFit/>
            </a:bodyPr>
            <a:lstStyle/>
            <a:p>
              <a:r>
                <a:rPr lang="en-US" dirty="0" smtClean="0">
                  <a:solidFill>
                    <a:schemeClr val="bg1"/>
                  </a:solidFill>
                </a:rPr>
                <a:t>Queue</a:t>
              </a:r>
            </a:p>
          </p:txBody>
        </p:sp>
        <p:sp>
          <p:nvSpPr>
            <p:cNvPr id="28" name="TextBox 27"/>
            <p:cNvSpPr txBox="1"/>
            <p:nvPr/>
          </p:nvSpPr>
          <p:spPr>
            <a:xfrm>
              <a:off x="6859138" y="1496316"/>
              <a:ext cx="1819665" cy="307777"/>
            </a:xfrm>
            <a:prstGeom prst="rect">
              <a:avLst/>
            </a:prstGeom>
            <a:noFill/>
          </p:spPr>
          <p:txBody>
            <a:bodyPr wrap="none" lIns="0" tIns="0" rIns="0" bIns="0" rtlCol="0">
              <a:spAutoFit/>
            </a:bodyPr>
            <a:lstStyle/>
            <a:p>
              <a:r>
                <a:rPr lang="en-US" sz="2000" dirty="0" smtClean="0">
                  <a:solidFill>
                    <a:schemeClr val="bg1"/>
                  </a:solidFill>
                </a:rPr>
                <a:t>WA Storage Acct</a:t>
              </a:r>
            </a:p>
          </p:txBody>
        </p:sp>
        <p:sp>
          <p:nvSpPr>
            <p:cNvPr id="66" name="Rounded Rectangle 65"/>
            <p:cNvSpPr/>
            <p:nvPr/>
          </p:nvSpPr>
          <p:spPr bwMode="auto">
            <a:xfrm>
              <a:off x="7958729" y="2863154"/>
              <a:ext cx="847176" cy="351429"/>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ysClr val="windowText" lastClr="000000"/>
                  </a:solidFill>
                </a:rPr>
                <a:t>Blob</a:t>
              </a:r>
            </a:p>
          </p:txBody>
        </p:sp>
      </p:grpSp>
      <p:grpSp>
        <p:nvGrpSpPr>
          <p:cNvPr id="15" name="Group 14"/>
          <p:cNvGrpSpPr/>
          <p:nvPr/>
        </p:nvGrpSpPr>
        <p:grpSpPr>
          <a:xfrm>
            <a:off x="9115725" y="1041507"/>
            <a:ext cx="2254102" cy="1890244"/>
            <a:chOff x="9115725" y="1437747"/>
            <a:chExt cx="2254102" cy="1890244"/>
          </a:xfrm>
        </p:grpSpPr>
        <p:sp>
          <p:nvSpPr>
            <p:cNvPr id="56" name="Rectangle 55"/>
            <p:cNvSpPr/>
            <p:nvPr/>
          </p:nvSpPr>
          <p:spPr bwMode="auto">
            <a:xfrm>
              <a:off x="9115725" y="1437747"/>
              <a:ext cx="2254102" cy="1890244"/>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7" name="Flowchart: Internal Storage 56"/>
            <p:cNvSpPr/>
            <p:nvPr/>
          </p:nvSpPr>
          <p:spPr bwMode="auto">
            <a:xfrm>
              <a:off x="9367399" y="1855615"/>
              <a:ext cx="1648045" cy="596714"/>
            </a:xfrm>
            <a:prstGeom prst="flowChartInternalStorag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bg1"/>
                  </a:solidFill>
                </a:rPr>
                <a:t>Partitioned Table</a:t>
              </a:r>
            </a:p>
          </p:txBody>
        </p:sp>
        <p:sp>
          <p:nvSpPr>
            <p:cNvPr id="58" name="Oval 57"/>
            <p:cNvSpPr/>
            <p:nvPr/>
          </p:nvSpPr>
          <p:spPr bwMode="auto">
            <a:xfrm>
              <a:off x="9402801" y="2512042"/>
              <a:ext cx="404038" cy="287079"/>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9" name="Oval 58"/>
            <p:cNvSpPr/>
            <p:nvPr/>
          </p:nvSpPr>
          <p:spPr bwMode="auto">
            <a:xfrm>
              <a:off x="9991154" y="2515580"/>
              <a:ext cx="404038" cy="287079"/>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60" name="Oval 59"/>
            <p:cNvSpPr/>
            <p:nvPr/>
          </p:nvSpPr>
          <p:spPr bwMode="auto">
            <a:xfrm>
              <a:off x="10590140" y="2519118"/>
              <a:ext cx="404038" cy="287079"/>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cxnSp>
          <p:nvCxnSpPr>
            <p:cNvPr id="61" name="Straight Arrow Connector 60"/>
            <p:cNvCxnSpPr>
              <a:stCxn id="58" idx="6"/>
              <a:endCxn id="59" idx="2"/>
            </p:cNvCxnSpPr>
            <p:nvPr/>
          </p:nvCxnSpPr>
          <p:spPr>
            <a:xfrm>
              <a:off x="9806839" y="2655582"/>
              <a:ext cx="184315" cy="353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62" name="Straight Arrow Connector 61"/>
            <p:cNvCxnSpPr>
              <a:stCxn id="59" idx="6"/>
              <a:endCxn id="60" idx="2"/>
            </p:cNvCxnSpPr>
            <p:nvPr/>
          </p:nvCxnSpPr>
          <p:spPr>
            <a:xfrm>
              <a:off x="10395192" y="2659120"/>
              <a:ext cx="194948" cy="353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63" name="TextBox 62"/>
            <p:cNvSpPr txBox="1"/>
            <p:nvPr/>
          </p:nvSpPr>
          <p:spPr>
            <a:xfrm>
              <a:off x="9440099" y="2863154"/>
              <a:ext cx="655629" cy="276999"/>
            </a:xfrm>
            <a:prstGeom prst="rect">
              <a:avLst/>
            </a:prstGeom>
            <a:noFill/>
          </p:spPr>
          <p:txBody>
            <a:bodyPr wrap="none" lIns="0" tIns="0" rIns="0" bIns="0" rtlCol="0">
              <a:spAutoFit/>
            </a:bodyPr>
            <a:lstStyle/>
            <a:p>
              <a:r>
                <a:rPr lang="en-US" dirty="0" smtClean="0">
                  <a:solidFill>
                    <a:schemeClr val="bg1"/>
                  </a:solidFill>
                </a:rPr>
                <a:t>Queue</a:t>
              </a:r>
            </a:p>
          </p:txBody>
        </p:sp>
        <p:sp>
          <p:nvSpPr>
            <p:cNvPr id="64" name="TextBox 63"/>
            <p:cNvSpPr txBox="1"/>
            <p:nvPr/>
          </p:nvSpPr>
          <p:spPr>
            <a:xfrm>
              <a:off x="9332943" y="1501003"/>
              <a:ext cx="1819665" cy="307777"/>
            </a:xfrm>
            <a:prstGeom prst="rect">
              <a:avLst/>
            </a:prstGeom>
            <a:noFill/>
          </p:spPr>
          <p:txBody>
            <a:bodyPr wrap="none" lIns="0" tIns="0" rIns="0" bIns="0" rtlCol="0">
              <a:spAutoFit/>
            </a:bodyPr>
            <a:lstStyle/>
            <a:p>
              <a:r>
                <a:rPr lang="en-US" sz="2000" dirty="0" smtClean="0">
                  <a:solidFill>
                    <a:schemeClr val="bg1"/>
                  </a:solidFill>
                </a:rPr>
                <a:t>WA Storage Acct</a:t>
              </a:r>
            </a:p>
          </p:txBody>
        </p:sp>
        <p:sp>
          <p:nvSpPr>
            <p:cNvPr id="67" name="Rounded Rectangle 66"/>
            <p:cNvSpPr/>
            <p:nvPr/>
          </p:nvSpPr>
          <p:spPr bwMode="auto">
            <a:xfrm>
              <a:off x="10407973" y="2884946"/>
              <a:ext cx="847176" cy="351429"/>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ysClr val="windowText" lastClr="000000"/>
                  </a:solidFill>
                </a:rPr>
                <a:t>Blob</a:t>
              </a:r>
            </a:p>
          </p:txBody>
        </p:sp>
      </p:grpSp>
    </p:spTree>
    <p:extLst>
      <p:ext uri="{BB962C8B-B14F-4D97-AF65-F5344CB8AC3E}">
        <p14:creationId xmlns:p14="http://schemas.microsoft.com/office/powerpoint/2010/main" val="14905627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74"/>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29"/>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0"/>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
                                            <p:txEl>
                                              <p:pRg st="11" end="11"/>
                                            </p:tx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Azure Federations</a:t>
            </a:r>
            <a:endParaRPr lang="en-US" dirty="0"/>
          </a:p>
        </p:txBody>
      </p:sp>
      <p:sp>
        <p:nvSpPr>
          <p:cNvPr id="3" name="Text Placeholder 2"/>
          <p:cNvSpPr>
            <a:spLocks noGrp="1"/>
          </p:cNvSpPr>
          <p:nvPr>
            <p:ph type="body" sz="quarter" idx="10"/>
          </p:nvPr>
        </p:nvSpPr>
        <p:spPr>
          <a:xfrm>
            <a:off x="519114" y="1051560"/>
            <a:ext cx="11149012" cy="5269135"/>
          </a:xfrm>
        </p:spPr>
        <p:txBody>
          <a:bodyPr/>
          <a:lstStyle/>
          <a:p>
            <a:r>
              <a:rPr lang="en-US" dirty="0" err="1" smtClean="0"/>
              <a:t>Sharding</a:t>
            </a:r>
            <a:r>
              <a:rPr lang="en-US" dirty="0" smtClean="0"/>
              <a:t> is…</a:t>
            </a:r>
          </a:p>
          <a:p>
            <a:pPr lvl="1"/>
            <a:r>
              <a:rPr lang="en-US" dirty="0" smtClean="0"/>
              <a:t>a pattern that scales out data tier access by partitioning data and queries across multiple servers</a:t>
            </a:r>
            <a:endParaRPr lang="en-US" dirty="0"/>
          </a:p>
          <a:p>
            <a:pPr lvl="1"/>
            <a:r>
              <a:rPr lang="en-US" dirty="0" smtClean="0"/>
              <a:t>a </a:t>
            </a:r>
            <a:r>
              <a:rPr lang="en-US" dirty="0"/>
              <a:t>design choice that impacts the app, schema and </a:t>
            </a:r>
            <a:r>
              <a:rPr lang="en-US" dirty="0" smtClean="0"/>
              <a:t>DBA</a:t>
            </a:r>
          </a:p>
          <a:p>
            <a:r>
              <a:rPr lang="en-US" dirty="0" smtClean="0"/>
              <a:t>Federation is SQL Azure’s new native </a:t>
            </a:r>
            <a:r>
              <a:rPr lang="en-US" dirty="0" err="1" smtClean="0"/>
              <a:t>sharding</a:t>
            </a:r>
            <a:r>
              <a:rPr lang="en-US" dirty="0" smtClean="0"/>
              <a:t> implementation</a:t>
            </a:r>
          </a:p>
          <a:p>
            <a:pPr lvl="1"/>
            <a:r>
              <a:rPr lang="en-US" dirty="0" smtClean="0"/>
              <a:t>Distributes </a:t>
            </a:r>
            <a:r>
              <a:rPr lang="en-US" dirty="0"/>
              <a:t>data </a:t>
            </a:r>
            <a:r>
              <a:rPr lang="en-US" dirty="0" smtClean="0"/>
              <a:t>across databases (federation members)</a:t>
            </a:r>
            <a:endParaRPr lang="en-US" dirty="0"/>
          </a:p>
          <a:p>
            <a:pPr lvl="1"/>
            <a:r>
              <a:rPr lang="en-US" dirty="0" smtClean="0"/>
              <a:t>Routes </a:t>
            </a:r>
            <a:r>
              <a:rPr lang="en-US" dirty="0"/>
              <a:t>queries to the correct </a:t>
            </a:r>
            <a:r>
              <a:rPr lang="en-US" dirty="0" smtClean="0"/>
              <a:t>federation members</a:t>
            </a:r>
            <a:endParaRPr lang="en-US" dirty="0"/>
          </a:p>
          <a:p>
            <a:pPr lvl="1"/>
            <a:r>
              <a:rPr lang="en-US" dirty="0"/>
              <a:t>Enables dynamic </a:t>
            </a:r>
            <a:r>
              <a:rPr lang="en-US" dirty="0" smtClean="0"/>
              <a:t>repartitioning without downtime</a:t>
            </a:r>
          </a:p>
          <a:p>
            <a:r>
              <a:rPr lang="en-US" dirty="0" smtClean="0"/>
              <a:t>SQL Azure Federation is in CTP now, will release in 2011</a:t>
            </a:r>
            <a:endParaRPr lang="en-US" dirty="0" smtClean="0">
              <a:hlinkClick r:id="rId2"/>
            </a:endParaRPr>
          </a:p>
          <a:p>
            <a:r>
              <a:rPr lang="en-US" dirty="0" smtClean="0">
                <a:hlinkClick r:id="rId2"/>
              </a:rPr>
              <a:t>http</a:t>
            </a:r>
            <a:r>
              <a:rPr lang="en-US" dirty="0">
                <a:hlinkClick r:id="rId2"/>
              </a:rPr>
              <a:t>://</a:t>
            </a:r>
            <a:r>
              <a:rPr lang="en-US" dirty="0" smtClean="0">
                <a:hlinkClick r:id="rId2"/>
              </a:rPr>
              <a:t>social.technet.microsoft.com/wiki/contents/articles/2281.aspx</a:t>
            </a:r>
            <a:endParaRPr lang="en-US" dirty="0"/>
          </a:p>
        </p:txBody>
      </p:sp>
    </p:spTree>
    <p:extLst>
      <p:ext uri="{BB962C8B-B14F-4D97-AF65-F5344CB8AC3E}">
        <p14:creationId xmlns:p14="http://schemas.microsoft.com/office/powerpoint/2010/main" val="10241731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Rectangle 3"/>
          <p:cNvSpPr/>
          <p:nvPr/>
        </p:nvSpPr>
        <p:spPr bwMode="auto">
          <a:xfrm>
            <a:off x="4274323" y="3905140"/>
            <a:ext cx="3657600" cy="914400"/>
          </a:xfrm>
          <a:prstGeom prst="rect">
            <a:avLst/>
          </a:prstGeom>
          <a:noFill/>
          <a:ln w="381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1828800" rIns="91436" bIns="45718" numCol="1" rtlCol="0" anchor="t" anchorCtr="0" compatLnSpc="1">
            <a:prstTxWarp prst="textNoShape">
              <a:avLst/>
            </a:prstTxWarp>
          </a:bodyPr>
          <a:lstStyle/>
          <a:p>
            <a:pPr marL="18"/>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p:txBody>
      </p:sp>
      <p:sp>
        <p:nvSpPr>
          <p:cNvPr id="6" name="Rectangle 5"/>
          <p:cNvSpPr/>
          <p:nvPr/>
        </p:nvSpPr>
        <p:spPr bwMode="auto">
          <a:xfrm>
            <a:off x="327387" y="1570588"/>
            <a:ext cx="3657600" cy="640080"/>
          </a:xfrm>
          <a:prstGeom prst="rect">
            <a:avLst/>
          </a:prstGeom>
          <a:solidFill>
            <a:srgbClr val="65BC46"/>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700" b="1" dirty="0">
                <a:solidFill>
                  <a:schemeClr val="tx1"/>
                </a:solidFill>
              </a:rPr>
              <a:t>WHO WILL BENEFIT FROM THIS </a:t>
            </a:r>
            <a:r>
              <a:rPr lang="en-US" sz="1700" b="1" dirty="0" smtClean="0">
                <a:solidFill>
                  <a:schemeClr val="tx1"/>
                </a:solidFill>
              </a:rPr>
              <a:t>TALK</a:t>
            </a:r>
            <a:endParaRPr lang="en-US" sz="1700" b="1" dirty="0">
              <a:solidFill>
                <a:schemeClr val="tx1"/>
              </a:solidFill>
            </a:endParaRPr>
          </a:p>
        </p:txBody>
      </p:sp>
      <p:sp>
        <p:nvSpPr>
          <p:cNvPr id="7" name="Rectangle 6"/>
          <p:cNvSpPr/>
          <p:nvPr/>
        </p:nvSpPr>
        <p:spPr bwMode="auto">
          <a:xfrm>
            <a:off x="4274322" y="1570588"/>
            <a:ext cx="3657600" cy="640080"/>
          </a:xfrm>
          <a:prstGeom prst="rect">
            <a:avLst/>
          </a:prstGeom>
          <a:solidFill>
            <a:srgbClr val="65BC46"/>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700" b="1" dirty="0" smtClean="0">
                <a:solidFill>
                  <a:schemeClr val="tx1"/>
                </a:solidFill>
              </a:rPr>
              <a:t>TOPICS</a:t>
            </a:r>
            <a:endParaRPr lang="en-US" sz="1700" b="1" dirty="0">
              <a:solidFill>
                <a:schemeClr val="tx1"/>
              </a:solidFill>
            </a:endParaRPr>
          </a:p>
        </p:txBody>
      </p:sp>
      <p:sp>
        <p:nvSpPr>
          <p:cNvPr id="8" name="Rectangle 7"/>
          <p:cNvSpPr/>
          <p:nvPr/>
        </p:nvSpPr>
        <p:spPr bwMode="auto">
          <a:xfrm>
            <a:off x="8255742" y="1570588"/>
            <a:ext cx="3657600" cy="640080"/>
          </a:xfrm>
          <a:prstGeom prst="rect">
            <a:avLst/>
          </a:prstGeom>
          <a:solidFill>
            <a:srgbClr val="65BC46"/>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700" b="1" dirty="0">
                <a:solidFill>
                  <a:schemeClr val="tx1"/>
                </a:solidFill>
              </a:rPr>
              <a:t>WHAT YOU’LL LEAVE </a:t>
            </a:r>
            <a:r>
              <a:rPr lang="en-US" sz="1700" b="1" dirty="0" smtClean="0">
                <a:solidFill>
                  <a:schemeClr val="tx1"/>
                </a:solidFill>
              </a:rPr>
              <a:t>WITH</a:t>
            </a:r>
            <a:endParaRPr lang="en-US" sz="1700" b="1" dirty="0">
              <a:solidFill>
                <a:schemeClr val="tx1"/>
              </a:solidFill>
            </a:endParaRPr>
          </a:p>
        </p:txBody>
      </p:sp>
      <p:sp>
        <p:nvSpPr>
          <p:cNvPr id="9" name="TextBox 8"/>
          <p:cNvSpPr txBox="1"/>
          <p:nvPr/>
        </p:nvSpPr>
        <p:spPr>
          <a:xfrm>
            <a:off x="368569" y="2269661"/>
            <a:ext cx="3566160" cy="1938992"/>
          </a:xfrm>
          <a:prstGeom prst="rect">
            <a:avLst/>
          </a:prstGeom>
          <a:noFill/>
        </p:spPr>
        <p:txBody>
          <a:bodyPr wrap="square" lIns="0" tIns="0" rIns="0" bIns="0" rtlCol="0">
            <a:spAutoFit/>
          </a:bodyPr>
          <a:lstStyle/>
          <a:p>
            <a:pPr marL="285768" indent="-285750">
              <a:buFont typeface="Arial" pitchFamily="34" charset="0"/>
              <a:buChar char="•"/>
            </a:pPr>
            <a:r>
              <a:rPr lang="en-US" b="1" dirty="0" smtClean="0"/>
              <a:t>Web app developers</a:t>
            </a:r>
          </a:p>
          <a:p>
            <a:pPr marL="18"/>
            <a:endParaRPr lang="en-US" b="1" dirty="0" smtClean="0"/>
          </a:p>
          <a:p>
            <a:pPr marL="285768" indent="-285750">
              <a:buFont typeface="Arial" pitchFamily="34" charset="0"/>
              <a:buChar char="•"/>
            </a:pPr>
            <a:r>
              <a:rPr lang="en-US" b="1" dirty="0" smtClean="0"/>
              <a:t>who are already familiar with Windows Azure</a:t>
            </a:r>
          </a:p>
          <a:p>
            <a:pPr marL="285768" indent="-285750">
              <a:buFont typeface="Arial" pitchFamily="34" charset="0"/>
              <a:buChar char="•"/>
            </a:pPr>
            <a:endParaRPr lang="en-US" b="1" dirty="0"/>
          </a:p>
          <a:p>
            <a:pPr marL="285768" indent="-285750">
              <a:buFont typeface="Arial" pitchFamily="34" charset="0"/>
              <a:buChar char="•"/>
            </a:pPr>
            <a:r>
              <a:rPr lang="en-US" b="1" dirty="0" smtClean="0"/>
              <a:t>with scaling needs.</a:t>
            </a:r>
            <a:endParaRPr lang="en-US" b="1" dirty="0"/>
          </a:p>
          <a:p>
            <a:pPr marL="18"/>
            <a:endParaRPr lang="en-US" b="1" dirty="0"/>
          </a:p>
        </p:txBody>
      </p:sp>
      <p:sp>
        <p:nvSpPr>
          <p:cNvPr id="10" name="TextBox 9"/>
          <p:cNvSpPr txBox="1"/>
          <p:nvPr/>
        </p:nvSpPr>
        <p:spPr>
          <a:xfrm>
            <a:off x="4274322" y="2253321"/>
            <a:ext cx="3566160" cy="1661993"/>
          </a:xfrm>
          <a:prstGeom prst="rect">
            <a:avLst/>
          </a:prstGeom>
          <a:noFill/>
        </p:spPr>
        <p:txBody>
          <a:bodyPr wrap="square" lIns="0" tIns="0" rIns="0" bIns="0" rtlCol="0">
            <a:spAutoFit/>
          </a:bodyPr>
          <a:lstStyle/>
          <a:p>
            <a:pPr marL="285768" indent="-285750">
              <a:buFont typeface="Arial" pitchFamily="34" charset="0"/>
              <a:buChar char="•"/>
            </a:pPr>
            <a:r>
              <a:rPr lang="en-US" b="1" dirty="0"/>
              <a:t>Asynchronous </a:t>
            </a:r>
            <a:r>
              <a:rPr lang="en-US" b="1" dirty="0" smtClean="0"/>
              <a:t>patterns &amp; techniques</a:t>
            </a:r>
          </a:p>
          <a:p>
            <a:pPr marL="18"/>
            <a:endParaRPr lang="en-US" b="1" dirty="0"/>
          </a:p>
          <a:p>
            <a:pPr marL="285768" indent="-285750">
              <a:buFont typeface="Arial" pitchFamily="34" charset="0"/>
              <a:buChar char="•"/>
            </a:pPr>
            <a:r>
              <a:rPr lang="en-US" b="1" dirty="0"/>
              <a:t>Managing data </a:t>
            </a:r>
            <a:r>
              <a:rPr lang="en-US" b="1" dirty="0" smtClean="0"/>
              <a:t>access</a:t>
            </a:r>
          </a:p>
          <a:p>
            <a:pPr marL="18"/>
            <a:endParaRPr lang="en-US" b="1" dirty="0"/>
          </a:p>
          <a:p>
            <a:pPr marL="285768" indent="-285750">
              <a:buFont typeface="Arial" pitchFamily="34" charset="0"/>
              <a:buChar char="•"/>
            </a:pPr>
            <a:r>
              <a:rPr lang="en-US" b="1" dirty="0"/>
              <a:t>Tuning application </a:t>
            </a:r>
            <a:r>
              <a:rPr lang="en-US" b="1" dirty="0" smtClean="0"/>
              <a:t>performance</a:t>
            </a:r>
            <a:endParaRPr lang="en-US" b="1" dirty="0"/>
          </a:p>
        </p:txBody>
      </p:sp>
      <p:sp>
        <p:nvSpPr>
          <p:cNvPr id="11" name="TextBox 10"/>
          <p:cNvSpPr txBox="1"/>
          <p:nvPr/>
        </p:nvSpPr>
        <p:spPr>
          <a:xfrm>
            <a:off x="8243917" y="2240164"/>
            <a:ext cx="3566160" cy="1384995"/>
          </a:xfrm>
          <a:prstGeom prst="rect">
            <a:avLst/>
          </a:prstGeom>
          <a:noFill/>
        </p:spPr>
        <p:txBody>
          <a:bodyPr wrap="square" lIns="0" tIns="0" rIns="0" bIns="0" rtlCol="0">
            <a:spAutoFit/>
          </a:bodyPr>
          <a:lstStyle/>
          <a:p>
            <a:pPr marL="285768" indent="-285750">
              <a:buFont typeface="Arial" pitchFamily="34" charset="0"/>
              <a:buChar char="•"/>
            </a:pPr>
            <a:r>
              <a:rPr lang="en-US" b="1" dirty="0" smtClean="0"/>
              <a:t>Windows Azure helps you build scalable web apps</a:t>
            </a:r>
          </a:p>
          <a:p>
            <a:pPr marL="285768" indent="-285750">
              <a:buFont typeface="Arial" pitchFamily="34" charset="0"/>
              <a:buChar char="•"/>
            </a:pPr>
            <a:endParaRPr lang="en-US" b="1" dirty="0"/>
          </a:p>
          <a:p>
            <a:pPr marL="285768" indent="-285750">
              <a:buFont typeface="Arial" pitchFamily="34" charset="0"/>
              <a:buChar char="•"/>
            </a:pPr>
            <a:r>
              <a:rPr lang="en-US" b="1" dirty="0" smtClean="0"/>
              <a:t>using the approaches that you’re already familiar with.</a:t>
            </a:r>
            <a:endParaRPr lang="en-US" b="1" dirty="0"/>
          </a:p>
        </p:txBody>
      </p:sp>
    </p:spTree>
    <p:extLst>
      <p:ext uri="{BB962C8B-B14F-4D97-AF65-F5344CB8AC3E}">
        <p14:creationId xmlns:p14="http://schemas.microsoft.com/office/powerpoint/2010/main" val="36383832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Basic Performance Tuning</a:t>
            </a:r>
            <a:endParaRPr lang="en-US" dirty="0"/>
          </a:p>
        </p:txBody>
      </p:sp>
      <p:sp>
        <p:nvSpPr>
          <p:cNvPr id="6" name="Text Placeholder 5"/>
          <p:cNvSpPr>
            <a:spLocks noGrp="1"/>
          </p:cNvSpPr>
          <p:nvPr>
            <p:ph type="body" sz="quarter" idx="10"/>
          </p:nvPr>
        </p:nvSpPr>
        <p:spPr>
          <a:xfrm>
            <a:off x="519112" y="990600"/>
            <a:ext cx="11149013" cy="5656933"/>
          </a:xfrm>
        </p:spPr>
        <p:txBody>
          <a:bodyPr/>
          <a:lstStyle/>
          <a:p>
            <a:r>
              <a:rPr lang="en-US" dirty="0"/>
              <a:t>Tune Windows Azure applications just as you would on-premises applications</a:t>
            </a:r>
          </a:p>
          <a:p>
            <a:pPr lvl="1"/>
            <a:r>
              <a:rPr lang="en-US" dirty="0" smtClean="0"/>
              <a:t>Measure &amp; optimize </a:t>
            </a:r>
            <a:r>
              <a:rPr lang="en-US" dirty="0"/>
              <a:t>where it makes a difference</a:t>
            </a:r>
          </a:p>
          <a:p>
            <a:pPr lvl="0"/>
            <a:r>
              <a:rPr lang="en-US" dirty="0" smtClean="0"/>
              <a:t>Windows Azure uses Full IIS for web roles in the 1.3+ SDK</a:t>
            </a:r>
          </a:p>
          <a:p>
            <a:pPr lvl="1"/>
            <a:r>
              <a:rPr lang="en-US" baseline="0" dirty="0" smtClean="0"/>
              <a:t>Startup admin tasks using </a:t>
            </a:r>
            <a:r>
              <a:rPr lang="en-US" baseline="0" dirty="0" err="1" smtClean="0"/>
              <a:t>WebPI</a:t>
            </a:r>
            <a:r>
              <a:rPr lang="en-US" baseline="0" dirty="0" smtClean="0"/>
              <a:t> can install</a:t>
            </a:r>
            <a:r>
              <a:rPr lang="en-US" dirty="0" smtClean="0"/>
              <a:t> up-to-date extensions as desired</a:t>
            </a:r>
          </a:p>
          <a:p>
            <a:pPr lvl="1"/>
            <a:r>
              <a:rPr lang="en-US" dirty="0" smtClean="0"/>
              <a:t>Startup admin tasks using </a:t>
            </a:r>
            <a:r>
              <a:rPr lang="en-US" dirty="0" err="1" smtClean="0"/>
              <a:t>AppCmd</a:t>
            </a:r>
            <a:r>
              <a:rPr lang="en-US" dirty="0" smtClean="0"/>
              <a:t> can configure IIS as desired</a:t>
            </a:r>
          </a:p>
          <a:p>
            <a:r>
              <a:rPr lang="en-US" dirty="0" smtClean="0"/>
              <a:t>Basic tips</a:t>
            </a:r>
          </a:p>
          <a:p>
            <a:pPr lvl="1"/>
            <a:r>
              <a:rPr lang="en-US" dirty="0" smtClean="0"/>
              <a:t>Build in release mode (not debug mode) for production</a:t>
            </a:r>
          </a:p>
          <a:p>
            <a:pPr lvl="1"/>
            <a:r>
              <a:rPr lang="en-US" dirty="0" smtClean="0"/>
              <a:t>Do not enable </a:t>
            </a:r>
            <a:r>
              <a:rPr lang="en-US" dirty="0" err="1" smtClean="0"/>
              <a:t>IntelliTrace</a:t>
            </a:r>
            <a:r>
              <a:rPr lang="en-US" dirty="0" smtClean="0"/>
              <a:t> or Failed Request Tracing in production</a:t>
            </a:r>
          </a:p>
          <a:p>
            <a:r>
              <a:rPr lang="en-US" dirty="0" smtClean="0"/>
              <a:t>Tune </a:t>
            </a:r>
            <a:r>
              <a:rPr lang="en-US" dirty="0"/>
              <a:t>role instance counts and consider dynamic scaling</a:t>
            </a:r>
          </a:p>
        </p:txBody>
      </p:sp>
    </p:spTree>
    <p:extLst>
      <p:ext uri="{BB962C8B-B14F-4D97-AF65-F5344CB8AC3E}">
        <p14:creationId xmlns:p14="http://schemas.microsoft.com/office/powerpoint/2010/main" val="13080318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Performance Tuning</a:t>
            </a:r>
            <a:endParaRPr lang="en-US" dirty="0"/>
          </a:p>
        </p:txBody>
      </p:sp>
      <p:sp>
        <p:nvSpPr>
          <p:cNvPr id="3" name="Text Placeholder 2"/>
          <p:cNvSpPr>
            <a:spLocks noGrp="1"/>
          </p:cNvSpPr>
          <p:nvPr>
            <p:ph type="body" sz="quarter" idx="10"/>
          </p:nvPr>
        </p:nvSpPr>
        <p:spPr>
          <a:xfrm>
            <a:off x="519112" y="1096220"/>
            <a:ext cx="11149013" cy="5029069"/>
          </a:xfrm>
        </p:spPr>
        <p:txBody>
          <a:bodyPr/>
          <a:lstStyle/>
          <a:p>
            <a:r>
              <a:rPr lang="en-US" dirty="0" smtClean="0"/>
              <a:t>Enable </a:t>
            </a:r>
            <a:r>
              <a:rPr lang="en-US" dirty="0"/>
              <a:t>compression for additional dynamic content types</a:t>
            </a:r>
          </a:p>
          <a:p>
            <a:pPr marL="460375" lvl="1" indent="0">
              <a:buNone/>
            </a:pPr>
            <a:r>
              <a:rPr lang="en-US" sz="2000" dirty="0">
                <a:latin typeface="Consolas" pitchFamily="49" charset="0"/>
                <a:cs typeface="Consolas" pitchFamily="49" charset="0"/>
              </a:rPr>
              <a:t>&lt;add </a:t>
            </a:r>
            <a:r>
              <a:rPr lang="en-US" sz="2000" dirty="0" err="1">
                <a:latin typeface="Consolas" pitchFamily="49" charset="0"/>
                <a:cs typeface="Consolas" pitchFamily="49" charset="0"/>
              </a:rPr>
              <a:t>mimeType</a:t>
            </a:r>
            <a:r>
              <a:rPr lang="en-US" sz="2000" dirty="0">
                <a:latin typeface="Consolas" pitchFamily="49" charset="0"/>
                <a:cs typeface="Consolas" pitchFamily="49" charset="0"/>
              </a:rPr>
              <a:t>="application/</a:t>
            </a:r>
            <a:r>
              <a:rPr lang="en-US" sz="2000" dirty="0" err="1">
                <a:latin typeface="Consolas" pitchFamily="49" charset="0"/>
                <a:cs typeface="Consolas" pitchFamily="49" charset="0"/>
              </a:rPr>
              <a:t>json</a:t>
            </a:r>
            <a:r>
              <a:rPr lang="en-US" sz="2000" dirty="0">
                <a:latin typeface="Consolas" pitchFamily="49" charset="0"/>
                <a:cs typeface="Consolas" pitchFamily="49" charset="0"/>
              </a:rPr>
              <a:t>" enabled="true" </a:t>
            </a:r>
            <a:r>
              <a:rPr lang="en-US" sz="2000" dirty="0" smtClean="0">
                <a:latin typeface="Consolas" pitchFamily="49" charset="0"/>
                <a:cs typeface="Consolas" pitchFamily="49" charset="0"/>
              </a:rPr>
              <a:t>/&gt;</a:t>
            </a:r>
          </a:p>
          <a:p>
            <a:pPr marL="460375" lvl="1" indent="0">
              <a:buNone/>
            </a:pPr>
            <a:r>
              <a:rPr lang="en-US" sz="2000" dirty="0" smtClean="0">
                <a:latin typeface="Consolas" pitchFamily="49" charset="0"/>
                <a:cs typeface="Consolas" pitchFamily="49" charset="0"/>
              </a:rPr>
              <a:t>&lt;</a:t>
            </a:r>
            <a:r>
              <a:rPr lang="en-US" sz="2000" dirty="0">
                <a:latin typeface="Consolas" pitchFamily="49" charset="0"/>
                <a:cs typeface="Consolas" pitchFamily="49" charset="0"/>
              </a:rPr>
              <a:t>add </a:t>
            </a:r>
            <a:r>
              <a:rPr lang="en-US" sz="2000" dirty="0" err="1">
                <a:latin typeface="Consolas" pitchFamily="49" charset="0"/>
                <a:cs typeface="Consolas" pitchFamily="49" charset="0"/>
              </a:rPr>
              <a:t>mimeType</a:t>
            </a:r>
            <a:r>
              <a:rPr lang="en-US" sz="2000" dirty="0">
                <a:latin typeface="Consolas" pitchFamily="49" charset="0"/>
                <a:cs typeface="Consolas" pitchFamily="49" charset="0"/>
              </a:rPr>
              <a:t>="application/</a:t>
            </a:r>
            <a:r>
              <a:rPr lang="en-US" sz="2000" dirty="0" err="1">
                <a:latin typeface="Consolas" pitchFamily="49" charset="0"/>
                <a:cs typeface="Consolas" pitchFamily="49" charset="0"/>
              </a:rPr>
              <a:t>json</a:t>
            </a:r>
            <a:r>
              <a:rPr lang="en-US" sz="2000" dirty="0">
                <a:latin typeface="Consolas" pitchFamily="49" charset="0"/>
                <a:cs typeface="Consolas" pitchFamily="49" charset="0"/>
              </a:rPr>
              <a:t>; charset=utf-8" enabled="true" </a:t>
            </a:r>
            <a:r>
              <a:rPr lang="en-US" sz="2000" dirty="0" smtClean="0">
                <a:latin typeface="Consolas" pitchFamily="49" charset="0"/>
                <a:cs typeface="Consolas" pitchFamily="49" charset="0"/>
              </a:rPr>
              <a:t>/&gt;</a:t>
            </a:r>
          </a:p>
          <a:p>
            <a:pPr lvl="1"/>
            <a:r>
              <a:rPr lang="en-US" dirty="0" smtClean="0"/>
              <a:t>Office </a:t>
            </a:r>
            <a:r>
              <a:rPr lang="en-US" dirty="0"/>
              <a:t>document </a:t>
            </a:r>
            <a:r>
              <a:rPr lang="en-US" dirty="0" smtClean="0"/>
              <a:t>formats</a:t>
            </a:r>
            <a:endParaRPr lang="en-US" dirty="0"/>
          </a:p>
          <a:p>
            <a:r>
              <a:rPr lang="en-US" dirty="0" smtClean="0"/>
              <a:t>Tune application </a:t>
            </a:r>
            <a:r>
              <a:rPr lang="en-US" dirty="0"/>
              <a:t>pool </a:t>
            </a:r>
            <a:r>
              <a:rPr lang="en-US" dirty="0" smtClean="0"/>
              <a:t>recycling to suit your workload</a:t>
            </a:r>
          </a:p>
          <a:p>
            <a:pPr lvl="1"/>
            <a:r>
              <a:rPr lang="en-US" dirty="0" smtClean="0"/>
              <a:t>Modify default schedule to avoid peak times</a:t>
            </a:r>
          </a:p>
          <a:p>
            <a:pPr lvl="2"/>
            <a:r>
              <a:rPr lang="en-US" dirty="0">
                <a:hlinkClick r:id="rId2"/>
              </a:rPr>
              <a:t>http://</a:t>
            </a:r>
            <a:r>
              <a:rPr lang="en-US" dirty="0" smtClean="0">
                <a:hlinkClick r:id="rId2"/>
              </a:rPr>
              <a:t>blog.smarx.com/posts/controlling-application-pool-idle-timeouts-in-windows-azure</a:t>
            </a:r>
            <a:r>
              <a:rPr lang="en-US" dirty="0" smtClean="0"/>
              <a:t> </a:t>
            </a:r>
          </a:p>
          <a:p>
            <a:pPr lvl="1"/>
            <a:r>
              <a:rPr lang="en-US" dirty="0" smtClean="0"/>
              <a:t>Measure and eliminate memory leaks if footprint grows over time</a:t>
            </a:r>
            <a:endParaRPr lang="en-US" dirty="0"/>
          </a:p>
          <a:p>
            <a:r>
              <a:rPr lang="en-US" dirty="0" smtClean="0"/>
              <a:t>Move </a:t>
            </a:r>
            <a:r>
              <a:rPr lang="en-US" dirty="0"/>
              <a:t>ASP.NET cache to the resource disk for more space</a:t>
            </a:r>
          </a:p>
          <a:p>
            <a:r>
              <a:rPr lang="en-US" dirty="0" smtClean="0"/>
              <a:t>Tune </a:t>
            </a:r>
            <a:r>
              <a:rPr lang="en-US" dirty="0"/>
              <a:t>Windows Azure Diagnostics </a:t>
            </a:r>
            <a:r>
              <a:rPr lang="en-US" dirty="0" smtClean="0"/>
              <a:t>settings</a:t>
            </a:r>
            <a:endParaRPr lang="en-US" dirty="0"/>
          </a:p>
        </p:txBody>
      </p:sp>
    </p:spTree>
    <p:extLst>
      <p:ext uri="{BB962C8B-B14F-4D97-AF65-F5344CB8AC3E}">
        <p14:creationId xmlns:p14="http://schemas.microsoft.com/office/powerpoint/2010/main" val="20852839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537010" y="2874724"/>
            <a:ext cx="2514600" cy="1524000"/>
            <a:chOff x="4537010" y="2874724"/>
            <a:chExt cx="2514600" cy="1524000"/>
          </a:xfrm>
          <a:solidFill>
            <a:srgbClr val="FFFF00"/>
          </a:solidFill>
        </p:grpSpPr>
        <p:sp>
          <p:nvSpPr>
            <p:cNvPr id="50" name="Rounded Rectangle 49"/>
            <p:cNvSpPr/>
            <p:nvPr/>
          </p:nvSpPr>
          <p:spPr bwMode="auto">
            <a:xfrm>
              <a:off x="4537010" y="2874724"/>
              <a:ext cx="2514600" cy="15240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bg1"/>
                </a:solidFill>
              </a:endParaRPr>
            </a:p>
          </p:txBody>
        </p:sp>
        <p:sp>
          <p:nvSpPr>
            <p:cNvPr id="52" name="TextBox 51"/>
            <p:cNvSpPr txBox="1"/>
            <p:nvPr/>
          </p:nvSpPr>
          <p:spPr>
            <a:xfrm>
              <a:off x="4569387" y="2898060"/>
              <a:ext cx="2406023" cy="553998"/>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lIns="0" tIns="0" rIns="0" bIns="0" rtlCol="0">
              <a:spAutoFit/>
            </a:bodyPr>
            <a:lstStyle/>
            <a:p>
              <a:pPr algn="ctr"/>
              <a:r>
                <a:rPr lang="en-US" dirty="0" smtClean="0">
                  <a:solidFill>
                    <a:schemeClr val="bg1"/>
                  </a:solidFill>
                </a:rPr>
                <a:t>Asynchronous Hosted Compute</a:t>
              </a:r>
            </a:p>
          </p:txBody>
        </p:sp>
      </p:grpSp>
      <p:grpSp>
        <p:nvGrpSpPr>
          <p:cNvPr id="23" name="Group 22"/>
          <p:cNvGrpSpPr/>
          <p:nvPr/>
        </p:nvGrpSpPr>
        <p:grpSpPr>
          <a:xfrm>
            <a:off x="4722812" y="3048000"/>
            <a:ext cx="2514600" cy="1524000"/>
            <a:chOff x="4722812" y="2971800"/>
            <a:chExt cx="2514600" cy="1524000"/>
          </a:xfrm>
        </p:grpSpPr>
        <p:sp>
          <p:nvSpPr>
            <p:cNvPr id="6" name="Rounded Rectangle 5"/>
            <p:cNvSpPr/>
            <p:nvPr/>
          </p:nvSpPr>
          <p:spPr bwMode="auto">
            <a:xfrm>
              <a:off x="4722812" y="2971800"/>
              <a:ext cx="2514600" cy="15240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bg1"/>
                </a:solidFill>
              </a:endParaRPr>
            </a:p>
          </p:txBody>
        </p:sp>
        <p:sp>
          <p:nvSpPr>
            <p:cNvPr id="21" name="TextBox 20"/>
            <p:cNvSpPr txBox="1"/>
            <p:nvPr/>
          </p:nvSpPr>
          <p:spPr>
            <a:xfrm>
              <a:off x="4755189" y="2995136"/>
              <a:ext cx="2406023" cy="553998"/>
            </a:xfrm>
            <a:prstGeom prst="rect">
              <a:avLst/>
            </a:prstGeom>
            <a:noFill/>
          </p:spPr>
          <p:txBody>
            <a:bodyPr wrap="square" lIns="0" tIns="0" rIns="0" bIns="0" rtlCol="0">
              <a:spAutoFit/>
            </a:bodyPr>
            <a:lstStyle/>
            <a:p>
              <a:pPr algn="ctr"/>
              <a:r>
                <a:rPr lang="en-US" dirty="0" smtClean="0">
                  <a:solidFill>
                    <a:schemeClr val="bg1"/>
                  </a:solidFill>
                </a:rPr>
                <a:t>Asynchronous Hosted Compute</a:t>
              </a:r>
            </a:p>
          </p:txBody>
        </p:sp>
      </p:grpSp>
      <p:grpSp>
        <p:nvGrpSpPr>
          <p:cNvPr id="27" name="Group 26"/>
          <p:cNvGrpSpPr/>
          <p:nvPr/>
        </p:nvGrpSpPr>
        <p:grpSpPr>
          <a:xfrm>
            <a:off x="4722812" y="3035474"/>
            <a:ext cx="2514600" cy="1524000"/>
            <a:chOff x="4722812" y="3912294"/>
            <a:chExt cx="2514600" cy="1524000"/>
          </a:xfrm>
        </p:grpSpPr>
        <p:sp>
          <p:nvSpPr>
            <p:cNvPr id="25" name="Rounded Rectangle 24"/>
            <p:cNvSpPr/>
            <p:nvPr/>
          </p:nvSpPr>
          <p:spPr bwMode="auto">
            <a:xfrm>
              <a:off x="4722812" y="3912294"/>
              <a:ext cx="2514600" cy="15240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chemeClr val="bg1"/>
                </a:solidFill>
              </a:endParaRPr>
            </a:p>
          </p:txBody>
        </p:sp>
        <p:sp>
          <p:nvSpPr>
            <p:cNvPr id="26" name="TextBox 25"/>
            <p:cNvSpPr txBox="1"/>
            <p:nvPr/>
          </p:nvSpPr>
          <p:spPr>
            <a:xfrm>
              <a:off x="4755189" y="3948156"/>
              <a:ext cx="2406023" cy="553998"/>
            </a:xfrm>
            <a:prstGeom prst="rect">
              <a:avLst/>
            </a:prstGeom>
            <a:noFill/>
          </p:spPr>
          <p:txBody>
            <a:bodyPr wrap="square" lIns="0" tIns="0" rIns="0" bIns="0" rtlCol="0">
              <a:spAutoFit/>
            </a:bodyPr>
            <a:lstStyle/>
            <a:p>
              <a:pPr algn="ctr"/>
              <a:r>
                <a:rPr lang="en-US" dirty="0">
                  <a:solidFill>
                    <a:schemeClr val="bg1"/>
                  </a:solidFill>
                </a:rPr>
                <a:t>S</a:t>
              </a:r>
              <a:r>
                <a:rPr lang="en-US" dirty="0" smtClean="0">
                  <a:solidFill>
                    <a:schemeClr val="bg1"/>
                  </a:solidFill>
                </a:rPr>
                <a:t>ynchronous Hosted Compute</a:t>
              </a:r>
            </a:p>
          </p:txBody>
        </p:sp>
      </p:grpSp>
      <p:sp>
        <p:nvSpPr>
          <p:cNvPr id="2" name="Title 1"/>
          <p:cNvSpPr>
            <a:spLocks noGrp="1"/>
          </p:cNvSpPr>
          <p:nvPr>
            <p:ph type="title"/>
          </p:nvPr>
        </p:nvSpPr>
        <p:spPr/>
        <p:txBody>
          <a:bodyPr/>
          <a:lstStyle/>
          <a:p>
            <a:r>
              <a:rPr lang="en-US" dirty="0" smtClean="0"/>
              <a:t>Summary</a:t>
            </a:r>
            <a:endParaRPr lang="en-US" dirty="0"/>
          </a:p>
        </p:txBody>
      </p:sp>
      <p:sp>
        <p:nvSpPr>
          <p:cNvPr id="57" name="Text Placeholder 56"/>
          <p:cNvSpPr>
            <a:spLocks noGrp="1"/>
          </p:cNvSpPr>
          <p:nvPr>
            <p:ph type="body" sz="quarter" idx="10"/>
          </p:nvPr>
        </p:nvSpPr>
        <p:spPr>
          <a:xfrm>
            <a:off x="519112" y="5257800"/>
            <a:ext cx="9292155" cy="1249573"/>
          </a:xfrm>
        </p:spPr>
        <p:txBody>
          <a:bodyPr/>
          <a:lstStyle/>
          <a:p>
            <a:r>
              <a:rPr lang="en-US" sz="2800" dirty="0" smtClean="0"/>
              <a:t>Approach WA apps like you would on-premises apps</a:t>
            </a:r>
          </a:p>
          <a:p>
            <a:r>
              <a:rPr lang="en-US" sz="2800" dirty="0" smtClean="0"/>
              <a:t>Use rich platform features in Windows Azure to tune for the cloud too</a:t>
            </a:r>
            <a:endParaRPr lang="en-US" sz="2800" dirty="0"/>
          </a:p>
        </p:txBody>
      </p:sp>
      <p:pic>
        <p:nvPicPr>
          <p:cNvPr id="7" name="Picture 2" descr="C:\Users\mattker\AppData\Local\Microsoft\Windows\Temporary Internet Files\Content.IE5\CAX8GZV1\MC90043394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12" y="1752600"/>
            <a:ext cx="1162050" cy="1162050"/>
          </a:xfrm>
          <a:prstGeom prst="rect">
            <a:avLst/>
          </a:prstGeom>
          <a:noFill/>
          <a:extLst>
            <a:ext uri="{909E8E84-426E-40DD-AFC4-6F175D3DCCD1}">
              <a14:hiddenFill xmlns:a14="http://schemas.microsoft.com/office/drawing/2010/main">
                <a:solidFill>
                  <a:srgbClr val="FFFFFF"/>
                </a:solidFill>
              </a14:hiddenFill>
            </a:ext>
          </a:extLst>
        </p:spPr>
      </p:pic>
      <p:sp>
        <p:nvSpPr>
          <p:cNvPr id="8" name="Flowchart: Magnetic Disk 7"/>
          <p:cNvSpPr/>
          <p:nvPr/>
        </p:nvSpPr>
        <p:spPr bwMode="auto">
          <a:xfrm>
            <a:off x="8913812" y="1247775"/>
            <a:ext cx="1981200" cy="1571625"/>
          </a:xfrm>
          <a:prstGeom prst="flowChartMagneticDisk">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bg1"/>
              </a:solidFill>
            </a:endParaRPr>
          </a:p>
        </p:txBody>
      </p:sp>
      <p:sp>
        <p:nvSpPr>
          <p:cNvPr id="9" name="TextBox 8"/>
          <p:cNvSpPr txBox="1"/>
          <p:nvPr/>
        </p:nvSpPr>
        <p:spPr>
          <a:xfrm>
            <a:off x="8879923" y="685800"/>
            <a:ext cx="1862689" cy="492443"/>
          </a:xfrm>
          <a:prstGeom prst="rect">
            <a:avLst/>
          </a:prstGeom>
          <a:noFill/>
        </p:spPr>
        <p:txBody>
          <a:bodyPr wrap="none" lIns="0" tIns="0" rIns="0" bIns="0" rtlCol="0">
            <a:spAutoFit/>
          </a:bodyPr>
          <a:lstStyle/>
          <a:p>
            <a:r>
              <a:rPr lang="en-US" sz="3200" dirty="0" smtClean="0">
                <a:gradFill>
                  <a:gsLst>
                    <a:gs pos="0">
                      <a:schemeClr val="tx1"/>
                    </a:gs>
                    <a:gs pos="100000">
                      <a:schemeClr val="tx1"/>
                    </a:gs>
                  </a:gsLst>
                  <a:lin ang="5400000" scaled="0"/>
                </a:gradFill>
              </a:rPr>
              <a:t>Blob Storage</a:t>
            </a:r>
          </a:p>
        </p:txBody>
      </p:sp>
      <p:cxnSp>
        <p:nvCxnSpPr>
          <p:cNvPr id="11" name="Straight Arrow Connector 10"/>
          <p:cNvCxnSpPr>
            <a:stCxn id="7" idx="3"/>
            <a:endCxn id="6" idx="1"/>
          </p:cNvCxnSpPr>
          <p:nvPr/>
        </p:nvCxnSpPr>
        <p:spPr>
          <a:xfrm>
            <a:off x="1693862" y="2333625"/>
            <a:ext cx="3028950" cy="1476375"/>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a:stCxn id="6" idx="3"/>
            <a:endCxn id="8" idx="2"/>
          </p:cNvCxnSpPr>
          <p:nvPr/>
        </p:nvCxnSpPr>
        <p:spPr>
          <a:xfrm flipV="1">
            <a:off x="7237412" y="2033588"/>
            <a:ext cx="1676400" cy="1776412"/>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15" name="Up Ribbon 14"/>
          <p:cNvSpPr/>
          <p:nvPr/>
        </p:nvSpPr>
        <p:spPr bwMode="auto">
          <a:xfrm>
            <a:off x="4863765" y="3962400"/>
            <a:ext cx="2297447" cy="381000"/>
          </a:xfrm>
          <a:prstGeom prst="ribbon2">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err="1" smtClean="0">
                <a:gradFill>
                  <a:gsLst>
                    <a:gs pos="0">
                      <a:srgbClr val="FFFFFF"/>
                    </a:gs>
                    <a:gs pos="100000">
                      <a:srgbClr val="FFFFFF"/>
                    </a:gs>
                  </a:gsLst>
                  <a:lin ang="5400000" scaled="0"/>
                </a:gradFill>
              </a:rPr>
              <a:t>Stg</a:t>
            </a:r>
            <a:r>
              <a:rPr lang="en-US" dirty="0" smtClean="0">
                <a:gradFill>
                  <a:gsLst>
                    <a:gs pos="0">
                      <a:srgbClr val="FFFFFF"/>
                    </a:gs>
                    <a:gs pos="100000">
                      <a:srgbClr val="FFFFFF"/>
                    </a:gs>
                  </a:gsLst>
                  <a:lin ang="5400000" scaled="0"/>
                </a:gradFill>
              </a:rPr>
              <a:t> Key</a:t>
            </a:r>
          </a:p>
        </p:txBody>
      </p:sp>
      <p:sp>
        <p:nvSpPr>
          <p:cNvPr id="16" name="Pentagon 15"/>
          <p:cNvSpPr/>
          <p:nvPr/>
        </p:nvSpPr>
        <p:spPr bwMode="auto">
          <a:xfrm>
            <a:off x="9371012" y="2286000"/>
            <a:ext cx="1066800" cy="398621"/>
          </a:xfrm>
          <a:prstGeom prst="homePlat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rPr>
              <a:t>Private</a:t>
            </a:r>
          </a:p>
        </p:txBody>
      </p:sp>
      <p:sp>
        <p:nvSpPr>
          <p:cNvPr id="20" name="Pentagon 19"/>
          <p:cNvSpPr/>
          <p:nvPr/>
        </p:nvSpPr>
        <p:spPr bwMode="auto">
          <a:xfrm>
            <a:off x="9371012" y="1811179"/>
            <a:ext cx="1066800" cy="398621"/>
          </a:xfrm>
          <a:prstGeom prst="homePlat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rPr>
              <a:t>Public</a:t>
            </a:r>
          </a:p>
        </p:txBody>
      </p:sp>
      <p:cxnSp>
        <p:nvCxnSpPr>
          <p:cNvPr id="28" name="Straight Arrow Connector 27"/>
          <p:cNvCxnSpPr>
            <a:stCxn id="7" idx="3"/>
            <a:endCxn id="8" idx="2"/>
          </p:cNvCxnSpPr>
          <p:nvPr/>
        </p:nvCxnSpPr>
        <p:spPr>
          <a:xfrm flipV="1">
            <a:off x="1693862" y="2033588"/>
            <a:ext cx="7219950" cy="300037"/>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31" name="TextBox 30"/>
          <p:cNvSpPr txBox="1"/>
          <p:nvPr/>
        </p:nvSpPr>
        <p:spPr>
          <a:xfrm>
            <a:off x="717616" y="3505200"/>
            <a:ext cx="2758769" cy="369332"/>
          </a:xfrm>
          <a:prstGeom prst="rect">
            <a:avLst/>
          </a:prstGeom>
          <a:noFill/>
        </p:spPr>
        <p:txBody>
          <a:bodyPr wrap="none" lIns="0" tIns="0" rIns="0" bIns="0" rtlCol="0">
            <a:spAutoFit/>
          </a:bodyPr>
          <a:lstStyle/>
          <a:p>
            <a:r>
              <a:rPr lang="en-US" sz="2400" dirty="0" smtClean="0">
                <a:gradFill>
                  <a:gsLst>
                    <a:gs pos="0">
                      <a:schemeClr val="tx1"/>
                    </a:gs>
                    <a:gs pos="100000">
                      <a:schemeClr val="tx1"/>
                    </a:gs>
                  </a:gsLst>
                  <a:lin ang="5400000" scaled="0"/>
                </a:gradFill>
              </a:rPr>
              <a:t>Shared Access Signatures</a:t>
            </a:r>
          </a:p>
        </p:txBody>
      </p:sp>
      <p:sp>
        <p:nvSpPr>
          <p:cNvPr id="32" name="Cloud 31"/>
          <p:cNvSpPr/>
          <p:nvPr/>
        </p:nvSpPr>
        <p:spPr bwMode="auto">
          <a:xfrm>
            <a:off x="2132012" y="1353979"/>
            <a:ext cx="1971675" cy="1160621"/>
          </a:xfrm>
          <a:prstGeom prst="cloud">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CDN</a:t>
            </a:r>
          </a:p>
        </p:txBody>
      </p:sp>
      <p:sp>
        <p:nvSpPr>
          <p:cNvPr id="33" name="TextBox 32"/>
          <p:cNvSpPr txBox="1"/>
          <p:nvPr/>
        </p:nvSpPr>
        <p:spPr>
          <a:xfrm>
            <a:off x="3960812" y="838200"/>
            <a:ext cx="1713611" cy="738664"/>
          </a:xfrm>
          <a:prstGeom prst="rect">
            <a:avLst/>
          </a:prstGeom>
          <a:noFill/>
        </p:spPr>
        <p:txBody>
          <a:bodyPr wrap="none" lIns="0" tIns="0" rIns="0" bIns="0" rtlCol="0">
            <a:spAutoFit/>
          </a:bodyPr>
          <a:lstStyle/>
          <a:p>
            <a:r>
              <a:rPr lang="en-US" sz="2400" dirty="0" smtClean="0">
                <a:gradFill>
                  <a:gsLst>
                    <a:gs pos="0">
                      <a:schemeClr val="tx1"/>
                    </a:gs>
                    <a:gs pos="100000">
                      <a:schemeClr val="tx1"/>
                    </a:gs>
                  </a:gsLst>
                  <a:lin ang="5400000" scaled="0"/>
                </a:gradFill>
              </a:rPr>
              <a:t>Cache control</a:t>
            </a:r>
          </a:p>
          <a:p>
            <a:r>
              <a:rPr lang="en-US" sz="2400" dirty="0" smtClean="0">
                <a:gradFill>
                  <a:gsLst>
                    <a:gs pos="0">
                      <a:schemeClr val="tx1"/>
                    </a:gs>
                    <a:gs pos="100000">
                      <a:schemeClr val="tx1"/>
                    </a:gs>
                  </a:gsLst>
                  <a:lin ang="5400000" scaled="0"/>
                </a:gradFill>
              </a:rPr>
              <a:t>Versioned URLs</a:t>
            </a:r>
          </a:p>
        </p:txBody>
      </p:sp>
      <p:sp>
        <p:nvSpPr>
          <p:cNvPr id="34" name="Pentagon 33"/>
          <p:cNvSpPr/>
          <p:nvPr/>
        </p:nvSpPr>
        <p:spPr bwMode="auto">
          <a:xfrm>
            <a:off x="3503612" y="1734978"/>
            <a:ext cx="1066800" cy="398621"/>
          </a:xfrm>
          <a:prstGeom prst="homePlat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Public</a:t>
            </a:r>
          </a:p>
        </p:txBody>
      </p:sp>
      <p:cxnSp>
        <p:nvCxnSpPr>
          <p:cNvPr id="35" name="Straight Arrow Connector 34"/>
          <p:cNvCxnSpPr>
            <a:stCxn id="25" idx="3"/>
            <a:endCxn id="39" idx="1"/>
          </p:cNvCxnSpPr>
          <p:nvPr/>
        </p:nvCxnSpPr>
        <p:spPr>
          <a:xfrm>
            <a:off x="7237412" y="3797474"/>
            <a:ext cx="2971800" cy="469726"/>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36" name="Straight Arrow Connector 35"/>
          <p:cNvCxnSpPr>
            <a:stCxn id="25" idx="3"/>
            <a:endCxn id="40" idx="2"/>
          </p:cNvCxnSpPr>
          <p:nvPr/>
        </p:nvCxnSpPr>
        <p:spPr>
          <a:xfrm>
            <a:off x="7237412" y="3797474"/>
            <a:ext cx="2971800" cy="1688926"/>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39" name="Flowchart: Internal Storage 38"/>
          <p:cNvSpPr/>
          <p:nvPr/>
        </p:nvSpPr>
        <p:spPr bwMode="auto">
          <a:xfrm>
            <a:off x="10209212" y="3810000"/>
            <a:ext cx="1219200" cy="914400"/>
          </a:xfrm>
          <a:prstGeom prst="flowChartInternalStorag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rPr>
              <a:t>Table Storage</a:t>
            </a:r>
          </a:p>
        </p:txBody>
      </p:sp>
      <p:sp>
        <p:nvSpPr>
          <p:cNvPr id="40" name="Flowchart: Magnetic Disk 39"/>
          <p:cNvSpPr/>
          <p:nvPr/>
        </p:nvSpPr>
        <p:spPr bwMode="auto">
          <a:xfrm>
            <a:off x="10209212" y="5105400"/>
            <a:ext cx="1219200" cy="762000"/>
          </a:xfrm>
          <a:prstGeom prst="flowChartMagneticDisk">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rPr>
              <a:t>SQL Azure</a:t>
            </a:r>
          </a:p>
        </p:txBody>
      </p:sp>
      <p:sp>
        <p:nvSpPr>
          <p:cNvPr id="45" name="TextBox 44"/>
          <p:cNvSpPr txBox="1"/>
          <p:nvPr/>
        </p:nvSpPr>
        <p:spPr>
          <a:xfrm>
            <a:off x="8468580" y="3059668"/>
            <a:ext cx="2045432" cy="369332"/>
          </a:xfrm>
          <a:prstGeom prst="rect">
            <a:avLst/>
          </a:prstGeom>
          <a:noFill/>
        </p:spPr>
        <p:txBody>
          <a:bodyPr wrap="none" lIns="0" tIns="0" rIns="0" bIns="0" rtlCol="0">
            <a:spAutoFit/>
          </a:bodyPr>
          <a:lstStyle/>
          <a:p>
            <a:r>
              <a:rPr lang="en-US" sz="2400" dirty="0" err="1" smtClean="0">
                <a:gradFill>
                  <a:gsLst>
                    <a:gs pos="0">
                      <a:schemeClr val="tx1"/>
                    </a:gs>
                    <a:gs pos="100000">
                      <a:schemeClr val="tx1"/>
                    </a:gs>
                  </a:gsLst>
                  <a:lin ang="5400000" scaled="0"/>
                </a:gradFill>
              </a:rPr>
              <a:t>AppFabric</a:t>
            </a:r>
            <a:r>
              <a:rPr lang="en-US" sz="2400" dirty="0" smtClean="0">
                <a:gradFill>
                  <a:gsLst>
                    <a:gs pos="0">
                      <a:schemeClr val="tx1"/>
                    </a:gs>
                    <a:gs pos="100000">
                      <a:schemeClr val="tx1"/>
                    </a:gs>
                  </a:gsLst>
                  <a:lin ang="5400000" scaled="0"/>
                </a:gradFill>
              </a:rPr>
              <a:t> Caching</a:t>
            </a:r>
          </a:p>
        </p:txBody>
      </p:sp>
      <p:sp>
        <p:nvSpPr>
          <p:cNvPr id="46" name="Flowchart: Internal Storage 45"/>
          <p:cNvSpPr/>
          <p:nvPr/>
        </p:nvSpPr>
        <p:spPr bwMode="auto">
          <a:xfrm>
            <a:off x="10209212" y="3807286"/>
            <a:ext cx="1219200" cy="914400"/>
          </a:xfrm>
          <a:prstGeom prst="flowChartInternalStorag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rPr>
              <a:t>Table Storage</a:t>
            </a:r>
          </a:p>
        </p:txBody>
      </p:sp>
      <p:cxnSp>
        <p:nvCxnSpPr>
          <p:cNvPr id="47" name="Straight Arrow Connector 46"/>
          <p:cNvCxnSpPr>
            <a:stCxn id="25" idx="3"/>
            <a:endCxn id="48" idx="2"/>
          </p:cNvCxnSpPr>
          <p:nvPr/>
        </p:nvCxnSpPr>
        <p:spPr>
          <a:xfrm>
            <a:off x="7237412" y="3797474"/>
            <a:ext cx="3124200" cy="1460326"/>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48" name="Flowchart: Magnetic Disk 47"/>
          <p:cNvSpPr/>
          <p:nvPr/>
        </p:nvSpPr>
        <p:spPr bwMode="auto">
          <a:xfrm>
            <a:off x="10361612" y="4876800"/>
            <a:ext cx="1219200" cy="762000"/>
          </a:xfrm>
          <a:prstGeom prst="flowChartMagneticDisk">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rPr>
              <a:t>SQL Azure</a:t>
            </a:r>
          </a:p>
        </p:txBody>
      </p:sp>
      <p:sp>
        <p:nvSpPr>
          <p:cNvPr id="49" name="Flowchart: Magnetic Disk 48"/>
          <p:cNvSpPr/>
          <p:nvPr/>
        </p:nvSpPr>
        <p:spPr bwMode="auto">
          <a:xfrm>
            <a:off x="10590212" y="5334000"/>
            <a:ext cx="1219200" cy="762000"/>
          </a:xfrm>
          <a:prstGeom prst="flowChartMagneticDisk">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rPr>
              <a:t>SQL Azure</a:t>
            </a:r>
          </a:p>
        </p:txBody>
      </p:sp>
      <p:cxnSp>
        <p:nvCxnSpPr>
          <p:cNvPr id="51" name="Straight Arrow Connector 50"/>
          <p:cNvCxnSpPr>
            <a:stCxn id="25" idx="3"/>
            <a:endCxn id="49" idx="2"/>
          </p:cNvCxnSpPr>
          <p:nvPr/>
        </p:nvCxnSpPr>
        <p:spPr>
          <a:xfrm>
            <a:off x="7237412" y="3797474"/>
            <a:ext cx="3352800" cy="1917526"/>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54" name="Vertical Scroll 53"/>
          <p:cNvSpPr/>
          <p:nvPr/>
        </p:nvSpPr>
        <p:spPr bwMode="auto">
          <a:xfrm>
            <a:off x="4341812" y="4343400"/>
            <a:ext cx="1002047" cy="723900"/>
          </a:xfrm>
          <a:prstGeom prst="verticalScroll">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5" name="TextBox 54"/>
          <p:cNvSpPr txBox="1"/>
          <p:nvPr/>
        </p:nvSpPr>
        <p:spPr>
          <a:xfrm>
            <a:off x="4499595" y="4572000"/>
            <a:ext cx="696729" cy="276999"/>
          </a:xfrm>
          <a:prstGeom prst="rect">
            <a:avLst/>
          </a:prstGeom>
          <a:noFill/>
        </p:spPr>
        <p:txBody>
          <a:bodyPr wrap="none" lIns="0" tIns="0" rIns="0" bIns="0" rtlCol="0">
            <a:spAutoFit/>
          </a:bodyPr>
          <a:lstStyle/>
          <a:p>
            <a:r>
              <a:rPr lang="en-US" dirty="0" smtClean="0">
                <a:solidFill>
                  <a:schemeClr val="bg1"/>
                </a:solidFill>
              </a:rPr>
              <a:t>Tuning</a:t>
            </a:r>
          </a:p>
        </p:txBody>
      </p:sp>
      <p:pic>
        <p:nvPicPr>
          <p:cNvPr id="3077" name="Picture 5" descr="C:\Users\mattker\AppData\Local\Microsoft\Windows\Temporary Internet Files\Content.IE5\CAX8GZV1\MC900280559[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808412" y="4402827"/>
            <a:ext cx="699908" cy="702573"/>
          </a:xfrm>
          <a:prstGeom prst="rect">
            <a:avLst/>
          </a:prstGeom>
          <a:noFill/>
          <a:extLst>
            <a:ext uri="{909E8E84-426E-40DD-AFC4-6F175D3DCCD1}">
              <a14:hiddenFill xmlns:a14="http://schemas.microsoft.com/office/drawing/2010/main">
                <a:solidFill>
                  <a:srgbClr val="FFFFFF"/>
                </a:solidFill>
              </a14:hiddenFill>
            </a:ext>
          </a:extLst>
        </p:spPr>
      </p:pic>
      <p:sp>
        <p:nvSpPr>
          <p:cNvPr id="38" name="Rounded Rectangle 37"/>
          <p:cNvSpPr/>
          <p:nvPr/>
        </p:nvSpPr>
        <p:spPr bwMode="auto">
          <a:xfrm>
            <a:off x="8075612" y="3505200"/>
            <a:ext cx="381000" cy="12954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6" name="TextBox 55"/>
          <p:cNvSpPr txBox="1"/>
          <p:nvPr/>
        </p:nvSpPr>
        <p:spPr>
          <a:xfrm>
            <a:off x="10391922" y="6172200"/>
            <a:ext cx="973023" cy="369332"/>
          </a:xfrm>
          <a:prstGeom prst="rect">
            <a:avLst/>
          </a:prstGeom>
          <a:noFill/>
        </p:spPr>
        <p:txBody>
          <a:bodyPr wrap="none" lIns="0" tIns="0" rIns="0" bIns="0" rtlCol="0">
            <a:spAutoFit/>
          </a:bodyPr>
          <a:lstStyle/>
          <a:p>
            <a:r>
              <a:rPr lang="en-US" sz="2400" dirty="0" err="1" smtClean="0">
                <a:gradFill>
                  <a:gsLst>
                    <a:gs pos="0">
                      <a:schemeClr val="tx1"/>
                    </a:gs>
                    <a:gs pos="100000">
                      <a:schemeClr val="tx1"/>
                    </a:gs>
                  </a:gsLst>
                  <a:lin ang="5400000" scaled="0"/>
                </a:gradFill>
              </a:rPr>
              <a:t>Sharding</a:t>
            </a:r>
            <a:endParaRPr lang="en-US" sz="2400" dirty="0" smtClean="0">
              <a:gradFill>
                <a:gsLst>
                  <a:gs pos="0">
                    <a:schemeClr val="tx1"/>
                  </a:gs>
                  <a:gs pos="100000">
                    <a:schemeClr val="tx1"/>
                  </a:gs>
                </a:gsLst>
                <a:lin ang="5400000" scaled="0"/>
              </a:gradFill>
            </a:endParaRPr>
          </a:p>
        </p:txBody>
      </p:sp>
      <p:sp>
        <p:nvSpPr>
          <p:cNvPr id="4" name="Rounded Rectangle 3"/>
          <p:cNvSpPr/>
          <p:nvPr/>
        </p:nvSpPr>
        <p:spPr bwMode="auto">
          <a:xfrm>
            <a:off x="2304789" y="2898060"/>
            <a:ext cx="1656023" cy="450275"/>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bg1">
                    <a:alpha val="99000"/>
                  </a:schemeClr>
                </a:solidFill>
              </a:rPr>
              <a:t>Traffic </a:t>
            </a:r>
            <a:r>
              <a:rPr lang="en-US" sz="2000" dirty="0" err="1" smtClean="0">
                <a:solidFill>
                  <a:schemeClr val="bg1">
                    <a:alpha val="99000"/>
                  </a:schemeClr>
                </a:solidFill>
              </a:rPr>
              <a:t>Mgr</a:t>
            </a:r>
            <a:endParaRPr lang="en-US" sz="2000" dirty="0" smtClean="0">
              <a:solidFill>
                <a:schemeClr val="bg1">
                  <a:alpha val="99000"/>
                </a:schemeClr>
              </a:solidFill>
            </a:endParaRPr>
          </a:p>
        </p:txBody>
      </p:sp>
      <p:sp>
        <p:nvSpPr>
          <p:cNvPr id="10" name="Snip Diagonal Corner Rectangle 9"/>
          <p:cNvSpPr/>
          <p:nvPr/>
        </p:nvSpPr>
        <p:spPr bwMode="auto">
          <a:xfrm>
            <a:off x="3476469" y="2213686"/>
            <a:ext cx="1328673" cy="363379"/>
          </a:xfrm>
          <a:prstGeom prst="snip2Diag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bg1">
                    <a:alpha val="99000"/>
                  </a:schemeClr>
                </a:solidFill>
              </a:rPr>
              <a:t>Web App</a:t>
            </a:r>
          </a:p>
        </p:txBody>
      </p:sp>
      <p:pic>
        <p:nvPicPr>
          <p:cNvPr id="2050" name="Picture 2" descr="C:\Users\Matthew\AppData\Local\Microsoft\Windows\Temporary Internet Files\Content.IE5\OQOC6RTT\MC90043806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8412" y="2668516"/>
            <a:ext cx="575818" cy="57581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C:\Users\Matthew\AppData\Local\Microsoft\Windows\Temporary Internet Files\Content.IE5\OQOC6RTT\MC90043806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7794" y="1066070"/>
            <a:ext cx="575818" cy="575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5688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2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2"/>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1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05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childTnLst>
                                </p:cTn>
                              </p:par>
                              <p:par>
                                <p:cTn id="83" presetID="1" presetClass="exit" presetSubtype="0" fill="hold" grpId="1" nodeType="withEffect">
                                  <p:stCondLst>
                                    <p:cond delay="0"/>
                                  </p:stCondLst>
                                  <p:childTnLst>
                                    <p:set>
                                      <p:cBhvr>
                                        <p:cTn id="84" dur="1" fill="hold">
                                          <p:stCondLst>
                                            <p:cond delay="0"/>
                                          </p:stCondLst>
                                        </p:cTn>
                                        <p:tgtEl>
                                          <p:spTgt spid="39"/>
                                        </p:tgtEl>
                                        <p:attrNameLst>
                                          <p:attrName>style.visibility</p:attrName>
                                        </p:attrNameLst>
                                      </p:cBhvr>
                                      <p:to>
                                        <p:strVal val="hidden"/>
                                      </p:to>
                                    </p:set>
                                  </p:childTnLst>
                                </p:cTn>
                              </p:par>
                              <p:par>
                                <p:cTn id="85" presetID="1" presetClass="entr" presetSubtype="0"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nodeType="clickEffect">
                                  <p:stCondLst>
                                    <p:cond delay="0"/>
                                  </p:stCondLst>
                                  <p:childTnLst>
                                    <p:set>
                                      <p:cBhvr>
                                        <p:cTn id="90" dur="1" fill="hold">
                                          <p:stCondLst>
                                            <p:cond delay="0"/>
                                          </p:stCondLst>
                                        </p:cTn>
                                        <p:tgtEl>
                                          <p:spTgt spid="36"/>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40"/>
                                        </p:tgtEl>
                                        <p:attrNameLst>
                                          <p:attrName>style.visibility</p:attrName>
                                        </p:attrNameLst>
                                      </p:cBhvr>
                                      <p:to>
                                        <p:strVal val="hidden"/>
                                      </p:to>
                                    </p:set>
                                  </p:childTnLst>
                                </p:cTn>
                              </p:par>
                              <p:par>
                                <p:cTn id="93" presetID="1" presetClass="entr" presetSubtype="0" fill="hold" grpId="0" nodeType="withEffect">
                                  <p:stCondLst>
                                    <p:cond delay="0"/>
                                  </p:stCondLst>
                                  <p:childTnLst>
                                    <p:set>
                                      <p:cBhvr>
                                        <p:cTn id="94" dur="1" fill="hold">
                                          <p:stCondLst>
                                            <p:cond delay="0"/>
                                          </p:stCondLst>
                                        </p:cTn>
                                        <p:tgtEl>
                                          <p:spTgt spid="4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9"/>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51"/>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4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307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5"/>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4"/>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57">
                                            <p:txEl>
                                              <p:pRg st="0" end="0"/>
                                            </p:txEl>
                                          </p:spTgt>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5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5" grpId="0" animBg="1"/>
      <p:bldP spid="16" grpId="0" animBg="1"/>
      <p:bldP spid="20" grpId="0" animBg="1"/>
      <p:bldP spid="31" grpId="0"/>
      <p:bldP spid="32" grpId="0" animBg="1"/>
      <p:bldP spid="33" grpId="0"/>
      <p:bldP spid="34" grpId="0" animBg="1"/>
      <p:bldP spid="39" grpId="0" animBg="1"/>
      <p:bldP spid="39" grpId="1" animBg="1"/>
      <p:bldP spid="40" grpId="0" animBg="1"/>
      <p:bldP spid="40" grpId="1" animBg="1"/>
      <p:bldP spid="45" grpId="0"/>
      <p:bldP spid="46" grpId="0" animBg="1"/>
      <p:bldP spid="48" grpId="0" animBg="1"/>
      <p:bldP spid="49" grpId="0" animBg="1"/>
      <p:bldP spid="54" grpId="0" animBg="1"/>
      <p:bldP spid="55" grpId="0"/>
      <p:bldP spid="38" grpId="0" animBg="1"/>
      <p:bldP spid="56" grpId="0"/>
      <p:bldP spid="4"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10" name="Rectangle 9"/>
          <p:cNvSpPr/>
          <p:nvPr/>
        </p:nvSpPr>
        <p:spPr bwMode="auto">
          <a:xfrm>
            <a:off x="655614" y="1460731"/>
            <a:ext cx="4572000" cy="1024128"/>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b="1" dirty="0">
              <a:gradFill>
                <a:gsLst>
                  <a:gs pos="0">
                    <a:srgbClr val="292929"/>
                  </a:gs>
                  <a:gs pos="86000">
                    <a:srgbClr val="292929"/>
                  </a:gs>
                </a:gsLst>
                <a:lin ang="5400000" scaled="0"/>
              </a:gradFill>
            </a:endParaRPr>
          </a:p>
        </p:txBody>
      </p:sp>
      <p:sp>
        <p:nvSpPr>
          <p:cNvPr id="11" name="TextBox 10"/>
          <p:cNvSpPr txBox="1"/>
          <p:nvPr/>
        </p:nvSpPr>
        <p:spPr>
          <a:xfrm>
            <a:off x="799878" y="1849441"/>
            <a:ext cx="4846320" cy="4308872"/>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404812" indent="-342900">
              <a:lnSpc>
                <a:spcPct val="100000"/>
              </a:lnSpc>
              <a:spcBef>
                <a:spcPts val="0"/>
              </a:spcBef>
              <a:buClrTx/>
              <a:buSzTx/>
              <a:buFont typeface="Arial" pitchFamily="34" charset="0"/>
              <a:buChar char="•"/>
            </a:pPr>
            <a:r>
              <a:rPr lang="en-US" sz="2000" b="1" dirty="0" smtClean="0">
                <a:solidFill>
                  <a:schemeClr val="tx1"/>
                </a:solidFill>
              </a:rPr>
              <a:t>Building Global and Highly Available Services Using Windows Azure</a:t>
            </a:r>
          </a:p>
          <a:p>
            <a:pPr marL="404812" indent="-342900">
              <a:lnSpc>
                <a:spcPct val="100000"/>
              </a:lnSpc>
              <a:spcBef>
                <a:spcPts val="0"/>
              </a:spcBef>
              <a:buClrTx/>
              <a:buSzTx/>
              <a:buFont typeface="Arial" pitchFamily="34" charset="0"/>
              <a:buChar char="•"/>
            </a:pPr>
            <a:endParaRPr lang="en-US" sz="2000" b="1" dirty="0">
              <a:solidFill>
                <a:schemeClr val="tx1"/>
              </a:solidFill>
            </a:endParaRPr>
          </a:p>
          <a:p>
            <a:pPr marL="404812" indent="-342900">
              <a:lnSpc>
                <a:spcPct val="100000"/>
              </a:lnSpc>
              <a:spcBef>
                <a:spcPts val="0"/>
              </a:spcBef>
              <a:buClrTx/>
              <a:buSzTx/>
              <a:buFont typeface="Arial" pitchFamily="34" charset="0"/>
              <a:buChar char="•"/>
            </a:pPr>
            <a:r>
              <a:rPr lang="en-US" sz="2000" b="1" dirty="0" smtClean="0">
                <a:solidFill>
                  <a:schemeClr val="tx1"/>
                </a:solidFill>
              </a:rPr>
              <a:t>Building IIS and ASP.NET Applications with the Power of </a:t>
            </a:r>
            <a:r>
              <a:rPr lang="en-US" sz="2000" b="1" dirty="0" err="1" smtClean="0">
                <a:solidFill>
                  <a:schemeClr val="tx1"/>
                </a:solidFill>
              </a:rPr>
              <a:t>Async</a:t>
            </a:r>
            <a:endParaRPr lang="en-US" sz="2000" b="1" dirty="0" smtClean="0">
              <a:solidFill>
                <a:schemeClr val="tx1"/>
              </a:solidFill>
            </a:endParaRPr>
          </a:p>
          <a:p>
            <a:pPr marL="404812" indent="-342900">
              <a:lnSpc>
                <a:spcPct val="100000"/>
              </a:lnSpc>
              <a:spcBef>
                <a:spcPts val="0"/>
              </a:spcBef>
              <a:buClrTx/>
              <a:buSzTx/>
              <a:buFont typeface="Arial" pitchFamily="34" charset="0"/>
              <a:buChar char="•"/>
            </a:pPr>
            <a:endParaRPr lang="en-US" sz="2000" b="1" dirty="0" smtClean="0">
              <a:solidFill>
                <a:schemeClr val="tx1"/>
              </a:solidFill>
            </a:endParaRPr>
          </a:p>
          <a:p>
            <a:pPr marL="404812" indent="-342900">
              <a:lnSpc>
                <a:spcPct val="100000"/>
              </a:lnSpc>
              <a:spcBef>
                <a:spcPts val="0"/>
              </a:spcBef>
              <a:buClrTx/>
              <a:buSzTx/>
              <a:buFont typeface="Arial" pitchFamily="34" charset="0"/>
              <a:buChar char="•"/>
            </a:pPr>
            <a:r>
              <a:rPr lang="en-US" sz="2000" b="1" dirty="0" smtClean="0">
                <a:solidFill>
                  <a:schemeClr val="tx1"/>
                </a:solidFill>
              </a:rPr>
              <a:t>Building </a:t>
            </a:r>
            <a:r>
              <a:rPr lang="en-US" sz="2000" b="1" dirty="0">
                <a:solidFill>
                  <a:schemeClr val="tx1"/>
                </a:solidFill>
              </a:rPr>
              <a:t>Parallelized Applications with .NET and Visual Studio</a:t>
            </a:r>
          </a:p>
          <a:p>
            <a:pPr marL="61912" indent="0">
              <a:lnSpc>
                <a:spcPct val="100000"/>
              </a:lnSpc>
              <a:spcBef>
                <a:spcPts val="0"/>
              </a:spcBef>
              <a:buClrTx/>
              <a:buSzTx/>
            </a:pPr>
            <a:endParaRPr lang="en-US" sz="2000" b="1" dirty="0">
              <a:solidFill>
                <a:schemeClr val="tx1"/>
              </a:solidFill>
            </a:endParaRPr>
          </a:p>
          <a:p>
            <a:pPr marL="404812" indent="-342900">
              <a:lnSpc>
                <a:spcPct val="100000"/>
              </a:lnSpc>
              <a:spcBef>
                <a:spcPts val="0"/>
              </a:spcBef>
              <a:buClrTx/>
              <a:buSzTx/>
              <a:buFont typeface="Arial" pitchFamily="34" charset="0"/>
              <a:buChar char="•"/>
            </a:pPr>
            <a:r>
              <a:rPr lang="en-US" sz="2000" b="1" dirty="0">
                <a:solidFill>
                  <a:schemeClr val="tx1"/>
                </a:solidFill>
              </a:rPr>
              <a:t>Optimize Your Website Using ASP.NET and IIS8</a:t>
            </a:r>
          </a:p>
          <a:p>
            <a:pPr marL="404812" indent="-342900">
              <a:lnSpc>
                <a:spcPct val="100000"/>
              </a:lnSpc>
              <a:spcBef>
                <a:spcPts val="0"/>
              </a:spcBef>
              <a:buClrTx/>
              <a:buSzTx/>
              <a:buFont typeface="Arial" pitchFamily="34" charset="0"/>
              <a:buChar char="•"/>
            </a:pPr>
            <a:endParaRPr lang="en-US" sz="2000" b="1" dirty="0">
              <a:solidFill>
                <a:schemeClr val="tx1"/>
              </a:solidFill>
            </a:endParaRPr>
          </a:p>
          <a:p>
            <a:pPr marL="404812" indent="-342900">
              <a:lnSpc>
                <a:spcPct val="100000"/>
              </a:lnSpc>
              <a:spcBef>
                <a:spcPts val="0"/>
              </a:spcBef>
              <a:buClrTx/>
              <a:buSzTx/>
              <a:buFont typeface="Arial" pitchFamily="34" charset="0"/>
              <a:buChar char="•"/>
            </a:pPr>
            <a:r>
              <a:rPr lang="en-US" sz="2000" b="1" dirty="0" smtClean="0">
                <a:solidFill>
                  <a:schemeClr val="tx1"/>
                </a:solidFill>
              </a:rPr>
              <a:t>The Zen of </a:t>
            </a:r>
            <a:r>
              <a:rPr lang="en-US" sz="2000" b="1" dirty="0" err="1" smtClean="0">
                <a:solidFill>
                  <a:schemeClr val="tx1"/>
                </a:solidFill>
              </a:rPr>
              <a:t>Async</a:t>
            </a:r>
            <a:r>
              <a:rPr lang="en-US" sz="2000" b="1" dirty="0" smtClean="0">
                <a:solidFill>
                  <a:schemeClr val="tx1"/>
                </a:solidFill>
              </a:rPr>
              <a:t>: Best Practices for Best Performance</a:t>
            </a:r>
          </a:p>
        </p:txBody>
      </p:sp>
      <p:sp>
        <p:nvSpPr>
          <p:cNvPr id="12" name="TextBox 11"/>
          <p:cNvSpPr txBox="1"/>
          <p:nvPr/>
        </p:nvSpPr>
        <p:spPr>
          <a:xfrm>
            <a:off x="799878" y="1161105"/>
            <a:ext cx="4846320" cy="640080"/>
          </a:xfrm>
          <a:prstGeom prst="rect">
            <a:avLst/>
          </a:prstGeom>
          <a:solidFill>
            <a:srgbClr val="65BC46"/>
          </a:solidFill>
        </p:spPr>
        <p:txBody>
          <a:bodyPr wrap="square" rtlCol="0">
            <a:spAutoFit/>
          </a:bodyPr>
          <a:lstStyle/>
          <a:p>
            <a:r>
              <a:rPr lang="en-US" sz="2000" b="1" dirty="0" smtClean="0"/>
              <a:t>RELATED SESSIONS</a:t>
            </a:r>
            <a:endParaRPr lang="en-US" sz="2000" b="1" dirty="0"/>
          </a:p>
        </p:txBody>
      </p:sp>
      <p:sp>
        <p:nvSpPr>
          <p:cNvPr id="14" name="Rectangle 13"/>
          <p:cNvSpPr/>
          <p:nvPr/>
        </p:nvSpPr>
        <p:spPr bwMode="auto">
          <a:xfrm>
            <a:off x="6641814" y="1462657"/>
            <a:ext cx="4572000" cy="1024128"/>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b="1" dirty="0">
              <a:gradFill>
                <a:gsLst>
                  <a:gs pos="0">
                    <a:srgbClr val="292929"/>
                  </a:gs>
                  <a:gs pos="86000">
                    <a:srgbClr val="292929"/>
                  </a:gs>
                </a:gsLst>
                <a:lin ang="5400000" scaled="0"/>
              </a:gradFill>
            </a:endParaRPr>
          </a:p>
        </p:txBody>
      </p:sp>
      <p:sp>
        <p:nvSpPr>
          <p:cNvPr id="16" name="TextBox 15"/>
          <p:cNvSpPr txBox="1"/>
          <p:nvPr/>
        </p:nvSpPr>
        <p:spPr>
          <a:xfrm>
            <a:off x="6557478" y="1163030"/>
            <a:ext cx="4846320" cy="640080"/>
          </a:xfrm>
          <a:prstGeom prst="rect">
            <a:avLst/>
          </a:prstGeom>
          <a:solidFill>
            <a:srgbClr val="65BC46"/>
          </a:solidFill>
        </p:spPr>
        <p:txBody>
          <a:bodyPr wrap="square" rtlCol="0">
            <a:spAutoFit/>
          </a:bodyPr>
          <a:lstStyle/>
          <a:p>
            <a:r>
              <a:rPr lang="en-US" sz="2000" b="1" dirty="0" smtClean="0"/>
              <a:t>DOCUMENTATION &amp; ARTICLES</a:t>
            </a:r>
            <a:endParaRPr lang="en-US" sz="2000" b="1" dirty="0"/>
          </a:p>
        </p:txBody>
      </p:sp>
      <p:sp>
        <p:nvSpPr>
          <p:cNvPr id="18" name="Rectangle 17"/>
          <p:cNvSpPr/>
          <p:nvPr/>
        </p:nvSpPr>
        <p:spPr bwMode="auto">
          <a:xfrm>
            <a:off x="5938103" y="5977905"/>
            <a:ext cx="11073518" cy="1024128"/>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b="1" dirty="0">
              <a:gradFill>
                <a:gsLst>
                  <a:gs pos="0">
                    <a:srgbClr val="292929"/>
                  </a:gs>
                  <a:gs pos="86000">
                    <a:srgbClr val="292929"/>
                  </a:gs>
                </a:gsLst>
                <a:lin ang="5400000" scaled="0"/>
              </a:gradFill>
            </a:endParaRPr>
          </a:p>
        </p:txBody>
      </p:sp>
      <p:sp>
        <p:nvSpPr>
          <p:cNvPr id="19" name="TextBox 18"/>
          <p:cNvSpPr txBox="1"/>
          <p:nvPr/>
        </p:nvSpPr>
        <p:spPr>
          <a:xfrm>
            <a:off x="6307104" y="6439245"/>
            <a:ext cx="5820761" cy="369331"/>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0" lvl="0" indent="0" algn="r">
              <a:lnSpc>
                <a:spcPct val="100000"/>
              </a:lnSpc>
              <a:spcBef>
                <a:spcPts val="0"/>
              </a:spcBef>
              <a:buClrTx/>
              <a:buSzTx/>
            </a:pPr>
            <a:r>
              <a:rPr lang="en-US" b="1" dirty="0" smtClean="0">
                <a:solidFill>
                  <a:srgbClr val="FFFFFF"/>
                </a:solidFill>
                <a:latin typeface="+mj-lt"/>
              </a:rPr>
              <a:t>CONTACT: </a:t>
            </a:r>
            <a:r>
              <a:rPr lang="en-US" sz="2200" b="1" dirty="0" smtClean="0">
                <a:solidFill>
                  <a:schemeClr val="tx1"/>
                </a:solidFill>
                <a:latin typeface="+mj-lt"/>
              </a:rPr>
              <a:t>matthew.kerner@microsoft.com </a:t>
            </a:r>
            <a:endParaRPr lang="en-US" sz="2200" b="1" dirty="0">
              <a:solidFill>
                <a:schemeClr val="tx1"/>
              </a:solidFill>
              <a:latin typeface="+mj-lt"/>
            </a:endParaRPr>
          </a:p>
        </p:txBody>
      </p:sp>
      <p:sp>
        <p:nvSpPr>
          <p:cNvPr id="22" name="TextBox 21"/>
          <p:cNvSpPr txBox="1"/>
          <p:nvPr/>
        </p:nvSpPr>
        <p:spPr>
          <a:xfrm>
            <a:off x="6557478" y="1818350"/>
            <a:ext cx="4846320" cy="1231106"/>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404812" indent="-342900">
              <a:lnSpc>
                <a:spcPct val="100000"/>
              </a:lnSpc>
              <a:spcBef>
                <a:spcPts val="0"/>
              </a:spcBef>
              <a:buClrTx/>
              <a:buSzTx/>
              <a:buFont typeface="Arial" pitchFamily="34" charset="0"/>
              <a:buChar char="•"/>
            </a:pPr>
            <a:r>
              <a:rPr lang="en-US" sz="2000" b="1" dirty="0" smtClean="0">
                <a:solidFill>
                  <a:schemeClr val="tx1"/>
                </a:solidFill>
              </a:rPr>
              <a:t>Tutorials for </a:t>
            </a:r>
            <a:r>
              <a:rPr lang="en-US" sz="2000" b="1" dirty="0">
                <a:solidFill>
                  <a:schemeClr val="tx1"/>
                </a:solidFill>
              </a:rPr>
              <a:t>improving performance on Windows Azure: </a:t>
            </a:r>
            <a:r>
              <a:rPr lang="en-US" sz="2000" b="1" dirty="0">
                <a:solidFill>
                  <a:schemeClr val="tx1"/>
                </a:solidFill>
                <a:hlinkClick r:id="rId2"/>
              </a:rPr>
              <a:t>http://</a:t>
            </a:r>
            <a:r>
              <a:rPr lang="en-US" sz="2000" b="1" dirty="0" smtClean="0">
                <a:solidFill>
                  <a:schemeClr val="tx1"/>
                </a:solidFill>
                <a:hlinkClick r:id="rId2"/>
              </a:rPr>
              <a:t>www.microsoft.com/windowsazure/learn/improve-performance/</a:t>
            </a:r>
            <a:endParaRPr lang="en-US" sz="2000" b="1" dirty="0">
              <a:solidFill>
                <a:schemeClr val="tx1"/>
              </a:solidFill>
            </a:endParaRPr>
          </a:p>
        </p:txBody>
      </p:sp>
    </p:spTree>
    <p:extLst>
      <p:ext uri="{BB962C8B-B14F-4D97-AF65-F5344CB8AC3E}">
        <p14:creationId xmlns:p14="http://schemas.microsoft.com/office/powerpoint/2010/main" val="36961233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6" grpId="0" animBg="1"/>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139164775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strips dir="l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a:xfrm>
            <a:off x="519112" y="1295400"/>
            <a:ext cx="11149013" cy="5164491"/>
          </a:xfrm>
        </p:spPr>
        <p:txBody>
          <a:bodyPr/>
          <a:lstStyle/>
          <a:p>
            <a:r>
              <a:rPr lang="en-US" dirty="0" smtClean="0"/>
              <a:t>Each thread dedicated to one outstanding request</a:t>
            </a:r>
          </a:p>
          <a:p>
            <a:pPr lvl="1"/>
            <a:r>
              <a:rPr lang="en-US" dirty="0" smtClean="0"/>
              <a:t>Block on each step of “the work” done for each request, then respond &amp; repeat</a:t>
            </a:r>
          </a:p>
          <a:p>
            <a:pPr lvl="1"/>
            <a:endParaRPr lang="en-US" dirty="0"/>
          </a:p>
          <a:p>
            <a:pPr marL="460375" lvl="1" indent="0">
              <a:buNone/>
            </a:pPr>
            <a:endParaRPr lang="en-US" dirty="0" smtClean="0"/>
          </a:p>
          <a:p>
            <a:pPr marL="460375" lvl="1" indent="0">
              <a:buNone/>
            </a:pPr>
            <a:endParaRPr lang="en-US" dirty="0"/>
          </a:p>
          <a:p>
            <a:pPr marL="460375" lvl="1" indent="0">
              <a:buNone/>
            </a:pPr>
            <a:endParaRPr lang="en-US" dirty="0" smtClean="0"/>
          </a:p>
          <a:p>
            <a:r>
              <a:rPr lang="en-US" dirty="0" smtClean="0"/>
              <a:t>This approach scales poorly</a:t>
            </a:r>
          </a:p>
          <a:p>
            <a:pPr lvl="1"/>
            <a:r>
              <a:rPr lang="en-US" dirty="0" smtClean="0"/>
              <a:t>Each outstanding request is stored on a thread stack</a:t>
            </a:r>
          </a:p>
          <a:p>
            <a:pPr lvl="1"/>
            <a:r>
              <a:rPr lang="en-US" dirty="0" smtClean="0"/>
              <a:t>Threads block even when there is work to be done</a:t>
            </a:r>
          </a:p>
          <a:p>
            <a:pPr lvl="1"/>
            <a:r>
              <a:rPr lang="en-US" dirty="0" smtClean="0"/>
              <a:t>Adding a thread enables only one additional concurrent request</a:t>
            </a:r>
          </a:p>
        </p:txBody>
      </p:sp>
      <p:sp>
        <p:nvSpPr>
          <p:cNvPr id="2" name="Title 1"/>
          <p:cNvSpPr>
            <a:spLocks noGrp="1"/>
          </p:cNvSpPr>
          <p:nvPr>
            <p:ph type="title"/>
          </p:nvPr>
        </p:nvSpPr>
        <p:spPr/>
        <p:txBody>
          <a:bodyPr/>
          <a:lstStyle/>
          <a:p>
            <a:r>
              <a:rPr lang="en-US" dirty="0"/>
              <a:t>S</a:t>
            </a:r>
            <a:r>
              <a:rPr lang="en-US" dirty="0" smtClean="0"/>
              <a:t>ynchronous Design Pattern</a:t>
            </a:r>
            <a:endParaRPr lang="en-US" dirty="0"/>
          </a:p>
        </p:txBody>
      </p:sp>
      <p:sp>
        <p:nvSpPr>
          <p:cNvPr id="4" name="Rounded Rectangle 3"/>
          <p:cNvSpPr/>
          <p:nvPr/>
        </p:nvSpPr>
        <p:spPr bwMode="auto">
          <a:xfrm>
            <a:off x="3503612" y="2908369"/>
            <a:ext cx="3352800" cy="16002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bg1"/>
              </a:solidFill>
            </a:endParaRPr>
          </a:p>
        </p:txBody>
      </p:sp>
      <p:cxnSp>
        <p:nvCxnSpPr>
          <p:cNvPr id="6" name="Straight Arrow Connector 5"/>
          <p:cNvCxnSpPr>
            <a:endCxn id="9" idx="2"/>
          </p:cNvCxnSpPr>
          <p:nvPr/>
        </p:nvCxnSpPr>
        <p:spPr>
          <a:xfrm>
            <a:off x="608012" y="3289369"/>
            <a:ext cx="3124200" cy="583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608012" y="2908369"/>
            <a:ext cx="1918795" cy="369332"/>
          </a:xfrm>
          <a:prstGeom prst="rect">
            <a:avLst/>
          </a:prstGeom>
          <a:noFill/>
        </p:spPr>
        <p:txBody>
          <a:bodyPr wrap="none" lIns="0" tIns="0" rIns="0" bIns="0" rtlCol="0">
            <a:spAutoFit/>
          </a:bodyPr>
          <a:lstStyle/>
          <a:p>
            <a:r>
              <a:rPr lang="en-US" sz="2400" dirty="0" smtClean="0">
                <a:gradFill>
                  <a:gsLst>
                    <a:gs pos="0">
                      <a:schemeClr val="tx1"/>
                    </a:gs>
                    <a:gs pos="100000">
                      <a:schemeClr val="tx1"/>
                    </a:gs>
                  </a:gsLst>
                  <a:lin ang="5400000" scaled="0"/>
                </a:gradFill>
              </a:rPr>
              <a:t>Client Request #1</a:t>
            </a:r>
          </a:p>
        </p:txBody>
      </p:sp>
      <p:sp>
        <p:nvSpPr>
          <p:cNvPr id="8" name="TextBox 7"/>
          <p:cNvSpPr txBox="1"/>
          <p:nvPr/>
        </p:nvSpPr>
        <p:spPr>
          <a:xfrm>
            <a:off x="4113212" y="2527369"/>
            <a:ext cx="2138406" cy="369332"/>
          </a:xfrm>
          <a:prstGeom prst="rect">
            <a:avLst/>
          </a:prstGeom>
          <a:noFill/>
        </p:spPr>
        <p:txBody>
          <a:bodyPr wrap="none" lIns="0" tIns="0" rIns="0" bIns="0" rtlCol="0">
            <a:spAutoFit/>
          </a:bodyPr>
          <a:lstStyle/>
          <a:p>
            <a:r>
              <a:rPr lang="en-US" sz="2400" dirty="0" smtClean="0">
                <a:gradFill>
                  <a:gsLst>
                    <a:gs pos="0">
                      <a:schemeClr val="tx1"/>
                    </a:gs>
                    <a:gs pos="100000">
                      <a:schemeClr val="tx1"/>
                    </a:gs>
                  </a:gsLst>
                  <a:lin ang="5400000" scaled="0"/>
                </a:gradFill>
              </a:rPr>
              <a:t>Web App Front End</a:t>
            </a:r>
          </a:p>
        </p:txBody>
      </p:sp>
      <p:sp>
        <p:nvSpPr>
          <p:cNvPr id="9" name="Oval 8"/>
          <p:cNvSpPr/>
          <p:nvPr/>
        </p:nvSpPr>
        <p:spPr bwMode="auto">
          <a:xfrm>
            <a:off x="3732212" y="3136969"/>
            <a:ext cx="304800" cy="3164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0" name="TextBox 9"/>
          <p:cNvSpPr txBox="1"/>
          <p:nvPr/>
        </p:nvSpPr>
        <p:spPr>
          <a:xfrm>
            <a:off x="3579812" y="3517969"/>
            <a:ext cx="631583" cy="307777"/>
          </a:xfrm>
          <a:prstGeom prst="rect">
            <a:avLst/>
          </a:prstGeom>
          <a:noFill/>
        </p:spPr>
        <p:txBody>
          <a:bodyPr wrap="none" lIns="0" tIns="0" rIns="0" bIns="0" rtlCol="0">
            <a:spAutoFit/>
          </a:bodyPr>
          <a:lstStyle/>
          <a:p>
            <a:r>
              <a:rPr lang="en-US" sz="2000" dirty="0" smtClean="0">
                <a:solidFill>
                  <a:schemeClr val="bg1"/>
                </a:solidFill>
              </a:rPr>
              <a:t>Thread</a:t>
            </a:r>
          </a:p>
        </p:txBody>
      </p:sp>
      <p:sp>
        <p:nvSpPr>
          <p:cNvPr id="13" name="Oval 12"/>
          <p:cNvSpPr/>
          <p:nvPr/>
        </p:nvSpPr>
        <p:spPr bwMode="auto">
          <a:xfrm>
            <a:off x="6170612" y="3136969"/>
            <a:ext cx="304800" cy="3164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 name="TextBox 13"/>
          <p:cNvSpPr txBox="1"/>
          <p:nvPr/>
        </p:nvSpPr>
        <p:spPr>
          <a:xfrm>
            <a:off x="6018212" y="3517969"/>
            <a:ext cx="631583" cy="307777"/>
          </a:xfrm>
          <a:prstGeom prst="rect">
            <a:avLst/>
          </a:prstGeom>
          <a:noFill/>
        </p:spPr>
        <p:txBody>
          <a:bodyPr wrap="none" lIns="0" tIns="0" rIns="0" bIns="0" rtlCol="0">
            <a:spAutoFit/>
          </a:bodyPr>
          <a:lstStyle/>
          <a:p>
            <a:r>
              <a:rPr lang="en-US" sz="2000" dirty="0" smtClean="0">
                <a:solidFill>
                  <a:schemeClr val="bg1"/>
                </a:solidFill>
              </a:rPr>
              <a:t>Thread</a:t>
            </a:r>
          </a:p>
        </p:txBody>
      </p:sp>
      <p:cxnSp>
        <p:nvCxnSpPr>
          <p:cNvPr id="15" name="Straight Arrow Connector 14"/>
          <p:cNvCxnSpPr>
            <a:stCxn id="13" idx="6"/>
            <a:endCxn id="22" idx="1"/>
          </p:cNvCxnSpPr>
          <p:nvPr/>
        </p:nvCxnSpPr>
        <p:spPr>
          <a:xfrm>
            <a:off x="6475412" y="3295203"/>
            <a:ext cx="2550090" cy="409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8" name="TextBox 17"/>
          <p:cNvSpPr txBox="1"/>
          <p:nvPr/>
        </p:nvSpPr>
        <p:spPr>
          <a:xfrm>
            <a:off x="6932612" y="2894985"/>
            <a:ext cx="1655903" cy="369332"/>
          </a:xfrm>
          <a:prstGeom prst="rect">
            <a:avLst/>
          </a:prstGeom>
          <a:noFill/>
        </p:spPr>
        <p:txBody>
          <a:bodyPr wrap="none" lIns="0" tIns="0" rIns="0" bIns="0" rtlCol="0">
            <a:spAutoFit/>
          </a:bodyPr>
          <a:lstStyle/>
          <a:p>
            <a:r>
              <a:rPr lang="en-US" sz="2400" dirty="0" smtClean="0">
                <a:gradFill>
                  <a:gsLst>
                    <a:gs pos="0">
                      <a:schemeClr val="tx1"/>
                    </a:gs>
                    <a:gs pos="100000">
                      <a:schemeClr val="tx1"/>
                    </a:gs>
                  </a:gsLst>
                  <a:lin ang="5400000" scaled="0"/>
                </a:gradFill>
              </a:rPr>
              <a:t>“The  Work” #1</a:t>
            </a:r>
          </a:p>
        </p:txBody>
      </p:sp>
      <p:sp>
        <p:nvSpPr>
          <p:cNvPr id="20" name="Rounded Rectangle 19"/>
          <p:cNvSpPr/>
          <p:nvPr/>
        </p:nvSpPr>
        <p:spPr bwMode="auto">
          <a:xfrm>
            <a:off x="10168502" y="2527002"/>
            <a:ext cx="1524000" cy="565666"/>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rPr>
              <a:t>SQL Azure</a:t>
            </a:r>
          </a:p>
        </p:txBody>
      </p:sp>
      <p:sp>
        <p:nvSpPr>
          <p:cNvPr id="21" name="Rounded Rectangle 20"/>
          <p:cNvSpPr/>
          <p:nvPr/>
        </p:nvSpPr>
        <p:spPr bwMode="auto">
          <a:xfrm>
            <a:off x="10168502" y="3517602"/>
            <a:ext cx="1524000" cy="565666"/>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rPr>
              <a:t>WA Storage</a:t>
            </a:r>
          </a:p>
        </p:txBody>
      </p:sp>
      <p:sp>
        <p:nvSpPr>
          <p:cNvPr id="22" name="Rounded Rectangle 21"/>
          <p:cNvSpPr/>
          <p:nvPr/>
        </p:nvSpPr>
        <p:spPr bwMode="auto">
          <a:xfrm>
            <a:off x="9025502" y="3016468"/>
            <a:ext cx="1524000" cy="565666"/>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rPr>
              <a:t>Middle Tier</a:t>
            </a:r>
          </a:p>
        </p:txBody>
      </p:sp>
      <p:cxnSp>
        <p:nvCxnSpPr>
          <p:cNvPr id="25" name="Straight Arrow Connector 24"/>
          <p:cNvCxnSpPr/>
          <p:nvPr/>
        </p:nvCxnSpPr>
        <p:spPr>
          <a:xfrm flipH="1">
            <a:off x="6475412" y="3453437"/>
            <a:ext cx="2550090" cy="802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6" name="TextBox 25"/>
          <p:cNvSpPr txBox="1"/>
          <p:nvPr/>
        </p:nvSpPr>
        <p:spPr>
          <a:xfrm>
            <a:off x="7008812" y="3517969"/>
            <a:ext cx="1389804" cy="369332"/>
          </a:xfrm>
          <a:prstGeom prst="rect">
            <a:avLst/>
          </a:prstGeom>
          <a:noFill/>
        </p:spPr>
        <p:txBody>
          <a:bodyPr wrap="none" lIns="0" tIns="0" rIns="0" bIns="0" rtlCol="0">
            <a:spAutoFit/>
          </a:bodyPr>
          <a:lstStyle/>
          <a:p>
            <a:r>
              <a:rPr lang="en-US" sz="2400" dirty="0" smtClean="0">
                <a:gradFill>
                  <a:gsLst>
                    <a:gs pos="0">
                      <a:schemeClr val="tx1"/>
                    </a:gs>
                    <a:gs pos="100000">
                      <a:schemeClr val="tx1"/>
                    </a:gs>
                  </a:gsLst>
                  <a:lin ang="5400000" scaled="0"/>
                </a:gradFill>
              </a:rPr>
              <a:t>Response #1</a:t>
            </a:r>
          </a:p>
        </p:txBody>
      </p:sp>
      <p:cxnSp>
        <p:nvCxnSpPr>
          <p:cNvPr id="36" name="Straight Arrow Connector 35"/>
          <p:cNvCxnSpPr/>
          <p:nvPr/>
        </p:nvCxnSpPr>
        <p:spPr>
          <a:xfrm flipH="1">
            <a:off x="1293812" y="3441769"/>
            <a:ext cx="2362200"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37" name="TextBox 36"/>
          <p:cNvSpPr txBox="1"/>
          <p:nvPr/>
        </p:nvSpPr>
        <p:spPr>
          <a:xfrm>
            <a:off x="806342" y="3498281"/>
            <a:ext cx="2083904" cy="369332"/>
          </a:xfrm>
          <a:prstGeom prst="rect">
            <a:avLst/>
          </a:prstGeom>
          <a:noFill/>
        </p:spPr>
        <p:txBody>
          <a:bodyPr wrap="none" lIns="0" tIns="0" rIns="0" bIns="0" rtlCol="0">
            <a:spAutoFit/>
          </a:bodyPr>
          <a:lstStyle/>
          <a:p>
            <a:r>
              <a:rPr lang="en-US" sz="2400" dirty="0" smtClean="0">
                <a:gradFill>
                  <a:gsLst>
                    <a:gs pos="0">
                      <a:schemeClr val="tx1"/>
                    </a:gs>
                    <a:gs pos="100000">
                      <a:schemeClr val="tx1"/>
                    </a:gs>
                  </a:gsLst>
                  <a:lin ang="5400000" scaled="0"/>
                </a:gradFill>
              </a:rPr>
              <a:t>Client Response #1</a:t>
            </a:r>
          </a:p>
        </p:txBody>
      </p:sp>
      <p:sp>
        <p:nvSpPr>
          <p:cNvPr id="39" name="TextBox 38"/>
          <p:cNvSpPr txBox="1"/>
          <p:nvPr/>
        </p:nvSpPr>
        <p:spPr>
          <a:xfrm>
            <a:off x="6060349" y="3822769"/>
            <a:ext cx="567463" cy="307777"/>
          </a:xfrm>
          <a:prstGeom prst="rect">
            <a:avLst/>
          </a:prstGeom>
          <a:noFill/>
        </p:spPr>
        <p:txBody>
          <a:bodyPr wrap="none" lIns="0" tIns="0" rIns="0" bIns="0" rtlCol="0">
            <a:spAutoFit/>
          </a:bodyPr>
          <a:lstStyle/>
          <a:p>
            <a:r>
              <a:rPr lang="en-US" sz="2000" dirty="0" smtClean="0">
                <a:solidFill>
                  <a:srgbClr val="FF0000"/>
                </a:solidFill>
              </a:rPr>
              <a:t>blocks</a:t>
            </a:r>
          </a:p>
        </p:txBody>
      </p:sp>
      <p:pic>
        <p:nvPicPr>
          <p:cNvPr id="1026" name="Picture 2" descr="C:\Users\mattker\AppData\Local\Microsoft\Windows\Temporary Internet Files\Content.IE5\IMUYWA9P\MC900431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6388" y="3687467"/>
            <a:ext cx="609486" cy="609486"/>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7770812" y="4291637"/>
            <a:ext cx="1535677" cy="369332"/>
          </a:xfrm>
          <a:prstGeom prst="rect">
            <a:avLst/>
          </a:prstGeom>
          <a:noFill/>
        </p:spPr>
        <p:txBody>
          <a:bodyPr wrap="none" lIns="0" tIns="0" rIns="0" bIns="0" rtlCol="0">
            <a:spAutoFit/>
          </a:bodyPr>
          <a:lstStyle/>
          <a:p>
            <a:r>
              <a:rPr lang="en-US" sz="2400" dirty="0" smtClean="0">
                <a:gradFill>
                  <a:gsLst>
                    <a:gs pos="0">
                      <a:schemeClr val="tx1"/>
                    </a:gs>
                    <a:gs pos="100000">
                      <a:schemeClr val="tx1"/>
                    </a:gs>
                  </a:gsLst>
                  <a:lin ang="5400000" scaled="0"/>
                </a:gradFill>
              </a:rPr>
              <a:t>Time passes…</a:t>
            </a:r>
          </a:p>
        </p:txBody>
      </p:sp>
      <p:cxnSp>
        <p:nvCxnSpPr>
          <p:cNvPr id="27" name="Straight Arrow Connector 26"/>
          <p:cNvCxnSpPr/>
          <p:nvPr/>
        </p:nvCxnSpPr>
        <p:spPr>
          <a:xfrm>
            <a:off x="553078" y="4045168"/>
            <a:ext cx="3124200" cy="583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8" name="TextBox 27"/>
          <p:cNvSpPr txBox="1"/>
          <p:nvPr/>
        </p:nvSpPr>
        <p:spPr>
          <a:xfrm>
            <a:off x="553078" y="4138870"/>
            <a:ext cx="1918795" cy="369332"/>
          </a:xfrm>
          <a:prstGeom prst="rect">
            <a:avLst/>
          </a:prstGeom>
          <a:noFill/>
        </p:spPr>
        <p:txBody>
          <a:bodyPr wrap="none" lIns="0" tIns="0" rIns="0" bIns="0" rtlCol="0">
            <a:spAutoFit/>
          </a:bodyPr>
          <a:lstStyle/>
          <a:p>
            <a:r>
              <a:rPr lang="en-US" sz="2400" dirty="0" smtClean="0">
                <a:gradFill>
                  <a:gsLst>
                    <a:gs pos="0">
                      <a:schemeClr val="tx1"/>
                    </a:gs>
                    <a:gs pos="100000">
                      <a:schemeClr val="tx1"/>
                    </a:gs>
                  </a:gsLst>
                  <a:lin ang="5400000" scaled="0"/>
                </a:gradFill>
              </a:rPr>
              <a:t>Client Request #2</a:t>
            </a:r>
          </a:p>
        </p:txBody>
      </p:sp>
      <p:sp>
        <p:nvSpPr>
          <p:cNvPr id="3" name="TextBox 2"/>
          <p:cNvSpPr txBox="1"/>
          <p:nvPr/>
        </p:nvSpPr>
        <p:spPr>
          <a:xfrm>
            <a:off x="3669639" y="4138870"/>
            <a:ext cx="878446" cy="307777"/>
          </a:xfrm>
          <a:prstGeom prst="rect">
            <a:avLst/>
          </a:prstGeom>
          <a:noFill/>
        </p:spPr>
        <p:txBody>
          <a:bodyPr wrap="none" lIns="0" tIns="0" rIns="0" bIns="0" rtlCol="0">
            <a:spAutoFit/>
          </a:bodyPr>
          <a:lstStyle/>
          <a:p>
            <a:r>
              <a:rPr lang="en-US" sz="2000" dirty="0" smtClean="0">
                <a:solidFill>
                  <a:srgbClr val="FF0000"/>
                </a:solidFill>
              </a:rPr>
              <a:t>Waiting…</a:t>
            </a:r>
          </a:p>
        </p:txBody>
      </p:sp>
    </p:spTree>
    <p:extLst>
      <p:ext uri="{BB962C8B-B14F-4D97-AF65-F5344CB8AC3E}">
        <p14:creationId xmlns:p14="http://schemas.microsoft.com/office/powerpoint/2010/main" val="27709071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9"/>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2" nodeType="clickEffect">
                                  <p:stCondLst>
                                    <p:cond delay="0"/>
                                  </p:stCondLst>
                                  <p:childTnLst>
                                    <p:set>
                                      <p:cBhvr>
                                        <p:cTn id="54" dur="1" fill="hold">
                                          <p:stCondLst>
                                            <p:cond delay="0"/>
                                          </p:stCondLst>
                                        </p:cTn>
                                        <p:tgtEl>
                                          <p:spTgt spid="18"/>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15"/>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02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5"/>
                                        </p:tgtEl>
                                        <p:attrNameLst>
                                          <p:attrName>style.visibility</p:attrName>
                                        </p:attrNameLst>
                                      </p:cBhvr>
                                      <p:to>
                                        <p:strVal val="visible"/>
                                      </p:to>
                                    </p:set>
                                  </p:childTnLst>
                                </p:cTn>
                              </p:par>
                              <p:par>
                                <p:cTn id="81" presetID="1" presetClass="exit" presetSubtype="0" fill="hold" grpId="1" nodeType="withEffect">
                                  <p:stCondLst>
                                    <p:cond delay="0"/>
                                  </p:stCondLst>
                                  <p:childTnLst>
                                    <p:set>
                                      <p:cBhvr>
                                        <p:cTn id="82" dur="1" fill="hold">
                                          <p:stCondLst>
                                            <p:cond delay="0"/>
                                          </p:stCondLst>
                                        </p:cTn>
                                        <p:tgtEl>
                                          <p:spTgt spid="40"/>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1026"/>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1" nodeType="clickEffect">
                                  <p:stCondLst>
                                    <p:cond delay="0"/>
                                  </p:stCondLst>
                                  <p:childTnLst>
                                    <p:set>
                                      <p:cBhvr>
                                        <p:cTn id="88" dur="1" fill="hold">
                                          <p:stCondLst>
                                            <p:cond delay="0"/>
                                          </p:stCondLst>
                                        </p:cTn>
                                        <p:tgtEl>
                                          <p:spTgt spid="39"/>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18"/>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15"/>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26"/>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25"/>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2" nodeType="clickEffect">
                                  <p:stCondLst>
                                    <p:cond delay="0"/>
                                  </p:stCondLst>
                                  <p:childTnLst>
                                    <p:set>
                                      <p:cBhvr>
                                        <p:cTn id="100" dur="1" fill="hold">
                                          <p:stCondLst>
                                            <p:cond delay="0"/>
                                          </p:stCondLst>
                                        </p:cTn>
                                        <p:tgtEl>
                                          <p:spTgt spid="9"/>
                                        </p:tgtEl>
                                        <p:attrNameLst>
                                          <p:attrName>style.visibility</p:attrName>
                                        </p:attrNameLst>
                                      </p:cBhvr>
                                      <p:to>
                                        <p:strVal val="visible"/>
                                      </p:to>
                                    </p:set>
                                  </p:childTnLst>
                                </p:cTn>
                              </p:par>
                              <p:par>
                                <p:cTn id="101" presetID="1" presetClass="entr" presetSubtype="0" fill="hold" grpId="2" nodeType="withEffect">
                                  <p:stCondLst>
                                    <p:cond delay="0"/>
                                  </p:stCondLst>
                                  <p:childTnLst>
                                    <p:set>
                                      <p:cBhvr>
                                        <p:cTn id="102" dur="1" fill="hold">
                                          <p:stCondLst>
                                            <p:cond delay="0"/>
                                          </p:stCondLst>
                                        </p:cTn>
                                        <p:tgtEl>
                                          <p:spTgt spid="10"/>
                                        </p:tgtEl>
                                        <p:attrNameLst>
                                          <p:attrName>style.visibility</p:attrName>
                                        </p:attrNameLst>
                                      </p:cBhvr>
                                      <p:to>
                                        <p:strVal val="visible"/>
                                      </p:to>
                                    </p:set>
                                  </p:childTnLst>
                                </p:cTn>
                              </p:par>
                              <p:par>
                                <p:cTn id="103" presetID="1" presetClass="exit" presetSubtype="0" fill="hold" grpId="1" nodeType="withEffect">
                                  <p:stCondLst>
                                    <p:cond delay="0"/>
                                  </p:stCondLst>
                                  <p:childTnLst>
                                    <p:set>
                                      <p:cBhvr>
                                        <p:cTn id="104" dur="1" fill="hold">
                                          <p:stCondLst>
                                            <p:cond delay="0"/>
                                          </p:stCondLst>
                                        </p:cTn>
                                        <p:tgtEl>
                                          <p:spTgt spid="13"/>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14"/>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7"/>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36"/>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12">
                                            <p:txEl>
                                              <p:pRg st="6" end="6"/>
                                            </p:txEl>
                                          </p:spTgt>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2">
                                            <p:txEl>
                                              <p:pRg st="7" end="7"/>
                                            </p:txEl>
                                          </p:spTgt>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2">
                                            <p:txEl>
                                              <p:pRg st="8" end="8"/>
                                            </p:txEl>
                                          </p:spTgt>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4" grpId="0" animBg="1"/>
      <p:bldP spid="7" grpId="0"/>
      <p:bldP spid="8" grpId="0"/>
      <p:bldP spid="9" grpId="0" animBg="1"/>
      <p:bldP spid="9" grpId="1" animBg="1"/>
      <p:bldP spid="9" grpId="2" animBg="1"/>
      <p:bldP spid="10" grpId="0"/>
      <p:bldP spid="10" grpId="1"/>
      <p:bldP spid="10" grpId="2"/>
      <p:bldP spid="13" grpId="0" animBg="1"/>
      <p:bldP spid="13" grpId="1" animBg="1"/>
      <p:bldP spid="14" grpId="0"/>
      <p:bldP spid="14" grpId="1"/>
      <p:bldP spid="18" grpId="0"/>
      <p:bldP spid="18" grpId="1"/>
      <p:bldP spid="18" grpId="2"/>
      <p:bldP spid="20" grpId="0" animBg="1"/>
      <p:bldP spid="21" grpId="0" animBg="1"/>
      <p:bldP spid="22" grpId="0" animBg="1"/>
      <p:bldP spid="26" grpId="0"/>
      <p:bldP spid="26" grpId="1"/>
      <p:bldP spid="37" grpId="0"/>
      <p:bldP spid="39" grpId="0"/>
      <p:bldP spid="39" grpId="1"/>
      <p:bldP spid="40" grpId="0"/>
      <p:bldP spid="40" grpId="1"/>
      <p:bldP spid="28"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a:xfrm>
            <a:off x="519112" y="914400"/>
            <a:ext cx="11149013" cy="5706177"/>
          </a:xfrm>
        </p:spPr>
        <p:txBody>
          <a:bodyPr/>
          <a:lstStyle/>
          <a:p>
            <a:r>
              <a:rPr lang="en-US" dirty="0" smtClean="0"/>
              <a:t>Each thread picks up work whenever it is ready</a:t>
            </a:r>
          </a:p>
          <a:p>
            <a:pPr lvl="1"/>
            <a:r>
              <a:rPr lang="en-US" dirty="0" smtClean="0"/>
              <a:t>A thread handling one request may handle another before the first one completes</a:t>
            </a:r>
          </a:p>
          <a:p>
            <a:pPr marL="460375" lvl="1" indent="0">
              <a:buNone/>
            </a:pPr>
            <a:endParaRPr lang="en-US" dirty="0"/>
          </a:p>
          <a:p>
            <a:pPr marL="460375" lvl="1" indent="0">
              <a:buNone/>
            </a:pPr>
            <a:endParaRPr lang="en-US" dirty="0" smtClean="0"/>
          </a:p>
          <a:p>
            <a:pPr marL="460375" lvl="1" indent="0">
              <a:buNone/>
            </a:pPr>
            <a:endParaRPr lang="en-US" dirty="0" smtClean="0"/>
          </a:p>
          <a:p>
            <a:pPr marL="460375" lvl="1" indent="0">
              <a:buNone/>
            </a:pPr>
            <a:endParaRPr lang="en-US" dirty="0"/>
          </a:p>
          <a:p>
            <a:r>
              <a:rPr lang="en-US" dirty="0" smtClean="0"/>
              <a:t>This approach scales well</a:t>
            </a:r>
          </a:p>
          <a:p>
            <a:pPr lvl="1"/>
            <a:r>
              <a:rPr lang="en-US" dirty="0" smtClean="0"/>
              <a:t>Client requests tracked explicitly in app’s data structures</a:t>
            </a:r>
          </a:p>
          <a:p>
            <a:pPr lvl="1"/>
            <a:r>
              <a:rPr lang="en-US" dirty="0" smtClean="0"/>
              <a:t>Threads never block while there is work to be done</a:t>
            </a:r>
          </a:p>
          <a:p>
            <a:pPr lvl="1"/>
            <a:r>
              <a:rPr lang="en-US" dirty="0" smtClean="0"/>
              <a:t>Each thread can handle possibly many concurrent requests</a:t>
            </a:r>
          </a:p>
          <a:p>
            <a:r>
              <a:rPr lang="en-US" dirty="0" smtClean="0"/>
              <a:t>But bookkeeping &amp; synchronization can be difficult…</a:t>
            </a:r>
          </a:p>
        </p:txBody>
      </p:sp>
      <p:sp>
        <p:nvSpPr>
          <p:cNvPr id="2" name="Title 1"/>
          <p:cNvSpPr>
            <a:spLocks noGrp="1"/>
          </p:cNvSpPr>
          <p:nvPr>
            <p:ph type="title"/>
          </p:nvPr>
        </p:nvSpPr>
        <p:spPr/>
        <p:txBody>
          <a:bodyPr/>
          <a:lstStyle/>
          <a:p>
            <a:r>
              <a:rPr lang="en-US" dirty="0" smtClean="0"/>
              <a:t>Asynchronous Design Pattern</a:t>
            </a:r>
            <a:endParaRPr lang="en-US" dirty="0"/>
          </a:p>
        </p:txBody>
      </p:sp>
      <p:sp>
        <p:nvSpPr>
          <p:cNvPr id="4" name="Rounded Rectangle 3"/>
          <p:cNvSpPr/>
          <p:nvPr/>
        </p:nvSpPr>
        <p:spPr bwMode="auto">
          <a:xfrm>
            <a:off x="3503612" y="2286367"/>
            <a:ext cx="3352800" cy="16002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bg1"/>
              </a:solidFill>
            </a:endParaRPr>
          </a:p>
        </p:txBody>
      </p:sp>
      <p:cxnSp>
        <p:nvCxnSpPr>
          <p:cNvPr id="6" name="Straight Arrow Connector 5"/>
          <p:cNvCxnSpPr/>
          <p:nvPr/>
        </p:nvCxnSpPr>
        <p:spPr>
          <a:xfrm>
            <a:off x="608012" y="2661166"/>
            <a:ext cx="3124200" cy="583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608012" y="2286367"/>
            <a:ext cx="1918795" cy="369332"/>
          </a:xfrm>
          <a:prstGeom prst="rect">
            <a:avLst/>
          </a:prstGeom>
          <a:noFill/>
        </p:spPr>
        <p:txBody>
          <a:bodyPr wrap="none" lIns="0" tIns="0" rIns="0" bIns="0" rtlCol="0">
            <a:spAutoFit/>
          </a:bodyPr>
          <a:lstStyle/>
          <a:p>
            <a:r>
              <a:rPr lang="en-US" sz="2400" dirty="0" smtClean="0">
                <a:gradFill>
                  <a:gsLst>
                    <a:gs pos="0">
                      <a:schemeClr val="tx1"/>
                    </a:gs>
                    <a:gs pos="100000">
                      <a:schemeClr val="tx1"/>
                    </a:gs>
                  </a:gsLst>
                  <a:lin ang="5400000" scaled="0"/>
                </a:gradFill>
              </a:rPr>
              <a:t>Client Request #1</a:t>
            </a:r>
          </a:p>
        </p:txBody>
      </p:sp>
      <p:sp>
        <p:nvSpPr>
          <p:cNvPr id="8" name="TextBox 7"/>
          <p:cNvSpPr txBox="1"/>
          <p:nvPr/>
        </p:nvSpPr>
        <p:spPr>
          <a:xfrm>
            <a:off x="4113212" y="1905367"/>
            <a:ext cx="2138406" cy="369332"/>
          </a:xfrm>
          <a:prstGeom prst="rect">
            <a:avLst/>
          </a:prstGeom>
          <a:noFill/>
        </p:spPr>
        <p:txBody>
          <a:bodyPr wrap="none" lIns="0" tIns="0" rIns="0" bIns="0" rtlCol="0">
            <a:spAutoFit/>
          </a:bodyPr>
          <a:lstStyle/>
          <a:p>
            <a:r>
              <a:rPr lang="en-US" sz="2400" dirty="0" smtClean="0">
                <a:gradFill>
                  <a:gsLst>
                    <a:gs pos="0">
                      <a:schemeClr val="tx1"/>
                    </a:gs>
                    <a:gs pos="100000">
                      <a:schemeClr val="tx1"/>
                    </a:gs>
                  </a:gsLst>
                  <a:lin ang="5400000" scaled="0"/>
                </a:gradFill>
              </a:rPr>
              <a:t>Web App Front End</a:t>
            </a:r>
          </a:p>
        </p:txBody>
      </p:sp>
      <p:sp>
        <p:nvSpPr>
          <p:cNvPr id="9" name="Oval 8"/>
          <p:cNvSpPr/>
          <p:nvPr/>
        </p:nvSpPr>
        <p:spPr bwMode="auto">
          <a:xfrm>
            <a:off x="3732212" y="2816423"/>
            <a:ext cx="304800" cy="3164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0" name="TextBox 9"/>
          <p:cNvSpPr txBox="1"/>
          <p:nvPr/>
        </p:nvSpPr>
        <p:spPr>
          <a:xfrm>
            <a:off x="3579812" y="3197423"/>
            <a:ext cx="631583" cy="307777"/>
          </a:xfrm>
          <a:prstGeom prst="rect">
            <a:avLst/>
          </a:prstGeom>
          <a:noFill/>
        </p:spPr>
        <p:txBody>
          <a:bodyPr wrap="none" lIns="0" tIns="0" rIns="0" bIns="0" rtlCol="0">
            <a:spAutoFit/>
          </a:bodyPr>
          <a:lstStyle/>
          <a:p>
            <a:r>
              <a:rPr lang="en-US" sz="2000" dirty="0" smtClean="0">
                <a:solidFill>
                  <a:schemeClr val="bg1"/>
                </a:solidFill>
              </a:rPr>
              <a:t>Thread</a:t>
            </a:r>
          </a:p>
        </p:txBody>
      </p:sp>
      <p:sp>
        <p:nvSpPr>
          <p:cNvPr id="13" name="Oval 12"/>
          <p:cNvSpPr/>
          <p:nvPr/>
        </p:nvSpPr>
        <p:spPr bwMode="auto">
          <a:xfrm>
            <a:off x="6170612" y="2816423"/>
            <a:ext cx="304800" cy="3164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 name="TextBox 13"/>
          <p:cNvSpPr txBox="1"/>
          <p:nvPr/>
        </p:nvSpPr>
        <p:spPr>
          <a:xfrm>
            <a:off x="6018212" y="3197423"/>
            <a:ext cx="631583" cy="307777"/>
          </a:xfrm>
          <a:prstGeom prst="rect">
            <a:avLst/>
          </a:prstGeom>
          <a:noFill/>
        </p:spPr>
        <p:txBody>
          <a:bodyPr wrap="none" lIns="0" tIns="0" rIns="0" bIns="0" rtlCol="0">
            <a:spAutoFit/>
          </a:bodyPr>
          <a:lstStyle/>
          <a:p>
            <a:r>
              <a:rPr lang="en-US" sz="2000" dirty="0" smtClean="0">
                <a:solidFill>
                  <a:schemeClr val="bg1"/>
                </a:solidFill>
              </a:rPr>
              <a:t>Thread</a:t>
            </a:r>
          </a:p>
        </p:txBody>
      </p:sp>
      <p:cxnSp>
        <p:nvCxnSpPr>
          <p:cNvPr id="15" name="Straight Arrow Connector 14"/>
          <p:cNvCxnSpPr>
            <a:endCxn id="22" idx="1"/>
          </p:cNvCxnSpPr>
          <p:nvPr/>
        </p:nvCxnSpPr>
        <p:spPr>
          <a:xfrm>
            <a:off x="6627812" y="2655699"/>
            <a:ext cx="2560528" cy="21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8" name="TextBox 17"/>
          <p:cNvSpPr txBox="1"/>
          <p:nvPr/>
        </p:nvSpPr>
        <p:spPr>
          <a:xfrm>
            <a:off x="6932612" y="2298035"/>
            <a:ext cx="1655903" cy="369332"/>
          </a:xfrm>
          <a:prstGeom prst="rect">
            <a:avLst/>
          </a:prstGeom>
          <a:noFill/>
        </p:spPr>
        <p:txBody>
          <a:bodyPr wrap="none" lIns="0" tIns="0" rIns="0" bIns="0" rtlCol="0">
            <a:spAutoFit/>
          </a:bodyPr>
          <a:lstStyle/>
          <a:p>
            <a:r>
              <a:rPr lang="en-US" sz="2400" dirty="0" smtClean="0">
                <a:gradFill>
                  <a:gsLst>
                    <a:gs pos="0">
                      <a:schemeClr val="tx1"/>
                    </a:gs>
                    <a:gs pos="100000">
                      <a:schemeClr val="tx1"/>
                    </a:gs>
                  </a:gsLst>
                  <a:lin ang="5400000" scaled="0"/>
                </a:gradFill>
              </a:rPr>
              <a:t>“The  Work” #1</a:t>
            </a:r>
          </a:p>
        </p:txBody>
      </p:sp>
      <p:sp>
        <p:nvSpPr>
          <p:cNvPr id="20" name="Rounded Rectangle 19"/>
          <p:cNvSpPr/>
          <p:nvPr/>
        </p:nvSpPr>
        <p:spPr bwMode="auto">
          <a:xfrm>
            <a:off x="10331340" y="1905000"/>
            <a:ext cx="1524000" cy="565666"/>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rPr>
              <a:t>SQL Azure</a:t>
            </a:r>
          </a:p>
        </p:txBody>
      </p:sp>
      <p:sp>
        <p:nvSpPr>
          <p:cNvPr id="21" name="Rounded Rectangle 20"/>
          <p:cNvSpPr/>
          <p:nvPr/>
        </p:nvSpPr>
        <p:spPr bwMode="auto">
          <a:xfrm>
            <a:off x="10331340" y="2895600"/>
            <a:ext cx="1524000" cy="565666"/>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rPr>
              <a:t>WA Storage</a:t>
            </a:r>
          </a:p>
        </p:txBody>
      </p:sp>
      <p:sp>
        <p:nvSpPr>
          <p:cNvPr id="22" name="Rounded Rectangle 21"/>
          <p:cNvSpPr/>
          <p:nvPr/>
        </p:nvSpPr>
        <p:spPr bwMode="auto">
          <a:xfrm>
            <a:off x="9188340" y="2394466"/>
            <a:ext cx="1524000" cy="565666"/>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rPr>
              <a:t>Middle Tier</a:t>
            </a:r>
          </a:p>
        </p:txBody>
      </p:sp>
      <p:cxnSp>
        <p:nvCxnSpPr>
          <p:cNvPr id="25" name="Straight Arrow Connector 24"/>
          <p:cNvCxnSpPr/>
          <p:nvPr/>
        </p:nvCxnSpPr>
        <p:spPr>
          <a:xfrm flipH="1">
            <a:off x="6475412" y="2839455"/>
            <a:ext cx="2712928"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6" name="TextBox 25"/>
          <p:cNvSpPr txBox="1"/>
          <p:nvPr/>
        </p:nvSpPr>
        <p:spPr>
          <a:xfrm>
            <a:off x="7008812" y="2895967"/>
            <a:ext cx="1389804" cy="369332"/>
          </a:xfrm>
          <a:prstGeom prst="rect">
            <a:avLst/>
          </a:prstGeom>
          <a:noFill/>
        </p:spPr>
        <p:txBody>
          <a:bodyPr wrap="none" lIns="0" tIns="0" rIns="0" bIns="0" rtlCol="0">
            <a:spAutoFit/>
          </a:bodyPr>
          <a:lstStyle/>
          <a:p>
            <a:r>
              <a:rPr lang="en-US" sz="2400" dirty="0" smtClean="0">
                <a:gradFill>
                  <a:gsLst>
                    <a:gs pos="0">
                      <a:schemeClr val="tx1"/>
                    </a:gs>
                    <a:gs pos="100000">
                      <a:schemeClr val="tx1"/>
                    </a:gs>
                  </a:gsLst>
                  <a:lin ang="5400000" scaled="0"/>
                </a:gradFill>
              </a:rPr>
              <a:t>Response #1</a:t>
            </a:r>
          </a:p>
        </p:txBody>
      </p:sp>
      <p:cxnSp>
        <p:nvCxnSpPr>
          <p:cNvPr id="36" name="Straight Arrow Connector 35"/>
          <p:cNvCxnSpPr/>
          <p:nvPr/>
        </p:nvCxnSpPr>
        <p:spPr>
          <a:xfrm flipH="1">
            <a:off x="1293812" y="2819767"/>
            <a:ext cx="2362200"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37" name="TextBox 36"/>
          <p:cNvSpPr txBox="1"/>
          <p:nvPr/>
        </p:nvSpPr>
        <p:spPr>
          <a:xfrm>
            <a:off x="806342" y="2876279"/>
            <a:ext cx="2083904" cy="369332"/>
          </a:xfrm>
          <a:prstGeom prst="rect">
            <a:avLst/>
          </a:prstGeom>
          <a:noFill/>
        </p:spPr>
        <p:txBody>
          <a:bodyPr wrap="none" lIns="0" tIns="0" rIns="0" bIns="0" rtlCol="0">
            <a:spAutoFit/>
          </a:bodyPr>
          <a:lstStyle/>
          <a:p>
            <a:r>
              <a:rPr lang="en-US" sz="2400" dirty="0" smtClean="0">
                <a:gradFill>
                  <a:gsLst>
                    <a:gs pos="0">
                      <a:schemeClr val="tx1"/>
                    </a:gs>
                    <a:gs pos="100000">
                      <a:schemeClr val="tx1"/>
                    </a:gs>
                  </a:gsLst>
                  <a:lin ang="5400000" scaled="0"/>
                </a:gradFill>
              </a:rPr>
              <a:t>Client Response #1</a:t>
            </a:r>
          </a:p>
        </p:txBody>
      </p:sp>
      <p:sp>
        <p:nvSpPr>
          <p:cNvPr id="3" name="Rectangle 2"/>
          <p:cNvSpPr/>
          <p:nvPr/>
        </p:nvSpPr>
        <p:spPr bwMode="auto">
          <a:xfrm>
            <a:off x="4799012" y="2514967"/>
            <a:ext cx="609600" cy="97288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Pentagon 4"/>
          <p:cNvSpPr/>
          <p:nvPr/>
        </p:nvSpPr>
        <p:spPr bwMode="auto">
          <a:xfrm>
            <a:off x="4885461" y="2591167"/>
            <a:ext cx="370751" cy="228600"/>
          </a:xfrm>
          <a:prstGeom prst="homePlat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1" name="TextBox 10"/>
          <p:cNvSpPr txBox="1"/>
          <p:nvPr/>
        </p:nvSpPr>
        <p:spPr>
          <a:xfrm>
            <a:off x="4790711" y="3487847"/>
            <a:ext cx="694101" cy="307777"/>
          </a:xfrm>
          <a:prstGeom prst="rect">
            <a:avLst/>
          </a:prstGeom>
          <a:noFill/>
        </p:spPr>
        <p:txBody>
          <a:bodyPr wrap="none" lIns="0" tIns="0" rIns="0" bIns="0" rtlCol="0">
            <a:spAutoFit/>
          </a:bodyPr>
          <a:lstStyle/>
          <a:p>
            <a:r>
              <a:rPr lang="en-US" sz="2000" dirty="0" smtClean="0">
                <a:solidFill>
                  <a:schemeClr val="bg1"/>
                </a:solidFill>
              </a:rPr>
              <a:t>Context</a:t>
            </a:r>
          </a:p>
        </p:txBody>
      </p:sp>
      <p:cxnSp>
        <p:nvCxnSpPr>
          <p:cNvPr id="27" name="Straight Arrow Connector 26"/>
          <p:cNvCxnSpPr/>
          <p:nvPr/>
        </p:nvCxnSpPr>
        <p:spPr>
          <a:xfrm>
            <a:off x="553078" y="3581767"/>
            <a:ext cx="3124200" cy="583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8" name="TextBox 27"/>
          <p:cNvSpPr txBox="1"/>
          <p:nvPr/>
        </p:nvSpPr>
        <p:spPr>
          <a:xfrm>
            <a:off x="553078" y="3200767"/>
            <a:ext cx="1918795" cy="369332"/>
          </a:xfrm>
          <a:prstGeom prst="rect">
            <a:avLst/>
          </a:prstGeom>
          <a:noFill/>
        </p:spPr>
        <p:txBody>
          <a:bodyPr wrap="none" lIns="0" tIns="0" rIns="0" bIns="0" rtlCol="0">
            <a:spAutoFit/>
          </a:bodyPr>
          <a:lstStyle/>
          <a:p>
            <a:r>
              <a:rPr lang="en-US" sz="2400" dirty="0" smtClean="0">
                <a:gradFill>
                  <a:gsLst>
                    <a:gs pos="0">
                      <a:schemeClr val="tx1"/>
                    </a:gs>
                    <a:gs pos="100000">
                      <a:schemeClr val="tx1"/>
                    </a:gs>
                  </a:gsLst>
                  <a:lin ang="5400000" scaled="0"/>
                </a:gradFill>
              </a:rPr>
              <a:t>Client Request #2</a:t>
            </a:r>
          </a:p>
        </p:txBody>
      </p:sp>
      <p:sp>
        <p:nvSpPr>
          <p:cNvPr id="29" name="Pentagon 28"/>
          <p:cNvSpPr/>
          <p:nvPr/>
        </p:nvSpPr>
        <p:spPr bwMode="auto">
          <a:xfrm>
            <a:off x="4875212" y="2972167"/>
            <a:ext cx="370751" cy="228600"/>
          </a:xfrm>
          <a:prstGeom prst="homePlat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cxnSp>
        <p:nvCxnSpPr>
          <p:cNvPr id="30" name="Straight Arrow Connector 29"/>
          <p:cNvCxnSpPr/>
          <p:nvPr/>
        </p:nvCxnSpPr>
        <p:spPr>
          <a:xfrm flipH="1">
            <a:off x="1141412" y="3734167"/>
            <a:ext cx="236220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31" name="TextBox 30"/>
          <p:cNvSpPr txBox="1"/>
          <p:nvPr/>
        </p:nvSpPr>
        <p:spPr>
          <a:xfrm>
            <a:off x="541208" y="3790679"/>
            <a:ext cx="2083904" cy="369332"/>
          </a:xfrm>
          <a:prstGeom prst="rect">
            <a:avLst/>
          </a:prstGeom>
          <a:noFill/>
        </p:spPr>
        <p:txBody>
          <a:bodyPr wrap="none" lIns="0" tIns="0" rIns="0" bIns="0" rtlCol="0">
            <a:spAutoFit/>
          </a:bodyPr>
          <a:lstStyle/>
          <a:p>
            <a:r>
              <a:rPr lang="en-US" sz="2400" dirty="0" smtClean="0">
                <a:gradFill>
                  <a:gsLst>
                    <a:gs pos="0">
                      <a:schemeClr val="tx1"/>
                    </a:gs>
                    <a:gs pos="100000">
                      <a:schemeClr val="tx1"/>
                    </a:gs>
                  </a:gsLst>
                  <a:lin ang="5400000" scaled="0"/>
                </a:gradFill>
              </a:rPr>
              <a:t>Client Response #2</a:t>
            </a:r>
          </a:p>
        </p:txBody>
      </p:sp>
      <p:cxnSp>
        <p:nvCxnSpPr>
          <p:cNvPr id="32" name="Straight Arrow Connector 31"/>
          <p:cNvCxnSpPr/>
          <p:nvPr/>
        </p:nvCxnSpPr>
        <p:spPr>
          <a:xfrm>
            <a:off x="6627812" y="3598902"/>
            <a:ext cx="2362200" cy="409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3" name="TextBox 32"/>
          <p:cNvSpPr txBox="1"/>
          <p:nvPr/>
        </p:nvSpPr>
        <p:spPr>
          <a:xfrm>
            <a:off x="7085012" y="3223736"/>
            <a:ext cx="1655903" cy="369332"/>
          </a:xfrm>
          <a:prstGeom prst="rect">
            <a:avLst/>
          </a:prstGeom>
          <a:noFill/>
        </p:spPr>
        <p:txBody>
          <a:bodyPr wrap="none" lIns="0" tIns="0" rIns="0" bIns="0" rtlCol="0">
            <a:spAutoFit/>
          </a:bodyPr>
          <a:lstStyle/>
          <a:p>
            <a:r>
              <a:rPr lang="en-US" sz="2400" dirty="0" smtClean="0">
                <a:gradFill>
                  <a:gsLst>
                    <a:gs pos="0">
                      <a:schemeClr val="tx1"/>
                    </a:gs>
                    <a:gs pos="100000">
                      <a:schemeClr val="tx1"/>
                    </a:gs>
                  </a:gsLst>
                  <a:lin ang="5400000" scaled="0"/>
                </a:gradFill>
              </a:rPr>
              <a:t>“The  Work” #2</a:t>
            </a:r>
          </a:p>
        </p:txBody>
      </p:sp>
      <p:cxnSp>
        <p:nvCxnSpPr>
          <p:cNvPr id="34" name="Straight Arrow Connector 33"/>
          <p:cNvCxnSpPr/>
          <p:nvPr/>
        </p:nvCxnSpPr>
        <p:spPr>
          <a:xfrm flipH="1">
            <a:off x="6627812" y="3765156"/>
            <a:ext cx="236220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35" name="TextBox 34"/>
          <p:cNvSpPr txBox="1"/>
          <p:nvPr/>
        </p:nvSpPr>
        <p:spPr>
          <a:xfrm>
            <a:off x="7161212" y="3821668"/>
            <a:ext cx="1389804" cy="369332"/>
          </a:xfrm>
          <a:prstGeom prst="rect">
            <a:avLst/>
          </a:prstGeom>
          <a:noFill/>
        </p:spPr>
        <p:txBody>
          <a:bodyPr wrap="none" lIns="0" tIns="0" rIns="0" bIns="0" rtlCol="0">
            <a:spAutoFit/>
          </a:bodyPr>
          <a:lstStyle/>
          <a:p>
            <a:r>
              <a:rPr lang="en-US" sz="2400" dirty="0" smtClean="0">
                <a:gradFill>
                  <a:gsLst>
                    <a:gs pos="0">
                      <a:schemeClr val="tx1"/>
                    </a:gs>
                    <a:gs pos="100000">
                      <a:schemeClr val="tx1"/>
                    </a:gs>
                  </a:gsLst>
                  <a:lin ang="5400000" scaled="0"/>
                </a:gradFill>
              </a:rPr>
              <a:t>Response #2</a:t>
            </a:r>
          </a:p>
        </p:txBody>
      </p:sp>
    </p:spTree>
    <p:extLst>
      <p:ext uri="{BB962C8B-B14F-4D97-AF65-F5344CB8AC3E}">
        <p14:creationId xmlns:p14="http://schemas.microsoft.com/office/powerpoint/2010/main" val="20929799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2"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2"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xit" presetSubtype="0" fill="hold" grpId="3" nodeType="withEffect">
                                  <p:stCondLst>
                                    <p:cond delay="0"/>
                                  </p:stCondLst>
                                  <p:childTnLst>
                                    <p:set>
                                      <p:cBhvr>
                                        <p:cTn id="32" dur="1" fill="hold">
                                          <p:stCondLst>
                                            <p:cond delay="0"/>
                                          </p:stCondLst>
                                        </p:cTn>
                                        <p:tgtEl>
                                          <p:spTgt spid="9"/>
                                        </p:tgtEl>
                                        <p:attrNameLst>
                                          <p:attrName>style.visibility</p:attrName>
                                        </p:attrNameLst>
                                      </p:cBhvr>
                                      <p:to>
                                        <p:strVal val="hidden"/>
                                      </p:to>
                                    </p:set>
                                  </p:childTnLst>
                                </p:cTn>
                              </p:par>
                              <p:par>
                                <p:cTn id="33" presetID="1" presetClass="exit" presetSubtype="0" fill="hold" grpId="3"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5"/>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hidden"/>
                                      </p:to>
                                    </p:set>
                                  </p:childTnLst>
                                </p:cTn>
                              </p:par>
                              <p:par>
                                <p:cTn id="67" presetID="1" presetClass="exit" presetSubtype="0" fill="hold" grpId="0" nodeType="withEffect">
                                  <p:stCondLst>
                                    <p:cond delay="0"/>
                                  </p:stCondLst>
                                  <p:childTnLst>
                                    <p:set>
                                      <p:cBhvr>
                                        <p:cTn id="68" dur="1" fill="hold">
                                          <p:stCondLst>
                                            <p:cond delay="0"/>
                                          </p:stCondLst>
                                        </p:cTn>
                                        <p:tgtEl>
                                          <p:spTgt spid="13"/>
                                        </p:tgtEl>
                                        <p:attrNameLst>
                                          <p:attrName>style.visibility</p:attrName>
                                        </p:attrNameLst>
                                      </p:cBhvr>
                                      <p:to>
                                        <p:strVal val="hidden"/>
                                      </p:to>
                                    </p:set>
                                  </p:childTnLst>
                                </p:cTn>
                              </p:par>
                              <p:par>
                                <p:cTn id="69" presetID="1" presetClass="entr" presetSubtype="0" fill="hold" grpId="4" nodeType="withEffect">
                                  <p:stCondLst>
                                    <p:cond delay="0"/>
                                  </p:stCondLst>
                                  <p:childTnLst>
                                    <p:set>
                                      <p:cBhvr>
                                        <p:cTn id="70" dur="1" fill="hold">
                                          <p:stCondLst>
                                            <p:cond delay="0"/>
                                          </p:stCondLst>
                                        </p:cTn>
                                        <p:tgtEl>
                                          <p:spTgt spid="9"/>
                                        </p:tgtEl>
                                        <p:attrNameLst>
                                          <p:attrName>style.visibility</p:attrName>
                                        </p:attrNameLst>
                                      </p:cBhvr>
                                      <p:to>
                                        <p:strVal val="visible"/>
                                      </p:to>
                                    </p:set>
                                  </p:childTnLst>
                                </p:cTn>
                              </p:par>
                              <p:par>
                                <p:cTn id="71" presetID="1" presetClass="entr" presetSubtype="0" fill="hold" grpId="4" nodeType="withEffect">
                                  <p:stCondLst>
                                    <p:cond delay="0"/>
                                  </p:stCondLst>
                                  <p:childTnLst>
                                    <p:set>
                                      <p:cBhvr>
                                        <p:cTn id="72" dur="1" fill="hold">
                                          <p:stCondLst>
                                            <p:cond delay="0"/>
                                          </p:stCondLst>
                                        </p:cTn>
                                        <p:tgtEl>
                                          <p:spTgt spid="1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1" nodeType="clickEffect">
                                  <p:stCondLst>
                                    <p:cond delay="0"/>
                                  </p:stCondLst>
                                  <p:childTnLst>
                                    <p:set>
                                      <p:cBhvr>
                                        <p:cTn id="82" dur="1" fill="hold">
                                          <p:stCondLst>
                                            <p:cond delay="0"/>
                                          </p:stCondLst>
                                        </p:cTn>
                                        <p:tgtEl>
                                          <p:spTgt spid="14"/>
                                        </p:tgtEl>
                                        <p:attrNameLst>
                                          <p:attrName>style.visibility</p:attrName>
                                        </p:attrNameLst>
                                      </p:cBhvr>
                                      <p:to>
                                        <p:strVal val="visible"/>
                                      </p:to>
                                    </p:set>
                                  </p:childTnLst>
                                </p:cTn>
                              </p:par>
                              <p:par>
                                <p:cTn id="83" presetID="1" presetClass="entr" presetSubtype="0" fill="hold" grpId="1" nodeType="withEffect">
                                  <p:stCondLst>
                                    <p:cond delay="0"/>
                                  </p:stCondLst>
                                  <p:childTnLst>
                                    <p:set>
                                      <p:cBhvr>
                                        <p:cTn id="84" dur="1" fill="hold">
                                          <p:stCondLst>
                                            <p:cond delay="0"/>
                                          </p:stCondLst>
                                        </p:cTn>
                                        <p:tgtEl>
                                          <p:spTgt spid="13"/>
                                        </p:tgtEl>
                                        <p:attrNameLst>
                                          <p:attrName>style.visibility</p:attrName>
                                        </p:attrNameLst>
                                      </p:cBhvr>
                                      <p:to>
                                        <p:strVal val="visible"/>
                                      </p:to>
                                    </p:set>
                                  </p:childTnLst>
                                </p:cTn>
                              </p:par>
                              <p:par>
                                <p:cTn id="85" presetID="1" presetClass="exit" presetSubtype="0" fill="hold" grpId="5" nodeType="withEffect">
                                  <p:stCondLst>
                                    <p:cond delay="0"/>
                                  </p:stCondLst>
                                  <p:childTnLst>
                                    <p:set>
                                      <p:cBhvr>
                                        <p:cTn id="86" dur="1" fill="hold">
                                          <p:stCondLst>
                                            <p:cond delay="0"/>
                                          </p:stCondLst>
                                        </p:cTn>
                                        <p:tgtEl>
                                          <p:spTgt spid="9"/>
                                        </p:tgtEl>
                                        <p:attrNameLst>
                                          <p:attrName>style.visibility</p:attrName>
                                        </p:attrNameLst>
                                      </p:cBhvr>
                                      <p:to>
                                        <p:strVal val="hidden"/>
                                      </p:to>
                                    </p:set>
                                  </p:childTnLst>
                                </p:cTn>
                              </p:par>
                              <p:par>
                                <p:cTn id="87" presetID="1" presetClass="exit" presetSubtype="0" fill="hold" grpId="5" nodeType="withEffect">
                                  <p:stCondLst>
                                    <p:cond delay="0"/>
                                  </p:stCondLst>
                                  <p:childTnLst>
                                    <p:set>
                                      <p:cBhvr>
                                        <p:cTn id="88" dur="1" fill="hold">
                                          <p:stCondLst>
                                            <p:cond delay="0"/>
                                          </p:stCondLst>
                                        </p:cTn>
                                        <p:tgtEl>
                                          <p:spTgt spid="10"/>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3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nodeType="clickEffect">
                                  <p:stCondLst>
                                    <p:cond delay="0"/>
                                  </p:stCondLst>
                                  <p:childTnLst>
                                    <p:set>
                                      <p:cBhvr>
                                        <p:cTn id="98" dur="1" fill="hold">
                                          <p:stCondLst>
                                            <p:cond delay="0"/>
                                          </p:stCondLst>
                                        </p:cTn>
                                        <p:tgtEl>
                                          <p:spTgt spid="32"/>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33"/>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9"/>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35"/>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34"/>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1" nodeType="clickEffect">
                                  <p:stCondLst>
                                    <p:cond delay="0"/>
                                  </p:stCondLst>
                                  <p:childTnLst>
                                    <p:set>
                                      <p:cBhvr>
                                        <p:cTn id="114" dur="1" fill="hold">
                                          <p:stCondLst>
                                            <p:cond delay="0"/>
                                          </p:stCondLst>
                                        </p:cTn>
                                        <p:tgtEl>
                                          <p:spTgt spid="35"/>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34"/>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 presetClass="exit" presetSubtype="0" fill="hold" grpId="4" nodeType="clickEffect">
                                  <p:stCondLst>
                                    <p:cond delay="0"/>
                                  </p:stCondLst>
                                  <p:childTnLst>
                                    <p:set>
                                      <p:cBhvr>
                                        <p:cTn id="120" dur="1" fill="hold">
                                          <p:stCondLst>
                                            <p:cond delay="0"/>
                                          </p:stCondLst>
                                        </p:cTn>
                                        <p:tgtEl>
                                          <p:spTgt spid="14"/>
                                        </p:tgtEl>
                                        <p:attrNameLst>
                                          <p:attrName>style.visibility</p:attrName>
                                        </p:attrNameLst>
                                      </p:cBhvr>
                                      <p:to>
                                        <p:strVal val="hidden"/>
                                      </p:to>
                                    </p:set>
                                  </p:childTnLst>
                                </p:cTn>
                              </p:par>
                              <p:par>
                                <p:cTn id="121" presetID="1" presetClass="exit" presetSubtype="0" fill="hold" grpId="4" nodeType="withEffect">
                                  <p:stCondLst>
                                    <p:cond delay="0"/>
                                  </p:stCondLst>
                                  <p:childTnLst>
                                    <p:set>
                                      <p:cBhvr>
                                        <p:cTn id="122" dur="1" fill="hold">
                                          <p:stCondLst>
                                            <p:cond delay="0"/>
                                          </p:stCondLst>
                                        </p:cTn>
                                        <p:tgtEl>
                                          <p:spTgt spid="13"/>
                                        </p:tgtEl>
                                        <p:attrNameLst>
                                          <p:attrName>style.visibility</p:attrName>
                                        </p:attrNameLst>
                                      </p:cBhvr>
                                      <p:to>
                                        <p:strVal val="hidden"/>
                                      </p:to>
                                    </p:set>
                                  </p:childTnLst>
                                </p:cTn>
                              </p:par>
                              <p:par>
                                <p:cTn id="123" presetID="1" presetClass="entr" presetSubtype="0" fill="hold" grpId="2" nodeType="withEffect">
                                  <p:stCondLst>
                                    <p:cond delay="0"/>
                                  </p:stCondLst>
                                  <p:childTnLst>
                                    <p:set>
                                      <p:cBhvr>
                                        <p:cTn id="124" dur="1" fill="hold">
                                          <p:stCondLst>
                                            <p:cond delay="0"/>
                                          </p:stCondLst>
                                        </p:cTn>
                                        <p:tgtEl>
                                          <p:spTgt spid="9"/>
                                        </p:tgtEl>
                                        <p:attrNameLst>
                                          <p:attrName>style.visibility</p:attrName>
                                        </p:attrNameLst>
                                      </p:cBhvr>
                                      <p:to>
                                        <p:strVal val="visible"/>
                                      </p:to>
                                    </p:set>
                                  </p:childTnLst>
                                </p:cTn>
                              </p:par>
                              <p:par>
                                <p:cTn id="125" presetID="1" presetClass="entr" presetSubtype="0" fill="hold" grpId="2" nodeType="withEffect">
                                  <p:stCondLst>
                                    <p:cond delay="0"/>
                                  </p:stCondLst>
                                  <p:childTnLst>
                                    <p:set>
                                      <p:cBhvr>
                                        <p:cTn id="126" dur="1" fill="hold">
                                          <p:stCondLst>
                                            <p:cond delay="0"/>
                                          </p:stCondLst>
                                        </p:cTn>
                                        <p:tgtEl>
                                          <p:spTgt spid="10"/>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30"/>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31"/>
                                        </p:tgtEl>
                                        <p:attrNameLst>
                                          <p:attrName>style.visibility</p:attrName>
                                        </p:attrNameLst>
                                      </p:cBhvr>
                                      <p:to>
                                        <p:strVal val="visible"/>
                                      </p:to>
                                    </p:set>
                                  </p:childTnLst>
                                </p:cTn>
                              </p:par>
                              <p:par>
                                <p:cTn id="133" presetID="1" presetClass="exit" presetSubtype="0" fill="hold" grpId="1" nodeType="withEffect">
                                  <p:stCondLst>
                                    <p:cond delay="0"/>
                                  </p:stCondLst>
                                  <p:childTnLst>
                                    <p:set>
                                      <p:cBhvr>
                                        <p:cTn id="134" dur="1" fill="hold">
                                          <p:stCondLst>
                                            <p:cond delay="0"/>
                                          </p:stCondLst>
                                        </p:cTn>
                                        <p:tgtEl>
                                          <p:spTgt spid="29"/>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28"/>
                                        </p:tgtEl>
                                        <p:attrNameLst>
                                          <p:attrName>style.visibility</p:attrName>
                                        </p:attrNameLst>
                                      </p:cBhvr>
                                      <p:to>
                                        <p:strVal val="hidden"/>
                                      </p:to>
                                    </p:set>
                                  </p:childTnLst>
                                </p:cTn>
                              </p:par>
                              <p:par>
                                <p:cTn id="137" presetID="1" presetClass="exit" presetSubtype="0" fill="hold" nodeType="withEffect">
                                  <p:stCondLst>
                                    <p:cond delay="0"/>
                                  </p:stCondLst>
                                  <p:childTnLst>
                                    <p:set>
                                      <p:cBhvr>
                                        <p:cTn id="138" dur="1" fill="hold">
                                          <p:stCondLst>
                                            <p:cond delay="0"/>
                                          </p:stCondLst>
                                        </p:cTn>
                                        <p:tgtEl>
                                          <p:spTgt spid="27"/>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26"/>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25"/>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xit" presetSubtype="0" fill="hold" grpId="1" nodeType="clickEffect">
                                  <p:stCondLst>
                                    <p:cond delay="0"/>
                                  </p:stCondLst>
                                  <p:childTnLst>
                                    <p:set>
                                      <p:cBhvr>
                                        <p:cTn id="148" dur="1" fill="hold">
                                          <p:stCondLst>
                                            <p:cond delay="0"/>
                                          </p:stCondLst>
                                        </p:cTn>
                                        <p:tgtEl>
                                          <p:spTgt spid="26"/>
                                        </p:tgtEl>
                                        <p:attrNameLst>
                                          <p:attrName>style.visibility</p:attrName>
                                        </p:attrNameLst>
                                      </p:cBhvr>
                                      <p:to>
                                        <p:strVal val="hidden"/>
                                      </p:to>
                                    </p:set>
                                  </p:childTnLst>
                                </p:cTn>
                              </p:par>
                              <p:par>
                                <p:cTn id="149" presetID="1" presetClass="exit" presetSubtype="0" fill="hold" nodeType="withEffect">
                                  <p:stCondLst>
                                    <p:cond delay="0"/>
                                  </p:stCondLst>
                                  <p:childTnLst>
                                    <p:set>
                                      <p:cBhvr>
                                        <p:cTn id="150" dur="1" fill="hold">
                                          <p:stCondLst>
                                            <p:cond delay="0"/>
                                          </p:stCondLst>
                                        </p:cTn>
                                        <p:tgtEl>
                                          <p:spTgt spid="25"/>
                                        </p:tgtEl>
                                        <p:attrNameLst>
                                          <p:attrName>style.visibility</p:attrName>
                                        </p:attrNameLst>
                                      </p:cBhvr>
                                      <p:to>
                                        <p:strVal val="hidden"/>
                                      </p:to>
                                    </p:set>
                                  </p:childTnLst>
                                </p:cTn>
                              </p:par>
                              <p:par>
                                <p:cTn id="151" presetID="1" presetClass="exit" presetSubtype="0" fill="hold" grpId="3" nodeType="withEffect">
                                  <p:stCondLst>
                                    <p:cond delay="0"/>
                                  </p:stCondLst>
                                  <p:childTnLst>
                                    <p:set>
                                      <p:cBhvr>
                                        <p:cTn id="152" dur="1" fill="hold">
                                          <p:stCondLst>
                                            <p:cond delay="0"/>
                                          </p:stCondLst>
                                        </p:cTn>
                                        <p:tgtEl>
                                          <p:spTgt spid="14"/>
                                        </p:tgtEl>
                                        <p:attrNameLst>
                                          <p:attrName>style.visibility</p:attrName>
                                        </p:attrNameLst>
                                      </p:cBhvr>
                                      <p:to>
                                        <p:strVal val="hidden"/>
                                      </p:to>
                                    </p:set>
                                  </p:childTnLst>
                                </p:cTn>
                              </p:par>
                              <p:par>
                                <p:cTn id="153" presetID="1" presetClass="exit" presetSubtype="0" fill="hold" grpId="3" nodeType="withEffect">
                                  <p:stCondLst>
                                    <p:cond delay="0"/>
                                  </p:stCondLst>
                                  <p:childTnLst>
                                    <p:set>
                                      <p:cBhvr>
                                        <p:cTn id="154" dur="1" fill="hold">
                                          <p:stCondLst>
                                            <p:cond delay="0"/>
                                          </p:stCondLst>
                                        </p:cTn>
                                        <p:tgtEl>
                                          <p:spTgt spid="13"/>
                                        </p:tgtEl>
                                        <p:attrNameLst>
                                          <p:attrName>style.visibility</p:attrName>
                                        </p:attrNameLst>
                                      </p:cBhvr>
                                      <p:to>
                                        <p:strVal val="hidden"/>
                                      </p:to>
                                    </p:set>
                                  </p:childTnLst>
                                </p:cTn>
                              </p:par>
                              <p:par>
                                <p:cTn id="155" presetID="1" presetClass="entr" presetSubtype="0" fill="hold" grpId="1" nodeType="withEffect">
                                  <p:stCondLst>
                                    <p:cond delay="0"/>
                                  </p:stCondLst>
                                  <p:childTnLst>
                                    <p:set>
                                      <p:cBhvr>
                                        <p:cTn id="156" dur="1" fill="hold">
                                          <p:stCondLst>
                                            <p:cond delay="0"/>
                                          </p:stCondLst>
                                        </p:cTn>
                                        <p:tgtEl>
                                          <p:spTgt spid="9"/>
                                        </p:tgtEl>
                                        <p:attrNameLst>
                                          <p:attrName>style.visibility</p:attrName>
                                        </p:attrNameLst>
                                      </p:cBhvr>
                                      <p:to>
                                        <p:strVal val="visible"/>
                                      </p:to>
                                    </p:set>
                                  </p:childTnLst>
                                </p:cTn>
                              </p:par>
                              <p:par>
                                <p:cTn id="157" presetID="1" presetClass="entr" presetSubtype="0" fill="hold" grpId="1" nodeType="withEffect">
                                  <p:stCondLst>
                                    <p:cond delay="0"/>
                                  </p:stCondLst>
                                  <p:childTnLst>
                                    <p:set>
                                      <p:cBhvr>
                                        <p:cTn id="158" dur="1" fill="hold">
                                          <p:stCondLst>
                                            <p:cond delay="0"/>
                                          </p:stCondLst>
                                        </p:cTn>
                                        <p:tgtEl>
                                          <p:spTgt spid="10"/>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37"/>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36"/>
                                        </p:tgtEl>
                                        <p:attrNameLst>
                                          <p:attrName>style.visibility</p:attrName>
                                        </p:attrNameLst>
                                      </p:cBhvr>
                                      <p:to>
                                        <p:strVal val="visible"/>
                                      </p:to>
                                    </p:set>
                                  </p:childTnLst>
                                </p:cTn>
                              </p:par>
                              <p:par>
                                <p:cTn id="165" presetID="1" presetClass="exit" presetSubtype="0" fill="hold" grpId="1" nodeType="withEffect">
                                  <p:stCondLst>
                                    <p:cond delay="0"/>
                                  </p:stCondLst>
                                  <p:childTnLst>
                                    <p:set>
                                      <p:cBhvr>
                                        <p:cTn id="166" dur="1" fill="hold">
                                          <p:stCondLst>
                                            <p:cond delay="0"/>
                                          </p:stCondLst>
                                        </p:cTn>
                                        <p:tgtEl>
                                          <p:spTgt spid="5"/>
                                        </p:tgtEl>
                                        <p:attrNameLst>
                                          <p:attrName>style.visibility</p:attrName>
                                        </p:attrNameLst>
                                      </p:cBhvr>
                                      <p:to>
                                        <p:strVal val="hidden"/>
                                      </p:to>
                                    </p:set>
                                  </p:childTnLst>
                                </p:cTn>
                              </p:par>
                              <p:par>
                                <p:cTn id="167" presetID="1" presetClass="exit" presetSubtype="0" fill="hold" grpId="1" nodeType="withEffect">
                                  <p:stCondLst>
                                    <p:cond delay="0"/>
                                  </p:stCondLst>
                                  <p:childTnLst>
                                    <p:set>
                                      <p:cBhvr>
                                        <p:cTn id="168" dur="1" fill="hold">
                                          <p:stCondLst>
                                            <p:cond delay="0"/>
                                          </p:stCondLst>
                                        </p:cTn>
                                        <p:tgtEl>
                                          <p:spTgt spid="7"/>
                                        </p:tgtEl>
                                        <p:attrNameLst>
                                          <p:attrName>style.visibility</p:attrName>
                                        </p:attrNameLst>
                                      </p:cBhvr>
                                      <p:to>
                                        <p:strVal val="hidden"/>
                                      </p:to>
                                    </p:set>
                                  </p:childTnLst>
                                </p:cTn>
                              </p:par>
                              <p:par>
                                <p:cTn id="169" presetID="1" presetClass="exit" presetSubtype="0" fill="hold" nodeType="withEffect">
                                  <p:stCondLst>
                                    <p:cond delay="0"/>
                                  </p:stCondLst>
                                  <p:childTnLst>
                                    <p:set>
                                      <p:cBhvr>
                                        <p:cTn id="170" dur="1" fill="hold">
                                          <p:stCondLst>
                                            <p:cond delay="0"/>
                                          </p:stCondLst>
                                        </p:cTn>
                                        <p:tgtEl>
                                          <p:spTgt spid="6"/>
                                        </p:tgtEl>
                                        <p:attrNameLst>
                                          <p:attrName>style.visibility</p:attrName>
                                        </p:attrNameLst>
                                      </p:cBhvr>
                                      <p:to>
                                        <p:strVal val="hidden"/>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12">
                                            <p:txEl>
                                              <p:pRg st="6" end="6"/>
                                            </p:txEl>
                                          </p:spTgt>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12">
                                            <p:txEl>
                                              <p:pRg st="7" end="7"/>
                                            </p:txEl>
                                          </p:spTgt>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12">
                                            <p:txEl>
                                              <p:pRg st="8" end="8"/>
                                            </p:txEl>
                                          </p:spTgt>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grpId="0" nodeType="clickEffect">
                                  <p:stCondLst>
                                    <p:cond delay="0"/>
                                  </p:stCondLst>
                                  <p:childTnLst>
                                    <p:set>
                                      <p:cBhvr>
                                        <p:cTn id="184"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4" grpId="0" animBg="1"/>
      <p:bldP spid="7" grpId="0"/>
      <p:bldP spid="7" grpId="1"/>
      <p:bldP spid="8" grpId="0"/>
      <p:bldP spid="9" grpId="0" animBg="1"/>
      <p:bldP spid="9" grpId="1" animBg="1"/>
      <p:bldP spid="9" grpId="2" animBg="1"/>
      <p:bldP spid="9" grpId="3" animBg="1"/>
      <p:bldP spid="9" grpId="4" animBg="1"/>
      <p:bldP spid="9" grpId="5" animBg="1"/>
      <p:bldP spid="10" grpId="0"/>
      <p:bldP spid="10" grpId="1"/>
      <p:bldP spid="10" grpId="2"/>
      <p:bldP spid="10" grpId="3"/>
      <p:bldP spid="10" grpId="4"/>
      <p:bldP spid="10" grpId="5"/>
      <p:bldP spid="13" grpId="0" animBg="1"/>
      <p:bldP spid="13" grpId="1" animBg="1"/>
      <p:bldP spid="13" grpId="2" animBg="1"/>
      <p:bldP spid="13" grpId="3" animBg="1"/>
      <p:bldP spid="13" grpId="4" animBg="1"/>
      <p:bldP spid="14" grpId="0"/>
      <p:bldP spid="14" grpId="1"/>
      <p:bldP spid="14" grpId="2"/>
      <p:bldP spid="14" grpId="3"/>
      <p:bldP spid="14" grpId="4"/>
      <p:bldP spid="18" grpId="0"/>
      <p:bldP spid="18" grpId="1"/>
      <p:bldP spid="20" grpId="0" animBg="1"/>
      <p:bldP spid="21" grpId="0" animBg="1"/>
      <p:bldP spid="22" grpId="0" animBg="1"/>
      <p:bldP spid="26" grpId="0"/>
      <p:bldP spid="26" grpId="1"/>
      <p:bldP spid="37" grpId="0"/>
      <p:bldP spid="3" grpId="0" animBg="1"/>
      <p:bldP spid="5" grpId="0" animBg="1"/>
      <p:bldP spid="5" grpId="1" animBg="1"/>
      <p:bldP spid="11" grpId="0"/>
      <p:bldP spid="28" grpId="0"/>
      <p:bldP spid="28" grpId="1"/>
      <p:bldP spid="29" grpId="0" animBg="1"/>
      <p:bldP spid="29" grpId="1" animBg="1"/>
      <p:bldP spid="31" grpId="0"/>
      <p:bldP spid="33" grpId="0"/>
      <p:bldP spid="33" grpId="1"/>
      <p:bldP spid="35" grpId="0"/>
      <p:bldP spid="3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60961"/>
            <a:ext cx="11149013" cy="609398"/>
          </a:xfrm>
        </p:spPr>
        <p:txBody>
          <a:bodyPr/>
          <a:lstStyle/>
          <a:p>
            <a:r>
              <a:rPr lang="en-US" dirty="0" err="1" smtClean="0"/>
              <a:t>Async</a:t>
            </a:r>
            <a:r>
              <a:rPr lang="en-US" dirty="0" smtClean="0"/>
              <a:t>/await support simplifies bookkeeping</a:t>
            </a:r>
            <a:endParaRPr lang="en-US" dirty="0"/>
          </a:p>
        </p:txBody>
      </p:sp>
      <p:sp>
        <p:nvSpPr>
          <p:cNvPr id="3" name="Text Placeholder 2"/>
          <p:cNvSpPr>
            <a:spLocks noGrp="1"/>
          </p:cNvSpPr>
          <p:nvPr>
            <p:ph type="body" sz="quarter" idx="10"/>
          </p:nvPr>
        </p:nvSpPr>
        <p:spPr>
          <a:xfrm>
            <a:off x="519115" y="844189"/>
            <a:ext cx="11149012" cy="2382191"/>
          </a:xfrm>
        </p:spPr>
        <p:txBody>
          <a:bodyPr/>
          <a:lstStyle/>
          <a:p>
            <a:r>
              <a:rPr lang="en-US" sz="1800" dirty="0">
                <a:solidFill>
                  <a:srgbClr val="0000FF"/>
                </a:solidFill>
                <a:latin typeface="Consolas"/>
              </a:rPr>
              <a:t>void</a:t>
            </a:r>
            <a:r>
              <a:rPr lang="en-US" sz="1800" dirty="0">
                <a:solidFill>
                  <a:prstClr val="black"/>
                </a:solidFill>
                <a:latin typeface="Consolas"/>
              </a:rPr>
              <a:t> </a:t>
            </a:r>
            <a:r>
              <a:rPr lang="en-US" sz="1800" dirty="0" err="1">
                <a:solidFill>
                  <a:prstClr val="black"/>
                </a:solidFill>
                <a:latin typeface="Consolas"/>
              </a:rPr>
              <a:t>UploadImage</a:t>
            </a:r>
            <a:r>
              <a:rPr lang="en-US" sz="1800" dirty="0">
                <a:solidFill>
                  <a:prstClr val="black"/>
                </a:solidFill>
                <a:latin typeface="Consolas"/>
              </a:rPr>
              <a:t>(</a:t>
            </a:r>
            <a:r>
              <a:rPr lang="en-US" sz="1800" dirty="0">
                <a:solidFill>
                  <a:srgbClr val="2B91AF"/>
                </a:solidFill>
                <a:latin typeface="Consolas"/>
              </a:rPr>
              <a:t>Stream</a:t>
            </a:r>
            <a:r>
              <a:rPr lang="en-US" sz="1800" dirty="0">
                <a:solidFill>
                  <a:prstClr val="black"/>
                </a:solidFill>
                <a:latin typeface="Consolas"/>
              </a:rPr>
              <a:t> image, </a:t>
            </a:r>
            <a:r>
              <a:rPr lang="en-US" sz="1800" dirty="0" err="1">
                <a:solidFill>
                  <a:srgbClr val="2B91AF"/>
                </a:solidFill>
                <a:latin typeface="Consolas"/>
              </a:rPr>
              <a:t>CloudBlob</a:t>
            </a:r>
            <a:r>
              <a:rPr lang="en-US" sz="1800" dirty="0">
                <a:solidFill>
                  <a:prstClr val="black"/>
                </a:solidFill>
                <a:latin typeface="Consolas"/>
              </a:rPr>
              <a:t> </a:t>
            </a:r>
            <a:r>
              <a:rPr lang="en-US" sz="1800" dirty="0" err="1">
                <a:solidFill>
                  <a:prstClr val="black"/>
                </a:solidFill>
                <a:latin typeface="Consolas"/>
              </a:rPr>
              <a:t>destBlob</a:t>
            </a:r>
            <a:r>
              <a:rPr lang="en-US" sz="1800" dirty="0">
                <a:solidFill>
                  <a:prstClr val="black"/>
                </a:solidFill>
                <a:latin typeface="Consolas"/>
              </a:rPr>
              <a:t>)</a:t>
            </a:r>
          </a:p>
          <a:p>
            <a:r>
              <a:rPr lang="en-US" sz="1800" dirty="0" smtClean="0">
                <a:solidFill>
                  <a:prstClr val="black"/>
                </a:solidFill>
                <a:latin typeface="Consolas"/>
              </a:rPr>
              <a:t>{</a:t>
            </a:r>
            <a:endParaRPr lang="en-US" sz="1800" dirty="0">
              <a:solidFill>
                <a:prstClr val="black"/>
              </a:solidFill>
              <a:latin typeface="Consolas"/>
            </a:endParaRPr>
          </a:p>
          <a:p>
            <a:r>
              <a:rPr lang="en-US" sz="1800" dirty="0" smtClean="0">
                <a:solidFill>
                  <a:prstClr val="black"/>
                </a:solidFill>
                <a:latin typeface="Consolas"/>
              </a:rPr>
              <a:t>    </a:t>
            </a:r>
            <a:r>
              <a:rPr lang="en-US" sz="1800" dirty="0" smtClean="0">
                <a:solidFill>
                  <a:srgbClr val="008000"/>
                </a:solidFill>
                <a:latin typeface="Consolas"/>
              </a:rPr>
              <a:t>// </a:t>
            </a:r>
            <a:r>
              <a:rPr lang="en-US" sz="1800" dirty="0">
                <a:solidFill>
                  <a:srgbClr val="008000"/>
                </a:solidFill>
                <a:latin typeface="Consolas"/>
              </a:rPr>
              <a:t>Add image to list in SQL Azure</a:t>
            </a:r>
            <a:endParaRPr lang="en-US" sz="1800" dirty="0">
              <a:solidFill>
                <a:prstClr val="black"/>
              </a:solidFill>
              <a:latin typeface="Consolas"/>
            </a:endParaRPr>
          </a:p>
          <a:p>
            <a:r>
              <a:rPr lang="en-US" sz="1800" dirty="0" smtClean="0">
                <a:solidFill>
                  <a:prstClr val="black"/>
                </a:solidFill>
                <a:latin typeface="Consolas"/>
              </a:rPr>
              <a:t>    </a:t>
            </a:r>
            <a:r>
              <a:rPr lang="en-US" sz="1800" dirty="0" err="1" smtClean="0">
                <a:solidFill>
                  <a:prstClr val="black"/>
                </a:solidFill>
                <a:latin typeface="Consolas"/>
              </a:rPr>
              <a:t>AddImageToSQLAzure</a:t>
            </a:r>
            <a:r>
              <a:rPr lang="en-US" sz="1800" dirty="0" smtClean="0">
                <a:solidFill>
                  <a:prstClr val="black"/>
                </a:solidFill>
                <a:latin typeface="Consolas"/>
              </a:rPr>
              <a:t>(</a:t>
            </a:r>
            <a:r>
              <a:rPr lang="en-US" sz="1800" dirty="0" err="1" smtClean="0">
                <a:solidFill>
                  <a:prstClr val="black"/>
                </a:solidFill>
                <a:latin typeface="Consolas"/>
              </a:rPr>
              <a:t>destBlob.Uri</a:t>
            </a:r>
            <a:r>
              <a:rPr lang="en-US" sz="1800" dirty="0">
                <a:solidFill>
                  <a:prstClr val="black"/>
                </a:solidFill>
                <a:latin typeface="Consolas"/>
              </a:rPr>
              <a:t>);</a:t>
            </a:r>
          </a:p>
          <a:p>
            <a:endParaRPr lang="en-US" sz="1800" dirty="0">
              <a:solidFill>
                <a:prstClr val="black"/>
              </a:solidFill>
              <a:latin typeface="Consolas"/>
            </a:endParaRPr>
          </a:p>
          <a:p>
            <a:r>
              <a:rPr lang="en-US" sz="1800" dirty="0" smtClean="0">
                <a:solidFill>
                  <a:prstClr val="black"/>
                </a:solidFill>
                <a:latin typeface="Consolas"/>
              </a:rPr>
              <a:t>    </a:t>
            </a:r>
            <a:r>
              <a:rPr lang="en-US" sz="1800" dirty="0" smtClean="0">
                <a:solidFill>
                  <a:srgbClr val="008000"/>
                </a:solidFill>
                <a:latin typeface="Consolas"/>
              </a:rPr>
              <a:t>// </a:t>
            </a:r>
            <a:r>
              <a:rPr lang="en-US" sz="1800" dirty="0">
                <a:solidFill>
                  <a:srgbClr val="008000"/>
                </a:solidFill>
                <a:latin typeface="Consolas"/>
              </a:rPr>
              <a:t>Upload image to blob storage</a:t>
            </a:r>
            <a:endParaRPr lang="en-US" sz="1800" dirty="0">
              <a:solidFill>
                <a:prstClr val="black"/>
              </a:solidFill>
              <a:latin typeface="Consolas"/>
            </a:endParaRPr>
          </a:p>
          <a:p>
            <a:r>
              <a:rPr lang="en-US" sz="1800" dirty="0" smtClean="0">
                <a:solidFill>
                  <a:prstClr val="black"/>
                </a:solidFill>
                <a:latin typeface="Consolas"/>
              </a:rPr>
              <a:t>    </a:t>
            </a:r>
            <a:r>
              <a:rPr lang="en-US" sz="1800" dirty="0" err="1" smtClean="0">
                <a:solidFill>
                  <a:prstClr val="black"/>
                </a:solidFill>
                <a:latin typeface="Consolas"/>
              </a:rPr>
              <a:t>UploadImageToBlob</a:t>
            </a:r>
            <a:r>
              <a:rPr lang="en-US" sz="1800" dirty="0" smtClean="0">
                <a:solidFill>
                  <a:prstClr val="black"/>
                </a:solidFill>
                <a:latin typeface="Consolas"/>
              </a:rPr>
              <a:t>(image</a:t>
            </a:r>
            <a:r>
              <a:rPr lang="en-US" sz="1800" dirty="0">
                <a:solidFill>
                  <a:prstClr val="black"/>
                </a:solidFill>
                <a:latin typeface="Consolas"/>
              </a:rPr>
              <a:t>, </a:t>
            </a:r>
            <a:r>
              <a:rPr lang="en-US" sz="1800" dirty="0" err="1">
                <a:solidFill>
                  <a:prstClr val="black"/>
                </a:solidFill>
                <a:latin typeface="Consolas"/>
              </a:rPr>
              <a:t>destBlob</a:t>
            </a:r>
            <a:r>
              <a:rPr lang="en-US" sz="1800" dirty="0">
                <a:solidFill>
                  <a:prstClr val="black"/>
                </a:solidFill>
                <a:latin typeface="Consolas"/>
              </a:rPr>
              <a:t>);</a:t>
            </a:r>
          </a:p>
          <a:p>
            <a:r>
              <a:rPr lang="en-US" sz="1800" dirty="0" smtClean="0">
                <a:solidFill>
                  <a:prstClr val="black"/>
                </a:solidFill>
                <a:latin typeface="Consolas"/>
              </a:rPr>
              <a:t>}</a:t>
            </a:r>
            <a:endParaRPr lang="en-US" sz="1800" dirty="0">
              <a:effectLst/>
              <a:latin typeface="Calibri"/>
              <a:ea typeface="Calibri"/>
              <a:cs typeface="Arial"/>
            </a:endParaRPr>
          </a:p>
        </p:txBody>
      </p:sp>
      <p:sp>
        <p:nvSpPr>
          <p:cNvPr id="4" name="Rectangle 3"/>
          <p:cNvSpPr/>
          <p:nvPr/>
        </p:nvSpPr>
        <p:spPr bwMode="auto">
          <a:xfrm>
            <a:off x="393405" y="746760"/>
            <a:ext cx="11274722" cy="2626776"/>
          </a:xfrm>
          <a:prstGeom prst="rect">
            <a:avLst/>
          </a:prstGeom>
          <a:noFill/>
          <a:ln>
            <a:solidFill>
              <a:schemeClr val="accent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ext Placeholder 2"/>
          <p:cNvSpPr txBox="1">
            <a:spLocks/>
          </p:cNvSpPr>
          <p:nvPr/>
        </p:nvSpPr>
        <p:spPr>
          <a:xfrm>
            <a:off x="519112" y="3684146"/>
            <a:ext cx="11149012" cy="2991588"/>
          </a:xfrm>
          <a:prstGeom prst="rect">
            <a:avLst/>
          </a:prstGeom>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err="1">
                <a:solidFill>
                  <a:srgbClr val="0000FF"/>
                </a:solidFill>
                <a:latin typeface="Consolas"/>
              </a:rPr>
              <a:t>async</a:t>
            </a:r>
            <a:r>
              <a:rPr lang="en-US" sz="1800" dirty="0">
                <a:solidFill>
                  <a:prstClr val="black"/>
                </a:solidFill>
                <a:latin typeface="Consolas"/>
              </a:rPr>
              <a:t> </a:t>
            </a:r>
            <a:r>
              <a:rPr lang="en-US" sz="1800" dirty="0">
                <a:solidFill>
                  <a:srgbClr val="2B91AF"/>
                </a:solidFill>
                <a:latin typeface="Consolas"/>
              </a:rPr>
              <a:t>Task</a:t>
            </a:r>
            <a:r>
              <a:rPr lang="en-US" sz="1800" dirty="0">
                <a:solidFill>
                  <a:prstClr val="black"/>
                </a:solidFill>
                <a:latin typeface="Consolas"/>
              </a:rPr>
              <a:t> </a:t>
            </a:r>
            <a:r>
              <a:rPr lang="en-US" sz="1800" dirty="0" err="1">
                <a:solidFill>
                  <a:prstClr val="black"/>
                </a:solidFill>
                <a:latin typeface="Consolas"/>
              </a:rPr>
              <a:t>UploadImageAsync</a:t>
            </a:r>
            <a:r>
              <a:rPr lang="en-US" sz="1800" dirty="0">
                <a:solidFill>
                  <a:prstClr val="black"/>
                </a:solidFill>
                <a:latin typeface="Consolas"/>
              </a:rPr>
              <a:t>(</a:t>
            </a:r>
            <a:r>
              <a:rPr lang="en-US" sz="1800" dirty="0">
                <a:solidFill>
                  <a:srgbClr val="2B91AF"/>
                </a:solidFill>
                <a:latin typeface="Consolas"/>
              </a:rPr>
              <a:t>Stream</a:t>
            </a:r>
            <a:r>
              <a:rPr lang="en-US" sz="1800" dirty="0">
                <a:solidFill>
                  <a:prstClr val="black"/>
                </a:solidFill>
                <a:latin typeface="Consolas"/>
              </a:rPr>
              <a:t> image, </a:t>
            </a:r>
            <a:r>
              <a:rPr lang="en-US" sz="1800" dirty="0" err="1">
                <a:solidFill>
                  <a:srgbClr val="2B91AF"/>
                </a:solidFill>
                <a:latin typeface="Consolas"/>
              </a:rPr>
              <a:t>CloudBlob</a:t>
            </a:r>
            <a:r>
              <a:rPr lang="en-US" sz="1800" dirty="0">
                <a:solidFill>
                  <a:prstClr val="black"/>
                </a:solidFill>
                <a:latin typeface="Consolas"/>
              </a:rPr>
              <a:t> </a:t>
            </a:r>
            <a:r>
              <a:rPr lang="en-US" sz="1800" dirty="0" err="1">
                <a:solidFill>
                  <a:prstClr val="black"/>
                </a:solidFill>
                <a:latin typeface="Consolas"/>
              </a:rPr>
              <a:t>destBlob</a:t>
            </a:r>
            <a:r>
              <a:rPr lang="en-US" sz="1800" dirty="0">
                <a:solidFill>
                  <a:prstClr val="black"/>
                </a:solidFill>
                <a:latin typeface="Consolas"/>
              </a:rPr>
              <a:t>)</a:t>
            </a:r>
          </a:p>
          <a:p>
            <a:r>
              <a:rPr lang="en-US" sz="1800" dirty="0" smtClean="0">
                <a:solidFill>
                  <a:prstClr val="black"/>
                </a:solidFill>
                <a:latin typeface="Consolas"/>
              </a:rPr>
              <a:t>{</a:t>
            </a:r>
            <a:endParaRPr lang="en-US" sz="1800" dirty="0">
              <a:solidFill>
                <a:prstClr val="black"/>
              </a:solidFill>
              <a:latin typeface="Consolas"/>
            </a:endParaRPr>
          </a:p>
          <a:p>
            <a:r>
              <a:rPr lang="en-US" sz="1800" dirty="0" smtClean="0">
                <a:solidFill>
                  <a:prstClr val="black"/>
                </a:solidFill>
                <a:latin typeface="Consolas"/>
              </a:rPr>
              <a:t>    </a:t>
            </a:r>
            <a:r>
              <a:rPr lang="en-US" sz="1800" dirty="0">
                <a:solidFill>
                  <a:srgbClr val="008000"/>
                </a:solidFill>
                <a:latin typeface="Consolas"/>
              </a:rPr>
              <a:t>// Add image to list in SQL Azure</a:t>
            </a:r>
            <a:endParaRPr lang="en-US" sz="1800" dirty="0">
              <a:solidFill>
                <a:prstClr val="black"/>
              </a:solidFill>
              <a:latin typeface="Consolas"/>
            </a:endParaRPr>
          </a:p>
          <a:p>
            <a:r>
              <a:rPr lang="en-US" sz="1800" dirty="0" smtClean="0">
                <a:solidFill>
                  <a:prstClr val="black"/>
                </a:solidFill>
                <a:latin typeface="Consolas"/>
              </a:rPr>
              <a:t>    </a:t>
            </a:r>
            <a:r>
              <a:rPr lang="en-US" sz="1800" dirty="0" err="1" smtClean="0">
                <a:solidFill>
                  <a:srgbClr val="0000FF"/>
                </a:solidFill>
                <a:latin typeface="Consolas"/>
              </a:rPr>
              <a:t>var</a:t>
            </a:r>
            <a:r>
              <a:rPr lang="en-US" sz="1800" dirty="0" smtClean="0">
                <a:solidFill>
                  <a:prstClr val="black"/>
                </a:solidFill>
                <a:latin typeface="Consolas"/>
              </a:rPr>
              <a:t> </a:t>
            </a:r>
            <a:r>
              <a:rPr lang="en-US" sz="1800" dirty="0">
                <a:solidFill>
                  <a:prstClr val="black"/>
                </a:solidFill>
                <a:latin typeface="Consolas"/>
              </a:rPr>
              <a:t>t1 = </a:t>
            </a:r>
            <a:r>
              <a:rPr lang="en-US" sz="1800" dirty="0" err="1">
                <a:solidFill>
                  <a:prstClr val="black"/>
                </a:solidFill>
                <a:latin typeface="Consolas"/>
              </a:rPr>
              <a:t>AddImageToSQLAzureAsync</a:t>
            </a:r>
            <a:r>
              <a:rPr lang="en-US" sz="1800" dirty="0">
                <a:solidFill>
                  <a:prstClr val="black"/>
                </a:solidFill>
                <a:latin typeface="Consolas"/>
              </a:rPr>
              <a:t>(</a:t>
            </a:r>
            <a:r>
              <a:rPr lang="en-US" sz="1800" dirty="0" err="1">
                <a:solidFill>
                  <a:prstClr val="black"/>
                </a:solidFill>
                <a:latin typeface="Consolas"/>
              </a:rPr>
              <a:t>destBlob.Uri</a:t>
            </a:r>
            <a:r>
              <a:rPr lang="en-US" sz="1800" dirty="0">
                <a:solidFill>
                  <a:prstClr val="black"/>
                </a:solidFill>
                <a:latin typeface="Consolas"/>
              </a:rPr>
              <a:t>);</a:t>
            </a:r>
          </a:p>
          <a:p>
            <a:endParaRPr lang="en-US" sz="1800" dirty="0">
              <a:solidFill>
                <a:prstClr val="black"/>
              </a:solidFill>
              <a:latin typeface="Consolas"/>
            </a:endParaRPr>
          </a:p>
          <a:p>
            <a:r>
              <a:rPr lang="en-US" sz="1800" dirty="0" smtClean="0">
                <a:solidFill>
                  <a:srgbClr val="008000"/>
                </a:solidFill>
                <a:latin typeface="Consolas"/>
              </a:rPr>
              <a:t>    // </a:t>
            </a:r>
            <a:r>
              <a:rPr lang="en-US" sz="1800" dirty="0">
                <a:solidFill>
                  <a:srgbClr val="008000"/>
                </a:solidFill>
                <a:latin typeface="Consolas"/>
              </a:rPr>
              <a:t>Upload image to blob storage</a:t>
            </a:r>
            <a:endParaRPr lang="en-US" sz="1800" dirty="0">
              <a:solidFill>
                <a:prstClr val="black"/>
              </a:solidFill>
              <a:latin typeface="Consolas"/>
            </a:endParaRPr>
          </a:p>
          <a:p>
            <a:r>
              <a:rPr lang="en-US" sz="1800" dirty="0" smtClean="0">
                <a:solidFill>
                  <a:srgbClr val="0000FF"/>
                </a:solidFill>
                <a:latin typeface="Consolas"/>
              </a:rPr>
              <a:t>    </a:t>
            </a:r>
            <a:r>
              <a:rPr lang="en-US" sz="1800" dirty="0" err="1" smtClean="0">
                <a:solidFill>
                  <a:srgbClr val="0000FF"/>
                </a:solidFill>
                <a:latin typeface="Consolas"/>
              </a:rPr>
              <a:t>var</a:t>
            </a:r>
            <a:r>
              <a:rPr lang="en-US" sz="1800" dirty="0" smtClean="0">
                <a:solidFill>
                  <a:prstClr val="black"/>
                </a:solidFill>
                <a:latin typeface="Consolas"/>
              </a:rPr>
              <a:t> </a:t>
            </a:r>
            <a:r>
              <a:rPr lang="en-US" sz="1800" dirty="0">
                <a:solidFill>
                  <a:prstClr val="black"/>
                </a:solidFill>
                <a:latin typeface="Consolas"/>
              </a:rPr>
              <a:t>t2 = </a:t>
            </a:r>
            <a:r>
              <a:rPr lang="en-US" sz="1800" dirty="0" err="1">
                <a:solidFill>
                  <a:prstClr val="black"/>
                </a:solidFill>
                <a:latin typeface="Consolas"/>
              </a:rPr>
              <a:t>UploadImageToBlobAsync</a:t>
            </a:r>
            <a:r>
              <a:rPr lang="en-US" sz="1800" dirty="0">
                <a:solidFill>
                  <a:prstClr val="black"/>
                </a:solidFill>
                <a:latin typeface="Consolas"/>
              </a:rPr>
              <a:t>(image, </a:t>
            </a:r>
            <a:r>
              <a:rPr lang="en-US" sz="1800" dirty="0" err="1">
                <a:solidFill>
                  <a:prstClr val="black"/>
                </a:solidFill>
                <a:latin typeface="Consolas"/>
              </a:rPr>
              <a:t>destBlob</a:t>
            </a:r>
            <a:r>
              <a:rPr lang="en-US" sz="1800" dirty="0">
                <a:solidFill>
                  <a:prstClr val="black"/>
                </a:solidFill>
                <a:latin typeface="Consolas"/>
              </a:rPr>
              <a:t>);</a:t>
            </a:r>
          </a:p>
          <a:p>
            <a:endParaRPr lang="en-US" sz="1800" dirty="0">
              <a:solidFill>
                <a:prstClr val="black"/>
              </a:solidFill>
              <a:latin typeface="Consolas"/>
            </a:endParaRPr>
          </a:p>
          <a:p>
            <a:r>
              <a:rPr lang="en-US" sz="1800" dirty="0" smtClean="0">
                <a:solidFill>
                  <a:srgbClr val="0000FF"/>
                </a:solidFill>
                <a:latin typeface="Consolas"/>
              </a:rPr>
              <a:t>    await</a:t>
            </a:r>
            <a:r>
              <a:rPr lang="en-US" sz="1800" dirty="0" smtClean="0">
                <a:solidFill>
                  <a:prstClr val="black"/>
                </a:solidFill>
                <a:latin typeface="Consolas"/>
              </a:rPr>
              <a:t> </a:t>
            </a:r>
            <a:r>
              <a:rPr lang="en-US" sz="1800" dirty="0" err="1">
                <a:solidFill>
                  <a:srgbClr val="2B91AF"/>
                </a:solidFill>
                <a:latin typeface="Consolas"/>
              </a:rPr>
              <a:t>TaskEx</a:t>
            </a:r>
            <a:r>
              <a:rPr lang="en-US" sz="1800" dirty="0" err="1">
                <a:solidFill>
                  <a:prstClr val="black"/>
                </a:solidFill>
                <a:latin typeface="Consolas"/>
              </a:rPr>
              <a:t>.WhenAll</a:t>
            </a:r>
            <a:r>
              <a:rPr lang="en-US" sz="1800" dirty="0">
                <a:solidFill>
                  <a:prstClr val="black"/>
                </a:solidFill>
                <a:latin typeface="Consolas"/>
              </a:rPr>
              <a:t>(t1, t2);</a:t>
            </a:r>
          </a:p>
          <a:p>
            <a:r>
              <a:rPr lang="en-US" sz="1800" dirty="0" smtClean="0">
                <a:solidFill>
                  <a:prstClr val="black"/>
                </a:solidFill>
                <a:latin typeface="Consolas"/>
              </a:rPr>
              <a:t>}</a:t>
            </a:r>
            <a:endParaRPr lang="en-US" sz="1800" dirty="0">
              <a:solidFill>
                <a:prstClr val="black"/>
              </a:solidFill>
              <a:latin typeface="Consolas"/>
            </a:endParaRPr>
          </a:p>
        </p:txBody>
      </p:sp>
      <p:sp>
        <p:nvSpPr>
          <p:cNvPr id="6" name="Rectangle 5"/>
          <p:cNvSpPr/>
          <p:nvPr/>
        </p:nvSpPr>
        <p:spPr bwMode="auto">
          <a:xfrm>
            <a:off x="393403" y="3575722"/>
            <a:ext cx="11274722" cy="3145732"/>
          </a:xfrm>
          <a:prstGeom prst="rect">
            <a:avLst/>
          </a:prstGeom>
          <a:noFill/>
          <a:ln>
            <a:solidFill>
              <a:schemeClr val="accent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Rectangle 6"/>
          <p:cNvSpPr/>
          <p:nvPr/>
        </p:nvSpPr>
        <p:spPr bwMode="auto">
          <a:xfrm>
            <a:off x="2072640" y="5440680"/>
            <a:ext cx="2956560" cy="365760"/>
          </a:xfrm>
          <a:prstGeom prst="rect">
            <a:avLst/>
          </a:prstGeom>
          <a:noFill/>
          <a:ln>
            <a:headEnd type="none" w="med" len="med"/>
            <a:tailEnd type="none" w="med" len="med"/>
          </a:ln>
          <a:effectLst>
            <a:glow rad="228600">
              <a:schemeClr val="accent2">
                <a:satMod val="175000"/>
                <a:alpha val="40000"/>
              </a:schemeClr>
            </a:glow>
          </a:effectLst>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 name="TextBox 7"/>
          <p:cNvSpPr txBox="1"/>
          <p:nvPr/>
        </p:nvSpPr>
        <p:spPr>
          <a:xfrm>
            <a:off x="5547360" y="6108561"/>
            <a:ext cx="5616922" cy="430887"/>
          </a:xfrm>
          <a:prstGeom prst="rect">
            <a:avLst/>
          </a:prstGeom>
          <a:noFill/>
        </p:spPr>
        <p:txBody>
          <a:bodyPr wrap="none" lIns="0" tIns="0" rIns="0" bIns="0" rtlCol="0">
            <a:spAutoFit/>
          </a:bodyPr>
          <a:lstStyle/>
          <a:p>
            <a:r>
              <a:rPr lang="en-US" sz="2800" dirty="0" smtClean="0">
                <a:solidFill>
                  <a:schemeClr val="accent3"/>
                </a:solidFill>
              </a:rPr>
              <a:t>But how do we make one of these?</a:t>
            </a:r>
          </a:p>
        </p:txBody>
      </p:sp>
      <p:cxnSp>
        <p:nvCxnSpPr>
          <p:cNvPr id="10" name="Straight Arrow Connector 9"/>
          <p:cNvCxnSpPr/>
          <p:nvPr/>
        </p:nvCxnSpPr>
        <p:spPr>
          <a:xfrm flipH="1" flipV="1">
            <a:off x="5029200" y="5806440"/>
            <a:ext cx="518160" cy="51756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7839483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6" grpId="0" animBg="1"/>
      <p:bldP spid="7"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t>
            </a:r>
            <a:r>
              <a:rPr lang="en-US" dirty="0" err="1" smtClean="0"/>
              <a:t>async</a:t>
            </a:r>
            <a:r>
              <a:rPr lang="en-US" dirty="0" smtClean="0"/>
              <a:t> methods from begin/end pairs</a:t>
            </a:r>
            <a:endParaRPr lang="en-US" dirty="0"/>
          </a:p>
        </p:txBody>
      </p:sp>
      <p:sp>
        <p:nvSpPr>
          <p:cNvPr id="5" name="Content Placeholder 4"/>
          <p:cNvSpPr>
            <a:spLocks noGrp="1"/>
          </p:cNvSpPr>
          <p:nvPr>
            <p:ph idx="1"/>
          </p:nvPr>
        </p:nvSpPr>
        <p:spPr>
          <a:xfrm>
            <a:off x="519114" y="1310640"/>
            <a:ext cx="11149011" cy="1292662"/>
          </a:xfrm>
        </p:spPr>
        <p:txBody>
          <a:bodyPr/>
          <a:lstStyle/>
          <a:p>
            <a:r>
              <a:rPr lang="en-US" sz="2000" dirty="0" smtClean="0">
                <a:solidFill>
                  <a:srgbClr val="0000FF"/>
                </a:solidFill>
                <a:latin typeface="Consolas"/>
              </a:rPr>
              <a:t>void</a:t>
            </a:r>
            <a:r>
              <a:rPr lang="en-US" sz="2000" dirty="0" smtClean="0">
                <a:solidFill>
                  <a:prstClr val="black"/>
                </a:solidFill>
                <a:latin typeface="Consolas"/>
              </a:rPr>
              <a:t> </a:t>
            </a:r>
            <a:r>
              <a:rPr lang="en-US" sz="2000" dirty="0" err="1">
                <a:solidFill>
                  <a:prstClr val="black"/>
                </a:solidFill>
                <a:latin typeface="Consolas"/>
              </a:rPr>
              <a:t>UploadImageToBlob</a:t>
            </a:r>
            <a:r>
              <a:rPr lang="en-US" sz="2000" dirty="0">
                <a:solidFill>
                  <a:prstClr val="black"/>
                </a:solidFill>
                <a:latin typeface="Consolas"/>
              </a:rPr>
              <a:t> (</a:t>
            </a:r>
            <a:r>
              <a:rPr lang="en-US" sz="2000" dirty="0">
                <a:solidFill>
                  <a:srgbClr val="2B91AF"/>
                </a:solidFill>
                <a:latin typeface="Consolas"/>
              </a:rPr>
              <a:t>Stream</a:t>
            </a:r>
            <a:r>
              <a:rPr lang="en-US" sz="2000" dirty="0">
                <a:solidFill>
                  <a:prstClr val="black"/>
                </a:solidFill>
                <a:latin typeface="Consolas"/>
              </a:rPr>
              <a:t> image, </a:t>
            </a:r>
            <a:r>
              <a:rPr lang="en-US" sz="2000" dirty="0" err="1">
                <a:solidFill>
                  <a:srgbClr val="2B91AF"/>
                </a:solidFill>
                <a:latin typeface="Consolas"/>
              </a:rPr>
              <a:t>CloudBlob</a:t>
            </a:r>
            <a:r>
              <a:rPr lang="en-US" sz="2000" dirty="0">
                <a:solidFill>
                  <a:prstClr val="black"/>
                </a:solidFill>
                <a:latin typeface="Consolas"/>
              </a:rPr>
              <a:t> </a:t>
            </a:r>
            <a:r>
              <a:rPr lang="en-US" sz="2000" dirty="0" err="1">
                <a:solidFill>
                  <a:prstClr val="black"/>
                </a:solidFill>
                <a:latin typeface="Consolas"/>
              </a:rPr>
              <a:t>destBlob</a:t>
            </a:r>
            <a:r>
              <a:rPr lang="en-US" sz="2000" dirty="0">
                <a:solidFill>
                  <a:prstClr val="black"/>
                </a:solidFill>
                <a:latin typeface="Consolas"/>
              </a:rPr>
              <a:t>)</a:t>
            </a:r>
          </a:p>
          <a:p>
            <a:r>
              <a:rPr lang="en-US" sz="2000" dirty="0" smtClean="0">
                <a:solidFill>
                  <a:prstClr val="black"/>
                </a:solidFill>
                <a:latin typeface="Consolas"/>
              </a:rPr>
              <a:t>{</a:t>
            </a:r>
            <a:endParaRPr lang="en-US" sz="2000" dirty="0">
              <a:solidFill>
                <a:prstClr val="black"/>
              </a:solidFill>
              <a:latin typeface="Consolas"/>
            </a:endParaRPr>
          </a:p>
          <a:p>
            <a:r>
              <a:rPr lang="en-US" sz="2000" dirty="0" smtClean="0">
                <a:solidFill>
                  <a:prstClr val="black"/>
                </a:solidFill>
                <a:latin typeface="Consolas"/>
              </a:rPr>
              <a:t>    </a:t>
            </a:r>
            <a:r>
              <a:rPr lang="en-US" sz="2000" dirty="0" err="1" smtClean="0">
                <a:solidFill>
                  <a:prstClr val="black"/>
                </a:solidFill>
                <a:latin typeface="Consolas"/>
              </a:rPr>
              <a:t>destBlob.UploadFromStream</a:t>
            </a:r>
            <a:r>
              <a:rPr lang="en-US" sz="2000" dirty="0" smtClean="0">
                <a:solidFill>
                  <a:prstClr val="black"/>
                </a:solidFill>
                <a:latin typeface="Consolas"/>
              </a:rPr>
              <a:t>(image</a:t>
            </a:r>
            <a:r>
              <a:rPr lang="en-US" sz="2000" dirty="0">
                <a:solidFill>
                  <a:prstClr val="black"/>
                </a:solidFill>
                <a:latin typeface="Consolas"/>
              </a:rPr>
              <a:t>);</a:t>
            </a:r>
          </a:p>
          <a:p>
            <a:r>
              <a:rPr lang="en-US" sz="2000" dirty="0" smtClean="0">
                <a:solidFill>
                  <a:prstClr val="black"/>
                </a:solidFill>
                <a:latin typeface="Consolas"/>
              </a:rPr>
              <a:t>}</a:t>
            </a:r>
            <a:endParaRPr lang="en-US" sz="2000" dirty="0"/>
          </a:p>
        </p:txBody>
      </p:sp>
      <p:sp>
        <p:nvSpPr>
          <p:cNvPr id="6" name="Content Placeholder 4"/>
          <p:cNvSpPr txBox="1">
            <a:spLocks/>
          </p:cNvSpPr>
          <p:nvPr/>
        </p:nvSpPr>
        <p:spPr>
          <a:xfrm>
            <a:off x="519114" y="3322320"/>
            <a:ext cx="11149011" cy="2985433"/>
          </a:xfrm>
          <a:prstGeom prst="rect">
            <a:avLst/>
          </a:prstGeom>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err="1">
                <a:solidFill>
                  <a:srgbClr val="0000FF"/>
                </a:solidFill>
                <a:latin typeface="Consolas"/>
              </a:rPr>
              <a:t>async</a:t>
            </a:r>
            <a:r>
              <a:rPr lang="en-US" sz="2000" dirty="0">
                <a:solidFill>
                  <a:prstClr val="black"/>
                </a:solidFill>
                <a:latin typeface="Consolas"/>
              </a:rPr>
              <a:t> </a:t>
            </a:r>
            <a:r>
              <a:rPr lang="en-US" sz="2000" dirty="0">
                <a:solidFill>
                  <a:srgbClr val="2B91AF"/>
                </a:solidFill>
                <a:latin typeface="Consolas"/>
              </a:rPr>
              <a:t>Task</a:t>
            </a:r>
            <a:r>
              <a:rPr lang="en-US" sz="2000" dirty="0">
                <a:solidFill>
                  <a:prstClr val="black"/>
                </a:solidFill>
                <a:latin typeface="Consolas"/>
              </a:rPr>
              <a:t> </a:t>
            </a:r>
            <a:r>
              <a:rPr lang="en-US" sz="2000" dirty="0" err="1">
                <a:solidFill>
                  <a:prstClr val="black"/>
                </a:solidFill>
                <a:latin typeface="Consolas"/>
              </a:rPr>
              <a:t>UploadImageToBlobAsync</a:t>
            </a:r>
            <a:r>
              <a:rPr lang="en-US" sz="2000" dirty="0">
                <a:solidFill>
                  <a:prstClr val="black"/>
                </a:solidFill>
                <a:latin typeface="Consolas"/>
              </a:rPr>
              <a:t> (</a:t>
            </a:r>
            <a:r>
              <a:rPr lang="en-US" sz="2000" dirty="0">
                <a:solidFill>
                  <a:srgbClr val="2B91AF"/>
                </a:solidFill>
                <a:latin typeface="Consolas"/>
              </a:rPr>
              <a:t>Stream</a:t>
            </a:r>
            <a:r>
              <a:rPr lang="en-US" sz="2000" dirty="0">
                <a:solidFill>
                  <a:prstClr val="black"/>
                </a:solidFill>
                <a:latin typeface="Consolas"/>
              </a:rPr>
              <a:t> image, </a:t>
            </a:r>
            <a:r>
              <a:rPr lang="en-US" sz="2000" dirty="0" err="1">
                <a:solidFill>
                  <a:srgbClr val="2B91AF"/>
                </a:solidFill>
                <a:latin typeface="Consolas"/>
              </a:rPr>
              <a:t>CloudBlob</a:t>
            </a:r>
            <a:r>
              <a:rPr lang="en-US" sz="2000" dirty="0">
                <a:solidFill>
                  <a:prstClr val="black"/>
                </a:solidFill>
                <a:latin typeface="Consolas"/>
              </a:rPr>
              <a:t> </a:t>
            </a:r>
            <a:r>
              <a:rPr lang="en-US" sz="2000" dirty="0" err="1">
                <a:solidFill>
                  <a:prstClr val="black"/>
                </a:solidFill>
                <a:latin typeface="Consolas"/>
              </a:rPr>
              <a:t>destBlob</a:t>
            </a:r>
            <a:r>
              <a:rPr lang="en-US" sz="2000" dirty="0">
                <a:solidFill>
                  <a:prstClr val="black"/>
                </a:solidFill>
                <a:latin typeface="Consolas"/>
              </a:rPr>
              <a:t>)</a:t>
            </a:r>
          </a:p>
          <a:p>
            <a:r>
              <a:rPr lang="en-US" sz="2000" dirty="0" smtClean="0">
                <a:solidFill>
                  <a:prstClr val="black"/>
                </a:solidFill>
                <a:latin typeface="Consolas"/>
              </a:rPr>
              <a:t>{</a:t>
            </a:r>
            <a:endParaRPr lang="en-US" sz="2000" dirty="0">
              <a:solidFill>
                <a:prstClr val="black"/>
              </a:solidFill>
              <a:latin typeface="Consolas"/>
            </a:endParaRPr>
          </a:p>
          <a:p>
            <a:r>
              <a:rPr lang="en-US" sz="2000" dirty="0" smtClean="0">
                <a:solidFill>
                  <a:prstClr val="black"/>
                </a:solidFill>
                <a:latin typeface="Consolas"/>
              </a:rPr>
              <a:t>    </a:t>
            </a:r>
            <a:r>
              <a:rPr lang="en-US" sz="2000" dirty="0" smtClean="0">
                <a:solidFill>
                  <a:srgbClr val="008000"/>
                </a:solidFill>
                <a:latin typeface="Consolas"/>
              </a:rPr>
              <a:t>// </a:t>
            </a:r>
            <a:r>
              <a:rPr lang="en-US" sz="2000" dirty="0" err="1">
                <a:solidFill>
                  <a:srgbClr val="008000"/>
                </a:solidFill>
                <a:latin typeface="Consolas"/>
              </a:rPr>
              <a:t>Task.Factory.FromAsync</a:t>
            </a:r>
            <a:r>
              <a:rPr lang="en-US" sz="2000" dirty="0">
                <a:solidFill>
                  <a:srgbClr val="008000"/>
                </a:solidFill>
                <a:latin typeface="Consolas"/>
              </a:rPr>
              <a:t> method creates a Task or Task&lt;T&gt; to </a:t>
            </a:r>
            <a:endParaRPr lang="en-US" sz="2000" dirty="0" smtClean="0">
              <a:solidFill>
                <a:srgbClr val="008000"/>
              </a:solidFill>
              <a:latin typeface="Consolas"/>
            </a:endParaRPr>
          </a:p>
          <a:p>
            <a:r>
              <a:rPr lang="en-US" sz="2000" dirty="0">
                <a:solidFill>
                  <a:srgbClr val="008000"/>
                </a:solidFill>
                <a:latin typeface="Consolas"/>
              </a:rPr>
              <a:t> </a:t>
            </a:r>
            <a:r>
              <a:rPr lang="en-US" sz="2000" dirty="0" smtClean="0">
                <a:solidFill>
                  <a:srgbClr val="008000"/>
                </a:solidFill>
                <a:latin typeface="Consolas"/>
              </a:rPr>
              <a:t>   // represent </a:t>
            </a:r>
            <a:r>
              <a:rPr lang="en-US" sz="2000" dirty="0">
                <a:solidFill>
                  <a:srgbClr val="008000"/>
                </a:solidFill>
                <a:latin typeface="Consolas"/>
              </a:rPr>
              <a:t>a Begin/End </a:t>
            </a:r>
            <a:r>
              <a:rPr lang="en-US" sz="2000" dirty="0" err="1">
                <a:solidFill>
                  <a:srgbClr val="008000"/>
                </a:solidFill>
                <a:latin typeface="Consolas"/>
              </a:rPr>
              <a:t>async</a:t>
            </a:r>
            <a:r>
              <a:rPr lang="en-US" sz="2000" dirty="0">
                <a:solidFill>
                  <a:srgbClr val="008000"/>
                </a:solidFill>
                <a:latin typeface="Consolas"/>
              </a:rPr>
              <a:t> invocation</a:t>
            </a:r>
            <a:endParaRPr lang="en-US" sz="2000" dirty="0">
              <a:solidFill>
                <a:prstClr val="black"/>
              </a:solidFill>
              <a:latin typeface="Consolas"/>
            </a:endParaRPr>
          </a:p>
          <a:p>
            <a:r>
              <a:rPr lang="en-US" sz="2000" dirty="0" smtClean="0">
                <a:solidFill>
                  <a:prstClr val="black"/>
                </a:solidFill>
                <a:latin typeface="Consolas"/>
              </a:rPr>
              <a:t>    </a:t>
            </a:r>
            <a:r>
              <a:rPr lang="en-US" sz="2000" dirty="0">
                <a:solidFill>
                  <a:srgbClr val="0000FF"/>
                </a:solidFill>
                <a:latin typeface="Consolas"/>
              </a:rPr>
              <a:t>await</a:t>
            </a:r>
            <a:r>
              <a:rPr lang="en-US" sz="2000" dirty="0">
                <a:solidFill>
                  <a:prstClr val="black"/>
                </a:solidFill>
                <a:latin typeface="Consolas"/>
              </a:rPr>
              <a:t> </a:t>
            </a:r>
            <a:r>
              <a:rPr lang="en-US" sz="2000" dirty="0" err="1">
                <a:solidFill>
                  <a:srgbClr val="2B91AF"/>
                </a:solidFill>
                <a:latin typeface="Consolas"/>
              </a:rPr>
              <a:t>Task</a:t>
            </a:r>
            <a:r>
              <a:rPr lang="en-US" sz="2000" dirty="0" err="1">
                <a:solidFill>
                  <a:prstClr val="black"/>
                </a:solidFill>
                <a:latin typeface="Consolas"/>
              </a:rPr>
              <a:t>.Factory.FromAsync</a:t>
            </a:r>
            <a:r>
              <a:rPr lang="en-US" sz="2000" dirty="0">
                <a:solidFill>
                  <a:prstClr val="black"/>
                </a:solidFill>
                <a:latin typeface="Consolas"/>
              </a:rPr>
              <a:t>&lt;</a:t>
            </a:r>
            <a:r>
              <a:rPr lang="en-US" sz="2000" dirty="0">
                <a:solidFill>
                  <a:srgbClr val="2B91AF"/>
                </a:solidFill>
                <a:latin typeface="Consolas"/>
              </a:rPr>
              <a:t>Stream</a:t>
            </a:r>
            <a:r>
              <a:rPr lang="en-US" sz="2000" dirty="0">
                <a:solidFill>
                  <a:prstClr val="black"/>
                </a:solidFill>
                <a:latin typeface="Consolas"/>
              </a:rPr>
              <a:t>&gt;(</a:t>
            </a:r>
            <a:r>
              <a:rPr lang="en-US" sz="2000" dirty="0" err="1">
                <a:solidFill>
                  <a:prstClr val="black"/>
                </a:solidFill>
                <a:latin typeface="Consolas"/>
              </a:rPr>
              <a:t>destBlob.BeginUploadFromStream</a:t>
            </a:r>
            <a:r>
              <a:rPr lang="en-US" sz="2000" dirty="0">
                <a:solidFill>
                  <a:prstClr val="black"/>
                </a:solidFill>
                <a:latin typeface="Consolas"/>
              </a:rPr>
              <a:t>, </a:t>
            </a:r>
          </a:p>
          <a:p>
            <a:r>
              <a:rPr lang="en-US" sz="2000" dirty="0">
                <a:solidFill>
                  <a:prstClr val="black"/>
                </a:solidFill>
                <a:latin typeface="Consolas"/>
              </a:rPr>
              <a:t>                                        </a:t>
            </a:r>
            <a:r>
              <a:rPr lang="en-US" sz="2000" dirty="0" smtClean="0">
                <a:solidFill>
                  <a:prstClr val="black"/>
                </a:solidFill>
                <a:latin typeface="Consolas"/>
              </a:rPr>
              <a:t> </a:t>
            </a:r>
            <a:r>
              <a:rPr lang="en-US" sz="2000" dirty="0" err="1" smtClean="0">
                <a:solidFill>
                  <a:prstClr val="black"/>
                </a:solidFill>
                <a:latin typeface="Consolas"/>
              </a:rPr>
              <a:t>destBlob.EndUploadFromStream</a:t>
            </a:r>
            <a:r>
              <a:rPr lang="en-US" sz="2000" dirty="0">
                <a:solidFill>
                  <a:prstClr val="black"/>
                </a:solidFill>
                <a:latin typeface="Consolas"/>
              </a:rPr>
              <a:t>, </a:t>
            </a:r>
          </a:p>
          <a:p>
            <a:r>
              <a:rPr lang="en-US" sz="2000" dirty="0" smtClean="0">
                <a:solidFill>
                  <a:prstClr val="black"/>
                </a:solidFill>
                <a:latin typeface="Consolas"/>
              </a:rPr>
              <a:t>                                         image</a:t>
            </a:r>
            <a:r>
              <a:rPr lang="en-US" sz="2000" dirty="0">
                <a:solidFill>
                  <a:prstClr val="black"/>
                </a:solidFill>
                <a:latin typeface="Consolas"/>
              </a:rPr>
              <a:t>, </a:t>
            </a:r>
          </a:p>
          <a:p>
            <a:r>
              <a:rPr lang="en-US" sz="2000" dirty="0" smtClean="0">
                <a:solidFill>
                  <a:prstClr val="black"/>
                </a:solidFill>
                <a:latin typeface="Consolas"/>
              </a:rPr>
              <a:t>                                         </a:t>
            </a:r>
            <a:r>
              <a:rPr lang="en-US" sz="2000" dirty="0" smtClean="0">
                <a:solidFill>
                  <a:srgbClr val="0000FF"/>
                </a:solidFill>
                <a:latin typeface="Consolas"/>
              </a:rPr>
              <a:t>null</a:t>
            </a:r>
            <a:r>
              <a:rPr lang="en-US" sz="2000" dirty="0" smtClean="0">
                <a:solidFill>
                  <a:prstClr val="black"/>
                </a:solidFill>
                <a:latin typeface="Consolas"/>
              </a:rPr>
              <a:t>);</a:t>
            </a:r>
          </a:p>
          <a:p>
            <a:r>
              <a:rPr lang="en-US" sz="2000" dirty="0" smtClean="0">
                <a:solidFill>
                  <a:prstClr val="black"/>
                </a:solidFill>
                <a:latin typeface="Consolas"/>
              </a:rPr>
              <a:t>}</a:t>
            </a:r>
            <a:endParaRPr lang="en-US" sz="2000" dirty="0">
              <a:solidFill>
                <a:prstClr val="black"/>
              </a:solidFill>
              <a:latin typeface="Consolas"/>
            </a:endParaRPr>
          </a:p>
        </p:txBody>
      </p:sp>
      <p:sp>
        <p:nvSpPr>
          <p:cNvPr id="7" name="Rectangle 6"/>
          <p:cNvSpPr/>
          <p:nvPr/>
        </p:nvSpPr>
        <p:spPr bwMode="auto">
          <a:xfrm>
            <a:off x="320040" y="1203960"/>
            <a:ext cx="11079480" cy="1584960"/>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 name="Rectangle 7"/>
          <p:cNvSpPr/>
          <p:nvPr/>
        </p:nvSpPr>
        <p:spPr bwMode="auto">
          <a:xfrm>
            <a:off x="320040" y="3139440"/>
            <a:ext cx="11079480" cy="3368040"/>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18400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7" end="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Asynchronous Cloud Support</a:t>
            </a:r>
            <a:endParaRPr lang="en-US" dirty="0"/>
          </a:p>
        </p:txBody>
      </p:sp>
      <p:sp>
        <p:nvSpPr>
          <p:cNvPr id="3" name="Text Placeholder 2"/>
          <p:cNvSpPr>
            <a:spLocks noGrp="1"/>
          </p:cNvSpPr>
          <p:nvPr>
            <p:ph type="body" sz="quarter" idx="10"/>
          </p:nvPr>
        </p:nvSpPr>
        <p:spPr>
          <a:xfrm>
            <a:off x="519112" y="1066800"/>
            <a:ext cx="11149013" cy="5201424"/>
          </a:xfrm>
        </p:spPr>
        <p:txBody>
          <a:bodyPr/>
          <a:lstStyle/>
          <a:p>
            <a:r>
              <a:rPr lang="en-US" dirty="0" err="1" smtClean="0"/>
              <a:t>Async</a:t>
            </a:r>
            <a:r>
              <a:rPr lang="en-US" dirty="0" smtClean="0"/>
              <a:t> language features</a:t>
            </a:r>
          </a:p>
          <a:p>
            <a:pPr lvl="1"/>
            <a:r>
              <a:rPr lang="en-US" dirty="0" smtClean="0"/>
              <a:t>.NET 4.0 </a:t>
            </a:r>
            <a:r>
              <a:rPr lang="en-US" dirty="0" err="1"/>
              <a:t>A</a:t>
            </a:r>
            <a:r>
              <a:rPr lang="en-US" dirty="0" err="1" smtClean="0"/>
              <a:t>sync</a:t>
            </a:r>
            <a:r>
              <a:rPr lang="en-US" dirty="0" smtClean="0"/>
              <a:t> CTP works with Azure if you copy AsyncCtpLibrary.dll</a:t>
            </a:r>
          </a:p>
          <a:p>
            <a:r>
              <a:rPr lang="en-US" dirty="0" smtClean="0"/>
              <a:t>Windows </a:t>
            </a:r>
            <a:r>
              <a:rPr lang="en-US" dirty="0"/>
              <a:t>Azure </a:t>
            </a:r>
            <a:r>
              <a:rPr lang="en-US" dirty="0" smtClean="0"/>
              <a:t>Storage Queues are useful for </a:t>
            </a:r>
            <a:r>
              <a:rPr lang="en-US" dirty="0" err="1" smtClean="0"/>
              <a:t>async</a:t>
            </a:r>
            <a:r>
              <a:rPr lang="en-US" dirty="0" smtClean="0"/>
              <a:t> communication between role instances</a:t>
            </a:r>
          </a:p>
          <a:p>
            <a:pPr lvl="1"/>
            <a:r>
              <a:rPr lang="en-US" dirty="0"/>
              <a:t>Built-in load balancing</a:t>
            </a:r>
          </a:p>
          <a:p>
            <a:pPr lvl="1"/>
            <a:r>
              <a:rPr lang="en-US" dirty="0" smtClean="0"/>
              <a:t>Handles loss of individual role instances gracefully</a:t>
            </a:r>
          </a:p>
          <a:p>
            <a:r>
              <a:rPr lang="en-US" dirty="0" err="1" smtClean="0"/>
              <a:t>Async</a:t>
            </a:r>
            <a:r>
              <a:rPr lang="en-US" dirty="0" smtClean="0"/>
              <a:t> designs may increase exposure to race conditions</a:t>
            </a:r>
          </a:p>
          <a:p>
            <a:pPr lvl="1"/>
            <a:r>
              <a:rPr lang="en-US" dirty="0" smtClean="0"/>
              <a:t>Running at scale on commodity hardware means any </a:t>
            </a:r>
            <a:r>
              <a:rPr lang="en-US" dirty="0"/>
              <a:t>role instance can fail at any time</a:t>
            </a:r>
          </a:p>
          <a:p>
            <a:pPr lvl="1"/>
            <a:r>
              <a:rPr lang="en-US" dirty="0" smtClean="0"/>
              <a:t>Implement retries where appropriate</a:t>
            </a:r>
          </a:p>
          <a:p>
            <a:pPr lvl="1"/>
            <a:r>
              <a:rPr lang="en-US" dirty="0" smtClean="0"/>
              <a:t>External state updates must be idempotent or transactional</a:t>
            </a:r>
            <a:endParaRPr lang="en-US" dirty="0"/>
          </a:p>
        </p:txBody>
      </p:sp>
    </p:spTree>
    <p:extLst>
      <p:ext uri="{BB962C8B-B14F-4D97-AF65-F5344CB8AC3E}">
        <p14:creationId xmlns:p14="http://schemas.microsoft.com/office/powerpoint/2010/main" val="24353824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19112" y="1143000"/>
            <a:ext cx="11149013" cy="5589222"/>
          </a:xfrm>
        </p:spPr>
        <p:txBody>
          <a:bodyPr/>
          <a:lstStyle/>
          <a:p>
            <a:r>
              <a:rPr lang="en-US" dirty="0" smtClean="0"/>
              <a:t>How to transfer data efficiently to and from clients?</a:t>
            </a:r>
          </a:p>
          <a:p>
            <a:pPr lvl="1"/>
            <a:r>
              <a:rPr lang="en-US" dirty="0" smtClean="0"/>
              <a:t>There are different kinds of data; each has its own tricks</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r>
              <a:rPr lang="en-US" dirty="0" smtClean="0"/>
              <a:t>Trick #1: Get out of the way when you can</a:t>
            </a:r>
          </a:p>
          <a:p>
            <a:r>
              <a:rPr lang="en-US" dirty="0" smtClean="0"/>
              <a:t>Send clients directly to blob storage for static content</a:t>
            </a:r>
          </a:p>
          <a:p>
            <a:pPr lvl="1"/>
            <a:r>
              <a:rPr lang="en-US" dirty="0" smtClean="0"/>
              <a:t>Media (e.g. images, video)</a:t>
            </a:r>
          </a:p>
          <a:p>
            <a:pPr lvl="1"/>
            <a:r>
              <a:rPr lang="en-US" dirty="0" smtClean="0"/>
              <a:t>Binaries (e.g. XAP, MSI, ZIP)</a:t>
            </a:r>
          </a:p>
          <a:p>
            <a:pPr lvl="1"/>
            <a:r>
              <a:rPr lang="en-US" dirty="0" smtClean="0"/>
              <a:t>Data files (e.g. XML)</a:t>
            </a:r>
          </a:p>
        </p:txBody>
      </p:sp>
      <p:sp>
        <p:nvSpPr>
          <p:cNvPr id="2" name="Title 1"/>
          <p:cNvSpPr>
            <a:spLocks noGrp="1"/>
          </p:cNvSpPr>
          <p:nvPr>
            <p:ph type="title"/>
          </p:nvPr>
        </p:nvSpPr>
        <p:spPr/>
        <p:txBody>
          <a:bodyPr/>
          <a:lstStyle/>
          <a:p>
            <a:r>
              <a:rPr lang="en-US" dirty="0" smtClean="0"/>
              <a:t>Managing Data Access</a:t>
            </a:r>
            <a:endParaRPr lang="en-US" dirty="0"/>
          </a:p>
        </p:txBody>
      </p:sp>
      <p:pic>
        <p:nvPicPr>
          <p:cNvPr id="2050" name="Picture 2" descr="C:\Users\mattker\AppData\Local\Microsoft\Windows\Temporary Internet Files\Content.IE5\CAX8GZV1\MC90043394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012" y="2772166"/>
            <a:ext cx="1162050" cy="116205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bwMode="auto">
          <a:xfrm>
            <a:off x="4037012" y="3154356"/>
            <a:ext cx="3352800" cy="699195"/>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Hosted Compute</a:t>
            </a:r>
          </a:p>
        </p:txBody>
      </p:sp>
      <p:cxnSp>
        <p:nvCxnSpPr>
          <p:cNvPr id="8" name="Straight Arrow Connector 7"/>
          <p:cNvCxnSpPr/>
          <p:nvPr/>
        </p:nvCxnSpPr>
        <p:spPr>
          <a:xfrm>
            <a:off x="1846262" y="3553216"/>
            <a:ext cx="2190750" cy="0"/>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13" name="Flowchart: Magnetic Disk 12"/>
          <p:cNvSpPr/>
          <p:nvPr/>
        </p:nvSpPr>
        <p:spPr bwMode="auto">
          <a:xfrm>
            <a:off x="9066212" y="2210191"/>
            <a:ext cx="1905000" cy="2105025"/>
          </a:xfrm>
          <a:prstGeom prst="flowChartMagneticDisk">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Blob</a:t>
            </a:r>
          </a:p>
          <a:p>
            <a:pPr algn="ctr" defTabSz="914099" fontAlgn="base">
              <a:spcBef>
                <a:spcPct val="0"/>
              </a:spcBef>
              <a:spcAft>
                <a:spcPct val="0"/>
              </a:spcAft>
            </a:pPr>
            <a:r>
              <a:rPr lang="en-US" sz="2200" dirty="0" smtClean="0">
                <a:solidFill>
                  <a:schemeClr val="bg1"/>
                </a:solidFill>
              </a:rPr>
              <a:t>Storage</a:t>
            </a:r>
          </a:p>
        </p:txBody>
      </p:sp>
      <p:cxnSp>
        <p:nvCxnSpPr>
          <p:cNvPr id="18" name="Straight Arrow Connector 17"/>
          <p:cNvCxnSpPr>
            <a:stCxn id="5" idx="3"/>
            <a:endCxn id="13" idx="2"/>
          </p:cNvCxnSpPr>
          <p:nvPr/>
        </p:nvCxnSpPr>
        <p:spPr>
          <a:xfrm flipV="1">
            <a:off x="7389812" y="3262704"/>
            <a:ext cx="1676400" cy="241250"/>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2056" name="Curved Connector 2055"/>
          <p:cNvCxnSpPr/>
          <p:nvPr/>
        </p:nvCxnSpPr>
        <p:spPr>
          <a:xfrm flipV="1">
            <a:off x="1846262" y="2562616"/>
            <a:ext cx="7143750" cy="280988"/>
          </a:xfrm>
          <a:prstGeom prst="curvedConnector3">
            <a:avLst>
              <a:gd name="adj1" fmla="val 23805"/>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52" name="Rounded Rectangle 51"/>
          <p:cNvSpPr/>
          <p:nvPr/>
        </p:nvSpPr>
        <p:spPr bwMode="auto">
          <a:xfrm>
            <a:off x="4037012" y="3161583"/>
            <a:ext cx="3352800" cy="699195"/>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Hosted Compute</a:t>
            </a:r>
          </a:p>
        </p:txBody>
      </p:sp>
    </p:spTree>
    <p:extLst>
      <p:ext uri="{BB962C8B-B14F-4D97-AF65-F5344CB8AC3E}">
        <p14:creationId xmlns:p14="http://schemas.microsoft.com/office/powerpoint/2010/main" val="34431262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18"/>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56"/>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3"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Access Signatures</a:t>
            </a:r>
            <a:endParaRPr lang="en-US" dirty="0"/>
          </a:p>
        </p:txBody>
      </p:sp>
      <p:sp>
        <p:nvSpPr>
          <p:cNvPr id="3" name="Text Placeholder 2"/>
          <p:cNvSpPr>
            <a:spLocks noGrp="1"/>
          </p:cNvSpPr>
          <p:nvPr>
            <p:ph type="body" sz="quarter" idx="10"/>
          </p:nvPr>
        </p:nvSpPr>
        <p:spPr>
          <a:xfrm>
            <a:off x="519112" y="914400"/>
            <a:ext cx="11149013" cy="5558445"/>
          </a:xfrm>
        </p:spPr>
        <p:txBody>
          <a:bodyPr/>
          <a:lstStyle/>
          <a:p>
            <a:r>
              <a:rPr lang="en-US" dirty="0" smtClean="0"/>
              <a:t>Trick #2: Shared access signatures provide direct access to </a:t>
            </a:r>
            <a:r>
              <a:rPr lang="en-US" dirty="0" err="1" smtClean="0"/>
              <a:t>ACLed</a:t>
            </a:r>
            <a:r>
              <a:rPr lang="en-US" dirty="0" smtClean="0"/>
              <a:t> content</a:t>
            </a:r>
          </a:p>
          <a:p>
            <a:pPr lvl="1"/>
            <a:r>
              <a:rPr lang="en-US" dirty="0" smtClean="0"/>
              <a:t>Can be time-bound or revoked on demand</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marL="460375" lvl="1" indent="0">
              <a:buNone/>
            </a:pPr>
            <a:endParaRPr lang="en-US" dirty="0" smtClean="0"/>
          </a:p>
          <a:p>
            <a:r>
              <a:rPr lang="en-US" sz="2800" dirty="0" smtClean="0"/>
              <a:t>Also works for write access (e.g. user-generated content)</a:t>
            </a:r>
          </a:p>
          <a:p>
            <a:r>
              <a:rPr lang="en-US" sz="2400" dirty="0" smtClean="0">
                <a:hlinkClick r:id="rId2"/>
              </a:rPr>
              <a:t>http://blog.smarx.com/posts/shared-access-signatures-are-easy-these-days</a:t>
            </a:r>
            <a:r>
              <a:rPr lang="en-US" sz="2400" dirty="0" smtClean="0"/>
              <a:t> </a:t>
            </a:r>
          </a:p>
        </p:txBody>
      </p:sp>
      <p:pic>
        <p:nvPicPr>
          <p:cNvPr id="4" name="Picture 2" descr="C:\Users\mattker\AppData\Local\Microsoft\Windows\Temporary Internet Files\Content.IE5\CAX8GZV1\MC90043394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7162" y="2784693"/>
            <a:ext cx="1162050" cy="116205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bwMode="auto">
          <a:xfrm>
            <a:off x="5865812" y="2405122"/>
            <a:ext cx="3352800" cy="1160621"/>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bg1"/>
              </a:solidFill>
            </a:endParaRPr>
          </a:p>
        </p:txBody>
      </p:sp>
      <p:sp>
        <p:nvSpPr>
          <p:cNvPr id="7" name="Flowchart: Magnetic Disk 6"/>
          <p:cNvSpPr/>
          <p:nvPr/>
        </p:nvSpPr>
        <p:spPr bwMode="auto">
          <a:xfrm>
            <a:off x="6627812" y="4309346"/>
            <a:ext cx="1905000" cy="1266825"/>
          </a:xfrm>
          <a:prstGeom prst="flowChartMagneticDisk">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bg1"/>
              </a:solidFill>
            </a:endParaRPr>
          </a:p>
        </p:txBody>
      </p:sp>
      <p:sp>
        <p:nvSpPr>
          <p:cNvPr id="15" name="TextBox 14"/>
          <p:cNvSpPr txBox="1"/>
          <p:nvPr/>
        </p:nvSpPr>
        <p:spPr>
          <a:xfrm>
            <a:off x="6540165" y="2499182"/>
            <a:ext cx="1840247" cy="369332"/>
          </a:xfrm>
          <a:prstGeom prst="rect">
            <a:avLst/>
          </a:prstGeom>
          <a:noFill/>
        </p:spPr>
        <p:txBody>
          <a:bodyPr wrap="none" lIns="0" tIns="0" rIns="0" bIns="0" rtlCol="0">
            <a:spAutoFit/>
          </a:bodyPr>
          <a:lstStyle/>
          <a:p>
            <a:r>
              <a:rPr lang="en-US" sz="2400" dirty="0" smtClean="0">
                <a:solidFill>
                  <a:schemeClr val="bg1"/>
                </a:solidFill>
              </a:rPr>
              <a:t>Hosted Compute</a:t>
            </a:r>
          </a:p>
        </p:txBody>
      </p:sp>
      <p:sp>
        <p:nvSpPr>
          <p:cNvPr id="16" name="Up Ribbon 15"/>
          <p:cNvSpPr/>
          <p:nvPr/>
        </p:nvSpPr>
        <p:spPr bwMode="auto">
          <a:xfrm>
            <a:off x="6463965" y="2938522"/>
            <a:ext cx="2297447" cy="381000"/>
          </a:xfrm>
          <a:prstGeom prst="ribbon2">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err="1" smtClean="0">
                <a:gradFill>
                  <a:gsLst>
                    <a:gs pos="0">
                      <a:srgbClr val="FFFFFF"/>
                    </a:gs>
                    <a:gs pos="100000">
                      <a:srgbClr val="FFFFFF"/>
                    </a:gs>
                  </a:gsLst>
                  <a:lin ang="5400000" scaled="0"/>
                </a:gradFill>
              </a:rPr>
              <a:t>Stg</a:t>
            </a:r>
            <a:r>
              <a:rPr lang="en-US" sz="2000" dirty="0" smtClean="0">
                <a:gradFill>
                  <a:gsLst>
                    <a:gs pos="0">
                      <a:srgbClr val="FFFFFF"/>
                    </a:gs>
                    <a:gs pos="100000">
                      <a:srgbClr val="FFFFFF"/>
                    </a:gs>
                  </a:gsLst>
                  <a:lin ang="5400000" scaled="0"/>
                </a:gradFill>
              </a:rPr>
              <a:t> Key</a:t>
            </a:r>
          </a:p>
        </p:txBody>
      </p:sp>
      <p:sp>
        <p:nvSpPr>
          <p:cNvPr id="17" name="TextBox 16"/>
          <p:cNvSpPr txBox="1"/>
          <p:nvPr/>
        </p:nvSpPr>
        <p:spPr>
          <a:xfrm>
            <a:off x="8682076" y="4140100"/>
            <a:ext cx="1862689" cy="492443"/>
          </a:xfrm>
          <a:prstGeom prst="rect">
            <a:avLst/>
          </a:prstGeom>
          <a:noFill/>
        </p:spPr>
        <p:txBody>
          <a:bodyPr wrap="none" lIns="0" tIns="0" rIns="0" bIns="0" rtlCol="0">
            <a:spAutoFit/>
          </a:bodyPr>
          <a:lstStyle/>
          <a:p>
            <a:r>
              <a:rPr lang="en-US" sz="3200" dirty="0" smtClean="0">
                <a:gradFill>
                  <a:gsLst>
                    <a:gs pos="0">
                      <a:schemeClr val="tx1"/>
                    </a:gs>
                    <a:gs pos="100000">
                      <a:schemeClr val="tx1"/>
                    </a:gs>
                  </a:gsLst>
                  <a:lin ang="5400000" scaled="0"/>
                </a:gradFill>
              </a:rPr>
              <a:t>Blob Storage</a:t>
            </a:r>
          </a:p>
        </p:txBody>
      </p:sp>
      <p:sp>
        <p:nvSpPr>
          <p:cNvPr id="18" name="Pentagon 17"/>
          <p:cNvSpPr/>
          <p:nvPr/>
        </p:nvSpPr>
        <p:spPr bwMode="auto">
          <a:xfrm>
            <a:off x="7085012" y="4942758"/>
            <a:ext cx="1066800" cy="398621"/>
          </a:xfrm>
          <a:prstGeom prst="homePlat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X</a:t>
            </a:r>
          </a:p>
        </p:txBody>
      </p:sp>
      <p:sp>
        <p:nvSpPr>
          <p:cNvPr id="19" name="Line Callout 1 (Border and Accent Bar) 18"/>
          <p:cNvSpPr/>
          <p:nvPr/>
        </p:nvSpPr>
        <p:spPr bwMode="auto">
          <a:xfrm>
            <a:off x="9142412" y="4650536"/>
            <a:ext cx="2057400" cy="949643"/>
          </a:xfrm>
          <a:prstGeom prst="accentBorderCallout1">
            <a:avLst>
              <a:gd name="adj1" fmla="val 18750"/>
              <a:gd name="adj2" fmla="val -8333"/>
              <a:gd name="adj3" fmla="val 52040"/>
              <a:gd name="adj4" fmla="val -37883"/>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dirty="0" smtClean="0">
                <a:solidFill>
                  <a:schemeClr val="bg1"/>
                </a:solidFill>
              </a:rPr>
              <a:t>Non-public blob</a:t>
            </a:r>
          </a:p>
          <a:p>
            <a:pPr defTabSz="914099" fontAlgn="base">
              <a:spcBef>
                <a:spcPct val="0"/>
              </a:spcBef>
              <a:spcAft>
                <a:spcPct val="0"/>
              </a:spcAft>
            </a:pPr>
            <a:r>
              <a:rPr lang="en-US" sz="1600" dirty="0" smtClean="0">
                <a:solidFill>
                  <a:schemeClr val="bg1"/>
                </a:solidFill>
              </a:rPr>
              <a:t>(e.g. paid or ad-funded content)</a:t>
            </a:r>
          </a:p>
        </p:txBody>
      </p:sp>
      <p:cxnSp>
        <p:nvCxnSpPr>
          <p:cNvPr id="21" name="Straight Arrow Connector 20"/>
          <p:cNvCxnSpPr/>
          <p:nvPr/>
        </p:nvCxnSpPr>
        <p:spPr>
          <a:xfrm>
            <a:off x="2741612" y="2956143"/>
            <a:ext cx="30480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3" name="Snip Single Corner Rectangle 22"/>
          <p:cNvSpPr/>
          <p:nvPr/>
        </p:nvSpPr>
        <p:spPr bwMode="auto">
          <a:xfrm>
            <a:off x="2741612" y="2346543"/>
            <a:ext cx="2895600" cy="400051"/>
          </a:xfrm>
          <a:prstGeom prst="snip1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dirty="0" smtClean="0">
                <a:solidFill>
                  <a:schemeClr val="bg1"/>
                </a:solidFill>
              </a:rPr>
              <a:t>1. “I am Bob &amp; I want X”</a:t>
            </a:r>
          </a:p>
        </p:txBody>
      </p:sp>
      <p:sp>
        <p:nvSpPr>
          <p:cNvPr id="25" name="Snip Single Corner Rectangle 24"/>
          <p:cNvSpPr/>
          <p:nvPr/>
        </p:nvSpPr>
        <p:spPr bwMode="auto">
          <a:xfrm>
            <a:off x="9314644" y="1736943"/>
            <a:ext cx="2895600" cy="1828800"/>
          </a:xfrm>
          <a:prstGeom prst="snip1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dirty="0" smtClean="0">
                <a:solidFill>
                  <a:schemeClr val="bg1"/>
                </a:solidFill>
              </a:rPr>
              <a:t>2. Service prepares a Shared Access Signature (SAS) to X using the securely stored storage account key</a:t>
            </a:r>
          </a:p>
        </p:txBody>
      </p:sp>
      <p:sp>
        <p:nvSpPr>
          <p:cNvPr id="26" name="Snip Single Corner Rectangle 25"/>
          <p:cNvSpPr/>
          <p:nvPr/>
        </p:nvSpPr>
        <p:spPr bwMode="auto">
          <a:xfrm>
            <a:off x="5484812" y="3718143"/>
            <a:ext cx="4648200" cy="381000"/>
          </a:xfrm>
          <a:prstGeom prst="snip1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dirty="0" smtClean="0">
                <a:solidFill>
                  <a:schemeClr val="bg1"/>
                </a:solidFill>
              </a:rPr>
              <a:t>3. Service returns SAS (signed HTTPS URL)</a:t>
            </a:r>
          </a:p>
        </p:txBody>
      </p:sp>
      <p:cxnSp>
        <p:nvCxnSpPr>
          <p:cNvPr id="27" name="Straight Arrow Connector 26"/>
          <p:cNvCxnSpPr/>
          <p:nvPr/>
        </p:nvCxnSpPr>
        <p:spPr>
          <a:xfrm flipH="1">
            <a:off x="2741612" y="3337143"/>
            <a:ext cx="30480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1" name="Straight Arrow Connector 30"/>
          <p:cNvCxnSpPr/>
          <p:nvPr/>
        </p:nvCxnSpPr>
        <p:spPr>
          <a:xfrm>
            <a:off x="2360612" y="4061929"/>
            <a:ext cx="4103353" cy="88082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3" name="Snip Single Corner Rectangle 32"/>
          <p:cNvSpPr/>
          <p:nvPr/>
        </p:nvSpPr>
        <p:spPr bwMode="auto">
          <a:xfrm>
            <a:off x="989012" y="4369497"/>
            <a:ext cx="3962400" cy="1143000"/>
          </a:xfrm>
          <a:prstGeom prst="snip1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dirty="0">
                <a:solidFill>
                  <a:schemeClr val="bg1"/>
                </a:solidFill>
              </a:rPr>
              <a:t>4</a:t>
            </a:r>
            <a:r>
              <a:rPr lang="en-US" sz="1600" dirty="0" smtClean="0">
                <a:solidFill>
                  <a:schemeClr val="bg1"/>
                </a:solidFill>
              </a:rPr>
              <a:t>. Bob uses SAS to access X directly from Blob Storage for reduced latency &amp; compute load</a:t>
            </a:r>
          </a:p>
        </p:txBody>
      </p:sp>
    </p:spTree>
    <p:extLst>
      <p:ext uri="{BB962C8B-B14F-4D97-AF65-F5344CB8AC3E}">
        <p14:creationId xmlns:p14="http://schemas.microsoft.com/office/powerpoint/2010/main" val="9793958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5" grpId="0"/>
      <p:bldP spid="16" grpId="0" animBg="1"/>
      <p:bldP spid="17" grpId="0"/>
      <p:bldP spid="18" grpId="0" animBg="1"/>
      <p:bldP spid="19" grpId="0" animBg="1"/>
      <p:bldP spid="23" grpId="0" animBg="1"/>
      <p:bldP spid="25" grpId="0" animBg="1"/>
      <p:bldP spid="26" grpId="0" animBg="1"/>
      <p:bldP spid="33" grpId="0" animBg="1"/>
    </p:bld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D5AA16A9-CF98-4696-8243-5C99067E02A2}"/>
</file>

<file path=customXml/itemProps2.xml><?xml version="1.0" encoding="utf-8"?>
<ds:datastoreItem xmlns:ds="http://schemas.openxmlformats.org/officeDocument/2006/customXml" ds:itemID="{BFD1249F-E264-4EBB-A713-2A6FA1440400}"/>
</file>

<file path=customXml/itemProps3.xml><?xml version="1.0" encoding="utf-8"?>
<ds:datastoreItem xmlns:ds="http://schemas.openxmlformats.org/officeDocument/2006/customXml" ds:itemID="{2ECD284E-29FF-477C-BBFB-AFD3F86BBB28}"/>
</file>

<file path=docProps/app.xml><?xml version="1.0" encoding="utf-8"?>
<Properties xmlns="http://schemas.openxmlformats.org/officeDocument/2006/extended-properties" xmlns:vt="http://schemas.openxmlformats.org/officeDocument/2006/docPropsVTypes">
  <Template>BUILD_Breakout_Template _ SAMPLE for Scott 7.28</Template>
  <TotalTime>2676</TotalTime>
  <Words>2033</Words>
  <Application>Microsoft Office PowerPoint</Application>
  <PresentationFormat>Custom</PresentationFormat>
  <Paragraphs>406</Paragraphs>
  <Slides>26</Slides>
  <Notes>2</Notes>
  <HiddenSlides>0</HiddenSlides>
  <MMClips>0</MMClips>
  <ScaleCrop>false</ScaleCrop>
  <HeadingPairs>
    <vt:vector size="4" baseType="variant">
      <vt:variant>
        <vt:lpstr>Theme</vt:lpstr>
      </vt:variant>
      <vt:variant>
        <vt:i4>7</vt:i4>
      </vt:variant>
      <vt:variant>
        <vt:lpstr>Slide Titles</vt:lpstr>
      </vt:variant>
      <vt:variant>
        <vt:i4>26</vt:i4>
      </vt:variant>
    </vt:vector>
  </HeadingPairs>
  <TitlesOfParts>
    <vt:vector size="33"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Building scalable web apps with Windows Azure</vt:lpstr>
      <vt:lpstr>Agenda</vt:lpstr>
      <vt:lpstr>Synchronous Design Pattern</vt:lpstr>
      <vt:lpstr>Asynchronous Design Pattern</vt:lpstr>
      <vt:lpstr>Async/await support simplifies bookkeeping</vt:lpstr>
      <vt:lpstr>Creating async methods from begin/end pairs</vt:lpstr>
      <vt:lpstr>Asynchronous Cloud Support</vt:lpstr>
      <vt:lpstr>Managing Data Access</vt:lpstr>
      <vt:lpstr>Shared Access Signatures</vt:lpstr>
      <vt:lpstr>Serve Blobs from the Edge</vt:lpstr>
      <vt:lpstr>Windows Azure Content Delivery Network</vt:lpstr>
      <vt:lpstr>Managing CDN Content Expiration</vt:lpstr>
      <vt:lpstr>CDN for Web Apps</vt:lpstr>
      <vt:lpstr>Windows Azure Traffic Manager</vt:lpstr>
      <vt:lpstr>Traffic Manager Details</vt:lpstr>
      <vt:lpstr>In-Memory Caching</vt:lpstr>
      <vt:lpstr>Windows Azure AppFabric Caching</vt:lpstr>
      <vt:lpstr>Partitioning &amp; Sharding</vt:lpstr>
      <vt:lpstr>SQL Azure Federations</vt:lpstr>
      <vt:lpstr>Basic Performance Tuning</vt:lpstr>
      <vt:lpstr>Advanced Performance Tuning</vt:lpstr>
      <vt:lpstr>Summary</vt:lpstr>
      <vt:lpstr>For more information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SAC-870T: Building scalable web apps with Windows Azure</dc:title>
  <dc:subject>BUILD</dc:subject>
  <dc:creator>Matthew Kerner</dc:creator>
  <cp:keywords>Developers, IT Pros, TDMs, Technical Decision Makers, PDC, Build, Developer Conference, ISVs, Programmers, Partners</cp:keywords>
  <dc:description>Template: Sam Moore, Silver Fox Productions, Inc.
Formatting: John Lee, Silver Fox Productions
Event Date: September 13th–16th
Event Location: Anaheim, CA
Audience Type: External Developers, Programmers</dc:description>
  <cp:lastModifiedBy>Shows</cp:lastModifiedBy>
  <cp:revision>113</cp:revision>
  <cp:lastPrinted>2010-05-11T05:02:34Z</cp:lastPrinted>
  <dcterms:created xsi:type="dcterms:W3CDTF">2011-08-03T21:25:07Z</dcterms:created>
  <dcterms:modified xsi:type="dcterms:W3CDTF">2011-09-16T18:34:50Z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TrackTaxHTField0">
    <vt:lpwstr/>
  </property>
  <property fmtid="{D5CDD505-2E9C-101B-9397-08002B2CF9AE}" pid="9" name="AudienceTaxHTField0">
    <vt:lpwstr>Developers389e14a2-def5-4335-8627-c0368c2934a2Other1d63dafe-c6b5-450d-9d7f-2a5af3513850</vt:lpwstr>
  </property>
  <property fmtid="{D5CDD505-2E9C-101B-9397-08002B2CF9AE}" pid="10" name="Event End Date">
    <vt:lpwstr>2011-09-16T07:00:00+00:00</vt:lpwstr>
  </property>
  <property fmtid="{D5CDD505-2E9C-101B-9397-08002B2CF9AE}" pid="11" name="MS Speaker">
    <vt:lpwstr/>
  </property>
  <property fmtid="{D5CDD505-2E9C-101B-9397-08002B2CF9AE}" pid="12" name="Event VenueTaxHTField0">
    <vt:lpwstr>Anaheim CC Anaheim, CAc525dbc1-fb46-4f9d-a196-ce33b4962b5a</vt:lpwstr>
  </property>
  <property fmtid="{D5CDD505-2E9C-101B-9397-08002B2CF9AE}" pid="13" name="MS Content Owner">
    <vt:lpwstr>Steven Sinofsky53</vt:lpwstr>
  </property>
  <property fmtid="{D5CDD505-2E9C-101B-9397-08002B2CF9AE}" pid="14" name="TaxCatchAll">
    <vt:lpwstr>962834211210209</vt:lpwstr>
  </property>
  <property fmtid="{D5CDD505-2E9C-101B-9397-08002B2CF9AE}" pid="15" name="CampaignTaxHTField0">
    <vt:lpwstr/>
  </property>
  <property fmtid="{D5CDD505-2E9C-101B-9397-08002B2CF9AE}" pid="16" name="Event Start Date">
    <vt:lpwstr>2011-09-13T07:00:00+00:00</vt:lpwstr>
  </property>
  <property fmtid="{D5CDD505-2E9C-101B-9397-08002B2CF9AE}" pid="17" name="ProductTaxHTField0">
    <vt:lpwstr>Windowsd15bdf11-7aa9-4bf1-b584-c45e6bd87557</vt:lpwstr>
  </property>
  <property fmtid="{D5CDD505-2E9C-101B-9397-08002B2CF9AE}" pid="18" name="Event LocationTaxHTField0">
    <vt:lpwstr>Anaheim, CA67ffa72a-1f39-45c3-9bb1-f96b5f9c92e3</vt:lpwstr>
  </property>
  <property fmtid="{D5CDD505-2E9C-101B-9397-08002B2CF9AE}" pid="19" name="Event1TaxHTField0">
    <vt:lpwstr>BUILDdaffb02e-8105-4a1d-9c8d-6ffd36a19d83</vt:lpwstr>
  </property>
</Properties>
</file>