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87.xml" ContentType="application/vnd.openxmlformats-officedocument.presentationml.slideLayout+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7"/>
  </p:notesMasterIdLst>
  <p:handoutMasterIdLst>
    <p:handoutMasterId r:id="rId38"/>
  </p:handoutMasterIdLst>
  <p:sldIdLst>
    <p:sldId id="430" r:id="rId8"/>
    <p:sldId id="483" r:id="rId9"/>
    <p:sldId id="460" r:id="rId10"/>
    <p:sldId id="484" r:id="rId11"/>
    <p:sldId id="495" r:id="rId12"/>
    <p:sldId id="496" r:id="rId13"/>
    <p:sldId id="497" r:id="rId14"/>
    <p:sldId id="498" r:id="rId15"/>
    <p:sldId id="485" r:id="rId16"/>
    <p:sldId id="500" r:id="rId17"/>
    <p:sldId id="467" r:id="rId18"/>
    <p:sldId id="490" r:id="rId19"/>
    <p:sldId id="469" r:id="rId20"/>
    <p:sldId id="470" r:id="rId21"/>
    <p:sldId id="486" r:id="rId22"/>
    <p:sldId id="494" r:id="rId23"/>
    <p:sldId id="474" r:id="rId24"/>
    <p:sldId id="473" r:id="rId25"/>
    <p:sldId id="487" r:id="rId26"/>
    <p:sldId id="476" r:id="rId27"/>
    <p:sldId id="489" r:id="rId28"/>
    <p:sldId id="478" r:id="rId29"/>
    <p:sldId id="479" r:id="rId30"/>
    <p:sldId id="480" r:id="rId31"/>
    <p:sldId id="481" r:id="rId32"/>
    <p:sldId id="488" r:id="rId33"/>
    <p:sldId id="503" r:id="rId34"/>
    <p:sldId id="493" r:id="rId35"/>
    <p:sldId id="504" r:id="rId36"/>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McGrane" initials="SMCG" lastIdx="6" clrIdx="0"/>
  <p:cmAuthor id="1" name="Venkat Krishnamachari" initials="VK" lastIdx="1" clrIdx="1"/>
  <p:cmAuthor id="2" name="Sandy Arthur" initials="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F4423"/>
    <a:srgbClr val="65BC46"/>
    <a:srgbClr val="F8F57B"/>
    <a:srgbClr val="457EC1"/>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77" autoAdjust="0"/>
    <p:restoredTop sz="92317"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46" Type="http://schemas.openxmlformats.org/officeDocument/2006/relationships/customXml" Target="../customXml/item3.xml"/><Relationship Id="rId20" Type="http://schemas.openxmlformats.org/officeDocument/2006/relationships/slide" Target="slides/slide13.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5:48 PM</a:t>
            </a:fld>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18460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5:48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 - Disclaimer -           Not Plan of Record, For Discussion Only</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 - Disclaimer -           Not Plan of Record, For Discussion Only</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 - Disclaimer -           Not Plan of Record, For Discussion Only</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70"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9" y="1804990"/>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7"/>
          <p:cNvSpPr>
            <a:spLocks noGrp="1"/>
          </p:cNvSpPr>
          <p:nvPr>
            <p:ph type="dt" sz="half" idx="19"/>
          </p:nvPr>
        </p:nvSpPr>
        <p:spPr>
          <a:xfrm>
            <a:off x="609441" y="6356351"/>
            <a:ext cx="2844059" cy="365125"/>
          </a:xfrm>
          <a:prstGeom prst="rect">
            <a:avLst/>
          </a:prstGeom>
        </p:spPr>
        <p:txBody>
          <a:bodyPr/>
          <a:lstStyle/>
          <a:p>
            <a:endParaRPr lang="en-US"/>
          </a:p>
        </p:txBody>
      </p:sp>
      <p:sp>
        <p:nvSpPr>
          <p:cNvPr id="19" name="Slide Number Placeholder 18"/>
          <p:cNvSpPr>
            <a:spLocks noGrp="1"/>
          </p:cNvSpPr>
          <p:nvPr>
            <p:ph type="sldNum" sz="quarter" idx="20"/>
          </p:nvPr>
        </p:nvSpPr>
        <p:spPr>
          <a:xfrm>
            <a:off x="8735325" y="6356351"/>
            <a:ext cx="2844059" cy="365125"/>
          </a:xfrm>
          <a:prstGeom prst="rect">
            <a:avLst/>
          </a:prstGeom>
        </p:spPr>
        <p:txBody>
          <a:bodyPr/>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4164515" y="6356351"/>
            <a:ext cx="3859795" cy="365125"/>
          </a:xfrm>
          <a:prstGeom prst="rect">
            <a:avLst/>
          </a:prstGeom>
        </p:spPr>
        <p:txBody>
          <a:bodyPr/>
          <a:lstStyle/>
          <a:p>
            <a:r>
              <a:rPr lang="en-US" smtClean="0"/>
              <a:t>Microsoft Confidential - Disclaimer -           Not Plan of Record, For Discussion Only</a:t>
            </a:r>
            <a:endParaRPr lang="en-US"/>
          </a:p>
        </p:txBody>
      </p:sp>
    </p:spTree>
    <p:extLst>
      <p:ext uri="{BB962C8B-B14F-4D97-AF65-F5344CB8AC3E}">
        <p14:creationId xmlns:p14="http://schemas.microsoft.com/office/powerpoint/2010/main" val="8467185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70"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9" y="1804990"/>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7"/>
          <p:cNvSpPr>
            <a:spLocks noGrp="1"/>
          </p:cNvSpPr>
          <p:nvPr>
            <p:ph type="dt" sz="half" idx="19"/>
          </p:nvPr>
        </p:nvSpPr>
        <p:spPr>
          <a:xfrm>
            <a:off x="609441" y="6356351"/>
            <a:ext cx="2844059" cy="365125"/>
          </a:xfrm>
          <a:prstGeom prst="rect">
            <a:avLst/>
          </a:prstGeom>
        </p:spPr>
        <p:txBody>
          <a:bodyPr/>
          <a:lstStyle/>
          <a:p>
            <a:endParaRPr lang="en-US"/>
          </a:p>
        </p:txBody>
      </p:sp>
      <p:sp>
        <p:nvSpPr>
          <p:cNvPr id="19" name="Slide Number Placeholder 18"/>
          <p:cNvSpPr>
            <a:spLocks noGrp="1"/>
          </p:cNvSpPr>
          <p:nvPr>
            <p:ph type="sldNum" sz="quarter" idx="20"/>
          </p:nvPr>
        </p:nvSpPr>
        <p:spPr>
          <a:xfrm>
            <a:off x="8735325" y="6356351"/>
            <a:ext cx="2844059" cy="365125"/>
          </a:xfrm>
          <a:prstGeom prst="rect">
            <a:avLst/>
          </a:prstGeom>
        </p:spPr>
        <p:txBody>
          <a:bodyPr/>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4164515" y="6356351"/>
            <a:ext cx="3859795" cy="365125"/>
          </a:xfrm>
          <a:prstGeom prst="rect">
            <a:avLst/>
          </a:prstGeom>
        </p:spPr>
        <p:txBody>
          <a:bodyPr/>
          <a:lstStyle/>
          <a:p>
            <a:r>
              <a:rPr lang="en-US" smtClean="0"/>
              <a:t>Microsoft Confidential - Disclaimer -           Not Plan of Record, For Discussion Only</a:t>
            </a:r>
            <a:endParaRPr lang="en-US"/>
          </a:p>
        </p:txBody>
      </p:sp>
    </p:spTree>
    <p:extLst>
      <p:ext uri="{BB962C8B-B14F-4D97-AF65-F5344CB8AC3E}">
        <p14:creationId xmlns:p14="http://schemas.microsoft.com/office/powerpoint/2010/main" val="8467185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70"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9" y="1804990"/>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7"/>
          <p:cNvSpPr>
            <a:spLocks noGrp="1"/>
          </p:cNvSpPr>
          <p:nvPr>
            <p:ph type="dt" sz="half" idx="19"/>
          </p:nvPr>
        </p:nvSpPr>
        <p:spPr>
          <a:xfrm>
            <a:off x="609441" y="6356351"/>
            <a:ext cx="2844059" cy="365125"/>
          </a:xfrm>
          <a:prstGeom prst="rect">
            <a:avLst/>
          </a:prstGeom>
        </p:spPr>
        <p:txBody>
          <a:bodyPr/>
          <a:lstStyle/>
          <a:p>
            <a:endParaRPr lang="en-US"/>
          </a:p>
        </p:txBody>
      </p:sp>
      <p:sp>
        <p:nvSpPr>
          <p:cNvPr id="19" name="Slide Number Placeholder 18"/>
          <p:cNvSpPr>
            <a:spLocks noGrp="1"/>
          </p:cNvSpPr>
          <p:nvPr>
            <p:ph type="sldNum" sz="quarter" idx="20"/>
          </p:nvPr>
        </p:nvSpPr>
        <p:spPr>
          <a:xfrm>
            <a:off x="8735325" y="6356351"/>
            <a:ext cx="2844059" cy="365125"/>
          </a:xfrm>
          <a:prstGeom prst="rect">
            <a:avLst/>
          </a:prstGeom>
        </p:spPr>
        <p:txBody>
          <a:bodyPr/>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4164515" y="6356351"/>
            <a:ext cx="3859795" cy="365125"/>
          </a:xfrm>
          <a:prstGeom prst="rect">
            <a:avLst/>
          </a:prstGeom>
        </p:spPr>
        <p:txBody>
          <a:bodyPr/>
          <a:lstStyle/>
          <a:p>
            <a:r>
              <a:rPr lang="en-US" smtClean="0"/>
              <a:t>Microsoft Confidential - Disclaimer -           Not Plan of Record, For Discussion Only</a:t>
            </a:r>
            <a:endParaRPr lang="en-US"/>
          </a:p>
        </p:txBody>
      </p:sp>
    </p:spTree>
    <p:extLst>
      <p:ext uri="{BB962C8B-B14F-4D97-AF65-F5344CB8AC3E}">
        <p14:creationId xmlns:p14="http://schemas.microsoft.com/office/powerpoint/2010/main" val="846718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70"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9" y="1804990"/>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7"/>
          <p:cNvSpPr>
            <a:spLocks noGrp="1"/>
          </p:cNvSpPr>
          <p:nvPr>
            <p:ph type="dt" sz="half" idx="19"/>
          </p:nvPr>
        </p:nvSpPr>
        <p:spPr>
          <a:xfrm>
            <a:off x="609441" y="6356351"/>
            <a:ext cx="2844059" cy="365125"/>
          </a:xfrm>
          <a:prstGeom prst="rect">
            <a:avLst/>
          </a:prstGeom>
        </p:spPr>
        <p:txBody>
          <a:bodyPr/>
          <a:lstStyle/>
          <a:p>
            <a:endParaRPr lang="en-US"/>
          </a:p>
        </p:txBody>
      </p:sp>
      <p:sp>
        <p:nvSpPr>
          <p:cNvPr id="19" name="Slide Number Placeholder 18"/>
          <p:cNvSpPr>
            <a:spLocks noGrp="1"/>
          </p:cNvSpPr>
          <p:nvPr>
            <p:ph type="sldNum" sz="quarter" idx="20"/>
          </p:nvPr>
        </p:nvSpPr>
        <p:spPr>
          <a:xfrm>
            <a:off x="8735325" y="6356351"/>
            <a:ext cx="2844059" cy="365125"/>
          </a:xfrm>
          <a:prstGeom prst="rect">
            <a:avLst/>
          </a:prstGeom>
        </p:spPr>
        <p:txBody>
          <a:bodyPr/>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4164515" y="6356351"/>
            <a:ext cx="3859795" cy="365125"/>
          </a:xfrm>
          <a:prstGeom prst="rect">
            <a:avLst/>
          </a:prstGeom>
        </p:spPr>
        <p:txBody>
          <a:bodyPr/>
          <a:lstStyle/>
          <a:p>
            <a:r>
              <a:rPr lang="en-US" smtClean="0"/>
              <a:t>Microsoft Confidential - Disclaimer -           Not Plan of Record, For Discussion Only</a:t>
            </a:r>
            <a:endParaRPr lang="en-US"/>
          </a:p>
        </p:txBody>
      </p:sp>
    </p:spTree>
    <p:extLst>
      <p:ext uri="{BB962C8B-B14F-4D97-AF65-F5344CB8AC3E}">
        <p14:creationId xmlns:p14="http://schemas.microsoft.com/office/powerpoint/2010/main" val="846718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3"/>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70"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39" y="1804990"/>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7"/>
          <p:cNvSpPr>
            <a:spLocks noGrp="1"/>
          </p:cNvSpPr>
          <p:nvPr>
            <p:ph type="dt" sz="half" idx="19"/>
          </p:nvPr>
        </p:nvSpPr>
        <p:spPr>
          <a:xfrm>
            <a:off x="609441" y="6356351"/>
            <a:ext cx="2844059" cy="365125"/>
          </a:xfrm>
          <a:prstGeom prst="rect">
            <a:avLst/>
          </a:prstGeom>
        </p:spPr>
        <p:txBody>
          <a:bodyPr/>
          <a:lstStyle/>
          <a:p>
            <a:endParaRPr lang="en-US"/>
          </a:p>
        </p:txBody>
      </p:sp>
      <p:sp>
        <p:nvSpPr>
          <p:cNvPr id="19" name="Slide Number Placeholder 18"/>
          <p:cNvSpPr>
            <a:spLocks noGrp="1"/>
          </p:cNvSpPr>
          <p:nvPr>
            <p:ph type="sldNum" sz="quarter" idx="20"/>
          </p:nvPr>
        </p:nvSpPr>
        <p:spPr>
          <a:xfrm>
            <a:off x="8735325" y="6356351"/>
            <a:ext cx="2844059" cy="365125"/>
          </a:xfrm>
          <a:prstGeom prst="rect">
            <a:avLst/>
          </a:prstGeom>
        </p:spPr>
        <p:txBody>
          <a:bodyPr/>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4164515" y="6356351"/>
            <a:ext cx="3859795" cy="365125"/>
          </a:xfrm>
          <a:prstGeom prst="rect">
            <a:avLst/>
          </a:prstGeom>
        </p:spPr>
        <p:txBody>
          <a:bodyPr/>
          <a:lstStyle/>
          <a:p>
            <a:r>
              <a:rPr lang="en-US" smtClean="0"/>
              <a:t>Microsoft Confidential - Disclaimer -           Not Plan of Record, For Discussion Only</a:t>
            </a:r>
            <a:endParaRPr lang="en-US"/>
          </a:p>
        </p:txBody>
      </p:sp>
    </p:spTree>
    <p:extLst>
      <p:ext uri="{BB962C8B-B14F-4D97-AF65-F5344CB8AC3E}">
        <p14:creationId xmlns:p14="http://schemas.microsoft.com/office/powerpoint/2010/main" val="8467185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5255942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r>
              <a:rPr lang="en-US" smtClean="0"/>
              <a:t>Microsoft Confidential - Disclaimer -           Not Plan of Record, For Discussion Only</a:t>
            </a:r>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 - Disclaimer -           Not Plan of Record, For Discussion Only</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 - Disclaimer -           Not Plan of Record, For Discussion Only</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 - Disclaimer -           Not Plan of Record, For Discussion Only</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 - Disclaimer -           Not Plan of Record, For Discussion Only</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 - Disclaimer -           Not Plan of Record, For Discussion Only</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 - Disclaimer -           Not Plan of Record, For Discussion Only</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theme" Target="../theme/theme7.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814" r:id="rId17"/>
    <p:sldLayoutId id="2147483816" r:id="rId18"/>
    <p:sldLayoutId id="2147483817" r:id="rId19"/>
    <p:sldLayoutId id="2147483818" r:id="rId20"/>
    <p:sldLayoutId id="2147483819" r:id="rId21"/>
    <p:sldLayoutId id="2147483820" r:id="rId2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ftr="0" dt="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go.microsoft.com/fwlink/?LinkID=22571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pinpoint.microsoft.com/" TargetMode="External"/><Relationship Id="rId2" Type="http://schemas.openxmlformats.org/officeDocument/2006/relationships/hyperlink" Target="http://www.microsoftplatformready.com/" TargetMode="Externa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go.microsoft.com/fwlink/?LinkID=225718"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Windows Server 8 software and hardware certification</a:t>
            </a:r>
          </a:p>
        </p:txBody>
      </p:sp>
      <p:sp>
        <p:nvSpPr>
          <p:cNvPr id="3" name="Subtitle 2"/>
          <p:cNvSpPr>
            <a:spLocks noGrp="1"/>
          </p:cNvSpPr>
          <p:nvPr>
            <p:ph type="subTitle" idx="1"/>
          </p:nvPr>
        </p:nvSpPr>
        <p:spPr>
          <a:xfrm>
            <a:off x="969963" y="4343402"/>
            <a:ext cx="7339149" cy="463255"/>
          </a:xfrm>
        </p:spPr>
        <p:txBody>
          <a:bodyPr/>
          <a:lstStyle/>
          <a:p>
            <a:r>
              <a:rPr lang="en-US" dirty="0" smtClean="0">
                <a:latin typeface="+mj-lt"/>
              </a:rPr>
              <a:t>Sandy Arthur, Venkat Krishnamachari</a:t>
            </a:r>
          </a:p>
          <a:p>
            <a:r>
              <a:rPr lang="en-US" dirty="0" smtClean="0"/>
              <a:t>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SAC-932T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Server Hardware Certification Program Overview</a:t>
            </a:r>
            <a:endParaRPr lang="en-US" dirty="0"/>
          </a:p>
        </p:txBody>
      </p:sp>
      <p:sp>
        <p:nvSpPr>
          <p:cNvPr id="3" name="Content Placeholder 2"/>
          <p:cNvSpPr>
            <a:spLocks noGrp="1"/>
          </p:cNvSpPr>
          <p:nvPr>
            <p:ph idx="1"/>
          </p:nvPr>
        </p:nvSpPr>
        <p:spPr>
          <a:xfrm>
            <a:off x="609441" y="1374916"/>
            <a:ext cx="10969943" cy="4876800"/>
          </a:xfrm>
        </p:spPr>
        <p:txBody>
          <a:bodyPr>
            <a:normAutofit lnSpcReduction="10000"/>
          </a:bodyPr>
          <a:lstStyle/>
          <a:p>
            <a:r>
              <a:rPr lang="en-US" dirty="0" smtClean="0"/>
              <a:t>Leverage the investment made for “Client” versions of Windows for Server Customers and Vendors</a:t>
            </a:r>
          </a:p>
          <a:p>
            <a:endParaRPr lang="en-US" dirty="0" smtClean="0"/>
          </a:p>
          <a:p>
            <a:r>
              <a:rPr lang="en-US" dirty="0" smtClean="0"/>
              <a:t>Every </a:t>
            </a:r>
            <a:r>
              <a:rPr lang="en-US" dirty="0"/>
              <a:t> </a:t>
            </a:r>
            <a:r>
              <a:rPr lang="en-US" dirty="0" smtClean="0"/>
              <a:t>part of the Hardware Certification Program used; web sites, requirements, kit, tests, agreements, processes, etc.</a:t>
            </a:r>
          </a:p>
          <a:p>
            <a:endParaRPr lang="en-US" dirty="0" smtClean="0"/>
          </a:p>
          <a:p>
            <a:r>
              <a:rPr lang="en-US" dirty="0" smtClean="0"/>
              <a:t>The above were modified as needed to meet the requirements  of Server Customers and Vendors</a:t>
            </a:r>
          </a:p>
          <a:p>
            <a:endParaRPr lang="en-US" dirty="0" smtClean="0"/>
          </a:p>
          <a:p>
            <a:r>
              <a:rPr lang="en-US" dirty="0" smtClean="0"/>
              <a:t>Server Hardware Certification Program operates on the same release cycle as Client, with the same milestones</a:t>
            </a:r>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10</a:t>
            </a:fld>
            <a:endParaRPr lang="en-US"/>
          </a:p>
        </p:txBody>
      </p:sp>
    </p:spTree>
    <p:extLst>
      <p:ext uri="{BB962C8B-B14F-4D97-AF65-F5344CB8AC3E}">
        <p14:creationId xmlns:p14="http://schemas.microsoft.com/office/powerpoint/2010/main" val="329205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Windows Server 8 Certification Requirements</a:t>
            </a:r>
            <a:endParaRPr lang="en-US" dirty="0"/>
          </a:p>
        </p:txBody>
      </p:sp>
      <p:sp>
        <p:nvSpPr>
          <p:cNvPr id="3" name="Content Placeholder 2"/>
          <p:cNvSpPr>
            <a:spLocks noGrp="1"/>
          </p:cNvSpPr>
          <p:nvPr>
            <p:ph idx="1"/>
          </p:nvPr>
        </p:nvSpPr>
        <p:spPr>
          <a:xfrm>
            <a:off x="609441" y="1374916"/>
            <a:ext cx="10969943" cy="4876800"/>
          </a:xfrm>
        </p:spPr>
        <p:txBody>
          <a:bodyPr>
            <a:normAutofit/>
          </a:bodyPr>
          <a:lstStyle/>
          <a:p>
            <a:r>
              <a:rPr lang="en-US" dirty="0" smtClean="0"/>
              <a:t>Some Device and System requirements are unique for Server</a:t>
            </a:r>
          </a:p>
          <a:p>
            <a:r>
              <a:rPr lang="en-US" dirty="0" smtClean="0"/>
              <a:t>Server </a:t>
            </a:r>
            <a:r>
              <a:rPr lang="en-US" u="sng" dirty="0" smtClean="0"/>
              <a:t>Devices</a:t>
            </a:r>
            <a:endParaRPr lang="en-US" dirty="0"/>
          </a:p>
          <a:p>
            <a:pPr lvl="1"/>
            <a:r>
              <a:rPr lang="en-US" dirty="0" smtClean="0"/>
              <a:t>Any Server-qualified device and driver will work in any qualified Server</a:t>
            </a:r>
          </a:p>
          <a:p>
            <a:pPr lvl="1"/>
            <a:r>
              <a:rPr lang="en-US" dirty="0" smtClean="0"/>
              <a:t>Examples; Server systems that; </a:t>
            </a:r>
          </a:p>
          <a:p>
            <a:pPr lvl="2"/>
            <a:r>
              <a:rPr lang="en-US" dirty="0" smtClean="0"/>
              <a:t>Have &gt;64</a:t>
            </a:r>
            <a:r>
              <a:rPr lang="en-US" dirty="0"/>
              <a:t> </a:t>
            </a:r>
            <a:r>
              <a:rPr lang="en-US" dirty="0" smtClean="0"/>
              <a:t>logical processors or multiple processor groups</a:t>
            </a:r>
          </a:p>
          <a:p>
            <a:pPr lvl="2"/>
            <a:r>
              <a:rPr lang="en-US" dirty="0" smtClean="0"/>
              <a:t>Have Server Core option [completely command line interface] installed</a:t>
            </a:r>
          </a:p>
          <a:p>
            <a:r>
              <a:rPr lang="en-US" dirty="0" smtClean="0"/>
              <a:t>Server </a:t>
            </a:r>
            <a:r>
              <a:rPr lang="en-US" b="1" i="1" u="sng" dirty="0" smtClean="0"/>
              <a:t>Systems</a:t>
            </a:r>
            <a:endParaRPr lang="en-US" dirty="0" smtClean="0"/>
          </a:p>
          <a:p>
            <a:pPr lvl="1"/>
            <a:r>
              <a:rPr lang="en-US" dirty="0" smtClean="0"/>
              <a:t>Focus on higher Reliability, Availability, Serviceability (RAS) and Manageability for Server Scenarios</a:t>
            </a:r>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11</a:t>
            </a:fld>
            <a:endParaRPr lang="en-US"/>
          </a:p>
        </p:txBody>
      </p:sp>
    </p:spTree>
    <p:extLst>
      <p:ext uri="{BB962C8B-B14F-4D97-AF65-F5344CB8AC3E}">
        <p14:creationId xmlns:p14="http://schemas.microsoft.com/office/powerpoint/2010/main" val="2614648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Devices</a:t>
            </a:r>
            <a:endParaRPr lang="en-US" sz="4400" dirty="0">
              <a:solidFill>
                <a:srgbClr val="FFFFFF"/>
              </a:solidFill>
              <a:latin typeface="+mj-lt"/>
            </a:endParaRPr>
          </a:p>
        </p:txBody>
      </p:sp>
    </p:spTree>
    <p:extLst>
      <p:ext uri="{BB962C8B-B14F-4D97-AF65-F5344CB8AC3E}">
        <p14:creationId xmlns:p14="http://schemas.microsoft.com/office/powerpoint/2010/main" val="1025336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Server </a:t>
            </a:r>
            <a:r>
              <a:rPr lang="en-US" dirty="0" smtClean="0">
                <a:solidFill>
                  <a:srgbClr val="FFFFFF"/>
                </a:solidFill>
              </a:rPr>
              <a:t>Device Requirements</a:t>
            </a:r>
            <a:endParaRPr lang="en-US" dirty="0">
              <a:solidFill>
                <a:srgbClr val="FFFFFF"/>
              </a:solidFill>
            </a:endParaRPr>
          </a:p>
        </p:txBody>
      </p:sp>
      <p:sp>
        <p:nvSpPr>
          <p:cNvPr id="3" name="Content Placeholder 2"/>
          <p:cNvSpPr>
            <a:spLocks noGrp="1"/>
          </p:cNvSpPr>
          <p:nvPr>
            <p:ph idx="1"/>
          </p:nvPr>
        </p:nvSpPr>
        <p:spPr/>
        <p:txBody>
          <a:bodyPr>
            <a:noAutofit/>
          </a:bodyPr>
          <a:lstStyle/>
          <a:p>
            <a:r>
              <a:rPr lang="en-US" dirty="0" smtClean="0"/>
              <a:t>Read all the requirements closely and pay attention to the “Applicable OS Versions” section to determine which pertain to Server</a:t>
            </a:r>
          </a:p>
          <a:p>
            <a:r>
              <a:rPr lang="en-US" dirty="0" smtClean="0">
                <a:solidFill>
                  <a:srgbClr val="FFFFFF"/>
                </a:solidFill>
              </a:rPr>
              <a:t>Example of a Requirement that doesn’t apply</a:t>
            </a:r>
          </a:p>
          <a:p>
            <a:pPr lvl="1"/>
            <a:r>
              <a:rPr lang="en-US" dirty="0" smtClean="0">
                <a:solidFill>
                  <a:srgbClr val="FFFFFF"/>
                </a:solidFill>
              </a:rPr>
              <a:t>BlueTooth requirements do not apply as this technology is not supported by Server SKUs</a:t>
            </a:r>
          </a:p>
          <a:p>
            <a:r>
              <a:rPr lang="en-US" dirty="0" smtClean="0">
                <a:solidFill>
                  <a:srgbClr val="FFFFFF"/>
                </a:solidFill>
              </a:rPr>
              <a:t>Example of a requirement that applies to both Server and Client</a:t>
            </a:r>
          </a:p>
          <a:p>
            <a:pPr lvl="1"/>
            <a:r>
              <a:rPr lang="en-US" dirty="0" smtClean="0">
                <a:solidFill>
                  <a:srgbClr val="FFFFFF"/>
                </a:solidFill>
              </a:rPr>
              <a:t>NX Pool, the use of a new, special non-page</a:t>
            </a:r>
            <a:r>
              <a:rPr lang="en-US" dirty="0" smtClean="0"/>
              <a:t>d pool that is entirely Non-</a:t>
            </a:r>
            <a:r>
              <a:rPr lang="en-US" dirty="0" err="1" smtClean="0"/>
              <a:t>eXecutable</a:t>
            </a:r>
            <a:r>
              <a:rPr lang="en-US" dirty="0" smtClean="0"/>
              <a:t> to provide better protection against some overflow attacks</a:t>
            </a:r>
            <a:endParaRPr lang="en-US"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13</a:t>
            </a:fld>
            <a:endParaRPr lang="en-US"/>
          </a:p>
        </p:txBody>
      </p:sp>
    </p:spTree>
    <p:extLst>
      <p:ext uri="{BB962C8B-B14F-4D97-AF65-F5344CB8AC3E}">
        <p14:creationId xmlns:p14="http://schemas.microsoft.com/office/powerpoint/2010/main" val="145802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88825" cy="1143000"/>
          </a:xfrm>
        </p:spPr>
        <p:txBody>
          <a:bodyPr>
            <a:normAutofit/>
          </a:bodyPr>
          <a:lstStyle/>
          <a:p>
            <a:r>
              <a:rPr lang="en-US" dirty="0" smtClean="0"/>
              <a:t> New Server-specific </a:t>
            </a:r>
            <a:r>
              <a:rPr lang="en-US" dirty="0" smtClean="0">
                <a:solidFill>
                  <a:srgbClr val="FFFFFF"/>
                </a:solidFill>
              </a:rPr>
              <a:t>Device Requirements</a:t>
            </a:r>
            <a:endParaRPr lang="en-US" dirty="0">
              <a:solidFill>
                <a:srgbClr val="FFFFFF"/>
              </a:solidFill>
            </a:endParaRPr>
          </a:p>
        </p:txBody>
      </p:sp>
      <p:sp>
        <p:nvSpPr>
          <p:cNvPr id="3" name="Content Placeholder 2"/>
          <p:cNvSpPr>
            <a:spLocks noGrp="1"/>
          </p:cNvSpPr>
          <p:nvPr>
            <p:ph idx="1"/>
          </p:nvPr>
        </p:nvSpPr>
        <p:spPr>
          <a:xfrm>
            <a:off x="609441" y="1189384"/>
            <a:ext cx="10969943" cy="5334000"/>
          </a:xfrm>
        </p:spPr>
        <p:txBody>
          <a:bodyPr>
            <a:normAutofit fontScale="92500"/>
          </a:bodyPr>
          <a:lstStyle/>
          <a:p>
            <a:r>
              <a:rPr lang="en-US" sz="2400" b="1" dirty="0" smtClean="0"/>
              <a:t>Use </a:t>
            </a:r>
            <a:r>
              <a:rPr lang="en-US" sz="2400" b="1" dirty="0"/>
              <a:t>of PreFAST for Drivers (PFD) </a:t>
            </a:r>
            <a:r>
              <a:rPr lang="en-US" sz="2400" b="1" dirty="0" smtClean="0"/>
              <a:t> </a:t>
            </a:r>
            <a:r>
              <a:rPr lang="en-US" sz="2400" dirty="0" smtClean="0"/>
              <a:t>This tool finds common coding </a:t>
            </a:r>
            <a:r>
              <a:rPr lang="en-US" sz="2400" dirty="0"/>
              <a:t>errors </a:t>
            </a:r>
            <a:r>
              <a:rPr lang="en-US" sz="2400" dirty="0" smtClean="0"/>
              <a:t>enabling improvements in driver </a:t>
            </a:r>
            <a:r>
              <a:rPr lang="en-US" sz="2400" dirty="0"/>
              <a:t>quality without requiring significant investment in more “test </a:t>
            </a:r>
            <a:r>
              <a:rPr lang="en-US" sz="2400" dirty="0">
                <a:solidFill>
                  <a:srgbClr val="FFFFFF"/>
                </a:solidFill>
              </a:rPr>
              <a:t>capability”, i.e., </a:t>
            </a:r>
            <a:r>
              <a:rPr lang="en-US" sz="2400" dirty="0" smtClean="0">
                <a:solidFill>
                  <a:srgbClr val="FFFFFF"/>
                </a:solidFill>
              </a:rPr>
              <a:t>paying for more </a:t>
            </a:r>
            <a:r>
              <a:rPr lang="en-US" sz="2400" dirty="0">
                <a:solidFill>
                  <a:srgbClr val="FFFFFF"/>
                </a:solidFill>
              </a:rPr>
              <a:t>devices, systems, space, power, </a:t>
            </a:r>
            <a:r>
              <a:rPr lang="en-US" sz="2400" dirty="0" smtClean="0">
                <a:solidFill>
                  <a:srgbClr val="FFFFFF"/>
                </a:solidFill>
              </a:rPr>
              <a:t>cooling and personnel</a:t>
            </a:r>
          </a:p>
          <a:p>
            <a:endParaRPr lang="en-US" sz="2400" dirty="0" smtClean="0">
              <a:solidFill>
                <a:srgbClr val="FFFFFF"/>
              </a:solidFill>
            </a:endParaRPr>
          </a:p>
          <a:p>
            <a:r>
              <a:rPr lang="en-US" sz="2400" b="1" dirty="0" smtClean="0">
                <a:solidFill>
                  <a:srgbClr val="FFFFFF"/>
                </a:solidFill>
              </a:rPr>
              <a:t>Use of Static Driver Verifier (SDV)  </a:t>
            </a:r>
            <a:r>
              <a:rPr lang="en-US" sz="2400" dirty="0" smtClean="0">
                <a:solidFill>
                  <a:srgbClr val="FFFFFF"/>
                </a:solidFill>
              </a:rPr>
              <a:t>This tool can find “inter-procedural” problems that span across a driver’s code, and provides the same benefits as above</a:t>
            </a:r>
          </a:p>
          <a:p>
            <a:endParaRPr lang="en-US" sz="2400" dirty="0" smtClean="0">
              <a:solidFill>
                <a:srgbClr val="FFFFFF"/>
              </a:solidFill>
            </a:endParaRPr>
          </a:p>
          <a:p>
            <a:r>
              <a:rPr lang="en-US" sz="2400" b="1" dirty="0" smtClean="0">
                <a:solidFill>
                  <a:srgbClr val="FFFFFF"/>
                </a:solidFill>
              </a:rPr>
              <a:t>Advanced Error Reporting (AER).  </a:t>
            </a:r>
            <a:r>
              <a:rPr lang="en-US" sz="2400" dirty="0" smtClean="0">
                <a:solidFill>
                  <a:srgbClr val="FFFFFF"/>
                </a:solidFill>
              </a:rPr>
              <a:t>Windows Hardware Error Architecture uses AER as an error source, which improves device identification and enables faster problem resolution in the field and lower Support and Service costs</a:t>
            </a:r>
          </a:p>
          <a:p>
            <a:endParaRPr lang="en-US" sz="2400" dirty="0" smtClean="0"/>
          </a:p>
          <a:p>
            <a:r>
              <a:rPr lang="en-US" sz="2400" b="1" dirty="0" smtClean="0"/>
              <a:t>Maximum Interrupts.</a:t>
            </a:r>
            <a:r>
              <a:rPr lang="en-US" sz="2400" dirty="0" smtClean="0"/>
              <a:t>  Any </a:t>
            </a:r>
            <a:r>
              <a:rPr lang="en-US" sz="2400" dirty="0"/>
              <a:t>request for greater than 2048 interrupts per device function will be rejected per the PCIe 3.0 defined MSI-X table entry limit of 2048 per device. Requesting more than one interrupt per core </a:t>
            </a:r>
            <a:r>
              <a:rPr lang="en-US" sz="2400" dirty="0" smtClean="0"/>
              <a:t>leads </a:t>
            </a:r>
            <a:r>
              <a:rPr lang="en-US" sz="2400" dirty="0"/>
              <a:t>to </a:t>
            </a:r>
            <a:r>
              <a:rPr lang="en-US" sz="2400" dirty="0" smtClean="0"/>
              <a:t>Interrupt Dispatch Table (IDT) exhaustion and memory exhaustion in </a:t>
            </a:r>
            <a:r>
              <a:rPr lang="en-US" sz="2400" dirty="0"/>
              <a:t>settings where many devices are present. </a:t>
            </a:r>
            <a:endParaRPr lang="en-US" sz="2400" dirty="0" smtClean="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14</a:t>
            </a:fld>
            <a:endParaRPr lang="en-US"/>
          </a:p>
        </p:txBody>
      </p:sp>
    </p:spTree>
    <p:extLst>
      <p:ext uri="{BB962C8B-B14F-4D97-AF65-F5344CB8AC3E}">
        <p14:creationId xmlns:p14="http://schemas.microsoft.com/office/powerpoint/2010/main" val="184913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Systems</a:t>
            </a:r>
            <a:endParaRPr lang="en-US" sz="4400" dirty="0">
              <a:solidFill>
                <a:srgbClr val="FFFFFF"/>
              </a:solidFill>
              <a:latin typeface="+mj-lt"/>
            </a:endParaRPr>
          </a:p>
        </p:txBody>
      </p:sp>
    </p:spTree>
    <p:extLst>
      <p:ext uri="{BB962C8B-B14F-4D97-AF65-F5344CB8AC3E}">
        <p14:creationId xmlns:p14="http://schemas.microsoft.com/office/powerpoint/2010/main" val="1025336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274638"/>
            <a:ext cx="12188825" cy="1143000"/>
          </a:xfrm>
        </p:spPr>
        <p:txBody>
          <a:bodyPr>
            <a:normAutofit/>
          </a:bodyPr>
          <a:lstStyle/>
          <a:p>
            <a:r>
              <a:rPr lang="en-US" dirty="0" smtClean="0">
                <a:solidFill>
                  <a:srgbClr val="FFFFFF"/>
                </a:solidFill>
              </a:rPr>
              <a:t>Server System Requirements</a:t>
            </a:r>
            <a:endParaRPr lang="en-US" dirty="0">
              <a:solidFill>
                <a:srgbClr val="FFFFFF"/>
              </a:solidFill>
            </a:endParaRPr>
          </a:p>
        </p:txBody>
      </p:sp>
      <p:sp>
        <p:nvSpPr>
          <p:cNvPr id="3" name="Content Placeholder 2"/>
          <p:cNvSpPr>
            <a:spLocks noGrp="1"/>
          </p:cNvSpPr>
          <p:nvPr>
            <p:ph idx="1"/>
          </p:nvPr>
        </p:nvSpPr>
        <p:spPr>
          <a:xfrm>
            <a:off x="519112" y="1169508"/>
            <a:ext cx="11149013" cy="2000548"/>
          </a:xfrm>
        </p:spPr>
        <p:txBody>
          <a:bodyPr>
            <a:noAutofit/>
          </a:bodyPr>
          <a:lstStyle/>
          <a:p>
            <a:r>
              <a:rPr lang="en-US" sz="2800" dirty="0" smtClean="0"/>
              <a:t>As before, read </a:t>
            </a:r>
            <a:r>
              <a:rPr lang="en-US" sz="2800" dirty="0"/>
              <a:t>all the requirements closely and pay attention to the “Applicable OS Versions” section to determine which pertain to Server</a:t>
            </a:r>
          </a:p>
          <a:p>
            <a:r>
              <a:rPr lang="en-US" sz="2800" dirty="0" smtClean="0"/>
              <a:t>Example of a requirement that doesn’t apply to Server</a:t>
            </a:r>
          </a:p>
          <a:p>
            <a:pPr lvl="1"/>
            <a:r>
              <a:rPr lang="en-US" sz="2400" dirty="0" err="1" smtClean="0"/>
              <a:t>System.Fundamentals.Firmware.UEFIPostTime</a:t>
            </a:r>
            <a:r>
              <a:rPr lang="en-US" sz="2400" dirty="0" smtClean="0"/>
              <a:t>  Since Server systems are required to be tested w/ maximum supported memory which can vary from gigabytes to terabytes, have ECC memory and other differences from client systems, no single value for POST time is practical</a:t>
            </a:r>
          </a:p>
          <a:p>
            <a:pPr lvl="1"/>
            <a:endParaRPr lang="en-US" sz="2400" dirty="0" smtClean="0"/>
          </a:p>
          <a:p>
            <a:r>
              <a:rPr lang="en-US" sz="2800" dirty="0" smtClean="0"/>
              <a:t>Example of a requirement that applies for both Client and Server</a:t>
            </a:r>
          </a:p>
          <a:p>
            <a:pPr lvl="1"/>
            <a:r>
              <a:rPr lang="en-US" sz="2400" dirty="0" err="1" smtClean="0">
                <a:solidFill>
                  <a:srgbClr val="FFFFFF"/>
                </a:solidFill>
              </a:rPr>
              <a:t>System.Fundamentals.Graphics.MicrosoftBasicDisplayDriver</a:t>
            </a:r>
            <a:r>
              <a:rPr lang="en-US" sz="2400" dirty="0" smtClean="0">
                <a:solidFill>
                  <a:srgbClr val="FFFFFF"/>
                </a:solidFill>
              </a:rPr>
              <a:t> - System </a:t>
            </a:r>
            <a:r>
              <a:rPr lang="en-US" sz="2400" dirty="0">
                <a:solidFill>
                  <a:srgbClr val="FFFFFF"/>
                </a:solidFill>
              </a:rPr>
              <a:t>is compatible with the Microsoft Basic Display </a:t>
            </a:r>
            <a:r>
              <a:rPr lang="en-US" sz="2400" dirty="0" smtClean="0">
                <a:solidFill>
                  <a:srgbClr val="FFFFFF"/>
                </a:solidFill>
              </a:rPr>
              <a:t>Driver.  The </a:t>
            </a:r>
            <a:r>
              <a:rPr lang="en-US" sz="2400" dirty="0">
                <a:solidFill>
                  <a:srgbClr val="FFFFFF"/>
                </a:solidFill>
              </a:rPr>
              <a:t>System must boot in a mode where the frame buffer used by the Microsoft basic display driver is displayed whenever the Microsoft display driver writes to the frame buffer. </a:t>
            </a:r>
            <a:r>
              <a:rPr lang="en-US" sz="2400" dirty="0" smtClean="0">
                <a:solidFill>
                  <a:srgbClr val="FFFFFF"/>
                </a:solidFill>
              </a:rPr>
              <a:t>The </a:t>
            </a:r>
            <a:r>
              <a:rPr lang="en-US" sz="2400" dirty="0">
                <a:solidFill>
                  <a:srgbClr val="FFFFFF"/>
                </a:solidFill>
              </a:rPr>
              <a:t>frame buffer must be linear and in BGRA format.</a:t>
            </a:r>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16</a:t>
            </a:fld>
            <a:endParaRPr lang="en-US"/>
          </a:p>
        </p:txBody>
      </p:sp>
    </p:spTree>
    <p:extLst>
      <p:ext uri="{BB962C8B-B14F-4D97-AF65-F5344CB8AC3E}">
        <p14:creationId xmlns:p14="http://schemas.microsoft.com/office/powerpoint/2010/main" val="3768926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274638"/>
            <a:ext cx="12188825" cy="1143000"/>
          </a:xfrm>
        </p:spPr>
        <p:txBody>
          <a:bodyPr>
            <a:normAutofit/>
          </a:bodyPr>
          <a:lstStyle/>
          <a:p>
            <a:r>
              <a:rPr lang="en-US" dirty="0" smtClean="0">
                <a:solidFill>
                  <a:srgbClr val="FFFFFF"/>
                </a:solidFill>
              </a:rPr>
              <a:t>New Server-specific System Requirements</a:t>
            </a:r>
            <a:endParaRPr lang="en-US" dirty="0">
              <a:solidFill>
                <a:srgbClr val="FFFFFF"/>
              </a:solidFill>
            </a:endParaRPr>
          </a:p>
        </p:txBody>
      </p:sp>
      <p:sp>
        <p:nvSpPr>
          <p:cNvPr id="3" name="Content Placeholder 2"/>
          <p:cNvSpPr>
            <a:spLocks noGrp="1"/>
          </p:cNvSpPr>
          <p:nvPr>
            <p:ph idx="1"/>
          </p:nvPr>
        </p:nvSpPr>
        <p:spPr>
          <a:xfrm>
            <a:off x="519112" y="1169508"/>
            <a:ext cx="11149013" cy="2000548"/>
          </a:xfrm>
        </p:spPr>
        <p:txBody>
          <a:bodyPr>
            <a:noAutofit/>
          </a:bodyPr>
          <a:lstStyle/>
          <a:p>
            <a:r>
              <a:rPr lang="en-US" sz="2800" dirty="0"/>
              <a:t>In line with the goal that previously Windows Server 2008 R2 qualified systems can be certified for Windows Server 8, the number of changes to requirements are minimal</a:t>
            </a:r>
          </a:p>
          <a:p>
            <a:endParaRPr lang="en-US" sz="2800" dirty="0" smtClean="0"/>
          </a:p>
          <a:p>
            <a:r>
              <a:rPr lang="en-US" sz="2800" dirty="0" smtClean="0"/>
              <a:t>Windows Display Driver Model (WDDM) driver is required for any Graphics adapter used in a Server system</a:t>
            </a:r>
          </a:p>
          <a:p>
            <a:pPr lvl="1"/>
            <a:r>
              <a:rPr lang="en-US" sz="2400" dirty="0" smtClean="0"/>
              <a:t>Previous “XP” display driver model  (XDDM) is no longer supported, and </a:t>
            </a:r>
            <a:r>
              <a:rPr lang="en-US" sz="2400" u="sng" dirty="0" smtClean="0"/>
              <a:t>will not</a:t>
            </a:r>
            <a:r>
              <a:rPr lang="en-US" sz="2400" dirty="0" smtClean="0"/>
              <a:t> work</a:t>
            </a:r>
          </a:p>
          <a:p>
            <a:endParaRPr lang="en-US" sz="2800" dirty="0" smtClean="0">
              <a:solidFill>
                <a:srgbClr val="FFFFFF"/>
              </a:solidFill>
            </a:endParaRPr>
          </a:p>
          <a:p>
            <a:r>
              <a:rPr lang="en-US" sz="2800" dirty="0" smtClean="0">
                <a:solidFill>
                  <a:srgbClr val="FFFFFF"/>
                </a:solidFill>
              </a:rPr>
              <a:t>Server </a:t>
            </a:r>
            <a:r>
              <a:rPr lang="en-US" sz="2800" dirty="0">
                <a:solidFill>
                  <a:srgbClr val="FFFFFF"/>
                </a:solidFill>
              </a:rPr>
              <a:t>Critical Functionality Retest </a:t>
            </a:r>
            <a:r>
              <a:rPr lang="en-US" sz="2800" dirty="0" smtClean="0">
                <a:solidFill>
                  <a:srgbClr val="FFFFFF"/>
                </a:solidFill>
              </a:rPr>
              <a:t>Policy for Systems</a:t>
            </a:r>
            <a:endParaRPr lang="en-US" sz="2800" dirty="0">
              <a:solidFill>
                <a:srgbClr val="FFFFFF"/>
              </a:solidFill>
            </a:endParaRPr>
          </a:p>
          <a:p>
            <a:pPr lvl="1"/>
            <a:r>
              <a:rPr lang="en-US" sz="2000" dirty="0" smtClean="0">
                <a:solidFill>
                  <a:srgbClr val="FFFFFF"/>
                </a:solidFill>
              </a:rPr>
              <a:t>New </a:t>
            </a:r>
            <a:r>
              <a:rPr lang="en-US" sz="2000" dirty="0">
                <a:solidFill>
                  <a:srgbClr val="FFFFFF"/>
                </a:solidFill>
              </a:rPr>
              <a:t>and Disruptive Technology or Unknown or Undetected Hardware or Software Flaws may require that </a:t>
            </a:r>
            <a:r>
              <a:rPr lang="en-US" sz="2000" dirty="0" smtClean="0">
                <a:solidFill>
                  <a:srgbClr val="FFFFFF"/>
                </a:solidFill>
              </a:rPr>
              <a:t>systems be </a:t>
            </a:r>
            <a:r>
              <a:rPr lang="en-US" sz="2000" dirty="0">
                <a:solidFill>
                  <a:srgbClr val="FFFFFF"/>
                </a:solidFill>
              </a:rPr>
              <a:t>retested in cases where data integrity is at risk</a:t>
            </a:r>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17</a:t>
            </a:fld>
            <a:endParaRPr lang="en-US"/>
          </a:p>
        </p:txBody>
      </p:sp>
    </p:spTree>
    <p:extLst>
      <p:ext uri="{BB962C8B-B14F-4D97-AF65-F5344CB8AC3E}">
        <p14:creationId xmlns:p14="http://schemas.microsoft.com/office/powerpoint/2010/main" val="911173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14" y="274638"/>
            <a:ext cx="11477810" cy="1143000"/>
          </a:xfrm>
        </p:spPr>
        <p:txBody>
          <a:bodyPr>
            <a:noAutofit/>
          </a:bodyPr>
          <a:lstStyle/>
          <a:p>
            <a:r>
              <a:rPr lang="en-US" sz="4000" dirty="0" smtClean="0"/>
              <a:t>Server “If Implemented”</a:t>
            </a:r>
            <a:r>
              <a:rPr lang="en-US" sz="4000" i="1" dirty="0" smtClean="0"/>
              <a:t> </a:t>
            </a:r>
            <a:r>
              <a:rPr lang="en-US" sz="4000" dirty="0" smtClean="0"/>
              <a:t>System Requirements</a:t>
            </a:r>
            <a:endParaRPr lang="en-US" sz="4000" dirty="0"/>
          </a:p>
        </p:txBody>
      </p:sp>
      <p:sp>
        <p:nvSpPr>
          <p:cNvPr id="3" name="Content Placeholder 2"/>
          <p:cNvSpPr>
            <a:spLocks noGrp="1"/>
          </p:cNvSpPr>
          <p:nvPr>
            <p:ph idx="1"/>
          </p:nvPr>
        </p:nvSpPr>
        <p:spPr>
          <a:xfrm>
            <a:off x="519112" y="1169508"/>
            <a:ext cx="11149013" cy="2000548"/>
          </a:xfrm>
        </p:spPr>
        <p:txBody>
          <a:bodyPr>
            <a:noAutofit/>
          </a:bodyPr>
          <a:lstStyle/>
          <a:p>
            <a:r>
              <a:rPr lang="en-US" dirty="0" smtClean="0"/>
              <a:t>Examples of “If Implemented” requirements for Server;</a:t>
            </a:r>
          </a:p>
          <a:p>
            <a:pPr lvl="1"/>
            <a:r>
              <a:rPr lang="en-US" dirty="0" smtClean="0">
                <a:solidFill>
                  <a:srgbClr val="FFFFFF"/>
                </a:solidFill>
              </a:rPr>
              <a:t>UEFI Firmware</a:t>
            </a:r>
          </a:p>
          <a:p>
            <a:pPr lvl="2"/>
            <a:r>
              <a:rPr lang="en-US" dirty="0" smtClean="0">
                <a:solidFill>
                  <a:srgbClr val="FFFFFF"/>
                </a:solidFill>
              </a:rPr>
              <a:t>If UEFI is implemented in the system, it must meet all requirements</a:t>
            </a:r>
          </a:p>
          <a:p>
            <a:pPr lvl="3"/>
            <a:r>
              <a:rPr lang="en-US" sz="1800" dirty="0" smtClean="0">
                <a:solidFill>
                  <a:srgbClr val="FFFFFF"/>
                </a:solidFill>
              </a:rPr>
              <a:t>Note - UEFI is required for some functionality like support for &gt;2.2 TB boot disks</a:t>
            </a:r>
          </a:p>
          <a:p>
            <a:pPr lvl="2"/>
            <a:r>
              <a:rPr lang="en-US" dirty="0" err="1" smtClean="0">
                <a:solidFill>
                  <a:srgbClr val="FFFFFF"/>
                </a:solidFill>
              </a:rPr>
              <a:t>System.Server.Firmware.UEFI.GOP.Display</a:t>
            </a:r>
            <a:endParaRPr lang="en-US" dirty="0" smtClean="0">
              <a:solidFill>
                <a:srgbClr val="FFFFFF"/>
              </a:solidFill>
            </a:endParaRPr>
          </a:p>
          <a:p>
            <a:pPr lvl="1"/>
            <a:endParaRPr lang="en-US" dirty="0" smtClean="0">
              <a:solidFill>
                <a:srgbClr val="FFFFFF"/>
              </a:solidFill>
            </a:endParaRPr>
          </a:p>
          <a:p>
            <a:pPr lvl="1"/>
            <a:r>
              <a:rPr lang="en-US" dirty="0" smtClean="0">
                <a:solidFill>
                  <a:srgbClr val="FFFFFF"/>
                </a:solidFill>
              </a:rPr>
              <a:t>Trusted Platform Module</a:t>
            </a:r>
          </a:p>
          <a:p>
            <a:pPr lvl="2"/>
            <a:r>
              <a:rPr lang="en-US" dirty="0" smtClean="0">
                <a:solidFill>
                  <a:srgbClr val="FFFFFF"/>
                </a:solidFill>
              </a:rPr>
              <a:t>Network </a:t>
            </a:r>
            <a:r>
              <a:rPr lang="en-US" dirty="0">
                <a:solidFill>
                  <a:srgbClr val="FFFFFF"/>
                </a:solidFill>
              </a:rPr>
              <a:t>Key Protector for BitLocker, Secure Boot, etc</a:t>
            </a:r>
            <a:r>
              <a:rPr lang="en-US" dirty="0" smtClean="0">
                <a:solidFill>
                  <a:srgbClr val="FFFFFF"/>
                </a:solidFill>
              </a:rPr>
              <a:t>. enhance data security</a:t>
            </a:r>
          </a:p>
          <a:p>
            <a:pPr lvl="1"/>
            <a:endParaRPr lang="en-US" dirty="0" smtClean="0">
              <a:solidFill>
                <a:srgbClr val="FFFFFF"/>
              </a:solidFill>
            </a:endParaRPr>
          </a:p>
          <a:p>
            <a:pPr lvl="1"/>
            <a:r>
              <a:rPr lang="en-US" dirty="0" smtClean="0">
                <a:solidFill>
                  <a:srgbClr val="FFFFFF"/>
                </a:solidFill>
              </a:rPr>
              <a:t>Power Manageability</a:t>
            </a:r>
          </a:p>
          <a:p>
            <a:pPr lvl="2"/>
            <a:r>
              <a:rPr lang="en-US" dirty="0" smtClean="0">
                <a:solidFill>
                  <a:srgbClr val="FFFFFF"/>
                </a:solidFill>
              </a:rPr>
              <a:t>Ability to set ACPI Power Supply, Metering and Budgeting, provide FW mechanisms to pass control of processor performance states to the operating system</a:t>
            </a:r>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18</a:t>
            </a:fld>
            <a:endParaRPr lang="en-US"/>
          </a:p>
        </p:txBody>
      </p:sp>
    </p:spTree>
    <p:extLst>
      <p:ext uri="{BB962C8B-B14F-4D97-AF65-F5344CB8AC3E}">
        <p14:creationId xmlns:p14="http://schemas.microsoft.com/office/powerpoint/2010/main" val="557182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Unclassified</a:t>
            </a:r>
            <a:endParaRPr lang="en-US" sz="4400" dirty="0">
              <a:solidFill>
                <a:srgbClr val="FFFFFF"/>
              </a:solidFill>
              <a:latin typeface="+mj-lt"/>
            </a:endParaRPr>
          </a:p>
        </p:txBody>
      </p:sp>
    </p:spTree>
    <p:extLst>
      <p:ext uri="{BB962C8B-B14F-4D97-AF65-F5344CB8AC3E}">
        <p14:creationId xmlns:p14="http://schemas.microsoft.com/office/powerpoint/2010/main" val="1025336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2462213"/>
          </a:xfrm>
          <a:prstGeom prst="rect">
            <a:avLst/>
          </a:prstGeom>
          <a:noFill/>
        </p:spPr>
        <p:txBody>
          <a:bodyPr wrap="square" lIns="0" tIns="0" rIns="0" bIns="0" rtlCol="0">
            <a:spAutoFit/>
          </a:bodyPr>
          <a:lstStyle/>
          <a:p>
            <a:pPr marL="342918" indent="-342900">
              <a:buFont typeface="Arial" pitchFamily="34" charset="0"/>
              <a:buChar char="•"/>
            </a:pPr>
            <a:r>
              <a:rPr lang="en-US" sz="2000" b="1" dirty="0" smtClean="0"/>
              <a:t>Server Application , Device and System </a:t>
            </a:r>
            <a:r>
              <a:rPr lang="en-US" sz="2000" b="1" dirty="0"/>
              <a:t>vendors </a:t>
            </a:r>
            <a:r>
              <a:rPr lang="en-US" sz="2000" b="1" dirty="0" smtClean="0"/>
              <a:t>that wish to participate in the Software </a:t>
            </a:r>
            <a:r>
              <a:rPr lang="en-US" sz="2000" b="1" dirty="0"/>
              <a:t>and Hardware Certification </a:t>
            </a:r>
            <a:r>
              <a:rPr lang="en-US" sz="2000" b="1" dirty="0" smtClean="0"/>
              <a:t>Programs for the next </a:t>
            </a:r>
            <a:r>
              <a:rPr lang="en-US" sz="2000" b="1" dirty="0"/>
              <a:t>generation of Windows Server, internally code-named Windows Server </a:t>
            </a:r>
            <a:r>
              <a:rPr lang="en-US" sz="2000" b="1" dirty="0" smtClean="0"/>
              <a:t>8 </a:t>
            </a:r>
            <a:endParaRPr lang="en-US" sz="2000" b="1" dirty="0"/>
          </a:p>
        </p:txBody>
      </p:sp>
      <p:sp>
        <p:nvSpPr>
          <p:cNvPr id="10" name="TextBox 9"/>
          <p:cNvSpPr txBox="1"/>
          <p:nvPr/>
        </p:nvSpPr>
        <p:spPr>
          <a:xfrm>
            <a:off x="4274322" y="2253321"/>
            <a:ext cx="3566160" cy="4308872"/>
          </a:xfrm>
          <a:prstGeom prst="rect">
            <a:avLst/>
          </a:prstGeom>
          <a:noFill/>
        </p:spPr>
        <p:txBody>
          <a:bodyPr wrap="square" lIns="0" tIns="0" rIns="0" bIns="0" rtlCol="0">
            <a:spAutoFit/>
          </a:bodyPr>
          <a:lstStyle/>
          <a:p>
            <a:r>
              <a:rPr lang="en-US" sz="2000" b="1" dirty="0"/>
              <a:t>Software Certification </a:t>
            </a:r>
            <a:r>
              <a:rPr lang="en-US" sz="2000" b="1" dirty="0" smtClean="0"/>
              <a:t>program</a:t>
            </a:r>
          </a:p>
          <a:p>
            <a:r>
              <a:rPr lang="en-US" sz="2000" b="1" dirty="0" smtClean="0"/>
              <a:t>     Overview</a:t>
            </a:r>
          </a:p>
          <a:p>
            <a:r>
              <a:rPr lang="en-US" sz="2000" b="1" dirty="0"/>
              <a:t> </a:t>
            </a:r>
            <a:r>
              <a:rPr lang="en-US" sz="2000" b="1" dirty="0" smtClean="0"/>
              <a:t>    Technical requirements</a:t>
            </a:r>
          </a:p>
          <a:p>
            <a:r>
              <a:rPr lang="en-US" sz="2000" b="1" dirty="0"/>
              <a:t> </a:t>
            </a:r>
            <a:r>
              <a:rPr lang="en-US" sz="2000" b="1" dirty="0" smtClean="0"/>
              <a:t>    Tool kit</a:t>
            </a:r>
          </a:p>
          <a:p>
            <a:r>
              <a:rPr lang="en-US" sz="2000" b="1" dirty="0"/>
              <a:t> </a:t>
            </a:r>
            <a:r>
              <a:rPr lang="en-US" sz="2000" b="1" dirty="0" smtClean="0"/>
              <a:t>    Program timeline</a:t>
            </a:r>
          </a:p>
          <a:p>
            <a:endParaRPr lang="en-US" sz="2000" b="1" dirty="0"/>
          </a:p>
          <a:p>
            <a:r>
              <a:rPr lang="en-US" sz="2000" b="1" dirty="0" smtClean="0"/>
              <a:t>H</a:t>
            </a:r>
            <a:r>
              <a:rPr lang="en-US" sz="2000" b="1" dirty="0" smtClean="0">
                <a:solidFill>
                  <a:srgbClr val="FFFFFF"/>
                </a:solidFill>
              </a:rPr>
              <a:t>ardware </a:t>
            </a:r>
            <a:r>
              <a:rPr lang="en-US" sz="2000" b="1" dirty="0">
                <a:solidFill>
                  <a:srgbClr val="FFFFFF"/>
                </a:solidFill>
              </a:rPr>
              <a:t>Certification </a:t>
            </a:r>
            <a:r>
              <a:rPr lang="en-US" sz="2000" b="1" dirty="0" smtClean="0">
                <a:solidFill>
                  <a:srgbClr val="FFFFFF"/>
                </a:solidFill>
              </a:rPr>
              <a:t>program information for </a:t>
            </a:r>
          </a:p>
          <a:p>
            <a:r>
              <a:rPr lang="en-US" sz="2000" b="1" dirty="0">
                <a:solidFill>
                  <a:srgbClr val="FFFFFF"/>
                </a:solidFill>
              </a:rPr>
              <a:t> </a:t>
            </a:r>
            <a:r>
              <a:rPr lang="en-US" sz="2000" b="1" dirty="0" smtClean="0">
                <a:solidFill>
                  <a:srgbClr val="FFFFFF"/>
                </a:solidFill>
              </a:rPr>
              <a:t>    Overview</a:t>
            </a:r>
          </a:p>
          <a:p>
            <a:r>
              <a:rPr lang="en-US" sz="2000" b="1" dirty="0">
                <a:solidFill>
                  <a:srgbClr val="FFFFFF"/>
                </a:solidFill>
              </a:rPr>
              <a:t> </a:t>
            </a:r>
            <a:r>
              <a:rPr lang="en-US" sz="2000" b="1" dirty="0" smtClean="0">
                <a:solidFill>
                  <a:srgbClr val="FFFFFF"/>
                </a:solidFill>
              </a:rPr>
              <a:t>    Devices</a:t>
            </a:r>
          </a:p>
          <a:p>
            <a:r>
              <a:rPr lang="en-US" sz="2000" b="1" dirty="0">
                <a:solidFill>
                  <a:srgbClr val="FFFFFF"/>
                </a:solidFill>
              </a:rPr>
              <a:t> </a:t>
            </a:r>
            <a:r>
              <a:rPr lang="en-US" sz="2000" b="1" dirty="0" smtClean="0">
                <a:solidFill>
                  <a:srgbClr val="FFFFFF"/>
                </a:solidFill>
              </a:rPr>
              <a:t>    Systems </a:t>
            </a:r>
          </a:p>
          <a:p>
            <a:r>
              <a:rPr lang="en-US" sz="2000" b="1" dirty="0">
                <a:solidFill>
                  <a:srgbClr val="FFFFFF"/>
                </a:solidFill>
              </a:rPr>
              <a:t> </a:t>
            </a:r>
            <a:r>
              <a:rPr lang="en-US" sz="2000" b="1" dirty="0" smtClean="0">
                <a:solidFill>
                  <a:srgbClr val="FFFFFF"/>
                </a:solidFill>
              </a:rPr>
              <a:t>    “Unclassified”</a:t>
            </a:r>
          </a:p>
          <a:p>
            <a:endParaRPr lang="en-US" sz="2000" b="1" dirty="0">
              <a:solidFill>
                <a:srgbClr val="FFFFFF"/>
              </a:solidFill>
            </a:endParaRPr>
          </a:p>
          <a:p>
            <a:r>
              <a:rPr lang="en-US" sz="2000" b="1" dirty="0" smtClean="0">
                <a:solidFill>
                  <a:srgbClr val="FFFFFF"/>
                </a:solidFill>
              </a:rPr>
              <a:t>Q&amp;A Period</a:t>
            </a:r>
            <a:endParaRPr lang="en-US" b="1" dirty="0"/>
          </a:p>
        </p:txBody>
      </p:sp>
      <p:sp>
        <p:nvSpPr>
          <p:cNvPr id="11" name="TextBox 10"/>
          <p:cNvSpPr txBox="1"/>
          <p:nvPr/>
        </p:nvSpPr>
        <p:spPr>
          <a:xfrm>
            <a:off x="8243917" y="2240164"/>
            <a:ext cx="3311979" cy="1538883"/>
          </a:xfrm>
          <a:prstGeom prst="rect">
            <a:avLst/>
          </a:prstGeom>
          <a:noFill/>
        </p:spPr>
        <p:txBody>
          <a:bodyPr wrap="square" lIns="0" tIns="0" rIns="0" bIns="0" rtlCol="0">
            <a:spAutoFit/>
          </a:bodyPr>
          <a:lstStyle/>
          <a:p>
            <a:pPr marL="342918" indent="-342900">
              <a:buFont typeface="Arial" pitchFamily="34" charset="0"/>
              <a:buChar char="•"/>
            </a:pPr>
            <a:r>
              <a:rPr lang="en-US" sz="2000" b="1" dirty="0" smtClean="0"/>
              <a:t>A clear understanding of the Software and Hardware Certification requirements and programs for Windows Server  8</a:t>
            </a:r>
            <a:endParaRPr lang="en-US" sz="2000" b="1" dirty="0"/>
          </a:p>
        </p:txBody>
      </p:sp>
    </p:spTree>
    <p:extLst>
      <p:ext uri="{BB962C8B-B14F-4D97-AF65-F5344CB8AC3E}">
        <p14:creationId xmlns:p14="http://schemas.microsoft.com/office/powerpoint/2010/main" val="47938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“Unclassified” Device Submissions</a:t>
            </a:r>
            <a:endParaRPr lang="en-US" dirty="0"/>
          </a:p>
        </p:txBody>
      </p:sp>
      <p:sp>
        <p:nvSpPr>
          <p:cNvPr id="3" name="Content Placeholder 2"/>
          <p:cNvSpPr>
            <a:spLocks noGrp="1"/>
          </p:cNvSpPr>
          <p:nvPr>
            <p:ph idx="1"/>
          </p:nvPr>
        </p:nvSpPr>
        <p:spPr>
          <a:xfrm>
            <a:off x="519112" y="1232452"/>
            <a:ext cx="11149013" cy="2215896"/>
          </a:xfrm>
        </p:spPr>
        <p:txBody>
          <a:bodyPr>
            <a:noAutofit/>
          </a:bodyPr>
          <a:lstStyle/>
          <a:p>
            <a:r>
              <a:rPr lang="en-US" sz="2800" dirty="0" smtClean="0"/>
              <a:t>Problem</a:t>
            </a:r>
          </a:p>
          <a:p>
            <a:pPr lvl="1"/>
            <a:r>
              <a:rPr lang="en-US" sz="2400" dirty="0" smtClean="0"/>
              <a:t>Devices and drivers don’t always fit a specific “Product Type”</a:t>
            </a:r>
          </a:p>
          <a:p>
            <a:pPr lvl="1"/>
            <a:r>
              <a:rPr lang="en-US" sz="2400" dirty="0" smtClean="0"/>
              <a:t>Earlier version of test kit only tested Device Fundamentals, Connectivity, etc.</a:t>
            </a:r>
          </a:p>
          <a:p>
            <a:pPr lvl="1"/>
            <a:r>
              <a:rPr lang="en-US" sz="2400" dirty="0" smtClean="0"/>
              <a:t>End result was driver quality was unknown, and Customer reliability impacted</a:t>
            </a:r>
          </a:p>
          <a:p>
            <a:r>
              <a:rPr lang="en-US" sz="2800" dirty="0" smtClean="0"/>
              <a:t>Solution</a:t>
            </a:r>
          </a:p>
          <a:p>
            <a:pPr lvl="1"/>
            <a:r>
              <a:rPr lang="en-US" sz="2400" dirty="0" smtClean="0"/>
              <a:t>Filter Category provides a Certification path for a large segment of products; Anti-Virus, Anti-Malware, File System Filter Driver and Firewall, thus improving driver quality for these types of products.   </a:t>
            </a:r>
            <a:endParaRPr lang="en-US" sz="1800" dirty="0" smtClean="0"/>
          </a:p>
          <a:p>
            <a:pPr lvl="1"/>
            <a:r>
              <a:rPr lang="en-US" sz="2400" dirty="0" smtClean="0"/>
              <a:t>Improved test methodology that tests all </a:t>
            </a:r>
            <a:r>
              <a:rPr lang="en-US" sz="2400" dirty="0"/>
              <a:t>exposed </a:t>
            </a:r>
            <a:r>
              <a:rPr lang="en-US" sz="2400" dirty="0" smtClean="0"/>
              <a:t>Features of a Device and Driver, not just a few Device Fundamentals, significantly increases the test coverage and improves driver quality for other products</a:t>
            </a:r>
            <a:endParaRPr lang="en-US" sz="2400" dirty="0"/>
          </a:p>
          <a:p>
            <a:pPr lvl="1"/>
            <a:r>
              <a:rPr lang="en-US" sz="2400" dirty="0" smtClean="0"/>
              <a:t>Tools like SDV and PFD also contribute to higher levels of code quality, and thus higher reliability for Customers</a:t>
            </a:r>
            <a:endParaRPr lang="en-US" sz="2400"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20</a:t>
            </a:fld>
            <a:endParaRPr lang="en-US"/>
          </a:p>
        </p:txBody>
      </p:sp>
    </p:spTree>
    <p:extLst>
      <p:ext uri="{BB962C8B-B14F-4D97-AF65-F5344CB8AC3E}">
        <p14:creationId xmlns:p14="http://schemas.microsoft.com/office/powerpoint/2010/main" val="2706960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Wrap Up</a:t>
            </a:r>
            <a:endParaRPr lang="en-US" sz="4400" dirty="0">
              <a:solidFill>
                <a:srgbClr val="FFFFFF"/>
              </a:solidFill>
              <a:latin typeface="+mj-lt"/>
            </a:endParaRPr>
          </a:p>
        </p:txBody>
      </p:sp>
    </p:spTree>
    <p:extLst>
      <p:ext uri="{BB962C8B-B14F-4D97-AF65-F5344CB8AC3E}">
        <p14:creationId xmlns:p14="http://schemas.microsoft.com/office/powerpoint/2010/main" val="1025336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Autofit/>
          </a:bodyPr>
          <a:lstStyle/>
          <a:p>
            <a:r>
              <a:rPr lang="en-US" dirty="0" smtClean="0"/>
              <a:t>Software</a:t>
            </a:r>
          </a:p>
          <a:p>
            <a:pPr lvl="1"/>
            <a:r>
              <a:rPr lang="en-US" sz="1800" dirty="0" smtClean="0"/>
              <a:t>Simplified</a:t>
            </a:r>
            <a:r>
              <a:rPr lang="en-US" sz="1800" dirty="0"/>
              <a:t>, </a:t>
            </a:r>
            <a:r>
              <a:rPr lang="en-US" sz="1800" dirty="0" smtClean="0"/>
              <a:t>unified </a:t>
            </a:r>
            <a:r>
              <a:rPr lang="en-US" sz="1800" dirty="0"/>
              <a:t>program aimed at application readiness </a:t>
            </a:r>
            <a:r>
              <a:rPr lang="en-US" sz="1800" dirty="0" smtClean="0"/>
              <a:t>, compatibility </a:t>
            </a:r>
            <a:r>
              <a:rPr lang="en-US" sz="1800" dirty="0"/>
              <a:t>and security</a:t>
            </a:r>
          </a:p>
          <a:p>
            <a:pPr lvl="1"/>
            <a:r>
              <a:rPr lang="en-US" sz="1800" dirty="0"/>
              <a:t>Automated self-tests, no third party vendor validation or fees </a:t>
            </a:r>
            <a:r>
              <a:rPr lang="en-US" sz="1800" dirty="0" smtClean="0"/>
              <a:t>required</a:t>
            </a:r>
            <a:endParaRPr lang="en-US" sz="1800" dirty="0"/>
          </a:p>
          <a:p>
            <a:pPr lvl="1"/>
            <a:r>
              <a:rPr lang="en-US" sz="1800" dirty="0" smtClean="0"/>
              <a:t>Application </a:t>
            </a:r>
            <a:r>
              <a:rPr lang="en-US" sz="1800" dirty="0"/>
              <a:t>must be supported by the vendor running in a </a:t>
            </a:r>
            <a:r>
              <a:rPr lang="en-US" sz="1800" dirty="0" smtClean="0"/>
              <a:t>VM </a:t>
            </a:r>
            <a:r>
              <a:rPr lang="en-US" sz="1800" dirty="0"/>
              <a:t>on Microsoft Hyper-V</a:t>
            </a:r>
          </a:p>
          <a:p>
            <a:pPr lvl="1"/>
            <a:r>
              <a:rPr lang="en-US" sz="1800" dirty="0" smtClean="0"/>
              <a:t>Program </a:t>
            </a:r>
            <a:r>
              <a:rPr lang="en-US" sz="1800" dirty="0"/>
              <a:t>available and evangelized world wide through Microsoft Platform Ready program</a:t>
            </a:r>
          </a:p>
          <a:p>
            <a:pPr lvl="1"/>
            <a:r>
              <a:rPr lang="en-US" sz="1800" dirty="0"/>
              <a:t>Successful applications will be listed in Microsoft Pinpoint and Server Marketplace</a:t>
            </a:r>
          </a:p>
          <a:p>
            <a:endParaRPr lang="en-US" dirty="0" smtClean="0"/>
          </a:p>
          <a:p>
            <a:r>
              <a:rPr lang="en-US" dirty="0" smtClean="0"/>
              <a:t>Hardware</a:t>
            </a:r>
          </a:p>
          <a:p>
            <a:pPr lvl="1"/>
            <a:r>
              <a:rPr lang="en-US" sz="1800" dirty="0" smtClean="0">
                <a:solidFill>
                  <a:schemeClr val="tx2"/>
                </a:solidFill>
              </a:rPr>
              <a:t>Device and System Requirements designed to improve Customer reliability, availability, and serviceability</a:t>
            </a:r>
          </a:p>
          <a:p>
            <a:pPr lvl="1"/>
            <a:r>
              <a:rPr lang="en-US" sz="1800" dirty="0" smtClean="0">
                <a:solidFill>
                  <a:schemeClr val="tx2"/>
                </a:solidFill>
              </a:rPr>
              <a:t>Improved  and new tests and tools, that benefit product  development and testing</a:t>
            </a:r>
          </a:p>
          <a:p>
            <a:pPr lvl="1"/>
            <a:r>
              <a:rPr lang="en-US" sz="1800" dirty="0" smtClean="0">
                <a:solidFill>
                  <a:schemeClr val="tx2"/>
                </a:solidFill>
              </a:rPr>
              <a:t>Test harness and methodology designed to reduce the cost of testing</a:t>
            </a:r>
          </a:p>
          <a:p>
            <a:pPr lvl="1"/>
            <a:r>
              <a:rPr lang="en-US" sz="1800" dirty="0" smtClean="0">
                <a:solidFill>
                  <a:schemeClr val="tx2"/>
                </a:solidFill>
              </a:rPr>
              <a:t>Unclassified submissions are tested more thoroughly to increase reliability</a:t>
            </a:r>
          </a:p>
          <a:p>
            <a:pPr lvl="1"/>
            <a:r>
              <a:rPr lang="en-US" sz="1800" dirty="0" smtClean="0">
                <a:solidFill>
                  <a:schemeClr val="tx2"/>
                </a:solidFill>
              </a:rPr>
              <a:t>All passing products are made visible to Customers  to acknowledge your products</a:t>
            </a:r>
            <a:endParaRPr lang="en-US" sz="1800" dirty="0">
              <a:solidFill>
                <a:schemeClr val="tx2"/>
              </a:solidFill>
            </a:endParaRPr>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22</a:t>
            </a:fld>
            <a:endParaRPr lang="en-US"/>
          </a:p>
        </p:txBody>
      </p:sp>
    </p:spTree>
    <p:extLst>
      <p:ext uri="{BB962C8B-B14F-4D97-AF65-F5344CB8AC3E}">
        <p14:creationId xmlns:p14="http://schemas.microsoft.com/office/powerpoint/2010/main" val="3245772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p:txBody>
          <a:bodyPr>
            <a:noAutofit/>
          </a:bodyPr>
          <a:lstStyle/>
          <a:p>
            <a:r>
              <a:rPr lang="en-US" sz="2800" dirty="0" smtClean="0"/>
              <a:t>Review the Certification Requirements applicable to your product in order to understand those that apply, apply only if present, are new for Windows Server 8, or don’t apply</a:t>
            </a:r>
          </a:p>
          <a:p>
            <a:endParaRPr lang="en-US" sz="2800" dirty="0" smtClean="0"/>
          </a:p>
          <a:p>
            <a:r>
              <a:rPr lang="en-US" sz="2800" dirty="0" smtClean="0"/>
              <a:t>Use the many tools in the Development and Certification kits to improve your products and lower your Development Test, Support and Sustainment costs</a:t>
            </a:r>
          </a:p>
          <a:p>
            <a:endParaRPr lang="en-US" sz="2800" dirty="0" smtClean="0"/>
          </a:p>
          <a:p>
            <a:r>
              <a:rPr lang="en-US" sz="2800" dirty="0" smtClean="0"/>
              <a:t>Plan on submitting your products for Certification in order to gain acknowledgement of your product’s quality and Customer visibility</a:t>
            </a:r>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23</a:t>
            </a:fld>
            <a:endParaRPr lang="en-US"/>
          </a:p>
        </p:txBody>
      </p:sp>
    </p:spTree>
    <p:extLst>
      <p:ext uri="{BB962C8B-B14F-4D97-AF65-F5344CB8AC3E}">
        <p14:creationId xmlns:p14="http://schemas.microsoft.com/office/powerpoint/2010/main" val="2173476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idx="1"/>
          </p:nvPr>
        </p:nvSpPr>
        <p:spPr>
          <a:xfrm>
            <a:off x="519112" y="1050240"/>
            <a:ext cx="11149013" cy="2000548"/>
          </a:xfrm>
        </p:spPr>
        <p:txBody>
          <a:bodyPr>
            <a:noAutofit/>
          </a:bodyPr>
          <a:lstStyle/>
          <a:p>
            <a:r>
              <a:rPr lang="en-US" sz="4000" dirty="0" smtClean="0"/>
              <a:t>Certification Overview</a:t>
            </a:r>
          </a:p>
          <a:p>
            <a:pPr lvl="1"/>
            <a:r>
              <a:rPr lang="en-US" sz="1800" dirty="0" smtClean="0"/>
              <a:t>Certification Overview, </a:t>
            </a:r>
            <a:r>
              <a:rPr lang="en-US" sz="1800" dirty="0"/>
              <a:t>Session </a:t>
            </a:r>
            <a:r>
              <a:rPr lang="en-US" sz="1800" dirty="0" smtClean="0"/>
              <a:t>260</a:t>
            </a:r>
            <a:endParaRPr lang="en-US" sz="1800" dirty="0"/>
          </a:p>
          <a:p>
            <a:pPr lvl="1"/>
            <a:r>
              <a:rPr lang="en-US" sz="1800" dirty="0" smtClean="0"/>
              <a:t>Windows Hardware Certification Kit, </a:t>
            </a:r>
            <a:r>
              <a:rPr lang="en-US" sz="1800"/>
              <a:t>Session </a:t>
            </a:r>
            <a:r>
              <a:rPr lang="en-US" sz="1800" smtClean="0"/>
              <a:t>659</a:t>
            </a:r>
            <a:endParaRPr lang="en-US" sz="3600" dirty="0">
              <a:solidFill>
                <a:schemeClr val="tx2"/>
              </a:solidFill>
            </a:endParaRPr>
          </a:p>
          <a:p>
            <a:r>
              <a:rPr lang="en-US" sz="4000" dirty="0" smtClean="0"/>
              <a:t>Software</a:t>
            </a:r>
          </a:p>
          <a:p>
            <a:pPr lvl="1"/>
            <a:r>
              <a:rPr lang="en-US" sz="1800" dirty="0"/>
              <a:t>Windows Server 8 Applications Must Run </a:t>
            </a:r>
            <a:r>
              <a:rPr lang="en-US" sz="1800" dirty="0" smtClean="0"/>
              <a:t>Without </a:t>
            </a:r>
            <a:r>
              <a:rPr lang="en-US" sz="1800" dirty="0"/>
              <a:t>a GUI, Session 416</a:t>
            </a:r>
          </a:p>
          <a:p>
            <a:pPr lvl="1"/>
            <a:r>
              <a:rPr lang="en-US" sz="1800" dirty="0"/>
              <a:t>Using Windows Server 8 for Building Private and Public </a:t>
            </a:r>
            <a:r>
              <a:rPr lang="en-US" sz="1800" dirty="0" err="1"/>
              <a:t>IaaS</a:t>
            </a:r>
            <a:r>
              <a:rPr lang="en-US" sz="1800" dirty="0"/>
              <a:t> Clouds, </a:t>
            </a:r>
            <a:r>
              <a:rPr lang="en-US" sz="1800" dirty="0" smtClean="0"/>
              <a:t>Session 429</a:t>
            </a:r>
          </a:p>
          <a:p>
            <a:pPr lvl="1"/>
            <a:r>
              <a:rPr lang="en-US" sz="1800" dirty="0" smtClean="0"/>
              <a:t>Moving Driver Quality Upstream, Session 239 [SDV]</a:t>
            </a:r>
            <a:endParaRPr lang="en-US" sz="1800" dirty="0"/>
          </a:p>
          <a:p>
            <a:r>
              <a:rPr lang="en-US" sz="4000" dirty="0" smtClean="0"/>
              <a:t>Hardware</a:t>
            </a:r>
          </a:p>
          <a:p>
            <a:pPr lvl="1"/>
            <a:r>
              <a:rPr lang="en-US" sz="1800" dirty="0"/>
              <a:t>Graphics on the Server, Session 217</a:t>
            </a:r>
          </a:p>
          <a:p>
            <a:pPr lvl="1"/>
            <a:r>
              <a:rPr lang="en-US" sz="1800" dirty="0"/>
              <a:t>Designing Servers and Systems for Cloud deployments, session 430</a:t>
            </a:r>
          </a:p>
          <a:p>
            <a:pPr lvl="1"/>
            <a:r>
              <a:rPr lang="en-US" sz="1800" dirty="0"/>
              <a:t>Network Acceleration and Other NIC Technologies for the Datacenter, session 433</a:t>
            </a:r>
          </a:p>
          <a:p>
            <a:pPr lvl="1"/>
            <a:r>
              <a:rPr lang="en-US" sz="1800" dirty="0"/>
              <a:t>Low Latency Network: New Features and APIs, session </a:t>
            </a:r>
            <a:r>
              <a:rPr lang="en-US" sz="1800" dirty="0" smtClean="0"/>
              <a:t>593</a:t>
            </a:r>
          </a:p>
          <a:p>
            <a:pPr lvl="1"/>
            <a:r>
              <a:rPr lang="en-US" sz="1800" dirty="0"/>
              <a:t>Hardware-based Security, Session 462</a:t>
            </a:r>
          </a:p>
          <a:p>
            <a:pPr lvl="1"/>
            <a:r>
              <a:rPr lang="en-US" sz="1800" dirty="0"/>
              <a:t>UEFI Firmware for Secure Experience, Session </a:t>
            </a:r>
            <a:r>
              <a:rPr lang="en-US" sz="1800" dirty="0" smtClean="0"/>
              <a:t>457</a:t>
            </a:r>
            <a:endParaRPr lang="en-US" sz="3600"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24</a:t>
            </a:fld>
            <a:endParaRPr lang="en-US"/>
          </a:p>
        </p:txBody>
      </p:sp>
    </p:spTree>
    <p:extLst>
      <p:ext uri="{BB962C8B-B14F-4D97-AF65-F5344CB8AC3E}">
        <p14:creationId xmlns:p14="http://schemas.microsoft.com/office/powerpoint/2010/main" val="2434242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Slide Number Placeholder 4"/>
          <p:cNvSpPr>
            <a:spLocks noGrp="1"/>
          </p:cNvSpPr>
          <p:nvPr>
            <p:ph type="sldNum" sz="quarter" idx="4294967295"/>
          </p:nvPr>
        </p:nvSpPr>
        <p:spPr>
          <a:xfrm>
            <a:off x="8735325" y="6356351"/>
            <a:ext cx="2844059" cy="365125"/>
          </a:xfrm>
          <a:prstGeom prst="rect">
            <a:avLst/>
          </a:prstGeom>
        </p:spPr>
        <p:txBody>
          <a:bodyPr/>
          <a:lstStyle/>
          <a:p>
            <a:fld id="{E9EDBEB2-2DF5-48B0-8E41-8570283EA6CC}" type="slidenum">
              <a:rPr lang="en-US" smtClean="0"/>
              <a:t>25</a:t>
            </a:fld>
            <a:endParaRPr lang="en-US"/>
          </a:p>
        </p:txBody>
      </p:sp>
      <p:sp>
        <p:nvSpPr>
          <p:cNvPr id="4" name="Content Placeholder 3"/>
          <p:cNvSpPr>
            <a:spLocks noGrp="1"/>
          </p:cNvSpPr>
          <p:nvPr>
            <p:ph idx="1"/>
          </p:nvPr>
        </p:nvSpPr>
        <p:spPr>
          <a:xfrm>
            <a:off x="519112" y="1036988"/>
            <a:ext cx="11149013" cy="5084469"/>
          </a:xfrm>
        </p:spPr>
        <p:txBody>
          <a:bodyPr/>
          <a:lstStyle/>
          <a:p>
            <a:r>
              <a:rPr lang="en-US" sz="3600" dirty="0"/>
              <a:t>URLs for papers, specs, etc.</a:t>
            </a:r>
          </a:p>
          <a:p>
            <a:pPr lvl="1"/>
            <a:r>
              <a:rPr lang="en-US" dirty="0">
                <a:solidFill>
                  <a:schemeClr val="tx2"/>
                </a:solidFill>
              </a:rPr>
              <a:t>Software</a:t>
            </a:r>
          </a:p>
          <a:p>
            <a:pPr lvl="2"/>
            <a:r>
              <a:rPr lang="en-US" dirty="0">
                <a:hlinkClick r:id="rId3"/>
              </a:rPr>
              <a:t>Software Certification Technical Requirements Document (Draft</a:t>
            </a:r>
            <a:r>
              <a:rPr lang="en-US" dirty="0" smtClean="0">
                <a:hlinkClick r:id="rId3"/>
              </a:rPr>
              <a:t>)</a:t>
            </a:r>
            <a:endParaRPr lang="en-US" dirty="0" smtClean="0"/>
          </a:p>
          <a:p>
            <a:pPr lvl="1"/>
            <a:r>
              <a:rPr lang="en-US" dirty="0" smtClean="0"/>
              <a:t>Hardware – check the Microsoft web site for information on these areas;</a:t>
            </a:r>
            <a:endParaRPr lang="en-US" dirty="0" smtClean="0">
              <a:solidFill>
                <a:srgbClr val="FF0000"/>
              </a:solidFill>
            </a:endParaRPr>
          </a:p>
          <a:p>
            <a:pPr lvl="2"/>
            <a:r>
              <a:rPr lang="en-US" dirty="0" smtClean="0"/>
              <a:t>Hardware </a:t>
            </a:r>
            <a:r>
              <a:rPr lang="en-US" dirty="0"/>
              <a:t>Certification Program</a:t>
            </a:r>
          </a:p>
          <a:p>
            <a:pPr lvl="2"/>
            <a:r>
              <a:rPr lang="en-US" dirty="0"/>
              <a:t>Graphics</a:t>
            </a:r>
          </a:p>
          <a:p>
            <a:pPr lvl="2"/>
            <a:r>
              <a:rPr lang="en-US" dirty="0"/>
              <a:t>TPM</a:t>
            </a:r>
          </a:p>
          <a:p>
            <a:pPr lvl="2"/>
            <a:r>
              <a:rPr lang="en-US" dirty="0"/>
              <a:t>SDV and PFD</a:t>
            </a:r>
          </a:p>
          <a:p>
            <a:pPr lvl="2"/>
            <a:r>
              <a:rPr lang="en-US" dirty="0"/>
              <a:t>UEFI</a:t>
            </a:r>
          </a:p>
          <a:p>
            <a:pPr lvl="2"/>
            <a:r>
              <a:rPr lang="en-US" dirty="0"/>
              <a:t>Network</a:t>
            </a:r>
          </a:p>
          <a:p>
            <a:pPr lvl="2"/>
            <a:r>
              <a:rPr lang="en-US" dirty="0"/>
              <a:t>Storage</a:t>
            </a:r>
          </a:p>
        </p:txBody>
      </p:sp>
    </p:spTree>
    <p:extLst>
      <p:ext uri="{BB962C8B-B14F-4D97-AF65-F5344CB8AC3E}">
        <p14:creationId xmlns:p14="http://schemas.microsoft.com/office/powerpoint/2010/main" val="237779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Q&amp;A</a:t>
            </a:r>
            <a:endParaRPr lang="en-US" sz="4400" dirty="0">
              <a:solidFill>
                <a:srgbClr val="FFFFFF"/>
              </a:solidFill>
              <a:latin typeface="+mj-lt"/>
            </a:endParaRPr>
          </a:p>
        </p:txBody>
      </p:sp>
    </p:spTree>
    <p:extLst>
      <p:ext uri="{BB962C8B-B14F-4D97-AF65-F5344CB8AC3E}">
        <p14:creationId xmlns:p14="http://schemas.microsoft.com/office/powerpoint/2010/main" val="1025336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328186011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4081962173"/>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25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3788" y="260238"/>
            <a:ext cx="11782531" cy="1025221"/>
          </a:xfrm>
        </p:spPr>
        <p:txBody>
          <a:bodyPr>
            <a:noAutofit/>
          </a:bodyPr>
          <a:lstStyle/>
          <a:p>
            <a:pPr algn="ctr"/>
            <a:r>
              <a:rPr lang="en-US" dirty="0" smtClean="0">
                <a:latin typeface="+mn-lt"/>
              </a:rPr>
              <a:t>Mission</a:t>
            </a:r>
            <a:endParaRPr lang="en-US" dirty="0">
              <a:latin typeface="+mn-lt"/>
            </a:endParaRPr>
          </a:p>
        </p:txBody>
      </p:sp>
      <p:sp>
        <p:nvSpPr>
          <p:cNvPr id="3" name="Content Placeholder 2"/>
          <p:cNvSpPr>
            <a:spLocks noGrp="1"/>
          </p:cNvSpPr>
          <p:nvPr>
            <p:ph sz="quarter" idx="18"/>
          </p:nvPr>
        </p:nvSpPr>
        <p:spPr>
          <a:xfrm>
            <a:off x="614139" y="1550502"/>
            <a:ext cx="10965245" cy="5084142"/>
          </a:xfrm>
        </p:spPr>
        <p:txBody>
          <a:bodyPr>
            <a:noAutofit/>
          </a:bodyPr>
          <a:lstStyle/>
          <a:p>
            <a:pPr marL="0" indent="0">
              <a:buNone/>
            </a:pPr>
            <a:r>
              <a:rPr lang="en-US" sz="2400" b="1" dirty="0" smtClean="0">
                <a:latin typeface="+mn-lt"/>
              </a:rPr>
              <a:t>The Certification Program overall mission is to:</a:t>
            </a:r>
          </a:p>
          <a:p>
            <a:r>
              <a:rPr lang="en-US" sz="2000" b="1" dirty="0" smtClean="0"/>
              <a:t>Improve </a:t>
            </a:r>
            <a:r>
              <a:rPr lang="en-US" sz="2000" b="1" dirty="0"/>
              <a:t>Customer satisfaction </a:t>
            </a:r>
            <a:r>
              <a:rPr lang="en-US" sz="2000" dirty="0" smtClean="0"/>
              <a:t>by driving for quality products that work well with Windows.</a:t>
            </a:r>
          </a:p>
          <a:p>
            <a:r>
              <a:rPr lang="en-US" sz="2000" b="1" dirty="0" smtClean="0"/>
              <a:t>Increase vendor product exposure </a:t>
            </a:r>
            <a:r>
              <a:rPr lang="en-US" sz="2000" dirty="0" smtClean="0"/>
              <a:t>and differentiate quality products in the marketplace.</a:t>
            </a:r>
          </a:p>
          <a:p>
            <a:r>
              <a:rPr lang="en-US" sz="2000" b="1" dirty="0" smtClean="0"/>
              <a:t>Provide a streamlined </a:t>
            </a:r>
            <a:r>
              <a:rPr lang="en-US" sz="2000" b="1" dirty="0"/>
              <a:t>certification and testing </a:t>
            </a:r>
            <a:r>
              <a:rPr lang="en-US" sz="2000" b="1" dirty="0" smtClean="0"/>
              <a:t>program </a:t>
            </a:r>
            <a:r>
              <a:rPr lang="en-US" sz="2000" dirty="0" smtClean="0"/>
              <a:t>that can tangibly </a:t>
            </a:r>
            <a:r>
              <a:rPr lang="en-US" sz="2000" b="1" dirty="0" smtClean="0"/>
              <a:t>improve product quality </a:t>
            </a:r>
            <a:r>
              <a:rPr lang="en-US" sz="2000" dirty="0" smtClean="0"/>
              <a:t>and is easy to participate in.</a:t>
            </a:r>
          </a:p>
          <a:p>
            <a:endParaRPr lang="en-US" sz="1800" dirty="0"/>
          </a:p>
          <a:p>
            <a:pPr marL="0" indent="0">
              <a:buNone/>
            </a:pPr>
            <a:r>
              <a:rPr lang="en-US" sz="2400" b="1" dirty="0" smtClean="0">
                <a:latin typeface="+mn-lt"/>
              </a:rPr>
              <a:t>Server Certification program addresses Server Customer specific needs of:</a:t>
            </a:r>
          </a:p>
          <a:p>
            <a:r>
              <a:rPr lang="en-US" sz="2000" b="1" dirty="0" smtClean="0"/>
              <a:t>Compatibility </a:t>
            </a:r>
          </a:p>
          <a:p>
            <a:pPr lvl="1"/>
            <a:r>
              <a:rPr lang="en-US" sz="1600" dirty="0" smtClean="0"/>
              <a:t>Ensure </a:t>
            </a:r>
            <a:r>
              <a:rPr lang="en-US" sz="1600" dirty="0"/>
              <a:t>your products work with the new OS and HW features </a:t>
            </a:r>
            <a:r>
              <a:rPr lang="en-US" sz="1600" dirty="0" smtClean="0"/>
              <a:t>correctly.</a:t>
            </a:r>
          </a:p>
          <a:p>
            <a:r>
              <a:rPr lang="en-US" sz="2400" b="1" dirty="0" smtClean="0"/>
              <a:t>Reliability </a:t>
            </a:r>
          </a:p>
          <a:p>
            <a:pPr lvl="1"/>
            <a:r>
              <a:rPr lang="en-US" sz="1600" dirty="0" smtClean="0"/>
              <a:t>Additional requirements to ensure reliable execution on </a:t>
            </a:r>
            <a:r>
              <a:rPr lang="en-US" sz="1600" dirty="0"/>
              <a:t>Server class </a:t>
            </a:r>
            <a:r>
              <a:rPr lang="en-US" sz="1600" dirty="0" smtClean="0"/>
              <a:t>systems.</a:t>
            </a:r>
            <a:endParaRPr lang="en-US" sz="1600" dirty="0"/>
          </a:p>
          <a:p>
            <a:r>
              <a:rPr lang="en-US" sz="2000" b="1" dirty="0" smtClean="0"/>
              <a:t>Availability </a:t>
            </a:r>
          </a:p>
          <a:p>
            <a:pPr lvl="1"/>
            <a:r>
              <a:rPr lang="en-US" sz="1600" dirty="0" smtClean="0"/>
              <a:t>Improved availability by utilizing technology available in Server platforms.</a:t>
            </a:r>
          </a:p>
          <a:p>
            <a:r>
              <a:rPr lang="en-US" sz="2000" b="1" dirty="0" smtClean="0"/>
              <a:t>Manageability </a:t>
            </a:r>
          </a:p>
          <a:p>
            <a:pPr lvl="1"/>
            <a:r>
              <a:rPr lang="en-US" sz="1600" dirty="0" smtClean="0"/>
              <a:t>Improved manageability in any system, including those running Server Core.</a:t>
            </a:r>
            <a:endParaRPr lang="en-US" sz="1600" dirty="0"/>
          </a:p>
        </p:txBody>
      </p:sp>
      <p:sp>
        <p:nvSpPr>
          <p:cNvPr id="4" name="Slide Number Placeholder 3"/>
          <p:cNvSpPr>
            <a:spLocks noGrp="1"/>
          </p:cNvSpPr>
          <p:nvPr>
            <p:ph type="sldNum" sz="quarter" idx="20"/>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007498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Software</a:t>
            </a:r>
            <a:endParaRPr lang="en-US" sz="4400" dirty="0">
              <a:solidFill>
                <a:srgbClr val="FFFFFF"/>
              </a:solidFill>
              <a:latin typeface="+mj-lt"/>
            </a:endParaRPr>
          </a:p>
        </p:txBody>
      </p:sp>
    </p:spTree>
    <p:extLst>
      <p:ext uri="{BB962C8B-B14F-4D97-AF65-F5344CB8AC3E}">
        <p14:creationId xmlns:p14="http://schemas.microsoft.com/office/powerpoint/2010/main" val="1025336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Software Certification for Windows Server 8</a:t>
            </a:r>
            <a:endParaRPr lang="en-US" sz="4000" dirty="0"/>
          </a:p>
        </p:txBody>
      </p:sp>
      <p:sp>
        <p:nvSpPr>
          <p:cNvPr id="6" name="Slide Number Placeholder 5"/>
          <p:cNvSpPr>
            <a:spLocks noGrp="1"/>
          </p:cNvSpPr>
          <p:nvPr>
            <p:ph type="sldNum" sz="quarter" idx="20"/>
          </p:nvPr>
        </p:nvSpPr>
        <p:spPr/>
        <p:txBody>
          <a:bodyPr/>
          <a:lstStyle/>
          <a:p>
            <a:fld id="{B6F15528-21DE-4FAA-801E-634DDDAF4B2B}" type="slidenum">
              <a:rPr lang="en-US" smtClean="0"/>
              <a:pPr/>
              <a:t>5</a:t>
            </a:fld>
            <a:endParaRPr lang="en-US"/>
          </a:p>
        </p:txBody>
      </p:sp>
      <p:sp>
        <p:nvSpPr>
          <p:cNvPr id="15" name="Rectangle 14"/>
          <p:cNvSpPr/>
          <p:nvPr/>
        </p:nvSpPr>
        <p:spPr>
          <a:xfrm>
            <a:off x="609441" y="1823181"/>
            <a:ext cx="11173090" cy="4154984"/>
          </a:xfrm>
          <a:prstGeom prst="rect">
            <a:avLst/>
          </a:prstGeom>
        </p:spPr>
        <p:txBody>
          <a:bodyPr wrap="square">
            <a:spAutoFit/>
          </a:bodyPr>
          <a:lstStyle/>
          <a:p>
            <a:r>
              <a:rPr lang="en-US" b="1" dirty="0">
                <a:cs typeface="Calibri" pitchFamily="34" charset="0"/>
              </a:rPr>
              <a:t>Evolution of the program for Windows Server 8 (Coming at Beta</a:t>
            </a:r>
            <a:r>
              <a:rPr lang="en-US" b="1" dirty="0" smtClean="0">
                <a:cs typeface="Calibri" pitchFamily="34" charset="0"/>
              </a:rPr>
              <a:t>)</a:t>
            </a:r>
          </a:p>
          <a:p>
            <a:endParaRPr lang="en-US" b="1" dirty="0">
              <a:latin typeface="Calibri" pitchFamily="34" charset="0"/>
              <a:cs typeface="Calibri" pitchFamily="34" charset="0"/>
            </a:endParaRPr>
          </a:p>
          <a:p>
            <a:endParaRPr lang="en-US" b="1" dirty="0" smtClean="0">
              <a:latin typeface="Calibri" pitchFamily="34" charset="0"/>
              <a:cs typeface="Calibri" pitchFamily="34" charset="0"/>
            </a:endParaRPr>
          </a:p>
          <a:p>
            <a:endParaRPr lang="en-US" b="1" dirty="0">
              <a:latin typeface="Calibri" pitchFamily="34" charset="0"/>
              <a:cs typeface="Calibri" pitchFamily="34" charset="0"/>
            </a:endParaRPr>
          </a:p>
          <a:p>
            <a:pPr marL="171450" lvl="0" indent="-171450">
              <a:buFont typeface="Arial" pitchFamily="34" charset="0"/>
              <a:buChar char="•"/>
            </a:pPr>
            <a:endParaRPr lang="en-US" sz="1600" b="1" dirty="0" smtClean="0">
              <a:solidFill>
                <a:prstClr val="black"/>
              </a:solidFill>
              <a:latin typeface="Calibri" pitchFamily="34" charset="0"/>
              <a:cs typeface="Calibri" pitchFamily="34" charset="0"/>
            </a:endParaRPr>
          </a:p>
          <a:p>
            <a:pPr marL="171450" lvl="0" indent="-171450">
              <a:buFont typeface="Arial" pitchFamily="34" charset="0"/>
              <a:buChar char="•"/>
            </a:pPr>
            <a:endParaRPr lang="en-US" sz="1600" b="1" dirty="0">
              <a:solidFill>
                <a:prstClr val="black"/>
              </a:solidFill>
              <a:latin typeface="Calibri" pitchFamily="34" charset="0"/>
              <a:cs typeface="Calibri" pitchFamily="34" charset="0"/>
            </a:endParaRPr>
          </a:p>
          <a:p>
            <a:pPr marL="171450" lvl="0" indent="-171450">
              <a:buFont typeface="Arial" pitchFamily="34" charset="0"/>
              <a:buChar char="•"/>
            </a:pPr>
            <a:endParaRPr lang="en-US" sz="1600" b="1" dirty="0" smtClean="0">
              <a:solidFill>
                <a:prstClr val="black"/>
              </a:solidFill>
              <a:latin typeface="Calibri" pitchFamily="34" charset="0"/>
              <a:cs typeface="Calibri" pitchFamily="34" charset="0"/>
            </a:endParaRPr>
          </a:p>
          <a:p>
            <a:pPr marL="171450" lvl="0" indent="-171450">
              <a:buFont typeface="Arial" pitchFamily="34" charset="0"/>
              <a:buChar char="•"/>
            </a:pPr>
            <a:r>
              <a:rPr lang="en-US" sz="1600" b="1" dirty="0" smtClean="0">
                <a:solidFill>
                  <a:srgbClr val="FFFFFF"/>
                </a:solidFill>
                <a:cs typeface="Calibri" pitchFamily="34" charset="0"/>
              </a:rPr>
              <a:t>Simplified, Unified program aimed at application readiness and compatibility</a:t>
            </a:r>
          </a:p>
          <a:p>
            <a:pPr marL="628650" lvl="1" indent="-171450">
              <a:buFont typeface="Arial" pitchFamily="34" charset="0"/>
              <a:buChar char="•"/>
            </a:pPr>
            <a:r>
              <a:rPr lang="en-US" sz="1600" dirty="0">
                <a:solidFill>
                  <a:srgbClr val="FFFFFF"/>
                </a:solidFill>
                <a:cs typeface="Calibri" pitchFamily="34" charset="0"/>
              </a:rPr>
              <a:t>Technical requirements </a:t>
            </a:r>
            <a:r>
              <a:rPr lang="en-US" sz="1600" dirty="0" smtClean="0">
                <a:solidFill>
                  <a:srgbClr val="FFFFFF"/>
                </a:solidFill>
                <a:cs typeface="Calibri" pitchFamily="34" charset="0"/>
              </a:rPr>
              <a:t> focused on Readiness, Compatibility </a:t>
            </a:r>
            <a:r>
              <a:rPr lang="en-US" sz="1600" dirty="0">
                <a:solidFill>
                  <a:srgbClr val="FFFFFF"/>
                </a:solidFill>
                <a:cs typeface="Calibri" pitchFamily="34" charset="0"/>
              </a:rPr>
              <a:t>&amp; </a:t>
            </a:r>
            <a:r>
              <a:rPr lang="en-US" sz="1600" dirty="0" smtClean="0">
                <a:solidFill>
                  <a:srgbClr val="FFFFFF"/>
                </a:solidFill>
                <a:cs typeface="Calibri" pitchFamily="34" charset="0"/>
              </a:rPr>
              <a:t>Security.</a:t>
            </a:r>
            <a:endParaRPr lang="en-US" sz="1600" dirty="0">
              <a:solidFill>
                <a:srgbClr val="FFFFFF"/>
              </a:solidFill>
              <a:cs typeface="Calibri" pitchFamily="34" charset="0"/>
            </a:endParaRPr>
          </a:p>
          <a:p>
            <a:pPr marL="628650" lvl="1" indent="-171450">
              <a:buFont typeface="Arial" pitchFamily="34" charset="0"/>
              <a:buChar char="•"/>
            </a:pPr>
            <a:r>
              <a:rPr lang="en-US" sz="1600" dirty="0" smtClean="0">
                <a:solidFill>
                  <a:srgbClr val="FFFFFF"/>
                </a:solidFill>
                <a:cs typeface="Calibri" pitchFamily="34" charset="0"/>
              </a:rPr>
              <a:t>Automated self-tests, </a:t>
            </a:r>
            <a:r>
              <a:rPr lang="en-US" sz="1600" dirty="0">
                <a:solidFill>
                  <a:srgbClr val="FFFFFF"/>
                </a:solidFill>
                <a:cs typeface="Calibri" pitchFamily="34" charset="0"/>
              </a:rPr>
              <a:t>no third party vendor </a:t>
            </a:r>
            <a:r>
              <a:rPr lang="en-US" sz="1600" dirty="0" smtClean="0">
                <a:solidFill>
                  <a:srgbClr val="FFFFFF"/>
                </a:solidFill>
                <a:cs typeface="Calibri" pitchFamily="34" charset="0"/>
              </a:rPr>
              <a:t>validation or fees required</a:t>
            </a:r>
            <a:r>
              <a:rPr lang="en-US" sz="1600" dirty="0">
                <a:solidFill>
                  <a:srgbClr val="FFFFFF"/>
                </a:solidFill>
                <a:cs typeface="Calibri" pitchFamily="34" charset="0"/>
              </a:rPr>
              <a:t>.</a:t>
            </a:r>
            <a:endParaRPr lang="en-US" sz="1600" i="1" dirty="0">
              <a:solidFill>
                <a:srgbClr val="FFFFFF"/>
              </a:solidFill>
              <a:cs typeface="Calibri" pitchFamily="34" charset="0"/>
            </a:endParaRPr>
          </a:p>
          <a:p>
            <a:pPr marL="628650" lvl="1" indent="-171450">
              <a:buFont typeface="Arial" pitchFamily="34" charset="0"/>
              <a:buChar char="•"/>
            </a:pPr>
            <a:r>
              <a:rPr lang="en-US" sz="1600" dirty="0" smtClean="0">
                <a:solidFill>
                  <a:srgbClr val="FFFFFF"/>
                </a:solidFill>
                <a:cs typeface="Calibri" pitchFamily="34" charset="0"/>
              </a:rPr>
              <a:t>Optional </a:t>
            </a:r>
            <a:r>
              <a:rPr lang="en-US" sz="1600" dirty="0">
                <a:solidFill>
                  <a:srgbClr val="FFFFFF"/>
                </a:solidFill>
                <a:cs typeface="Calibri" pitchFamily="34" charset="0"/>
              </a:rPr>
              <a:t>recommendations and best practices that </a:t>
            </a:r>
            <a:r>
              <a:rPr lang="en-US" sz="1600" dirty="0" smtClean="0">
                <a:solidFill>
                  <a:srgbClr val="FFFFFF"/>
                </a:solidFill>
                <a:cs typeface="Calibri" pitchFamily="34" charset="0"/>
              </a:rPr>
              <a:t>will help </a:t>
            </a:r>
            <a:r>
              <a:rPr lang="en-US" sz="1600" dirty="0">
                <a:solidFill>
                  <a:srgbClr val="FFFFFF"/>
                </a:solidFill>
                <a:cs typeface="Calibri" pitchFamily="34" charset="0"/>
              </a:rPr>
              <a:t>improve reliability of apps.</a:t>
            </a:r>
          </a:p>
          <a:p>
            <a:pPr marL="171450" lvl="0" indent="-171450">
              <a:buFont typeface="Arial" pitchFamily="34" charset="0"/>
              <a:buChar char="•"/>
            </a:pPr>
            <a:endParaRPr lang="en-US" sz="900" dirty="0" smtClean="0">
              <a:solidFill>
                <a:srgbClr val="FFFFFF"/>
              </a:solidFill>
              <a:cs typeface="Calibri" pitchFamily="34" charset="0"/>
            </a:endParaRPr>
          </a:p>
          <a:p>
            <a:pPr marL="171450" lvl="0" indent="-171450">
              <a:buFont typeface="Arial" pitchFamily="34" charset="0"/>
              <a:buChar char="•"/>
            </a:pPr>
            <a:r>
              <a:rPr lang="en-US" sz="1600" b="1" dirty="0" smtClean="0">
                <a:solidFill>
                  <a:srgbClr val="FFFFFF"/>
                </a:solidFill>
                <a:cs typeface="Calibri" pitchFamily="34" charset="0"/>
              </a:rPr>
              <a:t>Highly deterministic</a:t>
            </a:r>
            <a:r>
              <a:rPr lang="en-US" sz="1600" b="1" dirty="0">
                <a:solidFill>
                  <a:srgbClr val="FFFFFF"/>
                </a:solidFill>
                <a:cs typeface="Calibri" pitchFamily="34" charset="0"/>
              </a:rPr>
              <a:t>, </a:t>
            </a:r>
            <a:r>
              <a:rPr lang="en-US" sz="1600" b="1" dirty="0" smtClean="0">
                <a:solidFill>
                  <a:srgbClr val="FFFFFF"/>
                </a:solidFill>
                <a:cs typeface="Calibri" pitchFamily="34" charset="0"/>
              </a:rPr>
              <a:t>automated tests thru Windows </a:t>
            </a:r>
            <a:r>
              <a:rPr lang="en-US" sz="1600" b="1" dirty="0">
                <a:solidFill>
                  <a:srgbClr val="FFFFFF"/>
                </a:solidFill>
                <a:cs typeface="Calibri" pitchFamily="34" charset="0"/>
              </a:rPr>
              <a:t>Server App Validation Kit </a:t>
            </a:r>
            <a:r>
              <a:rPr lang="en-US" sz="1600" dirty="0">
                <a:solidFill>
                  <a:srgbClr val="FFFFFF"/>
                </a:solidFill>
                <a:cs typeface="Calibri" pitchFamily="34" charset="0"/>
              </a:rPr>
              <a:t>(SVK) </a:t>
            </a:r>
            <a:endParaRPr lang="en-US" sz="1600" dirty="0" smtClean="0">
              <a:solidFill>
                <a:srgbClr val="FFFFFF"/>
              </a:solidFill>
              <a:cs typeface="Calibri" pitchFamily="34" charset="0"/>
            </a:endParaRPr>
          </a:p>
          <a:p>
            <a:pPr marL="628650" lvl="1" indent="-171450">
              <a:buFont typeface="Arial" pitchFamily="34" charset="0"/>
              <a:buChar char="•"/>
            </a:pPr>
            <a:r>
              <a:rPr lang="en-US" sz="1600" dirty="0" smtClean="0">
                <a:solidFill>
                  <a:srgbClr val="FFFFFF"/>
                </a:solidFill>
                <a:cs typeface="Calibri" pitchFamily="34" charset="0"/>
              </a:rPr>
              <a:t>Aimed both at retail applications and line of business applications.</a:t>
            </a:r>
            <a:endParaRPr lang="en-US" sz="1600" dirty="0">
              <a:solidFill>
                <a:srgbClr val="FFFFFF"/>
              </a:solidFill>
              <a:cs typeface="Calibri" pitchFamily="34" charset="0"/>
            </a:endParaRPr>
          </a:p>
          <a:p>
            <a:pPr marL="171450" lvl="0" indent="-171450">
              <a:buFont typeface="Arial" pitchFamily="34" charset="0"/>
              <a:buChar char="•"/>
            </a:pPr>
            <a:endParaRPr lang="en-US" sz="700" dirty="0" smtClean="0">
              <a:solidFill>
                <a:srgbClr val="FFFFFF"/>
              </a:solidFill>
              <a:cs typeface="Calibri" pitchFamily="34" charset="0"/>
            </a:endParaRPr>
          </a:p>
          <a:p>
            <a:pPr marL="171450" lvl="0" indent="-171450">
              <a:buFont typeface="Arial" pitchFamily="34" charset="0"/>
              <a:buChar char="•"/>
            </a:pPr>
            <a:r>
              <a:rPr lang="en-US" sz="1600" dirty="0" smtClean="0">
                <a:solidFill>
                  <a:srgbClr val="FFFFFF"/>
                </a:solidFill>
                <a:cs typeface="Calibri" pitchFamily="34" charset="0"/>
              </a:rPr>
              <a:t>Program </a:t>
            </a:r>
            <a:r>
              <a:rPr lang="en-US" sz="1600" dirty="0">
                <a:solidFill>
                  <a:srgbClr val="FFFFFF"/>
                </a:solidFill>
                <a:cs typeface="Calibri" pitchFamily="34" charset="0"/>
              </a:rPr>
              <a:t>available and </a:t>
            </a:r>
            <a:r>
              <a:rPr lang="en-US" sz="1600" b="1" dirty="0">
                <a:solidFill>
                  <a:srgbClr val="FFFFFF"/>
                </a:solidFill>
                <a:cs typeface="Calibri" pitchFamily="34" charset="0"/>
              </a:rPr>
              <a:t>evangelized world wide </a:t>
            </a:r>
            <a:r>
              <a:rPr lang="en-US" sz="1600" dirty="0">
                <a:solidFill>
                  <a:srgbClr val="FFFFFF"/>
                </a:solidFill>
                <a:cs typeface="Calibri" pitchFamily="34" charset="0"/>
              </a:rPr>
              <a:t>through </a:t>
            </a:r>
            <a:r>
              <a:rPr lang="en-US" sz="1600" b="1" dirty="0" smtClean="0">
                <a:solidFill>
                  <a:srgbClr val="FFFFFF"/>
                </a:solidFill>
                <a:cs typeface="Calibri" pitchFamily="34" charset="0"/>
                <a:hlinkClick r:id="rId2"/>
              </a:rPr>
              <a:t>Microsoft </a:t>
            </a:r>
            <a:r>
              <a:rPr lang="en-US" sz="1600" b="1" dirty="0">
                <a:solidFill>
                  <a:srgbClr val="FFFFFF"/>
                </a:solidFill>
                <a:cs typeface="Calibri" pitchFamily="34" charset="0"/>
                <a:hlinkClick r:id="rId2"/>
              </a:rPr>
              <a:t>Platform Ready</a:t>
            </a:r>
            <a:r>
              <a:rPr lang="en-US" sz="1600" b="1" dirty="0">
                <a:solidFill>
                  <a:srgbClr val="FFFFFF"/>
                </a:solidFill>
                <a:cs typeface="Calibri" pitchFamily="34" charset="0"/>
              </a:rPr>
              <a:t> </a:t>
            </a:r>
            <a:r>
              <a:rPr lang="en-US" sz="1600" b="1" dirty="0" smtClean="0">
                <a:solidFill>
                  <a:srgbClr val="FFFFFF"/>
                </a:solidFill>
                <a:cs typeface="Calibri" pitchFamily="34" charset="0"/>
              </a:rPr>
              <a:t>program</a:t>
            </a:r>
            <a:endParaRPr lang="en-US" sz="1600" b="1" dirty="0">
              <a:solidFill>
                <a:srgbClr val="FFFFFF"/>
              </a:solidFill>
              <a:cs typeface="Calibri" pitchFamily="34" charset="0"/>
            </a:endParaRPr>
          </a:p>
          <a:p>
            <a:pPr marL="628650" lvl="1" indent="-171450">
              <a:buFont typeface="Arial" pitchFamily="34" charset="0"/>
              <a:buChar char="•"/>
            </a:pPr>
            <a:r>
              <a:rPr lang="en-US" sz="1600" dirty="0" smtClean="0">
                <a:solidFill>
                  <a:srgbClr val="FFFFFF"/>
                </a:solidFill>
                <a:cs typeface="Calibri" pitchFamily="34" charset="0"/>
              </a:rPr>
              <a:t>Successful applications will be listed in </a:t>
            </a:r>
            <a:r>
              <a:rPr lang="en-US" sz="1600" dirty="0" smtClean="0">
                <a:solidFill>
                  <a:srgbClr val="FFFFFF"/>
                </a:solidFill>
                <a:cs typeface="Calibri" pitchFamily="34" charset="0"/>
                <a:hlinkClick r:id="rId3"/>
              </a:rPr>
              <a:t>Microsoft </a:t>
            </a:r>
            <a:r>
              <a:rPr lang="en-US" sz="1600" dirty="0">
                <a:solidFill>
                  <a:srgbClr val="FFFFFF"/>
                </a:solidFill>
                <a:cs typeface="Calibri" pitchFamily="34" charset="0"/>
                <a:hlinkClick r:id="rId3"/>
              </a:rPr>
              <a:t>Pinpoint </a:t>
            </a:r>
            <a:r>
              <a:rPr lang="en-US" sz="1600" dirty="0" smtClean="0">
                <a:solidFill>
                  <a:srgbClr val="FFFFFF"/>
                </a:solidFill>
                <a:cs typeface="Calibri" pitchFamily="34" charset="0"/>
              </a:rPr>
              <a:t>and Server </a:t>
            </a:r>
            <a:r>
              <a:rPr lang="en-US" sz="1600" dirty="0">
                <a:solidFill>
                  <a:srgbClr val="FFFFFF"/>
                </a:solidFill>
                <a:cs typeface="Calibri" pitchFamily="34" charset="0"/>
              </a:rPr>
              <a:t>Marketplace</a:t>
            </a:r>
            <a:r>
              <a:rPr lang="en-US" sz="1600" dirty="0" smtClean="0">
                <a:solidFill>
                  <a:srgbClr val="FFFFFF"/>
                </a:solidFill>
                <a:latin typeface="Calibri" pitchFamily="34" charset="0"/>
                <a:cs typeface="Calibri" pitchFamily="34" charset="0"/>
              </a:rPr>
              <a:t>.</a:t>
            </a:r>
          </a:p>
        </p:txBody>
      </p:sp>
      <p:grpSp>
        <p:nvGrpSpPr>
          <p:cNvPr id="19" name="Group 18"/>
          <p:cNvGrpSpPr/>
          <p:nvPr/>
        </p:nvGrpSpPr>
        <p:grpSpPr>
          <a:xfrm>
            <a:off x="743708" y="2480994"/>
            <a:ext cx="4557163" cy="1266214"/>
            <a:chOff x="862727" y="3276115"/>
            <a:chExt cx="3270492" cy="860826"/>
          </a:xfrm>
        </p:grpSpPr>
        <p:grpSp>
          <p:nvGrpSpPr>
            <p:cNvPr id="20" name="Group 19"/>
            <p:cNvGrpSpPr/>
            <p:nvPr/>
          </p:nvGrpSpPr>
          <p:grpSpPr>
            <a:xfrm>
              <a:off x="862727" y="3276115"/>
              <a:ext cx="3270492" cy="860826"/>
              <a:chOff x="533400" y="3489312"/>
              <a:chExt cx="3270492" cy="860826"/>
            </a:xfrm>
          </p:grpSpPr>
          <p:pic>
            <p:nvPicPr>
              <p:cNvPr id="24" name="Picture 23" descr="EN-Cert-WS08R2_rgb.png"/>
              <p:cNvPicPr>
                <a:picLocks noChangeAspect="1"/>
              </p:cNvPicPr>
              <p:nvPr/>
            </p:nvPicPr>
            <p:blipFill>
              <a:blip r:embed="rId4" cstate="print"/>
              <a:stretch>
                <a:fillRect/>
              </a:stretch>
            </p:blipFill>
            <p:spPr>
              <a:xfrm>
                <a:off x="1911924" y="3489312"/>
                <a:ext cx="501949" cy="632634"/>
              </a:xfrm>
              <a:prstGeom prst="rect">
                <a:avLst/>
              </a:prstGeom>
              <a:ln>
                <a:noFill/>
              </a:ln>
              <a:effectLst>
                <a:outerShdw blurRad="292100" dist="139700" dir="2700000" algn="tl" rotWithShape="0">
                  <a:srgbClr val="333333">
                    <a:alpha val="65000"/>
                  </a:srgbClr>
                </a:outerShdw>
              </a:effectLst>
            </p:spPr>
          </p:pic>
          <p:pic>
            <p:nvPicPr>
              <p:cNvPr id="25" name="Picture 24" descr="EN-Works-WS08R2_gs.png"/>
              <p:cNvPicPr>
                <a:picLocks noChangeAspect="1"/>
              </p:cNvPicPr>
              <p:nvPr/>
            </p:nvPicPr>
            <p:blipFill>
              <a:blip r:embed="rId5" cstate="print"/>
              <a:stretch>
                <a:fillRect/>
              </a:stretch>
            </p:blipFill>
            <p:spPr>
              <a:xfrm>
                <a:off x="533400" y="3640194"/>
                <a:ext cx="900112" cy="330871"/>
              </a:xfrm>
              <a:prstGeom prst="rect">
                <a:avLst/>
              </a:prstGeom>
              <a:ln>
                <a:noFill/>
              </a:ln>
              <a:effectLst>
                <a:outerShdw blurRad="292100" dist="139700" dir="2700000" algn="tl" rotWithShape="0">
                  <a:srgbClr val="333333">
                    <a:alpha val="65000"/>
                  </a:srgbClr>
                </a:outerShdw>
              </a:effectLst>
            </p:spPr>
          </p:pic>
          <p:sp>
            <p:nvSpPr>
              <p:cNvPr id="26" name="TextBox 25"/>
              <p:cNvSpPr txBox="1"/>
              <p:nvPr/>
            </p:nvSpPr>
            <p:spPr>
              <a:xfrm>
                <a:off x="3171101" y="4103917"/>
                <a:ext cx="632791" cy="246221"/>
              </a:xfrm>
              <a:prstGeom prst="rect">
                <a:avLst/>
              </a:prstGeom>
              <a:noFill/>
            </p:spPr>
            <p:txBody>
              <a:bodyPr wrap="none" rtlCol="0">
                <a:spAutoFit/>
              </a:bodyPr>
              <a:lstStyle/>
              <a:p>
                <a:r>
                  <a:rPr lang="en-US" sz="1000" i="1" dirty="0" smtClean="0">
                    <a:solidFill>
                      <a:srgbClr val="FFFFFF"/>
                    </a:solidFill>
                    <a:latin typeface="Calibri" pitchFamily="34" charset="0"/>
                    <a:cs typeface="Calibri" pitchFamily="34" charset="0"/>
                  </a:rPr>
                  <a:t>Artwork TBD</a:t>
                </a:r>
                <a:endParaRPr lang="en-US" sz="1000" i="1" dirty="0">
                  <a:solidFill>
                    <a:srgbClr val="FFFFFF"/>
                  </a:solidFill>
                  <a:latin typeface="Calibri" pitchFamily="34" charset="0"/>
                  <a:cs typeface="Calibri" pitchFamily="34" charset="0"/>
                </a:endParaRPr>
              </a:p>
            </p:txBody>
          </p:sp>
          <p:sp>
            <p:nvSpPr>
              <p:cNvPr id="27" name="Plus 26"/>
              <p:cNvSpPr/>
              <p:nvPr/>
            </p:nvSpPr>
            <p:spPr>
              <a:xfrm>
                <a:off x="1603381" y="3690220"/>
                <a:ext cx="221951" cy="230818"/>
              </a:xfrm>
              <a:prstGeom prst="mathPlus">
                <a:avLst/>
              </a:prstGeom>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grpSp>
        <p:sp>
          <p:nvSpPr>
            <p:cNvPr id="23" name="Equal 22"/>
            <p:cNvSpPr/>
            <p:nvPr/>
          </p:nvSpPr>
          <p:spPr>
            <a:xfrm>
              <a:off x="3124200" y="3477023"/>
              <a:ext cx="221951" cy="230818"/>
            </a:xfrm>
            <a:prstGeom prst="mathEqual">
              <a:avLst/>
            </a:prstGeom>
            <a:ln>
              <a:no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n-US" sz="1400"/>
            </a:p>
          </p:txBody>
        </p:sp>
      </p:grpSp>
      <p:sp>
        <p:nvSpPr>
          <p:cNvPr id="28" name="Rounded Rectangle 27"/>
          <p:cNvSpPr/>
          <p:nvPr/>
        </p:nvSpPr>
        <p:spPr>
          <a:xfrm>
            <a:off x="4367662" y="2537800"/>
            <a:ext cx="914162" cy="7552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smtClean="0">
                <a:latin typeface="Calibri" pitchFamily="34" charset="0"/>
                <a:cs typeface="Calibri" pitchFamily="34" charset="0"/>
              </a:rPr>
              <a:t>Windows Server 8</a:t>
            </a:r>
            <a:endParaRPr lang="en-US" sz="1200" dirty="0">
              <a:latin typeface="Calibri" pitchFamily="34" charset="0"/>
              <a:cs typeface="Calibri" pitchFamily="34" charset="0"/>
            </a:endParaRPr>
          </a:p>
        </p:txBody>
      </p:sp>
    </p:spTree>
    <p:extLst>
      <p:ext uri="{BB962C8B-B14F-4D97-AF65-F5344CB8AC3E}">
        <p14:creationId xmlns:p14="http://schemas.microsoft.com/office/powerpoint/2010/main" val="2569962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Software Certification </a:t>
            </a:r>
            <a:r>
              <a:rPr lang="en-US" dirty="0" smtClean="0"/>
              <a:t>for </a:t>
            </a:r>
            <a:r>
              <a:rPr lang="en-US" dirty="0"/>
              <a:t>Windows Server 8</a:t>
            </a:r>
          </a:p>
        </p:txBody>
      </p:sp>
      <p:sp>
        <p:nvSpPr>
          <p:cNvPr id="5" name="Content Placeholder 4"/>
          <p:cNvSpPr>
            <a:spLocks noGrp="1"/>
          </p:cNvSpPr>
          <p:nvPr>
            <p:ph sz="quarter" idx="18"/>
          </p:nvPr>
        </p:nvSpPr>
        <p:spPr>
          <a:xfrm>
            <a:off x="614141" y="1512570"/>
            <a:ext cx="10457376" cy="4572000"/>
          </a:xfrm>
        </p:spPr>
        <p:txBody>
          <a:bodyPr>
            <a:normAutofit/>
          </a:bodyPr>
          <a:lstStyle/>
          <a:p>
            <a:pPr marL="0" indent="0">
              <a:buNone/>
            </a:pPr>
            <a:r>
              <a:rPr lang="en-US" sz="1800" b="1" dirty="0" smtClean="0"/>
              <a:t>Policies and prerequisites</a:t>
            </a:r>
          </a:p>
          <a:p>
            <a:r>
              <a:rPr lang="en-US" sz="2000" dirty="0" smtClean="0"/>
              <a:t>Applications must support Windows Server Standard</a:t>
            </a:r>
            <a:r>
              <a:rPr lang="en-US" sz="2000" dirty="0" smtClean="0">
                <a:solidFill>
                  <a:srgbClr val="FF0000"/>
                </a:solidFill>
              </a:rPr>
              <a:t> </a:t>
            </a:r>
            <a:r>
              <a:rPr lang="en-US" sz="2000" b="1" dirty="0" smtClean="0"/>
              <a:t>64-bit Operating systems.</a:t>
            </a:r>
          </a:p>
          <a:p>
            <a:r>
              <a:rPr lang="en-US" sz="2000" b="1" dirty="0" smtClean="0"/>
              <a:t>Vendor must support the Application </a:t>
            </a:r>
            <a:r>
              <a:rPr lang="en-US" sz="2000" dirty="0" smtClean="0"/>
              <a:t>running </a:t>
            </a:r>
            <a:r>
              <a:rPr lang="en-US" sz="2000" dirty="0"/>
              <a:t>in a Virtual Machine on </a:t>
            </a:r>
            <a:r>
              <a:rPr lang="en-US" sz="2000" b="1" dirty="0" smtClean="0"/>
              <a:t>Hyper-V.</a:t>
            </a:r>
          </a:p>
          <a:p>
            <a:r>
              <a:rPr lang="en-US" sz="2000" b="1" dirty="0" smtClean="0"/>
              <a:t>All drivers must be signed </a:t>
            </a:r>
            <a:r>
              <a:rPr lang="en-US" sz="2000" dirty="0" smtClean="0"/>
              <a:t>thru the </a:t>
            </a:r>
            <a:r>
              <a:rPr lang="en-US" sz="2000" dirty="0"/>
              <a:t>Windows </a:t>
            </a:r>
            <a:r>
              <a:rPr lang="en-US" sz="2000" dirty="0" smtClean="0"/>
              <a:t>driver signing program.</a:t>
            </a:r>
          </a:p>
          <a:p>
            <a:r>
              <a:rPr lang="en-US" sz="2000" dirty="0" smtClean="0"/>
              <a:t>Applications must work well in an </a:t>
            </a:r>
            <a:r>
              <a:rPr lang="en-US" sz="2000" b="1" dirty="0" smtClean="0"/>
              <a:t>up to date hardened Server environment </a:t>
            </a:r>
            <a:r>
              <a:rPr lang="en-US" sz="2000" dirty="0" smtClean="0"/>
              <a:t>including:</a:t>
            </a:r>
          </a:p>
          <a:p>
            <a:pPr lvl="1"/>
            <a:r>
              <a:rPr lang="en-US" sz="1800" dirty="0" smtClean="0"/>
              <a:t>Firewall</a:t>
            </a:r>
          </a:p>
          <a:p>
            <a:pPr lvl="1"/>
            <a:r>
              <a:rPr lang="en-US" sz="1800" dirty="0" smtClean="0"/>
              <a:t>User Access Control (UAC)</a:t>
            </a:r>
          </a:p>
          <a:p>
            <a:pPr lvl="1"/>
            <a:r>
              <a:rPr lang="en-US" sz="1800" dirty="0" smtClean="0"/>
              <a:t>IPV6</a:t>
            </a:r>
          </a:p>
          <a:p>
            <a:pPr lvl="1"/>
            <a:r>
              <a:rPr lang="en-US" sz="1800" dirty="0" smtClean="0"/>
              <a:t>A compatible anti-virus , anti-malware software</a:t>
            </a:r>
          </a:p>
          <a:p>
            <a:pPr lvl="1"/>
            <a:r>
              <a:rPr lang="en-US" sz="1800" dirty="0" smtClean="0"/>
              <a:t>Windows Error Reporting (WER)</a:t>
            </a:r>
          </a:p>
          <a:p>
            <a:pPr lvl="1"/>
            <a:r>
              <a:rPr lang="en-US" sz="1800" dirty="0" smtClean="0"/>
              <a:t>Default security policy as applied by the Security Compliance Manager tool</a:t>
            </a:r>
          </a:p>
          <a:p>
            <a:pPr lvl="1"/>
            <a:r>
              <a:rPr lang="en-US" sz="1800" dirty="0" smtClean="0"/>
              <a:t>Latest Internet Explorer and all applicable Windows updates</a:t>
            </a:r>
          </a:p>
          <a:p>
            <a:endParaRPr lang="en-US" sz="2800" dirty="0"/>
          </a:p>
        </p:txBody>
      </p:sp>
      <p:sp>
        <p:nvSpPr>
          <p:cNvPr id="6" name="Slide Number Placeholder 5"/>
          <p:cNvSpPr>
            <a:spLocks noGrp="1"/>
          </p:cNvSpPr>
          <p:nvPr>
            <p:ph type="sldNum" sz="quarter" idx="20"/>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515807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Software Certification </a:t>
            </a:r>
            <a:r>
              <a:rPr lang="en-US" dirty="0" smtClean="0"/>
              <a:t>for </a:t>
            </a:r>
            <a:r>
              <a:rPr lang="en-US" dirty="0"/>
              <a:t>Windows Server 8</a:t>
            </a:r>
          </a:p>
        </p:txBody>
      </p:sp>
      <p:sp>
        <p:nvSpPr>
          <p:cNvPr id="6" name="Slide Number Placeholder 5"/>
          <p:cNvSpPr>
            <a:spLocks noGrp="1"/>
          </p:cNvSpPr>
          <p:nvPr>
            <p:ph type="sldNum" sz="quarter" idx="20"/>
          </p:nvPr>
        </p:nvSpPr>
        <p:spPr/>
        <p:txBody>
          <a:bodyPr/>
          <a:lstStyle/>
          <a:p>
            <a:fld id="{B6F15528-21DE-4FAA-801E-634DDDAF4B2B}" type="slidenum">
              <a:rPr lang="en-US" smtClean="0"/>
              <a:pPr/>
              <a:t>7</a:t>
            </a:fld>
            <a:endParaRPr lang="en-US"/>
          </a:p>
        </p:txBody>
      </p:sp>
      <p:sp>
        <p:nvSpPr>
          <p:cNvPr id="8" name="Content Placeholder 4"/>
          <p:cNvSpPr txBox="1">
            <a:spLocks/>
          </p:cNvSpPr>
          <p:nvPr/>
        </p:nvSpPr>
        <p:spPr>
          <a:xfrm>
            <a:off x="609441" y="1524000"/>
            <a:ext cx="11477810"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Technical requirements</a:t>
            </a:r>
          </a:p>
          <a:p>
            <a:r>
              <a:rPr lang="en-US" sz="1800" dirty="0" smtClean="0"/>
              <a:t>Applications must </a:t>
            </a:r>
            <a:r>
              <a:rPr lang="en-US" sz="1800" b="1" dirty="0" smtClean="0"/>
              <a:t>install without any compatibility issues</a:t>
            </a:r>
          </a:p>
          <a:p>
            <a:pPr lvl="1"/>
            <a:r>
              <a:rPr lang="en-US" sz="1400" dirty="0" smtClean="0"/>
              <a:t>Setup that uses Windows Installer must comply with additional best practices.</a:t>
            </a:r>
          </a:p>
          <a:p>
            <a:pPr lvl="1"/>
            <a:r>
              <a:rPr lang="en-US" sz="1400" dirty="0" smtClean="0"/>
              <a:t>Setup must allow admin control of install locations.</a:t>
            </a:r>
          </a:p>
          <a:p>
            <a:pPr lvl="1"/>
            <a:r>
              <a:rPr lang="en-US" sz="1400" dirty="0" smtClean="0"/>
              <a:t>Applications must be able to install and run without the Server Graphical Shell.</a:t>
            </a:r>
          </a:p>
          <a:p>
            <a:pPr lvl="1"/>
            <a:r>
              <a:rPr lang="en-US" sz="1400" dirty="0" smtClean="0"/>
              <a:t>All installed binaries must be Authenticode signed.</a:t>
            </a:r>
          </a:p>
          <a:p>
            <a:pPr lvl="1"/>
            <a:r>
              <a:rPr lang="en-US" sz="1400" dirty="0" smtClean="0"/>
              <a:t>Installation must pass security tests using the free attack surface analyzer and binscope tools.</a:t>
            </a:r>
          </a:p>
          <a:p>
            <a:pPr lvl="1"/>
            <a:r>
              <a:rPr lang="en-US" sz="1400" dirty="0" smtClean="0"/>
              <a:t>Installation must not require a reboot, or allow for postponement of reboot.</a:t>
            </a:r>
          </a:p>
          <a:p>
            <a:r>
              <a:rPr lang="en-US" sz="1800" dirty="0" smtClean="0"/>
              <a:t>Applications must </a:t>
            </a:r>
            <a:r>
              <a:rPr lang="en-US" sz="1800" b="1" dirty="0" smtClean="0"/>
              <a:t>perform stated primary functionality and maintain stability </a:t>
            </a:r>
          </a:p>
          <a:p>
            <a:pPr lvl="1"/>
            <a:r>
              <a:rPr lang="en-US" sz="1400" dirty="0" smtClean="0"/>
              <a:t>No compatibility and security issues.</a:t>
            </a:r>
          </a:p>
          <a:p>
            <a:pPr lvl="1"/>
            <a:r>
              <a:rPr lang="en-US" sz="1400" dirty="0" smtClean="0"/>
              <a:t>No crashes, hangs , data corruption or </a:t>
            </a:r>
            <a:r>
              <a:rPr lang="en-US" sz="1400" dirty="0"/>
              <a:t>disruption of </a:t>
            </a:r>
            <a:r>
              <a:rPr lang="en-US" sz="1400" dirty="0" smtClean="0"/>
              <a:t>services.</a:t>
            </a:r>
          </a:p>
          <a:p>
            <a:pPr lvl="1"/>
            <a:r>
              <a:rPr lang="en-US" sz="1400" dirty="0" smtClean="0"/>
              <a:t>Application must recover gracefully from unexpected crashes, low memory conditions etc.</a:t>
            </a:r>
          </a:p>
          <a:p>
            <a:pPr lvl="1"/>
            <a:r>
              <a:rPr lang="en-US" sz="1400" dirty="0"/>
              <a:t>Applications must operate correctly in systems with 4K (Advanced Format) drives</a:t>
            </a:r>
            <a:r>
              <a:rPr lang="en-US" sz="1400" dirty="0" smtClean="0"/>
              <a:t>.</a:t>
            </a:r>
          </a:p>
          <a:p>
            <a:pPr lvl="1"/>
            <a:r>
              <a:rPr lang="en-US" sz="1400" dirty="0" smtClean="0"/>
              <a:t>Client </a:t>
            </a:r>
            <a:r>
              <a:rPr lang="en-US" sz="1400" dirty="0"/>
              <a:t>components must be tested </a:t>
            </a:r>
            <a:r>
              <a:rPr lang="en-US" sz="1400" dirty="0" smtClean="0"/>
              <a:t>concurrently on </a:t>
            </a:r>
            <a:r>
              <a:rPr lang="en-US" sz="1400" dirty="0"/>
              <a:t>Windows </a:t>
            </a:r>
            <a:r>
              <a:rPr lang="en-US" sz="1400" dirty="0" smtClean="0"/>
              <a:t>8.</a:t>
            </a:r>
            <a:endParaRPr lang="en-US" sz="1400" dirty="0"/>
          </a:p>
          <a:p>
            <a:r>
              <a:rPr lang="en-US" sz="1800" dirty="0" smtClean="0"/>
              <a:t>Applications </a:t>
            </a:r>
            <a:r>
              <a:rPr lang="en-US" sz="1800" dirty="0"/>
              <a:t>must </a:t>
            </a:r>
            <a:r>
              <a:rPr lang="en-US" sz="1800" b="1" dirty="0" smtClean="0"/>
              <a:t>uninstall without </a:t>
            </a:r>
            <a:r>
              <a:rPr lang="en-US" sz="1800" b="1" dirty="0"/>
              <a:t>any compatibility </a:t>
            </a:r>
            <a:r>
              <a:rPr lang="en-US" sz="1800" b="1" dirty="0" smtClean="0"/>
              <a:t>issues</a:t>
            </a:r>
          </a:p>
          <a:p>
            <a:pPr lvl="1"/>
            <a:r>
              <a:rPr lang="en-US" sz="1400" dirty="0" smtClean="0"/>
              <a:t>Uninstall must clean up all installed files.</a:t>
            </a:r>
          </a:p>
          <a:p>
            <a:pPr lvl="1"/>
            <a:r>
              <a:rPr lang="en-US" sz="1400" dirty="0" smtClean="0"/>
              <a:t>Must not disrupt other applications or services.</a:t>
            </a:r>
            <a:endParaRPr lang="en-US" sz="1400" dirty="0"/>
          </a:p>
          <a:p>
            <a:pPr lvl="1"/>
            <a:r>
              <a:rPr lang="en-US" sz="1400" dirty="0" smtClean="0"/>
              <a:t>Uninstall must </a:t>
            </a:r>
            <a:r>
              <a:rPr lang="en-US" sz="1400" dirty="0"/>
              <a:t>not require a reboot, or allow for postponement of </a:t>
            </a:r>
            <a:r>
              <a:rPr lang="en-US" sz="1400" dirty="0" smtClean="0"/>
              <a:t>reboot</a:t>
            </a:r>
            <a:r>
              <a:rPr lang="en-US" sz="1400" dirty="0"/>
              <a:t>.</a:t>
            </a:r>
            <a:endParaRPr lang="en-US" sz="1400" dirty="0" smtClean="0"/>
          </a:p>
          <a:p>
            <a:pPr lvl="1"/>
            <a:endParaRPr lang="en-US" sz="1400" dirty="0" smtClean="0"/>
          </a:p>
          <a:p>
            <a:endParaRPr lang="en-US" sz="1800" dirty="0" smtClean="0"/>
          </a:p>
          <a:p>
            <a:pPr lvl="1"/>
            <a:endParaRPr lang="en-US" sz="1400" dirty="0" smtClean="0"/>
          </a:p>
          <a:p>
            <a:endParaRPr lang="en-US" sz="1800" dirty="0" smtClean="0"/>
          </a:p>
          <a:p>
            <a:endParaRPr lang="en-US" sz="2800" dirty="0"/>
          </a:p>
        </p:txBody>
      </p:sp>
    </p:spTree>
    <p:extLst>
      <p:ext uri="{BB962C8B-B14F-4D97-AF65-F5344CB8AC3E}">
        <p14:creationId xmlns:p14="http://schemas.microsoft.com/office/powerpoint/2010/main" val="971327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Software Certification </a:t>
            </a:r>
            <a:r>
              <a:rPr lang="en-US" dirty="0" smtClean="0"/>
              <a:t>for </a:t>
            </a:r>
            <a:r>
              <a:rPr lang="en-US" dirty="0"/>
              <a:t>Windows Server 8</a:t>
            </a:r>
          </a:p>
        </p:txBody>
      </p:sp>
      <p:sp>
        <p:nvSpPr>
          <p:cNvPr id="4" name="Text Placeholder 3"/>
          <p:cNvSpPr>
            <a:spLocks noGrp="1"/>
          </p:cNvSpPr>
          <p:nvPr>
            <p:ph type="body" sz="half" idx="2"/>
          </p:nvPr>
        </p:nvSpPr>
        <p:spPr/>
        <p:txBody>
          <a:bodyPr/>
          <a:lstStyle/>
          <a:p>
            <a:endParaRPr lang="en-US"/>
          </a:p>
        </p:txBody>
      </p:sp>
      <p:sp>
        <p:nvSpPr>
          <p:cNvPr id="6" name="Slide Number Placeholder 5"/>
          <p:cNvSpPr>
            <a:spLocks noGrp="1"/>
          </p:cNvSpPr>
          <p:nvPr>
            <p:ph type="sldNum" sz="quarter" idx="20"/>
          </p:nvPr>
        </p:nvSpPr>
        <p:spPr/>
        <p:txBody>
          <a:bodyPr/>
          <a:lstStyle/>
          <a:p>
            <a:fld id="{B6F15528-21DE-4FAA-801E-634DDDAF4B2B}" type="slidenum">
              <a:rPr lang="en-US" smtClean="0"/>
              <a:pPr/>
              <a:t>8</a:t>
            </a:fld>
            <a:endParaRPr lang="en-US"/>
          </a:p>
        </p:txBody>
      </p:sp>
      <p:sp>
        <p:nvSpPr>
          <p:cNvPr id="10" name="Rectangle 9"/>
          <p:cNvSpPr/>
          <p:nvPr/>
        </p:nvSpPr>
        <p:spPr>
          <a:xfrm>
            <a:off x="203147" y="3681537"/>
            <a:ext cx="11859481" cy="20006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900">
              <a:solidFill>
                <a:srgbClr val="000000"/>
              </a:solidFill>
            </a:endParaRPr>
          </a:p>
        </p:txBody>
      </p:sp>
      <p:cxnSp>
        <p:nvCxnSpPr>
          <p:cNvPr id="22" name="Straight Connector 21"/>
          <p:cNvCxnSpPr/>
          <p:nvPr/>
        </p:nvCxnSpPr>
        <p:spPr>
          <a:xfrm flipH="1">
            <a:off x="7871299" y="3115014"/>
            <a:ext cx="15699" cy="1045518"/>
          </a:xfrm>
          <a:prstGeom prst="line">
            <a:avLst/>
          </a:prstGeom>
        </p:spPr>
        <p:style>
          <a:lnRef idx="1">
            <a:schemeClr val="accent1"/>
          </a:lnRef>
          <a:fillRef idx="2">
            <a:schemeClr val="accent1"/>
          </a:fillRef>
          <a:effectRef idx="1">
            <a:schemeClr val="accent1"/>
          </a:effectRef>
          <a:fontRef idx="minor">
            <a:schemeClr val="dk1"/>
          </a:fontRef>
        </p:style>
      </p:cxnSp>
      <p:sp>
        <p:nvSpPr>
          <p:cNvPr id="23" name="Rounded Rectangle 22"/>
          <p:cNvSpPr/>
          <p:nvPr/>
        </p:nvSpPr>
        <p:spPr>
          <a:xfrm>
            <a:off x="7696315" y="3621036"/>
            <a:ext cx="365665" cy="29260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900">
              <a:solidFill>
                <a:srgbClr val="000000"/>
              </a:solidFill>
            </a:endParaRPr>
          </a:p>
        </p:txBody>
      </p:sp>
      <p:sp>
        <p:nvSpPr>
          <p:cNvPr id="24" name="TextBox 23"/>
          <p:cNvSpPr txBox="1"/>
          <p:nvPr/>
        </p:nvSpPr>
        <p:spPr>
          <a:xfrm>
            <a:off x="7408214" y="4190670"/>
            <a:ext cx="941867"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dirty="0" smtClean="0">
                <a:solidFill>
                  <a:srgbClr val="000000"/>
                </a:solidFill>
              </a:rPr>
              <a:t>RC</a:t>
            </a:r>
            <a:endParaRPr lang="en-US" sz="1400" b="1" dirty="0">
              <a:solidFill>
                <a:srgbClr val="000000"/>
              </a:solidFill>
            </a:endParaRPr>
          </a:p>
        </p:txBody>
      </p:sp>
      <p:sp>
        <p:nvSpPr>
          <p:cNvPr id="25" name="TextBox 24"/>
          <p:cNvSpPr txBox="1"/>
          <p:nvPr/>
        </p:nvSpPr>
        <p:spPr>
          <a:xfrm>
            <a:off x="5992839" y="2494496"/>
            <a:ext cx="3772617" cy="101566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000" b="1" dirty="0" smtClean="0">
                <a:solidFill>
                  <a:srgbClr val="000000"/>
                </a:solidFill>
              </a:rPr>
              <a:t>Program Live</a:t>
            </a:r>
          </a:p>
          <a:p>
            <a:pPr algn="ctr"/>
            <a:r>
              <a:rPr lang="en-US" sz="2000" dirty="0" smtClean="0">
                <a:solidFill>
                  <a:srgbClr val="000000"/>
                </a:solidFill>
              </a:rPr>
              <a:t>Application test results  can be sent to Microsoft for validation</a:t>
            </a:r>
            <a:endParaRPr lang="en-US" sz="2000" dirty="0">
              <a:solidFill>
                <a:srgbClr val="000000"/>
              </a:solidFill>
            </a:endParaRPr>
          </a:p>
        </p:txBody>
      </p:sp>
      <p:cxnSp>
        <p:nvCxnSpPr>
          <p:cNvPr id="45" name="Straight Connector 44"/>
          <p:cNvCxnSpPr/>
          <p:nvPr/>
        </p:nvCxnSpPr>
        <p:spPr>
          <a:xfrm>
            <a:off x="1422030" y="3323439"/>
            <a:ext cx="0" cy="838200"/>
          </a:xfrm>
          <a:prstGeom prst="line">
            <a:avLst/>
          </a:prstGeom>
        </p:spPr>
        <p:style>
          <a:lnRef idx="1">
            <a:schemeClr val="accent1"/>
          </a:lnRef>
          <a:fillRef idx="2">
            <a:schemeClr val="accent1"/>
          </a:fillRef>
          <a:effectRef idx="1">
            <a:schemeClr val="accent1"/>
          </a:effectRef>
          <a:fontRef idx="minor">
            <a:schemeClr val="dk1"/>
          </a:fontRef>
        </p:style>
      </p:cxnSp>
      <p:sp>
        <p:nvSpPr>
          <p:cNvPr id="44" name="TextBox 43"/>
          <p:cNvSpPr txBox="1"/>
          <p:nvPr/>
        </p:nvSpPr>
        <p:spPr>
          <a:xfrm>
            <a:off x="203147" y="2563511"/>
            <a:ext cx="2437765" cy="1015663"/>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000" dirty="0" smtClean="0">
                <a:solidFill>
                  <a:srgbClr val="000000"/>
                </a:solidFill>
              </a:rPr>
              <a:t>Technical requirements</a:t>
            </a:r>
          </a:p>
          <a:p>
            <a:pPr algn="ctr"/>
            <a:r>
              <a:rPr lang="en-US" sz="2000" dirty="0" smtClean="0">
                <a:solidFill>
                  <a:srgbClr val="000000"/>
                </a:solidFill>
              </a:rPr>
              <a:t>document (</a:t>
            </a:r>
            <a:r>
              <a:rPr lang="en-US" sz="2000" b="1" dirty="0" smtClean="0">
                <a:solidFill>
                  <a:srgbClr val="000000"/>
                </a:solidFill>
              </a:rPr>
              <a:t>DRAFT</a:t>
            </a:r>
            <a:r>
              <a:rPr lang="en-US" sz="2000" dirty="0" smtClean="0">
                <a:solidFill>
                  <a:srgbClr val="000000"/>
                </a:solidFill>
              </a:rPr>
              <a:t>)</a:t>
            </a:r>
            <a:endParaRPr lang="en-US" sz="2000" dirty="0">
              <a:solidFill>
                <a:srgbClr val="000000"/>
              </a:solidFill>
            </a:endParaRPr>
          </a:p>
        </p:txBody>
      </p:sp>
      <p:sp>
        <p:nvSpPr>
          <p:cNvPr id="46" name="Rounded Rectangle 45"/>
          <p:cNvSpPr/>
          <p:nvPr/>
        </p:nvSpPr>
        <p:spPr>
          <a:xfrm>
            <a:off x="1239197" y="3631668"/>
            <a:ext cx="365665" cy="29260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900">
              <a:solidFill>
                <a:srgbClr val="000000"/>
              </a:solidFill>
            </a:endParaRPr>
          </a:p>
        </p:txBody>
      </p:sp>
      <p:sp>
        <p:nvSpPr>
          <p:cNvPr id="47" name="TextBox 46"/>
          <p:cNvSpPr txBox="1"/>
          <p:nvPr/>
        </p:nvSpPr>
        <p:spPr>
          <a:xfrm>
            <a:off x="849523" y="4190669"/>
            <a:ext cx="1145014"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dirty="0" smtClean="0">
                <a:solidFill>
                  <a:srgbClr val="000000"/>
                </a:solidFill>
              </a:rPr>
              <a:t>//build</a:t>
            </a:r>
            <a:endParaRPr lang="en-US" sz="1400" b="1" dirty="0">
              <a:solidFill>
                <a:srgbClr val="000000"/>
              </a:solidFill>
            </a:endParaRPr>
          </a:p>
        </p:txBody>
      </p:sp>
      <p:cxnSp>
        <p:nvCxnSpPr>
          <p:cNvPr id="52" name="Straight Connector 51"/>
          <p:cNvCxnSpPr>
            <a:stCxn id="51" idx="2"/>
            <a:endCxn id="54" idx="0"/>
          </p:cNvCxnSpPr>
          <p:nvPr/>
        </p:nvCxnSpPr>
        <p:spPr>
          <a:xfrm>
            <a:off x="4310720" y="2993187"/>
            <a:ext cx="0" cy="1184231"/>
          </a:xfrm>
          <a:prstGeom prst="line">
            <a:avLst/>
          </a:prstGeom>
        </p:spPr>
        <p:style>
          <a:lnRef idx="1">
            <a:schemeClr val="accent1"/>
          </a:lnRef>
          <a:fillRef idx="2">
            <a:schemeClr val="accent1"/>
          </a:fillRef>
          <a:effectRef idx="1">
            <a:schemeClr val="accent1"/>
          </a:effectRef>
          <a:fontRef idx="minor">
            <a:schemeClr val="dk1"/>
          </a:fontRef>
        </p:style>
      </p:cxnSp>
      <p:sp>
        <p:nvSpPr>
          <p:cNvPr id="51" name="TextBox 50"/>
          <p:cNvSpPr txBox="1"/>
          <p:nvPr/>
        </p:nvSpPr>
        <p:spPr>
          <a:xfrm>
            <a:off x="2742486" y="1669748"/>
            <a:ext cx="3136468" cy="132343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000" b="1" dirty="0" smtClean="0">
                <a:solidFill>
                  <a:srgbClr val="000000"/>
                </a:solidFill>
              </a:rPr>
              <a:t>Final requirements</a:t>
            </a:r>
            <a:r>
              <a:rPr lang="en-US" sz="2000" dirty="0" smtClean="0">
                <a:solidFill>
                  <a:srgbClr val="000000"/>
                </a:solidFill>
              </a:rPr>
              <a:t>, </a:t>
            </a:r>
          </a:p>
          <a:p>
            <a:pPr algn="ctr"/>
            <a:r>
              <a:rPr lang="en-US" sz="2000" dirty="0" smtClean="0">
                <a:solidFill>
                  <a:srgbClr val="000000"/>
                </a:solidFill>
              </a:rPr>
              <a:t>beta toolkit,</a:t>
            </a:r>
          </a:p>
          <a:p>
            <a:pPr algn="ctr"/>
            <a:r>
              <a:rPr lang="en-US" sz="2000" dirty="0" smtClean="0">
                <a:solidFill>
                  <a:srgbClr val="000000"/>
                </a:solidFill>
              </a:rPr>
              <a:t>Readiness pledge campaign</a:t>
            </a:r>
            <a:endParaRPr lang="en-US" sz="2000" dirty="0">
              <a:solidFill>
                <a:srgbClr val="000000"/>
              </a:solidFill>
            </a:endParaRPr>
          </a:p>
        </p:txBody>
      </p:sp>
      <p:sp>
        <p:nvSpPr>
          <p:cNvPr id="53" name="Rounded Rectangle 52"/>
          <p:cNvSpPr/>
          <p:nvPr/>
        </p:nvSpPr>
        <p:spPr>
          <a:xfrm>
            <a:off x="4127888" y="3641646"/>
            <a:ext cx="365665" cy="29260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100">
              <a:solidFill>
                <a:srgbClr val="000000"/>
              </a:solidFill>
            </a:endParaRPr>
          </a:p>
        </p:txBody>
      </p:sp>
      <p:sp>
        <p:nvSpPr>
          <p:cNvPr id="54" name="TextBox 53"/>
          <p:cNvSpPr txBox="1"/>
          <p:nvPr/>
        </p:nvSpPr>
        <p:spPr>
          <a:xfrm>
            <a:off x="3738213" y="4177418"/>
            <a:ext cx="1145014"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dirty="0" smtClean="0">
                <a:solidFill>
                  <a:srgbClr val="000000"/>
                </a:solidFill>
              </a:rPr>
              <a:t>Beta</a:t>
            </a:r>
            <a:endParaRPr lang="en-US" sz="1400" b="1" dirty="0">
              <a:solidFill>
                <a:srgbClr val="000000"/>
              </a:solidFill>
            </a:endParaRPr>
          </a:p>
        </p:txBody>
      </p:sp>
      <p:sp>
        <p:nvSpPr>
          <p:cNvPr id="62" name="TextBox 61"/>
          <p:cNvSpPr txBox="1"/>
          <p:nvPr/>
        </p:nvSpPr>
        <p:spPr>
          <a:xfrm>
            <a:off x="812589" y="5102081"/>
            <a:ext cx="5551969" cy="830997"/>
          </a:xfrm>
          <a:prstGeom prst="rect">
            <a:avLst/>
          </a:prstGeom>
          <a:noFill/>
        </p:spPr>
        <p:txBody>
          <a:bodyPr wrap="none" rtlCol="0">
            <a:spAutoFit/>
          </a:bodyPr>
          <a:lstStyle/>
          <a:p>
            <a:r>
              <a:rPr lang="en-US" sz="1600" b="1" dirty="0" smtClean="0"/>
              <a:t>Software certification technical requirements document (Draft)</a:t>
            </a:r>
          </a:p>
          <a:p>
            <a:r>
              <a:rPr lang="en-US" sz="1600" u="sng" dirty="0">
                <a:hlinkClick r:id="rId2" tooltip="http://go.microsoft.com/fwlink/?LinkID=225718"/>
              </a:rPr>
              <a:t>http://go.microsoft.com/fwlink/?LinkID=225718</a:t>
            </a:r>
            <a:endParaRPr lang="en-US" sz="1600" dirty="0"/>
          </a:p>
          <a:p>
            <a:endParaRPr lang="en-US" sz="1600" i="1" dirty="0"/>
          </a:p>
        </p:txBody>
      </p:sp>
      <p:cxnSp>
        <p:nvCxnSpPr>
          <p:cNvPr id="27" name="Straight Connector 26"/>
          <p:cNvCxnSpPr>
            <a:stCxn id="48" idx="2"/>
            <a:endCxn id="29" idx="0"/>
          </p:cNvCxnSpPr>
          <p:nvPr/>
        </p:nvCxnSpPr>
        <p:spPr>
          <a:xfrm>
            <a:off x="10957632" y="3120714"/>
            <a:ext cx="1" cy="1069956"/>
          </a:xfrm>
          <a:prstGeom prst="line">
            <a:avLst/>
          </a:prstGeom>
        </p:spPr>
        <p:style>
          <a:lnRef idx="1">
            <a:schemeClr val="accent1"/>
          </a:lnRef>
          <a:fillRef idx="2">
            <a:schemeClr val="accent1"/>
          </a:fillRef>
          <a:effectRef idx="1">
            <a:schemeClr val="accent1"/>
          </a:effectRef>
          <a:fontRef idx="minor">
            <a:schemeClr val="dk1"/>
          </a:fontRef>
        </p:style>
      </p:cxnSp>
      <p:sp>
        <p:nvSpPr>
          <p:cNvPr id="28" name="Rounded Rectangle 27"/>
          <p:cNvSpPr/>
          <p:nvPr/>
        </p:nvSpPr>
        <p:spPr>
          <a:xfrm>
            <a:off x="10774799" y="3613530"/>
            <a:ext cx="365665" cy="29260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100">
              <a:solidFill>
                <a:srgbClr val="000000"/>
              </a:solidFill>
            </a:endParaRPr>
          </a:p>
        </p:txBody>
      </p:sp>
      <p:sp>
        <p:nvSpPr>
          <p:cNvPr id="29" name="TextBox 28"/>
          <p:cNvSpPr txBox="1"/>
          <p:nvPr/>
        </p:nvSpPr>
        <p:spPr>
          <a:xfrm>
            <a:off x="10125807" y="4190670"/>
            <a:ext cx="1663651"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dirty="0" smtClean="0">
                <a:solidFill>
                  <a:srgbClr val="000000"/>
                </a:solidFill>
              </a:rPr>
              <a:t>RTM, Launch</a:t>
            </a:r>
            <a:endParaRPr lang="en-US" sz="1400" b="1" dirty="0">
              <a:solidFill>
                <a:srgbClr val="000000"/>
              </a:solidFill>
            </a:endParaRPr>
          </a:p>
        </p:txBody>
      </p:sp>
      <p:sp>
        <p:nvSpPr>
          <p:cNvPr id="48" name="TextBox 47"/>
          <p:cNvSpPr txBox="1"/>
          <p:nvPr/>
        </p:nvSpPr>
        <p:spPr>
          <a:xfrm>
            <a:off x="9852634" y="1797275"/>
            <a:ext cx="2209995" cy="132343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000" dirty="0" smtClean="0">
                <a:solidFill>
                  <a:srgbClr val="000000"/>
                </a:solidFill>
              </a:rPr>
              <a:t>Certified applications highlighted at </a:t>
            </a:r>
            <a:r>
              <a:rPr lang="en-US" sz="2000" b="1" dirty="0" smtClean="0">
                <a:solidFill>
                  <a:srgbClr val="000000"/>
                </a:solidFill>
              </a:rPr>
              <a:t>Launch </a:t>
            </a:r>
            <a:endParaRPr lang="en-US" sz="2000" b="1" dirty="0">
              <a:solidFill>
                <a:srgbClr val="000000"/>
              </a:solidFill>
            </a:endParaRPr>
          </a:p>
        </p:txBody>
      </p:sp>
      <p:sp>
        <p:nvSpPr>
          <p:cNvPr id="31" name="Content Placeholder 4"/>
          <p:cNvSpPr>
            <a:spLocks noGrp="1"/>
          </p:cNvSpPr>
          <p:nvPr>
            <p:ph sz="quarter" idx="18"/>
          </p:nvPr>
        </p:nvSpPr>
        <p:spPr>
          <a:xfrm>
            <a:off x="282841" y="2042650"/>
            <a:ext cx="2367598" cy="392430"/>
          </a:xfrm>
        </p:spPr>
        <p:txBody>
          <a:bodyPr>
            <a:normAutofit/>
          </a:bodyPr>
          <a:lstStyle/>
          <a:p>
            <a:pPr marL="0" indent="0">
              <a:buNone/>
            </a:pPr>
            <a:r>
              <a:rPr lang="en-US" sz="1800" b="1" dirty="0" smtClean="0"/>
              <a:t>Timeline and schedule</a:t>
            </a:r>
            <a:endParaRPr lang="en-US" sz="2800" dirty="0"/>
          </a:p>
        </p:txBody>
      </p:sp>
    </p:spTree>
    <p:extLst>
      <p:ext uri="{BB962C8B-B14F-4D97-AF65-F5344CB8AC3E}">
        <p14:creationId xmlns:p14="http://schemas.microsoft.com/office/powerpoint/2010/main" val="1459296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Hardware</a:t>
            </a:r>
            <a:endParaRPr lang="en-US" sz="4400" dirty="0">
              <a:solidFill>
                <a:srgbClr val="FFFFFF"/>
              </a:solidFill>
              <a:latin typeface="+mj-lt"/>
            </a:endParaRPr>
          </a:p>
        </p:txBody>
      </p:sp>
    </p:spTree>
    <p:extLst>
      <p:ext uri="{BB962C8B-B14F-4D97-AF65-F5344CB8AC3E}">
        <p14:creationId xmlns:p14="http://schemas.microsoft.com/office/powerpoint/2010/main" val="1025336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141F45C-D4EC-4E4F-B257-39DB1A8E0736}"/>
</file>

<file path=customXml/itemProps2.xml><?xml version="1.0" encoding="utf-8"?>
<ds:datastoreItem xmlns:ds="http://schemas.openxmlformats.org/officeDocument/2006/customXml" ds:itemID="{7606B478-837E-42A5-BBAE-395F69E19B60}"/>
</file>

<file path=customXml/itemProps3.xml><?xml version="1.0" encoding="utf-8"?>
<ds:datastoreItem xmlns:ds="http://schemas.openxmlformats.org/officeDocument/2006/customXml" ds:itemID="{43A4CDAC-56F1-42AB-AA93-F87A898F0A90}"/>
</file>

<file path=docProps/app.xml><?xml version="1.0" encoding="utf-8"?>
<Properties xmlns="http://schemas.openxmlformats.org/officeDocument/2006/extended-properties" xmlns:vt="http://schemas.openxmlformats.org/officeDocument/2006/docPropsVTypes">
  <Template>BUILD_Breakout_Template _ SAMPLE for Scott 7.28</Template>
  <TotalTime>11958</TotalTime>
  <Words>2262</Words>
  <Application>Microsoft Office PowerPoint</Application>
  <PresentationFormat>Custom</PresentationFormat>
  <Paragraphs>272</Paragraphs>
  <Slides>29</Slides>
  <Notes>3</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Windows Server 8 software and hardware certification</vt:lpstr>
      <vt:lpstr>Agenda</vt:lpstr>
      <vt:lpstr>Mission</vt:lpstr>
      <vt:lpstr>PowerPoint Presentation</vt:lpstr>
      <vt:lpstr>Software Certification for Windows Server 8</vt:lpstr>
      <vt:lpstr>Software Certification for Windows Server 8</vt:lpstr>
      <vt:lpstr>Software Certification for Windows Server 8</vt:lpstr>
      <vt:lpstr>Software Certification for Windows Server 8</vt:lpstr>
      <vt:lpstr>PowerPoint Presentation</vt:lpstr>
      <vt:lpstr>Windows Server Hardware Certification Program Overview</vt:lpstr>
      <vt:lpstr>Windows Server 8 Certification Requirements</vt:lpstr>
      <vt:lpstr>PowerPoint Presentation</vt:lpstr>
      <vt:lpstr>Server Device Requirements</vt:lpstr>
      <vt:lpstr> New Server-specific Device Requirements</vt:lpstr>
      <vt:lpstr>PowerPoint Presentation</vt:lpstr>
      <vt:lpstr>Server System Requirements</vt:lpstr>
      <vt:lpstr>New Server-specific System Requirements</vt:lpstr>
      <vt:lpstr>Server “If Implemented” System Requirements</vt:lpstr>
      <vt:lpstr>PowerPoint Presentation</vt:lpstr>
      <vt:lpstr>“Unclassified” Device Submissions</vt:lpstr>
      <vt:lpstr>PowerPoint Presentation</vt:lpstr>
      <vt:lpstr>Summary</vt:lpstr>
      <vt:lpstr>Call to Action</vt:lpstr>
      <vt:lpstr>Related Sessions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SAC-932T: Windows Server 8 software and hardware certification</dc:title>
  <dc:subject>BUILD</dc:subject>
  <dc:creator>Sandy Arthur; Venkat Krishnamachari</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295</cp:revision>
  <cp:lastPrinted>2011-08-26T19:20:24Z</cp:lastPrinted>
  <dcterms:created xsi:type="dcterms:W3CDTF">2011-08-03T21:25:07Z</dcterms:created>
  <dcterms:modified xsi:type="dcterms:W3CDTF">2011-09-15T00:50:14Z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