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1"/>
  </p:notesMasterIdLst>
  <p:handoutMasterIdLst>
    <p:handoutMasterId r:id="rId42"/>
  </p:handoutMasterIdLst>
  <p:sldIdLst>
    <p:sldId id="430" r:id="rId8"/>
    <p:sldId id="578" r:id="rId9"/>
    <p:sldId id="579" r:id="rId10"/>
    <p:sldId id="602" r:id="rId11"/>
    <p:sldId id="585" r:id="rId12"/>
    <p:sldId id="471" r:id="rId13"/>
    <p:sldId id="532" r:id="rId14"/>
    <p:sldId id="603" r:id="rId15"/>
    <p:sldId id="589" r:id="rId16"/>
    <p:sldId id="489" r:id="rId17"/>
    <p:sldId id="590" r:id="rId18"/>
    <p:sldId id="591" r:id="rId19"/>
    <p:sldId id="582" r:id="rId20"/>
    <p:sldId id="586" r:id="rId21"/>
    <p:sldId id="584" r:id="rId22"/>
    <p:sldId id="598" r:id="rId23"/>
    <p:sldId id="587" r:id="rId24"/>
    <p:sldId id="583" r:id="rId25"/>
    <p:sldId id="588" r:id="rId26"/>
    <p:sldId id="604" r:id="rId27"/>
    <p:sldId id="600" r:id="rId28"/>
    <p:sldId id="599" r:id="rId29"/>
    <p:sldId id="592" r:id="rId30"/>
    <p:sldId id="594" r:id="rId31"/>
    <p:sldId id="595" r:id="rId32"/>
    <p:sldId id="593" r:id="rId33"/>
    <p:sldId id="596" r:id="rId34"/>
    <p:sldId id="597" r:id="rId35"/>
    <p:sldId id="541" r:id="rId36"/>
    <p:sldId id="607" r:id="rId37"/>
    <p:sldId id="606" r:id="rId38"/>
    <p:sldId id="544" r:id="rId39"/>
    <p:sldId id="608" r:id="rId4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578"/>
            <p14:sldId id="579"/>
            <p14:sldId id="602"/>
            <p14:sldId id="585"/>
            <p14:sldId id="471"/>
            <p14:sldId id="532"/>
            <p14:sldId id="603"/>
            <p14:sldId id="589"/>
            <p14:sldId id="489"/>
            <p14:sldId id="590"/>
            <p14:sldId id="591"/>
            <p14:sldId id="582"/>
            <p14:sldId id="586"/>
            <p14:sldId id="584"/>
            <p14:sldId id="598"/>
            <p14:sldId id="587"/>
            <p14:sldId id="583"/>
            <p14:sldId id="588"/>
            <p14:sldId id="604"/>
            <p14:sldId id="600"/>
            <p14:sldId id="599"/>
            <p14:sldId id="592"/>
            <p14:sldId id="594"/>
            <p14:sldId id="595"/>
            <p14:sldId id="593"/>
            <p14:sldId id="596"/>
            <p14:sldId id="597"/>
            <p14:sldId id="541"/>
            <p14:sldId id="607"/>
            <p14:sldId id="606"/>
            <p14:sldId id="544"/>
            <p14:sldId id="60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ke Hoban" initials="L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6FF33"/>
    <a:srgbClr val="FFFF00"/>
    <a:srgbClr val="FFFF66"/>
    <a:srgbClr val="65BC46"/>
    <a:srgbClr val="457EC1"/>
    <a:srgbClr val="59CC0E"/>
    <a:srgbClr val="0087FF"/>
    <a:srgbClr val="FF3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8382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ustomXml" Target="../customXml/item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keh\Documents\Presentations\Build2011\APIStatist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ukeh\Documents\Presentations\Build2011\APIStatist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ukeh\Documents\Presentations\Build2011\APIStat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IE9</c:v>
          </c:tx>
          <c:invertIfNegative val="0"/>
          <c:dLbls>
            <c:delete val="1"/>
          </c:dLbls>
          <c:cat>
            <c:strRef>
              <c:f>Sheet1!$I$3:$K$3</c:f>
              <c:strCache>
                <c:ptCount val="2"/>
                <c:pt idx="0">
                  <c:v>Chakra (JavaScript)</c:v>
                </c:pt>
                <c:pt idx="1">
                  <c:v>Trident (Web Platform)</c:v>
                </c:pt>
              </c:strCache>
            </c:strRef>
          </c:cat>
          <c:val>
            <c:numRef>
              <c:f>Sheet1!$I$4:$K$4</c:f>
              <c:numCache>
                <c:formatCode>General</c:formatCode>
                <c:ptCount val="3"/>
                <c:pt idx="0">
                  <c:v>22</c:v>
                </c:pt>
                <c:pt idx="1">
                  <c:v>260</c:v>
                </c:pt>
                <c:pt idx="2">
                  <c:v>0</c:v>
                </c:pt>
              </c:numCache>
            </c:numRef>
          </c:val>
        </c:ser>
        <c:dLbls>
          <c:showLegendKey val="0"/>
          <c:showVal val="1"/>
          <c:showCatName val="0"/>
          <c:showSerName val="0"/>
          <c:showPercent val="0"/>
          <c:showBubbleSize val="0"/>
        </c:dLbls>
        <c:gapWidth val="75"/>
        <c:overlap val="100"/>
        <c:axId val="44630784"/>
        <c:axId val="44632320"/>
      </c:barChart>
      <c:catAx>
        <c:axId val="44630784"/>
        <c:scaling>
          <c:orientation val="minMax"/>
        </c:scaling>
        <c:delete val="0"/>
        <c:axPos val="b"/>
        <c:majorTickMark val="none"/>
        <c:minorTickMark val="none"/>
        <c:tickLblPos val="nextTo"/>
        <c:crossAx val="44632320"/>
        <c:crosses val="autoZero"/>
        <c:auto val="1"/>
        <c:lblAlgn val="ctr"/>
        <c:lblOffset val="100"/>
        <c:noMultiLvlLbl val="0"/>
      </c:catAx>
      <c:valAx>
        <c:axId val="44632320"/>
        <c:scaling>
          <c:orientation val="minMax"/>
          <c:max val="500"/>
        </c:scaling>
        <c:delete val="0"/>
        <c:axPos val="l"/>
        <c:numFmt formatCode="General" sourceLinked="1"/>
        <c:majorTickMark val="none"/>
        <c:minorTickMark val="none"/>
        <c:tickLblPos val="nextTo"/>
        <c:crossAx val="44630784"/>
        <c:crosses val="autoZero"/>
        <c:crossBetween val="between"/>
        <c:majorUnit val="250"/>
        <c:minorUnit val="1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Sheet1!$H$11</c:f>
              <c:strCache>
                <c:ptCount val="1"/>
                <c:pt idx="0">
                  <c:v>IE9</c:v>
                </c:pt>
              </c:strCache>
            </c:strRef>
          </c:tx>
          <c:invertIfNegative val="0"/>
          <c:dLbls>
            <c:delete val="1"/>
          </c:dLbls>
          <c:cat>
            <c:strRef>
              <c:f>Sheet1!$I$10:$K$10</c:f>
              <c:strCache>
                <c:ptCount val="2"/>
                <c:pt idx="0">
                  <c:v>Chakra (JavaScript)</c:v>
                </c:pt>
                <c:pt idx="1">
                  <c:v>Trident (Web Platform)</c:v>
                </c:pt>
              </c:strCache>
            </c:strRef>
          </c:cat>
          <c:val>
            <c:numRef>
              <c:f>Sheet1!$I$11:$K$11</c:f>
              <c:numCache>
                <c:formatCode>General</c:formatCode>
                <c:ptCount val="3"/>
                <c:pt idx="0">
                  <c:v>22</c:v>
                </c:pt>
                <c:pt idx="1">
                  <c:v>260</c:v>
                </c:pt>
                <c:pt idx="2">
                  <c:v>0</c:v>
                </c:pt>
              </c:numCache>
            </c:numRef>
          </c:val>
        </c:ser>
        <c:ser>
          <c:idx val="1"/>
          <c:order val="1"/>
          <c:tx>
            <c:strRef>
              <c:f>Sheet1!$H$12</c:f>
              <c:strCache>
                <c:ptCount val="1"/>
                <c:pt idx="0">
                  <c:v>IE10</c:v>
                </c:pt>
              </c:strCache>
            </c:strRef>
          </c:tx>
          <c:spPr>
            <a:solidFill>
              <a:schemeClr val="accent3">
                <a:lumMod val="75000"/>
              </a:schemeClr>
            </a:solidFill>
          </c:spPr>
          <c:invertIfNegative val="0"/>
          <c:dLbls>
            <c:delete val="1"/>
          </c:dLbls>
          <c:cat>
            <c:strRef>
              <c:f>Sheet1!$I$10:$K$10</c:f>
              <c:strCache>
                <c:ptCount val="2"/>
                <c:pt idx="0">
                  <c:v>Chakra (JavaScript)</c:v>
                </c:pt>
                <c:pt idx="1">
                  <c:v>Trident (Web Platform)</c:v>
                </c:pt>
              </c:strCache>
            </c:strRef>
          </c:cat>
          <c:val>
            <c:numRef>
              <c:f>Sheet1!$I$12:$K$12</c:f>
              <c:numCache>
                <c:formatCode>General</c:formatCode>
                <c:ptCount val="3"/>
                <c:pt idx="0">
                  <c:v>10</c:v>
                </c:pt>
                <c:pt idx="1">
                  <c:v>79</c:v>
                </c:pt>
                <c:pt idx="2">
                  <c:v>0</c:v>
                </c:pt>
              </c:numCache>
            </c:numRef>
          </c:val>
        </c:ser>
        <c:dLbls>
          <c:showLegendKey val="0"/>
          <c:showVal val="1"/>
          <c:showCatName val="0"/>
          <c:showSerName val="0"/>
          <c:showPercent val="0"/>
          <c:showBubbleSize val="0"/>
        </c:dLbls>
        <c:gapWidth val="75"/>
        <c:overlap val="100"/>
        <c:axId val="51101056"/>
        <c:axId val="51115136"/>
      </c:barChart>
      <c:catAx>
        <c:axId val="51101056"/>
        <c:scaling>
          <c:orientation val="minMax"/>
        </c:scaling>
        <c:delete val="0"/>
        <c:axPos val="b"/>
        <c:majorTickMark val="none"/>
        <c:minorTickMark val="none"/>
        <c:tickLblPos val="nextTo"/>
        <c:crossAx val="51115136"/>
        <c:crosses val="autoZero"/>
        <c:auto val="1"/>
        <c:lblAlgn val="ctr"/>
        <c:lblOffset val="100"/>
        <c:noMultiLvlLbl val="0"/>
      </c:catAx>
      <c:valAx>
        <c:axId val="51115136"/>
        <c:scaling>
          <c:orientation val="minMax"/>
          <c:max val="500"/>
        </c:scaling>
        <c:delete val="0"/>
        <c:axPos val="l"/>
        <c:numFmt formatCode="General" sourceLinked="1"/>
        <c:majorTickMark val="none"/>
        <c:minorTickMark val="none"/>
        <c:tickLblPos val="nextTo"/>
        <c:crossAx val="51101056"/>
        <c:crosses val="autoZero"/>
        <c:crossBetween val="between"/>
        <c:majorUnit val="250"/>
        <c:minorUnit val="1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Sheet1!$O$4</c:f>
              <c:strCache>
                <c:ptCount val="1"/>
                <c:pt idx="0">
                  <c:v>Metro style apps built using HTML5</c:v>
                </c:pt>
              </c:strCache>
            </c:strRef>
          </c:tx>
          <c:invertIfNegative val="0"/>
          <c:dLbls>
            <c:delete val="1"/>
          </c:dLbls>
          <c:cat>
            <c:strRef>
              <c:f>Sheet1!$P$3:$R$3</c:f>
              <c:strCache>
                <c:ptCount val="3"/>
                <c:pt idx="0">
                  <c:v>Chakra (JavaScript)</c:v>
                </c:pt>
                <c:pt idx="1">
                  <c:v>Trident (Web Platform)</c:v>
                </c:pt>
                <c:pt idx="2">
                  <c:v>WinRT (Windows)</c:v>
                </c:pt>
              </c:strCache>
            </c:strRef>
          </c:cat>
          <c:val>
            <c:numRef>
              <c:f>Sheet1!$P$4:$R$4</c:f>
              <c:numCache>
                <c:formatCode>General</c:formatCode>
                <c:ptCount val="3"/>
                <c:pt idx="0">
                  <c:v>32</c:v>
                </c:pt>
                <c:pt idx="1">
                  <c:v>339</c:v>
                </c:pt>
                <c:pt idx="2">
                  <c:v>819</c:v>
                </c:pt>
              </c:numCache>
            </c:numRef>
          </c:val>
        </c:ser>
        <c:dLbls>
          <c:showLegendKey val="0"/>
          <c:showVal val="1"/>
          <c:showCatName val="0"/>
          <c:showSerName val="0"/>
          <c:showPercent val="0"/>
          <c:showBubbleSize val="0"/>
        </c:dLbls>
        <c:gapWidth val="75"/>
        <c:overlap val="100"/>
        <c:axId val="51158400"/>
        <c:axId val="51176576"/>
      </c:barChart>
      <c:catAx>
        <c:axId val="51158400"/>
        <c:scaling>
          <c:orientation val="minMax"/>
        </c:scaling>
        <c:delete val="0"/>
        <c:axPos val="b"/>
        <c:majorTickMark val="none"/>
        <c:minorTickMark val="none"/>
        <c:tickLblPos val="nextTo"/>
        <c:txPr>
          <a:bodyPr/>
          <a:lstStyle/>
          <a:p>
            <a:pPr>
              <a:defRPr sz="1800"/>
            </a:pPr>
            <a:endParaRPr lang="en-US"/>
          </a:p>
        </c:txPr>
        <c:crossAx val="51176576"/>
        <c:crosses val="autoZero"/>
        <c:auto val="1"/>
        <c:lblAlgn val="ctr"/>
        <c:lblOffset val="100"/>
        <c:noMultiLvlLbl val="0"/>
      </c:catAx>
      <c:valAx>
        <c:axId val="51176576"/>
        <c:scaling>
          <c:orientation val="minMax"/>
          <c:max val="1000"/>
        </c:scaling>
        <c:delete val="0"/>
        <c:axPos val="l"/>
        <c:numFmt formatCode="General" sourceLinked="1"/>
        <c:majorTickMark val="none"/>
        <c:minorTickMark val="none"/>
        <c:tickLblPos val="nextTo"/>
        <c:txPr>
          <a:bodyPr/>
          <a:lstStyle/>
          <a:p>
            <a:pPr>
              <a:defRPr sz="1800"/>
            </a:pPr>
            <a:endParaRPr lang="en-US"/>
          </a:p>
        </c:txPr>
        <c:crossAx val="51158400"/>
        <c:crosses val="autoZero"/>
        <c:crossBetween val="between"/>
        <c:majorUnit val="250"/>
        <c:minorUnit val="20"/>
      </c:valAx>
    </c:plotArea>
    <c:legend>
      <c:legendPos val="b"/>
      <c:layout/>
      <c:overlay val="0"/>
      <c:txPr>
        <a:bodyPr/>
        <a:lstStyle/>
        <a:p>
          <a:pPr>
            <a:defRPr sz="18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9:06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259214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830524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4883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538558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9:06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67216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9</a:t>
            </a:fld>
            <a:endParaRPr lang="en-US"/>
          </a:p>
        </p:txBody>
      </p:sp>
    </p:spTree>
    <p:extLst>
      <p:ext uri="{BB962C8B-B14F-4D97-AF65-F5344CB8AC3E}">
        <p14:creationId xmlns:p14="http://schemas.microsoft.com/office/powerpoint/2010/main" val="284630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0717188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7455948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pn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814" r:id="rId17"/>
    <p:sldLayoutId id="2147483816"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 id="2147483815"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Windows Runtime from JavaScript</a:t>
            </a:r>
            <a:endParaRPr lang="en-US" dirty="0"/>
          </a:p>
        </p:txBody>
      </p:sp>
      <p:sp>
        <p:nvSpPr>
          <p:cNvPr id="3" name="Subtitle 2"/>
          <p:cNvSpPr>
            <a:spLocks noGrp="1"/>
          </p:cNvSpPr>
          <p:nvPr>
            <p:ph type="subTitle" idx="1"/>
          </p:nvPr>
        </p:nvSpPr>
        <p:spPr>
          <a:xfrm>
            <a:off x="969964" y="4343402"/>
            <a:ext cx="6840536" cy="1363715"/>
          </a:xfrm>
        </p:spPr>
        <p:txBody>
          <a:bodyPr/>
          <a:lstStyle/>
          <a:p>
            <a:r>
              <a:rPr lang="en-US" b="1" dirty="0" smtClean="0">
                <a:latin typeface="+mj-lt"/>
              </a:rPr>
              <a:t>Luke Hoban</a:t>
            </a:r>
            <a:endParaRPr lang="en-US" dirty="0">
              <a:latin typeface="+mj-lt"/>
            </a:endParaRPr>
          </a:p>
          <a:p>
            <a:r>
              <a:rPr lang="en-US" dirty="0" smtClean="0"/>
              <a:t>Senior Program Manager, JavaScript</a:t>
            </a:r>
            <a:endParaRPr lang="en-US" dirty="0"/>
          </a:p>
          <a:p>
            <a:r>
              <a:rPr lang="en-US" dirty="0"/>
              <a:t>Microsoft Corporation</a:t>
            </a:r>
          </a:p>
        </p:txBody>
      </p:sp>
      <p:sp>
        <p:nvSpPr>
          <p:cNvPr id="9" name="Text Placeholder 8"/>
          <p:cNvSpPr>
            <a:spLocks noGrp="1"/>
          </p:cNvSpPr>
          <p:nvPr>
            <p:ph type="body" sz="quarter" idx="10"/>
          </p:nvPr>
        </p:nvSpPr>
        <p:spPr/>
        <p:txBody>
          <a:bodyPr/>
          <a:lstStyle/>
          <a:p>
            <a:r>
              <a:rPr lang="en-US" dirty="0"/>
              <a:t>TOOL-533T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Namespaces</a:t>
            </a:r>
            <a:endParaRPr lang="en-US" dirty="0"/>
          </a:p>
        </p:txBody>
      </p:sp>
      <p:sp>
        <p:nvSpPr>
          <p:cNvPr id="5" name="Text Placeholder 2"/>
          <p:cNvSpPr>
            <a:spLocks noGrp="1"/>
          </p:cNvSpPr>
          <p:nvPr>
            <p:ph type="body" sz="quarter" idx="10"/>
          </p:nvPr>
        </p:nvSpPr>
        <p:spPr>
          <a:xfrm>
            <a:off x="519112" y="1100959"/>
            <a:ext cx="11149012" cy="4579715"/>
          </a:xfrm>
        </p:spPr>
        <p:txBody>
          <a:bodyPr/>
          <a:lstStyle/>
          <a:p>
            <a:pPr>
              <a:lnSpc>
                <a:spcPct val="100000"/>
              </a:lnSpc>
              <a:spcBef>
                <a:spcPts val="0"/>
              </a:spcBef>
            </a:pPr>
            <a:endParaRPr lang="en-US" dirty="0" smtClean="0">
              <a:solidFill>
                <a:srgbClr val="00B050"/>
              </a:solidFill>
            </a:endParaRPr>
          </a:p>
          <a:p>
            <a:pPr>
              <a:lnSpc>
                <a:spcPct val="100000"/>
              </a:lnSpc>
              <a:spcBef>
                <a:spcPts val="0"/>
              </a:spcBef>
            </a:pPr>
            <a:endParaRPr lang="en-US" dirty="0" smtClean="0">
              <a:solidFill>
                <a:srgbClr val="00B050"/>
              </a:solidFill>
            </a:endParaRPr>
          </a:p>
          <a:p>
            <a:pPr>
              <a:spcBef>
                <a:spcPts val="0"/>
              </a:spcBef>
            </a:pPr>
            <a:r>
              <a:rPr lang="en-US" dirty="0" smtClean="0">
                <a:solidFill>
                  <a:srgbClr val="008000"/>
                </a:solidFill>
                <a:highlight>
                  <a:srgbClr val="FFFFFF"/>
                </a:highlight>
                <a:latin typeface="Consolas"/>
                <a:ea typeface="Calibri"/>
              </a:rPr>
              <a:t>// </a:t>
            </a:r>
            <a:r>
              <a:rPr lang="en-US" dirty="0">
                <a:solidFill>
                  <a:srgbClr val="008000"/>
                </a:solidFill>
                <a:highlight>
                  <a:srgbClr val="FFFFFF"/>
                </a:highlight>
                <a:latin typeface="Consolas"/>
                <a:ea typeface="Calibri"/>
              </a:rPr>
              <a:t>Namespaces are objects</a:t>
            </a:r>
            <a:endParaRPr lang="en-US" sz="3200" dirty="0">
              <a:latin typeface="Calibri"/>
              <a:ea typeface="Calibri"/>
            </a:endParaRPr>
          </a:p>
          <a:p>
            <a:pPr>
              <a:spcBef>
                <a:spcPts val="0"/>
              </a:spcBef>
            </a:pPr>
            <a:r>
              <a:rPr lang="en-US" dirty="0" err="1"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win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Windows</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r>
              <a:rPr lang="en-US" dirty="0" err="1"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graphics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Windows</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Graphics</a:t>
            </a:r>
            <a:r>
              <a:rPr lang="en-US" dirty="0">
                <a:solidFill>
                  <a:srgbClr val="008080"/>
                </a:solidFill>
                <a:highlight>
                  <a:srgbClr val="FFFFFF"/>
                </a:highlight>
                <a:latin typeface="Consolas"/>
                <a:ea typeface="Calibri"/>
              </a:rPr>
              <a:t>;</a:t>
            </a:r>
            <a:endParaRPr lang="en-US" sz="3200" dirty="0">
              <a:latin typeface="Calibri"/>
              <a:ea typeface="Calibri"/>
            </a:endParaRPr>
          </a:p>
          <a:p>
            <a:pPr lvl="0">
              <a:spcBef>
                <a:spcPts val="0"/>
              </a:spcBef>
            </a:pPr>
            <a:r>
              <a:rPr lang="en-US" dirty="0" err="1">
                <a:solidFill>
                  <a:srgbClr val="0000FF"/>
                </a:solidFill>
                <a:highlight>
                  <a:srgbClr val="FFFFFF"/>
                </a:highlight>
                <a:latin typeface="Consolas"/>
                <a:ea typeface="Calibri"/>
              </a:rPr>
              <a:t>var</a:t>
            </a:r>
            <a:r>
              <a:rPr lang="en-US" dirty="0">
                <a:solidFill>
                  <a:srgbClr val="000000"/>
                </a:solidFill>
                <a:highlight>
                  <a:srgbClr val="FFFFFF"/>
                </a:highlight>
                <a:latin typeface="Consolas"/>
                <a:ea typeface="Calibri"/>
              </a:rPr>
              <a:t> display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Windows</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Graphics</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Display</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endParaRPr lang="en-US" sz="3200" dirty="0" smtClean="0">
              <a:latin typeface="Calibri"/>
              <a:ea typeface="Calibri"/>
            </a:endParaRPr>
          </a:p>
          <a:p>
            <a:pPr>
              <a:spcBef>
                <a:spcPts val="0"/>
              </a:spcBef>
            </a:pPr>
            <a:r>
              <a:rPr lang="en-US" dirty="0" smtClean="0">
                <a:solidFill>
                  <a:srgbClr val="008000"/>
                </a:solidFill>
                <a:highlight>
                  <a:srgbClr val="FFFFFF"/>
                </a:highlight>
                <a:latin typeface="Consolas"/>
                <a:ea typeface="Calibri"/>
              </a:rPr>
              <a:t>// Namespaces contain namespaces, classes and </a:t>
            </a:r>
            <a:r>
              <a:rPr lang="en-US" dirty="0" err="1" smtClean="0">
                <a:solidFill>
                  <a:srgbClr val="008000"/>
                </a:solidFill>
                <a:highlight>
                  <a:srgbClr val="FFFFFF"/>
                </a:highlight>
                <a:latin typeface="Consolas"/>
                <a:ea typeface="Calibri"/>
              </a:rPr>
              <a:t>enums</a:t>
            </a:r>
            <a:endParaRPr lang="en-US" sz="3200" dirty="0">
              <a:latin typeface="Calibri"/>
              <a:ea typeface="Calibri"/>
            </a:endParaRPr>
          </a:p>
          <a:p>
            <a:pPr>
              <a:spcBef>
                <a:spcPts val="0"/>
              </a:spcBef>
            </a:pPr>
            <a:r>
              <a:rPr lang="en-US" dirty="0" err="1"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displayProperties</a:t>
            </a:r>
            <a:r>
              <a:rPr lang="en-US" dirty="0">
                <a:solidFill>
                  <a:srgbClr val="000000"/>
                </a:solidFill>
                <a:highlight>
                  <a:srgbClr val="FFFFFF"/>
                </a:highlight>
                <a:latin typeface="Consolas"/>
                <a:ea typeface="Calibri"/>
              </a:rPr>
              <a:t>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display</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DisplayProperties</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r>
              <a:rPr lang="en-US" dirty="0" err="1"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orientations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display</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DisplayOrientations</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r>
              <a:rPr lang="en-US" dirty="0">
                <a:solidFill>
                  <a:srgbClr val="000000"/>
                </a:solidFill>
                <a:highlight>
                  <a:srgbClr val="FFFFFF"/>
                </a:highlight>
                <a:latin typeface="Consolas"/>
                <a:ea typeface="Calibri"/>
              </a:rPr>
              <a:t> </a:t>
            </a:r>
            <a:endParaRPr lang="en-US" sz="3200" dirty="0">
              <a:latin typeface="Calibri"/>
              <a:ea typeface="Calibri"/>
            </a:endParaRPr>
          </a:p>
          <a:p>
            <a:pPr>
              <a:lnSpc>
                <a:spcPct val="100000"/>
              </a:lnSpc>
              <a:spcBef>
                <a:spcPts val="0"/>
              </a:spcBef>
            </a:pPr>
            <a:endParaRPr lang="en-US" dirty="0" smtClean="0">
              <a:solidFill>
                <a:schemeClr val="bg1"/>
              </a:solidFill>
            </a:endParaRPr>
          </a:p>
          <a:p>
            <a:pPr>
              <a:lnSpc>
                <a:spcPct val="100000"/>
              </a:lnSpc>
              <a:spcBef>
                <a:spcPts val="0"/>
              </a:spcBef>
            </a:pPr>
            <a:endParaRPr lang="en-US" dirty="0" smtClean="0">
              <a:solidFill>
                <a:srgbClr val="00B05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355" y="295302"/>
            <a:ext cx="4045625" cy="176996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096815" y="2128324"/>
            <a:ext cx="1292771"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2911366" y="2475166"/>
            <a:ext cx="3032234"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2774731" y="2837773"/>
            <a:ext cx="4193627" cy="325821"/>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4895591" y="4230394"/>
            <a:ext cx="3365540" cy="325821"/>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5725909" y="3857257"/>
            <a:ext cx="3063764" cy="325821"/>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549552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621" y="295302"/>
            <a:ext cx="4516360" cy="1988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lstStyle/>
          <a:p>
            <a:r>
              <a:rPr lang="en-US" dirty="0" smtClean="0"/>
              <a:t>Classes</a:t>
            </a:r>
            <a:endParaRPr lang="en-US" dirty="0"/>
          </a:p>
        </p:txBody>
      </p:sp>
      <p:sp>
        <p:nvSpPr>
          <p:cNvPr id="5" name="Text Placeholder 2"/>
          <p:cNvSpPr>
            <a:spLocks noGrp="1"/>
          </p:cNvSpPr>
          <p:nvPr>
            <p:ph type="body" sz="quarter" idx="10"/>
          </p:nvPr>
        </p:nvSpPr>
        <p:spPr>
          <a:xfrm>
            <a:off x="519112" y="1100959"/>
            <a:ext cx="11485868" cy="5613845"/>
          </a:xfrm>
        </p:spPr>
        <p:txBody>
          <a:bodyPr/>
          <a:lstStyle/>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Popups = </a:t>
            </a:r>
            <a:r>
              <a:rPr lang="en-US" dirty="0" err="1" smtClean="0">
                <a:solidFill>
                  <a:srgbClr val="000000"/>
                </a:solidFill>
                <a:highlight>
                  <a:srgbClr val="FFFFFF"/>
                </a:highlight>
                <a:latin typeface="Consolas"/>
              </a:rPr>
              <a:t>Windows.UI.Popups</a:t>
            </a:r>
            <a:r>
              <a:rPr lang="en-US" dirty="0" smtClean="0">
                <a:solidFill>
                  <a:srgbClr val="000000"/>
                </a:solidFill>
                <a:highlight>
                  <a:srgbClr val="FFFFFF"/>
                </a:highlight>
                <a:latin typeface="Consolas"/>
              </a:rPr>
              <a:t>,</a:t>
            </a: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UICommand</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Popups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UICommand</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MessageDialog</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Popups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MessageDialog</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dialog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MessageDialog</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"What next</a:t>
            </a:r>
            <a:r>
              <a:rPr lang="en-US" dirty="0" smtClean="0">
                <a:solidFill>
                  <a:srgbClr val="A31515"/>
                </a:solidFill>
                <a:highlight>
                  <a:srgbClr val="FFFFFF"/>
                </a:highlight>
                <a:latin typeface="Consolas"/>
              </a:rPr>
              <a:t>?"</a:t>
            </a:r>
            <a:r>
              <a:rPr lang="en-US" dirty="0" smtClean="0">
                <a:solidFill>
                  <a:srgbClr val="008080"/>
                </a:solidFill>
                <a:highlight>
                  <a:srgbClr val="FFFFFF"/>
                </a:highlight>
                <a:latin typeface="Consolas"/>
              </a:rPr>
              <a:t>);</a:t>
            </a:r>
          </a:p>
          <a:p>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customCommands</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new</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UICommand</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"Say </a:t>
            </a:r>
            <a:r>
              <a:rPr lang="en-US" dirty="0" smtClean="0">
                <a:solidFill>
                  <a:srgbClr val="A31515"/>
                </a:solidFill>
                <a:highlight>
                  <a:srgbClr val="FFFFFF"/>
                </a:highlight>
                <a:latin typeface="Consolas"/>
              </a:rPr>
              <a:t>hi"</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console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log</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"hello</a:t>
            </a:r>
            <a:r>
              <a:rPr lang="en-US" dirty="0" smtClean="0">
                <a:solidFill>
                  <a:srgbClr val="A31515"/>
                </a:solidFill>
                <a:highlight>
                  <a:srgbClr val="FFFFFF"/>
                </a:highlight>
                <a:latin typeface="Consolas"/>
              </a:rPr>
              <a:t>"</a:t>
            </a:r>
            <a:r>
              <a:rPr lang="en-US" dirty="0" smtClean="0">
                <a:solidFill>
                  <a:srgbClr val="00808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new</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UICommand</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"Say </a:t>
            </a:r>
            <a:r>
              <a:rPr lang="en-US" dirty="0" smtClean="0">
                <a:solidFill>
                  <a:srgbClr val="A31515"/>
                </a:solidFill>
                <a:highlight>
                  <a:srgbClr val="FFFFFF"/>
                </a:highlight>
                <a:latin typeface="Consolas"/>
              </a:rPr>
              <a:t>bye"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console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log</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"goodbye</a:t>
            </a:r>
            <a:r>
              <a:rPr lang="en-US" dirty="0" smtClean="0">
                <a:solidFill>
                  <a:srgbClr val="A31515"/>
                </a:solidFill>
                <a:highlight>
                  <a:srgbClr val="FFFFFF"/>
                </a:highlight>
                <a:latin typeface="Consolas"/>
              </a:rPr>
              <a:t>"</a:t>
            </a:r>
            <a:r>
              <a:rPr lang="en-US" dirty="0" smtClean="0">
                <a:solidFill>
                  <a:srgbClr val="00808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p>
          <a:p>
            <a:endParaRPr lang="en-US" dirty="0" smtClean="0">
              <a:solidFill>
                <a:srgbClr val="000000"/>
              </a:solidFill>
              <a:highlight>
                <a:srgbClr val="FFFFFF"/>
              </a:highlight>
              <a:latin typeface="Consolas"/>
            </a:endParaRPr>
          </a:p>
          <a:p>
            <a:r>
              <a:rPr lang="en-US" dirty="0" err="1">
                <a:solidFill>
                  <a:srgbClr val="000000"/>
                </a:solidFill>
                <a:highlight>
                  <a:srgbClr val="FFFFFF"/>
                </a:highlight>
                <a:latin typeface="Consolas"/>
              </a:rPr>
              <a:t>dialog</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defaultCommandIndex</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0</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dialog</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commands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replaceAll</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customCommands</a:t>
            </a:r>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dialog</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showAsync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endParaRPr lang="en-US" dirty="0" smtClean="0">
              <a:solidFill>
                <a:srgbClr val="00B050"/>
              </a:solidFill>
            </a:endParaRPr>
          </a:p>
        </p:txBody>
      </p:sp>
      <p:sp>
        <p:nvSpPr>
          <p:cNvPr id="6" name="Rectangle 5"/>
          <p:cNvSpPr/>
          <p:nvPr/>
        </p:nvSpPr>
        <p:spPr bwMode="auto">
          <a:xfrm>
            <a:off x="2601311" y="2695902"/>
            <a:ext cx="3090041"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735724" y="3936123"/>
            <a:ext cx="2385848"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746230" y="4325013"/>
            <a:ext cx="2385848"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07265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Members</a:t>
            </a:r>
            <a:r>
              <a:rPr lang="en-US" dirty="0"/>
              <a:t> </a:t>
            </a:r>
            <a:r>
              <a:rPr lang="en-US" dirty="0" smtClean="0"/>
              <a:t>and parameters</a:t>
            </a:r>
            <a:endParaRPr lang="en-US" dirty="0"/>
          </a:p>
        </p:txBody>
      </p:sp>
      <p:sp>
        <p:nvSpPr>
          <p:cNvPr id="5" name="Text Placeholder 2"/>
          <p:cNvSpPr>
            <a:spLocks noGrp="1"/>
          </p:cNvSpPr>
          <p:nvPr>
            <p:ph type="body" sz="quarter" idx="10"/>
          </p:nvPr>
        </p:nvSpPr>
        <p:spPr>
          <a:xfrm>
            <a:off x="519112" y="1116725"/>
            <a:ext cx="11485868" cy="5613845"/>
          </a:xfrm>
        </p:spPr>
        <p:txBody>
          <a:bodyPr/>
          <a:lstStyle/>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Popups = </a:t>
            </a:r>
            <a:r>
              <a:rPr lang="en-US" dirty="0" err="1" smtClean="0">
                <a:solidFill>
                  <a:srgbClr val="000000"/>
                </a:solidFill>
                <a:highlight>
                  <a:srgbClr val="FFFFFF"/>
                </a:highlight>
                <a:latin typeface="Consolas"/>
              </a:rPr>
              <a:t>Windows.UI.Popups</a:t>
            </a:r>
            <a:r>
              <a:rPr lang="en-US" dirty="0" smtClean="0">
                <a:solidFill>
                  <a:srgbClr val="000000"/>
                </a:solidFill>
                <a:highlight>
                  <a:srgbClr val="FFFFFF"/>
                </a:highlight>
                <a:latin typeface="Consolas"/>
              </a:rPr>
              <a:t>,</a:t>
            </a: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UICommand</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Popups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UICommand</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MessageDialog</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Popups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MessageDialog</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dialog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MessageDialog</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"What next</a:t>
            </a:r>
            <a:r>
              <a:rPr lang="en-US" dirty="0" smtClean="0">
                <a:solidFill>
                  <a:srgbClr val="A31515"/>
                </a:solidFill>
                <a:highlight>
                  <a:srgbClr val="FFFFFF"/>
                </a:highlight>
                <a:latin typeface="Consolas"/>
              </a:rPr>
              <a:t>?"</a:t>
            </a:r>
            <a:r>
              <a:rPr lang="en-US" dirty="0" smtClean="0">
                <a:solidFill>
                  <a:srgbClr val="008080"/>
                </a:solidFill>
                <a:highlight>
                  <a:srgbClr val="FFFFFF"/>
                </a:highlight>
                <a:latin typeface="Consolas"/>
              </a:rPr>
              <a:t>);</a:t>
            </a:r>
          </a:p>
          <a:p>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customCommands</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new</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UICommand</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"Say </a:t>
            </a:r>
            <a:r>
              <a:rPr lang="en-US" dirty="0" smtClean="0">
                <a:solidFill>
                  <a:srgbClr val="A31515"/>
                </a:solidFill>
                <a:highlight>
                  <a:srgbClr val="FFFFFF"/>
                </a:highlight>
                <a:latin typeface="Consolas"/>
              </a:rPr>
              <a:t>hi"</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console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log</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"hello</a:t>
            </a:r>
            <a:r>
              <a:rPr lang="en-US" dirty="0" smtClean="0">
                <a:solidFill>
                  <a:srgbClr val="A31515"/>
                </a:solidFill>
                <a:highlight>
                  <a:srgbClr val="FFFFFF"/>
                </a:highlight>
                <a:latin typeface="Consolas"/>
              </a:rPr>
              <a:t>"</a:t>
            </a:r>
            <a:r>
              <a:rPr lang="en-US" dirty="0" smtClean="0">
                <a:solidFill>
                  <a:srgbClr val="00808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new</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UICommand</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"Say </a:t>
            </a:r>
            <a:r>
              <a:rPr lang="en-US" dirty="0" smtClean="0">
                <a:solidFill>
                  <a:srgbClr val="A31515"/>
                </a:solidFill>
                <a:highlight>
                  <a:srgbClr val="FFFFFF"/>
                </a:highlight>
                <a:latin typeface="Consolas"/>
              </a:rPr>
              <a:t>bye"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console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log</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"goodbye</a:t>
            </a:r>
            <a:r>
              <a:rPr lang="en-US" dirty="0" smtClean="0">
                <a:solidFill>
                  <a:srgbClr val="A31515"/>
                </a:solidFill>
                <a:highlight>
                  <a:srgbClr val="FFFFFF"/>
                </a:highlight>
                <a:latin typeface="Consolas"/>
              </a:rPr>
              <a:t>"</a:t>
            </a:r>
            <a:r>
              <a:rPr lang="en-US" dirty="0" smtClean="0">
                <a:solidFill>
                  <a:srgbClr val="00808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dialog</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defaultCommandIndex</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0</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dialog</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commands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replaceAll</a:t>
            </a:r>
            <a:r>
              <a:rPr lang="en-US" dirty="0" smtClean="0">
                <a:solidFill>
                  <a:srgbClr val="008080"/>
                </a:solidFill>
                <a:highlight>
                  <a:srgbClr val="FFFFFF"/>
                </a:highlight>
                <a:latin typeface="Consolas"/>
              </a:rPr>
              <a:t>(</a:t>
            </a:r>
            <a:r>
              <a:rPr lang="en-US" dirty="0" err="1">
                <a:solidFill>
                  <a:srgbClr val="000000"/>
                </a:solidFill>
                <a:highlight>
                  <a:srgbClr val="FFFFFF"/>
                </a:highlight>
                <a:latin typeface="Consolas"/>
              </a:rPr>
              <a:t>customCommands</a:t>
            </a:r>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dialog</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showAsync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endParaRPr lang="en-US" dirty="0" smtClean="0">
              <a:solidFill>
                <a:srgbClr val="00B050"/>
              </a:solidFill>
            </a:endParaRPr>
          </a:p>
        </p:txBody>
      </p:sp>
      <p:sp>
        <p:nvSpPr>
          <p:cNvPr id="9" name="Rectangle 8"/>
          <p:cNvSpPr/>
          <p:nvPr/>
        </p:nvSpPr>
        <p:spPr bwMode="auto">
          <a:xfrm>
            <a:off x="5754413" y="2695902"/>
            <a:ext cx="1970690"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ectangle 10"/>
          <p:cNvSpPr/>
          <p:nvPr/>
        </p:nvSpPr>
        <p:spPr bwMode="auto">
          <a:xfrm>
            <a:off x="4769067" y="3904592"/>
            <a:ext cx="6361387"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ectangle 11"/>
          <p:cNvSpPr/>
          <p:nvPr/>
        </p:nvSpPr>
        <p:spPr bwMode="auto">
          <a:xfrm>
            <a:off x="5031826" y="5901569"/>
            <a:ext cx="2393733"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621" y="295302"/>
            <a:ext cx="4516360" cy="1988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bwMode="auto">
          <a:xfrm>
            <a:off x="1523998" y="5538961"/>
            <a:ext cx="3507827"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 name="Rectangle 14"/>
          <p:cNvSpPr/>
          <p:nvPr/>
        </p:nvSpPr>
        <p:spPr bwMode="auto">
          <a:xfrm>
            <a:off x="1523998" y="5864782"/>
            <a:ext cx="1502982"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782193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354" y="295302"/>
            <a:ext cx="4045625" cy="1932727"/>
          </a:xfrm>
          <a:prstGeom prst="rect">
            <a:avLst/>
          </a:prstGeom>
          <a:ln>
            <a:noFill/>
          </a:ln>
          <a:effectLst>
            <a:outerShdw blurRad="292100" dist="139700" dir="2700000" algn="tl" rotWithShape="0">
              <a:srgbClr val="333333">
                <a:alpha val="65000"/>
              </a:srgbClr>
            </a:outerShdw>
          </a:effectLst>
        </p:spPr>
      </p:pic>
      <p:sp>
        <p:nvSpPr>
          <p:cNvPr id="4" name="Title 1"/>
          <p:cNvSpPr>
            <a:spLocks noGrp="1"/>
          </p:cNvSpPr>
          <p:nvPr>
            <p:ph type="title"/>
          </p:nvPr>
        </p:nvSpPr>
        <p:spPr/>
        <p:txBody>
          <a:bodyPr/>
          <a:lstStyle/>
          <a:p>
            <a:r>
              <a:rPr lang="en-US" dirty="0" smtClean="0"/>
              <a:t>Events</a:t>
            </a:r>
            <a:endParaRPr lang="en-US" dirty="0"/>
          </a:p>
        </p:txBody>
      </p:sp>
      <p:sp>
        <p:nvSpPr>
          <p:cNvPr id="5" name="Text Placeholder 2"/>
          <p:cNvSpPr>
            <a:spLocks noGrp="1"/>
          </p:cNvSpPr>
          <p:nvPr>
            <p:ph type="body" sz="quarter" idx="10"/>
          </p:nvPr>
        </p:nvSpPr>
        <p:spPr>
          <a:xfrm>
            <a:off x="519112" y="1100959"/>
            <a:ext cx="11149012" cy="6020110"/>
          </a:xfrm>
        </p:spPr>
        <p:txBody>
          <a:bodyPr/>
          <a:lstStyle/>
          <a:p>
            <a:pPr>
              <a:spcBef>
                <a:spcPts val="0"/>
              </a:spcBef>
            </a:pPr>
            <a:endParaRPr lang="en-US" dirty="0" smtClean="0">
              <a:solidFill>
                <a:srgbClr val="0000FF"/>
              </a:solidFill>
              <a:highlight>
                <a:srgbClr val="FFFFFF"/>
              </a:highlight>
              <a:latin typeface="Consolas"/>
              <a:ea typeface="Calibri"/>
            </a:endParaRPr>
          </a:p>
          <a:p>
            <a:pPr>
              <a:spcBef>
                <a:spcPts val="0"/>
              </a:spcBef>
            </a:pPr>
            <a:r>
              <a:rPr lang="en-US" dirty="0" err="1"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geo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smtClean="0">
                <a:solidFill>
                  <a:srgbClr val="000000"/>
                </a:solidFill>
                <a:highlight>
                  <a:srgbClr val="FFFFFF"/>
                </a:highlight>
                <a:latin typeface="Consolas"/>
                <a:ea typeface="Calibri"/>
              </a:rPr>
              <a:t>Windows</a:t>
            </a:r>
            <a:r>
              <a:rPr lang="en-US" dirty="0" err="1" smtClean="0">
                <a:solidFill>
                  <a:srgbClr val="008080"/>
                </a:solidFill>
                <a:highlight>
                  <a:srgbClr val="FFFFFF"/>
                </a:highlight>
                <a:latin typeface="Consolas"/>
                <a:ea typeface="Calibri"/>
              </a:rPr>
              <a:t>.</a:t>
            </a:r>
            <a:r>
              <a:rPr lang="en-US" dirty="0" err="1" smtClean="0">
                <a:solidFill>
                  <a:srgbClr val="000000"/>
                </a:solidFill>
                <a:highlight>
                  <a:srgbClr val="FFFFFF"/>
                </a:highlight>
                <a:latin typeface="Consolas"/>
                <a:ea typeface="Calibri"/>
              </a:rPr>
              <a:t>Devices</a:t>
            </a:r>
            <a:r>
              <a:rPr lang="en-US" dirty="0" err="1" smtClean="0">
                <a:solidFill>
                  <a:srgbClr val="008080"/>
                </a:solidFill>
                <a:highlight>
                  <a:srgbClr val="FFFFFF"/>
                </a:highlight>
                <a:latin typeface="Consolas"/>
                <a:ea typeface="Calibri"/>
              </a:rPr>
              <a:t>.</a:t>
            </a:r>
            <a:r>
              <a:rPr lang="en-US" dirty="0" err="1" smtClean="0">
                <a:solidFill>
                  <a:srgbClr val="000000"/>
                </a:solidFill>
                <a:highlight>
                  <a:srgbClr val="FFFFFF"/>
                </a:highlight>
                <a:latin typeface="Consolas"/>
                <a:ea typeface="Calibri"/>
              </a:rPr>
              <a:t>Geolocation</a:t>
            </a:r>
            <a:r>
              <a:rPr lang="en-US" dirty="0" smtClean="0">
                <a:solidFill>
                  <a:srgbClr val="000000"/>
                </a:solidFill>
                <a:highlight>
                  <a:srgbClr val="FFFFFF"/>
                </a:highlight>
                <a:latin typeface="Consolas"/>
                <a:ea typeface="Calibri"/>
              </a:rPr>
              <a:t>;</a:t>
            </a:r>
          </a:p>
          <a:p>
            <a:pPr>
              <a:spcBef>
                <a:spcPts val="0"/>
              </a:spcBef>
            </a:pPr>
            <a:r>
              <a:rPr lang="en-US" dirty="0" err="1"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locator </a:t>
            </a:r>
            <a:r>
              <a:rPr lang="en-US" dirty="0" smtClean="0">
                <a:solidFill>
                  <a:srgbClr val="008080"/>
                </a:solidFill>
                <a:highlight>
                  <a:srgbClr val="FFFFFF"/>
                </a:highlight>
                <a:latin typeface="Consolas"/>
                <a:ea typeface="Calibri"/>
              </a:rPr>
              <a:t>=</a:t>
            </a:r>
            <a:r>
              <a:rPr lang="en-US" dirty="0" smtClean="0">
                <a:solidFill>
                  <a:srgbClr val="000000"/>
                </a:solidFill>
                <a:highlight>
                  <a:srgbClr val="FFFFFF"/>
                </a:highlight>
                <a:latin typeface="Consolas"/>
                <a:ea typeface="Calibri"/>
              </a:rPr>
              <a:t> </a:t>
            </a:r>
            <a:r>
              <a:rPr lang="en-US" dirty="0" smtClean="0">
                <a:solidFill>
                  <a:srgbClr val="0000FF"/>
                </a:solidFill>
                <a:highlight>
                  <a:srgbClr val="FFFFFF"/>
                </a:highlight>
                <a:latin typeface="Consolas"/>
                <a:ea typeface="Calibri"/>
              </a:rPr>
              <a:t>new</a:t>
            </a:r>
            <a:r>
              <a:rPr lang="en-US" dirty="0" smtClean="0">
                <a:solidFill>
                  <a:srgbClr val="000000"/>
                </a:solidFill>
                <a:highlight>
                  <a:srgbClr val="FFFFFF"/>
                </a:highlight>
                <a:latin typeface="Consolas"/>
                <a:ea typeface="Calibri"/>
              </a:rPr>
              <a:t> </a:t>
            </a:r>
            <a:r>
              <a:rPr lang="en-US" dirty="0" err="1" smtClean="0">
                <a:solidFill>
                  <a:srgbClr val="000000"/>
                </a:solidFill>
                <a:highlight>
                  <a:srgbClr val="FFFFFF"/>
                </a:highlight>
                <a:latin typeface="Consolas"/>
                <a:ea typeface="Calibri"/>
              </a:rPr>
              <a:t>geo</a:t>
            </a:r>
            <a:r>
              <a:rPr lang="en-US" dirty="0" err="1" smtClean="0">
                <a:solidFill>
                  <a:srgbClr val="008080"/>
                </a:solidFill>
                <a:highlight>
                  <a:srgbClr val="FFFFFF"/>
                </a:highlight>
                <a:latin typeface="Consolas"/>
                <a:ea typeface="Calibri"/>
              </a:rPr>
              <a:t>.</a:t>
            </a:r>
            <a:r>
              <a:rPr lang="en-US" dirty="0" err="1" smtClean="0">
                <a:solidFill>
                  <a:srgbClr val="000000"/>
                </a:solidFill>
                <a:highlight>
                  <a:srgbClr val="FFFFFF"/>
                </a:highlight>
                <a:latin typeface="Consolas"/>
                <a:ea typeface="Calibri"/>
              </a:rPr>
              <a:t>Geolocator</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endParaRPr lang="en-US" dirty="0" smtClean="0">
              <a:solidFill>
                <a:srgbClr val="000000"/>
              </a:solidFill>
              <a:highlight>
                <a:srgbClr val="FFFFFF"/>
              </a:highlight>
              <a:latin typeface="Consolas"/>
              <a:ea typeface="Calibri"/>
            </a:endParaRPr>
          </a:p>
          <a:p>
            <a:pPr>
              <a:spcBef>
                <a:spcPts val="0"/>
              </a:spcBef>
            </a:pPr>
            <a:r>
              <a:rPr lang="en-US" dirty="0">
                <a:solidFill>
                  <a:srgbClr val="008000"/>
                </a:solidFill>
                <a:highlight>
                  <a:srgbClr val="FFFFFF"/>
                </a:highlight>
                <a:latin typeface="Consolas"/>
                <a:ea typeface="Calibri"/>
              </a:rPr>
              <a:t>// </a:t>
            </a:r>
            <a:r>
              <a:rPr lang="en-US" dirty="0" smtClean="0">
                <a:solidFill>
                  <a:srgbClr val="008000"/>
                </a:solidFill>
                <a:highlight>
                  <a:srgbClr val="FFFFFF"/>
                </a:highlight>
                <a:latin typeface="Consolas"/>
                <a:ea typeface="Calibri"/>
              </a:rPr>
              <a:t>on&lt;</a:t>
            </a:r>
            <a:r>
              <a:rPr lang="en-US" dirty="0" err="1" smtClean="0">
                <a:solidFill>
                  <a:srgbClr val="008000"/>
                </a:solidFill>
                <a:highlight>
                  <a:srgbClr val="FFFFFF"/>
                </a:highlight>
                <a:latin typeface="Consolas"/>
                <a:ea typeface="Calibri"/>
              </a:rPr>
              <a:t>eventname</a:t>
            </a:r>
            <a:r>
              <a:rPr lang="en-US" dirty="0" smtClean="0">
                <a:solidFill>
                  <a:srgbClr val="008000"/>
                </a:solidFill>
                <a:highlight>
                  <a:srgbClr val="FFFFFF"/>
                </a:highlight>
                <a:latin typeface="Consolas"/>
                <a:ea typeface="Calibri"/>
              </a:rPr>
              <a:t>&gt; </a:t>
            </a:r>
            <a:r>
              <a:rPr lang="en-US" dirty="0">
                <a:solidFill>
                  <a:srgbClr val="008000"/>
                </a:solidFill>
                <a:highlight>
                  <a:srgbClr val="FFFFFF"/>
                </a:highlight>
                <a:latin typeface="Consolas"/>
                <a:ea typeface="Calibri"/>
              </a:rPr>
              <a:t>for </a:t>
            </a:r>
            <a:r>
              <a:rPr lang="en-US" dirty="0" smtClean="0">
                <a:solidFill>
                  <a:srgbClr val="008000"/>
                </a:solidFill>
                <a:highlight>
                  <a:srgbClr val="FFFFFF"/>
                </a:highlight>
                <a:latin typeface="Consolas"/>
                <a:ea typeface="Calibri"/>
              </a:rPr>
              <a:t>simple cases</a:t>
            </a:r>
            <a:endParaRPr lang="en-US" sz="3200" dirty="0">
              <a:latin typeface="Calibri"/>
              <a:ea typeface="Calibri"/>
            </a:endParaRPr>
          </a:p>
          <a:p>
            <a:pPr>
              <a:spcBef>
                <a:spcPts val="0"/>
              </a:spcBef>
            </a:pPr>
            <a:r>
              <a:rPr lang="en-US" dirty="0" err="1" smtClean="0">
                <a:solidFill>
                  <a:srgbClr val="000000"/>
                </a:solidFill>
                <a:highlight>
                  <a:srgbClr val="FFFFFF"/>
                </a:highlight>
                <a:latin typeface="Consolas"/>
                <a:ea typeface="Calibri"/>
              </a:rPr>
              <a:t>locator</a:t>
            </a:r>
            <a:r>
              <a:rPr lang="en-US" dirty="0" err="1" smtClean="0">
                <a:solidFill>
                  <a:srgbClr val="008080"/>
                </a:solidFill>
                <a:highlight>
                  <a:srgbClr val="FFFFFF"/>
                </a:highlight>
                <a:latin typeface="Consolas"/>
                <a:ea typeface="Calibri"/>
              </a:rPr>
              <a:t>.</a:t>
            </a:r>
            <a:r>
              <a:rPr lang="en-US" dirty="0" err="1" smtClean="0">
                <a:solidFill>
                  <a:srgbClr val="000000"/>
                </a:solidFill>
                <a:highlight>
                  <a:srgbClr val="FFFFFF"/>
                </a:highlight>
                <a:latin typeface="Consolas"/>
                <a:ea typeface="Calibri"/>
              </a:rPr>
              <a:t>onpositionchanged</a:t>
            </a:r>
            <a:r>
              <a:rPr lang="en-US" dirty="0" smtClean="0">
                <a:solidFill>
                  <a:srgbClr val="000000"/>
                </a:solidFill>
                <a:highlight>
                  <a:srgbClr val="FFFFFF"/>
                </a:highlight>
                <a:latin typeface="Consolas"/>
                <a:ea typeface="Calibri"/>
              </a:rPr>
              <a:t>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a:solidFill>
                  <a:srgbClr val="0000FF"/>
                </a:solidFill>
                <a:highlight>
                  <a:srgbClr val="FFFFFF"/>
                </a:highlight>
                <a:latin typeface="Consolas"/>
                <a:ea typeface="Calibri"/>
              </a:rPr>
              <a:t>function</a:t>
            </a:r>
            <a:r>
              <a:rPr lang="en-US" dirty="0">
                <a:solidFill>
                  <a:srgbClr val="000000"/>
                </a:solidFill>
                <a:highlight>
                  <a:srgbClr val="FFFFFF"/>
                </a:highlight>
                <a:latin typeface="Consolas"/>
                <a:ea typeface="Calibri"/>
              </a:rPr>
              <a:t> </a:t>
            </a:r>
            <a:r>
              <a:rPr lang="en-US" dirty="0">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ev</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r>
              <a:rPr lang="en-US" dirty="0">
                <a:solidFill>
                  <a:srgbClr val="000000"/>
                </a:solidFill>
                <a:highlight>
                  <a:srgbClr val="FFFFFF"/>
                </a:highlight>
                <a:latin typeface="Consolas"/>
                <a:ea typeface="Calibri"/>
              </a:rPr>
              <a:t>  console</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log</a:t>
            </a:r>
            <a:r>
              <a:rPr lang="en-US" dirty="0">
                <a:solidFill>
                  <a:srgbClr val="008080"/>
                </a:solidFill>
                <a:highlight>
                  <a:srgbClr val="FFFFFF"/>
                </a:highlight>
                <a:latin typeface="Consolas"/>
                <a:ea typeface="Calibri"/>
              </a:rPr>
              <a:t>(</a:t>
            </a:r>
            <a:r>
              <a:rPr lang="en-US" dirty="0">
                <a:solidFill>
                  <a:srgbClr val="A31515"/>
                </a:solidFill>
                <a:highlight>
                  <a:srgbClr val="FFFFFF"/>
                </a:highlight>
                <a:latin typeface="Consolas"/>
                <a:ea typeface="Calibri"/>
              </a:rPr>
              <a:t>"longitude = "</a:t>
            </a:r>
            <a:r>
              <a:rPr lang="en-US" dirty="0">
                <a:solidFill>
                  <a:srgbClr val="000000"/>
                </a:solidFill>
                <a:highlight>
                  <a:srgbClr val="FFFFFF"/>
                </a:highlight>
                <a:latin typeface="Consolas"/>
                <a:ea typeface="Calibri"/>
              </a:rPr>
              <a:t>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ev</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position</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coordinate</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longitude</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r>
              <a:rPr lang="en-US" dirty="0">
                <a:solidFill>
                  <a:srgbClr val="000000"/>
                </a:solidFill>
                <a:highlight>
                  <a:srgbClr val="FFFFFF"/>
                </a:highlight>
                <a:latin typeface="Consolas"/>
                <a:ea typeface="Calibri"/>
              </a:rPr>
              <a:t>  console</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log</a:t>
            </a:r>
            <a:r>
              <a:rPr lang="en-US" dirty="0">
                <a:solidFill>
                  <a:srgbClr val="008080"/>
                </a:solidFill>
                <a:highlight>
                  <a:srgbClr val="FFFFFF"/>
                </a:highlight>
                <a:latin typeface="Consolas"/>
                <a:ea typeface="Calibri"/>
              </a:rPr>
              <a:t>(</a:t>
            </a:r>
            <a:r>
              <a:rPr lang="en-US" dirty="0">
                <a:solidFill>
                  <a:srgbClr val="A31515"/>
                </a:solidFill>
                <a:highlight>
                  <a:srgbClr val="FFFFFF"/>
                </a:highlight>
                <a:latin typeface="Consolas"/>
                <a:ea typeface="Calibri"/>
              </a:rPr>
              <a:t>"</a:t>
            </a:r>
            <a:r>
              <a:rPr lang="en-US" dirty="0" err="1">
                <a:solidFill>
                  <a:srgbClr val="A31515"/>
                </a:solidFill>
                <a:highlight>
                  <a:srgbClr val="FFFFFF"/>
                </a:highlight>
                <a:latin typeface="Consolas"/>
                <a:ea typeface="Calibri"/>
              </a:rPr>
              <a:t>latitide</a:t>
            </a:r>
            <a:r>
              <a:rPr lang="en-US" dirty="0">
                <a:solidFill>
                  <a:srgbClr val="A31515"/>
                </a:solidFill>
                <a:highlight>
                  <a:srgbClr val="FFFFFF"/>
                </a:highlight>
                <a:latin typeface="Consolas"/>
                <a:ea typeface="Calibri"/>
              </a:rPr>
              <a:t> = "</a:t>
            </a:r>
            <a:r>
              <a:rPr lang="en-US" dirty="0">
                <a:solidFill>
                  <a:srgbClr val="000000"/>
                </a:solidFill>
                <a:highlight>
                  <a:srgbClr val="FFFFFF"/>
                </a:highlight>
                <a:latin typeface="Consolas"/>
                <a:ea typeface="Calibri"/>
              </a:rPr>
              <a:t> </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ev</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position</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coordinate</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latitude</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endParaRPr lang="en-US" dirty="0" smtClean="0">
              <a:solidFill>
                <a:srgbClr val="0000FF"/>
              </a:solidFill>
              <a:highlight>
                <a:srgbClr val="FFFFFF"/>
              </a:highlight>
              <a:latin typeface="Consolas"/>
              <a:ea typeface="Calibri"/>
            </a:endParaRPr>
          </a:p>
          <a:p>
            <a:pPr>
              <a:spcBef>
                <a:spcPts val="0"/>
              </a:spcBef>
            </a:pPr>
            <a:r>
              <a:rPr lang="en-US" dirty="0">
                <a:solidFill>
                  <a:srgbClr val="008000"/>
                </a:solidFill>
                <a:highlight>
                  <a:srgbClr val="FFFFFF"/>
                </a:highlight>
                <a:latin typeface="Consolas"/>
                <a:ea typeface="Calibri"/>
              </a:rPr>
              <a:t>// </a:t>
            </a:r>
            <a:r>
              <a:rPr lang="en-US" dirty="0" err="1">
                <a:solidFill>
                  <a:srgbClr val="008000"/>
                </a:solidFill>
                <a:highlight>
                  <a:srgbClr val="FFFFFF"/>
                </a:highlight>
                <a:latin typeface="Consolas"/>
                <a:ea typeface="Calibri"/>
              </a:rPr>
              <a:t>addEventListener</a:t>
            </a:r>
            <a:r>
              <a:rPr lang="en-US" dirty="0">
                <a:solidFill>
                  <a:srgbClr val="008000"/>
                </a:solidFill>
                <a:highlight>
                  <a:srgbClr val="FFFFFF"/>
                </a:highlight>
                <a:latin typeface="Consolas"/>
                <a:ea typeface="Calibri"/>
              </a:rPr>
              <a:t>/</a:t>
            </a:r>
            <a:r>
              <a:rPr lang="en-US" dirty="0" err="1">
                <a:solidFill>
                  <a:srgbClr val="008000"/>
                </a:solidFill>
                <a:highlight>
                  <a:srgbClr val="FFFFFF"/>
                </a:highlight>
                <a:latin typeface="Consolas"/>
                <a:ea typeface="Calibri"/>
              </a:rPr>
              <a:t>removeEventListener</a:t>
            </a:r>
            <a:r>
              <a:rPr lang="en-US" dirty="0">
                <a:solidFill>
                  <a:srgbClr val="008000"/>
                </a:solidFill>
                <a:highlight>
                  <a:srgbClr val="FFFFFF"/>
                </a:highlight>
                <a:latin typeface="Consolas"/>
                <a:ea typeface="Calibri"/>
              </a:rPr>
              <a:t> for multicast</a:t>
            </a:r>
            <a:r>
              <a:rPr lang="en-US" dirty="0" smtClean="0">
                <a:solidFill>
                  <a:srgbClr val="008000"/>
                </a:solidFill>
                <a:highlight>
                  <a:srgbClr val="FFFFFF"/>
                </a:highlight>
                <a:latin typeface="Consolas"/>
                <a:ea typeface="Calibri"/>
              </a:rPr>
              <a:t>, removing</a:t>
            </a:r>
            <a:endParaRPr lang="en-US" sz="3200" dirty="0">
              <a:latin typeface="Calibri"/>
              <a:ea typeface="Calibri"/>
            </a:endParaRPr>
          </a:p>
          <a:p>
            <a:pPr>
              <a:spcBef>
                <a:spcPts val="0"/>
              </a:spcBef>
            </a:pPr>
            <a:r>
              <a:rPr lang="en-US" dirty="0" err="1">
                <a:solidFill>
                  <a:srgbClr val="000000"/>
                </a:solidFill>
                <a:highlight>
                  <a:srgbClr val="FFFFFF"/>
                </a:highlight>
                <a:latin typeface="Consolas"/>
                <a:ea typeface="Calibri"/>
              </a:rPr>
              <a:t>locator</a:t>
            </a:r>
            <a:r>
              <a:rPr lang="en-US" dirty="0" err="1">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addEventListener</a:t>
            </a:r>
            <a:r>
              <a:rPr lang="en-US" dirty="0">
                <a:solidFill>
                  <a:srgbClr val="008080"/>
                </a:solidFill>
                <a:highlight>
                  <a:srgbClr val="FFFFFF"/>
                </a:highlight>
                <a:latin typeface="Consolas"/>
                <a:ea typeface="Calibri"/>
              </a:rPr>
              <a:t>(</a:t>
            </a:r>
            <a:r>
              <a:rPr lang="en-US" dirty="0">
                <a:solidFill>
                  <a:srgbClr val="A31515"/>
                </a:solidFill>
                <a:highlight>
                  <a:srgbClr val="FFFFFF"/>
                </a:highlight>
                <a:latin typeface="Consolas"/>
                <a:ea typeface="Calibri"/>
              </a:rPr>
              <a:t>"</a:t>
            </a:r>
            <a:r>
              <a:rPr lang="en-US" dirty="0" err="1">
                <a:solidFill>
                  <a:srgbClr val="A31515"/>
                </a:solidFill>
                <a:highlight>
                  <a:srgbClr val="FFFFFF"/>
                </a:highlight>
                <a:latin typeface="Consolas"/>
                <a:ea typeface="Calibri"/>
              </a:rPr>
              <a:t>statuschanged</a:t>
            </a:r>
            <a:r>
              <a:rPr lang="en-US" dirty="0">
                <a:solidFill>
                  <a:srgbClr val="A31515"/>
                </a:solidFill>
                <a:highlight>
                  <a:srgbClr val="FFFFFF"/>
                </a:highlight>
                <a:latin typeface="Consolas"/>
                <a:ea typeface="Calibri"/>
              </a:rPr>
              <a:t>"</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onStatusChanged</a:t>
            </a:r>
            <a:r>
              <a:rPr lang="en-US" dirty="0">
                <a:solidFill>
                  <a:srgbClr val="008080"/>
                </a:solidFill>
                <a:highlight>
                  <a:srgbClr val="FFFFFF"/>
                </a:highlight>
                <a:latin typeface="Consolas"/>
                <a:ea typeface="Calibri"/>
              </a:rPr>
              <a:t>);</a:t>
            </a:r>
          </a:p>
          <a:p>
            <a:pPr>
              <a:spcBef>
                <a:spcPts val="0"/>
              </a:spcBef>
            </a:pPr>
            <a:endParaRPr lang="en-US" dirty="0" smtClean="0">
              <a:solidFill>
                <a:srgbClr val="0000FF"/>
              </a:solidFill>
              <a:highlight>
                <a:srgbClr val="FFFFFF"/>
              </a:highlight>
              <a:latin typeface="Consolas"/>
              <a:ea typeface="Calibri"/>
            </a:endParaRPr>
          </a:p>
          <a:p>
            <a:pPr>
              <a:spcBef>
                <a:spcPts val="0"/>
              </a:spcBef>
            </a:pPr>
            <a:r>
              <a:rPr lang="en-US" dirty="0" smtClean="0">
                <a:solidFill>
                  <a:srgbClr val="0000FF"/>
                </a:solidFill>
                <a:highlight>
                  <a:srgbClr val="FFFFFF"/>
                </a:highlight>
                <a:latin typeface="Consolas"/>
                <a:ea typeface="Calibri"/>
              </a:rPr>
              <a:t>function</a:t>
            </a:r>
            <a:r>
              <a:rPr lang="en-US" dirty="0" smtClean="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onStatusChanged</a:t>
            </a:r>
            <a:r>
              <a:rPr lang="en-US" dirty="0">
                <a:solidFill>
                  <a:srgbClr val="008080"/>
                </a:solidFill>
                <a:highlight>
                  <a:srgbClr val="FFFFFF"/>
                </a:highlight>
                <a:latin typeface="Consolas"/>
                <a:ea typeface="Calibri"/>
              </a:rPr>
              <a:t>(</a:t>
            </a:r>
            <a:r>
              <a:rPr lang="en-US" dirty="0" err="1">
                <a:solidFill>
                  <a:srgbClr val="000000"/>
                </a:solidFill>
                <a:highlight>
                  <a:srgbClr val="FFFFFF"/>
                </a:highlight>
                <a:latin typeface="Consolas"/>
                <a:ea typeface="Calibri"/>
              </a:rPr>
              <a:t>ev</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a:solidFill>
                  <a:srgbClr val="008080"/>
                </a:solidFill>
                <a:highlight>
                  <a:srgbClr val="FFFFFF"/>
                </a:highlight>
                <a:latin typeface="Consolas"/>
                <a:ea typeface="Calibri"/>
              </a:rPr>
              <a:t>{</a:t>
            </a:r>
            <a:endParaRPr lang="en-US" sz="3200" dirty="0">
              <a:latin typeface="Calibri"/>
              <a:ea typeface="Calibri"/>
            </a:endParaRPr>
          </a:p>
          <a:p>
            <a:pPr>
              <a:spcBef>
                <a:spcPts val="0"/>
              </a:spcBef>
            </a:pPr>
            <a:r>
              <a:rPr lang="en-US" dirty="0" smtClean="0">
                <a:solidFill>
                  <a:srgbClr val="000000"/>
                </a:solidFill>
                <a:highlight>
                  <a:srgbClr val="FFFFFF"/>
                </a:highlight>
                <a:latin typeface="Consolas"/>
                <a:ea typeface="Calibri"/>
              </a:rPr>
              <a:t>  console.log(</a:t>
            </a:r>
            <a:r>
              <a:rPr lang="en-US" dirty="0" err="1" smtClean="0">
                <a:solidFill>
                  <a:srgbClr val="000000"/>
                </a:solidFill>
                <a:highlight>
                  <a:srgbClr val="FFFFFF"/>
                </a:highlight>
                <a:latin typeface="Consolas"/>
                <a:ea typeface="Calibri"/>
              </a:rPr>
              <a:t>ev.target</a:t>
            </a:r>
            <a:r>
              <a:rPr lang="en-US" dirty="0" smtClean="0">
                <a:solidFill>
                  <a:srgbClr val="000000"/>
                </a:solidFill>
                <a:highlight>
                  <a:srgbClr val="FFFFFF"/>
                </a:highlight>
                <a:latin typeface="Consolas"/>
                <a:ea typeface="Calibri"/>
              </a:rPr>
              <a:t> + </a:t>
            </a:r>
            <a:r>
              <a:rPr lang="en-US" dirty="0">
                <a:solidFill>
                  <a:srgbClr val="A31515"/>
                </a:solidFill>
                <a:highlight>
                  <a:srgbClr val="FFFFFF"/>
                </a:highlight>
                <a:latin typeface="Consolas"/>
                <a:ea typeface="Calibri"/>
              </a:rPr>
              <a:t>"--"</a:t>
            </a:r>
            <a:r>
              <a:rPr lang="en-US" dirty="0" smtClean="0">
                <a:solidFill>
                  <a:srgbClr val="000000"/>
                </a:solidFill>
                <a:highlight>
                  <a:srgbClr val="FFFFFF"/>
                </a:highlight>
                <a:latin typeface="Consolas"/>
                <a:ea typeface="Calibri"/>
              </a:rPr>
              <a:t> + </a:t>
            </a:r>
            <a:r>
              <a:rPr lang="en-US" dirty="0" err="1" smtClean="0">
                <a:solidFill>
                  <a:srgbClr val="000000"/>
                </a:solidFill>
                <a:highlight>
                  <a:srgbClr val="FFFFFF"/>
                </a:highlight>
                <a:latin typeface="Consolas"/>
                <a:ea typeface="Calibri"/>
              </a:rPr>
              <a:t>ev.status</a:t>
            </a:r>
            <a:r>
              <a:rPr lang="en-US" dirty="0" smtClean="0">
                <a:solidFill>
                  <a:srgbClr val="000000"/>
                </a:solidFill>
                <a:highlight>
                  <a:srgbClr val="FFFFFF"/>
                </a:highlight>
                <a:latin typeface="Consolas"/>
                <a:ea typeface="Calibri"/>
              </a:rPr>
              <a:t>);</a:t>
            </a:r>
          </a:p>
          <a:p>
            <a:pPr>
              <a:spcBef>
                <a:spcPts val="0"/>
              </a:spcBef>
            </a:pPr>
            <a:r>
              <a:rPr lang="en-US" dirty="0" smtClean="0">
                <a:solidFill>
                  <a:srgbClr val="000000"/>
                </a:solidFill>
                <a:highlight>
                  <a:srgbClr val="FFFFFF"/>
                </a:highlight>
                <a:latin typeface="Consolas"/>
                <a:ea typeface="Calibri"/>
              </a:rPr>
              <a:t>  </a:t>
            </a:r>
            <a:r>
              <a:rPr lang="en-US" dirty="0" err="1" smtClean="0">
                <a:solidFill>
                  <a:srgbClr val="000000"/>
                </a:solidFill>
                <a:highlight>
                  <a:srgbClr val="FFFFFF"/>
                </a:highlight>
                <a:latin typeface="Consolas"/>
                <a:ea typeface="Calibri"/>
              </a:rPr>
              <a:t>locator</a:t>
            </a:r>
            <a:r>
              <a:rPr lang="en-US" dirty="0" err="1" smtClean="0">
                <a:solidFill>
                  <a:srgbClr val="008080"/>
                </a:solidFill>
                <a:highlight>
                  <a:srgbClr val="FFFFFF"/>
                </a:highlight>
                <a:latin typeface="Consolas"/>
                <a:ea typeface="Calibri"/>
              </a:rPr>
              <a:t>.</a:t>
            </a:r>
            <a:r>
              <a:rPr lang="en-US" dirty="0" err="1" smtClean="0">
                <a:solidFill>
                  <a:srgbClr val="000000"/>
                </a:solidFill>
                <a:highlight>
                  <a:srgbClr val="FFFFFF"/>
                </a:highlight>
                <a:latin typeface="Consolas"/>
                <a:ea typeface="Calibri"/>
              </a:rPr>
              <a:t>removeEventListener</a:t>
            </a:r>
            <a:r>
              <a:rPr lang="en-US" dirty="0">
                <a:solidFill>
                  <a:srgbClr val="008080"/>
                </a:solidFill>
                <a:highlight>
                  <a:srgbClr val="FFFFFF"/>
                </a:highlight>
                <a:latin typeface="Consolas"/>
                <a:ea typeface="Calibri"/>
              </a:rPr>
              <a:t>(</a:t>
            </a:r>
            <a:r>
              <a:rPr lang="en-US" dirty="0">
                <a:solidFill>
                  <a:srgbClr val="A31515"/>
                </a:solidFill>
                <a:highlight>
                  <a:srgbClr val="FFFFFF"/>
                </a:highlight>
                <a:latin typeface="Consolas"/>
                <a:ea typeface="Calibri"/>
              </a:rPr>
              <a:t>"</a:t>
            </a:r>
            <a:r>
              <a:rPr lang="en-US" dirty="0" err="1">
                <a:solidFill>
                  <a:srgbClr val="A31515"/>
                </a:solidFill>
                <a:highlight>
                  <a:srgbClr val="FFFFFF"/>
                </a:highlight>
                <a:latin typeface="Consolas"/>
                <a:ea typeface="Calibri"/>
              </a:rPr>
              <a:t>statuschanged</a:t>
            </a:r>
            <a:r>
              <a:rPr lang="en-US" dirty="0">
                <a:solidFill>
                  <a:srgbClr val="A31515"/>
                </a:solidFill>
                <a:highlight>
                  <a:srgbClr val="FFFFFF"/>
                </a:highlight>
                <a:latin typeface="Consolas"/>
                <a:ea typeface="Calibri"/>
              </a:rPr>
              <a:t>"</a:t>
            </a:r>
            <a:r>
              <a:rPr lang="en-US" dirty="0">
                <a:solidFill>
                  <a:srgbClr val="008080"/>
                </a:solidFill>
                <a:highlight>
                  <a:srgbClr val="FFFFFF"/>
                </a:highlight>
                <a:latin typeface="Consolas"/>
                <a:ea typeface="Calibri"/>
              </a:rPr>
              <a:t>,</a:t>
            </a:r>
            <a:r>
              <a:rPr lang="en-US" dirty="0">
                <a:solidFill>
                  <a:srgbClr val="000000"/>
                </a:solidFill>
                <a:highlight>
                  <a:srgbClr val="FFFFFF"/>
                </a:highlight>
                <a:latin typeface="Consolas"/>
                <a:ea typeface="Calibri"/>
              </a:rPr>
              <a:t> </a:t>
            </a:r>
            <a:r>
              <a:rPr lang="en-US" dirty="0" err="1">
                <a:solidFill>
                  <a:srgbClr val="000000"/>
                </a:solidFill>
                <a:highlight>
                  <a:srgbClr val="FFFFFF"/>
                </a:highlight>
                <a:latin typeface="Consolas"/>
                <a:ea typeface="Calibri"/>
              </a:rPr>
              <a:t>onStatusChanged</a:t>
            </a:r>
            <a:r>
              <a:rPr lang="en-US" dirty="0">
                <a:solidFill>
                  <a:srgbClr val="008080"/>
                </a:solidFill>
                <a:highlight>
                  <a:srgbClr val="FFFFFF"/>
                </a:highlight>
                <a:latin typeface="Consolas"/>
                <a:ea typeface="Calibri"/>
              </a:rPr>
              <a:t>);</a:t>
            </a:r>
          </a:p>
          <a:p>
            <a:pPr>
              <a:spcBef>
                <a:spcPts val="0"/>
              </a:spcBef>
            </a:pPr>
            <a:r>
              <a:rPr lang="en-US" dirty="0" smtClean="0">
                <a:solidFill>
                  <a:srgbClr val="000000"/>
                </a:solidFill>
                <a:highlight>
                  <a:srgbClr val="FFFFFF"/>
                </a:highlight>
                <a:latin typeface="Consolas"/>
                <a:ea typeface="Calibri"/>
              </a:rPr>
              <a:t>}</a:t>
            </a:r>
          </a:p>
          <a:p>
            <a:pPr>
              <a:lnSpc>
                <a:spcPct val="100000"/>
              </a:lnSpc>
              <a:spcBef>
                <a:spcPts val="0"/>
              </a:spcBef>
            </a:pPr>
            <a:endParaRPr lang="en-US" dirty="0" smtClean="0">
              <a:solidFill>
                <a:srgbClr val="00B050"/>
              </a:solidFill>
            </a:endParaRPr>
          </a:p>
        </p:txBody>
      </p:sp>
      <p:sp>
        <p:nvSpPr>
          <p:cNvPr id="6" name="Rectangle 5"/>
          <p:cNvSpPr/>
          <p:nvPr/>
        </p:nvSpPr>
        <p:spPr bwMode="auto">
          <a:xfrm>
            <a:off x="1686911" y="2695902"/>
            <a:ext cx="3074275"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1686911" y="4698123"/>
            <a:ext cx="2869323"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2044263" y="6032937"/>
            <a:ext cx="3347544"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2832538" y="5680838"/>
            <a:ext cx="1537137" cy="346842"/>
          </a:xfrm>
          <a:prstGeom prst="rect">
            <a:avLst/>
          </a:prstGeom>
          <a:solidFill>
            <a:srgbClr val="66FF33">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6027683" y="5696601"/>
            <a:ext cx="1537137" cy="346842"/>
          </a:xfrm>
          <a:prstGeom prst="rect">
            <a:avLst/>
          </a:prstGeom>
          <a:solidFill>
            <a:srgbClr val="66FF33">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11045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057425" cy="1523494"/>
          </a:xfrm>
        </p:spPr>
        <p:txBody>
          <a:bodyPr/>
          <a:lstStyle/>
          <a:p>
            <a:r>
              <a:rPr lang="en-US" dirty="0" smtClean="0"/>
              <a:t>Extending an app with </a:t>
            </a:r>
            <a:r>
              <a:rPr lang="en-US" dirty="0" err="1" smtClean="0"/>
              <a:t>WinRT</a:t>
            </a:r>
            <a:r>
              <a:rPr lang="en-US" dirty="0" smtClean="0"/>
              <a:t> – Part 1</a:t>
            </a:r>
            <a:endParaRPr lang="en-US" dirty="0"/>
          </a:p>
        </p:txBody>
      </p:sp>
      <p:sp>
        <p:nvSpPr>
          <p:cNvPr id="3" name="Subtitle 2"/>
          <p:cNvSpPr>
            <a:spLocks noGrp="1"/>
          </p:cNvSpPr>
          <p:nvPr>
            <p:ph type="subTitle" idx="1"/>
          </p:nvPr>
        </p:nvSpPr>
        <p:spPr>
          <a:xfrm>
            <a:off x="969964" y="4787310"/>
            <a:ext cx="9655995" cy="1045931"/>
          </a:xfrm>
        </p:spPr>
        <p:txBody>
          <a:bodyPr/>
          <a:lstStyle/>
          <a:p>
            <a:r>
              <a:rPr lang="en-US" sz="2800" dirty="0" smtClean="0"/>
              <a:t>Using APIs from the Windows Runtime to enhance the functionality of a Metro style app written in JavaScript</a:t>
            </a:r>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2669689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9223548" cy="1754326"/>
          </a:xfrm>
          <a:prstGeom prst="rect">
            <a:avLst/>
          </a:prstGeom>
          <a:noFill/>
        </p:spPr>
        <p:txBody>
          <a:bodyPr wrap="square" rtlCol="0">
            <a:spAutoFit/>
          </a:bodyPr>
          <a:lstStyle/>
          <a:p>
            <a:r>
              <a:rPr lang="en-US" sz="5400" dirty="0" err="1">
                <a:latin typeface="Segoe UI Semilight" pitchFamily="34" charset="0"/>
                <a:cs typeface="Segoe UI Semilight" pitchFamily="34" charset="0"/>
              </a:rPr>
              <a:t>WinRT</a:t>
            </a:r>
            <a:r>
              <a:rPr lang="en-US" sz="5400" dirty="0">
                <a:latin typeface="Segoe UI Semilight" pitchFamily="34" charset="0"/>
                <a:cs typeface="Segoe UI Semilight" pitchFamily="34" charset="0"/>
              </a:rPr>
              <a:t> and </a:t>
            </a:r>
            <a:r>
              <a:rPr lang="en-US" sz="5400" dirty="0" smtClean="0">
                <a:latin typeface="Segoe UI Semilight" pitchFamily="34" charset="0"/>
                <a:cs typeface="Segoe UI Semilight" pitchFamily="34" charset="0"/>
              </a:rPr>
              <a:t>JavaScript </a:t>
            </a:r>
            <a:r>
              <a:rPr lang="en-US" sz="5400" dirty="0" smtClean="0">
                <a:latin typeface="Segoe UI Semibold" pitchFamily="34" charset="0"/>
                <a:ea typeface="Segoe UI Semibold" pitchFamily="34" charset="0"/>
                <a:cs typeface="Segoe UI Semibold" pitchFamily="34" charset="0"/>
              </a:rPr>
              <a:t>Details</a:t>
            </a:r>
            <a:endParaRPr lang="en-US" sz="5400" dirty="0">
              <a:latin typeface="Segoe UI Semibold" pitchFamily="34" charset="0"/>
              <a:ea typeface="Segoe UI Semibold" pitchFamily="34" charset="0"/>
              <a:cs typeface="Segoe UI Semibold" pitchFamily="34" charset="0"/>
            </a:endParaRPr>
          </a:p>
        </p:txBody>
      </p:sp>
    </p:spTree>
    <p:extLst>
      <p:ext uri="{BB962C8B-B14F-4D97-AF65-F5344CB8AC3E}">
        <p14:creationId xmlns:p14="http://schemas.microsoft.com/office/powerpoint/2010/main" val="813303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Many concepts used in Windows Runtime APIs are similar to DOM APIs, but there are also some new patterns.</a:t>
            </a:r>
            <a:endParaRPr lang="en-US" dirty="0">
              <a:latin typeface="+mn-lt"/>
            </a:endParaRPr>
          </a:p>
        </p:txBody>
      </p:sp>
    </p:spTree>
    <p:extLst>
      <p:ext uri="{BB962C8B-B14F-4D97-AF65-F5344CB8AC3E}">
        <p14:creationId xmlns:p14="http://schemas.microsoft.com/office/powerpoint/2010/main" val="176883730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354" y="295300"/>
            <a:ext cx="4038307" cy="2233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lstStyle/>
          <a:p>
            <a:r>
              <a:rPr lang="en-US" dirty="0" smtClean="0"/>
              <a:t>Basic types</a:t>
            </a:r>
            <a:endParaRPr lang="en-US" dirty="0"/>
          </a:p>
        </p:txBody>
      </p:sp>
      <p:sp>
        <p:nvSpPr>
          <p:cNvPr id="5" name="Text Placeholder 2"/>
          <p:cNvSpPr>
            <a:spLocks noGrp="1"/>
          </p:cNvSpPr>
          <p:nvPr>
            <p:ph type="body" sz="quarter" idx="10"/>
          </p:nvPr>
        </p:nvSpPr>
        <p:spPr>
          <a:xfrm>
            <a:off x="519111" y="1100959"/>
            <a:ext cx="11669713" cy="5613845"/>
          </a:xfrm>
        </p:spPr>
        <p:txBody>
          <a:bodyPr/>
          <a:lstStyle/>
          <a:p>
            <a:r>
              <a:rPr lang="en-US" dirty="0" err="1" smtClean="0">
                <a:solidFill>
                  <a:srgbClr val="0000FF"/>
                </a:solidFill>
                <a:highlight>
                  <a:srgbClr val="FFFFFF"/>
                </a:highlight>
                <a:latin typeface="Consolas"/>
              </a:rPr>
              <a:t>var</a:t>
            </a:r>
            <a:r>
              <a:rPr lang="en-US" dirty="0" smtClean="0">
                <a:solidFill>
                  <a:srgbClr val="0000FF"/>
                </a:solidFill>
                <a:highlight>
                  <a:srgbClr val="FFFFFF"/>
                </a:highlight>
                <a:latin typeface="Consolas"/>
              </a:rPr>
              <a:t> </a:t>
            </a:r>
            <a:r>
              <a:rPr lang="en-US" dirty="0">
                <a:solidFill>
                  <a:srgbClr val="000000"/>
                </a:solidFill>
                <a:highlight>
                  <a:srgbClr val="FFFFFF"/>
                </a:highlight>
                <a:latin typeface="Consolas"/>
              </a:rPr>
              <a:t>Sockets = </a:t>
            </a:r>
            <a:r>
              <a:rPr lang="en-US" dirty="0" err="1" smtClean="0">
                <a:solidFill>
                  <a:srgbClr val="000000"/>
                </a:solidFill>
                <a:highlight>
                  <a:srgbClr val="FFFFFF"/>
                </a:highlight>
                <a:latin typeface="Consolas"/>
              </a:rPr>
              <a:t>Windows.Networking.Sockets</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socket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Sockets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DatagramSocket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socket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onmessagereceived</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ev</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a:t>
            </a:r>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dataReader</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ev</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getDataReader</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a:t>
            </a:r>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writer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Windows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Storage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Streams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DataWriter</a:t>
            </a:r>
            <a:r>
              <a:rPr lang="en-US" dirty="0" smtClean="0">
                <a:solidFill>
                  <a:srgbClr val="008080"/>
                </a:solidFill>
                <a:highlight>
                  <a:srgbClr val="FFFFFF"/>
                </a:highlight>
                <a:latin typeface="Consolas"/>
              </a:rPr>
              <a:t>(</a:t>
            </a:r>
          </a:p>
          <a:p>
            <a:r>
              <a:rPr lang="en-US" dirty="0">
                <a:solidFill>
                  <a:srgbClr val="008080"/>
                </a:solidFill>
                <a:highlight>
                  <a:srgbClr val="FFFFFF"/>
                </a:highlight>
                <a:latin typeface="Consolas"/>
              </a:rPr>
              <a:t> </a:t>
            </a:r>
            <a:r>
              <a:rPr lang="en-US" dirty="0" smtClean="0">
                <a:solidFill>
                  <a:srgbClr val="008080"/>
                </a:solidFill>
                <a:highlight>
                  <a:srgbClr val="FFFFFF"/>
                </a:highlight>
                <a:latin typeface="Consolas"/>
              </a:rPr>
              <a:t>                                              </a:t>
            </a:r>
            <a:r>
              <a:rPr lang="en-US" dirty="0" err="1" smtClean="0">
                <a:solidFill>
                  <a:srgbClr val="000000"/>
                </a:solidFill>
                <a:highlight>
                  <a:srgbClr val="FFFFFF"/>
                </a:highlight>
                <a:latin typeface="Consolas"/>
              </a:rPr>
              <a:t>socket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outputStream</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writer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writeDouble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3.14</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writer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writeDouble</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"3.14"</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writer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writeDouble</a:t>
            </a:r>
            <a:r>
              <a:rPr lang="en-US" dirty="0" smtClean="0">
                <a:solidFill>
                  <a:srgbClr val="008080"/>
                </a:solidFill>
                <a:highlight>
                  <a:srgbClr val="FFFFFF"/>
                </a:highlight>
                <a:latin typeface="Consolas"/>
              </a:rPr>
              <a:t>(</a:t>
            </a:r>
            <a:r>
              <a:rPr lang="en-US" dirty="0" smtClean="0">
                <a:solidFill>
                  <a:srgbClr val="0000FF"/>
                </a:solidFill>
                <a:highlight>
                  <a:srgbClr val="FFFFFF"/>
                </a:highlight>
                <a:latin typeface="Consolas"/>
              </a:rPr>
              <a:t>null</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writer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writeDouble</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valueOf</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24</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a:t>
            </a:r>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intVal</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dataReader</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readInt64</a:t>
            </a:r>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writer</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writeInt64</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intVal</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smtClean="0">
              <a:solidFill>
                <a:srgbClr val="00B050"/>
              </a:solidFill>
            </a:endParaRPr>
          </a:p>
        </p:txBody>
      </p:sp>
      <p:sp>
        <p:nvSpPr>
          <p:cNvPr id="6" name="Rectangle 5"/>
          <p:cNvSpPr/>
          <p:nvPr/>
        </p:nvSpPr>
        <p:spPr bwMode="auto">
          <a:xfrm>
            <a:off x="4020310" y="3515709"/>
            <a:ext cx="709345"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4030816" y="3888833"/>
            <a:ext cx="1029915"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4020310" y="4288232"/>
            <a:ext cx="709345"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4030816" y="4698138"/>
            <a:ext cx="5885694"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4882055" y="5528440"/>
            <a:ext cx="1534511" cy="346842"/>
          </a:xfrm>
          <a:prstGeom prst="rect">
            <a:avLst/>
          </a:prstGeom>
          <a:solidFill>
            <a:srgbClr val="66FF33">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ectangle 10"/>
          <p:cNvSpPr/>
          <p:nvPr/>
        </p:nvSpPr>
        <p:spPr bwMode="auto">
          <a:xfrm>
            <a:off x="2007475" y="5875282"/>
            <a:ext cx="1713187" cy="362606"/>
          </a:xfrm>
          <a:prstGeom prst="rect">
            <a:avLst/>
          </a:prstGeom>
          <a:solidFill>
            <a:srgbClr val="66FF33">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9353" y="200704"/>
            <a:ext cx="4046013" cy="2416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329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354" y="295300"/>
            <a:ext cx="4038307" cy="2233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lstStyle/>
          <a:p>
            <a:r>
              <a:rPr lang="en-US" dirty="0" smtClean="0"/>
              <a:t>Static members</a:t>
            </a:r>
            <a:endParaRPr lang="en-US" dirty="0"/>
          </a:p>
        </p:txBody>
      </p:sp>
      <p:sp>
        <p:nvSpPr>
          <p:cNvPr id="5" name="Text Placeholder 2"/>
          <p:cNvSpPr>
            <a:spLocks noGrp="1"/>
          </p:cNvSpPr>
          <p:nvPr>
            <p:ph type="body" sz="quarter" idx="10"/>
          </p:nvPr>
        </p:nvSpPr>
        <p:spPr>
          <a:xfrm>
            <a:off x="519111" y="1100959"/>
            <a:ext cx="11669713" cy="5613845"/>
          </a:xfrm>
        </p:spPr>
        <p:txBody>
          <a:bodyPr/>
          <a:lstStyle/>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Launcher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Windows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System</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Launcher</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Uri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Foundation</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Uri</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searchPane</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Windows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ApplicationModel</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Search</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SearchPane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getForCurrentView</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searchPane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onsuggestionsrequested</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results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A31515"/>
                </a:solidFill>
                <a:highlight>
                  <a:srgbClr val="FFFFFF"/>
                </a:highlight>
                <a:latin typeface="Consolas"/>
              </a:rPr>
              <a:t>"Windows"</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A31515"/>
                </a:solidFill>
                <a:highlight>
                  <a:srgbClr val="FFFFFF"/>
                </a:highlight>
                <a:latin typeface="Consolas"/>
              </a:rPr>
              <a:t>"Office"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A31515"/>
                </a:solidFill>
                <a:highlight>
                  <a:srgbClr val="FFFFFF"/>
                </a:highlight>
                <a:latin typeface="Consolas"/>
              </a:rPr>
              <a:t>"</a:t>
            </a:r>
            <a:r>
              <a:rPr lang="en-US" dirty="0" err="1" smtClean="0">
                <a:solidFill>
                  <a:srgbClr val="A31515"/>
                </a:solidFill>
                <a:highlight>
                  <a:srgbClr val="FFFFFF"/>
                </a:highlight>
                <a:latin typeface="Consolas"/>
              </a:rPr>
              <a:t>XBox</a:t>
            </a:r>
            <a:r>
              <a:rPr lang="en-US" dirty="0" smtClean="0">
                <a:solidFill>
                  <a:srgbClr val="A31515"/>
                </a:solidFill>
                <a:highlight>
                  <a:srgbClr val="FFFFFF"/>
                </a:highlight>
                <a:latin typeface="Consolas"/>
              </a:rPr>
              <a:t>"</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A31515"/>
                </a:solidFill>
                <a:highlight>
                  <a:srgbClr val="FFFFFF"/>
                </a:highlight>
                <a:latin typeface="Consolas"/>
              </a:rPr>
              <a:t>"Visual Studio"</a:t>
            </a:r>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request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searchSuggestionCollection</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appendQuerySuggestions</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results</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searchPane</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onquerysubmitted</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  </a:t>
            </a:r>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uri</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Uri</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"http://</a:t>
            </a:r>
            <a:r>
              <a:rPr lang="en-US" dirty="0" smtClean="0">
                <a:solidFill>
                  <a:srgbClr val="A31515"/>
                </a:solidFill>
                <a:highlight>
                  <a:srgbClr val="FFFFFF"/>
                </a:highlight>
                <a:latin typeface="Consolas"/>
              </a:rPr>
              <a:t>www.bing.com//search?q="</a:t>
            </a:r>
            <a:r>
              <a:rPr lang="en-US" dirty="0">
                <a:solidFill>
                  <a:srgbClr val="000000"/>
                </a:solidFill>
                <a:highlight>
                  <a:srgbClr val="FFFFFF"/>
                </a:highlight>
                <a:latin typeface="Consolas"/>
              </a:rPr>
              <a:t>+e.queryText</a:t>
            </a:r>
            <a:r>
              <a:rPr lang="en-US" dirty="0">
                <a:solidFill>
                  <a:srgbClr val="008080"/>
                </a:solidFill>
                <a:highlight>
                  <a:srgbClr val="FFFFFF"/>
                </a:highlight>
                <a:latin typeface="Consolas"/>
              </a:rPr>
              <a:t>);</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Launcher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launchDefaultProgram</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uri</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smtClean="0">
              <a:solidFill>
                <a:srgbClr val="00B050"/>
              </a:solidFill>
            </a:endParaRPr>
          </a:p>
        </p:txBody>
      </p:sp>
      <p:sp>
        <p:nvSpPr>
          <p:cNvPr id="2" name="Rectangle 1"/>
          <p:cNvSpPr/>
          <p:nvPr/>
        </p:nvSpPr>
        <p:spPr bwMode="auto">
          <a:xfrm>
            <a:off x="8576544" y="2695902"/>
            <a:ext cx="3421117"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2170386" y="5906813"/>
            <a:ext cx="4593021"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22838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Collections</a:t>
            </a:r>
            <a:endParaRPr lang="en-US" dirty="0"/>
          </a:p>
        </p:txBody>
      </p:sp>
      <p:sp>
        <p:nvSpPr>
          <p:cNvPr id="5" name="Text Placeholder 2"/>
          <p:cNvSpPr>
            <a:spLocks noGrp="1"/>
          </p:cNvSpPr>
          <p:nvPr>
            <p:ph type="body" sz="quarter" idx="10"/>
          </p:nvPr>
        </p:nvSpPr>
        <p:spPr>
          <a:xfrm>
            <a:off x="519111" y="1100959"/>
            <a:ext cx="11669713" cy="5207579"/>
          </a:xfrm>
        </p:spPr>
        <p:txBody>
          <a:bodyPr/>
          <a:lstStyle/>
          <a:p>
            <a:endParaRPr lang="en-US" dirty="0" smtClean="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picker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Pickers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FileOpenPicker</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fileTypeFilter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replaceAll</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a:t>
            </a:r>
            <a:r>
              <a:rPr lang="en-US" dirty="0" err="1">
                <a:solidFill>
                  <a:srgbClr val="A31515"/>
                </a:solidFill>
                <a:highlight>
                  <a:srgbClr val="FFFFFF"/>
                </a:highlight>
                <a:latin typeface="Consolas"/>
              </a:rPr>
              <a:t>png</a:t>
            </a:r>
            <a:r>
              <a:rPr lang="en-US" dirty="0">
                <a:solidFill>
                  <a:srgbClr val="A31515"/>
                </a:solidFill>
                <a:highlight>
                  <a:srgbClr val="FFFFFF"/>
                </a:highlight>
                <a:latin typeface="Consolas"/>
              </a:rPr>
              <a: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pickMultipleFilesAsync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files</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div</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innerHTML</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 of files:"</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files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length</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"&lt;</a:t>
            </a:r>
            <a:r>
              <a:rPr lang="en-US" dirty="0" err="1">
                <a:solidFill>
                  <a:srgbClr val="A31515"/>
                </a:solidFill>
                <a:highlight>
                  <a:srgbClr val="FFFFFF"/>
                </a:highlight>
                <a:latin typeface="Consolas"/>
              </a:rPr>
              <a:t>br</a:t>
            </a:r>
            <a:r>
              <a:rPr lang="en-US" dirty="0" smtClean="0">
                <a:solidFill>
                  <a:srgbClr val="A31515"/>
                </a:solidFill>
                <a:highlight>
                  <a:srgbClr val="FFFFFF"/>
                </a:highlight>
                <a:latin typeface="Consolas"/>
              </a:rPr>
              <a:t>/&gt;"</a:t>
            </a:r>
            <a:r>
              <a:rPr lang="en-US" dirty="0" smtClean="0">
                <a:solidFill>
                  <a:srgbClr val="008080"/>
                </a:solidFill>
                <a:highlight>
                  <a:srgbClr val="FFFFFF"/>
                </a:highlight>
                <a:latin typeface="Consolas"/>
              </a:rPr>
              <a:t>;</a:t>
            </a:r>
          </a:p>
          <a:p>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div</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innerHTML</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A31515"/>
                </a:solidFill>
                <a:highlight>
                  <a:srgbClr val="FFFFFF"/>
                </a:highlight>
                <a:latin typeface="Consolas"/>
              </a:rPr>
              <a:t>"1st file:"</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files[0]</a:t>
            </a:r>
            <a:r>
              <a:rPr lang="en-US" dirty="0"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fileName</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"&lt;</a:t>
            </a:r>
            <a:r>
              <a:rPr lang="en-US" dirty="0" err="1">
                <a:solidFill>
                  <a:srgbClr val="A31515"/>
                </a:solidFill>
                <a:highlight>
                  <a:srgbClr val="FFFFFF"/>
                </a:highlight>
                <a:latin typeface="Consolas"/>
              </a:rPr>
              <a:t>br</a:t>
            </a:r>
            <a:r>
              <a:rPr lang="en-US" dirty="0">
                <a:solidFill>
                  <a:srgbClr val="A31515"/>
                </a:solidFill>
                <a:highlight>
                  <a:srgbClr val="FFFFFF"/>
                </a:highlight>
                <a:latin typeface="Consolas"/>
              </a:rPr>
              <a:t>/&gt;"</a:t>
            </a:r>
            <a:r>
              <a:rPr lang="en-US" dirty="0">
                <a:solidFill>
                  <a:srgbClr val="008080"/>
                </a:solidFill>
                <a:highlight>
                  <a:srgbClr val="FFFFFF"/>
                </a:highlight>
                <a:latin typeface="Consolas"/>
              </a:rPr>
              <a:t>;</a:t>
            </a:r>
            <a:r>
              <a:rPr lang="en-US" dirty="0" smtClean="0">
                <a:solidFill>
                  <a:srgbClr val="000000"/>
                </a:solidFill>
                <a:highlight>
                  <a:srgbClr val="FFFFFF"/>
                </a:highlight>
                <a:latin typeface="Consolas"/>
              </a:rPr>
              <a:t>      </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files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forEach</a:t>
            </a:r>
            <a:r>
              <a:rPr lang="en-US" dirty="0" smtClean="0">
                <a:solidFill>
                  <a:srgbClr val="008080"/>
                </a:solidFill>
                <a:highlight>
                  <a:srgbClr val="FFFFFF"/>
                </a:highlight>
                <a:latin typeface="Consolas"/>
              </a:rPr>
              <a:t>(</a:t>
            </a:r>
            <a:r>
              <a:rPr lang="en-US" dirty="0" smtClean="0">
                <a:solidFill>
                  <a:srgbClr val="0000FF"/>
                </a:solidFill>
                <a:highlight>
                  <a:srgbClr val="FFFFFF"/>
                </a:highlight>
                <a:latin typeface="Consolas"/>
              </a:rPr>
              <a:t>function</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file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div</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innerHTML</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file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fileName</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"&lt;</a:t>
            </a:r>
            <a:r>
              <a:rPr lang="en-US" dirty="0" err="1">
                <a:solidFill>
                  <a:srgbClr val="A31515"/>
                </a:solidFill>
                <a:highlight>
                  <a:srgbClr val="FFFFFF"/>
                </a:highlight>
                <a:latin typeface="Consolas"/>
              </a:rPr>
              <a:t>br</a:t>
            </a:r>
            <a:r>
              <a:rPr lang="en-US" dirty="0">
                <a:solidFill>
                  <a:srgbClr val="A31515"/>
                </a:solidFill>
                <a:highlight>
                  <a:srgbClr val="FFFFFF"/>
                </a:highlight>
                <a:latin typeface="Consolas"/>
              </a:rPr>
              <a:t>/&gt;"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smtClean="0">
              <a:solidFill>
                <a:srgbClr val="00B050"/>
              </a:solidFill>
            </a:endParaRPr>
          </a:p>
        </p:txBody>
      </p:sp>
      <p:sp>
        <p:nvSpPr>
          <p:cNvPr id="6" name="Rectangle 5"/>
          <p:cNvSpPr/>
          <p:nvPr/>
        </p:nvSpPr>
        <p:spPr bwMode="auto">
          <a:xfrm>
            <a:off x="6001408" y="2690647"/>
            <a:ext cx="2779986"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6358760" y="3915102"/>
            <a:ext cx="2091557"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6001409" y="4293476"/>
            <a:ext cx="1403130"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840830" y="4719148"/>
            <a:ext cx="2217680"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040" y="142674"/>
            <a:ext cx="4322763" cy="1546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653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APIs available in JavaScript Metro style apps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846309245"/>
              </p:ext>
            </p:extLst>
          </p:nvPr>
        </p:nvGraphicFramePr>
        <p:xfrm>
          <a:off x="519112" y="1583140"/>
          <a:ext cx="11149014"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194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Async</a:t>
            </a:r>
            <a:r>
              <a:rPr lang="en-US" dirty="0" smtClean="0"/>
              <a:t> - Promises</a:t>
            </a:r>
            <a:endParaRPr lang="en-US" dirty="0"/>
          </a:p>
        </p:txBody>
      </p:sp>
      <p:sp>
        <p:nvSpPr>
          <p:cNvPr id="5" name="Text Placeholder 2"/>
          <p:cNvSpPr>
            <a:spLocks noGrp="1"/>
          </p:cNvSpPr>
          <p:nvPr>
            <p:ph type="body" sz="quarter" idx="10"/>
          </p:nvPr>
        </p:nvSpPr>
        <p:spPr>
          <a:xfrm>
            <a:off x="519111" y="1100959"/>
            <a:ext cx="11669713" cy="5343001"/>
          </a:xfrm>
        </p:spPr>
        <p:txBody>
          <a:bodyPr/>
          <a:lstStyle/>
          <a:p>
            <a:endParaRPr lang="en-US" dirty="0" smtClean="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pPr lvl="1"/>
            <a:r>
              <a:rPr lang="en-US" sz="3200" dirty="0" err="1" smtClean="0">
                <a:solidFill>
                  <a:srgbClr val="000000"/>
                </a:solidFill>
                <a:highlight>
                  <a:srgbClr val="FFFFFF"/>
                </a:highlight>
                <a:latin typeface="Consolas"/>
              </a:rPr>
              <a:t>promise</a:t>
            </a:r>
            <a:r>
              <a:rPr lang="en-US" sz="3200" b="1" dirty="0" err="1" smtClean="0">
                <a:solidFill>
                  <a:srgbClr val="000000"/>
                </a:solidFill>
                <a:highlight>
                  <a:srgbClr val="FFFFFF"/>
                </a:highlight>
                <a:latin typeface="Consolas"/>
              </a:rPr>
              <a:t>.then</a:t>
            </a:r>
            <a:r>
              <a:rPr lang="en-US" sz="3200" dirty="0" smtClean="0">
                <a:solidFill>
                  <a:srgbClr val="000000"/>
                </a:solidFill>
                <a:highlight>
                  <a:srgbClr val="FFFFFF"/>
                </a:highlight>
                <a:latin typeface="Consolas"/>
              </a:rPr>
              <a:t>(</a:t>
            </a:r>
            <a:r>
              <a:rPr lang="en-US" sz="3200" dirty="0" err="1" smtClean="0">
                <a:solidFill>
                  <a:srgbClr val="000000"/>
                </a:solidFill>
                <a:highlight>
                  <a:srgbClr val="FFFFFF"/>
                </a:highlight>
                <a:latin typeface="Consolas"/>
              </a:rPr>
              <a:t>completeHandler</a:t>
            </a:r>
            <a:r>
              <a:rPr lang="en-US" sz="3200" dirty="0" smtClean="0">
                <a:solidFill>
                  <a:srgbClr val="000000"/>
                </a:solidFill>
                <a:highlight>
                  <a:srgbClr val="FFFFFF"/>
                </a:highlight>
                <a:latin typeface="Consolas"/>
              </a:rPr>
              <a:t>, </a:t>
            </a:r>
          </a:p>
          <a:p>
            <a:pPr lvl="1"/>
            <a:r>
              <a:rPr lang="en-US" sz="3200" dirty="0">
                <a:solidFill>
                  <a:srgbClr val="000000"/>
                </a:solidFill>
                <a:highlight>
                  <a:srgbClr val="FFFFFF"/>
                </a:highlight>
                <a:latin typeface="Consolas"/>
              </a:rPr>
              <a:t> </a:t>
            </a:r>
            <a:r>
              <a:rPr lang="en-US" sz="3200" dirty="0" smtClean="0">
                <a:solidFill>
                  <a:srgbClr val="000000"/>
                </a:solidFill>
                <a:highlight>
                  <a:srgbClr val="FFFFFF"/>
                </a:highlight>
                <a:latin typeface="Consolas"/>
              </a:rPr>
              <a:t>            </a:t>
            </a:r>
            <a:r>
              <a:rPr lang="en-US" sz="3200" dirty="0" err="1" smtClean="0">
                <a:solidFill>
                  <a:srgbClr val="000000"/>
                </a:solidFill>
                <a:highlight>
                  <a:srgbClr val="FFFFFF"/>
                </a:highlight>
                <a:latin typeface="Consolas"/>
              </a:rPr>
              <a:t>errorHandler</a:t>
            </a:r>
            <a:r>
              <a:rPr lang="en-US" sz="3200" dirty="0" smtClean="0">
                <a:solidFill>
                  <a:srgbClr val="000000"/>
                </a:solidFill>
                <a:highlight>
                  <a:srgbClr val="FFFFFF"/>
                </a:highlight>
                <a:latin typeface="Consolas"/>
              </a:rPr>
              <a:t>, </a:t>
            </a:r>
          </a:p>
          <a:p>
            <a:pPr lvl="1"/>
            <a:r>
              <a:rPr lang="en-US" sz="3200" dirty="0">
                <a:solidFill>
                  <a:srgbClr val="000000"/>
                </a:solidFill>
                <a:highlight>
                  <a:srgbClr val="FFFFFF"/>
                </a:highlight>
                <a:latin typeface="Consolas"/>
              </a:rPr>
              <a:t> </a:t>
            </a:r>
            <a:r>
              <a:rPr lang="en-US" sz="3200" dirty="0" smtClean="0">
                <a:solidFill>
                  <a:srgbClr val="000000"/>
                </a:solidFill>
                <a:highlight>
                  <a:srgbClr val="FFFFFF"/>
                </a:highlight>
                <a:latin typeface="Consolas"/>
              </a:rPr>
              <a:t>            </a:t>
            </a:r>
            <a:r>
              <a:rPr lang="en-US" sz="3200" dirty="0" err="1" smtClean="0">
                <a:solidFill>
                  <a:srgbClr val="000000"/>
                </a:solidFill>
                <a:highlight>
                  <a:srgbClr val="FFFFFF"/>
                </a:highlight>
                <a:latin typeface="Consolas"/>
              </a:rPr>
              <a:t>progressHandler</a:t>
            </a:r>
            <a:r>
              <a:rPr lang="en-US" sz="3200" dirty="0" smtClean="0">
                <a:solidFill>
                  <a:srgbClr val="000000"/>
                </a:solidFill>
                <a:highlight>
                  <a:srgbClr val="FFFFFF"/>
                </a:highlight>
                <a:latin typeface="Consolas"/>
              </a:rPr>
              <a:t>)</a:t>
            </a:r>
          </a:p>
          <a:p>
            <a:endParaRPr lang="en-US" sz="3200" dirty="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p:txBody>
      </p:sp>
      <p:sp>
        <p:nvSpPr>
          <p:cNvPr id="9" name="Rectangle 8"/>
          <p:cNvSpPr/>
          <p:nvPr/>
        </p:nvSpPr>
        <p:spPr bwMode="auto">
          <a:xfrm>
            <a:off x="2475211" y="2758986"/>
            <a:ext cx="1135103"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42198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Async</a:t>
            </a:r>
            <a:r>
              <a:rPr lang="en-US" dirty="0" smtClean="0"/>
              <a:t>- basic</a:t>
            </a:r>
            <a:endParaRPr lang="en-US" dirty="0"/>
          </a:p>
        </p:txBody>
      </p:sp>
      <p:sp>
        <p:nvSpPr>
          <p:cNvPr id="5" name="Text Placeholder 2"/>
          <p:cNvSpPr>
            <a:spLocks noGrp="1"/>
          </p:cNvSpPr>
          <p:nvPr>
            <p:ph type="body" sz="quarter" idx="10"/>
          </p:nvPr>
        </p:nvSpPr>
        <p:spPr>
          <a:xfrm>
            <a:off x="519111" y="1100959"/>
            <a:ext cx="11669713" cy="4801314"/>
          </a:xfrm>
        </p:spPr>
        <p:txBody>
          <a:bodyPr/>
          <a:lstStyle/>
          <a:p>
            <a:endParaRPr lang="en-US" dirty="0" smtClean="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picker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Pickers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FileOpenPicker</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fileTypeFilter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replaceAll</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a:t>
            </a:r>
            <a:r>
              <a:rPr lang="en-US" dirty="0" err="1">
                <a:solidFill>
                  <a:srgbClr val="A31515"/>
                </a:solidFill>
                <a:highlight>
                  <a:srgbClr val="FFFFFF"/>
                </a:highlight>
                <a:latin typeface="Consolas"/>
              </a:rPr>
              <a:t>png</a:t>
            </a:r>
            <a:r>
              <a:rPr lang="en-US" dirty="0">
                <a:solidFill>
                  <a:srgbClr val="A31515"/>
                </a:solidFill>
                <a:highlight>
                  <a:srgbClr val="FFFFFF"/>
                </a:highlight>
                <a:latin typeface="Consolas"/>
              </a:rPr>
              <a: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pickMultipleFilesAsync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files</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smtClean="0">
                <a:solidFill>
                  <a:srgbClr val="008080"/>
                </a:solidFill>
                <a:highlight>
                  <a:srgbClr val="FFFFFF"/>
                </a:highlight>
                <a:latin typeface="Consolas"/>
              </a:rPr>
              <a:t>{</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div</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innerHTML</a:t>
            </a:r>
            <a:r>
              <a:rPr lang="en-US" dirty="0" smtClean="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 of files:"</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files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length</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"&lt;</a:t>
            </a:r>
            <a:r>
              <a:rPr lang="en-US" dirty="0" err="1">
                <a:solidFill>
                  <a:srgbClr val="A31515"/>
                </a:solidFill>
                <a:highlight>
                  <a:srgbClr val="FFFFFF"/>
                </a:highlight>
                <a:latin typeface="Consolas"/>
              </a:rPr>
              <a:t>br</a:t>
            </a:r>
            <a:r>
              <a:rPr lang="en-US" dirty="0">
                <a:solidFill>
                  <a:srgbClr val="A31515"/>
                </a:solidFill>
                <a:highlight>
                  <a:srgbClr val="FFFFFF"/>
                </a:highlight>
                <a:latin typeface="Consolas"/>
              </a:rPr>
              <a:t>/&gt;"</a:t>
            </a:r>
            <a:r>
              <a:rPr lang="en-US" dirty="0">
                <a:solidFill>
                  <a:srgbClr val="008080"/>
                </a:solidFill>
                <a:highlight>
                  <a:srgbClr val="FFFFFF"/>
                </a:highlight>
                <a:latin typeface="Consolas"/>
              </a:rPr>
              <a:t>;</a:t>
            </a:r>
            <a:r>
              <a:rPr lang="en-US" dirty="0" smtClean="0">
                <a:solidFill>
                  <a:srgbClr val="000000"/>
                </a:solidFill>
                <a:highlight>
                  <a:srgbClr val="FFFFFF"/>
                </a:highlight>
                <a:latin typeface="Consolas"/>
              </a:rPr>
              <a:t>      </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files</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forEach</a:t>
            </a:r>
            <a:r>
              <a:rPr lang="en-US" dirty="0" smtClean="0">
                <a:solidFill>
                  <a:srgbClr val="008080"/>
                </a:solidFill>
                <a:highlight>
                  <a:srgbClr val="FFFFFF"/>
                </a:highlight>
                <a:latin typeface="Consolas"/>
              </a:rPr>
              <a:t>(</a:t>
            </a:r>
            <a:r>
              <a:rPr lang="en-US" dirty="0" smtClean="0">
                <a:solidFill>
                  <a:srgbClr val="0000FF"/>
                </a:solidFill>
                <a:highlight>
                  <a:srgbClr val="FFFFFF"/>
                </a:highlight>
                <a:latin typeface="Consolas"/>
              </a:rPr>
              <a:t>function</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file</a:t>
            </a:r>
            <a:r>
              <a:rPr lang="en-US" dirty="0" smtClean="0">
                <a:solidFill>
                  <a:srgbClr val="008080"/>
                </a:solidFill>
                <a:highlight>
                  <a:srgbClr val="FFFFFF"/>
                </a:highlight>
                <a:latin typeface="Consolas"/>
              </a:rPr>
              <a:t>)</a:t>
            </a:r>
            <a:r>
              <a:rPr lang="en-US" dirty="0" smtClean="0">
                <a:solidFill>
                  <a:srgbClr val="000000"/>
                </a:solidFill>
                <a:highlight>
                  <a:srgbClr val="FFFFFF"/>
                </a:highlight>
                <a:latin typeface="Consolas"/>
              </a:rPr>
              <a:t> </a:t>
            </a:r>
            <a:r>
              <a:rPr lang="en-US" dirty="0" smtClean="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div</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innerHTML</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file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fileName</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"&lt;</a:t>
            </a:r>
            <a:r>
              <a:rPr lang="en-US" dirty="0" err="1">
                <a:solidFill>
                  <a:srgbClr val="A31515"/>
                </a:solidFill>
                <a:highlight>
                  <a:srgbClr val="FFFFFF"/>
                </a:highlight>
                <a:latin typeface="Consolas"/>
              </a:rPr>
              <a:t>br</a:t>
            </a:r>
            <a:r>
              <a:rPr lang="en-US" dirty="0">
                <a:solidFill>
                  <a:srgbClr val="A31515"/>
                </a:solidFill>
                <a:highlight>
                  <a:srgbClr val="FFFFFF"/>
                </a:highlight>
                <a:latin typeface="Consolas"/>
              </a:rPr>
              <a:t>/&gt;"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smtClean="0">
              <a:solidFill>
                <a:srgbClr val="00B050"/>
              </a:solidFill>
            </a:endParaRPr>
          </a:p>
        </p:txBody>
      </p:sp>
      <p:sp>
        <p:nvSpPr>
          <p:cNvPr id="6" name="Rectangle 5"/>
          <p:cNvSpPr/>
          <p:nvPr/>
        </p:nvSpPr>
        <p:spPr bwMode="auto">
          <a:xfrm>
            <a:off x="5712375" y="3473672"/>
            <a:ext cx="909142"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783020" y="3899338"/>
            <a:ext cx="9559159" cy="1602827"/>
          </a:xfrm>
          <a:prstGeom prst="rect">
            <a:avLst/>
          </a:prstGeom>
          <a:solidFill>
            <a:srgbClr val="66FF33">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8387258" y="3505206"/>
            <a:ext cx="909142" cy="346842"/>
          </a:xfrm>
          <a:prstGeom prst="rect">
            <a:avLst/>
          </a:prstGeom>
          <a:solidFill>
            <a:srgbClr val="66FF33">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36924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smtClean="0"/>
              <a:t>Async</a:t>
            </a:r>
            <a:r>
              <a:rPr lang="en-US" dirty="0" smtClean="0"/>
              <a:t>– errors and chaining</a:t>
            </a:r>
            <a:endParaRPr lang="en-US" dirty="0"/>
          </a:p>
        </p:txBody>
      </p:sp>
      <p:sp>
        <p:nvSpPr>
          <p:cNvPr id="5" name="Text Placeholder 2"/>
          <p:cNvSpPr>
            <a:spLocks noGrp="1"/>
          </p:cNvSpPr>
          <p:nvPr>
            <p:ph type="body" sz="quarter" idx="10"/>
          </p:nvPr>
        </p:nvSpPr>
        <p:spPr>
          <a:xfrm>
            <a:off x="519111" y="1100959"/>
            <a:ext cx="11669713" cy="5613845"/>
          </a:xfrm>
        </p:spPr>
        <p:txBody>
          <a:bodyPr/>
          <a:lstStyle/>
          <a:p>
            <a:endParaRPr lang="en-US" dirty="0" smtClean="0">
              <a:solidFill>
                <a:srgbClr val="0000FF"/>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picker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Pickers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FileOpenPicker</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fileTypeFilter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replaceAll</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a:t>
            </a:r>
            <a:r>
              <a:rPr lang="en-US" dirty="0" err="1">
                <a:solidFill>
                  <a:srgbClr val="A31515"/>
                </a:solidFill>
                <a:highlight>
                  <a:srgbClr val="FFFFFF"/>
                </a:highlight>
                <a:latin typeface="Consolas"/>
              </a:rPr>
              <a:t>png</a:t>
            </a:r>
            <a:r>
              <a:rPr lang="en-US" dirty="0">
                <a:solidFill>
                  <a:srgbClr val="A31515"/>
                </a:solidFill>
                <a:highlight>
                  <a:srgbClr val="FFFFFF"/>
                </a:highlight>
                <a:latin typeface="Consolas"/>
              </a:rPr>
              <a:t>"</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pickSingleFileAsync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file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div</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innerHTML</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A31515"/>
                </a:solidFill>
                <a:highlight>
                  <a:srgbClr val="FFFFFF"/>
                </a:highlight>
                <a:latin typeface="Consolas"/>
              </a:rPr>
              <a:t>"Name: "</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file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fileName</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file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openAsync</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Windows</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FileAccessMode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read</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a:solidFill>
                  <a:srgbClr val="0000FF"/>
                </a:solidFill>
                <a:highlight>
                  <a:srgbClr val="FFFFFF"/>
                </a:highlight>
                <a:latin typeface="Consolas"/>
              </a:rPr>
              <a:t>var</a:t>
            </a:r>
            <a:r>
              <a:rPr lang="en-US" dirty="0">
                <a:solidFill>
                  <a:srgbClr val="000000"/>
                </a:solidFill>
                <a:highlight>
                  <a:srgbClr val="FFFFFF"/>
                </a:highlight>
                <a:latin typeface="Consolas"/>
              </a:rPr>
              <a:t> blob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msWWA</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createBlobFromRandomAccessStream</a:t>
            </a:r>
            <a:r>
              <a:rPr lang="en-US" dirty="0" smtClean="0">
                <a:solidFill>
                  <a:srgbClr val="008080"/>
                </a:solidFill>
                <a:highlight>
                  <a:srgbClr val="FFFFFF"/>
                </a:highlight>
                <a:latin typeface="Consolas"/>
              </a:rPr>
              <a:t>(</a:t>
            </a:r>
          </a:p>
          <a:p>
            <a:r>
              <a:rPr lang="en-US" dirty="0">
                <a:solidFill>
                  <a:srgbClr val="008080"/>
                </a:solidFill>
                <a:highlight>
                  <a:srgbClr val="FFFFFF"/>
                </a:highlight>
                <a:latin typeface="Consolas"/>
              </a:rPr>
              <a:t> </a:t>
            </a:r>
            <a:r>
              <a:rPr lang="en-US" dirty="0" smtClean="0">
                <a:solidFill>
                  <a:srgbClr val="008080"/>
                </a:solidFill>
                <a:highlight>
                  <a:srgbClr val="FFFFFF"/>
                </a:highlight>
                <a:latin typeface="Consolas"/>
              </a:rPr>
              <a:t>                                              </a:t>
            </a:r>
            <a:r>
              <a:rPr lang="en-US" dirty="0" smtClean="0">
                <a:solidFill>
                  <a:srgbClr val="A31515"/>
                </a:solidFill>
                <a:highlight>
                  <a:srgbClr val="FFFFFF"/>
                </a:highlight>
                <a:latin typeface="Consolas"/>
              </a:rPr>
              <a:t>"</a:t>
            </a:r>
            <a:r>
              <a:rPr lang="en-US" dirty="0">
                <a:solidFill>
                  <a:srgbClr val="A31515"/>
                </a:solidFill>
                <a:highlight>
                  <a:srgbClr val="FFFFFF"/>
                </a:highlight>
                <a:latin typeface="Consolas"/>
              </a:rPr>
              <a:t>image/jpg"</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stream</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img</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src</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URL</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createObjectURL</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blob</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r>
              <a:rPr lang="en-US" dirty="0">
                <a:solidFill>
                  <a:srgbClr val="000000"/>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null</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function</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err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console</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log</a:t>
            </a:r>
            <a:r>
              <a:rPr lang="en-US" dirty="0">
                <a:solidFill>
                  <a:srgbClr val="008080"/>
                </a:solidFill>
                <a:highlight>
                  <a:srgbClr val="FFFFFF"/>
                </a:highlight>
                <a:latin typeface="Consolas"/>
              </a:rPr>
              <a:t>(</a:t>
            </a:r>
            <a:r>
              <a:rPr lang="en-US" dirty="0">
                <a:solidFill>
                  <a:srgbClr val="A31515"/>
                </a:solidFill>
                <a:highlight>
                  <a:srgbClr val="FFFFFF"/>
                </a:highlight>
                <a:latin typeface="Consolas"/>
              </a:rPr>
              <a:t>"ERROR:"</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err</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endParaRPr lang="en-US" dirty="0" smtClean="0">
              <a:solidFill>
                <a:srgbClr val="00B050"/>
              </a:solidFill>
            </a:endParaRPr>
          </a:p>
        </p:txBody>
      </p:sp>
      <p:sp>
        <p:nvSpPr>
          <p:cNvPr id="6" name="Rectangle 5"/>
          <p:cNvSpPr/>
          <p:nvPr/>
        </p:nvSpPr>
        <p:spPr bwMode="auto">
          <a:xfrm>
            <a:off x="856594" y="5523189"/>
            <a:ext cx="4708633" cy="346842"/>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725214" y="3499948"/>
            <a:ext cx="10074165" cy="346842"/>
          </a:xfrm>
          <a:prstGeom prst="rect">
            <a:avLst/>
          </a:prstGeom>
          <a:solidFill>
            <a:srgbClr val="66FF33">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79243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057425" cy="1523494"/>
          </a:xfrm>
        </p:spPr>
        <p:txBody>
          <a:bodyPr/>
          <a:lstStyle/>
          <a:p>
            <a:r>
              <a:rPr lang="en-US" dirty="0" smtClean="0"/>
              <a:t>Extending an app with </a:t>
            </a:r>
            <a:r>
              <a:rPr lang="en-US" dirty="0" err="1" smtClean="0"/>
              <a:t>WinRT</a:t>
            </a:r>
            <a:r>
              <a:rPr lang="en-US" dirty="0" smtClean="0"/>
              <a:t>– Part 2</a:t>
            </a:r>
            <a:endParaRPr lang="en-US" dirty="0"/>
          </a:p>
        </p:txBody>
      </p:sp>
      <p:sp>
        <p:nvSpPr>
          <p:cNvPr id="3" name="Subtitle 2"/>
          <p:cNvSpPr>
            <a:spLocks noGrp="1"/>
          </p:cNvSpPr>
          <p:nvPr>
            <p:ph type="subTitle" idx="1"/>
          </p:nvPr>
        </p:nvSpPr>
        <p:spPr>
          <a:xfrm>
            <a:off x="969964" y="4787310"/>
            <a:ext cx="9655995" cy="1045931"/>
          </a:xfrm>
        </p:spPr>
        <p:txBody>
          <a:bodyPr/>
          <a:lstStyle/>
          <a:p>
            <a:r>
              <a:rPr lang="en-US" sz="2800" dirty="0" smtClean="0"/>
              <a:t>Using APIs from the Windows Runtime to enhance the functionality of a Metro style app written in JavaScript</a:t>
            </a:r>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1343157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10894693" cy="1754326"/>
          </a:xfrm>
          <a:prstGeom prst="rect">
            <a:avLst/>
          </a:prstGeom>
          <a:noFill/>
        </p:spPr>
        <p:txBody>
          <a:bodyPr wrap="square" rtlCol="0">
            <a:spAutoFit/>
          </a:bodyPr>
          <a:lstStyle/>
          <a:p>
            <a:r>
              <a:rPr lang="en-US" sz="5400" dirty="0" err="1">
                <a:latin typeface="Segoe UI Semilight" pitchFamily="34" charset="0"/>
                <a:cs typeface="Segoe UI Semilight" pitchFamily="34" charset="0"/>
              </a:rPr>
              <a:t>WinRT</a:t>
            </a:r>
            <a:r>
              <a:rPr lang="en-US" sz="5400" dirty="0">
                <a:latin typeface="Segoe UI Semilight" pitchFamily="34" charset="0"/>
                <a:cs typeface="Segoe UI Semilight" pitchFamily="34" charset="0"/>
              </a:rPr>
              <a:t> c</a:t>
            </a:r>
            <a:r>
              <a:rPr lang="en-US" sz="5400" dirty="0" smtClean="0">
                <a:latin typeface="Segoe UI Semilight" pitchFamily="34" charset="0"/>
                <a:cs typeface="Segoe UI Semilight" pitchFamily="34" charset="0"/>
              </a:rPr>
              <a:t>omponents and JavaScript</a:t>
            </a:r>
            <a:endParaRPr lang="en-US" sz="5400" dirty="0">
              <a:latin typeface="Segoe UI Semibold" pitchFamily="34" charset="0"/>
              <a:ea typeface="Segoe UI Semibold" pitchFamily="34" charset="0"/>
              <a:cs typeface="Segoe UI Semibold" pitchFamily="34" charset="0"/>
            </a:endParaRPr>
          </a:p>
        </p:txBody>
      </p:sp>
    </p:spTree>
    <p:extLst>
      <p:ext uri="{BB962C8B-B14F-4D97-AF65-F5344CB8AC3E}">
        <p14:creationId xmlns:p14="http://schemas.microsoft.com/office/powerpoint/2010/main" val="649837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Windows Runtime Components written in C# and C++ can add custom native code to your JavaScript Metro style apps.</a:t>
            </a:r>
            <a:endParaRPr lang="en-US" dirty="0">
              <a:latin typeface="+mn-lt"/>
            </a:endParaRPr>
          </a:p>
        </p:txBody>
      </p:sp>
    </p:spTree>
    <p:extLst>
      <p:ext uri="{BB962C8B-B14F-4D97-AF65-F5344CB8AC3E}">
        <p14:creationId xmlns:p14="http://schemas.microsoft.com/office/powerpoint/2010/main" val="408269404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111" y="1100959"/>
            <a:ext cx="11669713" cy="5613845"/>
          </a:xfrm>
        </p:spPr>
        <p:txBody>
          <a:bodyPr/>
          <a:lstStyle/>
          <a:p>
            <a:r>
              <a:rPr lang="en-US" dirty="0">
                <a:solidFill>
                  <a:srgbClr val="008000"/>
                </a:solidFill>
                <a:highlight>
                  <a:srgbClr val="FFFFFF"/>
                </a:highlight>
                <a:latin typeface="Consolas"/>
              </a:rPr>
              <a:t>// C#</a:t>
            </a:r>
            <a:endParaRPr lang="en-US" dirty="0" smtClean="0">
              <a:solidFill>
                <a:srgbClr val="0000FF"/>
              </a:solidFill>
              <a:highlight>
                <a:srgbClr val="FFFFFF"/>
              </a:highlight>
              <a:latin typeface="Consolas"/>
            </a:endParaRPr>
          </a:p>
          <a:p>
            <a:r>
              <a:rPr lang="en-US" dirty="0">
                <a:solidFill>
                  <a:srgbClr val="0000FF"/>
                </a:solidFill>
                <a:highlight>
                  <a:srgbClr val="FFFFFF"/>
                </a:highlight>
                <a:latin typeface="Consolas"/>
              </a:rPr>
              <a:t>namespace</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CustomWinRTComponent</a:t>
            </a:r>
            <a:r>
              <a:rPr lang="en-US" dirty="0">
                <a:solidFill>
                  <a:srgbClr val="000000"/>
                </a:solidFill>
                <a:highlight>
                  <a:srgbClr val="FFFFFF"/>
                </a:highlight>
                <a:latin typeface="Consolas"/>
              </a:rPr>
              <a:t> {</a:t>
            </a: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public</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interface</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IMoreMath</a:t>
            </a:r>
            <a:r>
              <a:rPr lang="en-US" dirty="0">
                <a:solidFill>
                  <a:srgbClr val="000000"/>
                </a:solidFill>
                <a:highlight>
                  <a:srgbClr val="FFFFFF"/>
                </a:highlight>
                <a:latin typeface="Consolas"/>
              </a:rPr>
              <a:t> { }</a:t>
            </a: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public</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sealed</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class</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MoreMath</a:t>
            </a:r>
            <a:r>
              <a:rPr lang="en-US" dirty="0">
                <a:solidFill>
                  <a:srgbClr val="000000"/>
                </a:solidFill>
                <a:highlight>
                  <a:srgbClr val="FFFFFF"/>
                </a:highlight>
                <a:latin typeface="Consolas"/>
              </a:rPr>
              <a:t> : </a:t>
            </a:r>
            <a:r>
              <a:rPr lang="en-US" dirty="0" err="1">
                <a:solidFill>
                  <a:srgbClr val="2B91AF"/>
                </a:solidFill>
                <a:highlight>
                  <a:srgbClr val="FFFFFF"/>
                </a:highlight>
                <a:latin typeface="Consolas"/>
              </a:rPr>
              <a:t>IMoreMath</a:t>
            </a:r>
            <a:r>
              <a:rPr lang="en-US" dirty="0">
                <a:solidFill>
                  <a:srgbClr val="000000"/>
                </a:solidFill>
                <a:highlight>
                  <a:srgbClr val="FFFFFF"/>
                </a:highlight>
                <a:latin typeface="Consolas"/>
              </a:rPr>
              <a:t> {</a:t>
            </a: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public</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static</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double</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Sinh</a:t>
            </a:r>
            <a:r>
              <a:rPr lang="en-US" dirty="0">
                <a:solidFill>
                  <a:srgbClr val="000000"/>
                </a:solidFill>
                <a:highlight>
                  <a:srgbClr val="FFFFFF"/>
                </a:highlight>
                <a:latin typeface="Consolas"/>
              </a:rPr>
              <a:t>(</a:t>
            </a:r>
            <a:r>
              <a:rPr lang="en-US" dirty="0">
                <a:solidFill>
                  <a:srgbClr val="0000FF"/>
                </a:solidFill>
                <a:highlight>
                  <a:srgbClr val="FFFFFF"/>
                </a:highlight>
                <a:latin typeface="Consolas"/>
              </a:rPr>
              <a:t>double</a:t>
            </a:r>
            <a:r>
              <a:rPr lang="en-US" dirty="0">
                <a:solidFill>
                  <a:srgbClr val="000000"/>
                </a:solidFill>
                <a:highlight>
                  <a:srgbClr val="FFFFFF"/>
                </a:highlight>
                <a:latin typeface="Consolas"/>
              </a:rPr>
              <a:t> x) { </a:t>
            </a: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Math</a:t>
            </a:r>
            <a:r>
              <a:rPr lang="en-US" dirty="0" err="1">
                <a:solidFill>
                  <a:srgbClr val="000000"/>
                </a:solidFill>
                <a:highlight>
                  <a:srgbClr val="FFFFFF"/>
                </a:highlight>
                <a:latin typeface="Consolas"/>
              </a:rPr>
              <a:t>.Sinh</a:t>
            </a:r>
            <a:r>
              <a:rPr lang="en-US" dirty="0">
                <a:solidFill>
                  <a:srgbClr val="000000"/>
                </a:solidFill>
                <a:highlight>
                  <a:srgbClr val="FFFFFF"/>
                </a:highlight>
                <a:latin typeface="Consolas"/>
              </a:rPr>
              <a:t>(x); </a:t>
            </a:r>
          </a:p>
          <a:p>
            <a:r>
              <a:rPr lang="en-US" dirty="0">
                <a:solidFill>
                  <a:srgbClr val="000000"/>
                </a:solidFill>
                <a:highlight>
                  <a:srgbClr val="FFFFFF"/>
                </a:highlight>
                <a:latin typeface="Consolas"/>
              </a:rPr>
              <a:t>        }</a:t>
            </a:r>
          </a:p>
          <a:p>
            <a:r>
              <a:rPr lang="en-US" dirty="0">
                <a:solidFill>
                  <a:srgbClr val="000000"/>
                </a:solidFill>
                <a:highlight>
                  <a:srgbClr val="FFFFFF"/>
                </a:highlight>
                <a:latin typeface="Consolas"/>
              </a:rPr>
              <a:t>    }</a:t>
            </a:r>
          </a:p>
          <a:p>
            <a:r>
              <a:rPr lang="en-US" dirty="0" smtClean="0">
                <a:solidFill>
                  <a:srgbClr val="000000"/>
                </a:solidFill>
                <a:highlight>
                  <a:srgbClr val="FFFFFF"/>
                </a:highlight>
                <a:latin typeface="Consolas"/>
              </a:rPr>
              <a:t>}</a:t>
            </a:r>
          </a:p>
          <a:p>
            <a:endParaRPr lang="en-US" dirty="0">
              <a:solidFill>
                <a:srgbClr val="000000"/>
              </a:solidFill>
              <a:highlight>
                <a:srgbClr val="FFFFFF"/>
              </a:highlight>
              <a:latin typeface="Consolas"/>
            </a:endParaRPr>
          </a:p>
          <a:p>
            <a:r>
              <a:rPr lang="en-US" dirty="0">
                <a:solidFill>
                  <a:srgbClr val="008000"/>
                </a:solidFill>
                <a:highlight>
                  <a:srgbClr val="FFFFFF"/>
                </a:highlight>
                <a:latin typeface="Consolas"/>
              </a:rPr>
              <a:t>// JavaScript</a:t>
            </a: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MoreMath</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CustomWinRTComponent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MoreMath</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y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MoreMath</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sinh</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0.7</a:t>
            </a:r>
            <a:r>
              <a:rPr lang="en-US" dirty="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endParaRPr lang="en-US" dirty="0" smtClean="0">
              <a:solidFill>
                <a:srgbClr val="00B050"/>
              </a:solidFill>
            </a:endParaRPr>
          </a:p>
        </p:txBody>
      </p:sp>
      <p:sp>
        <p:nvSpPr>
          <p:cNvPr id="6" name="Rectangle 5"/>
          <p:cNvSpPr/>
          <p:nvPr/>
        </p:nvSpPr>
        <p:spPr bwMode="auto">
          <a:xfrm>
            <a:off x="503345" y="5523184"/>
            <a:ext cx="7615896" cy="735726"/>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 name="Title 1"/>
          <p:cNvSpPr>
            <a:spLocks noGrp="1"/>
          </p:cNvSpPr>
          <p:nvPr>
            <p:ph type="title"/>
          </p:nvPr>
        </p:nvSpPr>
        <p:spPr/>
        <p:txBody>
          <a:bodyPr/>
          <a:lstStyle/>
          <a:p>
            <a:r>
              <a:rPr lang="en-US" dirty="0" smtClean="0"/>
              <a:t>JavaScript and C# </a:t>
            </a:r>
            <a:r>
              <a:rPr lang="en-US" dirty="0" err="1" smtClean="0"/>
              <a:t>WinRT</a:t>
            </a:r>
            <a:r>
              <a:rPr lang="en-US" dirty="0" smtClean="0"/>
              <a:t> component</a:t>
            </a:r>
            <a:endParaRPr lang="en-US" dirty="0"/>
          </a:p>
        </p:txBody>
      </p:sp>
    </p:spTree>
    <p:extLst>
      <p:ext uri="{BB962C8B-B14F-4D97-AF65-F5344CB8AC3E}">
        <p14:creationId xmlns:p14="http://schemas.microsoft.com/office/powerpoint/2010/main" val="3544395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111" y="1100959"/>
            <a:ext cx="11669713" cy="5613845"/>
          </a:xfrm>
        </p:spPr>
        <p:txBody>
          <a:bodyPr/>
          <a:lstStyle/>
          <a:p>
            <a:r>
              <a:rPr lang="en-US" dirty="0">
                <a:solidFill>
                  <a:srgbClr val="008000"/>
                </a:solidFill>
                <a:highlight>
                  <a:srgbClr val="FFFFFF"/>
                </a:highlight>
                <a:latin typeface="Consolas"/>
              </a:rPr>
              <a:t>// </a:t>
            </a:r>
            <a:r>
              <a:rPr lang="en-US" dirty="0" smtClean="0">
                <a:solidFill>
                  <a:srgbClr val="008000"/>
                </a:solidFill>
                <a:highlight>
                  <a:srgbClr val="FFFFFF"/>
                </a:highlight>
                <a:latin typeface="Consolas"/>
              </a:rPr>
              <a:t>C++</a:t>
            </a:r>
            <a:endParaRPr lang="en-US" dirty="0" smtClean="0">
              <a:solidFill>
                <a:srgbClr val="0000FF"/>
              </a:solidFill>
              <a:highlight>
                <a:srgbClr val="FFFFFF"/>
              </a:highlight>
              <a:latin typeface="Consolas"/>
            </a:endParaRPr>
          </a:p>
          <a:p>
            <a:r>
              <a:rPr lang="en-US" dirty="0">
                <a:solidFill>
                  <a:srgbClr val="0000FF"/>
                </a:solidFill>
                <a:highlight>
                  <a:srgbClr val="FFFFFF"/>
                </a:highlight>
                <a:latin typeface="Consolas"/>
              </a:rPr>
              <a:t>namespace</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CustomWinRTComponent</a:t>
            </a:r>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public</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ref</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class</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Math</a:t>
            </a:r>
            <a:r>
              <a:rPr lang="en-US" dirty="0">
                <a:solidFill>
                  <a:srgbClr val="000000"/>
                </a:solidFill>
                <a:highlight>
                  <a:srgbClr val="FFFFFF"/>
                </a:highlight>
                <a:latin typeface="Consolas"/>
              </a:rPr>
              <a:t> </a:t>
            </a:r>
            <a:r>
              <a:rPr lang="en-US" dirty="0" smtClean="0">
                <a:solidFill>
                  <a:srgbClr val="0000FF"/>
                </a:solidFill>
                <a:highlight>
                  <a:srgbClr val="FFFFFF"/>
                </a:highlight>
                <a:latin typeface="Consolas"/>
              </a:rPr>
              <a:t>sealed </a:t>
            </a:r>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public</a:t>
            </a:r>
            <a:r>
              <a:rPr lang="en-US" dirty="0">
                <a:solidFill>
                  <a:srgbClr val="000000"/>
                </a:solidFill>
                <a:highlight>
                  <a:srgbClr val="FFFFFF"/>
                </a:highlight>
                <a:latin typeface="Consolas"/>
              </a:rPr>
              <a:t>:</a:t>
            </a:r>
          </a:p>
          <a:p>
            <a:r>
              <a:rPr lang="en-US" dirty="0" smtClean="0">
                <a:solidFill>
                  <a:srgbClr val="0000FF"/>
                </a:solidFill>
                <a:highlight>
                  <a:srgbClr val="FFFFFF"/>
                </a:highlight>
                <a:latin typeface="Consolas"/>
              </a:rPr>
              <a:t>        static</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double</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Sinh</a:t>
            </a:r>
            <a:r>
              <a:rPr lang="en-US" dirty="0">
                <a:solidFill>
                  <a:srgbClr val="000000"/>
                </a:solidFill>
                <a:highlight>
                  <a:srgbClr val="FFFFFF"/>
                </a:highlight>
                <a:latin typeface="Consolas"/>
              </a:rPr>
              <a:t>(</a:t>
            </a:r>
            <a:r>
              <a:rPr lang="en-US" dirty="0">
                <a:solidFill>
                  <a:srgbClr val="0000FF"/>
                </a:solidFill>
                <a:highlight>
                  <a:srgbClr val="FFFFFF"/>
                </a:highlight>
                <a:latin typeface="Consolas"/>
              </a:rPr>
              <a:t>double</a:t>
            </a:r>
            <a:r>
              <a:rPr lang="en-US" dirty="0">
                <a:solidFill>
                  <a:srgbClr val="000000"/>
                </a:solidFill>
                <a:highlight>
                  <a:srgbClr val="FFFFFF"/>
                </a:highlight>
                <a:latin typeface="Consolas"/>
              </a:rPr>
              <a:t> </a:t>
            </a:r>
            <a:r>
              <a:rPr lang="en-US" i="1" dirty="0" smtClean="0">
                <a:solidFill>
                  <a:srgbClr val="000000"/>
                </a:solidFill>
                <a:highlight>
                  <a:srgbClr val="FFFFFF"/>
                </a:highlight>
                <a:latin typeface="Consolas"/>
              </a:rPr>
              <a:t>d</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sinh</a:t>
            </a:r>
            <a:r>
              <a:rPr lang="en-US" dirty="0" smtClean="0">
                <a:solidFill>
                  <a:srgbClr val="000000"/>
                </a:solidFill>
                <a:highlight>
                  <a:srgbClr val="FFFFFF"/>
                </a:highlight>
                <a:latin typeface="Consolas"/>
              </a:rPr>
              <a:t>(</a:t>
            </a:r>
            <a:r>
              <a:rPr lang="en-US" i="1" dirty="0" smtClean="0">
                <a:solidFill>
                  <a:srgbClr val="000000"/>
                </a:solidFill>
                <a:highlight>
                  <a:srgbClr val="FFFFFF"/>
                </a:highlight>
                <a:latin typeface="Consolas"/>
              </a:rPr>
              <a:t>d</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a:t>
            </a:r>
          </a:p>
          <a:p>
            <a:endParaRPr lang="en-US" dirty="0" smtClean="0">
              <a:solidFill>
                <a:srgbClr val="000000"/>
              </a:solidFill>
              <a:highlight>
                <a:srgbClr val="FFFFFF"/>
              </a:highlight>
              <a:latin typeface="Consolas"/>
            </a:endParaRPr>
          </a:p>
          <a:p>
            <a:endParaRPr lang="en-US" dirty="0">
              <a:solidFill>
                <a:srgbClr val="000000"/>
              </a:solidFill>
              <a:highlight>
                <a:srgbClr val="FFFFFF"/>
              </a:highlight>
              <a:latin typeface="Consolas"/>
            </a:endParaRPr>
          </a:p>
          <a:p>
            <a:endParaRPr lang="en-US" dirty="0" smtClean="0">
              <a:solidFill>
                <a:srgbClr val="000000"/>
              </a:solidFill>
              <a:highlight>
                <a:srgbClr val="FFFFFF"/>
              </a:highlight>
              <a:latin typeface="Consolas"/>
            </a:endParaRPr>
          </a:p>
          <a:p>
            <a:r>
              <a:rPr lang="en-US" dirty="0" smtClean="0">
                <a:solidFill>
                  <a:srgbClr val="008000"/>
                </a:solidFill>
                <a:highlight>
                  <a:srgbClr val="FFFFFF"/>
                </a:highlight>
                <a:latin typeface="Consolas"/>
              </a:rPr>
              <a:t>// </a:t>
            </a:r>
            <a:r>
              <a:rPr lang="en-US" dirty="0">
                <a:solidFill>
                  <a:srgbClr val="008000"/>
                </a:solidFill>
                <a:highlight>
                  <a:srgbClr val="FFFFFF"/>
                </a:highlight>
                <a:latin typeface="Consolas"/>
              </a:rPr>
              <a:t>JavaScript</a:t>
            </a: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MoreMath</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smtClean="0">
                <a:solidFill>
                  <a:srgbClr val="000000"/>
                </a:solidFill>
                <a:highlight>
                  <a:srgbClr val="FFFFFF"/>
                </a:highlight>
                <a:latin typeface="Consolas"/>
              </a:rPr>
              <a:t>CustomWinRTComponent</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MoreMath</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err="1"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y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MoreMath</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sinh</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0.7</a:t>
            </a:r>
            <a:r>
              <a:rPr lang="en-US" dirty="0">
                <a:solidFill>
                  <a:srgbClr val="008080"/>
                </a:solidFill>
                <a:highlight>
                  <a:srgbClr val="FFFFFF"/>
                </a:highlight>
                <a:latin typeface="Consolas"/>
              </a:rPr>
              <a:t>);</a:t>
            </a:r>
            <a:endParaRPr lang="en-US" dirty="0" smtClean="0">
              <a:solidFill>
                <a:srgbClr val="000000"/>
              </a:solidFill>
              <a:highlight>
                <a:srgbClr val="FFFFFF"/>
              </a:highlight>
              <a:latin typeface="Consolas"/>
            </a:endParaRPr>
          </a:p>
          <a:p>
            <a:endParaRPr lang="en-US" dirty="0" smtClean="0">
              <a:solidFill>
                <a:srgbClr val="00B050"/>
              </a:solidFill>
            </a:endParaRPr>
          </a:p>
        </p:txBody>
      </p:sp>
      <p:sp>
        <p:nvSpPr>
          <p:cNvPr id="6" name="Rectangle 5"/>
          <p:cNvSpPr/>
          <p:nvPr/>
        </p:nvSpPr>
        <p:spPr bwMode="auto">
          <a:xfrm>
            <a:off x="503345" y="5523184"/>
            <a:ext cx="7631662" cy="735726"/>
          </a:xfrm>
          <a:prstGeom prst="rect">
            <a:avLst/>
          </a:prstGeom>
          <a:solidFill>
            <a:srgbClr val="FFFF00">
              <a:alpha val="38824"/>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 name="Title 1"/>
          <p:cNvSpPr>
            <a:spLocks noGrp="1"/>
          </p:cNvSpPr>
          <p:nvPr>
            <p:ph type="title"/>
          </p:nvPr>
        </p:nvSpPr>
        <p:spPr/>
        <p:txBody>
          <a:bodyPr/>
          <a:lstStyle/>
          <a:p>
            <a:r>
              <a:rPr lang="en-US" dirty="0" smtClean="0"/>
              <a:t>JavaScript and C++ </a:t>
            </a:r>
            <a:r>
              <a:rPr lang="en-US" dirty="0" err="1" smtClean="0"/>
              <a:t>WinRT</a:t>
            </a:r>
            <a:r>
              <a:rPr lang="en-US" dirty="0" smtClean="0"/>
              <a:t> component</a:t>
            </a:r>
            <a:endParaRPr lang="en-US" dirty="0"/>
          </a:p>
        </p:txBody>
      </p:sp>
    </p:spTree>
    <p:extLst>
      <p:ext uri="{BB962C8B-B14F-4D97-AF65-F5344CB8AC3E}">
        <p14:creationId xmlns:p14="http://schemas.microsoft.com/office/powerpoint/2010/main" val="33106276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302380" cy="1523494"/>
          </a:xfrm>
        </p:spPr>
        <p:txBody>
          <a:bodyPr/>
          <a:lstStyle/>
          <a:p>
            <a:r>
              <a:rPr lang="en-US" dirty="0" smtClean="0"/>
              <a:t>Custom </a:t>
            </a:r>
            <a:r>
              <a:rPr lang="en-US" dirty="0" err="1" smtClean="0"/>
              <a:t>WinRT</a:t>
            </a:r>
            <a:r>
              <a:rPr lang="en-US" dirty="0" smtClean="0"/>
              <a:t> components in JavaScript</a:t>
            </a:r>
            <a:endParaRPr lang="en-US" dirty="0"/>
          </a:p>
        </p:txBody>
      </p:sp>
      <p:sp>
        <p:nvSpPr>
          <p:cNvPr id="3" name="Subtitle 2"/>
          <p:cNvSpPr>
            <a:spLocks noGrp="1"/>
          </p:cNvSpPr>
          <p:nvPr>
            <p:ph type="subTitle" idx="1"/>
          </p:nvPr>
        </p:nvSpPr>
        <p:spPr>
          <a:xfrm>
            <a:off x="969964" y="4787310"/>
            <a:ext cx="9655995" cy="1045931"/>
          </a:xfrm>
        </p:spPr>
        <p:txBody>
          <a:bodyPr/>
          <a:lstStyle/>
          <a:p>
            <a:r>
              <a:rPr lang="en-US" sz="2800" dirty="0" smtClean="0"/>
              <a:t>Authoring and using custom native code components </a:t>
            </a:r>
          </a:p>
          <a:p>
            <a:r>
              <a:rPr lang="en-US" sz="2800" dirty="0" smtClean="0"/>
              <a:t>from </a:t>
            </a:r>
            <a:r>
              <a:rPr lang="en-US" sz="2800" dirty="0"/>
              <a:t>a Metro style </a:t>
            </a:r>
            <a:r>
              <a:rPr lang="en-US" sz="2800" dirty="0" smtClean="0"/>
              <a:t>app </a:t>
            </a:r>
            <a:r>
              <a:rPr lang="en-US" sz="2800" dirty="0"/>
              <a:t>written in </a:t>
            </a:r>
            <a:r>
              <a:rPr lang="en-US" sz="2800" dirty="0" smtClean="0"/>
              <a:t>JavaScript</a:t>
            </a:r>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31893971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Text Placeholder 2"/>
          <p:cNvSpPr>
            <a:spLocks noGrp="1"/>
          </p:cNvSpPr>
          <p:nvPr>
            <p:ph type="body" sz="quarter" idx="10"/>
          </p:nvPr>
        </p:nvSpPr>
        <p:spPr>
          <a:xfrm>
            <a:off x="519114" y="1447799"/>
            <a:ext cx="11149012" cy="4690515"/>
          </a:xfrm>
        </p:spPr>
        <p:txBody>
          <a:bodyPr/>
          <a:lstStyle/>
          <a:p>
            <a:r>
              <a:rPr lang="en-US" dirty="0" smtClean="0"/>
              <a:t>The Windows Runtime provides access to a rich collection of APIs for JavaScript developers</a:t>
            </a:r>
          </a:p>
          <a:p>
            <a:r>
              <a:rPr lang="en-US" dirty="0" smtClean="0"/>
              <a:t>Windows </a:t>
            </a:r>
            <a:r>
              <a:rPr lang="en-US" dirty="0"/>
              <a:t>R</a:t>
            </a:r>
            <a:r>
              <a:rPr lang="en-US" dirty="0" smtClean="0"/>
              <a:t>untime APIs expose a mix of familiar and new design patterns for JavaScript developers</a:t>
            </a:r>
          </a:p>
          <a:p>
            <a:endParaRPr lang="en-US" dirty="0"/>
          </a:p>
          <a:p>
            <a:pPr marL="0" indent="0">
              <a:buNone/>
            </a:pPr>
            <a:r>
              <a:rPr lang="en-US" dirty="0" smtClean="0">
                <a:latin typeface="+mj-lt"/>
              </a:rPr>
              <a:t>You’ve seen</a:t>
            </a:r>
          </a:p>
          <a:p>
            <a:r>
              <a:rPr lang="en-US" dirty="0" smtClean="0"/>
              <a:t>How to use Windows Runtime APIs from JavaScript</a:t>
            </a:r>
            <a:endParaRPr lang="en-US" dirty="0"/>
          </a:p>
          <a:p>
            <a:pPr>
              <a:spcBef>
                <a:spcPts val="1200"/>
              </a:spcBef>
            </a:pPr>
            <a:r>
              <a:rPr lang="en-US" dirty="0" smtClean="0"/>
              <a:t>How concepts from </a:t>
            </a:r>
            <a:r>
              <a:rPr lang="en-US" dirty="0" err="1" smtClean="0"/>
              <a:t>WinRT</a:t>
            </a:r>
            <a:r>
              <a:rPr lang="en-US" dirty="0" smtClean="0"/>
              <a:t> are mapped into JavaScript</a:t>
            </a:r>
          </a:p>
          <a:p>
            <a:pPr>
              <a:spcBef>
                <a:spcPts val="1200"/>
              </a:spcBef>
            </a:pPr>
            <a:r>
              <a:rPr lang="en-US" dirty="0" smtClean="0"/>
              <a:t>A glimpse into the breadth and depth of the Windows Runtime</a:t>
            </a:r>
            <a:endParaRPr lang="en-US" dirty="0"/>
          </a:p>
        </p:txBody>
      </p:sp>
    </p:spTree>
    <p:extLst>
      <p:ext uri="{BB962C8B-B14F-4D97-AF65-F5344CB8AC3E}">
        <p14:creationId xmlns:p14="http://schemas.microsoft.com/office/powerpoint/2010/main" val="127871527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APIs </a:t>
            </a:r>
            <a:r>
              <a:rPr lang="en-US" dirty="0" smtClean="0"/>
              <a:t>available </a:t>
            </a:r>
            <a:r>
              <a:rPr lang="en-US" dirty="0"/>
              <a:t>in JavaScript Metro style apps</a:t>
            </a:r>
          </a:p>
        </p:txBody>
      </p:sp>
      <p:graphicFrame>
        <p:nvGraphicFramePr>
          <p:cNvPr id="4" name="Chart 3"/>
          <p:cNvGraphicFramePr>
            <a:graphicFrameLocks/>
          </p:cNvGraphicFramePr>
          <p:nvPr>
            <p:extLst>
              <p:ext uri="{D42A27DB-BD31-4B8C-83A1-F6EECF244321}">
                <p14:modId xmlns:p14="http://schemas.microsoft.com/office/powerpoint/2010/main" val="1781056492"/>
              </p:ext>
            </p:extLst>
          </p:nvPr>
        </p:nvGraphicFramePr>
        <p:xfrm>
          <a:off x="519111" y="1583141"/>
          <a:ext cx="11149013" cy="4585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3570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grpSp>
        <p:nvGrpSpPr>
          <p:cNvPr id="9" name="Group 8"/>
          <p:cNvGrpSpPr/>
          <p:nvPr/>
        </p:nvGrpSpPr>
        <p:grpSpPr>
          <a:xfrm>
            <a:off x="61253" y="1460730"/>
            <a:ext cx="11289917" cy="5085668"/>
            <a:chOff x="213993" y="1521133"/>
            <a:chExt cx="8467407" cy="4246029"/>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13993" y="1655755"/>
              <a:ext cx="8467407" cy="4111407"/>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3200" dirty="0">
                  <a:solidFill>
                    <a:srgbClr val="FFFFFF"/>
                  </a:solidFill>
                </a:rPr>
                <a:t>PLAT-874T - Lap around the Windows Runtime</a:t>
              </a:r>
            </a:p>
            <a:p>
              <a:pPr marL="914400" lvl="1" indent="-457200">
                <a:lnSpc>
                  <a:spcPct val="100000"/>
                </a:lnSpc>
                <a:spcBef>
                  <a:spcPts val="0"/>
                </a:spcBef>
                <a:buClrTx/>
                <a:buSzTx/>
                <a:buFont typeface="Arial" pitchFamily="34" charset="0"/>
                <a:buChar char="•"/>
              </a:pPr>
              <a:r>
                <a:rPr lang="en-US" sz="3200" dirty="0">
                  <a:solidFill>
                    <a:srgbClr val="FFFFFF"/>
                  </a:solidFill>
                </a:rPr>
                <a:t>PLAT-382T </a:t>
              </a:r>
              <a:r>
                <a:rPr lang="en-US" sz="3200" dirty="0" smtClean="0">
                  <a:solidFill>
                    <a:srgbClr val="FFFFFF"/>
                  </a:solidFill>
                </a:rPr>
                <a:t>– </a:t>
              </a:r>
              <a:r>
                <a:rPr lang="en-US" sz="3200" dirty="0">
                  <a:solidFill>
                    <a:srgbClr val="FFFFFF"/>
                  </a:solidFill>
                </a:rPr>
                <a:t>What's new with HTML5, </a:t>
              </a:r>
              <a:r>
                <a:rPr lang="en-US" sz="3200" dirty="0" err="1">
                  <a:solidFill>
                    <a:srgbClr val="FFFFFF"/>
                  </a:solidFill>
                </a:rPr>
                <a:t>Javascript</a:t>
              </a:r>
              <a:r>
                <a:rPr lang="en-US" sz="3200" dirty="0">
                  <a:solidFill>
                    <a:srgbClr val="FFFFFF"/>
                  </a:solidFill>
                </a:rPr>
                <a:t>, and CSS3</a:t>
              </a:r>
              <a:endParaRPr lang="en-US" sz="3200" dirty="0" smtClean="0">
                <a:solidFill>
                  <a:srgbClr val="FFFFFF"/>
                </a:solidFill>
              </a:endParaRPr>
            </a:p>
            <a:p>
              <a:pPr marL="914400" lvl="1" indent="-457200">
                <a:lnSpc>
                  <a:spcPct val="100000"/>
                </a:lnSpc>
                <a:spcBef>
                  <a:spcPts val="0"/>
                </a:spcBef>
                <a:buClrTx/>
                <a:buSzTx/>
                <a:buFont typeface="Arial" pitchFamily="34" charset="0"/>
                <a:buChar char="•"/>
              </a:pPr>
              <a:r>
                <a:rPr lang="en-US" sz="3200" dirty="0">
                  <a:solidFill>
                    <a:srgbClr val="FFFFFF"/>
                  </a:solidFill>
                </a:rPr>
                <a:t>TOOL-531T </a:t>
              </a:r>
              <a:r>
                <a:rPr lang="en-US" sz="3200" dirty="0" smtClean="0">
                  <a:solidFill>
                    <a:srgbClr val="FFFFFF"/>
                  </a:solidFill>
                </a:rPr>
                <a:t>– </a:t>
              </a:r>
              <a:r>
                <a:rPr lang="en-US" sz="3200" dirty="0">
                  <a:solidFill>
                    <a:srgbClr val="FFFFFF"/>
                  </a:solidFill>
                </a:rPr>
                <a:t>Using the Windows Runtime from C# and Visual Basic</a:t>
              </a:r>
              <a:endParaRPr lang="en-US" sz="3200" dirty="0" smtClean="0">
                <a:solidFill>
                  <a:srgbClr val="FFFFFF"/>
                </a:solidFill>
              </a:endParaRPr>
            </a:p>
            <a:p>
              <a:pPr marL="914400" lvl="1" indent="-457200">
                <a:lnSpc>
                  <a:spcPct val="100000"/>
                </a:lnSpc>
                <a:spcBef>
                  <a:spcPts val="0"/>
                </a:spcBef>
                <a:buClrTx/>
                <a:buSzTx/>
                <a:buFont typeface="Arial" pitchFamily="34" charset="0"/>
                <a:buChar char="•"/>
              </a:pPr>
              <a:r>
                <a:rPr lang="en-US" sz="3200" dirty="0">
                  <a:solidFill>
                    <a:srgbClr val="FFFFFF"/>
                  </a:solidFill>
                </a:rPr>
                <a:t>TOOL-532T - Using the Windows Runtime from C++</a:t>
              </a:r>
            </a:p>
            <a:p>
              <a:pPr marL="914400" lvl="1" indent="-457200">
                <a:lnSpc>
                  <a:spcPct val="100000"/>
                </a:lnSpc>
                <a:spcBef>
                  <a:spcPts val="0"/>
                </a:spcBef>
                <a:buClrTx/>
                <a:buSzTx/>
                <a:buFont typeface="Arial" pitchFamily="34" charset="0"/>
                <a:buChar char="•"/>
              </a:pPr>
              <a:r>
                <a:rPr lang="en-US" sz="3200" dirty="0">
                  <a:solidFill>
                    <a:srgbClr val="FFFFFF"/>
                  </a:solidFill>
                </a:rPr>
                <a:t>PLAT-875T - Windows Runtime internals: understanding "Hello World"</a:t>
              </a:r>
            </a:p>
            <a:p>
              <a:pPr marL="914400" lvl="1" indent="-457200">
                <a:lnSpc>
                  <a:spcPct val="100000"/>
                </a:lnSpc>
                <a:spcBef>
                  <a:spcPts val="0"/>
                </a:spcBef>
                <a:buClrTx/>
                <a:buSzTx/>
                <a:buFont typeface="Arial" pitchFamily="34" charset="0"/>
                <a:buChar char="•"/>
              </a:pPr>
              <a:r>
                <a:rPr lang="en-US" sz="3200" dirty="0">
                  <a:solidFill>
                    <a:srgbClr val="FFFFFF"/>
                  </a:solidFill>
                </a:rPr>
                <a:t>PLAT-876T - Lessons learned designing the Windows Runtime</a:t>
              </a:r>
              <a:endParaRPr lang="en-US" sz="3200" dirty="0" smtClean="0">
                <a:solidFill>
                  <a:srgbClr val="FFFFFF"/>
                </a:solidFill>
              </a:endParaRPr>
            </a:p>
            <a:p>
              <a:pPr marL="914400" lvl="1" indent="-457200">
                <a:lnSpc>
                  <a:spcPct val="100000"/>
                </a:lnSpc>
                <a:spcBef>
                  <a:spcPts val="0"/>
                </a:spcBef>
                <a:buClrTx/>
                <a:buSzTx/>
                <a:buFont typeface="Arial" pitchFamily="34" charset="0"/>
                <a:buChar char="•"/>
              </a:pPr>
              <a:r>
                <a:rPr lang="en-US" sz="3200" dirty="0">
                  <a:solidFill>
                    <a:srgbClr val="FFFFFF"/>
                  </a:solidFill>
                </a:rPr>
                <a:t>TOOL-527C </a:t>
              </a:r>
              <a:r>
                <a:rPr lang="en-US" sz="3200" dirty="0" smtClean="0">
                  <a:solidFill>
                    <a:srgbClr val="FFFFFF"/>
                  </a:solidFill>
                </a:rPr>
                <a:t>– </a:t>
              </a:r>
              <a:r>
                <a:rPr lang="en-US" sz="3200" dirty="0">
                  <a:solidFill>
                    <a:srgbClr val="FFFFFF"/>
                  </a:solidFill>
                </a:rPr>
                <a:t>Building Metro style apps using JavaScript</a:t>
              </a:r>
            </a:p>
          </p:txBody>
        </p:sp>
      </p:grpSp>
    </p:spTree>
    <p:extLst>
      <p:ext uri="{BB962C8B-B14F-4D97-AF65-F5344CB8AC3E}">
        <p14:creationId xmlns:p14="http://schemas.microsoft.com/office/powerpoint/2010/main" val="363710501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26830678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653548540"/>
      </p:ext>
    </p:extLst>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102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APIs </a:t>
            </a:r>
            <a:r>
              <a:rPr lang="en-US" dirty="0" smtClean="0"/>
              <a:t>available </a:t>
            </a:r>
            <a:r>
              <a:rPr lang="en-US" dirty="0"/>
              <a:t>in JavaScript Metro style apps</a:t>
            </a:r>
          </a:p>
        </p:txBody>
      </p:sp>
      <p:graphicFrame>
        <p:nvGraphicFramePr>
          <p:cNvPr id="7" name="Chart 6"/>
          <p:cNvGraphicFramePr>
            <a:graphicFrameLocks/>
          </p:cNvGraphicFramePr>
          <p:nvPr>
            <p:extLst>
              <p:ext uri="{D42A27DB-BD31-4B8C-83A1-F6EECF244321}">
                <p14:modId xmlns:p14="http://schemas.microsoft.com/office/powerpoint/2010/main" val="1581747804"/>
              </p:ext>
            </p:extLst>
          </p:nvPr>
        </p:nvGraphicFramePr>
        <p:xfrm>
          <a:off x="646385" y="1592317"/>
          <a:ext cx="10893973" cy="4587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790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The Windows Runtime provides a rich and expansive set of APIs for JavaScript developers.</a:t>
            </a:r>
            <a:endParaRPr lang="en-US" dirty="0">
              <a:latin typeface="+mn-lt"/>
            </a:endParaRPr>
          </a:p>
        </p:txBody>
      </p:sp>
    </p:spTree>
    <p:extLst>
      <p:ext uri="{BB962C8B-B14F-4D97-AF65-F5344CB8AC3E}">
        <p14:creationId xmlns:p14="http://schemas.microsoft.com/office/powerpoint/2010/main" val="39858984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057425" cy="1523494"/>
          </a:xfrm>
        </p:spPr>
        <p:txBody>
          <a:bodyPr/>
          <a:lstStyle/>
          <a:p>
            <a:r>
              <a:rPr lang="en-US" dirty="0" smtClean="0"/>
              <a:t>A tour of </a:t>
            </a:r>
            <a:r>
              <a:rPr lang="en-US" dirty="0" err="1" smtClean="0"/>
              <a:t>WinRT</a:t>
            </a:r>
            <a:r>
              <a:rPr lang="en-US" dirty="0" smtClean="0"/>
              <a:t> from JavaScript</a:t>
            </a:r>
            <a:r>
              <a:rPr lang="en-US" dirty="0"/>
              <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r>
              <a:rPr lang="en-US" sz="2800" dirty="0" smtClean="0"/>
              <a:t>Using Visual Studio to explore and experiment </a:t>
            </a:r>
          </a:p>
          <a:p>
            <a:r>
              <a:rPr lang="en-US" sz="2800" dirty="0" smtClean="0"/>
              <a:t>with Windows Runtime APIs</a:t>
            </a:r>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5536875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5991"/>
            <a:ext cx="8802820" cy="1754326"/>
          </a:xfrm>
          <a:prstGeom prst="rect">
            <a:avLst/>
          </a:prstGeom>
          <a:noFill/>
        </p:spPr>
        <p:txBody>
          <a:bodyPr wrap="square" rtlCol="0">
            <a:spAutoFit/>
          </a:bodyPr>
          <a:lstStyle/>
          <a:p>
            <a:r>
              <a:rPr lang="en-US" sz="5400" dirty="0" err="1" smtClean="0">
                <a:latin typeface="+mj-lt"/>
              </a:rPr>
              <a:t>WinRT</a:t>
            </a:r>
            <a:r>
              <a:rPr lang="en-US" sz="5400" dirty="0" smtClean="0">
                <a:latin typeface="+mj-lt"/>
              </a:rPr>
              <a:t> and JavaScript Basics</a:t>
            </a:r>
            <a:endParaRPr lang="en-US" sz="5400" dirty="0">
              <a:latin typeface="+mj-lt"/>
            </a:endParaRPr>
          </a:p>
        </p:txBody>
      </p:sp>
    </p:spTree>
    <p:extLst>
      <p:ext uri="{BB962C8B-B14F-4D97-AF65-F5344CB8AC3E}">
        <p14:creationId xmlns:p14="http://schemas.microsoft.com/office/powerpoint/2010/main" val="1233840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1" y="228600"/>
            <a:ext cx="11149013" cy="609398"/>
          </a:xfrm>
        </p:spPr>
        <p:txBody>
          <a:bodyPr/>
          <a:lstStyle/>
          <a:p>
            <a:r>
              <a:rPr lang="en-US" dirty="0" smtClean="0">
                <a:latin typeface="Segoe UI Semibold" pitchFamily="34" charset="0"/>
                <a:ea typeface="Segoe UI" pitchFamily="34" charset="0"/>
                <a:cs typeface="Segoe UI" pitchFamily="34" charset="0"/>
              </a:rPr>
              <a:t>Windows 8</a:t>
            </a:r>
            <a:endParaRPr lang="en-US" dirty="0">
              <a:latin typeface="Segoe UI Semibold" pitchFamily="34" charset="0"/>
              <a:ea typeface="Segoe UI" pitchFamily="34" charset="0"/>
              <a:cs typeface="Segoe UI" pitchFamily="34" charset="0"/>
            </a:endParaRPr>
          </a:p>
        </p:txBody>
      </p:sp>
      <p:sp>
        <p:nvSpPr>
          <p:cNvPr id="28" name="Rectangle 27"/>
          <p:cNvSpPr/>
          <p:nvPr/>
        </p:nvSpPr>
        <p:spPr>
          <a:xfrm>
            <a:off x="1458580" y="5784565"/>
            <a:ext cx="9357503" cy="645459"/>
          </a:xfrm>
          <a:prstGeom prst="rect">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a:r>
              <a:rPr lang="en-US" sz="2800" dirty="0" smtClean="0">
                <a:solidFill>
                  <a:schemeClr val="tx1"/>
                </a:solidFill>
                <a:latin typeface="+mj-lt"/>
              </a:rPr>
              <a:t>Windows Core OS Services</a:t>
            </a:r>
            <a:endParaRPr lang="en-US" sz="2800" dirty="0">
              <a:solidFill>
                <a:schemeClr val="tx1"/>
              </a:solidFill>
              <a:latin typeface="+mj-lt"/>
            </a:endParaRPr>
          </a:p>
        </p:txBody>
      </p:sp>
      <p:sp>
        <p:nvSpPr>
          <p:cNvPr id="41" name="Rectangle 40"/>
          <p:cNvSpPr/>
          <p:nvPr/>
        </p:nvSpPr>
        <p:spPr>
          <a:xfrm>
            <a:off x="5531578" y="2975039"/>
            <a:ext cx="2284113" cy="784727"/>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JavaScript</a:t>
            </a:r>
          </a:p>
          <a:p>
            <a:pPr algn="ctr"/>
            <a:r>
              <a:rPr lang="en-US" sz="2400" dirty="0" smtClean="0">
                <a:solidFill>
                  <a:schemeClr val="tx1"/>
                </a:solidFill>
                <a:latin typeface="+mj-lt"/>
              </a:rPr>
              <a:t>(Chakra)</a:t>
            </a:r>
            <a:endParaRPr lang="en-US" sz="2400" dirty="0">
              <a:solidFill>
                <a:schemeClr val="tx1"/>
              </a:solidFill>
              <a:latin typeface="+mj-lt"/>
            </a:endParaRPr>
          </a:p>
        </p:txBody>
      </p:sp>
      <p:sp>
        <p:nvSpPr>
          <p:cNvPr id="46" name="Rectangle 45"/>
          <p:cNvSpPr/>
          <p:nvPr/>
        </p:nvSpPr>
        <p:spPr>
          <a:xfrm>
            <a:off x="1473205" y="2975145"/>
            <a:ext cx="2033842"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C/C++</a:t>
            </a:r>
            <a:endParaRPr lang="en-US" sz="2400" dirty="0">
              <a:solidFill>
                <a:schemeClr val="tx1"/>
              </a:solidFill>
              <a:latin typeface="+mj-lt"/>
            </a:endParaRPr>
          </a:p>
        </p:txBody>
      </p:sp>
      <p:sp>
        <p:nvSpPr>
          <p:cNvPr id="47" name="Rectangle 46"/>
          <p:cNvSpPr/>
          <p:nvPr/>
        </p:nvSpPr>
        <p:spPr>
          <a:xfrm>
            <a:off x="3582675" y="2975145"/>
            <a:ext cx="1876939"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C#, VB</a:t>
            </a:r>
          </a:p>
        </p:txBody>
      </p:sp>
      <p:sp>
        <p:nvSpPr>
          <p:cNvPr id="26" name="Rectangle 25"/>
          <p:cNvSpPr/>
          <p:nvPr/>
        </p:nvSpPr>
        <p:spPr>
          <a:xfrm>
            <a:off x="1458452" y="1456316"/>
            <a:ext cx="6365593"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800" dirty="0" smtClean="0">
                <a:solidFill>
                  <a:schemeClr val="tx1"/>
                </a:solidFill>
                <a:latin typeface="+mj-lt"/>
              </a:rPr>
              <a:t>Metro style apps</a:t>
            </a:r>
            <a:endParaRPr lang="en-US" sz="2800" dirty="0">
              <a:solidFill>
                <a:schemeClr val="tx1"/>
              </a:solidFill>
              <a:latin typeface="+mj-lt"/>
            </a:endParaRPr>
          </a:p>
        </p:txBody>
      </p:sp>
      <p:sp>
        <p:nvSpPr>
          <p:cNvPr id="24" name="Rectangle 23"/>
          <p:cNvSpPr/>
          <p:nvPr/>
        </p:nvSpPr>
        <p:spPr>
          <a:xfrm>
            <a:off x="1458452" y="3839230"/>
            <a:ext cx="6352411" cy="1849799"/>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smtClean="0">
              <a:solidFill>
                <a:schemeClr val="tx1"/>
              </a:solidFill>
              <a:latin typeface="+mj-lt"/>
            </a:endParaRPr>
          </a:p>
        </p:txBody>
      </p:sp>
      <p:sp>
        <p:nvSpPr>
          <p:cNvPr id="16" name="Rectangle 15"/>
          <p:cNvSpPr/>
          <p:nvPr/>
        </p:nvSpPr>
        <p:spPr>
          <a:xfrm>
            <a:off x="1573757" y="4373605"/>
            <a:ext cx="2036218"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Communication</a:t>
            </a:r>
          </a:p>
          <a:p>
            <a:pPr algn="ctr"/>
            <a:r>
              <a:rPr lang="en-US" dirty="0" smtClean="0">
                <a:solidFill>
                  <a:schemeClr val="tx1"/>
                </a:solidFill>
                <a:latin typeface="+mj-lt"/>
              </a:rPr>
              <a:t> &amp; Data</a:t>
            </a:r>
            <a:endParaRPr lang="en-US" dirty="0">
              <a:solidFill>
                <a:schemeClr val="tx1"/>
              </a:solidFill>
              <a:latin typeface="+mj-lt"/>
            </a:endParaRPr>
          </a:p>
        </p:txBody>
      </p:sp>
      <p:sp>
        <p:nvSpPr>
          <p:cNvPr id="17" name="Rectangle 16"/>
          <p:cNvSpPr/>
          <p:nvPr/>
        </p:nvSpPr>
        <p:spPr>
          <a:xfrm>
            <a:off x="1573757" y="5065529"/>
            <a:ext cx="6122220" cy="476034"/>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Application Model</a:t>
            </a:r>
            <a:endParaRPr lang="en-US" dirty="0">
              <a:solidFill>
                <a:schemeClr val="tx1"/>
              </a:solidFill>
              <a:latin typeface="+mj-lt"/>
            </a:endParaRPr>
          </a:p>
        </p:txBody>
      </p:sp>
      <p:sp>
        <p:nvSpPr>
          <p:cNvPr id="18" name="Rectangle 17"/>
          <p:cNvSpPr/>
          <p:nvPr/>
        </p:nvSpPr>
        <p:spPr>
          <a:xfrm>
            <a:off x="5775736" y="4373604"/>
            <a:ext cx="1920240" cy="623532"/>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Devices &amp; Printing</a:t>
            </a:r>
            <a:endParaRPr lang="en-US" dirty="0">
              <a:solidFill>
                <a:schemeClr val="tx1"/>
              </a:solidFill>
              <a:latin typeface="+mj-lt"/>
            </a:endParaRPr>
          </a:p>
        </p:txBody>
      </p:sp>
      <p:sp>
        <p:nvSpPr>
          <p:cNvPr id="4" name="Rectangle 3"/>
          <p:cNvSpPr/>
          <p:nvPr/>
        </p:nvSpPr>
        <p:spPr>
          <a:xfrm>
            <a:off x="2570842" y="3841580"/>
            <a:ext cx="3944958" cy="461665"/>
          </a:xfrm>
          <a:prstGeom prst="rect">
            <a:avLst/>
          </a:prstGeom>
        </p:spPr>
        <p:txBody>
          <a:bodyPr wrap="square">
            <a:spAutoFit/>
          </a:bodyPr>
          <a:lstStyle/>
          <a:p>
            <a:pPr algn="ctr"/>
            <a:r>
              <a:rPr lang="en-US" sz="2400" dirty="0" err="1" smtClean="0">
                <a:latin typeface="+mj-lt"/>
              </a:rPr>
              <a:t>WinRT</a:t>
            </a:r>
            <a:r>
              <a:rPr lang="en-US" sz="2400" dirty="0" smtClean="0">
                <a:latin typeface="+mj-lt"/>
              </a:rPr>
              <a:t> APIs</a:t>
            </a:r>
            <a:endParaRPr lang="en-US" sz="2400" dirty="0">
              <a:latin typeface="+mj-lt"/>
            </a:endParaRPr>
          </a:p>
        </p:txBody>
      </p:sp>
      <p:sp>
        <p:nvSpPr>
          <p:cNvPr id="23" name="Rectangle 22"/>
          <p:cNvSpPr/>
          <p:nvPr/>
        </p:nvSpPr>
        <p:spPr>
          <a:xfrm>
            <a:off x="3728308" y="4373605"/>
            <a:ext cx="1922623"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Graphics &amp; Media </a:t>
            </a:r>
            <a:endParaRPr lang="en-US" dirty="0">
              <a:solidFill>
                <a:schemeClr val="tx1"/>
              </a:solidFill>
              <a:latin typeface="+mj-lt"/>
            </a:endParaRPr>
          </a:p>
        </p:txBody>
      </p:sp>
      <p:sp>
        <p:nvSpPr>
          <p:cNvPr id="30" name="Rectangle 29"/>
          <p:cNvSpPr/>
          <p:nvPr/>
        </p:nvSpPr>
        <p:spPr>
          <a:xfrm>
            <a:off x="2030557" y="2175778"/>
            <a:ext cx="2952980" cy="719190"/>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XAML</a:t>
            </a:r>
          </a:p>
        </p:txBody>
      </p:sp>
      <p:sp>
        <p:nvSpPr>
          <p:cNvPr id="32" name="Rectangle 31"/>
          <p:cNvSpPr/>
          <p:nvPr/>
        </p:nvSpPr>
        <p:spPr>
          <a:xfrm>
            <a:off x="5531706" y="2175777"/>
            <a:ext cx="2281602" cy="719191"/>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HTML / CSS</a:t>
            </a:r>
          </a:p>
        </p:txBody>
      </p:sp>
      <p:sp>
        <p:nvSpPr>
          <p:cNvPr id="40" name="Rectangle 39"/>
          <p:cNvSpPr/>
          <p:nvPr/>
        </p:nvSpPr>
        <p:spPr>
          <a:xfrm>
            <a:off x="7882998" y="2171232"/>
            <a:ext cx="1066324" cy="2814029"/>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tx1"/>
                </a:solidFill>
                <a:latin typeface="+mj-lt"/>
              </a:rPr>
              <a:t>HTML</a:t>
            </a:r>
            <a:endParaRPr lang="en-US" dirty="0">
              <a:solidFill>
                <a:schemeClr val="tx1"/>
              </a:solidFill>
              <a:latin typeface="+mj-lt"/>
            </a:endParaRPr>
          </a:p>
          <a:p>
            <a:pPr algn="ctr"/>
            <a:r>
              <a:rPr lang="en-US" sz="1400" dirty="0" smtClean="0">
                <a:solidFill>
                  <a:schemeClr val="tx1"/>
                </a:solidFill>
                <a:latin typeface="+mj-lt"/>
              </a:rPr>
              <a:t>JavaScript</a:t>
            </a:r>
            <a:endParaRPr lang="en-US" sz="1200" dirty="0" smtClean="0">
              <a:solidFill>
                <a:schemeClr val="tx1"/>
              </a:solidFill>
              <a:latin typeface="+mj-lt"/>
            </a:endParaRPr>
          </a:p>
        </p:txBody>
      </p:sp>
      <p:sp>
        <p:nvSpPr>
          <p:cNvPr id="53" name="Rectangle 52"/>
          <p:cNvSpPr/>
          <p:nvPr/>
        </p:nvSpPr>
        <p:spPr>
          <a:xfrm>
            <a:off x="10091688" y="2171232"/>
            <a:ext cx="707326" cy="281402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54" name="Rectangle 53"/>
          <p:cNvSpPr/>
          <p:nvPr/>
        </p:nvSpPr>
        <p:spPr>
          <a:xfrm>
            <a:off x="9015427" y="2175777"/>
            <a:ext cx="1008055" cy="2809483"/>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smtClean="0">
              <a:solidFill>
                <a:schemeClr val="tx1"/>
              </a:solidFill>
              <a:latin typeface="+mj-lt"/>
            </a:endParaRPr>
          </a:p>
        </p:txBody>
      </p:sp>
      <p:sp>
        <p:nvSpPr>
          <p:cNvPr id="55" name="TextBox 54"/>
          <p:cNvSpPr txBox="1"/>
          <p:nvPr/>
        </p:nvSpPr>
        <p:spPr>
          <a:xfrm>
            <a:off x="9105900" y="3219164"/>
            <a:ext cx="790576" cy="615553"/>
          </a:xfrm>
          <a:prstGeom prst="rect">
            <a:avLst/>
          </a:prstGeom>
          <a:solidFill>
            <a:srgbClr val="00B0F0"/>
          </a:solidFill>
        </p:spPr>
        <p:txBody>
          <a:bodyPr wrap="square" lIns="0" tIns="0" rIns="0" bIns="0" rtlCol="0">
            <a:spAutoFit/>
          </a:bodyPr>
          <a:lstStyle/>
          <a:p>
            <a:pPr algn="ctr"/>
            <a:r>
              <a:rPr lang="en-US" sz="2000" dirty="0" smtClean="0">
                <a:latin typeface="+mj-lt"/>
              </a:rPr>
              <a:t>C</a:t>
            </a:r>
          </a:p>
          <a:p>
            <a:pPr algn="ctr"/>
            <a:r>
              <a:rPr lang="en-US" sz="2000" dirty="0" smtClean="0">
                <a:latin typeface="+mj-lt"/>
              </a:rPr>
              <a:t>C++</a:t>
            </a:r>
            <a:endParaRPr lang="en-US" sz="2000" dirty="0">
              <a:latin typeface="+mj-lt"/>
            </a:endParaRPr>
          </a:p>
        </p:txBody>
      </p:sp>
      <p:sp>
        <p:nvSpPr>
          <p:cNvPr id="57" name="TextBox 56"/>
          <p:cNvSpPr txBox="1"/>
          <p:nvPr/>
        </p:nvSpPr>
        <p:spPr>
          <a:xfrm>
            <a:off x="10139316" y="3219164"/>
            <a:ext cx="629416" cy="615553"/>
          </a:xfrm>
          <a:prstGeom prst="rect">
            <a:avLst/>
          </a:prstGeom>
          <a:solidFill>
            <a:srgbClr val="00B0F0"/>
          </a:solidFill>
        </p:spPr>
        <p:txBody>
          <a:bodyPr wrap="square" lIns="0" tIns="0" rIns="0" bIns="0" rtlCol="0">
            <a:spAutoFit/>
          </a:bodyPr>
          <a:lstStyle/>
          <a:p>
            <a:pPr algn="ctr"/>
            <a:r>
              <a:rPr lang="en-US" sz="2000" dirty="0" smtClean="0">
                <a:latin typeface="+mj-lt"/>
              </a:rPr>
              <a:t>C#</a:t>
            </a:r>
          </a:p>
          <a:p>
            <a:pPr algn="ctr"/>
            <a:r>
              <a:rPr lang="en-US" sz="2000" dirty="0" smtClean="0">
                <a:latin typeface="+mj-lt"/>
              </a:rPr>
              <a:t>VB</a:t>
            </a:r>
          </a:p>
        </p:txBody>
      </p:sp>
      <p:sp>
        <p:nvSpPr>
          <p:cNvPr id="58" name="Rectangle 57"/>
          <p:cNvSpPr/>
          <p:nvPr/>
        </p:nvSpPr>
        <p:spPr>
          <a:xfrm>
            <a:off x="7882998" y="1456316"/>
            <a:ext cx="2921359"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800" dirty="0" smtClean="0">
                <a:solidFill>
                  <a:schemeClr val="tx1"/>
                </a:solidFill>
                <a:latin typeface="+mj-lt"/>
              </a:rPr>
              <a:t>Desktop apps</a:t>
            </a:r>
            <a:endParaRPr lang="en-US" sz="2800" dirty="0">
              <a:solidFill>
                <a:schemeClr val="tx1"/>
              </a:solidFill>
              <a:latin typeface="+mj-lt"/>
            </a:endParaRPr>
          </a:p>
        </p:txBody>
      </p:sp>
      <p:sp>
        <p:nvSpPr>
          <p:cNvPr id="33" name="Rectangle 32"/>
          <p:cNvSpPr/>
          <p:nvPr/>
        </p:nvSpPr>
        <p:spPr>
          <a:xfrm>
            <a:off x="9015427" y="5053654"/>
            <a:ext cx="1008055"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chemeClr val="tx1"/>
                </a:solidFill>
                <a:latin typeface="+mj-lt"/>
              </a:rPr>
              <a:t>Win32</a:t>
            </a:r>
          </a:p>
        </p:txBody>
      </p:sp>
      <p:sp>
        <p:nvSpPr>
          <p:cNvPr id="34" name="Rectangle 33"/>
          <p:cNvSpPr/>
          <p:nvPr/>
        </p:nvSpPr>
        <p:spPr>
          <a:xfrm>
            <a:off x="10091688" y="5053651"/>
            <a:ext cx="707326"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smtClean="0">
                <a:solidFill>
                  <a:schemeClr val="tx1"/>
                </a:solidFill>
              </a:rPr>
              <a:t>.</a:t>
            </a:r>
            <a:r>
              <a:rPr lang="en-US" sz="1600" dirty="0">
                <a:solidFill>
                  <a:schemeClr val="tx1"/>
                </a:solidFill>
                <a:latin typeface="+mj-lt"/>
              </a:rPr>
              <a:t>NET </a:t>
            </a:r>
            <a:r>
              <a:rPr lang="en-US" sz="1600" dirty="0" smtClean="0">
                <a:solidFill>
                  <a:schemeClr val="tx1"/>
                </a:solidFill>
                <a:latin typeface="+mj-lt"/>
              </a:rPr>
              <a:t> </a:t>
            </a:r>
            <a:r>
              <a:rPr lang="en-US" sz="1600" dirty="0">
                <a:solidFill>
                  <a:schemeClr val="tx1"/>
                </a:solidFill>
                <a:latin typeface="+mj-lt"/>
              </a:rPr>
              <a:t>SL</a:t>
            </a:r>
          </a:p>
        </p:txBody>
      </p:sp>
      <p:sp>
        <p:nvSpPr>
          <p:cNvPr id="35" name="Rectangle 34"/>
          <p:cNvSpPr/>
          <p:nvPr/>
        </p:nvSpPr>
        <p:spPr>
          <a:xfrm>
            <a:off x="7882998" y="5053654"/>
            <a:ext cx="1066324"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smtClean="0">
                <a:solidFill>
                  <a:schemeClr val="tx1"/>
                </a:solidFill>
                <a:latin typeface="+mj-lt"/>
              </a:rPr>
              <a:t>Internet Explorer</a:t>
            </a:r>
            <a:endParaRPr lang="en-US" sz="1600" dirty="0">
              <a:solidFill>
                <a:schemeClr val="tx1"/>
              </a:solidFill>
              <a:latin typeface="+mj-lt"/>
            </a:endParaRPr>
          </a:p>
        </p:txBody>
      </p:sp>
      <p:sp>
        <p:nvSpPr>
          <p:cNvPr id="36" name="Rectangle 35"/>
          <p:cNvSpPr/>
          <p:nvPr/>
        </p:nvSpPr>
        <p:spPr>
          <a:xfrm>
            <a:off x="1473205" y="2175778"/>
            <a:ext cx="472200" cy="801935"/>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37" name="Rectangle 36"/>
          <p:cNvSpPr/>
          <p:nvPr/>
        </p:nvSpPr>
        <p:spPr>
          <a:xfrm>
            <a:off x="5066885" y="2175778"/>
            <a:ext cx="392730" cy="814442"/>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38" name="Rectangle 37"/>
          <p:cNvSpPr/>
          <p:nvPr/>
        </p:nvSpPr>
        <p:spPr>
          <a:xfrm rot="16200000">
            <a:off x="32963" y="4453539"/>
            <a:ext cx="1847452"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solidFill>
                  <a:schemeClr val="tx1"/>
                </a:solidFill>
                <a:latin typeface="+mj-lt"/>
              </a:rPr>
              <a:t>System Services</a:t>
            </a:r>
            <a:endParaRPr lang="en-US" sz="1400" dirty="0">
              <a:solidFill>
                <a:schemeClr val="tx1"/>
              </a:solidFill>
              <a:latin typeface="+mj-lt"/>
            </a:endParaRPr>
          </a:p>
        </p:txBody>
      </p:sp>
      <p:sp>
        <p:nvSpPr>
          <p:cNvPr id="45" name="Rectangle 44"/>
          <p:cNvSpPr/>
          <p:nvPr/>
        </p:nvSpPr>
        <p:spPr>
          <a:xfrm rot="16200000">
            <a:off x="642368" y="2193309"/>
            <a:ext cx="628651"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300" dirty="0" smtClean="0">
                <a:solidFill>
                  <a:schemeClr val="tx1"/>
                </a:solidFill>
                <a:latin typeface="+mj-lt"/>
              </a:rPr>
              <a:t>View</a:t>
            </a:r>
            <a:endParaRPr lang="en-US" sz="1300" dirty="0">
              <a:solidFill>
                <a:schemeClr val="tx1"/>
              </a:solidFill>
              <a:latin typeface="+mj-lt"/>
            </a:endParaRPr>
          </a:p>
        </p:txBody>
      </p:sp>
      <p:sp>
        <p:nvSpPr>
          <p:cNvPr id="59" name="Rectangle 58"/>
          <p:cNvSpPr/>
          <p:nvPr/>
        </p:nvSpPr>
        <p:spPr>
          <a:xfrm rot="16200000">
            <a:off x="524293" y="3015600"/>
            <a:ext cx="864794"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000" dirty="0" smtClean="0">
                <a:solidFill>
                  <a:schemeClr val="tx1"/>
                </a:solidFill>
                <a:latin typeface="+mj-lt"/>
              </a:rPr>
              <a:t>Model Controller</a:t>
            </a:r>
            <a:endParaRPr lang="en-US" sz="1000" dirty="0">
              <a:solidFill>
                <a:schemeClr val="tx1"/>
              </a:solidFill>
              <a:latin typeface="+mj-lt"/>
            </a:endParaRPr>
          </a:p>
        </p:txBody>
      </p:sp>
      <p:sp>
        <p:nvSpPr>
          <p:cNvPr id="60" name="Rectangle 59"/>
          <p:cNvSpPr/>
          <p:nvPr/>
        </p:nvSpPr>
        <p:spPr>
          <a:xfrm rot="16200000">
            <a:off x="633957" y="5795529"/>
            <a:ext cx="645460"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solidFill>
                  <a:schemeClr val="tx1"/>
                </a:solidFill>
                <a:latin typeface="+mj-lt"/>
              </a:rPr>
              <a:t>Core</a:t>
            </a:r>
            <a:endParaRPr lang="en-US" sz="1400" dirty="0">
              <a:solidFill>
                <a:schemeClr val="tx1"/>
              </a:solidFill>
              <a:latin typeface="+mj-lt"/>
            </a:endParaRPr>
          </a:p>
        </p:txBody>
      </p:sp>
      <p:sp>
        <p:nvSpPr>
          <p:cNvPr id="3" name="Rectangle 2"/>
          <p:cNvSpPr/>
          <p:nvPr/>
        </p:nvSpPr>
        <p:spPr bwMode="auto">
          <a:xfrm>
            <a:off x="5531578" y="2190749"/>
            <a:ext cx="2292467" cy="1554513"/>
          </a:xfrm>
          <a:prstGeom prst="rect">
            <a:avLst/>
          </a:prstGeom>
          <a:noFill/>
          <a:ln w="57150">
            <a:solidFill>
              <a:schemeClr val="tx2"/>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706735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The Windows Runtime provides platform neutral metadata describing APIs – namespaces, classes, </a:t>
            </a:r>
            <a:r>
              <a:rPr lang="en-US" dirty="0" err="1" smtClean="0">
                <a:latin typeface="+mn-lt"/>
              </a:rPr>
              <a:t>enums</a:t>
            </a:r>
            <a:r>
              <a:rPr lang="en-US" dirty="0" smtClean="0">
                <a:latin typeface="+mn-lt"/>
              </a:rPr>
              <a:t>, methods, events and more…</a:t>
            </a:r>
            <a:endParaRPr lang="en-US" dirty="0">
              <a:latin typeface="+mn-lt"/>
            </a:endParaRPr>
          </a:p>
        </p:txBody>
      </p:sp>
    </p:spTree>
    <p:extLst>
      <p:ext uri="{BB962C8B-B14F-4D97-AF65-F5344CB8AC3E}">
        <p14:creationId xmlns:p14="http://schemas.microsoft.com/office/powerpoint/2010/main" val="231213222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B85EC70-7B36-46D5-B0B8-D5A30B235660}"/>
</file>

<file path=customXml/itemProps2.xml><?xml version="1.0" encoding="utf-8"?>
<ds:datastoreItem xmlns:ds="http://schemas.openxmlformats.org/officeDocument/2006/customXml" ds:itemID="{57EBB2E3-397D-4C45-81A3-888BE5173448}"/>
</file>

<file path=customXml/itemProps3.xml><?xml version="1.0" encoding="utf-8"?>
<ds:datastoreItem xmlns:ds="http://schemas.openxmlformats.org/officeDocument/2006/customXml" ds:itemID="{A20C2D8B-1B4E-4B97-977F-CF168A81E14E}"/>
</file>

<file path=docProps/app.xml><?xml version="1.0" encoding="utf-8"?>
<Properties xmlns="http://schemas.openxmlformats.org/officeDocument/2006/extended-properties" xmlns:vt="http://schemas.openxmlformats.org/officeDocument/2006/docPropsVTypes">
  <Template>BUILD_Breakout_Template _ SAMPLE for Scott 7.28</Template>
  <TotalTime>4512</TotalTime>
  <Words>1417</Words>
  <Application>Microsoft Office PowerPoint</Application>
  <PresentationFormat>Custom</PresentationFormat>
  <Paragraphs>287</Paragraphs>
  <Slides>33</Slides>
  <Notes>30</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Using the Windows Runtime from JavaScript</vt:lpstr>
      <vt:lpstr>APIs available in JavaScript Metro style apps</vt:lpstr>
      <vt:lpstr>APIs available in JavaScript Metro style apps</vt:lpstr>
      <vt:lpstr>APIs available in JavaScript Metro style apps</vt:lpstr>
      <vt:lpstr>The Windows Runtime provides a rich and expansive set of APIs for JavaScript developers.</vt:lpstr>
      <vt:lpstr>A tour of WinRT from JavaScript </vt:lpstr>
      <vt:lpstr>PowerPoint Presentation</vt:lpstr>
      <vt:lpstr>Windows 8</vt:lpstr>
      <vt:lpstr>The Windows Runtime provides platform neutral metadata describing APIs – namespaces, classes, enums, methods, events and more…</vt:lpstr>
      <vt:lpstr>Namespaces</vt:lpstr>
      <vt:lpstr>Classes</vt:lpstr>
      <vt:lpstr>Members and parameters</vt:lpstr>
      <vt:lpstr>Events</vt:lpstr>
      <vt:lpstr>Extending an app with WinRT – Part 1</vt:lpstr>
      <vt:lpstr>PowerPoint Presentation</vt:lpstr>
      <vt:lpstr>Many concepts used in Windows Runtime APIs are similar to DOM APIs, but there are also some new patterns.</vt:lpstr>
      <vt:lpstr>Basic types</vt:lpstr>
      <vt:lpstr>Static members</vt:lpstr>
      <vt:lpstr>Collections</vt:lpstr>
      <vt:lpstr>Async - Promises</vt:lpstr>
      <vt:lpstr>Async- basic</vt:lpstr>
      <vt:lpstr>Async– errors and chaining</vt:lpstr>
      <vt:lpstr>Extending an app with WinRT– Part 2</vt:lpstr>
      <vt:lpstr>PowerPoint Presentation</vt:lpstr>
      <vt:lpstr>Windows Runtime Components written in C# and C++ can add custom native code to your JavaScript Metro style apps.</vt:lpstr>
      <vt:lpstr>JavaScript and C# WinRT component</vt:lpstr>
      <vt:lpstr>JavaScript and C++ WinRT component</vt:lpstr>
      <vt:lpstr>Custom WinRT components in JavaScript</vt:lpstr>
      <vt:lpstr>Recap</vt:lpstr>
      <vt:lpstr>Related sessions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TOOL-533T: Using the Windows Runtime from JavaScript</dc:title>
  <dc:subject>BUILD</dc:subject>
  <dc:creator>Luke Hoban</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407</cp:revision>
  <cp:lastPrinted>2010-05-11T05:02:34Z</cp:lastPrinted>
  <dcterms:created xsi:type="dcterms:W3CDTF">2011-08-03T21:25:07Z</dcterms:created>
  <dcterms:modified xsi:type="dcterms:W3CDTF">2011-09-15T16:07:30Z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