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0"/>
  </p:notesMasterIdLst>
  <p:handoutMasterIdLst>
    <p:handoutMasterId r:id="rId31"/>
  </p:handoutMasterIdLst>
  <p:sldIdLst>
    <p:sldId id="430" r:id="rId8"/>
    <p:sldId id="464" r:id="rId9"/>
    <p:sldId id="469" r:id="rId10"/>
    <p:sldId id="494" r:id="rId11"/>
    <p:sldId id="470" r:id="rId12"/>
    <p:sldId id="471" r:id="rId13"/>
    <p:sldId id="472" r:id="rId14"/>
    <p:sldId id="473" r:id="rId15"/>
    <p:sldId id="480" r:id="rId16"/>
    <p:sldId id="484" r:id="rId17"/>
    <p:sldId id="485" r:id="rId18"/>
    <p:sldId id="486" r:id="rId19"/>
    <p:sldId id="481" r:id="rId20"/>
    <p:sldId id="487" r:id="rId21"/>
    <p:sldId id="488" r:id="rId22"/>
    <p:sldId id="489" r:id="rId23"/>
    <p:sldId id="492" r:id="rId24"/>
    <p:sldId id="460" r:id="rId25"/>
    <p:sldId id="490" r:id="rId26"/>
    <p:sldId id="491" r:id="rId27"/>
    <p:sldId id="271" r:id="rId28"/>
    <p:sldId id="495" r:id="rId2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464"/>
            <p14:sldId id="469"/>
            <p14:sldId id="494"/>
            <p14:sldId id="470"/>
            <p14:sldId id="471"/>
            <p14:sldId id="472"/>
            <p14:sldId id="473"/>
            <p14:sldId id="480"/>
            <p14:sldId id="484"/>
            <p14:sldId id="485"/>
            <p14:sldId id="486"/>
            <p14:sldId id="481"/>
            <p14:sldId id="487"/>
            <p14:sldId id="488"/>
            <p14:sldId id="489"/>
            <p14:sldId id="492"/>
            <p14:sldId id="460"/>
            <p14:sldId id="490"/>
            <p14:sldId id="491"/>
            <p14:sldId id="271"/>
            <p14:sldId id="495"/>
          </p14:sldIdLst>
        </p14:section>
        <p14:section name="Optional Components" id="{5D9C9D25-F193-4E3C-8E41-E580CD8313B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FFFFFF"/>
    <a:srgbClr val="000000"/>
    <a:srgbClr val="457EC1"/>
    <a:srgbClr val="FF3C00"/>
    <a:srgbClr val="65BC46"/>
    <a:srgbClr val="59CC0E"/>
    <a:srgbClr val="0087FF"/>
    <a:srgbClr val="F8F57B"/>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769" autoAdjust="0"/>
    <p:restoredTop sz="91585"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54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ustomXml" Target="../customXml/item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647B1-8F39-436F-ADCA-6B29A67A94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34D217-F268-4207-B59F-17E551CD61B4}">
      <dgm:prSet phldrT="[Text]"/>
      <dgm:spPr>
        <a:ln>
          <a:noFill/>
        </a:ln>
      </dgm:spPr>
      <dgm:t>
        <a:bodyPr/>
        <a:lstStyle/>
        <a:p>
          <a:r>
            <a:rPr lang="en-US" dirty="0" smtClean="0"/>
            <a:t>Standard C++ Libs</a:t>
          </a:r>
          <a:endParaRPr lang="en-US" dirty="0"/>
        </a:p>
      </dgm:t>
    </dgm:pt>
    <dgm:pt modelId="{366A371C-6735-43D4-84E4-97430FF63929}" type="parTrans" cxnId="{CA75D715-0750-4EF7-B85D-CB77E4E2D27A}">
      <dgm:prSet/>
      <dgm:spPr/>
      <dgm:t>
        <a:bodyPr/>
        <a:lstStyle/>
        <a:p>
          <a:endParaRPr lang="en-US"/>
        </a:p>
      </dgm:t>
    </dgm:pt>
    <dgm:pt modelId="{BB425B09-4BDD-44F1-8FDA-2930C79CCC70}" type="sibTrans" cxnId="{CA75D715-0750-4EF7-B85D-CB77E4E2D27A}">
      <dgm:prSet/>
      <dgm:spPr/>
      <dgm:t>
        <a:bodyPr/>
        <a:lstStyle/>
        <a:p>
          <a:endParaRPr lang="en-US"/>
        </a:p>
      </dgm:t>
    </dgm:pt>
    <dgm:pt modelId="{2855D8F8-B5CE-410E-B537-C92C13C932D2}">
      <dgm:prSet phldrT="[Text]"/>
      <dgm:spPr>
        <a:ln>
          <a:noFill/>
        </a:ln>
      </dgm:spPr>
      <dgm:t>
        <a:bodyPr/>
        <a:lstStyle/>
        <a:p>
          <a:r>
            <a:rPr lang="en-US" dirty="0" smtClean="0"/>
            <a:t>ppl (parallel patterns lib)</a:t>
          </a:r>
          <a:endParaRPr lang="en-US" dirty="0"/>
        </a:p>
      </dgm:t>
    </dgm:pt>
    <dgm:pt modelId="{98AB2451-C0CF-47DC-9BBC-A72EFA24C558}" type="parTrans" cxnId="{4F6B566D-F096-4028-BA83-1E00A332A532}">
      <dgm:prSet/>
      <dgm:spPr/>
      <dgm:t>
        <a:bodyPr/>
        <a:lstStyle/>
        <a:p>
          <a:endParaRPr lang="en-US"/>
        </a:p>
      </dgm:t>
    </dgm:pt>
    <dgm:pt modelId="{185AD8E7-8B9D-4BC1-8742-5E53A2D95B4D}" type="sibTrans" cxnId="{4F6B566D-F096-4028-BA83-1E00A332A532}">
      <dgm:prSet/>
      <dgm:spPr/>
      <dgm:t>
        <a:bodyPr/>
        <a:lstStyle/>
        <a:p>
          <a:endParaRPr lang="en-US"/>
        </a:p>
      </dgm:t>
    </dgm:pt>
    <dgm:pt modelId="{074470A3-565B-4A7F-921E-5D0ACCA5CBD8}">
      <dgm:prSet phldrT="[Text]"/>
      <dgm:spPr>
        <a:ln>
          <a:noFill/>
        </a:ln>
      </dgm:spPr>
      <dgm:t>
        <a:bodyPr/>
        <a:lstStyle/>
        <a:p>
          <a:r>
            <a:rPr lang="en-US" dirty="0" smtClean="0"/>
            <a:t>Win32</a:t>
          </a:r>
          <a:endParaRPr lang="en-US" dirty="0"/>
        </a:p>
      </dgm:t>
    </dgm:pt>
    <dgm:pt modelId="{83F5B382-1389-4C96-B456-FCFBE876075E}" type="parTrans" cxnId="{B0E18D86-22B0-4066-A6E1-D541E9FD3F01}">
      <dgm:prSet/>
      <dgm:spPr/>
      <dgm:t>
        <a:bodyPr/>
        <a:lstStyle/>
        <a:p>
          <a:endParaRPr lang="en-US"/>
        </a:p>
      </dgm:t>
    </dgm:pt>
    <dgm:pt modelId="{E2F86029-89D9-4942-BFE5-6FA2248643AA}" type="sibTrans" cxnId="{B0E18D86-22B0-4066-A6E1-D541E9FD3F01}">
      <dgm:prSet/>
      <dgm:spPr/>
      <dgm:t>
        <a:bodyPr/>
        <a:lstStyle/>
        <a:p>
          <a:endParaRPr lang="en-US"/>
        </a:p>
      </dgm:t>
    </dgm:pt>
    <dgm:pt modelId="{3A1AA625-E9E8-4D2D-A6D9-DA46AE8D6CCC}">
      <dgm:prSet phldrT="[Text]"/>
      <dgm:spPr>
        <a:ln>
          <a:noFill/>
        </a:ln>
      </dgm:spPr>
      <dgm:t>
        <a:bodyPr/>
        <a:lstStyle/>
        <a:p>
          <a:r>
            <a:rPr lang="en-US" dirty="0" smtClean="0"/>
            <a:t>ATL</a:t>
          </a:r>
          <a:endParaRPr lang="en-US" dirty="0"/>
        </a:p>
      </dgm:t>
    </dgm:pt>
    <dgm:pt modelId="{05022359-8108-4E30-B260-BE98B4BF26F0}" type="parTrans" cxnId="{C272A090-8E10-4FE5-90C7-9D227DD82FE0}">
      <dgm:prSet/>
      <dgm:spPr/>
      <dgm:t>
        <a:bodyPr/>
        <a:lstStyle/>
        <a:p>
          <a:endParaRPr lang="en-US"/>
        </a:p>
      </dgm:t>
    </dgm:pt>
    <dgm:pt modelId="{0A8DC8F8-A892-4739-B510-A53C5481CCF8}" type="sibTrans" cxnId="{C272A090-8E10-4FE5-90C7-9D227DD82FE0}">
      <dgm:prSet/>
      <dgm:spPr/>
      <dgm:t>
        <a:bodyPr/>
        <a:lstStyle/>
        <a:p>
          <a:endParaRPr lang="en-US"/>
        </a:p>
      </dgm:t>
    </dgm:pt>
    <dgm:pt modelId="{F241B1BE-19B2-4F8C-8923-F5BB6F29EA18}">
      <dgm:prSet phldrT="[Text]"/>
      <dgm:spPr>
        <a:ln>
          <a:noFill/>
        </a:ln>
      </dgm:spPr>
      <dgm:t>
        <a:bodyPr/>
        <a:lstStyle/>
        <a:p>
          <a:r>
            <a:rPr lang="en-US" smtClean="0"/>
            <a:t>MFC</a:t>
          </a:r>
          <a:endParaRPr lang="en-US" dirty="0"/>
        </a:p>
      </dgm:t>
    </dgm:pt>
    <dgm:pt modelId="{9B839D9D-B5AE-434B-A3D8-8C081EF535E5}" type="parTrans" cxnId="{C394040F-2B5B-4986-B952-9BD650A45A02}">
      <dgm:prSet/>
      <dgm:spPr/>
      <dgm:t>
        <a:bodyPr/>
        <a:lstStyle/>
        <a:p>
          <a:endParaRPr lang="en-US"/>
        </a:p>
      </dgm:t>
    </dgm:pt>
    <dgm:pt modelId="{D861201A-4260-473F-86E1-49B1FE48CEFE}" type="sibTrans" cxnId="{C394040F-2B5B-4986-B952-9BD650A45A02}">
      <dgm:prSet/>
      <dgm:spPr/>
      <dgm:t>
        <a:bodyPr/>
        <a:lstStyle/>
        <a:p>
          <a:endParaRPr lang="en-US"/>
        </a:p>
      </dgm:t>
    </dgm:pt>
    <dgm:pt modelId="{4FF3CA48-D5B1-491E-B7D4-932D8174A058}">
      <dgm:prSet phldrT="[Text]"/>
      <dgm:spPr>
        <a:ln>
          <a:noFill/>
        </a:ln>
      </dgm:spPr>
      <dgm:t>
        <a:bodyPr/>
        <a:lstStyle/>
        <a:p>
          <a:r>
            <a:rPr lang="en-US" dirty="0" smtClean="0"/>
            <a:t>3</a:t>
          </a:r>
          <a:r>
            <a:rPr lang="en-US" baseline="30000" dirty="0" smtClean="0"/>
            <a:t>rd</a:t>
          </a:r>
          <a:r>
            <a:rPr lang="en-US" dirty="0" smtClean="0"/>
            <a:t> party libs (boost, etc.)</a:t>
          </a:r>
          <a:endParaRPr lang="en-US" dirty="0"/>
        </a:p>
      </dgm:t>
    </dgm:pt>
    <dgm:pt modelId="{8B788F15-AD69-4838-9E0E-EA49DCBD6DCC}" type="parTrans" cxnId="{B50017DE-4260-4F30-ACB0-BBB479276106}">
      <dgm:prSet/>
      <dgm:spPr/>
      <dgm:t>
        <a:bodyPr/>
        <a:lstStyle/>
        <a:p>
          <a:endParaRPr lang="en-US"/>
        </a:p>
      </dgm:t>
    </dgm:pt>
    <dgm:pt modelId="{92E0862B-914D-4047-ACE2-7EE358B069D1}" type="sibTrans" cxnId="{B50017DE-4260-4F30-ACB0-BBB479276106}">
      <dgm:prSet/>
      <dgm:spPr/>
      <dgm:t>
        <a:bodyPr/>
        <a:lstStyle/>
        <a:p>
          <a:endParaRPr lang="en-US"/>
        </a:p>
      </dgm:t>
    </dgm:pt>
    <dgm:pt modelId="{FE51B43F-5E4C-4683-B75F-E27233DDF786}">
      <dgm:prSet phldrT="[Text]"/>
      <dgm:spPr>
        <a:ln>
          <a:noFill/>
        </a:ln>
      </dgm:spPr>
      <dgm:t>
        <a:bodyPr/>
        <a:lstStyle/>
        <a:p>
          <a:r>
            <a:rPr lang="en-US" dirty="0" smtClean="0"/>
            <a:t>your code</a:t>
          </a:r>
          <a:endParaRPr lang="en-US" dirty="0"/>
        </a:p>
      </dgm:t>
    </dgm:pt>
    <dgm:pt modelId="{54AC9041-D5F2-40F8-92DA-2AF5EF6FE403}" type="parTrans" cxnId="{E7A5383D-344F-40AD-A6A6-A58100CD1309}">
      <dgm:prSet/>
      <dgm:spPr/>
      <dgm:t>
        <a:bodyPr/>
        <a:lstStyle/>
        <a:p>
          <a:endParaRPr lang="en-US"/>
        </a:p>
      </dgm:t>
    </dgm:pt>
    <dgm:pt modelId="{845B5F72-C398-45AA-9E16-06A43C1114CD}" type="sibTrans" cxnId="{E7A5383D-344F-40AD-A6A6-A58100CD1309}">
      <dgm:prSet/>
      <dgm:spPr/>
      <dgm:t>
        <a:bodyPr/>
        <a:lstStyle/>
        <a:p>
          <a:endParaRPr lang="en-US"/>
        </a:p>
      </dgm:t>
    </dgm:pt>
    <dgm:pt modelId="{17E6AC4F-B712-44F5-9CC2-B6EABD38814E}" type="pres">
      <dgm:prSet presAssocID="{3AD647B1-8F39-436F-ADCA-6B29A67A943F}" presName="diagram" presStyleCnt="0">
        <dgm:presLayoutVars>
          <dgm:dir/>
          <dgm:resizeHandles val="exact"/>
        </dgm:presLayoutVars>
      </dgm:prSet>
      <dgm:spPr/>
      <dgm:t>
        <a:bodyPr/>
        <a:lstStyle/>
        <a:p>
          <a:endParaRPr lang="en-US"/>
        </a:p>
      </dgm:t>
    </dgm:pt>
    <dgm:pt modelId="{E22D72C4-AD27-4DFB-ACD8-C86C9D974149}" type="pres">
      <dgm:prSet presAssocID="{F534D217-F268-4207-B59F-17E551CD61B4}" presName="node" presStyleLbl="node1" presStyleIdx="0" presStyleCnt="7" custScaleX="347986">
        <dgm:presLayoutVars>
          <dgm:bulletEnabled val="1"/>
        </dgm:presLayoutVars>
      </dgm:prSet>
      <dgm:spPr/>
      <dgm:t>
        <a:bodyPr/>
        <a:lstStyle/>
        <a:p>
          <a:endParaRPr lang="en-US"/>
        </a:p>
      </dgm:t>
    </dgm:pt>
    <dgm:pt modelId="{F562CC8A-B4F1-471E-97E2-875EBABC8D05}" type="pres">
      <dgm:prSet presAssocID="{BB425B09-4BDD-44F1-8FDA-2930C79CCC70}" presName="sibTrans" presStyleCnt="0"/>
      <dgm:spPr/>
    </dgm:pt>
    <dgm:pt modelId="{BCB6458E-91B4-4EB6-8E6E-27086BF0930B}" type="pres">
      <dgm:prSet presAssocID="{2855D8F8-B5CE-410E-B537-C92C13C932D2}" presName="node" presStyleLbl="node1" presStyleIdx="1" presStyleCnt="7" custScaleX="347986">
        <dgm:presLayoutVars>
          <dgm:bulletEnabled val="1"/>
        </dgm:presLayoutVars>
      </dgm:prSet>
      <dgm:spPr/>
      <dgm:t>
        <a:bodyPr/>
        <a:lstStyle/>
        <a:p>
          <a:endParaRPr lang="en-US"/>
        </a:p>
      </dgm:t>
    </dgm:pt>
    <dgm:pt modelId="{40D6A5A8-426B-46A2-B54A-6AB9EB410C10}" type="pres">
      <dgm:prSet presAssocID="{185AD8E7-8B9D-4BC1-8742-5E53A2D95B4D}" presName="sibTrans" presStyleCnt="0"/>
      <dgm:spPr/>
    </dgm:pt>
    <dgm:pt modelId="{B1243495-462D-41F8-899A-598871FE634D}" type="pres">
      <dgm:prSet presAssocID="{074470A3-565B-4A7F-921E-5D0ACCA5CBD8}" presName="node" presStyleLbl="node1" presStyleIdx="2" presStyleCnt="7" custScaleX="347986">
        <dgm:presLayoutVars>
          <dgm:bulletEnabled val="1"/>
        </dgm:presLayoutVars>
      </dgm:prSet>
      <dgm:spPr/>
      <dgm:t>
        <a:bodyPr/>
        <a:lstStyle/>
        <a:p>
          <a:endParaRPr lang="en-US"/>
        </a:p>
      </dgm:t>
    </dgm:pt>
    <dgm:pt modelId="{FD63B063-3A09-4A0E-9B1B-C3475A2829BB}" type="pres">
      <dgm:prSet presAssocID="{E2F86029-89D9-4942-BFE5-6FA2248643AA}" presName="sibTrans" presStyleCnt="0"/>
      <dgm:spPr/>
    </dgm:pt>
    <dgm:pt modelId="{EFA77513-43D1-47FF-BF00-35C678D2BBB0}" type="pres">
      <dgm:prSet presAssocID="{3A1AA625-E9E8-4D2D-A6D9-DA46AE8D6CCC}" presName="node" presStyleLbl="node1" presStyleIdx="3" presStyleCnt="7" custScaleX="347986">
        <dgm:presLayoutVars>
          <dgm:bulletEnabled val="1"/>
        </dgm:presLayoutVars>
      </dgm:prSet>
      <dgm:spPr/>
      <dgm:t>
        <a:bodyPr/>
        <a:lstStyle/>
        <a:p>
          <a:endParaRPr lang="en-US"/>
        </a:p>
      </dgm:t>
    </dgm:pt>
    <dgm:pt modelId="{FACEC6F1-BAE8-4C5B-B777-5AA37A7278C9}" type="pres">
      <dgm:prSet presAssocID="{0A8DC8F8-A892-4739-B510-A53C5481CCF8}" presName="sibTrans" presStyleCnt="0"/>
      <dgm:spPr/>
    </dgm:pt>
    <dgm:pt modelId="{9CB73B50-4C14-4E28-BA29-16632928354D}" type="pres">
      <dgm:prSet presAssocID="{F241B1BE-19B2-4F8C-8923-F5BB6F29EA18}" presName="node" presStyleLbl="node1" presStyleIdx="4" presStyleCnt="7" custScaleX="347986">
        <dgm:presLayoutVars>
          <dgm:bulletEnabled val="1"/>
        </dgm:presLayoutVars>
      </dgm:prSet>
      <dgm:spPr/>
      <dgm:t>
        <a:bodyPr/>
        <a:lstStyle/>
        <a:p>
          <a:endParaRPr lang="en-US"/>
        </a:p>
      </dgm:t>
    </dgm:pt>
    <dgm:pt modelId="{DD08D34D-5804-4F77-BCEB-69360BCC615A}" type="pres">
      <dgm:prSet presAssocID="{D861201A-4260-473F-86E1-49B1FE48CEFE}" presName="sibTrans" presStyleCnt="0"/>
      <dgm:spPr/>
    </dgm:pt>
    <dgm:pt modelId="{96B04C96-E885-477E-831E-174EC5626FE7}" type="pres">
      <dgm:prSet presAssocID="{4FF3CA48-D5B1-491E-B7D4-932D8174A058}" presName="node" presStyleLbl="node1" presStyleIdx="5" presStyleCnt="7" custScaleX="347891">
        <dgm:presLayoutVars>
          <dgm:bulletEnabled val="1"/>
        </dgm:presLayoutVars>
      </dgm:prSet>
      <dgm:spPr/>
      <dgm:t>
        <a:bodyPr/>
        <a:lstStyle/>
        <a:p>
          <a:endParaRPr lang="en-US"/>
        </a:p>
      </dgm:t>
    </dgm:pt>
    <dgm:pt modelId="{DF089F08-AC96-4453-9C80-F1D168370900}" type="pres">
      <dgm:prSet presAssocID="{92E0862B-914D-4047-ACE2-7EE358B069D1}" presName="sibTrans" presStyleCnt="0"/>
      <dgm:spPr/>
    </dgm:pt>
    <dgm:pt modelId="{12EC0A11-1552-4FB3-B479-B57E47E30318}" type="pres">
      <dgm:prSet presAssocID="{FE51B43F-5E4C-4683-B75F-E27233DDF786}" presName="node" presStyleLbl="node1" presStyleIdx="6" presStyleCnt="7" custScaleX="347839">
        <dgm:presLayoutVars>
          <dgm:bulletEnabled val="1"/>
        </dgm:presLayoutVars>
      </dgm:prSet>
      <dgm:spPr/>
      <dgm:t>
        <a:bodyPr/>
        <a:lstStyle/>
        <a:p>
          <a:endParaRPr lang="en-US"/>
        </a:p>
      </dgm:t>
    </dgm:pt>
  </dgm:ptLst>
  <dgm:cxnLst>
    <dgm:cxn modelId="{E7A5383D-344F-40AD-A6A6-A58100CD1309}" srcId="{3AD647B1-8F39-436F-ADCA-6B29A67A943F}" destId="{FE51B43F-5E4C-4683-B75F-E27233DDF786}" srcOrd="6" destOrd="0" parTransId="{54AC9041-D5F2-40F8-92DA-2AF5EF6FE403}" sibTransId="{845B5F72-C398-45AA-9E16-06A43C1114CD}"/>
    <dgm:cxn modelId="{42EDFCDE-9F51-409D-94E3-2EDAB0B5E9E2}" type="presOf" srcId="{074470A3-565B-4A7F-921E-5D0ACCA5CBD8}" destId="{B1243495-462D-41F8-899A-598871FE634D}" srcOrd="0" destOrd="0" presId="urn:microsoft.com/office/officeart/2005/8/layout/default"/>
    <dgm:cxn modelId="{CF450ACD-D62A-4C52-9DAE-6D07CBDDE8F2}" type="presOf" srcId="{F534D217-F268-4207-B59F-17E551CD61B4}" destId="{E22D72C4-AD27-4DFB-ACD8-C86C9D974149}" srcOrd="0" destOrd="0" presId="urn:microsoft.com/office/officeart/2005/8/layout/default"/>
    <dgm:cxn modelId="{7D71588A-11D0-4E11-AE58-4BC1F9E0E22A}" type="presOf" srcId="{FE51B43F-5E4C-4683-B75F-E27233DDF786}" destId="{12EC0A11-1552-4FB3-B479-B57E47E30318}" srcOrd="0" destOrd="0" presId="urn:microsoft.com/office/officeart/2005/8/layout/default"/>
    <dgm:cxn modelId="{C272A090-8E10-4FE5-90C7-9D227DD82FE0}" srcId="{3AD647B1-8F39-436F-ADCA-6B29A67A943F}" destId="{3A1AA625-E9E8-4D2D-A6D9-DA46AE8D6CCC}" srcOrd="3" destOrd="0" parTransId="{05022359-8108-4E30-B260-BE98B4BF26F0}" sibTransId="{0A8DC8F8-A892-4739-B510-A53C5481CCF8}"/>
    <dgm:cxn modelId="{B50017DE-4260-4F30-ACB0-BBB479276106}" srcId="{3AD647B1-8F39-436F-ADCA-6B29A67A943F}" destId="{4FF3CA48-D5B1-491E-B7D4-932D8174A058}" srcOrd="5" destOrd="0" parTransId="{8B788F15-AD69-4838-9E0E-EA49DCBD6DCC}" sibTransId="{92E0862B-914D-4047-ACE2-7EE358B069D1}"/>
    <dgm:cxn modelId="{AAB0F0D4-006C-45CC-A9FE-4021FC37F20E}" type="presOf" srcId="{3AD647B1-8F39-436F-ADCA-6B29A67A943F}" destId="{17E6AC4F-B712-44F5-9CC2-B6EABD38814E}" srcOrd="0" destOrd="0" presId="urn:microsoft.com/office/officeart/2005/8/layout/default"/>
    <dgm:cxn modelId="{32911999-496D-4BD1-A1C2-5494F37446CF}" type="presOf" srcId="{F241B1BE-19B2-4F8C-8923-F5BB6F29EA18}" destId="{9CB73B50-4C14-4E28-BA29-16632928354D}" srcOrd="0" destOrd="0" presId="urn:microsoft.com/office/officeart/2005/8/layout/default"/>
    <dgm:cxn modelId="{C394040F-2B5B-4986-B952-9BD650A45A02}" srcId="{3AD647B1-8F39-436F-ADCA-6B29A67A943F}" destId="{F241B1BE-19B2-4F8C-8923-F5BB6F29EA18}" srcOrd="4" destOrd="0" parTransId="{9B839D9D-B5AE-434B-A3D8-8C081EF535E5}" sibTransId="{D861201A-4260-473F-86E1-49B1FE48CEFE}"/>
    <dgm:cxn modelId="{F58B3F8D-A802-4ECD-86F6-1614103376F1}" type="presOf" srcId="{3A1AA625-E9E8-4D2D-A6D9-DA46AE8D6CCC}" destId="{EFA77513-43D1-47FF-BF00-35C678D2BBB0}" srcOrd="0" destOrd="0" presId="urn:microsoft.com/office/officeart/2005/8/layout/default"/>
    <dgm:cxn modelId="{B0E18D86-22B0-4066-A6E1-D541E9FD3F01}" srcId="{3AD647B1-8F39-436F-ADCA-6B29A67A943F}" destId="{074470A3-565B-4A7F-921E-5D0ACCA5CBD8}" srcOrd="2" destOrd="0" parTransId="{83F5B382-1389-4C96-B456-FCFBE876075E}" sibTransId="{E2F86029-89D9-4942-BFE5-6FA2248643AA}"/>
    <dgm:cxn modelId="{4F6B566D-F096-4028-BA83-1E00A332A532}" srcId="{3AD647B1-8F39-436F-ADCA-6B29A67A943F}" destId="{2855D8F8-B5CE-410E-B537-C92C13C932D2}" srcOrd="1" destOrd="0" parTransId="{98AB2451-C0CF-47DC-9BBC-A72EFA24C558}" sibTransId="{185AD8E7-8B9D-4BC1-8742-5E53A2D95B4D}"/>
    <dgm:cxn modelId="{CA75D715-0750-4EF7-B85D-CB77E4E2D27A}" srcId="{3AD647B1-8F39-436F-ADCA-6B29A67A943F}" destId="{F534D217-F268-4207-B59F-17E551CD61B4}" srcOrd="0" destOrd="0" parTransId="{366A371C-6735-43D4-84E4-97430FF63929}" sibTransId="{BB425B09-4BDD-44F1-8FDA-2930C79CCC70}"/>
    <dgm:cxn modelId="{2BC95EEC-B99F-4523-8DC1-0E2099F5E9A9}" type="presOf" srcId="{4FF3CA48-D5B1-491E-B7D4-932D8174A058}" destId="{96B04C96-E885-477E-831E-174EC5626FE7}" srcOrd="0" destOrd="0" presId="urn:microsoft.com/office/officeart/2005/8/layout/default"/>
    <dgm:cxn modelId="{E212FBA8-4FA2-4F34-9089-FC928DCBCA84}" type="presOf" srcId="{2855D8F8-B5CE-410E-B537-C92C13C932D2}" destId="{BCB6458E-91B4-4EB6-8E6E-27086BF0930B}" srcOrd="0" destOrd="0" presId="urn:microsoft.com/office/officeart/2005/8/layout/default"/>
    <dgm:cxn modelId="{53932353-2E0C-45F3-A3B3-5CCC405DE039}" type="presParOf" srcId="{17E6AC4F-B712-44F5-9CC2-B6EABD38814E}" destId="{E22D72C4-AD27-4DFB-ACD8-C86C9D974149}" srcOrd="0" destOrd="0" presId="urn:microsoft.com/office/officeart/2005/8/layout/default"/>
    <dgm:cxn modelId="{DCB7C2B8-3051-446D-AEF0-C4B3D8D6D064}" type="presParOf" srcId="{17E6AC4F-B712-44F5-9CC2-B6EABD38814E}" destId="{F562CC8A-B4F1-471E-97E2-875EBABC8D05}" srcOrd="1" destOrd="0" presId="urn:microsoft.com/office/officeart/2005/8/layout/default"/>
    <dgm:cxn modelId="{A65C6F39-9F27-42B9-BC5B-41AEC0E88A33}" type="presParOf" srcId="{17E6AC4F-B712-44F5-9CC2-B6EABD38814E}" destId="{BCB6458E-91B4-4EB6-8E6E-27086BF0930B}" srcOrd="2" destOrd="0" presId="urn:microsoft.com/office/officeart/2005/8/layout/default"/>
    <dgm:cxn modelId="{A774E4EC-8EA2-419E-898B-EC56DFA71080}" type="presParOf" srcId="{17E6AC4F-B712-44F5-9CC2-B6EABD38814E}" destId="{40D6A5A8-426B-46A2-B54A-6AB9EB410C10}" srcOrd="3" destOrd="0" presId="urn:microsoft.com/office/officeart/2005/8/layout/default"/>
    <dgm:cxn modelId="{0977A32A-5649-4175-86B2-38F0FE90C9B1}" type="presParOf" srcId="{17E6AC4F-B712-44F5-9CC2-B6EABD38814E}" destId="{B1243495-462D-41F8-899A-598871FE634D}" srcOrd="4" destOrd="0" presId="urn:microsoft.com/office/officeart/2005/8/layout/default"/>
    <dgm:cxn modelId="{83B74505-E95A-4E3D-A9B9-59D11D6D88D5}" type="presParOf" srcId="{17E6AC4F-B712-44F5-9CC2-B6EABD38814E}" destId="{FD63B063-3A09-4A0E-9B1B-C3475A2829BB}" srcOrd="5" destOrd="0" presId="urn:microsoft.com/office/officeart/2005/8/layout/default"/>
    <dgm:cxn modelId="{DE8CF419-97D1-490A-83D9-2021413CBF70}" type="presParOf" srcId="{17E6AC4F-B712-44F5-9CC2-B6EABD38814E}" destId="{EFA77513-43D1-47FF-BF00-35C678D2BBB0}" srcOrd="6" destOrd="0" presId="urn:microsoft.com/office/officeart/2005/8/layout/default"/>
    <dgm:cxn modelId="{4B6D57A9-E168-457A-A767-C079F3246691}" type="presParOf" srcId="{17E6AC4F-B712-44F5-9CC2-B6EABD38814E}" destId="{FACEC6F1-BAE8-4C5B-B777-5AA37A7278C9}" srcOrd="7" destOrd="0" presId="urn:microsoft.com/office/officeart/2005/8/layout/default"/>
    <dgm:cxn modelId="{63C55D80-CA96-4899-A064-59175053E3F1}" type="presParOf" srcId="{17E6AC4F-B712-44F5-9CC2-B6EABD38814E}" destId="{9CB73B50-4C14-4E28-BA29-16632928354D}" srcOrd="8" destOrd="0" presId="urn:microsoft.com/office/officeart/2005/8/layout/default"/>
    <dgm:cxn modelId="{4BF7BC2F-7670-4ABD-8F8B-A877A55BC9D8}" type="presParOf" srcId="{17E6AC4F-B712-44F5-9CC2-B6EABD38814E}" destId="{DD08D34D-5804-4F77-BCEB-69360BCC615A}" srcOrd="9" destOrd="0" presId="urn:microsoft.com/office/officeart/2005/8/layout/default"/>
    <dgm:cxn modelId="{519018C7-B54E-45AC-B6A4-3223226C2C50}" type="presParOf" srcId="{17E6AC4F-B712-44F5-9CC2-B6EABD38814E}" destId="{96B04C96-E885-477E-831E-174EC5626FE7}" srcOrd="10" destOrd="0" presId="urn:microsoft.com/office/officeart/2005/8/layout/default"/>
    <dgm:cxn modelId="{21A0696D-20C5-498A-9FCD-B87B787D297C}" type="presParOf" srcId="{17E6AC4F-B712-44F5-9CC2-B6EABD38814E}" destId="{DF089F08-AC96-4453-9C80-F1D168370900}" srcOrd="11" destOrd="0" presId="urn:microsoft.com/office/officeart/2005/8/layout/default"/>
    <dgm:cxn modelId="{42FCC2BB-9B91-4A13-96F4-CD0D83C4693D}" type="presParOf" srcId="{17E6AC4F-B712-44F5-9CC2-B6EABD38814E}" destId="{12EC0A11-1552-4FB3-B479-B57E47E3031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647B1-8F39-436F-ADCA-6B29A67A94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34D217-F268-4207-B59F-17E551CD61B4}">
      <dgm:prSet phldrT="[Text]"/>
      <dgm:spPr>
        <a:solidFill>
          <a:schemeClr val="accent1"/>
        </a:solidFill>
        <a:ln>
          <a:noFill/>
        </a:ln>
        <a:effectLst/>
      </dgm:spPr>
      <dgm:t>
        <a:bodyPr/>
        <a:lstStyle/>
        <a:p>
          <a:r>
            <a:rPr lang="en-US" dirty="0" smtClean="0"/>
            <a:t>good</a:t>
          </a:r>
          <a:endParaRPr lang="en-US" dirty="0"/>
        </a:p>
      </dgm:t>
    </dgm:pt>
    <dgm:pt modelId="{366A371C-6735-43D4-84E4-97430FF63929}" type="parTrans" cxnId="{CA75D715-0750-4EF7-B85D-CB77E4E2D27A}">
      <dgm:prSet/>
      <dgm:spPr/>
      <dgm:t>
        <a:bodyPr/>
        <a:lstStyle/>
        <a:p>
          <a:endParaRPr lang="en-US"/>
        </a:p>
      </dgm:t>
    </dgm:pt>
    <dgm:pt modelId="{BB425B09-4BDD-44F1-8FDA-2930C79CCC70}" type="sibTrans" cxnId="{CA75D715-0750-4EF7-B85D-CB77E4E2D27A}">
      <dgm:prSet/>
      <dgm:spPr/>
      <dgm:t>
        <a:bodyPr/>
        <a:lstStyle/>
        <a:p>
          <a:endParaRPr lang="en-US"/>
        </a:p>
      </dgm:t>
    </dgm:pt>
    <dgm:pt modelId="{2855D8F8-B5CE-410E-B537-C92C13C932D2}">
      <dgm:prSet phldrT="[Text]"/>
      <dgm:spPr>
        <a:solidFill>
          <a:schemeClr val="accent1"/>
        </a:solidFill>
        <a:ln>
          <a:noFill/>
        </a:ln>
        <a:effectLst/>
      </dgm:spPr>
      <dgm:t>
        <a:bodyPr/>
        <a:lstStyle/>
        <a:p>
          <a:r>
            <a:rPr lang="en-US" dirty="0" smtClean="0"/>
            <a:t>good</a:t>
          </a:r>
          <a:endParaRPr lang="en-US" dirty="0"/>
        </a:p>
      </dgm:t>
    </dgm:pt>
    <dgm:pt modelId="{98AB2451-C0CF-47DC-9BBC-A72EFA24C558}" type="parTrans" cxnId="{4F6B566D-F096-4028-BA83-1E00A332A532}">
      <dgm:prSet/>
      <dgm:spPr/>
      <dgm:t>
        <a:bodyPr/>
        <a:lstStyle/>
        <a:p>
          <a:endParaRPr lang="en-US"/>
        </a:p>
      </dgm:t>
    </dgm:pt>
    <dgm:pt modelId="{185AD8E7-8B9D-4BC1-8742-5E53A2D95B4D}" type="sibTrans" cxnId="{4F6B566D-F096-4028-BA83-1E00A332A532}">
      <dgm:prSet/>
      <dgm:spPr/>
      <dgm:t>
        <a:bodyPr/>
        <a:lstStyle/>
        <a:p>
          <a:endParaRPr lang="en-US"/>
        </a:p>
      </dgm:t>
    </dgm:pt>
    <dgm:pt modelId="{074470A3-565B-4A7F-921E-5D0ACCA5CBD8}">
      <dgm:prSet phldrT="[Text]">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50000"/>
          </a:schemeClr>
        </a:solidFill>
        <a:ln>
          <a:noFill/>
        </a:ln>
        <a:effectLst/>
      </dgm:spPr>
      <dgm:t>
        <a:bodyPr/>
        <a:lstStyle/>
        <a:p>
          <a:r>
            <a:rPr lang="en-US" dirty="0" smtClean="0"/>
            <a:t>WinRT + Win32 subset</a:t>
          </a:r>
          <a:endParaRPr lang="en-US" dirty="0"/>
        </a:p>
      </dgm:t>
    </dgm:pt>
    <dgm:pt modelId="{83F5B382-1389-4C96-B456-FCFBE876075E}" type="parTrans" cxnId="{B0E18D86-22B0-4066-A6E1-D541E9FD3F01}">
      <dgm:prSet/>
      <dgm:spPr/>
      <dgm:t>
        <a:bodyPr/>
        <a:lstStyle/>
        <a:p>
          <a:endParaRPr lang="en-US"/>
        </a:p>
      </dgm:t>
    </dgm:pt>
    <dgm:pt modelId="{E2F86029-89D9-4942-BFE5-6FA2248643AA}" type="sibTrans" cxnId="{B0E18D86-22B0-4066-A6E1-D541E9FD3F01}">
      <dgm:prSet/>
      <dgm:spPr/>
      <dgm:t>
        <a:bodyPr/>
        <a:lstStyle/>
        <a:p>
          <a:endParaRPr lang="en-US"/>
        </a:p>
      </dgm:t>
    </dgm:pt>
    <dgm:pt modelId="{3A1AA625-E9E8-4D2D-A6D9-DA46AE8D6CCC}">
      <dgm:prSet phldrT="[Text]">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50000"/>
          </a:schemeClr>
        </a:solidFill>
        <a:ln>
          <a:noFill/>
        </a:ln>
        <a:effectLst/>
      </dgm:spPr>
      <dgm:t>
        <a:bodyPr/>
        <a:lstStyle/>
        <a:p>
          <a:r>
            <a:rPr lang="en-US" dirty="0" smtClean="0"/>
            <a:t>ATL subset</a:t>
          </a:r>
          <a:endParaRPr lang="en-US" dirty="0"/>
        </a:p>
      </dgm:t>
    </dgm:pt>
    <dgm:pt modelId="{05022359-8108-4E30-B260-BE98B4BF26F0}" type="parTrans" cxnId="{C272A090-8E10-4FE5-90C7-9D227DD82FE0}">
      <dgm:prSet/>
      <dgm:spPr/>
      <dgm:t>
        <a:bodyPr/>
        <a:lstStyle/>
        <a:p>
          <a:endParaRPr lang="en-US"/>
        </a:p>
      </dgm:t>
    </dgm:pt>
    <dgm:pt modelId="{0A8DC8F8-A892-4739-B510-A53C5481CCF8}" type="sibTrans" cxnId="{C272A090-8E10-4FE5-90C7-9D227DD82FE0}">
      <dgm:prSet/>
      <dgm:spPr/>
      <dgm:t>
        <a:bodyPr/>
        <a:lstStyle/>
        <a:p>
          <a:endParaRPr lang="en-US"/>
        </a:p>
      </dgm:t>
    </dgm:pt>
    <dgm:pt modelId="{F241B1BE-19B2-4F8C-8923-F5BB6F29EA18}">
      <dgm:prSet phldrT="[Text]">
        <dgm:style>
          <a:lnRef idx="1">
            <a:schemeClr val="accent3"/>
          </a:lnRef>
          <a:fillRef idx="2">
            <a:schemeClr val="accent3"/>
          </a:fillRef>
          <a:effectRef idx="1">
            <a:schemeClr val="accent3"/>
          </a:effectRef>
          <a:fontRef idx="minor">
            <a:schemeClr val="dk1"/>
          </a:fontRef>
        </dgm:style>
      </dgm:prSet>
      <dgm:spPr>
        <a:solidFill>
          <a:srgbClr val="EF4423"/>
        </a:solidFill>
        <a:ln>
          <a:noFill/>
        </a:ln>
        <a:effectLst/>
      </dgm:spPr>
      <dgm:t>
        <a:bodyPr/>
        <a:lstStyle/>
        <a:p>
          <a:r>
            <a:rPr lang="en-US" dirty="0" smtClean="0"/>
            <a:t>no</a:t>
          </a:r>
          <a:endParaRPr lang="en-US" dirty="0"/>
        </a:p>
      </dgm:t>
    </dgm:pt>
    <dgm:pt modelId="{D861201A-4260-473F-86E1-49B1FE48CEFE}" type="sibTrans" cxnId="{C394040F-2B5B-4986-B952-9BD650A45A02}">
      <dgm:prSet/>
      <dgm:spPr/>
      <dgm:t>
        <a:bodyPr/>
        <a:lstStyle/>
        <a:p>
          <a:endParaRPr lang="en-US"/>
        </a:p>
      </dgm:t>
    </dgm:pt>
    <dgm:pt modelId="{9B839D9D-B5AE-434B-A3D8-8C081EF535E5}" type="parTrans" cxnId="{C394040F-2B5B-4986-B952-9BD650A45A02}">
      <dgm:prSet/>
      <dgm:spPr/>
      <dgm:t>
        <a:bodyPr/>
        <a:lstStyle/>
        <a:p>
          <a:endParaRPr lang="en-US"/>
        </a:p>
      </dgm:t>
    </dgm:pt>
    <dgm:pt modelId="{E94C8732-E4AB-407F-83C7-E43D8A464DC4}">
      <dgm:prSet phldrT="[Text]">
        <dgm:style>
          <a:lnRef idx="3">
            <a:schemeClr val="lt1"/>
          </a:lnRef>
          <a:fillRef idx="1">
            <a:schemeClr val="accent2"/>
          </a:fillRef>
          <a:effectRef idx="1">
            <a:schemeClr val="accent2"/>
          </a:effectRef>
          <a:fontRef idx="minor">
            <a:schemeClr val="lt1"/>
          </a:fontRef>
        </dgm:style>
      </dgm:prSet>
      <dgm:spPr>
        <a:solidFill>
          <a:srgbClr val="457EC1"/>
        </a:solidFill>
        <a:ln>
          <a:noFill/>
        </a:ln>
        <a:effectLst/>
      </dgm:spPr>
      <dgm:t>
        <a:bodyPr/>
        <a:lstStyle/>
        <a:p>
          <a:r>
            <a:rPr lang="en-US" dirty="0" smtClean="0"/>
            <a:t>depends</a:t>
          </a:r>
          <a:endParaRPr lang="en-US" dirty="0"/>
        </a:p>
      </dgm:t>
    </dgm:pt>
    <dgm:pt modelId="{F40180E2-14A8-47E4-9D0B-CCEB3AE7FE10}" type="parTrans" cxnId="{D027AF3B-1A85-4EC5-AA2B-609E56A50B80}">
      <dgm:prSet/>
      <dgm:spPr/>
      <dgm:t>
        <a:bodyPr/>
        <a:lstStyle/>
        <a:p>
          <a:endParaRPr lang="en-US"/>
        </a:p>
      </dgm:t>
    </dgm:pt>
    <dgm:pt modelId="{0F73DB98-9BFF-4F15-8696-A0930903F089}" type="sibTrans" cxnId="{D027AF3B-1A85-4EC5-AA2B-609E56A50B80}">
      <dgm:prSet/>
      <dgm:spPr/>
      <dgm:t>
        <a:bodyPr/>
        <a:lstStyle/>
        <a:p>
          <a:endParaRPr lang="en-US"/>
        </a:p>
      </dgm:t>
    </dgm:pt>
    <dgm:pt modelId="{AF326481-F9F5-41D1-9494-2F5C0FB45737}">
      <dgm:prSet phldrT="[Text]">
        <dgm:style>
          <a:lnRef idx="3">
            <a:schemeClr val="lt1"/>
          </a:lnRef>
          <a:fillRef idx="1">
            <a:schemeClr val="accent2"/>
          </a:fillRef>
          <a:effectRef idx="1">
            <a:schemeClr val="accent2"/>
          </a:effectRef>
          <a:fontRef idx="minor">
            <a:schemeClr val="lt1"/>
          </a:fontRef>
        </dgm:style>
      </dgm:prSet>
      <dgm:spPr>
        <a:solidFill>
          <a:srgbClr val="457EC1"/>
        </a:solidFill>
        <a:ln>
          <a:noFill/>
        </a:ln>
        <a:effectLst/>
      </dgm:spPr>
      <dgm:t>
        <a:bodyPr/>
        <a:lstStyle/>
        <a:p>
          <a:r>
            <a:rPr lang="en-US" dirty="0" smtClean="0"/>
            <a:t>depends</a:t>
          </a:r>
          <a:endParaRPr lang="en-US" dirty="0"/>
        </a:p>
      </dgm:t>
    </dgm:pt>
    <dgm:pt modelId="{6D790499-91B2-481B-B176-B710E3FFC0B7}" type="parTrans" cxnId="{BF53F313-386E-4A4F-A801-7CA8EE89A96E}">
      <dgm:prSet/>
      <dgm:spPr/>
      <dgm:t>
        <a:bodyPr/>
        <a:lstStyle/>
        <a:p>
          <a:endParaRPr lang="en-US"/>
        </a:p>
      </dgm:t>
    </dgm:pt>
    <dgm:pt modelId="{1038E284-8E24-4A74-96CA-A75323F7E4B2}" type="sibTrans" cxnId="{BF53F313-386E-4A4F-A801-7CA8EE89A96E}">
      <dgm:prSet/>
      <dgm:spPr/>
      <dgm:t>
        <a:bodyPr/>
        <a:lstStyle/>
        <a:p>
          <a:endParaRPr lang="en-US"/>
        </a:p>
      </dgm:t>
    </dgm:pt>
    <dgm:pt modelId="{17E6AC4F-B712-44F5-9CC2-B6EABD38814E}" type="pres">
      <dgm:prSet presAssocID="{3AD647B1-8F39-436F-ADCA-6B29A67A943F}" presName="diagram" presStyleCnt="0">
        <dgm:presLayoutVars>
          <dgm:dir/>
          <dgm:resizeHandles val="exact"/>
        </dgm:presLayoutVars>
      </dgm:prSet>
      <dgm:spPr/>
      <dgm:t>
        <a:bodyPr/>
        <a:lstStyle/>
        <a:p>
          <a:endParaRPr lang="en-US"/>
        </a:p>
      </dgm:t>
    </dgm:pt>
    <dgm:pt modelId="{E22D72C4-AD27-4DFB-ACD8-C86C9D974149}" type="pres">
      <dgm:prSet presAssocID="{F534D217-F268-4207-B59F-17E551CD61B4}" presName="node" presStyleLbl="node1" presStyleIdx="0" presStyleCnt="7" custScaleX="364852">
        <dgm:presLayoutVars>
          <dgm:bulletEnabled val="1"/>
        </dgm:presLayoutVars>
      </dgm:prSet>
      <dgm:spPr/>
      <dgm:t>
        <a:bodyPr/>
        <a:lstStyle/>
        <a:p>
          <a:endParaRPr lang="en-US"/>
        </a:p>
      </dgm:t>
    </dgm:pt>
    <dgm:pt modelId="{F562CC8A-B4F1-471E-97E2-875EBABC8D05}" type="pres">
      <dgm:prSet presAssocID="{BB425B09-4BDD-44F1-8FDA-2930C79CCC70}" presName="sibTrans" presStyleCnt="0"/>
      <dgm:spPr/>
    </dgm:pt>
    <dgm:pt modelId="{BCB6458E-91B4-4EB6-8E6E-27086BF0930B}" type="pres">
      <dgm:prSet presAssocID="{2855D8F8-B5CE-410E-B537-C92C13C932D2}" presName="node" presStyleLbl="node1" presStyleIdx="1" presStyleCnt="7" custScaleX="364852">
        <dgm:presLayoutVars>
          <dgm:bulletEnabled val="1"/>
        </dgm:presLayoutVars>
      </dgm:prSet>
      <dgm:spPr/>
      <dgm:t>
        <a:bodyPr/>
        <a:lstStyle/>
        <a:p>
          <a:endParaRPr lang="en-US"/>
        </a:p>
      </dgm:t>
    </dgm:pt>
    <dgm:pt modelId="{40D6A5A8-426B-46A2-B54A-6AB9EB410C10}" type="pres">
      <dgm:prSet presAssocID="{185AD8E7-8B9D-4BC1-8742-5E53A2D95B4D}" presName="sibTrans" presStyleCnt="0"/>
      <dgm:spPr/>
    </dgm:pt>
    <dgm:pt modelId="{B1243495-462D-41F8-899A-598871FE634D}" type="pres">
      <dgm:prSet presAssocID="{074470A3-565B-4A7F-921E-5D0ACCA5CBD8}" presName="node" presStyleLbl="node1" presStyleIdx="2" presStyleCnt="7" custScaleX="364852">
        <dgm:presLayoutVars>
          <dgm:bulletEnabled val="1"/>
        </dgm:presLayoutVars>
      </dgm:prSet>
      <dgm:spPr/>
      <dgm:t>
        <a:bodyPr/>
        <a:lstStyle/>
        <a:p>
          <a:endParaRPr lang="en-US"/>
        </a:p>
      </dgm:t>
    </dgm:pt>
    <dgm:pt modelId="{FD63B063-3A09-4A0E-9B1B-C3475A2829BB}" type="pres">
      <dgm:prSet presAssocID="{E2F86029-89D9-4942-BFE5-6FA2248643AA}" presName="sibTrans" presStyleCnt="0"/>
      <dgm:spPr/>
    </dgm:pt>
    <dgm:pt modelId="{EFA77513-43D1-47FF-BF00-35C678D2BBB0}" type="pres">
      <dgm:prSet presAssocID="{3A1AA625-E9E8-4D2D-A6D9-DA46AE8D6CCC}" presName="node" presStyleLbl="node1" presStyleIdx="3" presStyleCnt="7" custScaleX="364852">
        <dgm:presLayoutVars>
          <dgm:bulletEnabled val="1"/>
        </dgm:presLayoutVars>
      </dgm:prSet>
      <dgm:spPr/>
      <dgm:t>
        <a:bodyPr/>
        <a:lstStyle/>
        <a:p>
          <a:endParaRPr lang="en-US"/>
        </a:p>
      </dgm:t>
    </dgm:pt>
    <dgm:pt modelId="{FACEC6F1-BAE8-4C5B-B777-5AA37A7278C9}" type="pres">
      <dgm:prSet presAssocID="{0A8DC8F8-A892-4739-B510-A53C5481CCF8}" presName="sibTrans" presStyleCnt="0"/>
      <dgm:spPr/>
    </dgm:pt>
    <dgm:pt modelId="{9CB73B50-4C14-4E28-BA29-16632928354D}" type="pres">
      <dgm:prSet presAssocID="{F241B1BE-19B2-4F8C-8923-F5BB6F29EA18}" presName="node" presStyleLbl="node1" presStyleIdx="4" presStyleCnt="7" custScaleX="364852">
        <dgm:presLayoutVars>
          <dgm:bulletEnabled val="1"/>
        </dgm:presLayoutVars>
      </dgm:prSet>
      <dgm:spPr/>
      <dgm:t>
        <a:bodyPr/>
        <a:lstStyle/>
        <a:p>
          <a:endParaRPr lang="en-US"/>
        </a:p>
      </dgm:t>
    </dgm:pt>
    <dgm:pt modelId="{B1F7F098-40E0-448B-9679-467C960A4046}" type="pres">
      <dgm:prSet presAssocID="{D861201A-4260-473F-86E1-49B1FE48CEFE}" presName="sibTrans" presStyleCnt="0"/>
      <dgm:spPr/>
    </dgm:pt>
    <dgm:pt modelId="{6A6F6421-974A-4421-B560-16A2A2DDC0FE}" type="pres">
      <dgm:prSet presAssocID="{E94C8732-E4AB-407F-83C7-E43D8A464DC4}" presName="node" presStyleLbl="node1" presStyleIdx="5" presStyleCnt="7" custScaleX="364457">
        <dgm:presLayoutVars>
          <dgm:bulletEnabled val="1"/>
        </dgm:presLayoutVars>
      </dgm:prSet>
      <dgm:spPr/>
      <dgm:t>
        <a:bodyPr/>
        <a:lstStyle/>
        <a:p>
          <a:endParaRPr lang="en-US"/>
        </a:p>
      </dgm:t>
    </dgm:pt>
    <dgm:pt modelId="{C03AE506-8F40-4759-873A-8D74E45BA78B}" type="pres">
      <dgm:prSet presAssocID="{0F73DB98-9BFF-4F15-8696-A0930903F089}" presName="sibTrans" presStyleCnt="0"/>
      <dgm:spPr/>
    </dgm:pt>
    <dgm:pt modelId="{431109A3-9ED0-4B3C-BC39-502FC466850A}" type="pres">
      <dgm:prSet presAssocID="{AF326481-F9F5-41D1-9494-2F5C0FB45737}" presName="node" presStyleLbl="node1" presStyleIdx="6" presStyleCnt="7" custScaleX="364457">
        <dgm:presLayoutVars>
          <dgm:bulletEnabled val="1"/>
        </dgm:presLayoutVars>
      </dgm:prSet>
      <dgm:spPr/>
      <dgm:t>
        <a:bodyPr/>
        <a:lstStyle/>
        <a:p>
          <a:endParaRPr lang="en-US"/>
        </a:p>
      </dgm:t>
    </dgm:pt>
  </dgm:ptLst>
  <dgm:cxnLst>
    <dgm:cxn modelId="{29FDF1BB-052A-41FF-84F2-96A0351A38BB}" type="presOf" srcId="{3AD647B1-8F39-436F-ADCA-6B29A67A943F}" destId="{17E6AC4F-B712-44F5-9CC2-B6EABD38814E}" srcOrd="0" destOrd="0" presId="urn:microsoft.com/office/officeart/2005/8/layout/default"/>
    <dgm:cxn modelId="{D027AF3B-1A85-4EC5-AA2B-609E56A50B80}" srcId="{3AD647B1-8F39-436F-ADCA-6B29A67A943F}" destId="{E94C8732-E4AB-407F-83C7-E43D8A464DC4}" srcOrd="5" destOrd="0" parTransId="{F40180E2-14A8-47E4-9D0B-CCEB3AE7FE10}" sibTransId="{0F73DB98-9BFF-4F15-8696-A0930903F089}"/>
    <dgm:cxn modelId="{F84857C9-D9AE-4F71-A75E-441B727EF4FB}" type="presOf" srcId="{074470A3-565B-4A7F-921E-5D0ACCA5CBD8}" destId="{B1243495-462D-41F8-899A-598871FE634D}" srcOrd="0" destOrd="0" presId="urn:microsoft.com/office/officeart/2005/8/layout/default"/>
    <dgm:cxn modelId="{BF53F313-386E-4A4F-A801-7CA8EE89A96E}" srcId="{3AD647B1-8F39-436F-ADCA-6B29A67A943F}" destId="{AF326481-F9F5-41D1-9494-2F5C0FB45737}" srcOrd="6" destOrd="0" parTransId="{6D790499-91B2-481B-B176-B710E3FFC0B7}" sibTransId="{1038E284-8E24-4A74-96CA-A75323F7E4B2}"/>
    <dgm:cxn modelId="{9562582F-E761-49CB-AA6A-574C0E02F813}" type="presOf" srcId="{F534D217-F268-4207-B59F-17E551CD61B4}" destId="{E22D72C4-AD27-4DFB-ACD8-C86C9D974149}" srcOrd="0" destOrd="0" presId="urn:microsoft.com/office/officeart/2005/8/layout/default"/>
    <dgm:cxn modelId="{C272A090-8E10-4FE5-90C7-9D227DD82FE0}" srcId="{3AD647B1-8F39-436F-ADCA-6B29A67A943F}" destId="{3A1AA625-E9E8-4D2D-A6D9-DA46AE8D6CCC}" srcOrd="3" destOrd="0" parTransId="{05022359-8108-4E30-B260-BE98B4BF26F0}" sibTransId="{0A8DC8F8-A892-4739-B510-A53C5481CCF8}"/>
    <dgm:cxn modelId="{7FFF4876-562F-4BBC-8D01-F14169C37D33}" type="presOf" srcId="{AF326481-F9F5-41D1-9494-2F5C0FB45737}" destId="{431109A3-9ED0-4B3C-BC39-502FC466850A}" srcOrd="0" destOrd="0" presId="urn:microsoft.com/office/officeart/2005/8/layout/default"/>
    <dgm:cxn modelId="{C394040F-2B5B-4986-B952-9BD650A45A02}" srcId="{3AD647B1-8F39-436F-ADCA-6B29A67A943F}" destId="{F241B1BE-19B2-4F8C-8923-F5BB6F29EA18}" srcOrd="4" destOrd="0" parTransId="{9B839D9D-B5AE-434B-A3D8-8C081EF535E5}" sibTransId="{D861201A-4260-473F-86E1-49B1FE48CEFE}"/>
    <dgm:cxn modelId="{B0E18D86-22B0-4066-A6E1-D541E9FD3F01}" srcId="{3AD647B1-8F39-436F-ADCA-6B29A67A943F}" destId="{074470A3-565B-4A7F-921E-5D0ACCA5CBD8}" srcOrd="2" destOrd="0" parTransId="{83F5B382-1389-4C96-B456-FCFBE876075E}" sibTransId="{E2F86029-89D9-4942-BFE5-6FA2248643AA}"/>
    <dgm:cxn modelId="{6F84DCBC-661B-4133-B9B8-60D108106777}" type="presOf" srcId="{2855D8F8-B5CE-410E-B537-C92C13C932D2}" destId="{BCB6458E-91B4-4EB6-8E6E-27086BF0930B}" srcOrd="0" destOrd="0" presId="urn:microsoft.com/office/officeart/2005/8/layout/default"/>
    <dgm:cxn modelId="{4F6B566D-F096-4028-BA83-1E00A332A532}" srcId="{3AD647B1-8F39-436F-ADCA-6B29A67A943F}" destId="{2855D8F8-B5CE-410E-B537-C92C13C932D2}" srcOrd="1" destOrd="0" parTransId="{98AB2451-C0CF-47DC-9BBC-A72EFA24C558}" sibTransId="{185AD8E7-8B9D-4BC1-8742-5E53A2D95B4D}"/>
    <dgm:cxn modelId="{CA75D715-0750-4EF7-B85D-CB77E4E2D27A}" srcId="{3AD647B1-8F39-436F-ADCA-6B29A67A943F}" destId="{F534D217-F268-4207-B59F-17E551CD61B4}" srcOrd="0" destOrd="0" parTransId="{366A371C-6735-43D4-84E4-97430FF63929}" sibTransId="{BB425B09-4BDD-44F1-8FDA-2930C79CCC70}"/>
    <dgm:cxn modelId="{A3B8162E-2879-4EE0-8892-76BD1C2CD889}" type="presOf" srcId="{3A1AA625-E9E8-4D2D-A6D9-DA46AE8D6CCC}" destId="{EFA77513-43D1-47FF-BF00-35C678D2BBB0}" srcOrd="0" destOrd="0" presId="urn:microsoft.com/office/officeart/2005/8/layout/default"/>
    <dgm:cxn modelId="{A1CE444D-9008-4306-BE9C-B1BD861744E4}" type="presOf" srcId="{F241B1BE-19B2-4F8C-8923-F5BB6F29EA18}" destId="{9CB73B50-4C14-4E28-BA29-16632928354D}" srcOrd="0" destOrd="0" presId="urn:microsoft.com/office/officeart/2005/8/layout/default"/>
    <dgm:cxn modelId="{34CC9F28-5DCA-4B24-9F6E-7741A8D577DD}" type="presOf" srcId="{E94C8732-E4AB-407F-83C7-E43D8A464DC4}" destId="{6A6F6421-974A-4421-B560-16A2A2DDC0FE}" srcOrd="0" destOrd="0" presId="urn:microsoft.com/office/officeart/2005/8/layout/default"/>
    <dgm:cxn modelId="{BB48A0F9-CE43-4928-B31C-BF6CC3EB0AEA}" type="presParOf" srcId="{17E6AC4F-B712-44F5-9CC2-B6EABD38814E}" destId="{E22D72C4-AD27-4DFB-ACD8-C86C9D974149}" srcOrd="0" destOrd="0" presId="urn:microsoft.com/office/officeart/2005/8/layout/default"/>
    <dgm:cxn modelId="{A3B7863E-B8F6-4BD0-888C-59A63C2E1968}" type="presParOf" srcId="{17E6AC4F-B712-44F5-9CC2-B6EABD38814E}" destId="{F562CC8A-B4F1-471E-97E2-875EBABC8D05}" srcOrd="1" destOrd="0" presId="urn:microsoft.com/office/officeart/2005/8/layout/default"/>
    <dgm:cxn modelId="{247F2B0B-A686-46E9-BB3A-C4D91C633388}" type="presParOf" srcId="{17E6AC4F-B712-44F5-9CC2-B6EABD38814E}" destId="{BCB6458E-91B4-4EB6-8E6E-27086BF0930B}" srcOrd="2" destOrd="0" presId="urn:microsoft.com/office/officeart/2005/8/layout/default"/>
    <dgm:cxn modelId="{6CAFFEAD-2A0A-4269-A877-06EAA579960E}" type="presParOf" srcId="{17E6AC4F-B712-44F5-9CC2-B6EABD38814E}" destId="{40D6A5A8-426B-46A2-B54A-6AB9EB410C10}" srcOrd="3" destOrd="0" presId="urn:microsoft.com/office/officeart/2005/8/layout/default"/>
    <dgm:cxn modelId="{05C08502-5E4A-40F5-815D-B2F0037E3C78}" type="presParOf" srcId="{17E6AC4F-B712-44F5-9CC2-B6EABD38814E}" destId="{B1243495-462D-41F8-899A-598871FE634D}" srcOrd="4" destOrd="0" presId="urn:microsoft.com/office/officeart/2005/8/layout/default"/>
    <dgm:cxn modelId="{2360B468-3BE1-427E-A6AE-1A7206FE8F96}" type="presParOf" srcId="{17E6AC4F-B712-44F5-9CC2-B6EABD38814E}" destId="{FD63B063-3A09-4A0E-9B1B-C3475A2829BB}" srcOrd="5" destOrd="0" presId="urn:microsoft.com/office/officeart/2005/8/layout/default"/>
    <dgm:cxn modelId="{8B9B87B7-7CF3-4D5F-98A4-A649586B0008}" type="presParOf" srcId="{17E6AC4F-B712-44F5-9CC2-B6EABD38814E}" destId="{EFA77513-43D1-47FF-BF00-35C678D2BBB0}" srcOrd="6" destOrd="0" presId="urn:microsoft.com/office/officeart/2005/8/layout/default"/>
    <dgm:cxn modelId="{A046FBA5-B337-4767-A30E-94A118A7D60F}" type="presParOf" srcId="{17E6AC4F-B712-44F5-9CC2-B6EABD38814E}" destId="{FACEC6F1-BAE8-4C5B-B777-5AA37A7278C9}" srcOrd="7" destOrd="0" presId="urn:microsoft.com/office/officeart/2005/8/layout/default"/>
    <dgm:cxn modelId="{384B1367-A217-46A0-B6CB-A887047CCCBF}" type="presParOf" srcId="{17E6AC4F-B712-44F5-9CC2-B6EABD38814E}" destId="{9CB73B50-4C14-4E28-BA29-16632928354D}" srcOrd="8" destOrd="0" presId="urn:microsoft.com/office/officeart/2005/8/layout/default"/>
    <dgm:cxn modelId="{0CE5210D-2E49-4F4A-A92E-C493EAE4F0DF}" type="presParOf" srcId="{17E6AC4F-B712-44F5-9CC2-B6EABD38814E}" destId="{B1F7F098-40E0-448B-9679-467C960A4046}" srcOrd="9" destOrd="0" presId="urn:microsoft.com/office/officeart/2005/8/layout/default"/>
    <dgm:cxn modelId="{C36EB46E-9CE0-4AD5-8FBE-59339B742B78}" type="presParOf" srcId="{17E6AC4F-B712-44F5-9CC2-B6EABD38814E}" destId="{6A6F6421-974A-4421-B560-16A2A2DDC0FE}" srcOrd="10" destOrd="0" presId="urn:microsoft.com/office/officeart/2005/8/layout/default"/>
    <dgm:cxn modelId="{5D3827A7-9EB9-46B0-896E-038140524314}" type="presParOf" srcId="{17E6AC4F-B712-44F5-9CC2-B6EABD38814E}" destId="{C03AE506-8F40-4759-873A-8D74E45BA78B}" srcOrd="11" destOrd="0" presId="urn:microsoft.com/office/officeart/2005/8/layout/default"/>
    <dgm:cxn modelId="{0D366091-A9B4-4B10-9022-CE652C6AF53E}" type="presParOf" srcId="{17E6AC4F-B712-44F5-9CC2-B6EABD38814E}" destId="{431109A3-9ED0-4B3C-BC39-502FC466850A}"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D72C4-AD27-4DFB-ACD8-C86C9D974149}">
      <dsp:nvSpPr>
        <dsp:cNvPr id="0" name=""/>
        <dsp:cNvSpPr/>
      </dsp:nvSpPr>
      <dsp:spPr>
        <a:xfrm>
          <a:off x="938578" y="241"/>
          <a:ext cx="3201520" cy="55200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Standard C++ Libs</a:t>
          </a:r>
          <a:endParaRPr lang="en-US" sz="2300" kern="1200" dirty="0"/>
        </a:p>
      </dsp:txBody>
      <dsp:txXfrm>
        <a:off x="938578" y="241"/>
        <a:ext cx="3201520" cy="552008"/>
      </dsp:txXfrm>
    </dsp:sp>
    <dsp:sp modelId="{BCB6458E-91B4-4EB6-8E6E-27086BF0930B}">
      <dsp:nvSpPr>
        <dsp:cNvPr id="0" name=""/>
        <dsp:cNvSpPr/>
      </dsp:nvSpPr>
      <dsp:spPr>
        <a:xfrm>
          <a:off x="938578" y="644251"/>
          <a:ext cx="3201520" cy="55200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ppl (parallel patterns lib)</a:t>
          </a:r>
          <a:endParaRPr lang="en-US" sz="2300" kern="1200" dirty="0"/>
        </a:p>
      </dsp:txBody>
      <dsp:txXfrm>
        <a:off x="938578" y="644251"/>
        <a:ext cx="3201520" cy="552008"/>
      </dsp:txXfrm>
    </dsp:sp>
    <dsp:sp modelId="{B1243495-462D-41F8-899A-598871FE634D}">
      <dsp:nvSpPr>
        <dsp:cNvPr id="0" name=""/>
        <dsp:cNvSpPr/>
      </dsp:nvSpPr>
      <dsp:spPr>
        <a:xfrm>
          <a:off x="938578" y="1288261"/>
          <a:ext cx="3201520" cy="55200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Win32</a:t>
          </a:r>
          <a:endParaRPr lang="en-US" sz="2300" kern="1200" dirty="0"/>
        </a:p>
      </dsp:txBody>
      <dsp:txXfrm>
        <a:off x="938578" y="1288261"/>
        <a:ext cx="3201520" cy="552008"/>
      </dsp:txXfrm>
    </dsp:sp>
    <dsp:sp modelId="{EFA77513-43D1-47FF-BF00-35C678D2BBB0}">
      <dsp:nvSpPr>
        <dsp:cNvPr id="0" name=""/>
        <dsp:cNvSpPr/>
      </dsp:nvSpPr>
      <dsp:spPr>
        <a:xfrm>
          <a:off x="938578" y="1932271"/>
          <a:ext cx="3201520" cy="55200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ATL</a:t>
          </a:r>
          <a:endParaRPr lang="en-US" sz="2300" kern="1200" dirty="0"/>
        </a:p>
      </dsp:txBody>
      <dsp:txXfrm>
        <a:off x="938578" y="1932271"/>
        <a:ext cx="3201520" cy="552008"/>
      </dsp:txXfrm>
    </dsp:sp>
    <dsp:sp modelId="{9CB73B50-4C14-4E28-BA29-16632928354D}">
      <dsp:nvSpPr>
        <dsp:cNvPr id="0" name=""/>
        <dsp:cNvSpPr/>
      </dsp:nvSpPr>
      <dsp:spPr>
        <a:xfrm>
          <a:off x="938578" y="2576281"/>
          <a:ext cx="3201520" cy="55200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t>MFC</a:t>
          </a:r>
          <a:endParaRPr lang="en-US" sz="2300" kern="1200" dirty="0"/>
        </a:p>
      </dsp:txBody>
      <dsp:txXfrm>
        <a:off x="938578" y="2576281"/>
        <a:ext cx="3201520" cy="552008"/>
      </dsp:txXfrm>
    </dsp:sp>
    <dsp:sp modelId="{96B04C96-E885-477E-831E-174EC5626FE7}">
      <dsp:nvSpPr>
        <dsp:cNvPr id="0" name=""/>
        <dsp:cNvSpPr/>
      </dsp:nvSpPr>
      <dsp:spPr>
        <a:xfrm>
          <a:off x="939015" y="3220291"/>
          <a:ext cx="3200646" cy="55200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3</a:t>
          </a:r>
          <a:r>
            <a:rPr lang="en-US" sz="2300" kern="1200" baseline="30000" dirty="0" smtClean="0"/>
            <a:t>rd</a:t>
          </a:r>
          <a:r>
            <a:rPr lang="en-US" sz="2300" kern="1200" dirty="0" smtClean="0"/>
            <a:t> party libs (boost, etc.)</a:t>
          </a:r>
          <a:endParaRPr lang="en-US" sz="2300" kern="1200" dirty="0"/>
        </a:p>
      </dsp:txBody>
      <dsp:txXfrm>
        <a:off x="939015" y="3220291"/>
        <a:ext cx="3200646" cy="552008"/>
      </dsp:txXfrm>
    </dsp:sp>
    <dsp:sp modelId="{12EC0A11-1552-4FB3-B479-B57E47E30318}">
      <dsp:nvSpPr>
        <dsp:cNvPr id="0" name=""/>
        <dsp:cNvSpPr/>
      </dsp:nvSpPr>
      <dsp:spPr>
        <a:xfrm>
          <a:off x="939254" y="3864301"/>
          <a:ext cx="3200168" cy="55200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your code</a:t>
          </a:r>
          <a:endParaRPr lang="en-US" sz="2300" kern="1200" dirty="0"/>
        </a:p>
      </dsp:txBody>
      <dsp:txXfrm>
        <a:off x="939254" y="3864301"/>
        <a:ext cx="3200168" cy="552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D72C4-AD27-4DFB-ACD8-C86C9D974149}">
      <dsp:nvSpPr>
        <dsp:cNvPr id="0" name=""/>
        <dsp:cNvSpPr/>
      </dsp:nvSpPr>
      <dsp:spPr>
        <a:xfrm>
          <a:off x="860993" y="1765"/>
          <a:ext cx="3356690" cy="552008"/>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good</a:t>
          </a:r>
          <a:endParaRPr lang="en-US" sz="2400" kern="1200" dirty="0"/>
        </a:p>
      </dsp:txBody>
      <dsp:txXfrm>
        <a:off x="860993" y="1765"/>
        <a:ext cx="3356690" cy="552008"/>
      </dsp:txXfrm>
    </dsp:sp>
    <dsp:sp modelId="{BCB6458E-91B4-4EB6-8E6E-27086BF0930B}">
      <dsp:nvSpPr>
        <dsp:cNvPr id="0" name=""/>
        <dsp:cNvSpPr/>
      </dsp:nvSpPr>
      <dsp:spPr>
        <a:xfrm>
          <a:off x="860993" y="645775"/>
          <a:ext cx="3356690" cy="552008"/>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good</a:t>
          </a:r>
          <a:endParaRPr lang="en-US" sz="2400" kern="1200" dirty="0"/>
        </a:p>
      </dsp:txBody>
      <dsp:txXfrm>
        <a:off x="860993" y="645775"/>
        <a:ext cx="3356690" cy="552008"/>
      </dsp:txXfrm>
    </dsp:sp>
    <dsp:sp modelId="{B1243495-462D-41F8-899A-598871FE634D}">
      <dsp:nvSpPr>
        <dsp:cNvPr id="0" name=""/>
        <dsp:cNvSpPr/>
      </dsp:nvSpPr>
      <dsp:spPr>
        <a:xfrm>
          <a:off x="860993" y="1289785"/>
          <a:ext cx="3356690" cy="552008"/>
        </a:xfrm>
        <a:prstGeom prst="rect">
          <a:avLst/>
        </a:prstGeom>
        <a:solidFill>
          <a:schemeClr val="accent5">
            <a:lumMod val="50000"/>
          </a:schemeClr>
        </a:solidFill>
        <a:ln w="25400" cap="flat" cmpd="sng" algn="ctr">
          <a:no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WinRT + Win32 subset</a:t>
          </a:r>
          <a:endParaRPr lang="en-US" sz="2400" kern="1200" dirty="0"/>
        </a:p>
      </dsp:txBody>
      <dsp:txXfrm>
        <a:off x="860993" y="1289785"/>
        <a:ext cx="3356690" cy="552008"/>
      </dsp:txXfrm>
    </dsp:sp>
    <dsp:sp modelId="{EFA77513-43D1-47FF-BF00-35C678D2BBB0}">
      <dsp:nvSpPr>
        <dsp:cNvPr id="0" name=""/>
        <dsp:cNvSpPr/>
      </dsp:nvSpPr>
      <dsp:spPr>
        <a:xfrm>
          <a:off x="860993" y="1933795"/>
          <a:ext cx="3356690" cy="552008"/>
        </a:xfrm>
        <a:prstGeom prst="rect">
          <a:avLst/>
        </a:prstGeom>
        <a:solidFill>
          <a:schemeClr val="accent5">
            <a:lumMod val="50000"/>
          </a:schemeClr>
        </a:solidFill>
        <a:ln w="25400" cap="flat" cmpd="sng" algn="ctr">
          <a:no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ATL subset</a:t>
          </a:r>
          <a:endParaRPr lang="en-US" sz="2400" kern="1200" dirty="0"/>
        </a:p>
      </dsp:txBody>
      <dsp:txXfrm>
        <a:off x="860993" y="1933795"/>
        <a:ext cx="3356690" cy="552008"/>
      </dsp:txXfrm>
    </dsp:sp>
    <dsp:sp modelId="{9CB73B50-4C14-4E28-BA29-16632928354D}">
      <dsp:nvSpPr>
        <dsp:cNvPr id="0" name=""/>
        <dsp:cNvSpPr/>
      </dsp:nvSpPr>
      <dsp:spPr>
        <a:xfrm>
          <a:off x="860993" y="2577805"/>
          <a:ext cx="3356690" cy="552008"/>
        </a:xfrm>
        <a:prstGeom prst="rect">
          <a:avLst/>
        </a:prstGeom>
        <a:solidFill>
          <a:srgbClr val="EF4423"/>
        </a:solidFill>
        <a:ln w="9525" cap="flat" cmpd="sng" algn="ctr">
          <a:no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no</a:t>
          </a:r>
          <a:endParaRPr lang="en-US" sz="2400" kern="1200" dirty="0"/>
        </a:p>
      </dsp:txBody>
      <dsp:txXfrm>
        <a:off x="860993" y="2577805"/>
        <a:ext cx="3356690" cy="552008"/>
      </dsp:txXfrm>
    </dsp:sp>
    <dsp:sp modelId="{6A6F6421-974A-4421-B560-16A2A2DDC0FE}">
      <dsp:nvSpPr>
        <dsp:cNvPr id="0" name=""/>
        <dsp:cNvSpPr/>
      </dsp:nvSpPr>
      <dsp:spPr>
        <a:xfrm>
          <a:off x="862810" y="3221815"/>
          <a:ext cx="3353056" cy="552008"/>
        </a:xfrm>
        <a:prstGeom prst="rect">
          <a:avLst/>
        </a:prstGeom>
        <a:solidFill>
          <a:srgbClr val="457EC1"/>
        </a:solidFill>
        <a:ln w="38100" cap="flat" cmpd="sng" algn="ctr">
          <a:no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depends</a:t>
          </a:r>
          <a:endParaRPr lang="en-US" sz="2400" kern="1200" dirty="0"/>
        </a:p>
      </dsp:txBody>
      <dsp:txXfrm>
        <a:off x="862810" y="3221815"/>
        <a:ext cx="3353056" cy="552008"/>
      </dsp:txXfrm>
    </dsp:sp>
    <dsp:sp modelId="{431109A3-9ED0-4B3C-BC39-502FC466850A}">
      <dsp:nvSpPr>
        <dsp:cNvPr id="0" name=""/>
        <dsp:cNvSpPr/>
      </dsp:nvSpPr>
      <dsp:spPr>
        <a:xfrm>
          <a:off x="862810" y="3865825"/>
          <a:ext cx="3353056" cy="552008"/>
        </a:xfrm>
        <a:prstGeom prst="rect">
          <a:avLst/>
        </a:prstGeom>
        <a:solidFill>
          <a:srgbClr val="457EC1"/>
        </a:solidFill>
        <a:ln w="38100" cap="flat" cmpd="sng" algn="ctr">
          <a:no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depends</a:t>
          </a:r>
          <a:endParaRPr lang="en-US" sz="2400" kern="1200" dirty="0"/>
        </a:p>
      </dsp:txBody>
      <dsp:txXfrm>
        <a:off x="862810" y="3865825"/>
        <a:ext cx="3353056" cy="5520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9:05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18937-CC19-4132-8B73-4C44177167EC}" type="slidenum">
              <a:rPr lang="en-US" smtClean="0"/>
              <a:t>3</a:t>
            </a:fld>
            <a:endParaRPr lang="en-US"/>
          </a:p>
        </p:txBody>
      </p:sp>
    </p:spTree>
    <p:extLst>
      <p:ext uri="{BB962C8B-B14F-4D97-AF65-F5344CB8AC3E}">
        <p14:creationId xmlns:p14="http://schemas.microsoft.com/office/powerpoint/2010/main" val="382000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Tx/>
              <a:buNone/>
              <a:tabLst/>
              <a:defRPr/>
            </a:pPr>
            <a:endParaRPr lang="en-US" sz="32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11773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9:05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9:05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9:05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0167750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814"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channel9.msdn.com/Shows/C9-GoingNative" TargetMode="External"/><Relationship Id="rId2" Type="http://schemas.openxmlformats.org/officeDocument/2006/relationships/hyperlink" Target="http://blogs.msdn.com/b/vcblog/" TargetMode="External"/><Relationship Id="rId1" Type="http://schemas.openxmlformats.org/officeDocument/2006/relationships/slideLayout" Target="../slideLayouts/slideLayout3.xml"/><Relationship Id="rId4" Type="http://schemas.openxmlformats.org/officeDocument/2006/relationships/hyperlink" Target="http://social.msdn.microsoft.com/Forums/en-US/winappswithnativeco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go.microsoft.com/fwlink/?LinkId=22853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8856941" cy="1523497"/>
          </a:xfrm>
        </p:spPr>
        <p:txBody>
          <a:bodyPr/>
          <a:lstStyle/>
          <a:p>
            <a:r>
              <a:rPr lang="en-US" dirty="0"/>
              <a:t>Bringing existing C++ code into Metro style apps</a:t>
            </a:r>
          </a:p>
        </p:txBody>
      </p:sp>
      <p:sp>
        <p:nvSpPr>
          <p:cNvPr id="3" name="Subtitle 2"/>
          <p:cNvSpPr>
            <a:spLocks noGrp="1"/>
          </p:cNvSpPr>
          <p:nvPr>
            <p:ph type="subTitle" idx="1"/>
          </p:nvPr>
        </p:nvSpPr>
        <p:spPr/>
        <p:txBody>
          <a:bodyPr/>
          <a:lstStyle/>
          <a:p>
            <a:r>
              <a:rPr lang="en-US" dirty="0" smtClean="0">
                <a:latin typeface="+mj-lt"/>
              </a:rPr>
              <a:t>Ale Contenti</a:t>
            </a:r>
          </a:p>
          <a:p>
            <a:r>
              <a:rPr lang="en-US" dirty="0" smtClean="0"/>
              <a:t>Principal </a:t>
            </a:r>
            <a:r>
              <a:rPr lang="en-US" dirty="0" err="1" smtClean="0"/>
              <a:t>Dev</a:t>
            </a:r>
            <a:r>
              <a:rPr lang="en-US" dirty="0" smtClean="0"/>
              <a:t> Manager, Visual C++</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TOOL-789C</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Import the 3</a:t>
            </a:r>
            <a:r>
              <a:rPr lang="en-US" baseline="30000" dirty="0" smtClean="0"/>
              <a:t>rd</a:t>
            </a:r>
            <a:r>
              <a:rPr lang="en-US" dirty="0" smtClean="0"/>
              <a:t> party library code as a </a:t>
            </a:r>
            <a:r>
              <a:rPr lang="en-US" dirty="0" err="1" smtClean="0"/>
              <a:t>WinRT</a:t>
            </a:r>
            <a:r>
              <a:rPr lang="en-US" dirty="0" smtClean="0"/>
              <a:t> Component DLL</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1" y="1514892"/>
            <a:ext cx="4695776" cy="483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185" y="1691344"/>
            <a:ext cx="469994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auto">
          <a:xfrm>
            <a:off x="5722882" y="3365937"/>
            <a:ext cx="709448" cy="86710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3564127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simple </a:t>
            </a:r>
            <a:r>
              <a:rPr lang="en-US" dirty="0" err="1" smtClean="0"/>
              <a:t>WinRT</a:t>
            </a:r>
            <a:r>
              <a:rPr lang="en-US" dirty="0" smtClean="0"/>
              <a:t> layer</a:t>
            </a:r>
            <a:endParaRPr lang="en-US" dirty="0"/>
          </a:p>
        </p:txBody>
      </p:sp>
      <p:sp>
        <p:nvSpPr>
          <p:cNvPr id="4" name="Rectangle 3"/>
          <p:cNvSpPr/>
          <p:nvPr/>
        </p:nvSpPr>
        <p:spPr bwMode="auto">
          <a:xfrm>
            <a:off x="519112" y="2238702"/>
            <a:ext cx="2492102" cy="394138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chemeClr val="tx1"/>
                    </a:gs>
                    <a:gs pos="100000">
                      <a:schemeClr val="tx1"/>
                    </a:gs>
                  </a:gsLst>
                  <a:lin ang="5400000" scaled="0"/>
                </a:gradFill>
              </a:rPr>
              <a:t>Demo App</a:t>
            </a:r>
          </a:p>
        </p:txBody>
      </p:sp>
      <p:sp>
        <p:nvSpPr>
          <p:cNvPr id="5" name="Rectangle 4"/>
          <p:cNvSpPr/>
          <p:nvPr/>
        </p:nvSpPr>
        <p:spPr bwMode="auto">
          <a:xfrm>
            <a:off x="3862552" y="2238702"/>
            <a:ext cx="1792090" cy="396765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err="1" smtClean="0">
                <a:gradFill>
                  <a:gsLst>
                    <a:gs pos="0">
                      <a:schemeClr val="tx1"/>
                    </a:gs>
                    <a:gs pos="100000">
                      <a:schemeClr val="tx1"/>
                    </a:gs>
                  </a:gsLst>
                  <a:lin ang="5400000" scaled="0"/>
                </a:gradFill>
              </a:rPr>
              <a:t>WinRT</a:t>
            </a:r>
            <a:r>
              <a:rPr lang="en-US" sz="3200" dirty="0" smtClean="0">
                <a:gradFill>
                  <a:gsLst>
                    <a:gs pos="0">
                      <a:schemeClr val="tx1"/>
                    </a:gs>
                    <a:gs pos="100000">
                      <a:schemeClr val="tx1"/>
                    </a:gs>
                  </a:gsLst>
                  <a:lin ang="5400000" scaled="0"/>
                </a:gradFill>
              </a:rPr>
              <a:t> layer</a:t>
            </a:r>
          </a:p>
        </p:txBody>
      </p:sp>
      <p:sp>
        <p:nvSpPr>
          <p:cNvPr id="6" name="Rectangle 5"/>
          <p:cNvSpPr/>
          <p:nvPr/>
        </p:nvSpPr>
        <p:spPr bwMode="auto">
          <a:xfrm>
            <a:off x="5654641" y="2238701"/>
            <a:ext cx="6013483" cy="3967653"/>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chemeClr val="tx1"/>
                    </a:gs>
                    <a:gs pos="100000">
                      <a:schemeClr val="tx1"/>
                    </a:gs>
                  </a:gsLst>
                  <a:lin ang="5400000" scaled="0"/>
                </a:gradFill>
              </a:rPr>
              <a:t>original Bullet lib code</a:t>
            </a:r>
          </a:p>
        </p:txBody>
      </p:sp>
      <p:sp>
        <p:nvSpPr>
          <p:cNvPr id="7" name="TextBox 6"/>
          <p:cNvSpPr txBox="1"/>
          <p:nvPr/>
        </p:nvSpPr>
        <p:spPr>
          <a:xfrm>
            <a:off x="519112" y="1768020"/>
            <a:ext cx="2034327" cy="307777"/>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ButtonDrop.exe</a:t>
            </a:r>
          </a:p>
        </p:txBody>
      </p:sp>
      <p:sp>
        <p:nvSpPr>
          <p:cNvPr id="8" name="TextBox 7"/>
          <p:cNvSpPr txBox="1"/>
          <p:nvPr/>
        </p:nvSpPr>
        <p:spPr>
          <a:xfrm>
            <a:off x="3862552" y="1768021"/>
            <a:ext cx="2685968" cy="307777"/>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Bullet.dll + </a:t>
            </a:r>
            <a:r>
              <a:rPr lang="en-US" sz="2000" dirty="0" err="1" smtClean="0">
                <a:gradFill>
                  <a:gsLst>
                    <a:gs pos="0">
                      <a:schemeClr val="tx1"/>
                    </a:gs>
                    <a:gs pos="86000">
                      <a:schemeClr val="tx1"/>
                    </a:gs>
                  </a:gsLst>
                  <a:lin ang="5400000" scaled="0"/>
                </a:gradFill>
              </a:rPr>
              <a:t>Bullet.winmd</a:t>
            </a:r>
            <a:endParaRPr lang="en-US" sz="2000" dirty="0" smtClean="0">
              <a:gradFill>
                <a:gsLst>
                  <a:gs pos="0">
                    <a:schemeClr val="tx1"/>
                  </a:gs>
                  <a:gs pos="86000">
                    <a:schemeClr val="tx1"/>
                  </a:gs>
                </a:gsLst>
                <a:lin ang="5400000" scaled="0"/>
              </a:gradFill>
            </a:endParaRPr>
          </a:p>
        </p:txBody>
      </p:sp>
      <p:sp>
        <p:nvSpPr>
          <p:cNvPr id="9" name="Rectangle 8"/>
          <p:cNvSpPr/>
          <p:nvPr/>
        </p:nvSpPr>
        <p:spPr bwMode="auto">
          <a:xfrm>
            <a:off x="236483" y="1371600"/>
            <a:ext cx="11698014" cy="5044966"/>
          </a:xfrm>
          <a:prstGeom prst="rect">
            <a:avLst/>
          </a:prstGeom>
          <a:noFill/>
          <a:ln w="28575">
            <a:solidFill>
              <a:srgbClr val="FFFFFF"/>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 name="Left-Right Arrow 9"/>
          <p:cNvSpPr/>
          <p:nvPr/>
        </p:nvSpPr>
        <p:spPr bwMode="auto">
          <a:xfrm>
            <a:off x="3011214" y="4004448"/>
            <a:ext cx="851338" cy="438804"/>
          </a:xfrm>
          <a:prstGeom prst="leftRightArrow">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2041630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inside the </a:t>
            </a:r>
            <a:r>
              <a:rPr lang="en-US" dirty="0" err="1" smtClean="0"/>
              <a:t>WinRT</a:t>
            </a:r>
            <a:r>
              <a:rPr lang="en-US" dirty="0" smtClean="0"/>
              <a:t> layer</a:t>
            </a:r>
            <a:endParaRPr lang="en-US" dirty="0"/>
          </a:p>
        </p:txBody>
      </p:sp>
      <p:sp>
        <p:nvSpPr>
          <p:cNvPr id="4" name="Content Placeholder 3"/>
          <p:cNvSpPr>
            <a:spLocks noGrp="1"/>
          </p:cNvSpPr>
          <p:nvPr>
            <p:ph idx="1"/>
          </p:nvPr>
        </p:nvSpPr>
        <p:spPr bwMode="auto">
          <a:xfrm>
            <a:off x="2269139" y="2147822"/>
            <a:ext cx="7473952" cy="422144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indent="0">
              <a:buNone/>
            </a:pPr>
            <a:r>
              <a:rPr lang="en-US" sz="2400" dirty="0" smtClean="0">
                <a:latin typeface="Consolas" pitchFamily="49" charset="0"/>
                <a:cs typeface="Consolas" pitchFamily="49" charset="0"/>
              </a:rPr>
              <a:t>public </a:t>
            </a:r>
            <a:r>
              <a:rPr lang="en-US" sz="2400" dirty="0">
                <a:latin typeface="Consolas" pitchFamily="49" charset="0"/>
                <a:cs typeface="Consolas" pitchFamily="49" charset="0"/>
              </a:rPr>
              <a:t>ref class </a:t>
            </a:r>
            <a:r>
              <a:rPr lang="en-US" sz="2400" dirty="0" err="1">
                <a:latin typeface="Consolas" pitchFamily="49" charset="0"/>
                <a:cs typeface="Consolas" pitchFamily="49" charset="0"/>
              </a:rPr>
              <a:t>WorldFromCanvas</a:t>
            </a:r>
            <a:r>
              <a:rPr lang="en-US" sz="2400" dirty="0">
                <a:latin typeface="Consolas" pitchFamily="49" charset="0"/>
                <a:cs typeface="Consolas" pitchFamily="49" charset="0"/>
              </a:rPr>
              <a:t> sealed</a:t>
            </a:r>
          </a:p>
          <a:p>
            <a:pPr marL="0" indent="0">
              <a:buNone/>
            </a:pPr>
            <a:r>
              <a:rPr lang="en-US" sz="2400" dirty="0">
                <a:latin typeface="Consolas" pitchFamily="49" charset="0"/>
                <a:cs typeface="Consolas" pitchFamily="49" charset="0"/>
              </a:rPr>
              <a:t>{</a:t>
            </a:r>
          </a:p>
          <a:p>
            <a:pPr marL="0" indent="0">
              <a:buNone/>
            </a:pPr>
            <a:r>
              <a:rPr lang="en-US" sz="2400" dirty="0">
                <a:latin typeface="Consolas" pitchFamily="49" charset="0"/>
                <a:cs typeface="Consolas" pitchFamily="49" charset="0"/>
              </a:rPr>
              <a:t>public:</a:t>
            </a:r>
          </a:p>
          <a:p>
            <a:pPr marL="0" indent="0">
              <a:buNone/>
            </a:pP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WorldFromCanvas</a:t>
            </a:r>
            <a:r>
              <a:rPr lang="en-US" sz="2400" dirty="0" smtClean="0">
                <a:latin typeface="Consolas" pitchFamily="49" charset="0"/>
                <a:cs typeface="Consolas" pitchFamily="49" charset="0"/>
              </a:rPr>
              <a:t>(…</a:t>
            </a:r>
            <a:r>
              <a:rPr lang="en-US" sz="2800" dirty="0" smtClean="0">
                <a:latin typeface="Consolas" pitchFamily="49" charset="0"/>
                <a:cs typeface="Consolas" pitchFamily="49" charset="0"/>
              </a:rPr>
              <a:t>);</a:t>
            </a:r>
            <a:endParaRPr lang="en-US" sz="2800" dirty="0">
              <a:latin typeface="Consolas" pitchFamily="49" charset="0"/>
              <a:cs typeface="Consolas" pitchFamily="49" charset="0"/>
            </a:endParaRPr>
          </a:p>
          <a:p>
            <a:pPr marL="0" indent="0">
              <a:buNone/>
            </a:pPr>
            <a:r>
              <a:rPr lang="en-US" sz="2400" dirty="0" smtClean="0">
                <a:latin typeface="Consolas" pitchFamily="49" charset="0"/>
                <a:cs typeface="Consolas" pitchFamily="49" charset="0"/>
              </a:rPr>
              <a:t>  void </a:t>
            </a:r>
            <a:r>
              <a:rPr lang="en-US" sz="2400" dirty="0" err="1">
                <a:latin typeface="Consolas" pitchFamily="49" charset="0"/>
                <a:cs typeface="Consolas" pitchFamily="49" charset="0"/>
              </a:rPr>
              <a:t>AddBox</a:t>
            </a:r>
            <a:r>
              <a:rPr lang="en-US" sz="2400" dirty="0" smtClean="0">
                <a:latin typeface="Consolas" pitchFamily="49" charset="0"/>
                <a:cs typeface="Consolas" pitchFamily="49" charset="0"/>
              </a:rPr>
              <a:t>(…);</a:t>
            </a:r>
            <a:endParaRPr lang="en-US" sz="2400" dirty="0">
              <a:latin typeface="Consolas" pitchFamily="49" charset="0"/>
              <a:cs typeface="Consolas" pitchFamily="49" charset="0"/>
            </a:endParaRPr>
          </a:p>
          <a:p>
            <a:pPr marL="0" indent="0">
              <a:buNone/>
            </a:pPr>
            <a:r>
              <a:rPr lang="en-US" sz="2400" dirty="0" smtClean="0">
                <a:latin typeface="Consolas" pitchFamily="49" charset="0"/>
                <a:cs typeface="Consolas" pitchFamily="49" charset="0"/>
              </a:rPr>
              <a:t>  void </a:t>
            </a:r>
            <a:r>
              <a:rPr lang="en-US" sz="2400" dirty="0" err="1">
                <a:latin typeface="Consolas" pitchFamily="49" charset="0"/>
                <a:cs typeface="Consolas" pitchFamily="49" charset="0"/>
              </a:rPr>
              <a:t>StepSimulation</a:t>
            </a:r>
            <a:r>
              <a:rPr lang="en-US" sz="2400" dirty="0">
                <a:latin typeface="Consolas" pitchFamily="49" charset="0"/>
                <a:cs typeface="Consolas" pitchFamily="49" charset="0"/>
              </a:rPr>
              <a:t>(float32 delta);</a:t>
            </a:r>
          </a:p>
          <a:p>
            <a:pPr marL="0" indent="0">
              <a:buNone/>
            </a:pPr>
            <a:r>
              <a:rPr lang="en-US" sz="2400" dirty="0" smtClean="0">
                <a:latin typeface="Consolas" pitchFamily="49" charset="0"/>
                <a:cs typeface="Consolas" pitchFamily="49" charset="0"/>
              </a:rPr>
              <a:t>  void </a:t>
            </a:r>
            <a:r>
              <a:rPr lang="en-US" sz="2400" dirty="0" err="1">
                <a:latin typeface="Consolas" pitchFamily="49" charset="0"/>
                <a:cs typeface="Consolas" pitchFamily="49" charset="0"/>
              </a:rPr>
              <a:t>DrawShapes</a:t>
            </a:r>
            <a:r>
              <a:rPr lang="en-US" sz="2400" dirty="0">
                <a:latin typeface="Consolas" pitchFamily="49" charset="0"/>
                <a:cs typeface="Consolas" pitchFamily="49" charset="0"/>
              </a:rPr>
              <a:t>();</a:t>
            </a:r>
          </a:p>
          <a:p>
            <a:pPr marL="0" indent="0">
              <a:buNone/>
            </a:pPr>
            <a:r>
              <a:rPr lang="en-US" sz="2400" dirty="0" smtClean="0">
                <a:latin typeface="Consolas" pitchFamily="49" charset="0"/>
                <a:cs typeface="Consolas" pitchFamily="49" charset="0"/>
              </a:rPr>
              <a:t>};</a:t>
            </a:r>
            <a:endParaRPr lang="en-US" sz="2400" dirty="0">
              <a:latin typeface="Consolas" pitchFamily="49" charset="0"/>
              <a:cs typeface="Consolas" pitchFamily="49" charset="0"/>
            </a:endParaRPr>
          </a:p>
        </p:txBody>
      </p:sp>
      <p:sp>
        <p:nvSpPr>
          <p:cNvPr id="5" name="TextBox 4"/>
          <p:cNvSpPr txBox="1"/>
          <p:nvPr/>
        </p:nvSpPr>
        <p:spPr>
          <a:xfrm flipH="1">
            <a:off x="2269138" y="1472219"/>
            <a:ext cx="2980833" cy="492443"/>
          </a:xfrm>
          <a:prstGeom prst="rect">
            <a:avLst/>
          </a:prstGeom>
          <a:noFill/>
        </p:spPr>
        <p:txBody>
          <a:bodyPr wrap="square" lIns="0" tIns="0" rIns="0" bIns="0" rtlCol="0">
            <a:spAutoFit/>
          </a:bodyPr>
          <a:lstStyle/>
          <a:p>
            <a:r>
              <a:rPr lang="en-US" sz="3200" dirty="0" err="1">
                <a:gradFill>
                  <a:gsLst>
                    <a:gs pos="0">
                      <a:schemeClr val="tx1"/>
                    </a:gs>
                    <a:gs pos="100000">
                      <a:schemeClr val="tx1"/>
                    </a:gs>
                  </a:gsLst>
                  <a:lin ang="5400000" scaled="0"/>
                </a:gradFill>
              </a:rPr>
              <a:t>WinRT</a:t>
            </a:r>
            <a:r>
              <a:rPr lang="en-US" sz="3200" dirty="0">
                <a:gradFill>
                  <a:gsLst>
                    <a:gs pos="0">
                      <a:schemeClr val="tx1"/>
                    </a:gs>
                    <a:gs pos="100000">
                      <a:schemeClr val="tx1"/>
                    </a:gs>
                  </a:gsLst>
                  <a:lin ang="5400000" scaled="0"/>
                </a:gradFill>
              </a:rPr>
              <a:t> layer</a:t>
            </a:r>
            <a:endParaRPr lang="en-US" sz="3200" dirty="0" smtClean="0">
              <a:gradFill>
                <a:gsLst>
                  <a:gs pos="0">
                    <a:schemeClr val="tx1"/>
                  </a:gs>
                  <a:gs pos="86000">
                    <a:schemeClr val="tx1"/>
                  </a:gs>
                </a:gsLst>
                <a:lin ang="5400000" scaled="0"/>
              </a:gradFill>
            </a:endParaRPr>
          </a:p>
        </p:txBody>
      </p:sp>
      <p:sp>
        <p:nvSpPr>
          <p:cNvPr id="6" name="Rectangle 5"/>
          <p:cNvSpPr/>
          <p:nvPr/>
        </p:nvSpPr>
        <p:spPr bwMode="auto">
          <a:xfrm>
            <a:off x="9743091" y="2147822"/>
            <a:ext cx="2680137" cy="422144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a:gradFill>
                <a:gsLst>
                  <a:gs pos="0">
                    <a:schemeClr val="tx1"/>
                  </a:gs>
                  <a:gs pos="100000">
                    <a:schemeClr val="tx1"/>
                  </a:gs>
                </a:gsLst>
                <a:lin ang="5400000" scaled="0"/>
              </a:gradFill>
            </a:endParaRPr>
          </a:p>
        </p:txBody>
      </p:sp>
      <p:sp>
        <p:nvSpPr>
          <p:cNvPr id="7" name="Rectangle 6"/>
          <p:cNvSpPr/>
          <p:nvPr/>
        </p:nvSpPr>
        <p:spPr>
          <a:xfrm>
            <a:off x="9743091" y="1655030"/>
            <a:ext cx="2326278" cy="369332"/>
          </a:xfrm>
          <a:prstGeom prst="rect">
            <a:avLst/>
          </a:prstGeom>
        </p:spPr>
        <p:txBody>
          <a:bodyPr wrap="none">
            <a:spAutoFit/>
          </a:bodyPr>
          <a:lstStyle/>
          <a:p>
            <a:r>
              <a:rPr lang="en-US" dirty="0">
                <a:gradFill>
                  <a:gsLst>
                    <a:gs pos="0">
                      <a:schemeClr val="tx1"/>
                    </a:gs>
                    <a:gs pos="100000">
                      <a:schemeClr val="tx1"/>
                    </a:gs>
                  </a:gsLst>
                  <a:lin ang="5400000" scaled="0"/>
                </a:gradFill>
              </a:rPr>
              <a:t>original Bullet lib code</a:t>
            </a:r>
            <a:endParaRPr lang="en-US" dirty="0"/>
          </a:p>
        </p:txBody>
      </p:sp>
      <p:sp>
        <p:nvSpPr>
          <p:cNvPr id="8" name="Rectangle 7"/>
          <p:cNvSpPr/>
          <p:nvPr/>
        </p:nvSpPr>
        <p:spPr bwMode="auto">
          <a:xfrm>
            <a:off x="-726939" y="2147822"/>
            <a:ext cx="2319256" cy="4221446"/>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9" name="Left-Right Arrow 8"/>
          <p:cNvSpPr/>
          <p:nvPr/>
        </p:nvSpPr>
        <p:spPr bwMode="auto">
          <a:xfrm>
            <a:off x="1592317" y="4088295"/>
            <a:ext cx="676821" cy="438804"/>
          </a:xfrm>
          <a:prstGeom prst="leftRightArrow">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 name="Rectangle 9"/>
          <p:cNvSpPr/>
          <p:nvPr/>
        </p:nvSpPr>
        <p:spPr>
          <a:xfrm>
            <a:off x="348066" y="1655030"/>
            <a:ext cx="1244251" cy="369332"/>
          </a:xfrm>
          <a:prstGeom prst="rect">
            <a:avLst/>
          </a:prstGeom>
        </p:spPr>
        <p:txBody>
          <a:bodyPr wrap="none">
            <a:spAutoFit/>
          </a:bodyPr>
          <a:lstStyle/>
          <a:p>
            <a:pPr algn="ctr" defTabSz="914099" fontAlgn="base">
              <a:spcBef>
                <a:spcPct val="0"/>
              </a:spcBef>
              <a:spcAft>
                <a:spcPct val="0"/>
              </a:spcAft>
            </a:pPr>
            <a:r>
              <a:rPr lang="en-US" dirty="0">
                <a:gradFill>
                  <a:gsLst>
                    <a:gs pos="0">
                      <a:schemeClr val="tx1"/>
                    </a:gs>
                    <a:gs pos="100000">
                      <a:schemeClr val="tx1"/>
                    </a:gs>
                  </a:gsLst>
                  <a:lin ang="5400000" scaled="0"/>
                </a:gradFill>
              </a:rPr>
              <a:t>Demo App</a:t>
            </a:r>
          </a:p>
        </p:txBody>
      </p:sp>
    </p:spTree>
    <p:extLst>
      <p:ext uri="{BB962C8B-B14F-4D97-AF65-F5344CB8AC3E}">
        <p14:creationId xmlns:p14="http://schemas.microsoft.com/office/powerpoint/2010/main" val="30144056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946544" cy="1523494"/>
          </a:xfrm>
        </p:spPr>
        <p:txBody>
          <a:bodyPr/>
          <a:lstStyle/>
          <a:p>
            <a:r>
              <a:rPr lang="en-US" dirty="0" smtClean="0"/>
              <a:t>My Music</a:t>
            </a:r>
            <a:br>
              <a:rPr lang="en-US" dirty="0" smtClean="0"/>
            </a:br>
            <a:r>
              <a:rPr lang="en-US" sz="3200" dirty="0" smtClean="0"/>
              <a:t>Migrate a Win7 </a:t>
            </a:r>
            <a:r>
              <a:rPr lang="en-US" sz="3200" dirty="0"/>
              <a:t>app</a:t>
            </a:r>
            <a:br>
              <a:rPr lang="en-US" sz="3200" dirty="0"/>
            </a:br>
            <a:r>
              <a:rPr lang="en-US" sz="3200" dirty="0"/>
              <a:t>Target Win32 API (</a:t>
            </a:r>
            <a:r>
              <a:rPr lang="en-US" sz="3200" dirty="0" smtClean="0"/>
              <a:t>WASAPI</a:t>
            </a:r>
            <a:r>
              <a:rPr lang="en-US" sz="3200" dirty="0"/>
              <a:t>) from a </a:t>
            </a:r>
            <a:r>
              <a:rPr lang="en-US" sz="3200" dirty="0" smtClean="0"/>
              <a:t>Metro style app</a:t>
            </a:r>
            <a:r>
              <a:rPr lang="en-US" sz="3200" dirty="0"/>
              <a:t/>
            </a:r>
            <a:br>
              <a:rPr lang="en-US" sz="3200" dirty="0"/>
            </a:br>
            <a:r>
              <a:rPr lang="en-US" sz="3200" dirty="0"/>
              <a:t>Replace usage of </a:t>
            </a:r>
            <a:r>
              <a:rPr lang="en-US" sz="3200" dirty="0" smtClean="0"/>
              <a:t>non-Metro style </a:t>
            </a:r>
            <a:r>
              <a:rPr lang="en-US" sz="3200" dirty="0"/>
              <a:t>SDK </a:t>
            </a:r>
            <a:r>
              <a:rPr lang="en-US" sz="3200" dirty="0" smtClean="0"/>
              <a:t>APIs</a:t>
            </a:r>
            <a:r>
              <a:rPr lang="en-US" sz="3200" dirty="0"/>
              <a:t/>
            </a:r>
            <a:br>
              <a:rPr lang="en-US" sz="3200" dirty="0"/>
            </a:br>
            <a:endParaRPr lang="en-US" dirty="0"/>
          </a:p>
        </p:txBody>
      </p:sp>
      <p:sp>
        <p:nvSpPr>
          <p:cNvPr id="3" name="Subtitle 2"/>
          <p:cNvSpPr>
            <a:spLocks noGrp="1"/>
          </p:cNvSpPr>
          <p:nvPr>
            <p:ph type="subTitle" idx="1"/>
          </p:nvPr>
        </p:nvSpPr>
        <p:spPr/>
        <p:txBody>
          <a:bodyPr/>
          <a:lstStyle/>
          <a:p>
            <a:r>
              <a:rPr lang="en-US" dirty="0" smtClean="0">
                <a:latin typeface="+mj-lt"/>
              </a:rPr>
              <a:t>Ale Contenti</a:t>
            </a:r>
          </a:p>
          <a:p>
            <a:r>
              <a:rPr lang="en-US" dirty="0" smtClean="0"/>
              <a:t>Principal </a:t>
            </a:r>
            <a:r>
              <a:rPr lang="en-US" dirty="0" err="1" smtClean="0"/>
              <a:t>Dev</a:t>
            </a:r>
            <a:r>
              <a:rPr lang="en-US" dirty="0" smtClean="0"/>
              <a:t> Manager</a:t>
            </a:r>
          </a:p>
          <a:p>
            <a:r>
              <a:rPr lang="en-US" dirty="0" smtClean="0"/>
              <a:t>Visual C++</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384320678"/>
      </p:ext>
    </p:extLst>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Adding listening capabilities to our piano app</a:t>
            </a:r>
            <a:endParaRPr lang="en-US" dirty="0"/>
          </a:p>
        </p:txBody>
      </p:sp>
      <p:sp>
        <p:nvSpPr>
          <p:cNvPr id="4" name="Rectangle 3"/>
          <p:cNvSpPr/>
          <p:nvPr/>
        </p:nvSpPr>
        <p:spPr bwMode="auto">
          <a:xfrm>
            <a:off x="662151" y="1813034"/>
            <a:ext cx="3184635" cy="26170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da-DK" dirty="0">
                <a:gradFill>
                  <a:gsLst>
                    <a:gs pos="0">
                      <a:schemeClr val="tx1"/>
                    </a:gs>
                    <a:gs pos="100000">
                      <a:schemeClr val="tx1"/>
                    </a:gs>
                  </a:gsLst>
                  <a:lin ang="5400000" scaled="0"/>
                </a:gradFill>
                <a:latin typeface="Consolas" pitchFamily="49" charset="0"/>
                <a:cs typeface="Consolas" pitchFamily="49" charset="0"/>
              </a:rPr>
              <a:t>Listening...</a:t>
            </a:r>
          </a:p>
          <a:p>
            <a:pPr defTabSz="914099" fontAlgn="base">
              <a:spcBef>
                <a:spcPct val="0"/>
              </a:spcBef>
              <a:spcAft>
                <a:spcPct val="0"/>
              </a:spcAft>
            </a:pPr>
            <a:r>
              <a:rPr lang="da-DK" dirty="0">
                <a:gradFill>
                  <a:gsLst>
                    <a:gs pos="0">
                      <a:schemeClr val="tx1"/>
                    </a:gs>
                    <a:gs pos="100000">
                      <a:schemeClr val="tx1"/>
                    </a:gs>
                  </a:gsLst>
                  <a:lin ang="5400000" scaled="0"/>
                </a:gradFill>
                <a:latin typeface="Consolas" pitchFamily="49" charset="0"/>
                <a:cs typeface="Consolas" pitchFamily="49" charset="0"/>
              </a:rPr>
              <a:t>[ F ]</a:t>
            </a:r>
          </a:p>
          <a:p>
            <a:pPr defTabSz="914099" fontAlgn="base">
              <a:spcBef>
                <a:spcPct val="0"/>
              </a:spcBef>
              <a:spcAft>
                <a:spcPct val="0"/>
              </a:spcAft>
            </a:pPr>
            <a:r>
              <a:rPr lang="da-DK" dirty="0" smtClean="0">
                <a:gradFill>
                  <a:gsLst>
                    <a:gs pos="0">
                      <a:schemeClr val="tx1"/>
                    </a:gs>
                    <a:gs pos="100000">
                      <a:schemeClr val="tx1"/>
                    </a:gs>
                  </a:gsLst>
                  <a:lin ang="5400000" scaled="0"/>
                </a:gradFill>
                <a:latin typeface="Consolas" pitchFamily="49" charset="0"/>
                <a:cs typeface="Consolas" pitchFamily="49" charset="0"/>
              </a:rPr>
              <a:t>[ </a:t>
            </a:r>
            <a:r>
              <a:rPr lang="da-DK" dirty="0">
                <a:gradFill>
                  <a:gsLst>
                    <a:gs pos="0">
                      <a:schemeClr val="tx1"/>
                    </a:gs>
                    <a:gs pos="100000">
                      <a:schemeClr val="tx1"/>
                    </a:gs>
                  </a:gsLst>
                  <a:lin ang="5400000" scaled="0"/>
                </a:gradFill>
                <a:latin typeface="Consolas" pitchFamily="49" charset="0"/>
                <a:cs typeface="Consolas" pitchFamily="49" charset="0"/>
              </a:rPr>
              <a:t>C ]</a:t>
            </a:r>
          </a:p>
          <a:p>
            <a:pPr defTabSz="914099" fontAlgn="base">
              <a:spcBef>
                <a:spcPct val="0"/>
              </a:spcBef>
              <a:spcAft>
                <a:spcPct val="0"/>
              </a:spcAft>
            </a:pPr>
            <a:r>
              <a:rPr lang="da-DK" dirty="0">
                <a:gradFill>
                  <a:gsLst>
                    <a:gs pos="0">
                      <a:schemeClr val="tx1"/>
                    </a:gs>
                    <a:gs pos="100000">
                      <a:schemeClr val="tx1"/>
                    </a:gs>
                  </a:gsLst>
                  <a:lin ang="5400000" scaled="0"/>
                </a:gradFill>
                <a:latin typeface="Consolas" pitchFamily="49" charset="0"/>
                <a:cs typeface="Consolas" pitchFamily="49" charset="0"/>
              </a:rPr>
              <a:t>[ F ]</a:t>
            </a:r>
          </a:p>
          <a:p>
            <a:pPr defTabSz="914099" fontAlgn="base">
              <a:spcBef>
                <a:spcPct val="0"/>
              </a:spcBef>
              <a:spcAft>
                <a:spcPct val="0"/>
              </a:spcAft>
            </a:pPr>
            <a:r>
              <a:rPr lang="da-DK" dirty="0">
                <a:gradFill>
                  <a:gsLst>
                    <a:gs pos="0">
                      <a:schemeClr val="tx1"/>
                    </a:gs>
                    <a:gs pos="100000">
                      <a:schemeClr val="tx1"/>
                    </a:gs>
                  </a:gsLst>
                  <a:lin ang="5400000" scaled="0"/>
                </a:gradFill>
                <a:latin typeface="Consolas" pitchFamily="49" charset="0"/>
                <a:cs typeface="Consolas" pitchFamily="49" charset="0"/>
              </a:rPr>
              <a:t>[ C ]</a:t>
            </a:r>
          </a:p>
          <a:p>
            <a:pPr defTabSz="914099" fontAlgn="base">
              <a:spcBef>
                <a:spcPct val="0"/>
              </a:spcBef>
              <a:spcAft>
                <a:spcPct val="0"/>
              </a:spcAft>
            </a:pPr>
            <a:r>
              <a:rPr lang="da-DK" dirty="0">
                <a:gradFill>
                  <a:gsLst>
                    <a:gs pos="0">
                      <a:schemeClr val="tx1"/>
                    </a:gs>
                    <a:gs pos="100000">
                      <a:schemeClr val="tx1"/>
                    </a:gs>
                  </a:gsLst>
                  <a:lin ang="5400000" scaled="0"/>
                </a:gradFill>
                <a:latin typeface="Consolas" pitchFamily="49" charset="0"/>
                <a:cs typeface="Consolas" pitchFamily="49" charset="0"/>
              </a:rPr>
              <a:t>[ F ]</a:t>
            </a:r>
          </a:p>
          <a:p>
            <a:pPr defTabSz="914099" fontAlgn="base">
              <a:spcBef>
                <a:spcPct val="0"/>
              </a:spcBef>
              <a:spcAft>
                <a:spcPct val="0"/>
              </a:spcAft>
            </a:pPr>
            <a:r>
              <a:rPr lang="da-DK" dirty="0">
                <a:gradFill>
                  <a:gsLst>
                    <a:gs pos="0">
                      <a:schemeClr val="tx1"/>
                    </a:gs>
                    <a:gs pos="100000">
                      <a:schemeClr val="tx1"/>
                    </a:gs>
                  </a:gsLst>
                  <a:lin ang="5400000" scaled="0"/>
                </a:gradFill>
                <a:latin typeface="Consolas" pitchFamily="49" charset="0"/>
                <a:cs typeface="Consolas" pitchFamily="49" charset="0"/>
              </a:rPr>
              <a:t>[ C ]</a:t>
            </a:r>
          </a:p>
          <a:p>
            <a:pPr defTabSz="914099" fontAlgn="base">
              <a:spcBef>
                <a:spcPct val="0"/>
              </a:spcBef>
              <a:spcAft>
                <a:spcPct val="0"/>
              </a:spcAft>
            </a:pPr>
            <a:r>
              <a:rPr lang="da-DK" dirty="0" smtClean="0">
                <a:gradFill>
                  <a:gsLst>
                    <a:gs pos="0">
                      <a:schemeClr val="tx1"/>
                    </a:gs>
                    <a:gs pos="100000">
                      <a:schemeClr val="tx1"/>
                    </a:gs>
                  </a:gsLst>
                  <a:lin ang="5400000" scaled="0"/>
                </a:gradFill>
                <a:latin typeface="Consolas" pitchFamily="49" charset="0"/>
                <a:cs typeface="Consolas" pitchFamily="49" charset="0"/>
              </a:rPr>
              <a:t>[ </a:t>
            </a:r>
            <a:r>
              <a:rPr lang="da-DK" dirty="0">
                <a:gradFill>
                  <a:gsLst>
                    <a:gs pos="0">
                      <a:schemeClr val="tx1"/>
                    </a:gs>
                    <a:gs pos="100000">
                      <a:schemeClr val="tx1"/>
                    </a:gs>
                  </a:gsLst>
                  <a:lin ang="5400000" scaled="0"/>
                </a:gradFill>
                <a:latin typeface="Consolas" pitchFamily="49" charset="0"/>
                <a:cs typeface="Consolas" pitchFamily="49" charset="0"/>
              </a:rPr>
              <a:t>C# ]</a:t>
            </a:r>
            <a:endParaRPr lang="en-US" dirty="0" smtClean="0">
              <a:gradFill>
                <a:gsLst>
                  <a:gs pos="0">
                    <a:schemeClr val="tx1"/>
                  </a:gs>
                  <a:gs pos="100000">
                    <a:schemeClr val="tx1"/>
                  </a:gs>
                </a:gsLst>
                <a:lin ang="5400000" scaled="0"/>
              </a:gradFill>
              <a:latin typeface="Consolas" pitchFamily="49" charset="0"/>
              <a:cs typeface="Consolas" pitchFamily="49" charset="0"/>
            </a:endParaRPr>
          </a:p>
        </p:txBody>
      </p:sp>
      <p:sp>
        <p:nvSpPr>
          <p:cNvPr id="5" name="TextBox 4"/>
          <p:cNvSpPr txBox="1"/>
          <p:nvPr/>
        </p:nvSpPr>
        <p:spPr>
          <a:xfrm>
            <a:off x="662151" y="1251503"/>
            <a:ext cx="5502165"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Listen.exe (</a:t>
            </a:r>
            <a:r>
              <a:rPr lang="en-US" sz="2800" dirty="0" err="1" smtClean="0">
                <a:gradFill>
                  <a:gsLst>
                    <a:gs pos="0">
                      <a:schemeClr val="tx1"/>
                    </a:gs>
                    <a:gs pos="86000">
                      <a:schemeClr val="tx1"/>
                    </a:gs>
                  </a:gsLst>
                  <a:lin ang="5400000" scaled="0"/>
                </a:gradFill>
              </a:rPr>
              <a:t>cmd</a:t>
            </a:r>
            <a:r>
              <a:rPr lang="en-US" sz="2800" dirty="0" smtClean="0">
                <a:gradFill>
                  <a:gsLst>
                    <a:gs pos="0">
                      <a:schemeClr val="tx1"/>
                    </a:gs>
                    <a:gs pos="86000">
                      <a:schemeClr val="tx1"/>
                    </a:gs>
                  </a:gsLst>
                  <a:lin ang="5400000" scaled="0"/>
                </a:gradFill>
              </a:rPr>
              <a:t>-line Win7 app)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676" y="1813034"/>
            <a:ext cx="37719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19676" y="1283806"/>
            <a:ext cx="4777883"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Piano.exe (Metro style app)</a:t>
            </a:r>
          </a:p>
        </p:txBody>
      </p:sp>
      <p:sp>
        <p:nvSpPr>
          <p:cNvPr id="9" name="Right Arrow 8"/>
          <p:cNvSpPr/>
          <p:nvPr/>
        </p:nvSpPr>
        <p:spPr>
          <a:xfrm>
            <a:off x="4197374" y="1931274"/>
            <a:ext cx="2660626" cy="701568"/>
          </a:xfrm>
          <a:prstGeom prst="rightArrow">
            <a:avLst/>
          </a:prstGeom>
          <a:solidFill>
            <a:schemeClr val="accent5">
              <a:lumMod val="50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p:cNvSpPr/>
          <p:nvPr/>
        </p:nvSpPr>
        <p:spPr bwMode="auto">
          <a:xfrm>
            <a:off x="4197374" y="2979682"/>
            <a:ext cx="2660626" cy="3499945"/>
          </a:xfrm>
          <a:prstGeom prst="rect">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defTabSz="914099" fontAlgn="base">
              <a:spcBef>
                <a:spcPct val="0"/>
              </a:spcBef>
              <a:spcAft>
                <a:spcPct val="0"/>
              </a:spcAft>
              <a:buFont typeface="Arial" pitchFamily="34" charset="0"/>
              <a:buChar char="•"/>
            </a:pPr>
            <a:r>
              <a:rPr lang="en-US" sz="2200" dirty="0" smtClean="0">
                <a:gradFill>
                  <a:gsLst>
                    <a:gs pos="0">
                      <a:schemeClr val="tx1"/>
                    </a:gs>
                    <a:gs pos="100000">
                      <a:schemeClr val="tx1"/>
                    </a:gs>
                  </a:gsLst>
                  <a:lin ang="5400000" scaled="0"/>
                </a:gradFill>
              </a:rPr>
              <a:t>Add code to Metro style project</a:t>
            </a:r>
          </a:p>
          <a:p>
            <a:pPr marL="342900" indent="-342900" defTabSz="914099" fontAlgn="base">
              <a:spcBef>
                <a:spcPct val="0"/>
              </a:spcBef>
              <a:spcAft>
                <a:spcPct val="0"/>
              </a:spcAft>
              <a:buFont typeface="Arial" pitchFamily="34" charset="0"/>
              <a:buChar char="•"/>
            </a:pPr>
            <a:r>
              <a:rPr lang="en-US" sz="2200" dirty="0" smtClean="0">
                <a:gradFill>
                  <a:gsLst>
                    <a:gs pos="0">
                      <a:schemeClr val="tx1"/>
                    </a:gs>
                    <a:gs pos="100000">
                      <a:schemeClr val="tx1"/>
                    </a:gs>
                  </a:gsLst>
                  <a:lin ang="5400000" scaled="0"/>
                </a:gradFill>
              </a:rPr>
              <a:t>Recompile</a:t>
            </a:r>
          </a:p>
          <a:p>
            <a:pPr marL="342900" indent="-342900" defTabSz="914099" fontAlgn="base">
              <a:spcBef>
                <a:spcPct val="0"/>
              </a:spcBef>
              <a:spcAft>
                <a:spcPct val="0"/>
              </a:spcAft>
              <a:buFont typeface="Arial" pitchFamily="34" charset="0"/>
              <a:buChar char="•"/>
            </a:pPr>
            <a:r>
              <a:rPr lang="en-US" sz="2200" dirty="0" smtClean="0">
                <a:gradFill>
                  <a:gsLst>
                    <a:gs pos="0">
                      <a:schemeClr val="tx1"/>
                    </a:gs>
                    <a:gs pos="100000">
                      <a:schemeClr val="tx1"/>
                    </a:gs>
                  </a:gsLst>
                  <a:lin ang="5400000" scaled="0"/>
                </a:gradFill>
              </a:rPr>
              <a:t>Cannot use some Win32 APIs</a:t>
            </a:r>
          </a:p>
          <a:p>
            <a:pPr marL="342900" indent="-342900" defTabSz="914099" fontAlgn="base">
              <a:spcBef>
                <a:spcPct val="0"/>
              </a:spcBef>
              <a:spcAft>
                <a:spcPct val="0"/>
              </a:spcAft>
              <a:buFont typeface="Arial" pitchFamily="34" charset="0"/>
              <a:buChar char="•"/>
            </a:pPr>
            <a:r>
              <a:rPr lang="en-US" sz="2200" dirty="0" smtClean="0">
                <a:gradFill>
                  <a:gsLst>
                    <a:gs pos="0">
                      <a:schemeClr val="tx1"/>
                    </a:gs>
                    <a:gs pos="100000">
                      <a:schemeClr val="tx1"/>
                    </a:gs>
                  </a:gsLst>
                  <a:lin ang="5400000" scaled="0"/>
                </a:gradFill>
              </a:rPr>
              <a:t>Mix Metro style SDK APIs and Win32 WASAPI</a:t>
            </a:r>
          </a:p>
        </p:txBody>
      </p:sp>
    </p:spTree>
    <p:extLst>
      <p:ext uri="{BB962C8B-B14F-4D97-AF65-F5344CB8AC3E}">
        <p14:creationId xmlns:p14="http://schemas.microsoft.com/office/powerpoint/2010/main" val="828614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 style SDK partitioning</a:t>
            </a:r>
            <a:endParaRPr lang="en-US" dirty="0"/>
          </a:p>
        </p:txBody>
      </p:sp>
      <p:sp>
        <p:nvSpPr>
          <p:cNvPr id="3" name="Content Placeholder 2"/>
          <p:cNvSpPr>
            <a:spLocks noGrp="1"/>
          </p:cNvSpPr>
          <p:nvPr>
            <p:ph idx="1"/>
          </p:nvPr>
        </p:nvSpPr>
        <p:spPr>
          <a:xfrm>
            <a:off x="519112" y="1400500"/>
            <a:ext cx="11149013" cy="4678204"/>
          </a:xfrm>
        </p:spPr>
        <p:txBody>
          <a:bodyPr/>
          <a:lstStyle/>
          <a:p>
            <a:pPr marL="0" indent="0">
              <a:buNone/>
            </a:pPr>
            <a:r>
              <a:rPr lang="en-US" sz="2000" dirty="0">
                <a:solidFill>
                  <a:schemeClr val="accent1"/>
                </a:solidFill>
                <a:latin typeface="Consolas" pitchFamily="49" charset="0"/>
                <a:cs typeface="Consolas" pitchFamily="49" charset="0"/>
              </a:rPr>
              <a:t>// c:\Program Files (x86)\Windows Kits\8.0\Include\um\</a:t>
            </a:r>
            <a:r>
              <a:rPr lang="en-US" sz="2000" dirty="0" err="1">
                <a:solidFill>
                  <a:schemeClr val="accent1"/>
                </a:solidFill>
                <a:latin typeface="Consolas" pitchFamily="49" charset="0"/>
                <a:cs typeface="Consolas" pitchFamily="49" charset="0"/>
              </a:rPr>
              <a:t>mmdeviceapi.h</a:t>
            </a:r>
            <a:endParaRPr lang="en-US" sz="2000" dirty="0" smtClean="0">
              <a:solidFill>
                <a:schemeClr val="accent1"/>
              </a:solidFill>
              <a:latin typeface="Consolas" pitchFamily="49" charset="0"/>
              <a:cs typeface="Consolas" pitchFamily="49" charset="0"/>
            </a:endParaRPr>
          </a:p>
          <a:p>
            <a:pPr marL="0" indent="0">
              <a:buNone/>
            </a:pPr>
            <a:endParaRPr lang="en-US" sz="2000" dirty="0">
              <a:latin typeface="Consolas" pitchFamily="49" charset="0"/>
              <a:cs typeface="Consolas" pitchFamily="49" charset="0"/>
            </a:endParaRPr>
          </a:p>
          <a:p>
            <a:pPr marL="0" indent="0">
              <a:buNone/>
            </a:pPr>
            <a:r>
              <a:rPr lang="en-US" sz="2000" dirty="0" smtClean="0">
                <a:latin typeface="Consolas" pitchFamily="49" charset="0"/>
                <a:cs typeface="Consolas" pitchFamily="49" charset="0"/>
              </a:rPr>
              <a:t>#</a:t>
            </a:r>
            <a:r>
              <a:rPr lang="en-US" sz="2000" dirty="0">
                <a:latin typeface="Consolas" pitchFamily="49" charset="0"/>
                <a:cs typeface="Consolas" pitchFamily="49" charset="0"/>
              </a:rPr>
              <a:t>if WINAPI_FAMILY_PARTITION(WINAPI_PARTITION_APP)</a:t>
            </a:r>
          </a:p>
          <a:p>
            <a:pPr marL="0" indent="0">
              <a:buNone/>
            </a:pPr>
            <a:endParaRPr lang="en-US" sz="2000" dirty="0" smtClean="0">
              <a:latin typeface="Consolas" pitchFamily="49" charset="0"/>
              <a:cs typeface="Consolas" pitchFamily="49" charset="0"/>
            </a:endParaRPr>
          </a:p>
          <a:p>
            <a:pPr marL="0" indent="0">
              <a:buNone/>
            </a:pPr>
            <a:r>
              <a:rPr lang="en-US" sz="2000" dirty="0" smtClean="0">
                <a:latin typeface="Consolas" pitchFamily="49" charset="0"/>
                <a:cs typeface="Consolas" pitchFamily="49" charset="0"/>
              </a:rPr>
              <a:t>  </a:t>
            </a:r>
            <a:r>
              <a:rPr lang="en-US" sz="2000" dirty="0" smtClean="0">
                <a:solidFill>
                  <a:schemeClr val="accent1"/>
                </a:solidFill>
                <a:latin typeface="Consolas" pitchFamily="49" charset="0"/>
                <a:cs typeface="Consolas" pitchFamily="49" charset="0"/>
              </a:rPr>
              <a:t>// Metro style SDK APIs</a:t>
            </a:r>
          </a:p>
          <a:p>
            <a:pPr marL="0" indent="0">
              <a:buNone/>
            </a:pPr>
            <a:endParaRPr lang="en-US" sz="2000" dirty="0" smtClean="0">
              <a:latin typeface="Consolas" pitchFamily="49" charset="0"/>
              <a:cs typeface="Consolas" pitchFamily="49" charset="0"/>
            </a:endParaRPr>
          </a:p>
          <a:p>
            <a:pPr marL="0" indent="0">
              <a:buNone/>
            </a:pPr>
            <a:r>
              <a:rPr lang="en-US" sz="2000" dirty="0" smtClean="0">
                <a:latin typeface="Consolas" pitchFamily="49" charset="0"/>
                <a:cs typeface="Consolas" pitchFamily="49" charset="0"/>
              </a:rPr>
              <a:t>#</a:t>
            </a:r>
            <a:r>
              <a:rPr lang="en-US" sz="2000" dirty="0" err="1">
                <a:latin typeface="Consolas" pitchFamily="49" charset="0"/>
                <a:cs typeface="Consolas" pitchFamily="49" charset="0"/>
              </a:rPr>
              <a:t>endif</a:t>
            </a:r>
            <a:r>
              <a:rPr lang="en-US" sz="2000" dirty="0">
                <a:latin typeface="Consolas" pitchFamily="49" charset="0"/>
                <a:cs typeface="Consolas" pitchFamily="49" charset="0"/>
              </a:rPr>
              <a:t> /* WINAPI_FAMILY_PARTITION(WINAPI_PARTITION_APP) </a:t>
            </a:r>
            <a:r>
              <a:rPr lang="en-US" sz="2000" dirty="0" smtClean="0">
                <a:latin typeface="Consolas" pitchFamily="49" charset="0"/>
                <a:cs typeface="Consolas" pitchFamily="49" charset="0"/>
              </a:rPr>
              <a:t>*/</a:t>
            </a:r>
          </a:p>
          <a:p>
            <a:pPr marL="0" indent="0">
              <a:buNone/>
            </a:pPr>
            <a:endParaRPr lang="en-US" sz="2000" dirty="0">
              <a:latin typeface="Consolas" pitchFamily="49" charset="0"/>
              <a:cs typeface="Consolas" pitchFamily="49" charset="0"/>
            </a:endParaRPr>
          </a:p>
          <a:p>
            <a:pPr marL="0" indent="0">
              <a:buNone/>
            </a:pPr>
            <a:r>
              <a:rPr lang="en-US" sz="2000" dirty="0">
                <a:latin typeface="Consolas" pitchFamily="49" charset="0"/>
                <a:cs typeface="Consolas" pitchFamily="49" charset="0"/>
              </a:rPr>
              <a:t>#if WINAPI_FAMILY_PARTITION(WINAPI_PARTITION_DESKTOP)</a:t>
            </a:r>
          </a:p>
          <a:p>
            <a:pPr marL="0" indent="0">
              <a:buNone/>
            </a:pPr>
            <a:endParaRPr lang="en-US" sz="2000" dirty="0" smtClean="0">
              <a:latin typeface="Consolas" pitchFamily="49" charset="0"/>
              <a:cs typeface="Consolas" pitchFamily="49" charset="0"/>
            </a:endParaRPr>
          </a:p>
          <a:p>
            <a:pPr marL="0" indent="0">
              <a:buNone/>
            </a:pPr>
            <a:r>
              <a:rPr lang="en-US" sz="2000" dirty="0" smtClean="0">
                <a:latin typeface="Consolas" pitchFamily="49" charset="0"/>
                <a:cs typeface="Consolas" pitchFamily="49" charset="0"/>
              </a:rPr>
              <a:t>  </a:t>
            </a:r>
            <a:r>
              <a:rPr lang="en-US" sz="2000" dirty="0" smtClean="0">
                <a:solidFill>
                  <a:schemeClr val="accent1"/>
                </a:solidFill>
                <a:latin typeface="Consolas" pitchFamily="49" charset="0"/>
                <a:cs typeface="Consolas" pitchFamily="49" charset="0"/>
              </a:rPr>
              <a:t>// Desktop SDK APIs, not available for Metro style apps</a:t>
            </a:r>
          </a:p>
          <a:p>
            <a:pPr marL="0" indent="0">
              <a:buNone/>
            </a:pPr>
            <a:endParaRPr lang="en-US" sz="2000" dirty="0" smtClean="0">
              <a:latin typeface="Consolas" pitchFamily="49" charset="0"/>
              <a:cs typeface="Consolas" pitchFamily="49" charset="0"/>
            </a:endParaRPr>
          </a:p>
          <a:p>
            <a:pPr marL="0" indent="0">
              <a:buNone/>
            </a:pPr>
            <a:r>
              <a:rPr lang="en-US" sz="2000" dirty="0" smtClean="0">
                <a:latin typeface="Consolas" pitchFamily="49" charset="0"/>
                <a:cs typeface="Consolas" pitchFamily="49" charset="0"/>
              </a:rPr>
              <a:t>#</a:t>
            </a:r>
            <a:r>
              <a:rPr lang="en-US" sz="2000" dirty="0" err="1">
                <a:latin typeface="Consolas" pitchFamily="49" charset="0"/>
                <a:cs typeface="Consolas" pitchFamily="49" charset="0"/>
              </a:rPr>
              <a:t>endif</a:t>
            </a:r>
            <a:r>
              <a:rPr lang="en-US" sz="2000" dirty="0">
                <a:latin typeface="Consolas" pitchFamily="49" charset="0"/>
                <a:cs typeface="Consolas" pitchFamily="49" charset="0"/>
              </a:rPr>
              <a:t> /* WINAPI_FAMILY_PARTITION(WINAPI_PARTITION_DESKTOP) */</a:t>
            </a:r>
          </a:p>
          <a:p>
            <a:pPr marL="0" indent="0">
              <a:buNone/>
            </a:pPr>
            <a:endParaRPr lang="en-US" sz="2000" dirty="0">
              <a:latin typeface="Consolas" pitchFamily="49" charset="0"/>
              <a:cs typeface="Consolas" pitchFamily="49" charset="0"/>
            </a:endParaRPr>
          </a:p>
        </p:txBody>
      </p:sp>
      <p:sp>
        <p:nvSpPr>
          <p:cNvPr id="4" name="Rectangle 3"/>
          <p:cNvSpPr/>
          <p:nvPr/>
        </p:nvSpPr>
        <p:spPr bwMode="auto">
          <a:xfrm>
            <a:off x="331076" y="2017986"/>
            <a:ext cx="9632731" cy="1797269"/>
          </a:xfrm>
          <a:prstGeom prst="rect">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 name="Rectangle 4"/>
          <p:cNvSpPr/>
          <p:nvPr/>
        </p:nvSpPr>
        <p:spPr bwMode="auto">
          <a:xfrm>
            <a:off x="331076" y="3972910"/>
            <a:ext cx="9632731" cy="1954924"/>
          </a:xfrm>
          <a:prstGeom prst="rect">
            <a:avLst/>
          </a:prstGeom>
          <a:solidFill>
            <a:schemeClr val="bg2">
              <a:lumMod val="60000"/>
              <a:lumOff val="40000"/>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683190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Partitions are driven by a specific #define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64" y="1223895"/>
            <a:ext cx="6162083" cy="533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3216164" y="4193628"/>
            <a:ext cx="2002222" cy="441434"/>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677232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19112" y="1447800"/>
            <a:ext cx="11149013" cy="5121402"/>
          </a:xfrm>
        </p:spPr>
        <p:txBody>
          <a:bodyPr/>
          <a:lstStyle/>
          <a:p>
            <a:r>
              <a:rPr lang="en-US" dirty="0" smtClean="0"/>
              <a:t>You have the entire power of C++ to build Metro style apps</a:t>
            </a:r>
          </a:p>
          <a:p>
            <a:r>
              <a:rPr lang="en-US" dirty="0" smtClean="0"/>
              <a:t>Think about how your code is componentized</a:t>
            </a:r>
          </a:p>
          <a:p>
            <a:r>
              <a:rPr lang="en-US" dirty="0" smtClean="0"/>
              <a:t>Move your code into Metro style apps or into </a:t>
            </a:r>
            <a:r>
              <a:rPr lang="en-US" dirty="0" err="1" smtClean="0"/>
              <a:t>WinRT</a:t>
            </a:r>
            <a:r>
              <a:rPr lang="en-US" dirty="0" smtClean="0"/>
              <a:t> component </a:t>
            </a:r>
            <a:r>
              <a:rPr lang="en-US" dirty="0" err="1" smtClean="0"/>
              <a:t>dlls</a:t>
            </a:r>
            <a:endParaRPr lang="en-US" dirty="0" smtClean="0"/>
          </a:p>
          <a:p>
            <a:r>
              <a:rPr lang="en-US" dirty="0" smtClean="0"/>
              <a:t>Fix the problems related to Win32 not-Metro style APIs</a:t>
            </a:r>
          </a:p>
          <a:p>
            <a:r>
              <a:rPr lang="en-US" dirty="0" smtClean="0"/>
              <a:t>(if needed) Add a </a:t>
            </a:r>
            <a:r>
              <a:rPr lang="en-US" dirty="0" err="1" smtClean="0"/>
              <a:t>WinRT</a:t>
            </a:r>
            <a:r>
              <a:rPr lang="en-US" dirty="0" smtClean="0"/>
              <a:t> layer to your components for smooth </a:t>
            </a:r>
            <a:r>
              <a:rPr lang="en-US" dirty="0" err="1" smtClean="0"/>
              <a:t>interop</a:t>
            </a:r>
            <a:r>
              <a:rPr lang="en-US" dirty="0" smtClean="0"/>
              <a:t> with other Metro style apps</a:t>
            </a:r>
          </a:p>
          <a:p>
            <a:endParaRPr lang="en-US" dirty="0"/>
          </a:p>
          <a:p>
            <a:r>
              <a:rPr lang="en-US" dirty="0" smtClean="0"/>
              <a:t>Go </a:t>
            </a:r>
            <a:r>
              <a:rPr lang="en-US" dirty="0" err="1" smtClean="0"/>
              <a:t>go</a:t>
            </a:r>
            <a:r>
              <a:rPr lang="en-US" dirty="0" smtClean="0"/>
              <a:t> go!!!! C++ rocks!!! </a:t>
            </a:r>
            <a:r>
              <a:rPr lang="en-US" dirty="0" smtClean="0">
                <a:sym typeface="Wingdings" pitchFamily="2" charset="2"/>
              </a:rPr>
              <a:t></a:t>
            </a:r>
            <a:endParaRPr lang="en-US" dirty="0" smtClean="0"/>
          </a:p>
          <a:p>
            <a:endParaRPr lang="en-US" dirty="0"/>
          </a:p>
        </p:txBody>
      </p:sp>
    </p:spTree>
    <p:extLst>
      <p:ext uri="{BB962C8B-B14F-4D97-AF65-F5344CB8AC3E}">
        <p14:creationId xmlns:p14="http://schemas.microsoft.com/office/powerpoint/2010/main" val="17741774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4" name="Text Placeholder 3"/>
          <p:cNvSpPr>
            <a:spLocks noGrp="1"/>
          </p:cNvSpPr>
          <p:nvPr>
            <p:ph type="body" sz="quarter" idx="10"/>
          </p:nvPr>
        </p:nvSpPr>
        <p:spPr>
          <a:xfrm>
            <a:off x="519114" y="1447800"/>
            <a:ext cx="11149012" cy="3323987"/>
          </a:xfrm>
        </p:spPr>
        <p:txBody>
          <a:bodyPr/>
          <a:lstStyle/>
          <a:p>
            <a:pPr marL="463550" lvl="1" indent="-463550">
              <a:lnSpc>
                <a:spcPct val="100000"/>
              </a:lnSpc>
              <a:spcBef>
                <a:spcPts val="0"/>
              </a:spcBef>
              <a:buSzTx/>
            </a:pPr>
            <a:r>
              <a:rPr lang="en-US" sz="2400" dirty="0">
                <a:solidFill>
                  <a:srgbClr val="FFFFFF"/>
                </a:solidFill>
              </a:rPr>
              <a:t>[TOOL-479T] A lap around Visual Studio 11 Express for Metro style apps using C++</a:t>
            </a:r>
          </a:p>
          <a:p>
            <a:pPr marL="463550" lvl="1" indent="-463550">
              <a:lnSpc>
                <a:spcPct val="100000"/>
              </a:lnSpc>
              <a:spcBef>
                <a:spcPts val="0"/>
              </a:spcBef>
              <a:buSzTx/>
            </a:pPr>
            <a:r>
              <a:rPr lang="en-US" sz="2400" dirty="0">
                <a:solidFill>
                  <a:srgbClr val="FFFFFF"/>
                </a:solidFill>
              </a:rPr>
              <a:t>[TOOL-532T] Using the Windows Runtime from C++</a:t>
            </a:r>
          </a:p>
          <a:p>
            <a:pPr marL="463550" lvl="1" indent="-463550">
              <a:lnSpc>
                <a:spcPct val="100000"/>
              </a:lnSpc>
              <a:spcBef>
                <a:spcPts val="0"/>
              </a:spcBef>
              <a:buSzTx/>
            </a:pPr>
            <a:endParaRPr lang="en-US" sz="2400" dirty="0" smtClean="0">
              <a:solidFill>
                <a:srgbClr val="FFFFFF"/>
              </a:solidFill>
            </a:endParaRPr>
          </a:p>
          <a:p>
            <a:pPr marL="463550" lvl="1" indent="-463550">
              <a:lnSpc>
                <a:spcPct val="100000"/>
              </a:lnSpc>
              <a:spcBef>
                <a:spcPts val="0"/>
              </a:spcBef>
              <a:buSzTx/>
            </a:pPr>
            <a:r>
              <a:rPr lang="en-US" sz="2400" dirty="0">
                <a:solidFill>
                  <a:srgbClr val="FFFFFF"/>
                </a:solidFill>
              </a:rPr>
              <a:t>[TOOL-690C] Under the covers with C++ for Metro style </a:t>
            </a:r>
            <a:r>
              <a:rPr lang="en-US" sz="2400" dirty="0" smtClean="0">
                <a:solidFill>
                  <a:srgbClr val="FFFFFF"/>
                </a:solidFill>
              </a:rPr>
              <a:t>apps</a:t>
            </a:r>
          </a:p>
          <a:p>
            <a:pPr marL="463550" lvl="1" indent="-463550">
              <a:lnSpc>
                <a:spcPct val="100000"/>
              </a:lnSpc>
              <a:spcBef>
                <a:spcPts val="0"/>
              </a:spcBef>
              <a:buSzTx/>
            </a:pPr>
            <a:r>
              <a:rPr lang="en-US" sz="2400" dirty="0" smtClean="0">
                <a:solidFill>
                  <a:srgbClr val="FFFFFF"/>
                </a:solidFill>
              </a:rPr>
              <a:t>[TOOL-761T] A lap around DirectX game development tools</a:t>
            </a:r>
            <a:endParaRPr lang="en-US" sz="2400" dirty="0">
              <a:solidFill>
                <a:srgbClr val="FFFFFF"/>
              </a:solidFill>
            </a:endParaRPr>
          </a:p>
          <a:p>
            <a:pPr marL="463550" lvl="1" indent="-463550">
              <a:lnSpc>
                <a:spcPct val="100000"/>
              </a:lnSpc>
              <a:spcBef>
                <a:spcPts val="0"/>
              </a:spcBef>
              <a:buSzTx/>
            </a:pPr>
            <a:r>
              <a:rPr lang="en-US" sz="2400" dirty="0" smtClean="0">
                <a:solidFill>
                  <a:srgbClr val="FFFFFF"/>
                </a:solidFill>
              </a:rPr>
              <a:t>[TOOL-845T] Tips and tricks for developing Metro style apps using C++</a:t>
            </a:r>
          </a:p>
          <a:p>
            <a:pPr marL="463550" lvl="1" indent="-463550">
              <a:lnSpc>
                <a:spcPct val="100000"/>
              </a:lnSpc>
              <a:spcBef>
                <a:spcPts val="0"/>
              </a:spcBef>
              <a:buSzTx/>
            </a:pPr>
            <a:r>
              <a:rPr lang="en-US" sz="2400" dirty="0" smtClean="0">
                <a:solidFill>
                  <a:srgbClr val="FFFFFF"/>
                </a:solidFill>
              </a:rPr>
              <a:t>[TOOL-835T] </a:t>
            </a:r>
            <a:r>
              <a:rPr lang="en-US" sz="2400" dirty="0">
                <a:solidFill>
                  <a:srgbClr val="FFFFFF"/>
                </a:solidFill>
              </a:rPr>
              <a:t>Writing modern C++ code: how C++ has evolved over the years</a:t>
            </a:r>
          </a:p>
          <a:p>
            <a:pPr marL="463550" lvl="1" indent="-463550">
              <a:lnSpc>
                <a:spcPct val="100000"/>
              </a:lnSpc>
              <a:spcBef>
                <a:spcPts val="0"/>
              </a:spcBef>
              <a:buSzTx/>
            </a:pPr>
            <a:r>
              <a:rPr lang="en-US" sz="2400" dirty="0" smtClean="0">
                <a:solidFill>
                  <a:srgbClr val="FFFFFF"/>
                </a:solidFill>
              </a:rPr>
              <a:t>[TOOL-802T] </a:t>
            </a:r>
            <a:r>
              <a:rPr lang="en-US" sz="2400" dirty="0">
                <a:solidFill>
                  <a:srgbClr val="FFFFFF"/>
                </a:solidFill>
              </a:rPr>
              <a:t>Taming GPU compute with C++ AMP</a:t>
            </a:r>
          </a:p>
          <a:p>
            <a:pPr marL="463550" lvl="1" indent="-463550">
              <a:lnSpc>
                <a:spcPct val="100000"/>
              </a:lnSpc>
              <a:spcBef>
                <a:spcPts val="0"/>
              </a:spcBef>
              <a:buSzTx/>
            </a:pPr>
            <a:r>
              <a:rPr lang="en-US" sz="2400" dirty="0" smtClean="0">
                <a:solidFill>
                  <a:srgbClr val="FFFFFF"/>
                </a:solidFill>
              </a:rPr>
              <a:t>[TOOL-100T</a:t>
            </a:r>
            <a:r>
              <a:rPr lang="en-US" sz="2400" dirty="0">
                <a:solidFill>
                  <a:srgbClr val="FFFFFF"/>
                </a:solidFill>
              </a:rPr>
              <a:t>] Improving software quality using Visual Studio 11 C++ Code Analysis</a:t>
            </a:r>
          </a:p>
        </p:txBody>
      </p:sp>
      <p:grpSp>
        <p:nvGrpSpPr>
          <p:cNvPr id="9" name="Group 8"/>
          <p:cNvGrpSpPr/>
          <p:nvPr/>
        </p:nvGrpSpPr>
        <p:grpSpPr>
          <a:xfrm>
            <a:off x="3868980" y="3651276"/>
            <a:ext cx="11073518" cy="1024128"/>
            <a:chOff x="213994" y="1521133"/>
            <a:chExt cx="8305108" cy="855045"/>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3" y="1731153"/>
              <a:ext cx="4125985" cy="23126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endParaRPr lang="en-US" sz="1800" dirty="0">
                <a:solidFill>
                  <a:srgbClr val="FFFFFF"/>
                </a:solidFill>
              </a:endParaRPr>
            </a:p>
          </p:txBody>
        </p:sp>
      </p:grpSp>
    </p:spTree>
    <p:extLst>
      <p:ext uri="{BB962C8B-B14F-4D97-AF65-F5344CB8AC3E}">
        <p14:creationId xmlns:p14="http://schemas.microsoft.com/office/powerpoint/2010/main" val="296888755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4" name="Text Placeholder 3"/>
          <p:cNvSpPr>
            <a:spLocks noGrp="1"/>
          </p:cNvSpPr>
          <p:nvPr>
            <p:ph type="body" sz="quarter" idx="10"/>
          </p:nvPr>
        </p:nvSpPr>
        <p:spPr>
          <a:xfrm>
            <a:off x="519114" y="1447800"/>
            <a:ext cx="11149012" cy="3034677"/>
          </a:xfrm>
        </p:spPr>
        <p:txBody>
          <a:bodyPr/>
          <a:lstStyle/>
          <a:p>
            <a:pPr marL="0" lvl="1" indent="0">
              <a:lnSpc>
                <a:spcPct val="100000"/>
              </a:lnSpc>
              <a:spcBef>
                <a:spcPts val="0"/>
              </a:spcBef>
              <a:buSzTx/>
              <a:buNone/>
            </a:pPr>
            <a:r>
              <a:rPr lang="en-US" sz="3200" dirty="0" smtClean="0"/>
              <a:t>Documents, articles, forums</a:t>
            </a:r>
          </a:p>
          <a:p>
            <a:pPr marL="463550" lvl="1" indent="-463550">
              <a:lnSpc>
                <a:spcPct val="100000"/>
              </a:lnSpc>
              <a:spcBef>
                <a:spcPts val="0"/>
              </a:spcBef>
              <a:buSzTx/>
            </a:pPr>
            <a:r>
              <a:rPr lang="en-US" dirty="0" smtClean="0">
                <a:solidFill>
                  <a:schemeClr val="tx1"/>
                </a:solidFill>
                <a:hlinkClick r:id="rId2"/>
              </a:rPr>
              <a:t>http</a:t>
            </a:r>
            <a:r>
              <a:rPr lang="en-US" dirty="0">
                <a:solidFill>
                  <a:schemeClr val="tx1"/>
                </a:solidFill>
                <a:hlinkClick r:id="rId2"/>
              </a:rPr>
              <a:t>://blogs.msdn.com/b/vcblog/</a:t>
            </a:r>
            <a:endParaRPr lang="en-US" dirty="0">
              <a:solidFill>
                <a:schemeClr val="tx1"/>
              </a:solidFill>
            </a:endParaRPr>
          </a:p>
          <a:p>
            <a:pPr marL="463550" lvl="1" indent="-463550">
              <a:lnSpc>
                <a:spcPct val="100000"/>
              </a:lnSpc>
              <a:spcBef>
                <a:spcPts val="0"/>
              </a:spcBef>
              <a:buSzTx/>
            </a:pPr>
            <a:r>
              <a:rPr lang="en-US" dirty="0">
                <a:solidFill>
                  <a:schemeClr val="tx1"/>
                </a:solidFill>
                <a:hlinkClick r:id="rId3"/>
              </a:rPr>
              <a:t>http://</a:t>
            </a:r>
            <a:r>
              <a:rPr lang="en-US" dirty="0" smtClean="0">
                <a:solidFill>
                  <a:schemeClr val="tx1"/>
                </a:solidFill>
                <a:hlinkClick r:id="rId3"/>
              </a:rPr>
              <a:t>channel9.msdn.com/Shows/C9-GoingNative</a:t>
            </a:r>
            <a:endParaRPr lang="en-US" dirty="0" smtClean="0">
              <a:solidFill>
                <a:schemeClr val="tx1"/>
              </a:solidFill>
            </a:endParaRPr>
          </a:p>
          <a:p>
            <a:pPr marL="463550" lvl="1" indent="-463550">
              <a:lnSpc>
                <a:spcPct val="100000"/>
              </a:lnSpc>
              <a:spcBef>
                <a:spcPts val="0"/>
              </a:spcBef>
              <a:buSzTx/>
            </a:pPr>
            <a:r>
              <a:rPr lang="en-US" dirty="0">
                <a:solidFill>
                  <a:schemeClr val="tx1"/>
                </a:solidFill>
                <a:hlinkClick r:id="rId4"/>
              </a:rPr>
              <a:t>http://</a:t>
            </a:r>
            <a:r>
              <a:rPr lang="en-US" dirty="0" smtClean="0">
                <a:solidFill>
                  <a:schemeClr val="tx1"/>
                </a:solidFill>
                <a:hlinkClick r:id="rId4"/>
              </a:rPr>
              <a:t>social.msdn.microsoft.com/Forums/en-US/winappswithnativecode</a:t>
            </a:r>
            <a:r>
              <a:rPr lang="en-US" dirty="0" smtClean="0">
                <a:solidFill>
                  <a:schemeClr val="tx1"/>
                </a:solidFill>
              </a:rPr>
              <a:t> </a:t>
            </a:r>
          </a:p>
          <a:p>
            <a:pPr marL="457200" lvl="1" indent="0">
              <a:lnSpc>
                <a:spcPct val="100000"/>
              </a:lnSpc>
              <a:spcBef>
                <a:spcPts val="0"/>
              </a:spcBef>
              <a:buSzTx/>
              <a:buNone/>
            </a:pPr>
            <a:endParaRPr lang="en-US" sz="1800" dirty="0" smtClean="0">
              <a:solidFill>
                <a:schemeClr val="tx1"/>
              </a:solidFill>
            </a:endParaRPr>
          </a:p>
          <a:p>
            <a:pPr marL="0" indent="0">
              <a:buNone/>
            </a:pPr>
            <a:r>
              <a:rPr lang="en-US" dirty="0" smtClean="0"/>
              <a:t> </a:t>
            </a:r>
            <a:endParaRPr lang="en-US" dirty="0"/>
          </a:p>
        </p:txBody>
      </p:sp>
      <p:grpSp>
        <p:nvGrpSpPr>
          <p:cNvPr id="13" name="Group 12"/>
          <p:cNvGrpSpPr/>
          <p:nvPr/>
        </p:nvGrpSpPr>
        <p:grpSpPr>
          <a:xfrm>
            <a:off x="6047454" y="1462656"/>
            <a:ext cx="11073518" cy="1024127"/>
            <a:chOff x="213994" y="1521133"/>
            <a:chExt cx="8305108" cy="855045"/>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10" y="1731153"/>
              <a:ext cx="4170273" cy="23126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endParaRPr lang="en-US" sz="1800" dirty="0" smtClean="0">
                <a:solidFill>
                  <a:schemeClr val="tx1"/>
                </a:solidFill>
              </a:endParaRPr>
            </a:p>
          </p:txBody>
        </p:sp>
      </p:grpSp>
    </p:spTree>
    <p:extLst>
      <p:ext uri="{BB962C8B-B14F-4D97-AF65-F5344CB8AC3E}">
        <p14:creationId xmlns:p14="http://schemas.microsoft.com/office/powerpoint/2010/main" val="10530249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2542234"/>
          </a:xfrm>
        </p:spPr>
        <p:txBody>
          <a:bodyPr/>
          <a:lstStyle/>
          <a:p>
            <a:r>
              <a:rPr lang="en-US" dirty="0" smtClean="0"/>
              <a:t>Existing </a:t>
            </a:r>
            <a:r>
              <a:rPr lang="en-US" dirty="0"/>
              <a:t>Apps / Libs / Your Code</a:t>
            </a:r>
          </a:p>
          <a:p>
            <a:r>
              <a:rPr lang="en-US" dirty="0" smtClean="0"/>
              <a:t>Demos</a:t>
            </a:r>
            <a:endParaRPr lang="en-US" dirty="0"/>
          </a:p>
          <a:p>
            <a:endParaRPr lang="en-US" dirty="0"/>
          </a:p>
          <a:p>
            <a:r>
              <a:rPr lang="en-US" dirty="0"/>
              <a:t>This is your Chalk Talk</a:t>
            </a:r>
          </a:p>
          <a:p>
            <a:pPr lvl="1"/>
            <a:r>
              <a:rPr lang="en-US" dirty="0"/>
              <a:t>What do you want to know about C++?</a:t>
            </a:r>
          </a:p>
        </p:txBody>
      </p:sp>
    </p:spTree>
    <p:extLst>
      <p:ext uri="{BB962C8B-B14F-4D97-AF65-F5344CB8AC3E}">
        <p14:creationId xmlns:p14="http://schemas.microsoft.com/office/powerpoint/2010/main" val="391095287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0124647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136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apps</a:t>
            </a:r>
            <a:endParaRPr lang="en-US" dirty="0"/>
          </a:p>
        </p:txBody>
      </p:sp>
      <p:sp>
        <p:nvSpPr>
          <p:cNvPr id="3" name="Content Placeholder 2"/>
          <p:cNvSpPr>
            <a:spLocks noGrp="1"/>
          </p:cNvSpPr>
          <p:nvPr>
            <p:ph idx="1"/>
          </p:nvPr>
        </p:nvSpPr>
        <p:spPr>
          <a:xfrm>
            <a:off x="519112" y="1447800"/>
            <a:ext cx="11149013" cy="4296561"/>
          </a:xfrm>
        </p:spPr>
        <p:txBody>
          <a:bodyPr/>
          <a:lstStyle/>
          <a:p>
            <a:r>
              <a:rPr lang="en-US" sz="3600" dirty="0" smtClean="0"/>
              <a:t>Some </a:t>
            </a:r>
            <a:r>
              <a:rPr lang="en-US" sz="3600" dirty="0"/>
              <a:t>e</a:t>
            </a:r>
            <a:r>
              <a:rPr lang="en-US" sz="3600" dirty="0" smtClean="0"/>
              <a:t>xisting apps will be hard to move as a whole</a:t>
            </a:r>
          </a:p>
          <a:p>
            <a:pPr lvl="1"/>
            <a:r>
              <a:rPr lang="en-US" dirty="0" smtClean="0"/>
              <a:t>Think about how your app is componentized</a:t>
            </a:r>
          </a:p>
          <a:p>
            <a:endParaRPr lang="en-US" sz="3600" dirty="0" smtClean="0"/>
          </a:p>
          <a:p>
            <a:r>
              <a:rPr lang="en-US" sz="3600" dirty="0" smtClean="0"/>
              <a:t>Visual C++ helps you in two ways:</a:t>
            </a:r>
          </a:p>
          <a:p>
            <a:pPr lvl="1"/>
            <a:r>
              <a:rPr lang="en-US" sz="3200" dirty="0" smtClean="0"/>
              <a:t>You can still leverage a large set of existing libraries to build your programs</a:t>
            </a:r>
          </a:p>
          <a:p>
            <a:pPr lvl="1"/>
            <a:r>
              <a:rPr lang="en-US" sz="3200" dirty="0" smtClean="0"/>
              <a:t>You can easily </a:t>
            </a:r>
            <a:r>
              <a:rPr lang="en-US" sz="3200" dirty="0"/>
              <a:t>add a </a:t>
            </a:r>
            <a:r>
              <a:rPr lang="en-US" sz="3200" dirty="0" smtClean="0"/>
              <a:t>WinRT layer to your components and reuse them from any Metro style app (JS, C++, C#/VB)</a:t>
            </a:r>
          </a:p>
        </p:txBody>
      </p:sp>
    </p:spTree>
    <p:extLst>
      <p:ext uri="{BB962C8B-B14F-4D97-AF65-F5344CB8AC3E}">
        <p14:creationId xmlns:p14="http://schemas.microsoft.com/office/powerpoint/2010/main" val="14566760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81" y="228600"/>
            <a:ext cx="11149013" cy="609398"/>
          </a:xfrm>
        </p:spPr>
        <p:txBody>
          <a:bodyPr/>
          <a:lstStyle/>
          <a:p>
            <a:r>
              <a:rPr lang="en-US" dirty="0"/>
              <a:t>Windows SDK for Metro style apps</a:t>
            </a:r>
            <a:endParaRPr lang="en-US" dirty="0">
              <a:latin typeface="Segoe UI Semibold" pitchFamily="34" charset="0"/>
              <a:ea typeface="Segoe UI" pitchFamily="34" charset="0"/>
              <a:cs typeface="Segoe UI" pitchFamily="34" charset="0"/>
            </a:endParaRPr>
          </a:p>
        </p:txBody>
      </p:sp>
      <p:sp>
        <p:nvSpPr>
          <p:cNvPr id="28" name="Rectangle 27"/>
          <p:cNvSpPr/>
          <p:nvPr/>
        </p:nvSpPr>
        <p:spPr>
          <a:xfrm>
            <a:off x="1458581" y="5772690"/>
            <a:ext cx="9340434" cy="645459"/>
          </a:xfrm>
          <a:prstGeom prst="rect">
            <a:avLst/>
          </a:prstGeom>
          <a:solidFill>
            <a:schemeClr val="accent2"/>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a:r>
              <a:rPr lang="en-US" sz="2800" dirty="0" smtClean="0">
                <a:solidFill>
                  <a:schemeClr val="tx1"/>
                </a:solidFill>
                <a:latin typeface="+mj-lt"/>
              </a:rPr>
              <a:t>Windows Core OS Services</a:t>
            </a:r>
            <a:endParaRPr lang="en-US" sz="2800" dirty="0">
              <a:solidFill>
                <a:schemeClr val="tx1"/>
              </a:solidFill>
              <a:latin typeface="+mj-lt"/>
            </a:endParaRPr>
          </a:p>
        </p:txBody>
      </p:sp>
      <p:sp>
        <p:nvSpPr>
          <p:cNvPr id="41" name="Rectangle 40"/>
          <p:cNvSpPr/>
          <p:nvPr/>
        </p:nvSpPr>
        <p:spPr>
          <a:xfrm>
            <a:off x="5531578" y="2975039"/>
            <a:ext cx="2284113" cy="784727"/>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JavaScript</a:t>
            </a:r>
          </a:p>
          <a:p>
            <a:pPr algn="ctr"/>
            <a:r>
              <a:rPr lang="en-US" sz="2400" dirty="0" smtClean="0">
                <a:solidFill>
                  <a:schemeClr val="tx1"/>
                </a:solidFill>
                <a:latin typeface="+mj-lt"/>
              </a:rPr>
              <a:t>(Chakra)</a:t>
            </a:r>
            <a:endParaRPr lang="en-US" sz="2400" dirty="0">
              <a:solidFill>
                <a:schemeClr val="tx1"/>
              </a:solidFill>
              <a:latin typeface="+mj-lt"/>
            </a:endParaRPr>
          </a:p>
        </p:txBody>
      </p:sp>
      <p:sp>
        <p:nvSpPr>
          <p:cNvPr id="46" name="Rectangle 45"/>
          <p:cNvSpPr/>
          <p:nvPr/>
        </p:nvSpPr>
        <p:spPr>
          <a:xfrm>
            <a:off x="1458452" y="2975145"/>
            <a:ext cx="2048595"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C</a:t>
            </a:r>
          </a:p>
          <a:p>
            <a:pPr algn="ctr"/>
            <a:r>
              <a:rPr lang="en-US" sz="2400" dirty="0" smtClean="0">
                <a:solidFill>
                  <a:schemeClr val="tx1"/>
                </a:solidFill>
                <a:latin typeface="+mj-lt"/>
              </a:rPr>
              <a:t>C++</a:t>
            </a:r>
            <a:endParaRPr lang="en-US" sz="2400" dirty="0">
              <a:solidFill>
                <a:schemeClr val="tx1"/>
              </a:solidFill>
              <a:latin typeface="+mj-lt"/>
            </a:endParaRPr>
          </a:p>
        </p:txBody>
      </p:sp>
      <p:sp>
        <p:nvSpPr>
          <p:cNvPr id="47" name="Rectangle 46"/>
          <p:cNvSpPr/>
          <p:nvPr/>
        </p:nvSpPr>
        <p:spPr>
          <a:xfrm>
            <a:off x="3582675" y="2975145"/>
            <a:ext cx="1876939"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C#</a:t>
            </a:r>
          </a:p>
          <a:p>
            <a:pPr algn="ctr"/>
            <a:r>
              <a:rPr lang="en-US" sz="2400" dirty="0" smtClean="0">
                <a:solidFill>
                  <a:schemeClr val="tx1"/>
                </a:solidFill>
                <a:latin typeface="+mj-lt"/>
              </a:rPr>
              <a:t>VB</a:t>
            </a:r>
          </a:p>
        </p:txBody>
      </p:sp>
      <p:sp>
        <p:nvSpPr>
          <p:cNvPr id="26" name="Rectangle 25"/>
          <p:cNvSpPr/>
          <p:nvPr/>
        </p:nvSpPr>
        <p:spPr>
          <a:xfrm>
            <a:off x="1458581" y="1456316"/>
            <a:ext cx="6352282"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800" dirty="0" smtClean="0">
                <a:solidFill>
                  <a:schemeClr val="tx1"/>
                </a:solidFill>
                <a:latin typeface="+mj-lt"/>
              </a:rPr>
              <a:t>Metro style apps</a:t>
            </a:r>
            <a:endParaRPr lang="en-US" sz="2800" dirty="0">
              <a:solidFill>
                <a:schemeClr val="tx1"/>
              </a:solidFill>
              <a:latin typeface="+mj-lt"/>
            </a:endParaRPr>
          </a:p>
        </p:txBody>
      </p:sp>
      <p:sp>
        <p:nvSpPr>
          <p:cNvPr id="24" name="Rectangle 23"/>
          <p:cNvSpPr/>
          <p:nvPr/>
        </p:nvSpPr>
        <p:spPr>
          <a:xfrm>
            <a:off x="1458452" y="3839230"/>
            <a:ext cx="6352411" cy="1849799"/>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smtClean="0">
              <a:solidFill>
                <a:schemeClr val="tx1"/>
              </a:solidFill>
              <a:latin typeface="+mj-lt"/>
            </a:endParaRPr>
          </a:p>
        </p:txBody>
      </p:sp>
      <p:sp>
        <p:nvSpPr>
          <p:cNvPr id="16" name="Rectangle 15"/>
          <p:cNvSpPr/>
          <p:nvPr/>
        </p:nvSpPr>
        <p:spPr>
          <a:xfrm>
            <a:off x="1573757" y="4361730"/>
            <a:ext cx="2036218"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Communication</a:t>
            </a:r>
          </a:p>
          <a:p>
            <a:pPr algn="ctr"/>
            <a:r>
              <a:rPr lang="en-US" dirty="0" smtClean="0">
                <a:solidFill>
                  <a:schemeClr val="tx1"/>
                </a:solidFill>
                <a:latin typeface="+mj-lt"/>
              </a:rPr>
              <a:t> &amp; Data</a:t>
            </a:r>
            <a:endParaRPr lang="en-US" dirty="0">
              <a:solidFill>
                <a:schemeClr val="tx1"/>
              </a:solidFill>
              <a:latin typeface="+mj-lt"/>
            </a:endParaRPr>
          </a:p>
        </p:txBody>
      </p:sp>
      <p:sp>
        <p:nvSpPr>
          <p:cNvPr id="17" name="Rectangle 16"/>
          <p:cNvSpPr/>
          <p:nvPr/>
        </p:nvSpPr>
        <p:spPr>
          <a:xfrm>
            <a:off x="1573757" y="5101154"/>
            <a:ext cx="6122220" cy="476034"/>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Application Model</a:t>
            </a:r>
            <a:endParaRPr lang="en-US" dirty="0">
              <a:solidFill>
                <a:schemeClr val="tx1"/>
              </a:solidFill>
              <a:latin typeface="+mj-lt"/>
            </a:endParaRPr>
          </a:p>
        </p:txBody>
      </p:sp>
      <p:sp>
        <p:nvSpPr>
          <p:cNvPr id="18" name="Rectangle 17"/>
          <p:cNvSpPr/>
          <p:nvPr/>
        </p:nvSpPr>
        <p:spPr>
          <a:xfrm>
            <a:off x="5775736" y="4361729"/>
            <a:ext cx="1920240" cy="623532"/>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Devices &amp; Printing</a:t>
            </a:r>
            <a:endParaRPr lang="en-US" dirty="0">
              <a:solidFill>
                <a:schemeClr val="tx1"/>
              </a:solidFill>
              <a:latin typeface="+mj-lt"/>
            </a:endParaRPr>
          </a:p>
        </p:txBody>
      </p:sp>
      <p:sp>
        <p:nvSpPr>
          <p:cNvPr id="4" name="Rectangle 3"/>
          <p:cNvSpPr/>
          <p:nvPr/>
        </p:nvSpPr>
        <p:spPr>
          <a:xfrm>
            <a:off x="2570842" y="3841580"/>
            <a:ext cx="3944958" cy="461665"/>
          </a:xfrm>
          <a:prstGeom prst="rect">
            <a:avLst/>
          </a:prstGeom>
        </p:spPr>
        <p:txBody>
          <a:bodyPr wrap="square">
            <a:spAutoFit/>
          </a:bodyPr>
          <a:lstStyle/>
          <a:p>
            <a:pPr algn="ctr"/>
            <a:r>
              <a:rPr lang="en-US" sz="2400" dirty="0" err="1" smtClean="0">
                <a:latin typeface="+mj-lt"/>
              </a:rPr>
              <a:t>WinRT</a:t>
            </a:r>
            <a:r>
              <a:rPr lang="en-US" sz="2400" dirty="0" smtClean="0">
                <a:latin typeface="+mj-lt"/>
              </a:rPr>
              <a:t> APIs</a:t>
            </a:r>
            <a:endParaRPr lang="en-US" sz="2400" dirty="0">
              <a:latin typeface="+mj-lt"/>
            </a:endParaRPr>
          </a:p>
        </p:txBody>
      </p:sp>
      <p:sp>
        <p:nvSpPr>
          <p:cNvPr id="23" name="Rectangle 22"/>
          <p:cNvSpPr/>
          <p:nvPr/>
        </p:nvSpPr>
        <p:spPr>
          <a:xfrm>
            <a:off x="3728308" y="4361730"/>
            <a:ext cx="1922623"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Graphics &amp; Media </a:t>
            </a:r>
            <a:endParaRPr lang="en-US" dirty="0">
              <a:solidFill>
                <a:schemeClr val="tx1"/>
              </a:solidFill>
              <a:latin typeface="+mj-lt"/>
            </a:endParaRPr>
          </a:p>
        </p:txBody>
      </p:sp>
      <p:sp>
        <p:nvSpPr>
          <p:cNvPr id="30" name="Rectangle 29"/>
          <p:cNvSpPr/>
          <p:nvPr/>
        </p:nvSpPr>
        <p:spPr>
          <a:xfrm>
            <a:off x="2030557" y="2175778"/>
            <a:ext cx="2952980" cy="719190"/>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XAML</a:t>
            </a:r>
          </a:p>
        </p:txBody>
      </p:sp>
      <p:sp>
        <p:nvSpPr>
          <p:cNvPr id="32" name="Rectangle 31"/>
          <p:cNvSpPr/>
          <p:nvPr/>
        </p:nvSpPr>
        <p:spPr>
          <a:xfrm>
            <a:off x="5531706" y="2175777"/>
            <a:ext cx="2281602" cy="719191"/>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HTML / CSS</a:t>
            </a:r>
          </a:p>
        </p:txBody>
      </p:sp>
      <p:sp>
        <p:nvSpPr>
          <p:cNvPr id="40" name="Rectangle 39"/>
          <p:cNvSpPr/>
          <p:nvPr/>
        </p:nvSpPr>
        <p:spPr>
          <a:xfrm>
            <a:off x="7882998" y="2171232"/>
            <a:ext cx="1066324" cy="2814029"/>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tx1"/>
                </a:solidFill>
                <a:latin typeface="+mj-lt"/>
              </a:rPr>
              <a:t>HTML</a:t>
            </a:r>
            <a:endParaRPr lang="en-US" dirty="0">
              <a:solidFill>
                <a:schemeClr val="tx1"/>
              </a:solidFill>
              <a:latin typeface="+mj-lt"/>
            </a:endParaRPr>
          </a:p>
          <a:p>
            <a:pPr algn="ctr"/>
            <a:r>
              <a:rPr lang="en-US" sz="1400" dirty="0" smtClean="0">
                <a:solidFill>
                  <a:schemeClr val="tx1"/>
                </a:solidFill>
                <a:latin typeface="+mj-lt"/>
              </a:rPr>
              <a:t>JavaScript</a:t>
            </a:r>
            <a:endParaRPr lang="en-US" sz="1200" dirty="0" smtClean="0">
              <a:solidFill>
                <a:schemeClr val="tx1"/>
              </a:solidFill>
              <a:latin typeface="+mj-lt"/>
            </a:endParaRPr>
          </a:p>
        </p:txBody>
      </p:sp>
      <p:sp>
        <p:nvSpPr>
          <p:cNvPr id="53" name="Rectangle 52"/>
          <p:cNvSpPr/>
          <p:nvPr/>
        </p:nvSpPr>
        <p:spPr>
          <a:xfrm>
            <a:off x="10091688" y="2171232"/>
            <a:ext cx="707326" cy="281402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a:solidFill>
                <a:schemeClr val="tx1"/>
              </a:solidFill>
              <a:latin typeface="+mj-lt"/>
            </a:endParaRPr>
          </a:p>
        </p:txBody>
      </p:sp>
      <p:sp>
        <p:nvSpPr>
          <p:cNvPr id="54" name="Rectangle 53"/>
          <p:cNvSpPr/>
          <p:nvPr/>
        </p:nvSpPr>
        <p:spPr>
          <a:xfrm>
            <a:off x="9027303" y="2175777"/>
            <a:ext cx="996180" cy="2809483"/>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smtClean="0">
              <a:solidFill>
                <a:schemeClr val="tx1"/>
              </a:solidFill>
              <a:latin typeface="+mj-lt"/>
            </a:endParaRPr>
          </a:p>
        </p:txBody>
      </p:sp>
      <p:sp>
        <p:nvSpPr>
          <p:cNvPr id="55" name="TextBox 54"/>
          <p:cNvSpPr txBox="1"/>
          <p:nvPr/>
        </p:nvSpPr>
        <p:spPr>
          <a:xfrm>
            <a:off x="9105900" y="3302289"/>
            <a:ext cx="790576" cy="615553"/>
          </a:xfrm>
          <a:prstGeom prst="rect">
            <a:avLst/>
          </a:prstGeom>
          <a:noFill/>
        </p:spPr>
        <p:txBody>
          <a:bodyPr wrap="square" lIns="0" tIns="0" rIns="0" bIns="0" rtlCol="0">
            <a:spAutoFit/>
          </a:bodyPr>
          <a:lstStyle/>
          <a:p>
            <a:pPr algn="ctr"/>
            <a:r>
              <a:rPr lang="en-US" sz="2000" dirty="0" smtClean="0">
                <a:latin typeface="+mj-lt"/>
              </a:rPr>
              <a:t>C</a:t>
            </a:r>
          </a:p>
          <a:p>
            <a:pPr algn="ctr"/>
            <a:r>
              <a:rPr lang="en-US" sz="2000" dirty="0" smtClean="0">
                <a:latin typeface="+mj-lt"/>
              </a:rPr>
              <a:t>C++</a:t>
            </a:r>
            <a:endParaRPr lang="en-US" sz="2000" dirty="0">
              <a:latin typeface="+mj-lt"/>
            </a:endParaRPr>
          </a:p>
        </p:txBody>
      </p:sp>
      <p:sp>
        <p:nvSpPr>
          <p:cNvPr id="57" name="TextBox 56"/>
          <p:cNvSpPr txBox="1"/>
          <p:nvPr/>
        </p:nvSpPr>
        <p:spPr>
          <a:xfrm>
            <a:off x="10115566" y="3302289"/>
            <a:ext cx="629416" cy="615553"/>
          </a:xfrm>
          <a:prstGeom prst="rect">
            <a:avLst/>
          </a:prstGeom>
          <a:noFill/>
        </p:spPr>
        <p:txBody>
          <a:bodyPr wrap="square" lIns="0" tIns="0" rIns="0" bIns="0" rtlCol="0">
            <a:spAutoFit/>
          </a:bodyPr>
          <a:lstStyle/>
          <a:p>
            <a:pPr algn="ctr"/>
            <a:r>
              <a:rPr lang="en-US" sz="2000" dirty="0" smtClean="0">
                <a:latin typeface="+mj-lt"/>
              </a:rPr>
              <a:t>C#</a:t>
            </a:r>
          </a:p>
          <a:p>
            <a:pPr algn="ctr"/>
            <a:r>
              <a:rPr lang="en-US" sz="2000" dirty="0" smtClean="0">
                <a:latin typeface="+mj-lt"/>
              </a:rPr>
              <a:t>VB</a:t>
            </a:r>
          </a:p>
        </p:txBody>
      </p:sp>
      <p:sp>
        <p:nvSpPr>
          <p:cNvPr id="58" name="Rectangle 57"/>
          <p:cNvSpPr/>
          <p:nvPr/>
        </p:nvSpPr>
        <p:spPr>
          <a:xfrm>
            <a:off x="7882998" y="1456316"/>
            <a:ext cx="2921359"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800" dirty="0" smtClean="0">
                <a:solidFill>
                  <a:schemeClr val="tx1"/>
                </a:solidFill>
                <a:latin typeface="+mj-lt"/>
              </a:rPr>
              <a:t>Desktop apps</a:t>
            </a:r>
            <a:endParaRPr lang="en-US" sz="2800" dirty="0">
              <a:solidFill>
                <a:schemeClr val="tx1"/>
              </a:solidFill>
              <a:latin typeface="+mj-lt"/>
            </a:endParaRPr>
          </a:p>
        </p:txBody>
      </p:sp>
      <p:sp>
        <p:nvSpPr>
          <p:cNvPr id="33" name="Rectangle 32"/>
          <p:cNvSpPr/>
          <p:nvPr/>
        </p:nvSpPr>
        <p:spPr>
          <a:xfrm>
            <a:off x="9027303" y="5053654"/>
            <a:ext cx="996179"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a:solidFill>
                  <a:schemeClr val="tx1"/>
                </a:solidFill>
                <a:latin typeface="+mj-lt"/>
              </a:rPr>
              <a:t>Win32</a:t>
            </a:r>
          </a:p>
        </p:txBody>
      </p:sp>
      <p:sp>
        <p:nvSpPr>
          <p:cNvPr id="34" name="Rectangle 33"/>
          <p:cNvSpPr/>
          <p:nvPr/>
        </p:nvSpPr>
        <p:spPr>
          <a:xfrm>
            <a:off x="10091688" y="5053651"/>
            <a:ext cx="707326"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smtClean="0">
                <a:solidFill>
                  <a:schemeClr val="tx1"/>
                </a:solidFill>
              </a:rPr>
              <a:t>.</a:t>
            </a:r>
            <a:r>
              <a:rPr lang="en-US" sz="1600" dirty="0">
                <a:solidFill>
                  <a:schemeClr val="tx1"/>
                </a:solidFill>
                <a:latin typeface="+mj-lt"/>
              </a:rPr>
              <a:t>NET / SL</a:t>
            </a:r>
          </a:p>
        </p:txBody>
      </p:sp>
      <p:sp>
        <p:nvSpPr>
          <p:cNvPr id="35" name="Rectangle 34"/>
          <p:cNvSpPr/>
          <p:nvPr/>
        </p:nvSpPr>
        <p:spPr>
          <a:xfrm>
            <a:off x="7882998" y="5053654"/>
            <a:ext cx="1066324"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smtClean="0">
                <a:solidFill>
                  <a:schemeClr val="tx1"/>
                </a:solidFill>
                <a:latin typeface="+mj-lt"/>
              </a:rPr>
              <a:t>Internet Explorer</a:t>
            </a:r>
            <a:endParaRPr lang="en-US" sz="1600" dirty="0">
              <a:solidFill>
                <a:schemeClr val="tx1"/>
              </a:solidFill>
              <a:latin typeface="+mj-lt"/>
            </a:endParaRPr>
          </a:p>
        </p:txBody>
      </p:sp>
      <p:sp>
        <p:nvSpPr>
          <p:cNvPr id="36" name="Rectangle 35"/>
          <p:cNvSpPr/>
          <p:nvPr/>
        </p:nvSpPr>
        <p:spPr>
          <a:xfrm>
            <a:off x="1458452" y="2175778"/>
            <a:ext cx="486953" cy="801935"/>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a:solidFill>
                <a:schemeClr val="tx1"/>
              </a:solidFill>
              <a:latin typeface="+mj-lt"/>
            </a:endParaRPr>
          </a:p>
        </p:txBody>
      </p:sp>
      <p:sp>
        <p:nvSpPr>
          <p:cNvPr id="37" name="Rectangle 36"/>
          <p:cNvSpPr/>
          <p:nvPr/>
        </p:nvSpPr>
        <p:spPr>
          <a:xfrm>
            <a:off x="5066885" y="2175778"/>
            <a:ext cx="392730" cy="814442"/>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a:solidFill>
                <a:schemeClr val="tx1"/>
              </a:solidFill>
              <a:latin typeface="+mj-lt"/>
            </a:endParaRPr>
          </a:p>
        </p:txBody>
      </p:sp>
      <p:sp>
        <p:nvSpPr>
          <p:cNvPr id="38" name="Rectangle 37"/>
          <p:cNvSpPr/>
          <p:nvPr/>
        </p:nvSpPr>
        <p:spPr>
          <a:xfrm rot="16200000">
            <a:off x="32963" y="4453539"/>
            <a:ext cx="1847452"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smtClean="0">
                <a:solidFill>
                  <a:schemeClr val="tx1"/>
                </a:solidFill>
                <a:latin typeface="+mj-lt"/>
              </a:rPr>
              <a:t>System Services</a:t>
            </a:r>
            <a:endParaRPr lang="en-US" sz="1400" dirty="0">
              <a:solidFill>
                <a:schemeClr val="tx1"/>
              </a:solidFill>
              <a:latin typeface="+mj-lt"/>
            </a:endParaRPr>
          </a:p>
        </p:txBody>
      </p:sp>
      <p:sp>
        <p:nvSpPr>
          <p:cNvPr id="45" name="Rectangle 44"/>
          <p:cNvSpPr/>
          <p:nvPr/>
        </p:nvSpPr>
        <p:spPr>
          <a:xfrm rot="16200000">
            <a:off x="642368" y="2193309"/>
            <a:ext cx="628651"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300" dirty="0" smtClean="0">
                <a:solidFill>
                  <a:schemeClr val="tx1"/>
                </a:solidFill>
                <a:latin typeface="+mj-lt"/>
              </a:rPr>
              <a:t>View</a:t>
            </a:r>
            <a:endParaRPr lang="en-US" sz="1300" dirty="0">
              <a:solidFill>
                <a:schemeClr val="tx1"/>
              </a:solidFill>
              <a:latin typeface="+mj-lt"/>
            </a:endParaRPr>
          </a:p>
        </p:txBody>
      </p:sp>
      <p:sp>
        <p:nvSpPr>
          <p:cNvPr id="59" name="Rectangle 58"/>
          <p:cNvSpPr/>
          <p:nvPr/>
        </p:nvSpPr>
        <p:spPr>
          <a:xfrm rot="16200000">
            <a:off x="524293" y="3015600"/>
            <a:ext cx="864794"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000" dirty="0" smtClean="0">
                <a:solidFill>
                  <a:schemeClr val="tx1"/>
                </a:solidFill>
                <a:latin typeface="+mj-lt"/>
              </a:rPr>
              <a:t>Model Controller</a:t>
            </a:r>
            <a:endParaRPr lang="en-US" sz="1000" dirty="0">
              <a:solidFill>
                <a:schemeClr val="tx1"/>
              </a:solidFill>
              <a:latin typeface="+mj-lt"/>
            </a:endParaRPr>
          </a:p>
        </p:txBody>
      </p:sp>
      <p:sp>
        <p:nvSpPr>
          <p:cNvPr id="60" name="Rectangle 59"/>
          <p:cNvSpPr/>
          <p:nvPr/>
        </p:nvSpPr>
        <p:spPr>
          <a:xfrm rot="16200000">
            <a:off x="633957" y="5795529"/>
            <a:ext cx="645460"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smtClean="0">
                <a:solidFill>
                  <a:schemeClr val="tx1"/>
                </a:solidFill>
                <a:latin typeface="+mj-lt"/>
              </a:rPr>
              <a:t>Core</a:t>
            </a:r>
            <a:endParaRPr lang="en-US" sz="1400" dirty="0">
              <a:solidFill>
                <a:schemeClr val="tx1"/>
              </a:solidFill>
              <a:latin typeface="+mj-lt"/>
            </a:endParaRPr>
          </a:p>
        </p:txBody>
      </p:sp>
    </p:spTree>
    <p:extLst>
      <p:ext uri="{BB962C8B-B14F-4D97-AF65-F5344CB8AC3E}">
        <p14:creationId xmlns:p14="http://schemas.microsoft.com/office/powerpoint/2010/main" val="13214610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SDK for Metro style apps</a:t>
            </a:r>
          </a:p>
        </p:txBody>
      </p:sp>
      <p:sp>
        <p:nvSpPr>
          <p:cNvPr id="3" name="Content Placeholder 2"/>
          <p:cNvSpPr>
            <a:spLocks noGrp="1"/>
          </p:cNvSpPr>
          <p:nvPr>
            <p:ph type="body" sz="quarter" idx="10"/>
          </p:nvPr>
        </p:nvSpPr>
        <p:spPr>
          <a:xfrm>
            <a:off x="519114" y="1447800"/>
            <a:ext cx="11149012" cy="4727448"/>
          </a:xfrm>
        </p:spPr>
        <p:txBody>
          <a:bodyPr/>
          <a:lstStyle/>
          <a:p>
            <a:r>
              <a:rPr lang="en-US" sz="3600" dirty="0" smtClean="0"/>
              <a:t>Windows 8 introduces the concept of “app container” broker</a:t>
            </a:r>
          </a:p>
          <a:p>
            <a:pPr lvl="1"/>
            <a:r>
              <a:rPr lang="en-US" sz="3200" dirty="0" smtClean="0"/>
              <a:t>Access to a number of resources (files, devices, etc.) is controlled by the broker</a:t>
            </a:r>
          </a:p>
          <a:p>
            <a:pPr lvl="1"/>
            <a:r>
              <a:rPr lang="en-US" sz="3200" dirty="0" smtClean="0"/>
              <a:t>A large number for Win32 APIs are replaced by the WinRT library</a:t>
            </a:r>
          </a:p>
          <a:p>
            <a:pPr lvl="1"/>
            <a:r>
              <a:rPr lang="en-US" sz="3200" dirty="0"/>
              <a:t>A</a:t>
            </a:r>
            <a:r>
              <a:rPr lang="en-US" sz="3200" dirty="0" smtClean="0"/>
              <a:t> good number of Win32 APIs will not be available</a:t>
            </a:r>
          </a:p>
          <a:p>
            <a:pPr lvl="2"/>
            <a:r>
              <a:rPr lang="en-US" dirty="0" smtClean="0"/>
              <a:t>E.g. GDI, Registry, </a:t>
            </a:r>
            <a:r>
              <a:rPr lang="en-US" dirty="0" err="1" smtClean="0"/>
              <a:t>MessageBox</a:t>
            </a:r>
            <a:r>
              <a:rPr lang="en-US" dirty="0" smtClean="0"/>
              <a:t>, etc.</a:t>
            </a:r>
          </a:p>
          <a:p>
            <a:pPr lvl="2"/>
            <a:r>
              <a:rPr lang="en-US" u="sng" dirty="0">
                <a:hlinkClick r:id="rId3"/>
              </a:rPr>
              <a:t>http://go.microsoft.com/fwlink/?LinkId=228532</a:t>
            </a:r>
            <a:endParaRPr lang="en-US" dirty="0"/>
          </a:p>
          <a:p>
            <a:pPr lvl="2"/>
            <a:endParaRPr lang="en-US" dirty="0" smtClean="0"/>
          </a:p>
        </p:txBody>
      </p:sp>
    </p:spTree>
    <p:extLst>
      <p:ext uri="{BB962C8B-B14F-4D97-AF65-F5344CB8AC3E}">
        <p14:creationId xmlns:p14="http://schemas.microsoft.com/office/powerpoint/2010/main" val="23069540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code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0699597"/>
              </p:ext>
            </p:extLst>
          </p:nvPr>
        </p:nvGraphicFramePr>
        <p:xfrm>
          <a:off x="609441" y="2057400"/>
          <a:ext cx="5078677" cy="4416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06904" y="1466191"/>
            <a:ext cx="3254282" cy="461665"/>
          </a:xfrm>
          <a:prstGeom prst="rect">
            <a:avLst/>
          </a:prstGeom>
          <a:noFill/>
        </p:spPr>
        <p:txBody>
          <a:bodyPr wrap="square" rtlCol="0">
            <a:spAutoFit/>
          </a:bodyPr>
          <a:lstStyle/>
          <a:p>
            <a:r>
              <a:rPr lang="en-US" sz="2400" b="1" dirty="0" smtClean="0"/>
              <a:t>Desktop apps</a:t>
            </a:r>
            <a:endParaRPr lang="en-US" sz="2400" b="1" dirty="0"/>
          </a:p>
        </p:txBody>
      </p:sp>
      <p:graphicFrame>
        <p:nvGraphicFramePr>
          <p:cNvPr id="6" name="Content Placeholder 3"/>
          <p:cNvGraphicFramePr>
            <a:graphicFrameLocks/>
          </p:cNvGraphicFramePr>
          <p:nvPr>
            <p:extLst>
              <p:ext uri="{D42A27DB-BD31-4B8C-83A1-F6EECF244321}">
                <p14:modId xmlns:p14="http://schemas.microsoft.com/office/powerpoint/2010/main" val="170584936"/>
              </p:ext>
            </p:extLst>
          </p:nvPr>
        </p:nvGraphicFramePr>
        <p:xfrm>
          <a:off x="6500707" y="2057400"/>
          <a:ext cx="5078677"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7332771" y="1466192"/>
            <a:ext cx="3403546" cy="461665"/>
          </a:xfrm>
          <a:prstGeom prst="rect">
            <a:avLst/>
          </a:prstGeom>
          <a:noFill/>
        </p:spPr>
        <p:txBody>
          <a:bodyPr wrap="square" rtlCol="0">
            <a:spAutoFit/>
          </a:bodyPr>
          <a:lstStyle/>
          <a:p>
            <a:r>
              <a:rPr lang="en-US" sz="2400" b="1" dirty="0" smtClean="0"/>
              <a:t>Metro style apps</a:t>
            </a:r>
            <a:endParaRPr lang="en-US" sz="2400" b="1" dirty="0"/>
          </a:p>
        </p:txBody>
      </p:sp>
      <p:sp>
        <p:nvSpPr>
          <p:cNvPr id="8" name="Right Arrow 7"/>
          <p:cNvSpPr/>
          <p:nvPr/>
        </p:nvSpPr>
        <p:spPr>
          <a:xfrm>
            <a:off x="5781803" y="2171700"/>
            <a:ext cx="507868" cy="3429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781803" y="2819400"/>
            <a:ext cx="507868" cy="3429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789692" y="3429000"/>
            <a:ext cx="507868" cy="342900"/>
          </a:xfrm>
          <a:prstGeom prst="rightArrow">
            <a:avLst/>
          </a:prstGeom>
          <a:solidFill>
            <a:schemeClr val="accent5">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ight Arrow 10"/>
          <p:cNvSpPr/>
          <p:nvPr/>
        </p:nvSpPr>
        <p:spPr>
          <a:xfrm>
            <a:off x="5781803" y="4114800"/>
            <a:ext cx="507868" cy="342900"/>
          </a:xfrm>
          <a:prstGeom prst="rightArrow">
            <a:avLst/>
          </a:prstGeom>
          <a:solidFill>
            <a:schemeClr val="accent5">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Multiply 12"/>
          <p:cNvSpPr/>
          <p:nvPr/>
        </p:nvSpPr>
        <p:spPr>
          <a:xfrm>
            <a:off x="5733115" y="4724400"/>
            <a:ext cx="503670" cy="457200"/>
          </a:xfrm>
          <a:prstGeom prst="mathMultiply">
            <a:avLst/>
          </a:prstGeom>
          <a:solidFill>
            <a:srgbClr val="FF3C00"/>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Right Arrow 18"/>
          <p:cNvSpPr/>
          <p:nvPr/>
        </p:nvSpPr>
        <p:spPr>
          <a:xfrm>
            <a:off x="5789692" y="5372100"/>
            <a:ext cx="507868" cy="342900"/>
          </a:xfrm>
          <a:prstGeom prst="rightArrow">
            <a:avLst/>
          </a:prstGeom>
          <a:solidFill>
            <a:srgbClr val="457EC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Right Arrow 19"/>
          <p:cNvSpPr/>
          <p:nvPr/>
        </p:nvSpPr>
        <p:spPr>
          <a:xfrm>
            <a:off x="5789692" y="5981700"/>
            <a:ext cx="507868" cy="342900"/>
          </a:xfrm>
          <a:prstGeom prst="rightArrow">
            <a:avLst/>
          </a:prstGeom>
          <a:solidFill>
            <a:srgbClr val="457EC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Rectangle 2"/>
          <p:cNvSpPr/>
          <p:nvPr/>
        </p:nvSpPr>
        <p:spPr>
          <a:xfrm>
            <a:off x="519112" y="2088181"/>
            <a:ext cx="710598" cy="3062641"/>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2400" dirty="0" smtClean="0"/>
              <a:t>Microsoft Libraries</a:t>
            </a:r>
            <a:endParaRPr lang="en-US" sz="2400" dirty="0"/>
          </a:p>
        </p:txBody>
      </p:sp>
    </p:spTree>
    <p:extLst>
      <p:ext uri="{BB962C8B-B14F-4D97-AF65-F5344CB8AC3E}">
        <p14:creationId xmlns:p14="http://schemas.microsoft.com/office/powerpoint/2010/main" val="3708189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22D72C4-AD27-4DFB-ACD8-C86C9D97414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BCB6458E-91B4-4EB6-8E6E-27086BF0930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1243495-462D-41F8-899A-598871FE634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EFA77513-43D1-47FF-BF00-35C678D2BBB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CB73B50-4C14-4E28-BA29-16632928354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6A6F6421-974A-4421-B560-16A2A2DDC0F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431109A3-9ED0-4B3C-BC39-502FC466850A}"/>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8" grpId="0" animBg="1"/>
      <p:bldP spid="9" grpId="0" animBg="1"/>
      <p:bldP spid="10" grpId="0" animBg="1"/>
      <p:bldP spid="11" grpId="0" animBg="1"/>
      <p:bldP spid="13"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3</a:t>
            </a:r>
            <a:r>
              <a:rPr lang="en-US" baseline="30000" dirty="0" smtClean="0"/>
              <a:t>rd</a:t>
            </a:r>
            <a:r>
              <a:rPr lang="en-US" dirty="0" smtClean="0"/>
              <a:t> party libraries</a:t>
            </a:r>
            <a:endParaRPr lang="en-US" dirty="0"/>
          </a:p>
        </p:txBody>
      </p:sp>
      <p:sp>
        <p:nvSpPr>
          <p:cNvPr id="3" name="Content Placeholder 2"/>
          <p:cNvSpPr>
            <a:spLocks noGrp="1"/>
          </p:cNvSpPr>
          <p:nvPr>
            <p:ph idx="1"/>
          </p:nvPr>
        </p:nvSpPr>
        <p:spPr>
          <a:xfrm>
            <a:off x="519112" y="1447800"/>
            <a:ext cx="11149013" cy="4561249"/>
          </a:xfrm>
        </p:spPr>
        <p:txBody>
          <a:bodyPr/>
          <a:lstStyle/>
          <a:p>
            <a:r>
              <a:rPr lang="en-US" sz="3600" dirty="0" smtClean="0"/>
              <a:t>3</a:t>
            </a:r>
            <a:r>
              <a:rPr lang="en-US" sz="3600" baseline="30000" dirty="0" smtClean="0"/>
              <a:t>rd</a:t>
            </a:r>
            <a:r>
              <a:rPr lang="en-US" sz="3600" dirty="0" smtClean="0"/>
              <a:t> party Libraries will need to review their usage of existing Win32 APIs</a:t>
            </a:r>
          </a:p>
          <a:p>
            <a:r>
              <a:rPr lang="en-US" sz="3600" dirty="0" smtClean="0"/>
              <a:t>A few examples:</a:t>
            </a:r>
          </a:p>
          <a:p>
            <a:pPr lvl="1"/>
            <a:r>
              <a:rPr lang="en-US" sz="3200" dirty="0" smtClean="0"/>
              <a:t>boost: low usage of APIs not part of </a:t>
            </a:r>
            <a:r>
              <a:rPr lang="en-US" sz="3200" dirty="0"/>
              <a:t>Windows SDK for Metro style </a:t>
            </a:r>
            <a:r>
              <a:rPr lang="en-US" sz="3200" dirty="0" smtClean="0"/>
              <a:t>apps</a:t>
            </a:r>
          </a:p>
          <a:p>
            <a:pPr lvl="1"/>
            <a:r>
              <a:rPr lang="en-US" sz="3200" dirty="0" smtClean="0"/>
              <a:t>Physics engines (e.g. Bullet): the core of the library have small usage of non-Metro style SDK APIs</a:t>
            </a:r>
          </a:p>
          <a:p>
            <a:pPr lvl="1"/>
            <a:r>
              <a:rPr lang="en-US" sz="3200" dirty="0" smtClean="0"/>
              <a:t>Math libraries (e.g. </a:t>
            </a:r>
            <a:r>
              <a:rPr lang="en-US" sz="3200" dirty="0" err="1" smtClean="0"/>
              <a:t>Deal.II</a:t>
            </a:r>
            <a:r>
              <a:rPr lang="en-US" sz="3200" dirty="0" smtClean="0"/>
              <a:t>, </a:t>
            </a:r>
            <a:r>
              <a:rPr lang="en-US" sz="3200" dirty="0" err="1" smtClean="0"/>
              <a:t>SciMath</a:t>
            </a:r>
            <a:r>
              <a:rPr lang="en-US" sz="3200" dirty="0" smtClean="0"/>
              <a:t>, etc.): very little usage (if any) of </a:t>
            </a:r>
            <a:r>
              <a:rPr lang="en-US" sz="3200" dirty="0"/>
              <a:t>non-Metro style SDK APIs</a:t>
            </a:r>
            <a:endParaRPr lang="en-US" sz="3200" dirty="0" smtClean="0"/>
          </a:p>
        </p:txBody>
      </p:sp>
    </p:spTree>
    <p:extLst>
      <p:ext uri="{BB962C8B-B14F-4D97-AF65-F5344CB8AC3E}">
        <p14:creationId xmlns:p14="http://schemas.microsoft.com/office/powerpoint/2010/main" val="34448921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code</a:t>
            </a:r>
            <a:endParaRPr lang="en-US" dirty="0"/>
          </a:p>
        </p:txBody>
      </p:sp>
      <p:sp>
        <p:nvSpPr>
          <p:cNvPr id="3" name="Content Placeholder 2"/>
          <p:cNvSpPr>
            <a:spLocks noGrp="1"/>
          </p:cNvSpPr>
          <p:nvPr>
            <p:ph type="body" sz="quarter" idx="10"/>
          </p:nvPr>
        </p:nvSpPr>
        <p:spPr/>
        <p:txBody>
          <a:bodyPr/>
          <a:lstStyle/>
          <a:p>
            <a:pPr marL="0" indent="0">
              <a:buNone/>
            </a:pPr>
            <a:r>
              <a:rPr lang="en-US" sz="3600" dirty="0" smtClean="0"/>
              <a:t>Basic steps to migrate your code to the Metro style environment</a:t>
            </a:r>
          </a:p>
          <a:p>
            <a:pPr marL="914400" lvl="1" indent="-457200"/>
            <a:r>
              <a:rPr lang="en-US" sz="3200" dirty="0" smtClean="0"/>
              <a:t>Make sure you remove or replace the usage of </a:t>
            </a:r>
            <a:r>
              <a:rPr lang="en-US" sz="3200" dirty="0"/>
              <a:t>non-Metro style SDK </a:t>
            </a:r>
            <a:r>
              <a:rPr lang="en-US" sz="3200" dirty="0" smtClean="0"/>
              <a:t>APIs</a:t>
            </a:r>
          </a:p>
          <a:p>
            <a:pPr marL="1317625" lvl="2" indent="-457200"/>
            <a:r>
              <a:rPr lang="en-US" dirty="0" smtClean="0"/>
              <a:t>Flagged by compiler errors</a:t>
            </a:r>
            <a:br>
              <a:rPr lang="en-US" dirty="0" smtClean="0"/>
            </a:br>
            <a:r>
              <a:rPr lang="en-US" dirty="0" smtClean="0"/>
              <a:t>	</a:t>
            </a:r>
            <a:r>
              <a:rPr lang="en-US" dirty="0" smtClean="0">
                <a:latin typeface="Consolas" pitchFamily="49" charset="0"/>
                <a:cs typeface="Consolas" pitchFamily="49" charset="0"/>
              </a:rPr>
              <a:t>#</a:t>
            </a:r>
            <a:r>
              <a:rPr lang="en-US" dirty="0">
                <a:latin typeface="Consolas" pitchFamily="49" charset="0"/>
                <a:cs typeface="Consolas" pitchFamily="49" charset="0"/>
              </a:rPr>
              <a:t>if WINAPI_FAMILY_PARTITION(WINAPI_PARTITION_DESKTOP)</a:t>
            </a:r>
            <a:endParaRPr lang="en-US" dirty="0" smtClean="0">
              <a:latin typeface="Consolas" pitchFamily="49" charset="0"/>
              <a:cs typeface="Consolas" pitchFamily="49" charset="0"/>
            </a:endParaRPr>
          </a:p>
          <a:p>
            <a:pPr marL="1317625" lvl="2" indent="-457200"/>
            <a:r>
              <a:rPr lang="en-US" dirty="0" smtClean="0"/>
              <a:t>Flagged by Logo Verification Toolkit</a:t>
            </a:r>
          </a:p>
          <a:p>
            <a:pPr marL="914400" lvl="1" indent="-457200"/>
            <a:r>
              <a:rPr lang="en-US" sz="3200" dirty="0" smtClean="0"/>
              <a:t>(if needed) Add a WinRT</a:t>
            </a:r>
            <a:r>
              <a:rPr lang="en-US" sz="3200" dirty="0"/>
              <a:t> </a:t>
            </a:r>
            <a:r>
              <a:rPr lang="en-US" sz="3200" dirty="0" smtClean="0"/>
              <a:t>layer for smooth interoperability with any Metro style app</a:t>
            </a:r>
          </a:p>
        </p:txBody>
      </p:sp>
    </p:spTree>
    <p:extLst>
      <p:ext uri="{BB962C8B-B14F-4D97-AF65-F5344CB8AC3E}">
        <p14:creationId xmlns:p14="http://schemas.microsoft.com/office/powerpoint/2010/main" val="88578170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Button Drop</a:t>
            </a:r>
            <a:r>
              <a:rPr lang="en-US" dirty="0"/>
              <a:t/>
            </a:r>
            <a:br>
              <a:rPr lang="en-US" dirty="0"/>
            </a:br>
            <a:r>
              <a:rPr lang="en-US" sz="3200" dirty="0" smtClean="0"/>
              <a:t>Migrate </a:t>
            </a:r>
            <a:r>
              <a:rPr lang="en-US" sz="3200" dirty="0"/>
              <a:t>a 3rd party physics engine</a:t>
            </a:r>
            <a:br>
              <a:rPr lang="en-US" sz="3200" dirty="0"/>
            </a:br>
            <a:r>
              <a:rPr lang="en-US" sz="3200" dirty="0"/>
              <a:t>Add a simple </a:t>
            </a:r>
            <a:r>
              <a:rPr lang="en-US" sz="3200" dirty="0" err="1"/>
              <a:t>WinRT</a:t>
            </a:r>
            <a:r>
              <a:rPr lang="en-US" sz="3200" dirty="0"/>
              <a:t> layer</a:t>
            </a:r>
            <a:br>
              <a:rPr lang="en-US" sz="3200" dirty="0"/>
            </a:br>
            <a:r>
              <a:rPr lang="en-US" sz="3200" dirty="0" err="1"/>
              <a:t>Interop</a:t>
            </a:r>
            <a:r>
              <a:rPr lang="en-US" sz="3200" dirty="0"/>
              <a:t> with </a:t>
            </a:r>
            <a:r>
              <a:rPr lang="en-US" sz="3200" dirty="0" smtClean="0"/>
              <a:t>XAML </a:t>
            </a:r>
            <a:r>
              <a:rPr lang="en-US" sz="3200" dirty="0"/>
              <a:t>UI</a:t>
            </a:r>
            <a:br>
              <a:rPr lang="en-US" sz="3200" dirty="0"/>
            </a:br>
            <a:endParaRPr lang="en-US" dirty="0"/>
          </a:p>
        </p:txBody>
      </p:sp>
      <p:sp>
        <p:nvSpPr>
          <p:cNvPr id="3" name="Subtitle 2"/>
          <p:cNvSpPr>
            <a:spLocks noGrp="1"/>
          </p:cNvSpPr>
          <p:nvPr>
            <p:ph type="subTitle" idx="1"/>
          </p:nvPr>
        </p:nvSpPr>
        <p:spPr/>
        <p:txBody>
          <a:bodyPr/>
          <a:lstStyle/>
          <a:p>
            <a:r>
              <a:rPr lang="en-US" dirty="0" smtClean="0">
                <a:latin typeface="+mj-lt"/>
              </a:rPr>
              <a:t>Ale Contenti</a:t>
            </a:r>
          </a:p>
          <a:p>
            <a:r>
              <a:rPr lang="en-US" dirty="0" smtClean="0"/>
              <a:t>Principal </a:t>
            </a:r>
            <a:r>
              <a:rPr lang="en-US" dirty="0" err="1" smtClean="0"/>
              <a:t>Dev</a:t>
            </a:r>
            <a:r>
              <a:rPr lang="en-US" dirty="0" smtClean="0"/>
              <a:t> Manager</a:t>
            </a:r>
          </a:p>
          <a:p>
            <a:r>
              <a:rPr lang="en-US" dirty="0" smtClean="0"/>
              <a:t>Visual C++</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788423969"/>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6D7BC1F-224B-4F35-9A5E-8460DF7CFA43}"/>
</file>

<file path=customXml/itemProps2.xml><?xml version="1.0" encoding="utf-8"?>
<ds:datastoreItem xmlns:ds="http://schemas.openxmlformats.org/officeDocument/2006/customXml" ds:itemID="{010BC25A-F457-4533-BFC0-20B0090FEC3D}"/>
</file>

<file path=customXml/itemProps3.xml><?xml version="1.0" encoding="utf-8"?>
<ds:datastoreItem xmlns:ds="http://schemas.openxmlformats.org/officeDocument/2006/customXml" ds:itemID="{B59E7543-4D84-415B-BF5F-91FD2A1756D2}"/>
</file>

<file path=docProps/app.xml><?xml version="1.0" encoding="utf-8"?>
<Properties xmlns="http://schemas.openxmlformats.org/officeDocument/2006/extended-properties" xmlns:vt="http://schemas.openxmlformats.org/officeDocument/2006/docPropsVTypes">
  <Template>BUILD_Breakout_Template _ SAMPLE for Scott 7.28</Template>
  <TotalTime>3728</TotalTime>
  <Words>1347</Words>
  <Application>Microsoft Office PowerPoint</Application>
  <PresentationFormat>Custom</PresentationFormat>
  <Paragraphs>194</Paragraphs>
  <Slides>22</Slides>
  <Notes>7</Notes>
  <HiddenSlides>0</HiddenSlides>
  <MMClips>0</MMClips>
  <ScaleCrop>false</ScaleCrop>
  <HeadingPairs>
    <vt:vector size="4" baseType="variant">
      <vt:variant>
        <vt:lpstr>Theme</vt:lpstr>
      </vt:variant>
      <vt:variant>
        <vt:i4>7</vt:i4>
      </vt:variant>
      <vt:variant>
        <vt:lpstr>Slide Titles</vt:lpstr>
      </vt:variant>
      <vt:variant>
        <vt:i4>22</vt:i4>
      </vt:variant>
    </vt:vector>
  </HeadingPairs>
  <TitlesOfParts>
    <vt:vector size="29"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Bringing existing C++ code into Metro style apps</vt:lpstr>
      <vt:lpstr>Agenda</vt:lpstr>
      <vt:lpstr>Existing apps</vt:lpstr>
      <vt:lpstr>Windows SDK for Metro style apps</vt:lpstr>
      <vt:lpstr>Windows SDK for Metro style apps</vt:lpstr>
      <vt:lpstr>Existing code</vt:lpstr>
      <vt:lpstr>Existing 3rd party libraries</vt:lpstr>
      <vt:lpstr>Your code</vt:lpstr>
      <vt:lpstr>Button Drop Migrate a 3rd party physics engine Add a simple WinRT layer Interop with XAML UI </vt:lpstr>
      <vt:lpstr>Import the 3rd party library code as a WinRT Component DLL</vt:lpstr>
      <vt:lpstr>Add a simple WinRT layer</vt:lpstr>
      <vt:lpstr>Look inside the WinRT layer</vt:lpstr>
      <vt:lpstr>My Music Migrate a Win7 app Target Win32 API (WASAPI) from a Metro style app Replace usage of non-Metro style SDK APIs </vt:lpstr>
      <vt:lpstr>Adding listening capabilities to our piano app</vt:lpstr>
      <vt:lpstr>Metro style SDK partitioning</vt:lpstr>
      <vt:lpstr>Partitions are driven by a specific #define</vt:lpstr>
      <vt:lpstr>Summary</vt:lpstr>
      <vt:lpstr>Related sessions</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TOOL-789C: Bringing existing C++ code into Metro style apps</dc:title>
  <dc:subject>BUILD</dc:subject>
  <dc:creator>Ale Contenti</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128</cp:revision>
  <cp:lastPrinted>2010-05-11T05:02:34Z</cp:lastPrinted>
  <dcterms:created xsi:type="dcterms:W3CDTF">2011-08-03T21:25:07Z</dcterms:created>
  <dcterms:modified xsi:type="dcterms:W3CDTF">2011-09-15T16:06:16Z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