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Lst>
  <p:notesMasterIdLst>
    <p:notesMasterId r:id="rId26"/>
  </p:notesMasterIdLst>
  <p:handoutMasterIdLst>
    <p:handoutMasterId r:id="rId27"/>
  </p:handoutMasterIdLst>
  <p:sldIdLst>
    <p:sldId id="430" r:id="rId9"/>
    <p:sldId id="472" r:id="rId10"/>
    <p:sldId id="445" r:id="rId11"/>
    <p:sldId id="473" r:id="rId12"/>
    <p:sldId id="465" r:id="rId13"/>
    <p:sldId id="467" r:id="rId14"/>
    <p:sldId id="466" r:id="rId15"/>
    <p:sldId id="468" r:id="rId16"/>
    <p:sldId id="471" r:id="rId17"/>
    <p:sldId id="462" r:id="rId18"/>
    <p:sldId id="464" r:id="rId19"/>
    <p:sldId id="475" r:id="rId20"/>
    <p:sldId id="474" r:id="rId21"/>
    <p:sldId id="456" r:id="rId22"/>
    <p:sldId id="476" r:id="rId23"/>
    <p:sldId id="271" r:id="rId24"/>
    <p:sldId id="377"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5640" autoAdjust="0"/>
  </p:normalViewPr>
  <p:slideViewPr>
    <p:cSldViewPr snapToGrid="0" snapToObjects="1">
      <p:cViewPr varScale="1">
        <p:scale>
          <a:sx n="105" d="100"/>
          <a:sy n="105" d="100"/>
        </p:scale>
        <p:origin x="-246"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10:34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10:34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99889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10:34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8202737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484305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3088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24529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2421486"/>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0153366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74791999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3236948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0171259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807677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92058706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9017717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91218382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490766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6364179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480443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3358340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4830558"/>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hyperlink" Target="http://twitter.com/humancompiler" TargetMode="External"/><Relationship Id="rId7" Type="http://schemas.openxmlformats.org/officeDocument/2006/relationships/hyperlink" Target="http://watwp.codeplex.com/" TargetMode="External"/><Relationship Id="rId2" Type="http://schemas.openxmlformats.org/officeDocument/2006/relationships/hyperlink" Target="mailto:erik.porter@microsoft.com" TargetMode="External"/><Relationship Id="rId1" Type="http://schemas.openxmlformats.org/officeDocument/2006/relationships/slideLayout" Target="../slideLayouts/slideLayout5.xml"/><Relationship Id="rId6" Type="http://schemas.openxmlformats.org/officeDocument/2006/relationships/hyperlink" Target="http://create.msdn.com/en-US/education/quickstarts/Push_Notifications" TargetMode="External"/><Relationship Id="rId5" Type="http://schemas.openxmlformats.org/officeDocument/2006/relationships/hyperlink" Target="http://asp.net/mvc" TargetMode="External"/><Relationship Id="rId4" Type="http://schemas.openxmlformats.org/officeDocument/2006/relationships/hyperlink" Target="http://asp.net/webpag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rowiapp.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It’s </a:t>
            </a:r>
            <a:r>
              <a:rPr lang="en-US" dirty="0" smtClean="0"/>
              <a:t>not </a:t>
            </a:r>
            <a:r>
              <a:rPr lang="en-US" dirty="0"/>
              <a:t>a </a:t>
            </a:r>
            <a:r>
              <a:rPr lang="en-US" dirty="0" smtClean="0"/>
              <a:t>great phone App </a:t>
            </a:r>
            <a:r>
              <a:rPr lang="en-US" dirty="0"/>
              <a:t>without ASP.NET </a:t>
            </a:r>
            <a:r>
              <a:rPr lang="en-US" dirty="0" smtClean="0"/>
              <a:t>services </a:t>
            </a:r>
            <a:r>
              <a:rPr lang="en-US" dirty="0"/>
              <a:t>and </a:t>
            </a:r>
            <a:r>
              <a:rPr lang="en-US" dirty="0" smtClean="0"/>
              <a:t>push notifications</a:t>
            </a:r>
            <a:endParaRPr lang="en-US" dirty="0"/>
          </a:p>
        </p:txBody>
      </p:sp>
      <p:sp>
        <p:nvSpPr>
          <p:cNvPr id="3" name="Subtitle 2"/>
          <p:cNvSpPr>
            <a:spLocks noGrp="1"/>
          </p:cNvSpPr>
          <p:nvPr>
            <p:ph type="subTitle" idx="1"/>
          </p:nvPr>
        </p:nvSpPr>
        <p:spPr/>
        <p:txBody>
          <a:bodyPr/>
          <a:lstStyle/>
          <a:p>
            <a:r>
              <a:rPr lang="en-US" dirty="0" smtClean="0">
                <a:latin typeface="+mj-lt"/>
              </a:rPr>
              <a:t>Erik Porter</a:t>
            </a:r>
          </a:p>
          <a:p>
            <a:r>
              <a:rPr lang="en-US" dirty="0" smtClean="0"/>
              <a:t>Program Manager</a:t>
            </a:r>
            <a:br>
              <a:rPr lang="en-US" dirty="0" smtClean="0"/>
            </a:br>
            <a:r>
              <a:rPr lang="en-US" dirty="0" smtClean="0"/>
              <a:t>ASP.NET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TOOL-797T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Custom JSON Service</a:t>
            </a:r>
            <a:endParaRPr lang="en-US" dirty="0"/>
          </a:p>
        </p:txBody>
      </p:sp>
      <p:sp>
        <p:nvSpPr>
          <p:cNvPr id="6" name="Text Placeholder 5"/>
          <p:cNvSpPr>
            <a:spLocks noGrp="1"/>
          </p:cNvSpPr>
          <p:nvPr>
            <p:ph type="body" sz="quarter" idx="10"/>
          </p:nvPr>
        </p:nvSpPr>
        <p:spPr>
          <a:xfrm>
            <a:off x="962833" y="1905000"/>
            <a:ext cx="10718125" cy="3176254"/>
          </a:xfrm>
        </p:spPr>
        <p:txBody>
          <a:bodyPr/>
          <a:lstStyle/>
          <a:p>
            <a:r>
              <a:rPr lang="en-US" dirty="0" err="1" smtClean="0"/>
              <a:t>MyServiceController.cs</a:t>
            </a:r>
            <a:endParaRPr lang="en-US" dirty="0" smtClean="0"/>
          </a:p>
          <a:p>
            <a:r>
              <a:rPr lang="en-US" dirty="0" smtClean="0"/>
              <a:t>public </a:t>
            </a:r>
            <a:r>
              <a:rPr lang="en-US" dirty="0"/>
              <a:t>class </a:t>
            </a:r>
            <a:r>
              <a:rPr lang="en-US" dirty="0" err="1"/>
              <a:t>MyServiceController</a:t>
            </a:r>
            <a:r>
              <a:rPr lang="en-US" dirty="0"/>
              <a:t> : Controller {</a:t>
            </a:r>
          </a:p>
          <a:p>
            <a:r>
              <a:rPr lang="en-US" dirty="0" smtClean="0"/>
              <a:t>    public </a:t>
            </a:r>
            <a:r>
              <a:rPr lang="en-US" dirty="0" err="1"/>
              <a:t>ActionResult</a:t>
            </a:r>
            <a:r>
              <a:rPr lang="en-US" dirty="0"/>
              <a:t> </a:t>
            </a:r>
            <a:r>
              <a:rPr lang="en-US" dirty="0" err="1"/>
              <a:t>Json</a:t>
            </a:r>
            <a:r>
              <a:rPr lang="en-US" dirty="0"/>
              <a:t>() {</a:t>
            </a:r>
          </a:p>
          <a:p>
            <a:r>
              <a:rPr lang="en-US" dirty="0" smtClean="0"/>
              <a:t>        </a:t>
            </a:r>
            <a:r>
              <a:rPr lang="en-US" dirty="0" err="1" smtClean="0"/>
              <a:t>var</a:t>
            </a:r>
            <a:r>
              <a:rPr lang="en-US" dirty="0" smtClean="0"/>
              <a:t> </a:t>
            </a:r>
            <a:r>
              <a:rPr lang="en-US" dirty="0"/>
              <a:t>data = </a:t>
            </a:r>
            <a:r>
              <a:rPr lang="en-US" dirty="0" err="1"/>
              <a:t>GetData</a:t>
            </a:r>
            <a:r>
              <a:rPr lang="en-US" dirty="0"/>
              <a:t>();</a:t>
            </a:r>
          </a:p>
          <a:p>
            <a:endParaRPr lang="en-US" dirty="0"/>
          </a:p>
          <a:p>
            <a:r>
              <a:rPr lang="en-US" dirty="0" smtClean="0"/>
              <a:t>        return </a:t>
            </a:r>
            <a:r>
              <a:rPr lang="en-US" dirty="0" err="1"/>
              <a:t>Json</a:t>
            </a:r>
            <a:r>
              <a:rPr lang="en-US" dirty="0"/>
              <a:t>(data, </a:t>
            </a:r>
            <a:r>
              <a:rPr lang="en-US" dirty="0" err="1"/>
              <a:t>JsonRequestBehavior.AllowGet</a:t>
            </a:r>
            <a:r>
              <a:rPr lang="en-US" dirty="0"/>
              <a:t>);</a:t>
            </a:r>
          </a:p>
          <a:p>
            <a:r>
              <a:rPr lang="en-US" dirty="0" smtClean="0"/>
              <a:t>    }</a:t>
            </a:r>
            <a:endParaRPr lang="en-US" dirty="0"/>
          </a:p>
          <a:p>
            <a:r>
              <a:rPr lang="en-US" dirty="0" smtClean="0"/>
              <a:t>}</a:t>
            </a:r>
            <a:endParaRPr lang="en-US" dirty="0"/>
          </a:p>
        </p:txBody>
      </p:sp>
      <p:sp>
        <p:nvSpPr>
          <p:cNvPr id="2" name="TextBox 1"/>
          <p:cNvSpPr txBox="1"/>
          <p:nvPr/>
        </p:nvSpPr>
        <p:spPr>
          <a:xfrm>
            <a:off x="962833" y="5779375"/>
            <a:ext cx="9867924" cy="553998"/>
          </a:xfrm>
          <a:prstGeom prst="rect">
            <a:avLst/>
          </a:prstGeom>
          <a:noFill/>
        </p:spPr>
        <p:txBody>
          <a:bodyPr wrap="square" lIns="0" tIns="0" rIns="0" bIns="0" rtlCol="0">
            <a:spAutoFit/>
          </a:bodyPr>
          <a:lstStyle/>
          <a:p>
            <a:r>
              <a:rPr lang="en-US" dirty="0" smtClean="0">
                <a:gradFill>
                  <a:gsLst>
                    <a:gs pos="417">
                      <a:srgbClr val="000000"/>
                    </a:gs>
                    <a:gs pos="100000">
                      <a:srgbClr val="000000"/>
                    </a:gs>
                  </a:gsLst>
                  <a:lin ang="5400000" scaled="0"/>
                </a:gradFill>
              </a:rPr>
              <a:t>Note: This is just as easy and powerful in ASP.NET Web Pages, ASP.NET Web Forms and WCF Web API</a:t>
            </a:r>
          </a:p>
        </p:txBody>
      </p:sp>
    </p:spTree>
    <p:extLst>
      <p:ext uri="{BB962C8B-B14F-4D97-AF65-F5344CB8AC3E}">
        <p14:creationId xmlns:p14="http://schemas.microsoft.com/office/powerpoint/2010/main" val="3561095501"/>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Custom Web Services Using JSON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162976"/>
            <a:ext cx="11149012" cy="5308846"/>
          </a:xfrm>
        </p:spPr>
        <p:txBody>
          <a:bodyPr/>
          <a:lstStyle/>
          <a:p>
            <a:r>
              <a:rPr lang="en-US" dirty="0" smtClean="0"/>
              <a:t>Keep it simple</a:t>
            </a:r>
          </a:p>
          <a:p>
            <a:pPr lvl="1"/>
            <a:r>
              <a:rPr lang="en-US" dirty="0" smtClean="0"/>
              <a:t>Only send exactly what you need</a:t>
            </a:r>
          </a:p>
          <a:p>
            <a:pPr lvl="2"/>
            <a:r>
              <a:rPr lang="en-US" dirty="0" smtClean="0"/>
              <a:t>In Web Pages only select the fields you need</a:t>
            </a:r>
          </a:p>
          <a:p>
            <a:pPr lvl="2"/>
            <a:r>
              <a:rPr lang="en-US" dirty="0" smtClean="0"/>
              <a:t>In MVC use a </a:t>
            </a:r>
            <a:r>
              <a:rPr lang="en-US" dirty="0" err="1" smtClean="0"/>
              <a:t>ViewModel</a:t>
            </a:r>
            <a:r>
              <a:rPr lang="en-US" dirty="0" smtClean="0"/>
              <a:t> class</a:t>
            </a:r>
          </a:p>
          <a:p>
            <a:r>
              <a:rPr lang="en-US" dirty="0" smtClean="0"/>
              <a:t>Versioning</a:t>
            </a:r>
          </a:p>
          <a:p>
            <a:pPr lvl="1"/>
            <a:r>
              <a:rPr lang="en-US" dirty="0" smtClean="0"/>
              <a:t>Deploy your service to a number folder</a:t>
            </a:r>
          </a:p>
          <a:p>
            <a:pPr lvl="1"/>
            <a:r>
              <a:rPr lang="en-US" dirty="0" smtClean="0"/>
              <a:t>i.e. /</a:t>
            </a:r>
            <a:r>
              <a:rPr lang="en-US" dirty="0" err="1" smtClean="0"/>
              <a:t>MyService</a:t>
            </a:r>
            <a:r>
              <a:rPr lang="en-US" dirty="0" smtClean="0"/>
              <a:t>/1</a:t>
            </a:r>
          </a:p>
          <a:p>
            <a:r>
              <a:rPr lang="en-US" dirty="0" smtClean="0"/>
              <a:t>Data</a:t>
            </a:r>
          </a:p>
          <a:p>
            <a:pPr lvl="1"/>
            <a:r>
              <a:rPr lang="en-US" dirty="0" smtClean="0"/>
              <a:t>Plan upfront</a:t>
            </a:r>
          </a:p>
          <a:p>
            <a:pPr lvl="1"/>
            <a:r>
              <a:rPr lang="en-US" dirty="0" smtClean="0"/>
              <a:t>Harder to change later</a:t>
            </a:r>
          </a:p>
          <a:p>
            <a:r>
              <a:rPr lang="en-US" dirty="0" smtClean="0"/>
              <a:t>Use JSON.NET</a:t>
            </a:r>
          </a:p>
          <a:p>
            <a:pPr lvl="1"/>
            <a:endParaRPr lang="en-US" dirty="0" smtClean="0"/>
          </a:p>
          <a:p>
            <a:pPr lvl="1"/>
            <a:endParaRPr lang="en-US" dirty="0" smtClean="0"/>
          </a:p>
        </p:txBody>
      </p:sp>
    </p:spTree>
    <p:extLst>
      <p:ext uri="{BB962C8B-B14F-4D97-AF65-F5344CB8AC3E}">
        <p14:creationId xmlns:p14="http://schemas.microsoft.com/office/powerpoint/2010/main" val="2621719183"/>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Hosting </a:t>
            </a:r>
            <a:r>
              <a:rPr lang="en-US" smtClean="0"/>
              <a:t>Your Service</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162976"/>
            <a:ext cx="11149012" cy="2609945"/>
          </a:xfrm>
        </p:spPr>
        <p:txBody>
          <a:bodyPr/>
          <a:lstStyle/>
          <a:p>
            <a:r>
              <a:rPr lang="en-US" dirty="0" smtClean="0"/>
              <a:t>Where can I host my service?</a:t>
            </a:r>
          </a:p>
          <a:p>
            <a:endParaRPr lang="en-US" dirty="0" smtClean="0"/>
          </a:p>
          <a:p>
            <a:r>
              <a:rPr lang="en-US" dirty="0" smtClean="0"/>
              <a:t>What about Windows Azure?</a:t>
            </a:r>
          </a:p>
          <a:p>
            <a:endParaRPr lang="en-US" dirty="0"/>
          </a:p>
          <a:p>
            <a:r>
              <a:rPr lang="en-US" dirty="0"/>
              <a:t>How much is it going to cost me</a:t>
            </a:r>
            <a:r>
              <a:rPr lang="en-US" dirty="0" smtClean="0"/>
              <a:t>?</a:t>
            </a:r>
            <a:endParaRPr lang="en-US" dirty="0"/>
          </a:p>
        </p:txBody>
      </p:sp>
    </p:spTree>
    <p:extLst>
      <p:ext uri="{BB962C8B-B14F-4D97-AF65-F5344CB8AC3E}">
        <p14:creationId xmlns:p14="http://schemas.microsoft.com/office/powerpoint/2010/main" val="3065482936"/>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Key Takeaways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162976"/>
            <a:ext cx="11149012" cy="6309420"/>
          </a:xfrm>
        </p:spPr>
        <p:txBody>
          <a:bodyPr/>
          <a:lstStyle/>
          <a:p>
            <a:r>
              <a:rPr lang="en-US" dirty="0" smtClean="0"/>
              <a:t>Connecting your native phone applications to the web is…</a:t>
            </a:r>
          </a:p>
          <a:p>
            <a:pPr lvl="1"/>
            <a:r>
              <a:rPr lang="en-US" dirty="0" smtClean="0"/>
              <a:t>A great way to make your user experience better</a:t>
            </a:r>
          </a:p>
          <a:p>
            <a:pPr lvl="1"/>
            <a:r>
              <a:rPr lang="en-US" b="1" dirty="0" smtClean="0"/>
              <a:t>Easy</a:t>
            </a:r>
            <a:r>
              <a:rPr lang="en-US" dirty="0" smtClean="0"/>
              <a:t> to do</a:t>
            </a:r>
          </a:p>
          <a:p>
            <a:pPr lvl="1"/>
            <a:endParaRPr lang="en-US" dirty="0" smtClean="0"/>
          </a:p>
          <a:p>
            <a:r>
              <a:rPr lang="en-US" dirty="0" smtClean="0"/>
              <a:t>Push notification services are </a:t>
            </a:r>
            <a:r>
              <a:rPr lang="en-US" b="1" dirty="0" smtClean="0"/>
              <a:t>easy</a:t>
            </a:r>
            <a:r>
              <a:rPr lang="en-US" dirty="0" smtClean="0"/>
              <a:t> to build and enhance the experience of your app</a:t>
            </a:r>
          </a:p>
          <a:p>
            <a:r>
              <a:rPr lang="en-US" dirty="0" smtClean="0"/>
              <a:t>NuGet packages make it </a:t>
            </a:r>
            <a:r>
              <a:rPr lang="en-US" b="1" dirty="0" smtClean="0"/>
              <a:t>easy</a:t>
            </a:r>
            <a:r>
              <a:rPr lang="en-US" dirty="0" smtClean="0"/>
              <a:t> to add Membership services to keep track of data for your users</a:t>
            </a:r>
          </a:p>
          <a:p>
            <a:r>
              <a:rPr lang="en-US" dirty="0" smtClean="0"/>
              <a:t>When you need your own custom services, it’s </a:t>
            </a:r>
            <a:r>
              <a:rPr lang="en-US" b="1" dirty="0" smtClean="0"/>
              <a:t>easy</a:t>
            </a:r>
            <a:r>
              <a:rPr lang="en-US" dirty="0" smtClean="0"/>
              <a:t> to build with MVC or any of our web technologies</a:t>
            </a:r>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836431123"/>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153888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803 </a:t>
            </a:r>
            <a:r>
              <a:rPr lang="en-US" sz="2000" dirty="0" smtClean="0">
                <a:solidFill>
                  <a:schemeClr val="tx1"/>
                </a:solidFill>
              </a:rPr>
              <a:t>Progressively </a:t>
            </a:r>
            <a:r>
              <a:rPr lang="en-US" sz="2000" dirty="0">
                <a:solidFill>
                  <a:schemeClr val="tx1"/>
                </a:solidFill>
              </a:rPr>
              <a:t>Enable the Mobile Web with ASP.NET MVC 4 and HTML5</a:t>
            </a:r>
            <a:endParaRPr lang="en-US" sz="2000"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828 </a:t>
            </a:r>
            <a:r>
              <a:rPr lang="en-US" sz="2000" dirty="0">
                <a:solidFill>
                  <a:schemeClr val="tx1"/>
                </a:solidFill>
              </a:rPr>
              <a:t>Building Apps that use Live Tiles and Push Notifications</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4309450" y="6439245"/>
            <a:ext cx="7818415" cy="36933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hlinkClick r:id="rId2"/>
              </a:rPr>
              <a:t>erik.porter@microsoft.com</a:t>
            </a:r>
            <a:r>
              <a:rPr lang="en-US" sz="2200" b="1" dirty="0" smtClean="0">
                <a:solidFill>
                  <a:schemeClr val="tx1"/>
                </a:solidFill>
                <a:latin typeface="+mj-lt"/>
              </a:rPr>
              <a:t> or </a:t>
            </a:r>
            <a:r>
              <a:rPr lang="en-US" sz="2200" b="1" dirty="0" smtClean="0">
                <a:solidFill>
                  <a:schemeClr val="tx1"/>
                </a:solidFill>
                <a:latin typeface="+mj-lt"/>
                <a:hlinkClick r:id="rId3"/>
              </a:rPr>
              <a:t>@</a:t>
            </a:r>
            <a:r>
              <a:rPr lang="en-US" sz="2200" b="1" dirty="0" err="1" smtClean="0">
                <a:solidFill>
                  <a:schemeClr val="tx1"/>
                </a:solidFill>
                <a:latin typeface="+mj-lt"/>
                <a:hlinkClick r:id="rId3"/>
              </a:rPr>
              <a:t>HumanCompiler</a:t>
            </a:r>
            <a:r>
              <a:rPr lang="en-US" sz="2200" b="1" dirty="0" smtClean="0">
                <a:solidFill>
                  <a:schemeClr val="tx1"/>
                </a:solidFill>
                <a:latin typeface="+mj-lt"/>
                <a:hlinkClick r:id="rId3"/>
              </a:rPr>
              <a:t> </a:t>
            </a:r>
            <a:endParaRPr lang="en-US" sz="2200" b="1" dirty="0">
              <a:solidFill>
                <a:schemeClr val="tx1"/>
              </a:solidFill>
              <a:latin typeface="+mj-lt"/>
            </a:endParaRPr>
          </a:p>
        </p:txBody>
      </p:sp>
      <p:sp>
        <p:nvSpPr>
          <p:cNvPr id="22" name="TextBox 21"/>
          <p:cNvSpPr txBox="1"/>
          <p:nvPr/>
        </p:nvSpPr>
        <p:spPr>
          <a:xfrm>
            <a:off x="6557478" y="1818350"/>
            <a:ext cx="4846320" cy="400109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dirty="0" smtClean="0">
                <a:solidFill>
                  <a:schemeClr val="tx1"/>
                </a:solidFill>
              </a:rPr>
              <a:t>Get Started with Web Pages</a:t>
            </a:r>
          </a:p>
          <a:p>
            <a:pPr marL="404812" indent="-342900">
              <a:lnSpc>
                <a:spcPct val="100000"/>
              </a:lnSpc>
              <a:spcBef>
                <a:spcPts val="0"/>
              </a:spcBef>
              <a:buClrTx/>
              <a:buSzTx/>
              <a:buFont typeface="Arial" pitchFamily="34" charset="0"/>
              <a:buChar char="•"/>
            </a:pPr>
            <a:r>
              <a:rPr lang="en-US" sz="2000" dirty="0" smtClean="0">
                <a:solidFill>
                  <a:schemeClr val="tx1"/>
                </a:solidFill>
                <a:hlinkClick r:id="rId4"/>
              </a:rPr>
              <a:t>http://asp.net/webpages</a:t>
            </a:r>
            <a:endParaRPr lang="en-US" sz="2000" dirty="0" smtClean="0">
              <a:solidFill>
                <a:schemeClr val="tx1"/>
              </a:solidFill>
            </a:endParaRPr>
          </a:p>
          <a:p>
            <a:pPr marL="404812" indent="-342900">
              <a:lnSpc>
                <a:spcPct val="100000"/>
              </a:lnSpc>
              <a:spcBef>
                <a:spcPts val="0"/>
              </a:spcBef>
              <a:buClrTx/>
              <a:buSzTx/>
              <a:buFont typeface="Arial" pitchFamily="34" charset="0"/>
              <a:buChar char="•"/>
            </a:pPr>
            <a:endParaRPr lang="en-US" sz="2000" dirty="0" smtClean="0">
              <a:solidFill>
                <a:schemeClr val="tx1"/>
              </a:solidFill>
            </a:endParaRPr>
          </a:p>
          <a:p>
            <a:pPr marL="404812" indent="-342900">
              <a:lnSpc>
                <a:spcPct val="100000"/>
              </a:lnSpc>
              <a:spcBef>
                <a:spcPts val="0"/>
              </a:spcBef>
              <a:buClrTx/>
              <a:buSzTx/>
              <a:buFont typeface="Arial" pitchFamily="34" charset="0"/>
              <a:buChar char="•"/>
            </a:pPr>
            <a:r>
              <a:rPr lang="en-US" sz="2000" dirty="0" smtClean="0">
                <a:solidFill>
                  <a:schemeClr val="tx1"/>
                </a:solidFill>
              </a:rPr>
              <a:t>Get Started with MVC</a:t>
            </a:r>
          </a:p>
          <a:p>
            <a:pPr marL="404812" indent="-342900">
              <a:lnSpc>
                <a:spcPct val="100000"/>
              </a:lnSpc>
              <a:spcBef>
                <a:spcPts val="0"/>
              </a:spcBef>
              <a:buClrTx/>
              <a:buSzTx/>
              <a:buFont typeface="Arial" pitchFamily="34" charset="0"/>
              <a:buChar char="•"/>
            </a:pPr>
            <a:r>
              <a:rPr lang="en-US" sz="2000" dirty="0" smtClean="0">
                <a:solidFill>
                  <a:schemeClr val="tx1"/>
                </a:solidFill>
                <a:hlinkClick r:id="rId5"/>
              </a:rPr>
              <a:t>http://asp.net/mvc</a:t>
            </a:r>
            <a:endParaRPr lang="en-US" sz="2000" dirty="0" smtClean="0">
              <a:solidFill>
                <a:schemeClr val="tx1"/>
              </a:solidFill>
            </a:endParaRPr>
          </a:p>
          <a:p>
            <a:pPr marL="404812" indent="-342900">
              <a:lnSpc>
                <a:spcPct val="100000"/>
              </a:lnSpc>
              <a:spcBef>
                <a:spcPts val="0"/>
              </a:spcBef>
              <a:buClrTx/>
              <a:buSzTx/>
              <a:buFont typeface="Arial" pitchFamily="34" charset="0"/>
              <a:buChar char="•"/>
            </a:pPr>
            <a:endParaRPr lang="en-US" sz="2000" dirty="0" smtClean="0">
              <a:solidFill>
                <a:schemeClr val="tx1"/>
              </a:solidFill>
            </a:endParaRPr>
          </a:p>
          <a:p>
            <a:pPr marL="404812" indent="-342900">
              <a:lnSpc>
                <a:spcPct val="100000"/>
              </a:lnSpc>
              <a:spcBef>
                <a:spcPts val="0"/>
              </a:spcBef>
              <a:buClrTx/>
              <a:buSzTx/>
              <a:buFont typeface="Arial" pitchFamily="34" charset="0"/>
              <a:buChar char="•"/>
            </a:pPr>
            <a:r>
              <a:rPr lang="en-US" sz="2000" dirty="0" smtClean="0">
                <a:solidFill>
                  <a:schemeClr val="tx1"/>
                </a:solidFill>
              </a:rPr>
              <a:t>Push </a:t>
            </a:r>
            <a:r>
              <a:rPr lang="en-US" sz="2000" dirty="0">
                <a:solidFill>
                  <a:schemeClr val="tx1"/>
                </a:solidFill>
              </a:rPr>
              <a:t>Notifications Quick Start</a:t>
            </a:r>
          </a:p>
          <a:p>
            <a:pPr marL="404812" indent="-342900">
              <a:lnSpc>
                <a:spcPct val="100000"/>
              </a:lnSpc>
              <a:spcBef>
                <a:spcPts val="0"/>
              </a:spcBef>
              <a:buClrTx/>
              <a:buSzTx/>
              <a:buFont typeface="Arial" pitchFamily="34" charset="0"/>
              <a:buChar char="•"/>
            </a:pPr>
            <a:r>
              <a:rPr lang="en-US" sz="2000" dirty="0">
                <a:solidFill>
                  <a:schemeClr val="tx1"/>
                </a:solidFill>
                <a:hlinkClick r:id="rId6"/>
              </a:rPr>
              <a:t>http://</a:t>
            </a:r>
            <a:r>
              <a:rPr lang="en-US" sz="2000" dirty="0" smtClean="0">
                <a:solidFill>
                  <a:schemeClr val="tx1"/>
                </a:solidFill>
                <a:hlinkClick r:id="rId6"/>
              </a:rPr>
              <a:t>create.msdn.com/en-US/education/quickstarts/Push_Notifications</a:t>
            </a:r>
            <a:endParaRPr lang="en-US" sz="2000" dirty="0">
              <a:solidFill>
                <a:schemeClr val="tx1"/>
              </a:solidFill>
            </a:endParaRPr>
          </a:p>
          <a:p>
            <a:pPr marL="404812" indent="-342900">
              <a:lnSpc>
                <a:spcPct val="100000"/>
              </a:lnSpc>
              <a:spcBef>
                <a:spcPts val="0"/>
              </a:spcBef>
              <a:buClrTx/>
              <a:buSzTx/>
              <a:buFont typeface="Arial" pitchFamily="34" charset="0"/>
              <a:buChar char="•"/>
            </a:pPr>
            <a:endParaRPr lang="en-US" sz="2000" dirty="0" smtClean="0">
              <a:solidFill>
                <a:schemeClr val="tx1"/>
              </a:solidFill>
            </a:endParaRPr>
          </a:p>
          <a:p>
            <a:pPr marL="404812" indent="-342900">
              <a:lnSpc>
                <a:spcPct val="100000"/>
              </a:lnSpc>
              <a:spcBef>
                <a:spcPts val="0"/>
              </a:spcBef>
              <a:buClrTx/>
              <a:buSzTx/>
              <a:buFont typeface="Arial" pitchFamily="34" charset="0"/>
              <a:buChar char="•"/>
            </a:pPr>
            <a:r>
              <a:rPr lang="en-US" sz="2000" dirty="0" smtClean="0">
                <a:solidFill>
                  <a:schemeClr val="tx1"/>
                </a:solidFill>
              </a:rPr>
              <a:t>Windows </a:t>
            </a:r>
            <a:r>
              <a:rPr lang="en-US" sz="2000" dirty="0">
                <a:solidFill>
                  <a:schemeClr val="tx1"/>
                </a:solidFill>
              </a:rPr>
              <a:t>Azure Toolkit for WP7</a:t>
            </a:r>
          </a:p>
          <a:p>
            <a:pPr marL="404812" indent="-342900">
              <a:lnSpc>
                <a:spcPct val="100000"/>
              </a:lnSpc>
              <a:spcBef>
                <a:spcPts val="0"/>
              </a:spcBef>
              <a:buClrTx/>
              <a:buSzTx/>
              <a:buFont typeface="Arial" pitchFamily="34" charset="0"/>
              <a:buChar char="•"/>
            </a:pPr>
            <a:r>
              <a:rPr lang="en-US" sz="2000" dirty="0">
                <a:solidFill>
                  <a:schemeClr val="tx1"/>
                </a:solidFill>
                <a:hlinkClick r:id="rId7"/>
              </a:rPr>
              <a:t>http://watwp.codeplex.com</a:t>
            </a:r>
            <a:r>
              <a:rPr lang="en-US" sz="2000" dirty="0" smtClean="0">
                <a:solidFill>
                  <a:schemeClr val="tx1"/>
                </a:solidFill>
                <a:hlinkClick r:id="rId7"/>
              </a:rPr>
              <a:t>/</a:t>
            </a:r>
            <a:r>
              <a:rPr lang="en-US" sz="1800" dirty="0" smtClean="0">
                <a:solidFill>
                  <a:schemeClr val="tx1"/>
                </a:solidFill>
              </a:rPr>
              <a:t> </a:t>
            </a:r>
            <a:endParaRPr lang="en-US" sz="2000" dirty="0" smtClean="0">
              <a:solidFill>
                <a:schemeClr val="tx1"/>
              </a:solidFill>
            </a:endParaRPr>
          </a:p>
        </p:txBody>
      </p:sp>
    </p:spTree>
    <p:extLst>
      <p:ext uri="{BB962C8B-B14F-4D97-AF65-F5344CB8AC3E}">
        <p14:creationId xmlns:p14="http://schemas.microsoft.com/office/powerpoint/2010/main" val="369612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8354608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Introductions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322774"/>
            <a:ext cx="11149012" cy="4136517"/>
          </a:xfrm>
        </p:spPr>
        <p:txBody>
          <a:bodyPr/>
          <a:lstStyle/>
          <a:p>
            <a:r>
              <a:rPr lang="en-US" dirty="0" smtClean="0"/>
              <a:t>Q: What do you do?</a:t>
            </a:r>
            <a:br>
              <a:rPr lang="en-US" dirty="0" smtClean="0"/>
            </a:br>
            <a:r>
              <a:rPr lang="en-US" dirty="0" smtClean="0"/>
              <a:t>A: I work on the ASP.NET team</a:t>
            </a:r>
          </a:p>
          <a:p>
            <a:endParaRPr lang="en-US" dirty="0" smtClean="0"/>
          </a:p>
          <a:p>
            <a:r>
              <a:rPr lang="en-US" dirty="0" smtClean="0"/>
              <a:t>Q: What do you know about phone apps?</a:t>
            </a:r>
          </a:p>
          <a:p>
            <a:r>
              <a:rPr lang="en-US" dirty="0" smtClean="0"/>
              <a:t>A: A few things. </a:t>
            </a:r>
            <a:r>
              <a:rPr lang="en-US" dirty="0" smtClean="0">
                <a:sym typeface="Wingdings" pitchFamily="2" charset="2"/>
              </a:rPr>
              <a:t></a:t>
            </a:r>
          </a:p>
          <a:p>
            <a:endParaRPr lang="en-US" dirty="0">
              <a:sym typeface="Wingdings" pitchFamily="2" charset="2"/>
            </a:endParaRPr>
          </a:p>
          <a:p>
            <a:r>
              <a:rPr lang="en-US" dirty="0" smtClean="0">
                <a:sym typeface="Wingdings" pitchFamily="2" charset="2"/>
              </a:rPr>
              <a:t>Q: What is </a:t>
            </a:r>
            <a:r>
              <a:rPr lang="en-US" dirty="0" err="1" smtClean="0">
                <a:sym typeface="Wingdings" pitchFamily="2" charset="2"/>
              </a:rPr>
              <a:t>Rowi</a:t>
            </a:r>
            <a:r>
              <a:rPr lang="en-US" dirty="0" smtClean="0">
                <a:sym typeface="Wingdings" pitchFamily="2" charset="2"/>
              </a:rPr>
              <a:t>?</a:t>
            </a:r>
          </a:p>
          <a:p>
            <a:r>
              <a:rPr lang="en-US" dirty="0" smtClean="0">
                <a:sym typeface="Wingdings" pitchFamily="2" charset="2"/>
              </a:rPr>
              <a:t>A: </a:t>
            </a:r>
            <a:r>
              <a:rPr lang="en-US" dirty="0" smtClean="0">
                <a:sym typeface="Wingdings" pitchFamily="2" charset="2"/>
                <a:hlinkClick r:id="rId3"/>
              </a:rPr>
              <a:t>http://rowiapp.com</a:t>
            </a:r>
            <a:endParaRPr lang="en-US" dirty="0" smtClean="0"/>
          </a:p>
        </p:txBody>
      </p:sp>
      <p:pic>
        <p:nvPicPr>
          <p:cNvPr id="1026" name="Picture 2" descr="C:\Users\ErikPo\Desktop\RowiTileExam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839" y="4252913"/>
            <a:ext cx="1649412"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45802"/>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384995"/>
          </a:xfrm>
          <a:prstGeom prst="rect">
            <a:avLst/>
          </a:prstGeom>
          <a:noFill/>
        </p:spPr>
        <p:txBody>
          <a:bodyPr wrap="square" lIns="0" tIns="0" rIns="0" bIns="0" rtlCol="0">
            <a:spAutoFit/>
          </a:bodyPr>
          <a:lstStyle/>
          <a:p>
            <a:pPr marL="342918" indent="-342900">
              <a:buFont typeface="Arial" pitchFamily="34" charset="0"/>
              <a:buChar char="•"/>
            </a:pPr>
            <a:r>
              <a:rPr lang="en-US" b="1" dirty="0" smtClean="0"/>
              <a:t>Native phone application developers (NOT just Windows Phone)</a:t>
            </a:r>
          </a:p>
          <a:p>
            <a:pPr marL="342918" indent="-342900">
              <a:buFont typeface="Arial" pitchFamily="34" charset="0"/>
              <a:buChar char="•"/>
            </a:pPr>
            <a:endParaRPr lang="en-US" b="1" dirty="0" smtClean="0"/>
          </a:p>
          <a:p>
            <a:pPr marL="342918" indent="-342900">
              <a:buFont typeface="Arial" pitchFamily="34" charset="0"/>
              <a:buChar char="•"/>
            </a:pPr>
            <a:r>
              <a:rPr lang="en-US" b="1" dirty="0" smtClean="0"/>
              <a:t>Web service developers</a:t>
            </a:r>
            <a:endParaRPr lang="en-US" b="1" dirty="0"/>
          </a:p>
        </p:txBody>
      </p:sp>
      <p:sp>
        <p:nvSpPr>
          <p:cNvPr id="10" name="TextBox 9"/>
          <p:cNvSpPr txBox="1"/>
          <p:nvPr/>
        </p:nvSpPr>
        <p:spPr>
          <a:xfrm>
            <a:off x="4274322" y="2253321"/>
            <a:ext cx="3566160" cy="1938992"/>
          </a:xfrm>
          <a:prstGeom prst="rect">
            <a:avLst/>
          </a:prstGeom>
          <a:noFill/>
        </p:spPr>
        <p:txBody>
          <a:bodyPr wrap="square" lIns="0" tIns="0" rIns="0" bIns="0" rtlCol="0">
            <a:spAutoFit/>
          </a:bodyPr>
          <a:lstStyle/>
          <a:p>
            <a:pPr marL="342918" indent="-342900">
              <a:buFont typeface="Arial" pitchFamily="34" charset="0"/>
              <a:buChar char="•"/>
            </a:pPr>
            <a:r>
              <a:rPr lang="en-US" b="1" dirty="0" smtClean="0"/>
              <a:t>Push notifications service guidance</a:t>
            </a:r>
          </a:p>
          <a:p>
            <a:pPr marL="342918" indent="-342900">
              <a:buFont typeface="Arial" pitchFamily="34" charset="0"/>
              <a:buChar char="•"/>
            </a:pPr>
            <a:endParaRPr lang="en-US" b="1" dirty="0" smtClean="0"/>
          </a:p>
          <a:p>
            <a:pPr marL="342918" indent="-342900">
              <a:buFont typeface="Arial" pitchFamily="34" charset="0"/>
              <a:buChar char="•"/>
            </a:pPr>
            <a:r>
              <a:rPr lang="en-US" b="1" dirty="0" smtClean="0"/>
              <a:t>ASP.NET Membership usage in phone applications</a:t>
            </a:r>
          </a:p>
          <a:p>
            <a:pPr marL="342918" indent="-342900">
              <a:buFont typeface="Arial" pitchFamily="34" charset="0"/>
              <a:buChar char="•"/>
            </a:pPr>
            <a:endParaRPr lang="en-US" b="1" dirty="0" smtClean="0"/>
          </a:p>
          <a:p>
            <a:pPr marL="342918" indent="-342900">
              <a:buFont typeface="Arial" pitchFamily="34" charset="0"/>
              <a:buChar char="•"/>
            </a:pPr>
            <a:r>
              <a:rPr lang="en-US" b="1" dirty="0" smtClean="0"/>
              <a:t>Custom JSON services guidance</a:t>
            </a:r>
            <a:endParaRPr lang="en-US" b="1" dirty="0"/>
          </a:p>
        </p:txBody>
      </p:sp>
      <p:sp>
        <p:nvSpPr>
          <p:cNvPr id="11" name="TextBox 10"/>
          <p:cNvSpPr txBox="1"/>
          <p:nvPr/>
        </p:nvSpPr>
        <p:spPr>
          <a:xfrm>
            <a:off x="8243917" y="2240164"/>
            <a:ext cx="3566160" cy="1661993"/>
          </a:xfrm>
          <a:prstGeom prst="rect">
            <a:avLst/>
          </a:prstGeom>
          <a:noFill/>
        </p:spPr>
        <p:txBody>
          <a:bodyPr wrap="square" lIns="0" tIns="0" rIns="0" bIns="0" rtlCol="0">
            <a:spAutoFit/>
          </a:bodyPr>
          <a:lstStyle/>
          <a:p>
            <a:pPr marL="342918" indent="-342900">
              <a:buFont typeface="Arial" pitchFamily="34" charset="0"/>
              <a:buChar char="•"/>
            </a:pPr>
            <a:r>
              <a:rPr lang="en-US" b="1" dirty="0"/>
              <a:t>Easily add ASP.NET services to your application</a:t>
            </a:r>
            <a:endParaRPr lang="en-US" b="1" dirty="0" smtClean="0"/>
          </a:p>
          <a:p>
            <a:pPr marL="342918" indent="-342900">
              <a:buFont typeface="Arial" pitchFamily="34" charset="0"/>
              <a:buChar char="•"/>
            </a:pPr>
            <a:endParaRPr lang="en-US" b="1" dirty="0" smtClean="0"/>
          </a:p>
          <a:p>
            <a:pPr marL="342918" indent="-342900">
              <a:buFont typeface="Arial" pitchFamily="34" charset="0"/>
              <a:buChar char="•"/>
            </a:pPr>
            <a:r>
              <a:rPr lang="en-US" b="1" dirty="0"/>
              <a:t>It’s easy to connect phone applications to the web using ASP.NET</a:t>
            </a:r>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Why Do I Need Services?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322774"/>
            <a:ext cx="11149012" cy="4844403"/>
          </a:xfrm>
        </p:spPr>
        <p:txBody>
          <a:bodyPr/>
          <a:lstStyle/>
          <a:p>
            <a:r>
              <a:rPr lang="en-US" dirty="0" smtClean="0"/>
              <a:t>Push notifications</a:t>
            </a:r>
          </a:p>
          <a:p>
            <a:pPr lvl="1"/>
            <a:r>
              <a:rPr lang="en-US" dirty="0" smtClean="0"/>
              <a:t>Let your users know when data has changed</a:t>
            </a:r>
          </a:p>
          <a:p>
            <a:r>
              <a:rPr lang="en-US" dirty="0" smtClean="0"/>
              <a:t>Keep </a:t>
            </a:r>
            <a:r>
              <a:rPr lang="en-US" dirty="0"/>
              <a:t>track of your </a:t>
            </a:r>
            <a:r>
              <a:rPr lang="en-US" dirty="0" smtClean="0"/>
              <a:t>users and their data</a:t>
            </a:r>
          </a:p>
          <a:p>
            <a:pPr lvl="1"/>
            <a:r>
              <a:rPr lang="en-US" dirty="0" smtClean="0"/>
              <a:t>State between releases</a:t>
            </a:r>
          </a:p>
          <a:p>
            <a:pPr lvl="1"/>
            <a:r>
              <a:rPr lang="en-US" dirty="0" smtClean="0"/>
              <a:t>Time-based trials</a:t>
            </a:r>
          </a:p>
          <a:p>
            <a:pPr lvl="1"/>
            <a:r>
              <a:rPr lang="en-US" dirty="0" smtClean="0"/>
              <a:t>Preferences</a:t>
            </a:r>
          </a:p>
          <a:p>
            <a:r>
              <a:rPr lang="en-US" dirty="0" smtClean="0"/>
              <a:t>Other services</a:t>
            </a:r>
          </a:p>
          <a:p>
            <a:pPr lvl="1"/>
            <a:r>
              <a:rPr lang="en-US" dirty="0" smtClean="0"/>
              <a:t>Analytics</a:t>
            </a:r>
          </a:p>
          <a:p>
            <a:pPr lvl="1"/>
            <a:r>
              <a:rPr lang="en-US" dirty="0" smtClean="0"/>
              <a:t>Syncing services</a:t>
            </a:r>
          </a:p>
          <a:p>
            <a:pPr lvl="1"/>
            <a:r>
              <a:rPr lang="en-US" dirty="0" smtClean="0"/>
              <a:t>Your own custom service here</a:t>
            </a:r>
          </a:p>
        </p:txBody>
      </p:sp>
    </p:spTree>
    <p:extLst>
      <p:ext uri="{BB962C8B-B14F-4D97-AF65-F5344CB8AC3E}">
        <p14:creationId xmlns:p14="http://schemas.microsoft.com/office/powerpoint/2010/main" val="3104426126"/>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Phone Push Notifications</a:t>
            </a:r>
            <a:br>
              <a:rPr lang="en-US" dirty="0" smtClean="0"/>
            </a:br>
            <a:r>
              <a:rPr lang="en-US" sz="3600" dirty="0" smtClean="0">
                <a:gradFill flip="none" rotWithShape="1">
                  <a:gsLst>
                    <a:gs pos="5417">
                      <a:schemeClr val="tx2"/>
                    </a:gs>
                    <a:gs pos="98000">
                      <a:schemeClr val="tx2"/>
                    </a:gs>
                  </a:gsLst>
                  <a:lin ang="5400000" scaled="0"/>
                  <a:tileRect/>
                </a:gradFill>
                <a:latin typeface="+mn-lt"/>
              </a:rPr>
              <a:t>Overview </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3767185"/>
          </a:xfrm>
        </p:spPr>
        <p:txBody>
          <a:bodyPr/>
          <a:lstStyle/>
          <a:p>
            <a:r>
              <a:rPr lang="en-US" dirty="0" smtClean="0"/>
              <a:t>Let your users know about updates when your app isn’t running</a:t>
            </a:r>
          </a:p>
          <a:p>
            <a:pPr lvl="1"/>
            <a:r>
              <a:rPr lang="en-US" dirty="0"/>
              <a:t>Live Tile</a:t>
            </a:r>
          </a:p>
          <a:p>
            <a:pPr lvl="1"/>
            <a:r>
              <a:rPr lang="en-US" dirty="0" smtClean="0"/>
              <a:t>Toast</a:t>
            </a:r>
          </a:p>
          <a:p>
            <a:pPr lvl="1"/>
            <a:r>
              <a:rPr lang="en-US" dirty="0" smtClean="0"/>
              <a:t>Raw</a:t>
            </a:r>
          </a:p>
          <a:p>
            <a:r>
              <a:rPr lang="en-US" dirty="0" smtClean="0"/>
              <a:t>Simple HTTP API using XML payloads to send notifications on a user’s behalf</a:t>
            </a:r>
          </a:p>
          <a:p>
            <a:pPr lvl="1"/>
            <a:r>
              <a:rPr lang="en-US" dirty="0" smtClean="0"/>
              <a:t>Supports secure notifications, but doesn’t require them</a:t>
            </a:r>
          </a:p>
        </p:txBody>
      </p:sp>
    </p:spTree>
    <p:extLst>
      <p:ext uri="{BB962C8B-B14F-4D97-AF65-F5344CB8AC3E}">
        <p14:creationId xmlns:p14="http://schemas.microsoft.com/office/powerpoint/2010/main" val="22003640"/>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Yes Man!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7461908"/>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 Architecture</a:t>
            </a:r>
            <a:endParaRPr lang="en-US" dirty="0"/>
          </a:p>
        </p:txBody>
      </p:sp>
      <p:sp>
        <p:nvSpPr>
          <p:cNvPr id="4" name="Rectangle 3"/>
          <p:cNvSpPr/>
          <p:nvPr/>
        </p:nvSpPr>
        <p:spPr bwMode="auto">
          <a:xfrm>
            <a:off x="7970797" y="4226877"/>
            <a:ext cx="1706436" cy="219456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5" name="Rectangle 4"/>
          <p:cNvSpPr/>
          <p:nvPr/>
        </p:nvSpPr>
        <p:spPr bwMode="auto">
          <a:xfrm>
            <a:off x="7970797" y="1327620"/>
            <a:ext cx="1706436" cy="219456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6" name="Flowchart: Process 5"/>
          <p:cNvSpPr/>
          <p:nvPr/>
        </p:nvSpPr>
        <p:spPr bwMode="auto">
          <a:xfrm>
            <a:off x="8883544" y="3720982"/>
            <a:ext cx="3048175" cy="342036"/>
          </a:xfrm>
          <a:prstGeom prst="flowChart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HTTP Post to URI with payload</a:t>
            </a:r>
          </a:p>
        </p:txBody>
      </p:sp>
      <p:sp>
        <p:nvSpPr>
          <p:cNvPr id="7" name="Rectangle 6"/>
          <p:cNvSpPr/>
          <p:nvPr/>
        </p:nvSpPr>
        <p:spPr bwMode="auto">
          <a:xfrm>
            <a:off x="447561" y="2121132"/>
            <a:ext cx="4014721" cy="348974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b="1" spc="-151" dirty="0">
              <a:gradFill>
                <a:gsLst>
                  <a:gs pos="0">
                    <a:srgbClr val="FFFFFF"/>
                  </a:gs>
                  <a:gs pos="100000">
                    <a:srgbClr val="FFFFFF"/>
                  </a:gs>
                </a:gsLst>
                <a:lin ang="5400000" scaled="0"/>
              </a:gradFill>
              <a:latin typeface="Segoe Light" pitchFamily="34" charset="0"/>
            </a:endParaRPr>
          </a:p>
        </p:txBody>
      </p:sp>
      <p:sp>
        <p:nvSpPr>
          <p:cNvPr id="8" name="Flowchart: Process 7"/>
          <p:cNvSpPr/>
          <p:nvPr/>
        </p:nvSpPr>
        <p:spPr bwMode="auto">
          <a:xfrm>
            <a:off x="3443002" y="3618339"/>
            <a:ext cx="3375101" cy="308517"/>
          </a:xfrm>
          <a:prstGeom prst="flowChartProcess">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r" defTabSz="914061" fontAlgn="base">
              <a:spcBef>
                <a:spcPct val="0"/>
              </a:spcBef>
              <a:spcAft>
                <a:spcPct val="0"/>
              </a:spcAft>
            </a:pPr>
            <a:r>
              <a:rPr lang="en-US" sz="1500" dirty="0">
                <a:gradFill>
                  <a:gsLst>
                    <a:gs pos="0">
                      <a:srgbClr val="FFFFFF"/>
                    </a:gs>
                    <a:gs pos="100000">
                      <a:srgbClr val="FFFFFF"/>
                    </a:gs>
                  </a:gsLst>
                  <a:lin ang="5400000" scaled="0"/>
                </a:gradFill>
              </a:rPr>
              <a:t>Push URI request/response</a:t>
            </a:r>
          </a:p>
        </p:txBody>
      </p:sp>
      <p:pic>
        <p:nvPicPr>
          <p:cNvPr id="10" name="Picture 4" descr="C:\Documents and Settings\Pennie\My Documents\ACERDATA (D)\Pennie's documents\MS Image\Shapes and Graphics\_WINDOWS SERVER ICONS\Hardware\Virtual Server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465" y="4557986"/>
            <a:ext cx="865100" cy="1412631"/>
          </a:xfrm>
          <a:prstGeom prst="rect">
            <a:avLst/>
          </a:prstGeom>
          <a:noFill/>
        </p:spPr>
      </p:pic>
      <p:pic>
        <p:nvPicPr>
          <p:cNvPr id="11" name="Picture 4" descr="C:\Documents and Settings\Pennie\My Documents\ACERDATA (D)\Pennie's documents\MS Image\Shapes and Graphics\_WINDOWS SERVER ICONS\Hardware\Virtual Server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465" y="1957349"/>
            <a:ext cx="865100" cy="1412631"/>
          </a:xfrm>
          <a:prstGeom prst="rect">
            <a:avLst/>
          </a:prstGeom>
          <a:noFill/>
        </p:spPr>
      </p:pic>
      <p:sp>
        <p:nvSpPr>
          <p:cNvPr id="12" name="Rounded Rectangle 11"/>
          <p:cNvSpPr/>
          <p:nvPr/>
        </p:nvSpPr>
        <p:spPr bwMode="auto">
          <a:xfrm>
            <a:off x="2618693" y="2526315"/>
            <a:ext cx="1559872" cy="802271"/>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Push enabled application</a:t>
            </a:r>
          </a:p>
        </p:txBody>
      </p:sp>
      <p:sp>
        <p:nvSpPr>
          <p:cNvPr id="13" name="Rounded Rectangle 12"/>
          <p:cNvSpPr/>
          <p:nvPr/>
        </p:nvSpPr>
        <p:spPr bwMode="auto">
          <a:xfrm>
            <a:off x="2618694" y="4134962"/>
            <a:ext cx="1559874" cy="802271"/>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Push client service</a:t>
            </a:r>
          </a:p>
        </p:txBody>
      </p:sp>
      <p:sp>
        <p:nvSpPr>
          <p:cNvPr id="14" name="Down Arrow 13"/>
          <p:cNvSpPr/>
          <p:nvPr/>
        </p:nvSpPr>
        <p:spPr bwMode="auto">
          <a:xfrm>
            <a:off x="3773058" y="3319141"/>
            <a:ext cx="194209" cy="906927"/>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15" name="Down Arrow 14"/>
          <p:cNvSpPr/>
          <p:nvPr/>
        </p:nvSpPr>
        <p:spPr bwMode="auto">
          <a:xfrm flipV="1">
            <a:off x="3275101" y="3319138"/>
            <a:ext cx="194209" cy="906929"/>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16" name="Left-Right Arrow 15"/>
          <p:cNvSpPr/>
          <p:nvPr/>
        </p:nvSpPr>
        <p:spPr bwMode="auto">
          <a:xfrm rot="794642">
            <a:off x="4065278" y="4914757"/>
            <a:ext cx="4176883" cy="220593"/>
          </a:xfrm>
          <a:prstGeom prst="lef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17" name="Left-Right Arrow 16"/>
          <p:cNvSpPr/>
          <p:nvPr/>
        </p:nvSpPr>
        <p:spPr bwMode="auto">
          <a:xfrm rot="20791725">
            <a:off x="4063791" y="2492718"/>
            <a:ext cx="4176883" cy="220593"/>
          </a:xfrm>
          <a:prstGeom prst="lef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18" name="Down Arrow 17"/>
          <p:cNvSpPr/>
          <p:nvPr/>
        </p:nvSpPr>
        <p:spPr bwMode="auto">
          <a:xfrm>
            <a:off x="8726912" y="3429000"/>
            <a:ext cx="194209" cy="1010229"/>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19" name="Right Arrow 18"/>
          <p:cNvSpPr/>
          <p:nvPr/>
        </p:nvSpPr>
        <p:spPr bwMode="auto">
          <a:xfrm rot="11639265">
            <a:off x="4042079" y="4571774"/>
            <a:ext cx="4201376" cy="271945"/>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spc="-151" dirty="0">
              <a:gradFill>
                <a:gsLst>
                  <a:gs pos="0">
                    <a:srgbClr val="FFFFFF"/>
                  </a:gs>
                  <a:gs pos="100000">
                    <a:srgbClr val="FFFFFF"/>
                  </a:gs>
                </a:gsLst>
                <a:lin ang="5400000" scaled="0"/>
              </a:gradFill>
              <a:latin typeface="Segoe Light" pitchFamily="34" charset="0"/>
            </a:endParaRPr>
          </a:p>
        </p:txBody>
      </p:sp>
      <p:sp>
        <p:nvSpPr>
          <p:cNvPr id="20" name="Flowchart: Connector 19"/>
          <p:cNvSpPr/>
          <p:nvPr/>
        </p:nvSpPr>
        <p:spPr bwMode="auto">
          <a:xfrm>
            <a:off x="3743499" y="3483535"/>
            <a:ext cx="269313" cy="263772"/>
          </a:xfrm>
          <a:prstGeom prst="flowChartConnector">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1</a:t>
            </a:r>
          </a:p>
        </p:txBody>
      </p:sp>
      <p:sp>
        <p:nvSpPr>
          <p:cNvPr id="21" name="Flowchart: Process 20"/>
          <p:cNvSpPr/>
          <p:nvPr/>
        </p:nvSpPr>
        <p:spPr bwMode="auto">
          <a:xfrm>
            <a:off x="4532792" y="5264302"/>
            <a:ext cx="2373548" cy="517373"/>
          </a:xfrm>
          <a:prstGeom prst="flowChartProcess">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Push client/server negotiation</a:t>
            </a:r>
          </a:p>
        </p:txBody>
      </p:sp>
      <p:sp>
        <p:nvSpPr>
          <p:cNvPr id="22" name="Flowchart: Connector 21"/>
          <p:cNvSpPr/>
          <p:nvPr/>
        </p:nvSpPr>
        <p:spPr bwMode="auto">
          <a:xfrm>
            <a:off x="6759320" y="5187866"/>
            <a:ext cx="269313" cy="263772"/>
          </a:xfrm>
          <a:prstGeom prst="flowChartConnector">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2</a:t>
            </a:r>
          </a:p>
        </p:txBody>
      </p:sp>
      <p:sp>
        <p:nvSpPr>
          <p:cNvPr id="23" name="Flowchart: Connector 22"/>
          <p:cNvSpPr/>
          <p:nvPr/>
        </p:nvSpPr>
        <p:spPr bwMode="auto">
          <a:xfrm>
            <a:off x="3237548" y="3483535"/>
            <a:ext cx="269313" cy="263772"/>
          </a:xfrm>
          <a:prstGeom prst="flowChartConnector">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3</a:t>
            </a:r>
          </a:p>
        </p:txBody>
      </p:sp>
      <p:sp>
        <p:nvSpPr>
          <p:cNvPr id="24" name="Flowchart: Process 23"/>
          <p:cNvSpPr/>
          <p:nvPr/>
        </p:nvSpPr>
        <p:spPr bwMode="auto">
          <a:xfrm>
            <a:off x="4596798" y="1938766"/>
            <a:ext cx="2373548" cy="308517"/>
          </a:xfrm>
          <a:prstGeom prst="flowChart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Push URI to Cloud Service</a:t>
            </a:r>
          </a:p>
        </p:txBody>
      </p:sp>
      <p:sp>
        <p:nvSpPr>
          <p:cNvPr id="25" name="Flowchart: Connector 24"/>
          <p:cNvSpPr/>
          <p:nvPr/>
        </p:nvSpPr>
        <p:spPr bwMode="auto">
          <a:xfrm>
            <a:off x="6823326" y="2095802"/>
            <a:ext cx="269313" cy="263772"/>
          </a:xfrm>
          <a:prstGeom prst="flowChartConnector">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4</a:t>
            </a:r>
          </a:p>
        </p:txBody>
      </p:sp>
      <p:sp>
        <p:nvSpPr>
          <p:cNvPr id="26" name="Flowchart: Connector 25"/>
          <p:cNvSpPr/>
          <p:nvPr/>
        </p:nvSpPr>
        <p:spPr bwMode="auto">
          <a:xfrm>
            <a:off x="8760417" y="3587267"/>
            <a:ext cx="269313" cy="263772"/>
          </a:xfrm>
          <a:prstGeom prst="flowChartConnector">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5</a:t>
            </a:r>
          </a:p>
        </p:txBody>
      </p:sp>
      <p:sp>
        <p:nvSpPr>
          <p:cNvPr id="27" name="Flowchart: Process 26"/>
          <p:cNvSpPr/>
          <p:nvPr/>
        </p:nvSpPr>
        <p:spPr bwMode="auto">
          <a:xfrm>
            <a:off x="5452727" y="4071810"/>
            <a:ext cx="2414007" cy="308517"/>
          </a:xfrm>
          <a:prstGeom prst="flowChartProcess">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dirty="0">
                <a:gradFill>
                  <a:gsLst>
                    <a:gs pos="0">
                      <a:srgbClr val="FFFFFF"/>
                    </a:gs>
                    <a:gs pos="100000">
                      <a:srgbClr val="FFFFFF"/>
                    </a:gs>
                  </a:gsLst>
                  <a:lin ang="5400000" scaled="0"/>
                </a:gradFill>
              </a:rPr>
              <a:t>Push notification to device</a:t>
            </a:r>
          </a:p>
        </p:txBody>
      </p:sp>
      <p:sp>
        <p:nvSpPr>
          <p:cNvPr id="28" name="Flowchart: Connector 27"/>
          <p:cNvSpPr/>
          <p:nvPr/>
        </p:nvSpPr>
        <p:spPr bwMode="auto">
          <a:xfrm>
            <a:off x="5235205" y="4250997"/>
            <a:ext cx="269313" cy="263772"/>
          </a:xfrm>
          <a:prstGeom prst="flowChartConnector">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500" b="1" spc="-151" dirty="0">
                <a:gradFill>
                  <a:gsLst>
                    <a:gs pos="0">
                      <a:srgbClr val="FFFFFF"/>
                    </a:gs>
                    <a:gs pos="100000">
                      <a:srgbClr val="FFFFFF"/>
                    </a:gs>
                  </a:gsLst>
                  <a:lin ang="5400000" scaled="0"/>
                </a:gradFill>
                <a:latin typeface="Segoe Light" pitchFamily="34" charset="0"/>
              </a:rPr>
              <a:t>6</a:t>
            </a:r>
          </a:p>
        </p:txBody>
      </p:sp>
      <p:sp>
        <p:nvSpPr>
          <p:cNvPr id="29" name="TextBox 28"/>
          <p:cNvSpPr txBox="1"/>
          <p:nvPr/>
        </p:nvSpPr>
        <p:spPr>
          <a:xfrm>
            <a:off x="8083707" y="1408055"/>
            <a:ext cx="1444626" cy="353943"/>
          </a:xfrm>
          <a:prstGeom prst="rect">
            <a:avLst/>
          </a:prstGeom>
          <a:noFill/>
        </p:spPr>
        <p:txBody>
          <a:bodyPr wrap="none" lIns="0" tIns="0" rIns="0" bIns="0" rtlCol="0">
            <a:spAutoFit/>
          </a:bodyPr>
          <a:lstStyle/>
          <a:p>
            <a:r>
              <a:rPr lang="en-US" sz="2300" spc="-151" dirty="0">
                <a:solidFill>
                  <a:srgbClr val="FFFFFF"/>
                </a:solidFill>
              </a:rPr>
              <a:t>Cloud Service</a:t>
            </a:r>
          </a:p>
        </p:txBody>
      </p:sp>
      <p:sp>
        <p:nvSpPr>
          <p:cNvPr id="31" name="TextBox 30"/>
          <p:cNvSpPr txBox="1"/>
          <p:nvPr/>
        </p:nvSpPr>
        <p:spPr>
          <a:xfrm>
            <a:off x="1453413" y="5150474"/>
            <a:ext cx="2053126" cy="353943"/>
          </a:xfrm>
          <a:prstGeom prst="rect">
            <a:avLst/>
          </a:prstGeom>
          <a:noFill/>
        </p:spPr>
        <p:txBody>
          <a:bodyPr wrap="none" lIns="0" tIns="0" rIns="0" bIns="0" rtlCol="0">
            <a:spAutoFit/>
          </a:bodyPr>
          <a:lstStyle/>
          <a:p>
            <a:r>
              <a:rPr lang="en-US" sz="2300" spc="-151" dirty="0">
                <a:solidFill>
                  <a:srgbClr val="232323"/>
                </a:solidFill>
              </a:rPr>
              <a:t>Windows Phone 7</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66" y="1958702"/>
            <a:ext cx="1947051" cy="3408228"/>
          </a:xfrm>
          <a:prstGeom prst="rect">
            <a:avLst/>
          </a:prstGeom>
        </p:spPr>
      </p:pic>
      <p:sp>
        <p:nvSpPr>
          <p:cNvPr id="33" name="TextBox 32"/>
          <p:cNvSpPr txBox="1"/>
          <p:nvPr/>
        </p:nvSpPr>
        <p:spPr>
          <a:xfrm>
            <a:off x="8542361" y="5989954"/>
            <a:ext cx="682366" cy="353943"/>
          </a:xfrm>
          <a:prstGeom prst="rect">
            <a:avLst/>
          </a:prstGeom>
          <a:noFill/>
        </p:spPr>
        <p:txBody>
          <a:bodyPr wrap="none" lIns="0" tIns="0" rIns="0" bIns="0" rtlCol="0">
            <a:spAutoFit/>
          </a:bodyPr>
          <a:lstStyle/>
          <a:p>
            <a:r>
              <a:rPr lang="en-US" sz="2300" spc="-151" dirty="0" smtClean="0">
                <a:solidFill>
                  <a:srgbClr val="FFFFFF"/>
                </a:solidFill>
              </a:rPr>
              <a:t>MPNS</a:t>
            </a:r>
            <a:endParaRPr lang="en-US" sz="2300" spc="-151" dirty="0">
              <a:solidFill>
                <a:srgbClr val="FFFFFF"/>
              </a:solidFill>
            </a:endParaRPr>
          </a:p>
        </p:txBody>
      </p:sp>
    </p:spTree>
    <p:extLst>
      <p:ext uri="{BB962C8B-B14F-4D97-AF65-F5344CB8AC3E}">
        <p14:creationId xmlns:p14="http://schemas.microsoft.com/office/powerpoint/2010/main" val="1957631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ASP.NET Membership</a:t>
            </a:r>
            <a:br>
              <a:rPr lang="en-US" dirty="0" smtClean="0"/>
            </a:br>
            <a:r>
              <a:rPr lang="en-US" sz="3600" dirty="0" smtClean="0">
                <a:gradFill flip="none" rotWithShape="1">
                  <a:gsLst>
                    <a:gs pos="5417">
                      <a:schemeClr val="tx2"/>
                    </a:gs>
                    <a:gs pos="98000">
                      <a:schemeClr val="tx2"/>
                    </a:gs>
                  </a:gsLst>
                  <a:lin ang="5400000" scaled="0"/>
                  <a:tileRect/>
                </a:gradFill>
                <a:latin typeface="+mn-lt"/>
              </a:rPr>
              <a:t>Overview for Phone Applications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3896451"/>
          </a:xfrm>
        </p:spPr>
        <p:txBody>
          <a:bodyPr/>
          <a:lstStyle/>
          <a:p>
            <a:r>
              <a:rPr lang="en-US" dirty="0" smtClean="0"/>
              <a:t>Users, Roles, Profile</a:t>
            </a:r>
          </a:p>
          <a:p>
            <a:r>
              <a:rPr lang="en-US" dirty="0" smtClean="0"/>
              <a:t>ASP.NET Membership Web Services</a:t>
            </a:r>
          </a:p>
          <a:p>
            <a:pPr lvl="1"/>
            <a:r>
              <a:rPr lang="en-US" dirty="0" smtClean="0"/>
              <a:t>Adds REST API on top of ASP.NET Membership</a:t>
            </a:r>
          </a:p>
          <a:p>
            <a:pPr lvl="1"/>
            <a:r>
              <a:rPr lang="en-US" dirty="0" smtClean="0"/>
              <a:t>Turn services on/off as needed</a:t>
            </a:r>
          </a:p>
          <a:p>
            <a:pPr lvl="1"/>
            <a:r>
              <a:rPr lang="en-US" dirty="0" smtClean="0"/>
              <a:t>NuGet packages for easy discovery and installation</a:t>
            </a:r>
          </a:p>
          <a:p>
            <a:r>
              <a:rPr lang="en-US" dirty="0" smtClean="0"/>
              <a:t>What can I do with it?</a:t>
            </a:r>
          </a:p>
          <a:p>
            <a:pPr lvl="1"/>
            <a:r>
              <a:rPr lang="en-US" dirty="0" smtClean="0"/>
              <a:t>Authenticate your users</a:t>
            </a:r>
          </a:p>
          <a:p>
            <a:pPr lvl="1"/>
            <a:r>
              <a:rPr lang="en-US" dirty="0" smtClean="0"/>
              <a:t>Keep track of their data</a:t>
            </a:r>
          </a:p>
        </p:txBody>
      </p:sp>
    </p:spTree>
    <p:extLst>
      <p:ext uri="{BB962C8B-B14F-4D97-AF65-F5344CB8AC3E}">
        <p14:creationId xmlns:p14="http://schemas.microsoft.com/office/powerpoint/2010/main" val="800411718"/>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Custom Web Services with ASP.NET</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349406"/>
            <a:ext cx="11149012" cy="4882932"/>
          </a:xfrm>
        </p:spPr>
        <p:txBody>
          <a:bodyPr/>
          <a:lstStyle/>
          <a:p>
            <a:r>
              <a:rPr lang="en-US" dirty="0" smtClean="0"/>
              <a:t>Pick your format (*hint* JSON!)</a:t>
            </a:r>
          </a:p>
          <a:p>
            <a:r>
              <a:rPr lang="en-US" dirty="0" smtClean="0"/>
              <a:t>Why JSON?</a:t>
            </a:r>
          </a:p>
          <a:p>
            <a:pPr lvl="1"/>
            <a:r>
              <a:rPr lang="en-US" dirty="0" smtClean="0"/>
              <a:t>{</a:t>
            </a:r>
            <a:br>
              <a:rPr lang="en-US" dirty="0" smtClean="0"/>
            </a:br>
            <a:r>
              <a:rPr lang="en-US" dirty="0" smtClean="0"/>
              <a:t>    “reasons”:</a:t>
            </a:r>
            <a:br>
              <a:rPr lang="en-US" dirty="0" smtClean="0"/>
            </a:br>
            <a:r>
              <a:rPr lang="en-US" dirty="0" smtClean="0"/>
              <a:t>    [</a:t>
            </a:r>
            <a:br>
              <a:rPr lang="en-US" dirty="0" smtClean="0"/>
            </a:br>
            <a:r>
              <a:rPr lang="en-US" dirty="0" smtClean="0"/>
              <a:t>        “less data over the wire”,</a:t>
            </a:r>
            <a:br>
              <a:rPr lang="en-US" dirty="0" smtClean="0"/>
            </a:br>
            <a:r>
              <a:rPr lang="en-US" dirty="0" smtClean="0"/>
              <a:t>        “human readable”</a:t>
            </a:r>
            <a:br>
              <a:rPr lang="en-US" dirty="0" smtClean="0"/>
            </a:br>
            <a:r>
              <a:rPr lang="en-US" dirty="0" smtClean="0"/>
              <a:t>    ]</a:t>
            </a:r>
            <a:br>
              <a:rPr lang="en-US" dirty="0" smtClean="0"/>
            </a:br>
            <a:r>
              <a:rPr lang="en-US" dirty="0" smtClean="0"/>
              <a:t>}</a:t>
            </a:r>
          </a:p>
          <a:p>
            <a:r>
              <a:rPr lang="en-US" dirty="0" smtClean="0"/>
              <a:t>Other services standardizing on it</a:t>
            </a:r>
          </a:p>
          <a:p>
            <a:r>
              <a:rPr lang="en-US" dirty="0" smtClean="0"/>
              <a:t>Works well with JavaScript (read: jQuery)</a:t>
            </a:r>
          </a:p>
        </p:txBody>
      </p:sp>
    </p:spTree>
    <p:extLst>
      <p:ext uri="{BB962C8B-B14F-4D97-AF65-F5344CB8AC3E}">
        <p14:creationId xmlns:p14="http://schemas.microsoft.com/office/powerpoint/2010/main" val="3527232722"/>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EE8F7DA-EDB8-414C-9D9D-028859DE32BD}"/>
</file>

<file path=customXml/itemProps2.xml><?xml version="1.0" encoding="utf-8"?>
<ds:datastoreItem xmlns:ds="http://schemas.openxmlformats.org/officeDocument/2006/customXml" ds:itemID="{A1C0088C-F057-415E-9EF8-F875B8F4201C}"/>
</file>

<file path=customXml/itemProps3.xml><?xml version="1.0" encoding="utf-8"?>
<ds:datastoreItem xmlns:ds="http://schemas.openxmlformats.org/officeDocument/2006/customXml" ds:itemID="{23070D67-00BB-48FF-BF42-741BC00DA958}"/>
</file>

<file path=docProps/app.xml><?xml version="1.0" encoding="utf-8"?>
<Properties xmlns="http://schemas.openxmlformats.org/officeDocument/2006/extended-properties" xmlns:vt="http://schemas.openxmlformats.org/officeDocument/2006/docPropsVTypes">
  <Template>BUILD_Breakout_Template _ SAMPLE for Scott 7.28</Template>
  <TotalTime>2723</TotalTime>
  <Words>1890</Words>
  <Application>Microsoft Office PowerPoint</Application>
  <PresentationFormat>Custom</PresentationFormat>
  <Paragraphs>197</Paragraphs>
  <Slides>17</Slides>
  <Notes>13</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It’s not a great phone App without ASP.NET services and push notifications</vt:lpstr>
      <vt:lpstr>Introductions</vt:lpstr>
      <vt:lpstr>Agenda</vt:lpstr>
      <vt:lpstr>Why Do I Need Services?</vt:lpstr>
      <vt:lpstr>Windows Phone Push Notifications Overview </vt:lpstr>
      <vt:lpstr>Yes Man!</vt:lpstr>
      <vt:lpstr>Push Notification Architecture</vt:lpstr>
      <vt:lpstr>ASP.NET Membership Overview for Phone Applications</vt:lpstr>
      <vt:lpstr>Custom Web Services with ASP.NET</vt:lpstr>
      <vt:lpstr>Custom JSON Service</vt:lpstr>
      <vt:lpstr>Custom Web Services Using JSON</vt:lpstr>
      <vt:lpstr>Hosting Your Service</vt:lpstr>
      <vt:lpstr>Key Takeaways</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TOOL-797T: It’s not a great phone App without ASP.NET services and push notifications</dc:title>
  <dc:subject>BUILD</dc:subject>
  <dc:creator>Erik Porter</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110</cp:revision>
  <cp:lastPrinted>2010-05-11T05:02:34Z</cp:lastPrinted>
  <dcterms:created xsi:type="dcterms:W3CDTF">2011-08-03T21:25:07Z</dcterms:created>
  <dcterms:modified xsi:type="dcterms:W3CDTF">2011-09-16T17:35:38Z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