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Default Extension="gif" ContentType="image/gif"/>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 id="2147483814" r:id="rId8"/>
  </p:sldMasterIdLst>
  <p:notesMasterIdLst>
    <p:notesMasterId r:id="rId23"/>
  </p:notesMasterIdLst>
  <p:handoutMasterIdLst>
    <p:handoutMasterId r:id="rId24"/>
  </p:handoutMasterIdLst>
  <p:sldIdLst>
    <p:sldId id="430" r:id="rId9"/>
    <p:sldId id="464" r:id="rId10"/>
    <p:sldId id="473" r:id="rId11"/>
    <p:sldId id="471" r:id="rId12"/>
    <p:sldId id="469" r:id="rId13"/>
    <p:sldId id="472" r:id="rId14"/>
    <p:sldId id="448" r:id="rId15"/>
    <p:sldId id="475" r:id="rId16"/>
    <p:sldId id="476" r:id="rId17"/>
    <p:sldId id="477" r:id="rId18"/>
    <p:sldId id="478" r:id="rId19"/>
    <p:sldId id="479" r:id="rId20"/>
    <p:sldId id="271" r:id="rId21"/>
    <p:sldId id="480" r:id="rId22"/>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30"/>
          </p14:sldIdLst>
        </p14:section>
        <p14:section name="Body of Presentation" id="{3134B837-DC82-4AD0-A289-C27747844212}">
          <p14:sldIdLst>
            <p14:sldId id="464"/>
            <p14:sldId id="473"/>
            <p14:sldId id="471"/>
            <p14:sldId id="469"/>
            <p14:sldId id="472"/>
            <p14:sldId id="448"/>
            <p14:sldId id="475"/>
            <p14:sldId id="476"/>
            <p14:sldId id="477"/>
            <p14:sldId id="478"/>
            <p14:sldId id="479"/>
            <p14:sldId id="271"/>
            <p14:sldId id="480"/>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CC0E"/>
    <a:srgbClr val="65BC46"/>
    <a:srgbClr val="F8F57B"/>
    <a:srgbClr val="EF4423"/>
    <a:srgbClr val="457EC1"/>
    <a:srgbClr val="0087FF"/>
    <a:srgbClr val="FF3C00"/>
    <a:srgbClr val="FFFFFF"/>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684" autoAdjust="0"/>
    <p:restoredTop sz="96980" autoAdjust="0"/>
  </p:normalViewPr>
  <p:slideViewPr>
    <p:cSldViewPr snapToGrid="0" snapToObjects="1">
      <p:cViewPr varScale="1">
        <p:scale>
          <a:sx n="110" d="100"/>
          <a:sy n="110" d="100"/>
        </p:scale>
        <p:origin x="-738" y="-78"/>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0" d="100"/>
          <a:sy n="80" d="100"/>
        </p:scale>
        <p:origin x="-29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 Id="rId3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9/14/2011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9/14/2011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5:43 PM</a:t>
            </a:fld>
            <a:endParaRPr lang="en-US"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9/14/2011 5:43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7</a:t>
            </a:fld>
            <a:endParaRPr lang="en-US" dirty="0">
              <a:solidFill>
                <a:prstClr val="black"/>
              </a:solidFill>
            </a:endParaRPr>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9/14/2011 5:43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13</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37935907"/>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21147010"/>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8751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3745650"/>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0032245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698028178"/>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3642062581"/>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25916635"/>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032768379"/>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051172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9/14/2011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t>9/14/2011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9/14/2011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405397458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9/14/2011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9/14/2011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9/14/2011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326013115"/>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84772497"/>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0193940"/>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09123992"/>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04704977"/>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3.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theme" Target="../theme/theme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image" Target="../media/image1.png"/><Relationship Id="rId2" Type="http://schemas.openxmlformats.org/officeDocument/2006/relationships/slideLayout" Target="../slideLayouts/slideLayout96.xml"/><Relationship Id="rId16" Type="http://schemas.openxmlformats.org/officeDocument/2006/relationships/theme" Target="../theme/theme8.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830" r:id="rId16"/>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28120942"/>
      </p:ext>
    </p:extLst>
  </p:cSld>
  <p:clrMap bg1="dk1" tx1="lt1" bg2="dk2" tx2="lt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96.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hyperlink" Target="http://go.microsoft.com/?linkid=9764680" TargetMode="External"/><Relationship Id="rId3" Type="http://schemas.openxmlformats.org/officeDocument/2006/relationships/image" Target="../media/image18.gif"/><Relationship Id="rId7" Type="http://schemas.openxmlformats.org/officeDocument/2006/relationships/image" Target="../media/image20.png"/><Relationship Id="rId12" Type="http://schemas.openxmlformats.org/officeDocument/2006/relationships/hyperlink" Target="http://www.microsoft.com/visualstudio/en-us/products/2010-editions/team-foundation-server/hosting" TargetMode="External"/><Relationship Id="rId2" Type="http://schemas.openxmlformats.org/officeDocument/2006/relationships/hyperlink" Target="http://go.microsoft.com/?linkid=9764676" TargetMode="External"/><Relationship Id="rId1" Type="http://schemas.openxmlformats.org/officeDocument/2006/relationships/slideLayout" Target="../slideLayouts/slideLayout7.xml"/><Relationship Id="rId6" Type="http://schemas.openxmlformats.org/officeDocument/2006/relationships/hyperlink" Target="http://go.microsoft.com/?linkid=9764679" TargetMode="External"/><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hyperlink" Target="http://go.microsoft.com/?linkid=9764681" TargetMode="External"/><Relationship Id="rId4" Type="http://schemas.openxmlformats.org/officeDocument/2006/relationships/hyperlink" Target="http://go.microsoft.com/?linkid=9764678" TargetMode="External"/><Relationship Id="rId9"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Taking your Application Lifecycle Management to the cloud with the Team Foundation Service</a:t>
            </a:r>
          </a:p>
        </p:txBody>
      </p:sp>
      <p:sp>
        <p:nvSpPr>
          <p:cNvPr id="3" name="Subtitle 2"/>
          <p:cNvSpPr>
            <a:spLocks noGrp="1"/>
          </p:cNvSpPr>
          <p:nvPr>
            <p:ph type="subTitle" idx="1"/>
          </p:nvPr>
        </p:nvSpPr>
        <p:spPr/>
        <p:txBody>
          <a:bodyPr/>
          <a:lstStyle/>
          <a:p>
            <a:r>
              <a:rPr lang="en-US" dirty="0" smtClean="0">
                <a:latin typeface="+mj-lt"/>
              </a:rPr>
              <a:t>Doug Neumann</a:t>
            </a:r>
          </a:p>
          <a:p>
            <a:r>
              <a:rPr lang="en-US" dirty="0"/>
              <a:t>dougn@microsoft.com</a:t>
            </a:r>
          </a:p>
          <a:p>
            <a:r>
              <a:rPr lang="en-US" dirty="0" smtClean="0"/>
              <a:t>Principle Lead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TOOL-818T</a:t>
            </a:r>
          </a:p>
        </p:txBody>
      </p:sp>
    </p:spTree>
    <p:extLst>
      <p:ext uri="{BB962C8B-B14F-4D97-AF65-F5344CB8AC3E}">
        <p14:creationId xmlns:p14="http://schemas.microsoft.com/office/powerpoint/2010/main" val="108281134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163395"/>
          </a:xfrm>
        </p:spPr>
        <p:txBody>
          <a:bodyPr/>
          <a:lstStyle/>
          <a:p>
            <a:r>
              <a:rPr lang="en-US" sz="4200" dirty="0"/>
              <a:t>TOOL-793T: Working on an agile team with Visual Studio 11 and Team Foundation Server 11</a:t>
            </a:r>
          </a:p>
        </p:txBody>
      </p:sp>
      <p:sp>
        <p:nvSpPr>
          <p:cNvPr id="3" name="Text Placeholder 2"/>
          <p:cNvSpPr>
            <a:spLocks noGrp="1"/>
          </p:cNvSpPr>
          <p:nvPr>
            <p:ph type="body" sz="quarter" idx="10"/>
          </p:nvPr>
        </p:nvSpPr>
        <p:spPr>
          <a:xfrm>
            <a:off x="7789798" y="2486650"/>
            <a:ext cx="3310757" cy="1475843"/>
          </a:xfrm>
          <a:solidFill>
            <a:schemeClr val="accent1"/>
          </a:solidFill>
        </p:spPr>
        <p:txBody>
          <a:bodyPr lIns="182880"/>
          <a:lstStyle/>
          <a:p>
            <a:pPr marL="0" indent="0">
              <a:buNone/>
            </a:pPr>
            <a:r>
              <a:rPr lang="en-US" dirty="0" smtClean="0"/>
              <a:t>Thursday, 9-10</a:t>
            </a:r>
          </a:p>
          <a:p>
            <a:pPr marL="0" indent="0">
              <a:buNone/>
            </a:pPr>
            <a:r>
              <a:rPr lang="en-US" dirty="0" smtClean="0"/>
              <a:t>Marriott Platinum </a:t>
            </a:r>
            <a:r>
              <a:rPr lang="en-US" dirty="0"/>
              <a:t>Ballroom </a:t>
            </a:r>
            <a:r>
              <a:rPr lang="en-US" dirty="0" smtClean="0"/>
              <a:t>1-2</a:t>
            </a:r>
            <a:br>
              <a:rPr lang="en-US" dirty="0" smtClean="0"/>
            </a:br>
            <a:r>
              <a:rPr lang="en-US" dirty="0" smtClean="0"/>
              <a:t/>
            </a:r>
            <a:br>
              <a:rPr lang="en-US" dirty="0" smtClean="0"/>
            </a:br>
            <a:endParaRPr lang="en-US" dirty="0"/>
          </a:p>
        </p:txBody>
      </p:sp>
      <p:sp>
        <p:nvSpPr>
          <p:cNvPr id="4" name="TextBox 3"/>
          <p:cNvSpPr txBox="1"/>
          <p:nvPr/>
        </p:nvSpPr>
        <p:spPr>
          <a:xfrm>
            <a:off x="3592870" y="5597245"/>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Peter Provost</a:t>
            </a:r>
          </a:p>
        </p:txBody>
      </p:sp>
      <p:pic>
        <p:nvPicPr>
          <p:cNvPr id="2050" name="Picture 2" descr="C:\Users\briankel.REDMOND\AppData\Local\Microsoft\Windows\Temporary Internet Files\Content.Outlook\5V2F3QX7\Fall 2010 - 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3455" y="2432773"/>
            <a:ext cx="2965809"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1" name="Picture 3" descr="C:\Users\briankel.REDMOND\AppData\Local\Microsoft\Windows\Temporary Internet Files\Content.Outlook\5V2F3QX7\ABjork - Headshot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528" y="2432774"/>
            <a:ext cx="2178662" cy="2965809"/>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8370" y="5597245"/>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Aaron Bjork</a:t>
            </a:r>
          </a:p>
        </p:txBody>
      </p:sp>
    </p:spTree>
    <p:extLst>
      <p:ext uri="{BB962C8B-B14F-4D97-AF65-F5344CB8AC3E}">
        <p14:creationId xmlns:p14="http://schemas.microsoft.com/office/powerpoint/2010/main" val="227446873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US" dirty="0"/>
              <a:t>TOOL-811T: Developer collaboration with Team Foundation Server 11</a:t>
            </a:r>
          </a:p>
        </p:txBody>
      </p:sp>
      <p:sp>
        <p:nvSpPr>
          <p:cNvPr id="3" name="Text Placeholder 2"/>
          <p:cNvSpPr>
            <a:spLocks noGrp="1"/>
          </p:cNvSpPr>
          <p:nvPr>
            <p:ph type="body" sz="quarter" idx="10"/>
          </p:nvPr>
        </p:nvSpPr>
        <p:spPr>
          <a:xfrm>
            <a:off x="6911704" y="3265210"/>
            <a:ext cx="3320112" cy="1329595"/>
          </a:xfrm>
          <a:solidFill>
            <a:schemeClr val="accent1"/>
          </a:solidFill>
        </p:spPr>
        <p:txBody>
          <a:bodyPr lIns="182880"/>
          <a:lstStyle/>
          <a:p>
            <a:pPr marL="0" indent="0">
              <a:buNone/>
            </a:pPr>
            <a:r>
              <a:rPr lang="en-US" dirty="0" smtClean="0"/>
              <a:t>Friday, 9-10</a:t>
            </a:r>
            <a:r>
              <a:rPr lang="en-US" dirty="0"/>
              <a:t/>
            </a:r>
            <a:br>
              <a:rPr lang="en-US" dirty="0"/>
            </a:br>
            <a:r>
              <a:rPr lang="en-US" dirty="0" smtClean="0"/>
              <a:t>Marriott Platinum </a:t>
            </a:r>
            <a:r>
              <a:rPr lang="en-US" dirty="0"/>
              <a:t>Ballroom </a:t>
            </a:r>
            <a:r>
              <a:rPr lang="en-US" dirty="0" smtClean="0"/>
              <a:t>7-8 </a:t>
            </a:r>
            <a:endParaRPr lang="en-US" dirty="0"/>
          </a:p>
        </p:txBody>
      </p:sp>
      <p:sp>
        <p:nvSpPr>
          <p:cNvPr id="4" name="TextBox 3"/>
          <p:cNvSpPr txBox="1"/>
          <p:nvPr/>
        </p:nvSpPr>
        <p:spPr>
          <a:xfrm>
            <a:off x="1557230" y="5875907"/>
            <a:ext cx="3026979" cy="492443"/>
          </a:xfrm>
          <a:prstGeom prst="rect">
            <a:avLst/>
          </a:prstGeom>
          <a:noFill/>
        </p:spPr>
        <p:txBody>
          <a:bodyPr wrap="square" lIns="0" tIns="0" rIns="0" bIns="0" rtlCol="0">
            <a:spAutoFit/>
          </a:bodyPr>
          <a:lstStyle/>
          <a:p>
            <a:pPr algn="ctr"/>
            <a:r>
              <a:rPr lang="en-US" sz="3200" dirty="0" smtClean="0">
                <a:gradFill>
                  <a:gsLst>
                    <a:gs pos="0">
                      <a:schemeClr val="tx1"/>
                    </a:gs>
                    <a:gs pos="86000">
                      <a:schemeClr val="tx1"/>
                    </a:gs>
                  </a:gsLst>
                  <a:lin ang="5400000" scaled="0"/>
                </a:gradFill>
              </a:rPr>
              <a:t>Jamie Cool</a:t>
            </a:r>
          </a:p>
        </p:txBody>
      </p:sp>
      <p:pic>
        <p:nvPicPr>
          <p:cNvPr id="4098" name="Picture 2" descr="C:\Users\briankel.REDMOND\AppData\Local\Microsoft\Windows\Temporary Internet Files\Content.Outlook\5V2F3QX7\jam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6852" y="1802028"/>
            <a:ext cx="3087734" cy="3966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7468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408369563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3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519114" y="1447799"/>
            <a:ext cx="11149012" cy="1526572"/>
          </a:xfrm>
        </p:spPr>
        <p:txBody>
          <a:bodyPr/>
          <a:lstStyle/>
          <a:p>
            <a:r>
              <a:rPr lang="en-US" dirty="0" smtClean="0"/>
              <a:t>Team Foundation Server vs. Service</a:t>
            </a:r>
          </a:p>
          <a:p>
            <a:r>
              <a:rPr lang="en-US" dirty="0" smtClean="0"/>
              <a:t>Details of the Team Foundation Service Preview</a:t>
            </a:r>
          </a:p>
          <a:p>
            <a:r>
              <a:rPr lang="en-US" dirty="0" smtClean="0"/>
              <a:t>Getting Started, Getting Productive</a:t>
            </a:r>
            <a:endParaRPr lang="en-US" dirty="0"/>
          </a:p>
        </p:txBody>
      </p:sp>
    </p:spTree>
    <p:extLst>
      <p:ext uri="{BB962C8B-B14F-4D97-AF65-F5344CB8AC3E}">
        <p14:creationId xmlns:p14="http://schemas.microsoft.com/office/powerpoint/2010/main" val="391095287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Documents\VSTS\_Core Graphics and Templates\Stadium2010\V5\vsts_r7_2_screen.pn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04698" y="491874"/>
            <a:ext cx="9579429" cy="6035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965608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aren’t your only hosted TFS option…</a:t>
            </a:r>
            <a:endParaRPr lang="en-US" dirty="0"/>
          </a:p>
        </p:txBody>
      </p:sp>
      <p:pic>
        <p:nvPicPr>
          <p:cNvPr id="1026" name="Picture 2" descr="http://www.microsoft.com/visualstudio/_base_v1/images/logos/dasplogo_tfs_164_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4670" y="2178401"/>
            <a:ext cx="1562100"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microsoft.com/visualstudio/_base_v1/images/logos/Phase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5914" y="3739185"/>
            <a:ext cx="2017713" cy="885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microsoft.com/visualstudio/_base_v1/images/logos/Praktik.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40231" y="3739185"/>
            <a:ext cx="2017713" cy="885825"/>
          </a:xfrm>
          <a:prstGeom prst="rect">
            <a:avLst/>
          </a:prstGeom>
          <a:solidFill>
            <a:schemeClr val="tx1"/>
          </a:solidFill>
        </p:spPr>
      </p:pic>
      <p:pic>
        <p:nvPicPr>
          <p:cNvPr id="1032" name="Picture 8" descr="http://www.microsoft.com/visualstudio/_base_v1/images/logos/Saas.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3496" y="3739185"/>
            <a:ext cx="1793521" cy="885825"/>
          </a:xfrm>
          <a:prstGeom prst="rect">
            <a:avLst/>
          </a:prstGeom>
          <a:solidFill>
            <a:schemeClr val="tx1"/>
          </a:solidFill>
        </p:spPr>
      </p:pic>
      <p:pic>
        <p:nvPicPr>
          <p:cNvPr id="1034" name="Picture 10" descr="http://www.microsoft.com/visualstudio/_base_v1/images/logos/TeamDev.png">
            <a:hlinkClick r:id="rId10"/>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8409" b="14391"/>
          <a:stretch/>
        </p:blipFill>
        <p:spPr bwMode="auto">
          <a:xfrm>
            <a:off x="6503743" y="2178401"/>
            <a:ext cx="1505444" cy="885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hlinkClick r:id="rId12"/>
          </p:cNvPr>
          <p:cNvSpPr txBox="1"/>
          <p:nvPr/>
        </p:nvSpPr>
        <p:spPr>
          <a:xfrm>
            <a:off x="4357944" y="5793041"/>
            <a:ext cx="3247970" cy="276999"/>
          </a:xfrm>
          <a:prstGeom prst="rect">
            <a:avLst/>
          </a:prstGeom>
          <a:noFill/>
        </p:spPr>
        <p:txBody>
          <a:bodyPr wrap="square" lIns="0" tIns="0" rIns="0" bIns="0" rtlCol="0">
            <a:spAutoFit/>
          </a:bodyPr>
          <a:lstStyle/>
          <a:p>
            <a:pPr algn="ctr"/>
            <a:r>
              <a:rPr lang="en-US" dirty="0" smtClean="0">
                <a:gradFill>
                  <a:gsLst>
                    <a:gs pos="0">
                      <a:schemeClr val="tx1"/>
                    </a:gs>
                    <a:gs pos="86000">
                      <a:schemeClr val="tx1"/>
                    </a:gs>
                  </a:gsLst>
                  <a:lin ang="5400000" scaled="0"/>
                </a:gradFill>
                <a:hlinkClick r:id="rId12"/>
              </a:rPr>
              <a:t>More Details </a:t>
            </a:r>
            <a:r>
              <a:rPr lang="en-US" dirty="0" err="1" smtClean="0">
                <a:gradFill>
                  <a:gsLst>
                    <a:gs pos="0">
                      <a:schemeClr val="tx1"/>
                    </a:gs>
                    <a:gs pos="86000">
                      <a:schemeClr val="tx1"/>
                    </a:gs>
                  </a:gsLst>
                  <a:lin ang="5400000" scaled="0"/>
                </a:gradFill>
                <a:hlinkClick r:id="rId12"/>
              </a:rPr>
              <a:t>Here.</a:t>
            </a:r>
            <a:endParaRPr lang="en-US" dirty="0" smtClean="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322596079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The Team Foundation Service is another great way to get Team Foundation Server.</a:t>
            </a:r>
            <a:endParaRPr lang="en-US" dirty="0">
              <a:latin typeface="+mn-lt"/>
            </a:endParaRPr>
          </a:p>
        </p:txBody>
      </p:sp>
    </p:spTree>
    <p:extLst>
      <p:ext uri="{BB962C8B-B14F-4D97-AF65-F5344CB8AC3E}">
        <p14:creationId xmlns:p14="http://schemas.microsoft.com/office/powerpoint/2010/main" val="326532304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Server vs. Service</a:t>
            </a:r>
            <a:endParaRPr lang="en-US" dirty="0"/>
          </a:p>
        </p:txBody>
      </p:sp>
      <p:sp>
        <p:nvSpPr>
          <p:cNvPr id="13" name="TextBox 12"/>
          <p:cNvSpPr txBox="1"/>
          <p:nvPr/>
        </p:nvSpPr>
        <p:spPr>
          <a:xfrm>
            <a:off x="6986249" y="945927"/>
            <a:ext cx="962892" cy="430887"/>
          </a:xfrm>
          <a:prstGeom prst="rect">
            <a:avLst/>
          </a:prstGeom>
          <a:noFill/>
        </p:spPr>
        <p:txBody>
          <a:bodyPr wrap="none" lIns="0" tIns="0" rIns="0" bIns="0" rtlCol="0">
            <a:spAutoFit/>
          </a:bodyPr>
          <a:lstStyle/>
          <a:p>
            <a:pPr algn="ctr"/>
            <a:r>
              <a:rPr lang="en-US" sz="2800" dirty="0" smtClean="0">
                <a:gradFill>
                  <a:gsLst>
                    <a:gs pos="0">
                      <a:schemeClr val="tx1"/>
                    </a:gs>
                    <a:gs pos="86000">
                      <a:schemeClr val="tx1"/>
                    </a:gs>
                  </a:gsLst>
                  <a:lin ang="5400000" scaled="0"/>
                </a:gradFill>
              </a:rPr>
              <a:t>Server</a:t>
            </a:r>
          </a:p>
        </p:txBody>
      </p:sp>
      <p:sp>
        <p:nvSpPr>
          <p:cNvPr id="14" name="TextBox 13"/>
          <p:cNvSpPr txBox="1"/>
          <p:nvPr/>
        </p:nvSpPr>
        <p:spPr>
          <a:xfrm>
            <a:off x="8705641" y="940667"/>
            <a:ext cx="1076705" cy="430887"/>
          </a:xfrm>
          <a:prstGeom prst="rect">
            <a:avLst/>
          </a:prstGeom>
          <a:noFill/>
        </p:spPr>
        <p:txBody>
          <a:bodyPr wrap="none" lIns="0" tIns="0" rIns="0" bIns="0" rtlCol="0">
            <a:spAutoFit/>
          </a:bodyPr>
          <a:lstStyle/>
          <a:p>
            <a:pPr algn="ctr"/>
            <a:r>
              <a:rPr lang="en-US" sz="2800" dirty="0" smtClean="0">
                <a:gradFill>
                  <a:gsLst>
                    <a:gs pos="0">
                      <a:schemeClr val="tx1"/>
                    </a:gs>
                    <a:gs pos="86000">
                      <a:schemeClr val="tx1"/>
                    </a:gs>
                  </a:gsLst>
                  <a:lin ang="5400000" scaled="0"/>
                </a:gradFill>
              </a:rPr>
              <a:t>Service</a:t>
            </a:r>
          </a:p>
        </p:txBody>
      </p:sp>
      <p:grpSp>
        <p:nvGrpSpPr>
          <p:cNvPr id="47" name="Group 46"/>
          <p:cNvGrpSpPr/>
          <p:nvPr/>
        </p:nvGrpSpPr>
        <p:grpSpPr>
          <a:xfrm>
            <a:off x="-857790" y="2067678"/>
            <a:ext cx="10285569" cy="332399"/>
            <a:chOff x="-857790" y="2503240"/>
            <a:chExt cx="10285569" cy="332399"/>
          </a:xfrm>
        </p:grpSpPr>
        <p:sp>
          <p:nvSpPr>
            <p:cNvPr id="5" name="Content Placeholder 2"/>
            <p:cNvSpPr txBox="1">
              <a:spLocks/>
            </p:cNvSpPr>
            <p:nvPr/>
          </p:nvSpPr>
          <p:spPr>
            <a:xfrm>
              <a:off x="-857790" y="2503240"/>
              <a:ext cx="6606902"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Agile Product/Project Management</a:t>
              </a:r>
              <a:endParaRPr lang="en-US" sz="2400" dirty="0"/>
            </a:p>
          </p:txBody>
        </p:sp>
        <p:sp>
          <p:nvSpPr>
            <p:cNvPr id="15" name="Rounded Rectangle 14"/>
            <p:cNvSpPr/>
            <p:nvPr/>
          </p:nvSpPr>
          <p:spPr bwMode="auto">
            <a:xfrm>
              <a:off x="7305683" y="2505330"/>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4" name="Rounded Rectangle 23"/>
            <p:cNvSpPr/>
            <p:nvPr/>
          </p:nvSpPr>
          <p:spPr bwMode="auto">
            <a:xfrm>
              <a:off x="9099561" y="2505330"/>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49" name="Group 48"/>
          <p:cNvGrpSpPr/>
          <p:nvPr/>
        </p:nvGrpSpPr>
        <p:grpSpPr>
          <a:xfrm>
            <a:off x="182734" y="2613889"/>
            <a:ext cx="9245045" cy="332399"/>
            <a:chOff x="182734" y="3489183"/>
            <a:chExt cx="9245045" cy="332399"/>
          </a:xfrm>
        </p:grpSpPr>
        <p:sp>
          <p:nvSpPr>
            <p:cNvPr id="7" name="Content Placeholder 2"/>
            <p:cNvSpPr txBox="1">
              <a:spLocks/>
            </p:cNvSpPr>
            <p:nvPr/>
          </p:nvSpPr>
          <p:spPr>
            <a:xfrm>
              <a:off x="182734" y="3489183"/>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Test Case Management</a:t>
              </a:r>
              <a:endParaRPr lang="en-US" sz="2400" dirty="0"/>
            </a:p>
          </p:txBody>
        </p:sp>
        <p:sp>
          <p:nvSpPr>
            <p:cNvPr id="17" name="Rounded Rectangle 16"/>
            <p:cNvSpPr/>
            <p:nvPr/>
          </p:nvSpPr>
          <p:spPr bwMode="auto">
            <a:xfrm>
              <a:off x="7305683" y="3491273"/>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6" name="Rounded Rectangle 25"/>
            <p:cNvSpPr/>
            <p:nvPr/>
          </p:nvSpPr>
          <p:spPr bwMode="auto">
            <a:xfrm>
              <a:off x="9099561" y="3491273"/>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50" name="Group 49"/>
          <p:cNvGrpSpPr/>
          <p:nvPr/>
        </p:nvGrpSpPr>
        <p:grpSpPr>
          <a:xfrm>
            <a:off x="182734" y="3160100"/>
            <a:ext cx="9245045" cy="332399"/>
            <a:chOff x="182734" y="3982155"/>
            <a:chExt cx="9245045" cy="332399"/>
          </a:xfrm>
        </p:grpSpPr>
        <p:sp>
          <p:nvSpPr>
            <p:cNvPr id="8" name="Content Placeholder 2"/>
            <p:cNvSpPr txBox="1">
              <a:spLocks/>
            </p:cNvSpPr>
            <p:nvPr/>
          </p:nvSpPr>
          <p:spPr>
            <a:xfrm>
              <a:off x="182734" y="3982155"/>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Heterogeneous Development</a:t>
              </a:r>
              <a:endParaRPr lang="en-US" sz="2400" dirty="0"/>
            </a:p>
          </p:txBody>
        </p:sp>
        <p:sp>
          <p:nvSpPr>
            <p:cNvPr id="18" name="Rounded Rectangle 17"/>
            <p:cNvSpPr/>
            <p:nvPr/>
          </p:nvSpPr>
          <p:spPr bwMode="auto">
            <a:xfrm>
              <a:off x="7305683" y="3984245"/>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7" name="Rounded Rectangle 26"/>
            <p:cNvSpPr/>
            <p:nvPr/>
          </p:nvSpPr>
          <p:spPr bwMode="auto">
            <a:xfrm>
              <a:off x="9099561" y="3984245"/>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59" name="Group 58"/>
          <p:cNvGrpSpPr/>
          <p:nvPr/>
        </p:nvGrpSpPr>
        <p:grpSpPr>
          <a:xfrm>
            <a:off x="182734" y="4798733"/>
            <a:ext cx="9245045" cy="332399"/>
            <a:chOff x="182734" y="4907300"/>
            <a:chExt cx="9245045" cy="332399"/>
          </a:xfrm>
        </p:grpSpPr>
        <p:sp>
          <p:nvSpPr>
            <p:cNvPr id="9" name="Content Placeholder 2"/>
            <p:cNvSpPr txBox="1">
              <a:spLocks/>
            </p:cNvSpPr>
            <p:nvPr/>
          </p:nvSpPr>
          <p:spPr>
            <a:xfrm>
              <a:off x="182734" y="4907300"/>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Virtual Test Lab Management</a:t>
              </a:r>
              <a:endParaRPr lang="en-US" sz="2400" dirty="0"/>
            </a:p>
          </p:txBody>
        </p:sp>
        <p:sp>
          <p:nvSpPr>
            <p:cNvPr id="19" name="Rounded Rectangle 18"/>
            <p:cNvSpPr/>
            <p:nvPr/>
          </p:nvSpPr>
          <p:spPr bwMode="auto">
            <a:xfrm>
              <a:off x="7305683" y="4909390"/>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8" name="Rounded Rectangle 27"/>
            <p:cNvSpPr/>
            <p:nvPr/>
          </p:nvSpPr>
          <p:spPr bwMode="auto">
            <a:xfrm>
              <a:off x="9099561" y="4909390"/>
              <a:ext cx="328218" cy="328218"/>
            </a:xfrm>
            <a:prstGeom prst="roundRect">
              <a:avLst>
                <a:gd name="adj" fmla="val 3755"/>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52" name="Group 51"/>
          <p:cNvGrpSpPr/>
          <p:nvPr/>
        </p:nvGrpSpPr>
        <p:grpSpPr>
          <a:xfrm>
            <a:off x="182734" y="5344944"/>
            <a:ext cx="9245045" cy="332399"/>
            <a:chOff x="182734" y="5399456"/>
            <a:chExt cx="9245045" cy="332399"/>
          </a:xfrm>
        </p:grpSpPr>
        <p:sp>
          <p:nvSpPr>
            <p:cNvPr id="10" name="Content Placeholder 2"/>
            <p:cNvSpPr txBox="1">
              <a:spLocks/>
            </p:cNvSpPr>
            <p:nvPr/>
          </p:nvSpPr>
          <p:spPr>
            <a:xfrm>
              <a:off x="182734" y="5399456"/>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err="1" smtClean="0"/>
                <a:t>Sharepoint</a:t>
              </a:r>
              <a:r>
                <a:rPr lang="en-US" sz="2400" dirty="0" smtClean="0"/>
                <a:t> Integration</a:t>
              </a:r>
              <a:endParaRPr lang="en-US" sz="2400" dirty="0"/>
            </a:p>
          </p:txBody>
        </p:sp>
        <p:sp>
          <p:nvSpPr>
            <p:cNvPr id="20" name="Rounded Rectangle 19"/>
            <p:cNvSpPr/>
            <p:nvPr/>
          </p:nvSpPr>
          <p:spPr bwMode="auto">
            <a:xfrm>
              <a:off x="7305683" y="5401546"/>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9" name="Rounded Rectangle 28"/>
            <p:cNvSpPr/>
            <p:nvPr/>
          </p:nvSpPr>
          <p:spPr bwMode="auto">
            <a:xfrm>
              <a:off x="9099561" y="5401546"/>
              <a:ext cx="328218" cy="328218"/>
            </a:xfrm>
            <a:prstGeom prst="roundRect">
              <a:avLst>
                <a:gd name="adj" fmla="val 3755"/>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51" name="Group 50"/>
          <p:cNvGrpSpPr/>
          <p:nvPr/>
        </p:nvGrpSpPr>
        <p:grpSpPr>
          <a:xfrm>
            <a:off x="182734" y="5891153"/>
            <a:ext cx="9245045" cy="332399"/>
            <a:chOff x="182734" y="5891153"/>
            <a:chExt cx="9245045" cy="332399"/>
          </a:xfrm>
        </p:grpSpPr>
        <p:sp>
          <p:nvSpPr>
            <p:cNvPr id="11" name="Content Placeholder 2"/>
            <p:cNvSpPr txBox="1">
              <a:spLocks/>
            </p:cNvSpPr>
            <p:nvPr/>
          </p:nvSpPr>
          <p:spPr>
            <a:xfrm>
              <a:off x="182734" y="5891153"/>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Data Warehouse &amp; Reporting</a:t>
              </a:r>
              <a:endParaRPr lang="en-US" sz="2400" dirty="0"/>
            </a:p>
          </p:txBody>
        </p:sp>
        <p:sp>
          <p:nvSpPr>
            <p:cNvPr id="21" name="Rounded Rectangle 20"/>
            <p:cNvSpPr/>
            <p:nvPr/>
          </p:nvSpPr>
          <p:spPr bwMode="auto">
            <a:xfrm>
              <a:off x="7305683" y="5893243"/>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0" name="Rounded Rectangle 29"/>
            <p:cNvSpPr/>
            <p:nvPr/>
          </p:nvSpPr>
          <p:spPr bwMode="auto">
            <a:xfrm>
              <a:off x="9099561" y="5893243"/>
              <a:ext cx="328218" cy="328218"/>
            </a:xfrm>
            <a:prstGeom prst="roundRect">
              <a:avLst>
                <a:gd name="adj" fmla="val 3755"/>
              </a:avLst>
            </a:prstGeom>
            <a:solidFill>
              <a:srgbClr val="EF442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45" name="Group 44"/>
          <p:cNvGrpSpPr/>
          <p:nvPr/>
        </p:nvGrpSpPr>
        <p:grpSpPr>
          <a:xfrm>
            <a:off x="182734" y="1521467"/>
            <a:ext cx="9245045" cy="332399"/>
            <a:chOff x="182734" y="1521467"/>
            <a:chExt cx="9245045" cy="332399"/>
          </a:xfrm>
        </p:grpSpPr>
        <p:sp>
          <p:nvSpPr>
            <p:cNvPr id="12" name="Rounded Rectangle 11"/>
            <p:cNvSpPr/>
            <p:nvPr/>
          </p:nvSpPr>
          <p:spPr bwMode="auto">
            <a:xfrm>
              <a:off x="7305683" y="1523557"/>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23" name="Rounded Rectangle 22"/>
            <p:cNvSpPr/>
            <p:nvPr/>
          </p:nvSpPr>
          <p:spPr bwMode="auto">
            <a:xfrm>
              <a:off x="9099561" y="1523557"/>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33" name="Content Placeholder 2"/>
            <p:cNvSpPr txBox="1">
              <a:spLocks/>
            </p:cNvSpPr>
            <p:nvPr/>
          </p:nvSpPr>
          <p:spPr>
            <a:xfrm>
              <a:off x="182734" y="1521467"/>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Work Items, Source Control, &amp; Build</a:t>
              </a:r>
              <a:endParaRPr lang="en-US" sz="2400" dirty="0"/>
            </a:p>
          </p:txBody>
        </p:sp>
      </p:grpSp>
      <p:grpSp>
        <p:nvGrpSpPr>
          <p:cNvPr id="58" name="Group 57"/>
          <p:cNvGrpSpPr/>
          <p:nvPr/>
        </p:nvGrpSpPr>
        <p:grpSpPr>
          <a:xfrm>
            <a:off x="145942" y="4252522"/>
            <a:ext cx="9276577" cy="332399"/>
            <a:chOff x="145942" y="4492553"/>
            <a:chExt cx="9276577" cy="332399"/>
          </a:xfrm>
        </p:grpSpPr>
        <p:sp>
          <p:nvSpPr>
            <p:cNvPr id="44" name="Content Placeholder 2"/>
            <p:cNvSpPr txBox="1">
              <a:spLocks/>
            </p:cNvSpPr>
            <p:nvPr/>
          </p:nvSpPr>
          <p:spPr>
            <a:xfrm>
              <a:off x="145942" y="4492553"/>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Collaborate with anyone, from anywhere</a:t>
              </a:r>
              <a:endParaRPr lang="en-US" sz="2400" dirty="0"/>
            </a:p>
          </p:txBody>
        </p:sp>
        <p:sp>
          <p:nvSpPr>
            <p:cNvPr id="53" name="Rounded Rectangle 52"/>
            <p:cNvSpPr/>
            <p:nvPr/>
          </p:nvSpPr>
          <p:spPr bwMode="auto">
            <a:xfrm>
              <a:off x="7300423" y="4494643"/>
              <a:ext cx="328218" cy="328218"/>
            </a:xfrm>
            <a:prstGeom prst="roundRect">
              <a:avLst>
                <a:gd name="adj" fmla="val 3755"/>
              </a:avLst>
            </a:prstGeom>
            <a:solidFill>
              <a:srgbClr val="F8F57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4" name="Rounded Rectangle 53"/>
            <p:cNvSpPr/>
            <p:nvPr/>
          </p:nvSpPr>
          <p:spPr bwMode="auto">
            <a:xfrm>
              <a:off x="9094301" y="4494643"/>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grpSp>
        <p:nvGrpSpPr>
          <p:cNvPr id="57" name="Group 56"/>
          <p:cNvGrpSpPr/>
          <p:nvPr/>
        </p:nvGrpSpPr>
        <p:grpSpPr>
          <a:xfrm>
            <a:off x="177474" y="3706311"/>
            <a:ext cx="9245045" cy="332399"/>
            <a:chOff x="177474" y="4109878"/>
            <a:chExt cx="9245045" cy="332399"/>
          </a:xfrm>
        </p:grpSpPr>
        <p:sp>
          <p:nvSpPr>
            <p:cNvPr id="43" name="Content Placeholder 2"/>
            <p:cNvSpPr txBox="1">
              <a:spLocks/>
            </p:cNvSpPr>
            <p:nvPr/>
          </p:nvSpPr>
          <p:spPr>
            <a:xfrm>
              <a:off x="177474" y="4109878"/>
              <a:ext cx="5566378" cy="332399"/>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Font typeface="Arial" pitchFamily="34" charset="0"/>
                <a:buNone/>
              </a:pPr>
              <a:r>
                <a:rPr lang="en-US" sz="2400" dirty="0" smtClean="0"/>
                <a:t>Near-zero setup and administration</a:t>
              </a:r>
              <a:endParaRPr lang="en-US" sz="2400" dirty="0"/>
            </a:p>
          </p:txBody>
        </p:sp>
        <p:sp>
          <p:nvSpPr>
            <p:cNvPr id="55" name="Rounded Rectangle 54"/>
            <p:cNvSpPr/>
            <p:nvPr/>
          </p:nvSpPr>
          <p:spPr bwMode="auto">
            <a:xfrm>
              <a:off x="7300423" y="4111968"/>
              <a:ext cx="328218" cy="328218"/>
            </a:xfrm>
            <a:prstGeom prst="roundRect">
              <a:avLst>
                <a:gd name="adj" fmla="val 3755"/>
              </a:avLst>
            </a:prstGeom>
            <a:solidFill>
              <a:srgbClr val="F8F57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56" name="Rounded Rectangle 55"/>
            <p:cNvSpPr/>
            <p:nvPr/>
          </p:nvSpPr>
          <p:spPr bwMode="auto">
            <a:xfrm>
              <a:off x="9094301" y="4111968"/>
              <a:ext cx="328218" cy="328218"/>
            </a:xfrm>
            <a:prstGeom prst="roundRect">
              <a:avLst>
                <a:gd name="adj" fmla="val 3755"/>
              </a:avLst>
            </a:prstGeom>
            <a:solidFill>
              <a:srgbClr val="59CC0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80815217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2656114"/>
            <a:ext cx="9001348" cy="1879375"/>
          </a:xfrm>
        </p:spPr>
        <p:txBody>
          <a:bodyPr/>
          <a:lstStyle/>
          <a:p>
            <a:r>
              <a:rPr lang="en-US" dirty="0" smtClean="0"/>
              <a:t>Setting up your own Team Foundation Service Preview account</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77495491"/>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of the TFS Preview</a:t>
            </a:r>
            <a:endParaRPr lang="en-US" dirty="0"/>
          </a:p>
        </p:txBody>
      </p:sp>
      <p:sp>
        <p:nvSpPr>
          <p:cNvPr id="3" name="Content Placeholder 2"/>
          <p:cNvSpPr>
            <a:spLocks noGrp="1"/>
          </p:cNvSpPr>
          <p:nvPr>
            <p:ph idx="1"/>
          </p:nvPr>
        </p:nvSpPr>
        <p:spPr>
          <a:xfrm>
            <a:off x="519112" y="1447800"/>
            <a:ext cx="11149013" cy="3151632"/>
          </a:xfrm>
        </p:spPr>
        <p:txBody>
          <a:bodyPr/>
          <a:lstStyle/>
          <a:p>
            <a:pPr marL="514350" indent="-514350">
              <a:buFont typeface="+mj-lt"/>
              <a:buAutoNum type="arabicPeriod"/>
            </a:pPr>
            <a:r>
              <a:rPr lang="en-US" dirty="0" smtClean="0"/>
              <a:t>We provide the service, you provide the feedback</a:t>
            </a:r>
          </a:p>
          <a:p>
            <a:pPr marL="514350" indent="-514350">
              <a:buFont typeface="+mj-lt"/>
              <a:buAutoNum type="arabicPeriod"/>
            </a:pPr>
            <a:r>
              <a:rPr lang="en-US" dirty="0" smtClean="0"/>
              <a:t>You can “go live” with VS 2010 clients</a:t>
            </a:r>
          </a:p>
          <a:p>
            <a:pPr marL="514350" indent="-514350">
              <a:buFont typeface="+mj-lt"/>
              <a:buAutoNum type="arabicPeriod"/>
            </a:pPr>
            <a:r>
              <a:rPr lang="en-US" dirty="0" smtClean="0"/>
              <a:t>Support comes via the MSDN forums</a:t>
            </a:r>
          </a:p>
          <a:p>
            <a:pPr marL="514350" indent="-514350">
              <a:buFont typeface="+mj-lt"/>
              <a:buAutoNum type="arabicPeriod"/>
            </a:pPr>
            <a:r>
              <a:rPr lang="en-US" dirty="0" smtClean="0"/>
              <a:t>We will upgrade your data to future releases</a:t>
            </a:r>
          </a:p>
          <a:p>
            <a:pPr marL="514350" indent="-514350">
              <a:buFont typeface="+mj-lt"/>
              <a:buAutoNum type="arabicPeriod"/>
            </a:pPr>
            <a:r>
              <a:rPr lang="en-US" dirty="0" smtClean="0"/>
              <a:t>We will maximize uptime, but we’re learning</a:t>
            </a:r>
          </a:p>
          <a:p>
            <a:pPr marL="514350" indent="-514350">
              <a:buFont typeface="+mj-lt"/>
              <a:buAutoNum type="arabicPeriod"/>
            </a:pPr>
            <a:r>
              <a:rPr lang="en-US" dirty="0" smtClean="0"/>
              <a:t>Someday, we may start charging for the service</a:t>
            </a:r>
          </a:p>
        </p:txBody>
      </p:sp>
    </p:spTree>
    <p:extLst>
      <p:ext uri="{BB962C8B-B14F-4D97-AF65-F5344CB8AC3E}">
        <p14:creationId xmlns:p14="http://schemas.microsoft.com/office/powerpoint/2010/main" val="342892041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Call to Action</a:t>
            </a:r>
            <a:endParaRPr lang="en-US" dirty="0"/>
          </a:p>
        </p:txBody>
      </p:sp>
      <p:sp>
        <p:nvSpPr>
          <p:cNvPr id="6" name="Content Placeholder 5"/>
          <p:cNvSpPr>
            <a:spLocks noGrp="1"/>
          </p:cNvSpPr>
          <p:nvPr>
            <p:ph idx="1"/>
          </p:nvPr>
        </p:nvSpPr>
        <p:spPr>
          <a:xfrm>
            <a:off x="519112" y="1447799"/>
            <a:ext cx="11149013" cy="2068259"/>
          </a:xfrm>
        </p:spPr>
        <p:txBody>
          <a:bodyPr/>
          <a:lstStyle/>
          <a:p>
            <a:r>
              <a:rPr lang="en-US" dirty="0" smtClean="0"/>
              <a:t>Sign up for your account</a:t>
            </a:r>
          </a:p>
          <a:p>
            <a:r>
              <a:rPr lang="en-US" dirty="0" smtClean="0"/>
              <a:t>Evaluate Visual Studio 11 with the Team Foundation Service</a:t>
            </a:r>
          </a:p>
          <a:p>
            <a:r>
              <a:rPr lang="en-US" dirty="0" smtClean="0"/>
              <a:t>Tweet your friend code</a:t>
            </a:r>
          </a:p>
          <a:p>
            <a:r>
              <a:rPr lang="en-US" dirty="0" smtClean="0"/>
              <a:t>Send us your feedback</a:t>
            </a:r>
            <a:endParaRPr lang="en-US" dirty="0"/>
          </a:p>
        </p:txBody>
      </p:sp>
    </p:spTree>
    <p:extLst>
      <p:ext uri="{BB962C8B-B14F-4D97-AF65-F5344CB8AC3E}">
        <p14:creationId xmlns:p14="http://schemas.microsoft.com/office/powerpoint/2010/main" val="173716738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0C58FA5-4B42-4598-AE22-1A694B945A6E}"/>
</file>

<file path=customXml/itemProps2.xml><?xml version="1.0" encoding="utf-8"?>
<ds:datastoreItem xmlns:ds="http://schemas.openxmlformats.org/officeDocument/2006/customXml" ds:itemID="{5E727E70-0F98-471E-AE7C-3A1C0A46ABF0}"/>
</file>

<file path=customXml/itemProps3.xml><?xml version="1.0" encoding="utf-8"?>
<ds:datastoreItem xmlns:ds="http://schemas.openxmlformats.org/officeDocument/2006/customXml" ds:itemID="{9B46A838-CA45-4D94-9586-7D920B975AF1}"/>
</file>

<file path=docProps/app.xml><?xml version="1.0" encoding="utf-8"?>
<Properties xmlns="http://schemas.openxmlformats.org/officeDocument/2006/extended-properties" xmlns:vt="http://schemas.openxmlformats.org/officeDocument/2006/docPropsVTypes">
  <Template>BUILD_Breakout_Template _ SAMPLE for Scott 7.28</Template>
  <TotalTime>3158</TotalTime>
  <Words>675</Words>
  <Application>Microsoft Office PowerPoint</Application>
  <PresentationFormat>Custom</PresentationFormat>
  <Paragraphs>65</Paragraphs>
  <Slides>14</Slides>
  <Notes>4</Notes>
  <HiddenSlides>0</HiddenSlides>
  <MMClips>0</MMClips>
  <ScaleCrop>false</ScaleCrop>
  <HeadingPairs>
    <vt:vector size="4" baseType="variant">
      <vt:variant>
        <vt:lpstr>Theme</vt:lpstr>
      </vt:variant>
      <vt:variant>
        <vt:i4>8</vt:i4>
      </vt:variant>
      <vt:variant>
        <vt:lpstr>Slide Titles</vt:lpstr>
      </vt:variant>
      <vt:variant>
        <vt:i4>14</vt:i4>
      </vt:variant>
    </vt:vector>
  </HeadingPairs>
  <TitlesOfParts>
    <vt:vector size="22"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Taking your Application Lifecycle Management to the cloud with the Team Foundation Service</vt:lpstr>
      <vt:lpstr>Agenda</vt:lpstr>
      <vt:lpstr>PowerPoint Presentation</vt:lpstr>
      <vt:lpstr>We aren’t your only hosted TFS option…</vt:lpstr>
      <vt:lpstr>The Team Foundation Service is another great way to get Team Foundation Server.</vt:lpstr>
      <vt:lpstr>Server vs. Service</vt:lpstr>
      <vt:lpstr>Setting up your own Team Foundation Service Preview account</vt:lpstr>
      <vt:lpstr>Terms of the TFS Preview</vt:lpstr>
      <vt:lpstr>Call to Action</vt:lpstr>
      <vt:lpstr>TOOL-793T: Working on an agile team with Visual Studio 11 and Team Foundation Server 11</vt:lpstr>
      <vt:lpstr>TOOL-811T: Developer collaboration with Team Foundation Server 11</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TOOL-818T: Taking your Application Lifecycle Management to the cloud with the Team Foundation Service</dc:title>
  <dc:subject>BUILD</dc:subject>
  <dc:creator> Doug Neumann</dc:creator>
  <cp:keywords>Developers, IT Pros, TDMs, Technical Decision Makers, PDC, Build, Developer Conference, ISVs, Programmers, Partners</cp:keywords>
  <dc:description>Template: Sam Moore, Silver Fox Productions, Inc.
Formatting: Dana Kim-Wincapaw, Silver Fox Productions, Inc.
Event Date: September 13th–16th
Event Location: Anaheim, CA
Audience Type: External Developers, Programmers</dc:description>
  <cp:lastModifiedBy>Shows</cp:lastModifiedBy>
  <cp:revision>87</cp:revision>
  <cp:lastPrinted>2010-05-11T05:02:34Z</cp:lastPrinted>
  <dcterms:created xsi:type="dcterms:W3CDTF">2011-08-03T21:25:07Z</dcterms:created>
  <dcterms:modified xsi:type="dcterms:W3CDTF">2011-09-15T00:45:14Z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