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26"/>
  </p:notesMasterIdLst>
  <p:handoutMasterIdLst>
    <p:handoutMasterId r:id="rId27"/>
  </p:handoutMasterIdLst>
  <p:sldIdLst>
    <p:sldId id="430" r:id="rId8"/>
    <p:sldId id="464" r:id="rId9"/>
    <p:sldId id="476" r:id="rId10"/>
    <p:sldId id="448" r:id="rId11"/>
    <p:sldId id="477" r:id="rId12"/>
    <p:sldId id="468" r:id="rId13"/>
    <p:sldId id="469" r:id="rId14"/>
    <p:sldId id="470" r:id="rId15"/>
    <p:sldId id="471" r:id="rId16"/>
    <p:sldId id="478" r:id="rId17"/>
    <p:sldId id="480" r:id="rId18"/>
    <p:sldId id="481" r:id="rId19"/>
    <p:sldId id="472" r:id="rId20"/>
    <p:sldId id="482" r:id="rId21"/>
    <p:sldId id="483" r:id="rId22"/>
    <p:sldId id="475" r:id="rId23"/>
    <p:sldId id="271" r:id="rId24"/>
    <p:sldId id="484" r:id="rId2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4"/>
            <p14:sldId id="476"/>
            <p14:sldId id="448"/>
            <p14:sldId id="477"/>
            <p14:sldId id="468"/>
            <p14:sldId id="469"/>
            <p14:sldId id="470"/>
            <p14:sldId id="471"/>
            <p14:sldId id="478"/>
            <p14:sldId id="480"/>
            <p14:sldId id="481"/>
            <p14:sldId id="472"/>
            <p14:sldId id="482"/>
            <p14:sldId id="483"/>
            <p14:sldId id="475"/>
            <p14:sldId id="271"/>
            <p14:sldId id="484"/>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6980"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customXml" Target="../customXml/item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5:38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2D7F6-C015-48C2-88E3-F02AACA3981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00586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5:38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42D7F6-C015-48C2-88E3-F02AACA3981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600586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5:38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2520006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14"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ka.ms/CPPALM"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hyperlink" Target="http://aka.ms/VS11ALMV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mailto:applytfs@microsoft.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What's new in Visual Studio 11 for Application Lifecycle Management</a:t>
            </a:r>
          </a:p>
        </p:txBody>
      </p:sp>
      <p:sp>
        <p:nvSpPr>
          <p:cNvPr id="3" name="Subtitle 2"/>
          <p:cNvSpPr>
            <a:spLocks noGrp="1"/>
          </p:cNvSpPr>
          <p:nvPr>
            <p:ph type="subTitle" idx="1"/>
          </p:nvPr>
        </p:nvSpPr>
        <p:spPr>
          <a:xfrm>
            <a:off x="948949" y="3728528"/>
            <a:ext cx="6840536" cy="463255"/>
          </a:xfrm>
        </p:spPr>
        <p:txBody>
          <a:bodyPr/>
          <a:lstStyle/>
          <a:p>
            <a:r>
              <a:rPr lang="en-US" dirty="0" smtClean="0">
                <a:latin typeface="+mj-lt"/>
              </a:rPr>
              <a:t>Cameron Skinner</a:t>
            </a:r>
          </a:p>
          <a:p>
            <a:r>
              <a:rPr lang="en-US" dirty="0" smtClean="0"/>
              <a:t>General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smtClean="0"/>
              <a:t>TOOL-833T</a:t>
            </a:r>
            <a:endParaRPr lang="en-US" dirty="0"/>
          </a:p>
        </p:txBody>
      </p:sp>
      <p:sp>
        <p:nvSpPr>
          <p:cNvPr id="5" name="Subtitle 2"/>
          <p:cNvSpPr txBox="1">
            <a:spLocks/>
          </p:cNvSpPr>
          <p:nvPr/>
        </p:nvSpPr>
        <p:spPr>
          <a:xfrm>
            <a:off x="948949" y="5203420"/>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latin typeface="+mj-lt"/>
              </a:rPr>
              <a:t>Brian Keller</a:t>
            </a:r>
          </a:p>
          <a:p>
            <a:r>
              <a:rPr lang="en-US" dirty="0" smtClean="0"/>
              <a:t>Sr. Technical Evangelist</a:t>
            </a:r>
          </a:p>
          <a:p>
            <a:r>
              <a:rPr lang="en-US" dirty="0" smtClean="0"/>
              <a:t>Microsoft Corporation</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9395734" cy="1218795"/>
          </a:xfrm>
        </p:spPr>
        <p:txBody>
          <a:bodyPr/>
          <a:lstStyle/>
          <a:p>
            <a:r>
              <a:rPr lang="en-US" dirty="0" smtClean="0"/>
              <a:t>100</a:t>
            </a:r>
            <a:r>
              <a:rPr lang="en-US" dirty="0"/>
              <a:t>: Improving Software Quality Using </a:t>
            </a:r>
            <a:r>
              <a:rPr lang="en-US" dirty="0" smtClean="0"/>
              <a:t>	Visual </a:t>
            </a:r>
            <a:r>
              <a:rPr lang="en-US" dirty="0"/>
              <a:t>Studio C++ Code Analysis</a:t>
            </a:r>
          </a:p>
        </p:txBody>
      </p:sp>
      <p:sp>
        <p:nvSpPr>
          <p:cNvPr id="3" name="Text Placeholder 2"/>
          <p:cNvSpPr>
            <a:spLocks noGrp="1"/>
          </p:cNvSpPr>
          <p:nvPr>
            <p:ph type="body" sz="quarter" idx="10"/>
          </p:nvPr>
        </p:nvSpPr>
        <p:spPr>
          <a:xfrm>
            <a:off x="884499" y="2818644"/>
            <a:ext cx="3624439" cy="1075439"/>
          </a:xfrm>
          <a:solidFill>
            <a:schemeClr val="accent1"/>
          </a:solidFill>
        </p:spPr>
        <p:txBody>
          <a:bodyPr lIns="182880"/>
          <a:lstStyle/>
          <a:p>
            <a:pPr marL="0" indent="0">
              <a:buNone/>
            </a:pPr>
            <a:r>
              <a:rPr lang="en-US" dirty="0" smtClean="0"/>
              <a:t>Friday, 9-10</a:t>
            </a:r>
          </a:p>
          <a:p>
            <a:pPr marL="0" indent="0">
              <a:buNone/>
            </a:pPr>
            <a:r>
              <a:rPr lang="en-US" dirty="0"/>
              <a:t>Room 8: ACC 201 </a:t>
            </a:r>
            <a:r>
              <a:rPr lang="en-US" dirty="0" smtClean="0"/>
              <a:t>B</a:t>
            </a:r>
            <a:endParaRPr lang="en-US" dirty="0"/>
          </a:p>
        </p:txBody>
      </p:sp>
      <p:sp>
        <p:nvSpPr>
          <p:cNvPr id="4" name="TextBox 3"/>
          <p:cNvSpPr txBox="1"/>
          <p:nvPr/>
        </p:nvSpPr>
        <p:spPr>
          <a:xfrm>
            <a:off x="84013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Jason Yang</a:t>
            </a:r>
          </a:p>
        </p:txBody>
      </p:sp>
      <p:sp>
        <p:nvSpPr>
          <p:cNvPr id="8" name="TextBox 7"/>
          <p:cNvSpPr txBox="1"/>
          <p:nvPr/>
        </p:nvSpPr>
        <p:spPr>
          <a:xfrm>
            <a:off x="51868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Vince Smith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8716" y="1923393"/>
            <a:ext cx="2183261" cy="2898639"/>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9281" y="1923393"/>
            <a:ext cx="2071132" cy="2886594"/>
          </a:xfrm>
          <a:prstGeom prst="rect">
            <a:avLst/>
          </a:prstGeom>
          <a:noFill/>
          <a:ln w="9525">
            <a:solidFill>
              <a:schemeClr val="bg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164441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C++ Unit Testing</a:t>
            </a:r>
            <a:endParaRPr lang="en-US" dirty="0"/>
          </a:p>
        </p:txBody>
      </p:sp>
      <p:sp>
        <p:nvSpPr>
          <p:cNvPr id="6" name="Text Placeholder 5"/>
          <p:cNvSpPr>
            <a:spLocks noGrp="1"/>
          </p:cNvSpPr>
          <p:nvPr>
            <p:ph type="body" sz="quarter" idx="10"/>
          </p:nvPr>
        </p:nvSpPr>
        <p:spPr>
          <a:xfrm>
            <a:off x="962833" y="885614"/>
            <a:ext cx="10718125" cy="5946243"/>
          </a:xfrm>
        </p:spPr>
        <p:txBody>
          <a:bodyPr/>
          <a:lstStyle/>
          <a:p>
            <a:pPr>
              <a:lnSpc>
                <a:spcPct val="115000"/>
              </a:lnSpc>
              <a:spcBef>
                <a:spcPts val="0"/>
              </a:spcBef>
            </a:pPr>
            <a:r>
              <a:rPr lang="en-US" sz="1600" dirty="0" smtClean="0">
                <a:solidFill>
                  <a:srgbClr val="0000FF"/>
                </a:solidFill>
                <a:highlight>
                  <a:srgbClr val="FFFFFF"/>
                </a:highlight>
                <a:latin typeface="Consolas"/>
                <a:ea typeface="SimSun"/>
                <a:cs typeface="Times New Roman"/>
              </a:rPr>
              <a:t>using</a:t>
            </a:r>
            <a:r>
              <a:rPr lang="en-US" sz="1600" dirty="0" smtClean="0">
                <a:solidFill>
                  <a:srgbClr val="000000"/>
                </a:solidFill>
                <a:highlight>
                  <a:srgbClr val="FFFFFF"/>
                </a:highlight>
                <a:latin typeface="Consolas"/>
                <a:ea typeface="SimSun"/>
                <a:cs typeface="Times New Roman"/>
              </a:rPr>
              <a:t> </a:t>
            </a:r>
            <a:r>
              <a:rPr lang="en-US" sz="1600" dirty="0">
                <a:solidFill>
                  <a:srgbClr val="0000FF"/>
                </a:solidFill>
                <a:highlight>
                  <a:srgbClr val="FFFFFF"/>
                </a:highlight>
                <a:latin typeface="Consolas"/>
                <a:ea typeface="SimSun"/>
                <a:cs typeface="Times New Roman"/>
              </a:rPr>
              <a:t>namespace</a:t>
            </a:r>
            <a:r>
              <a:rPr lang="en-US" sz="1600" dirty="0">
                <a:solidFill>
                  <a:srgbClr val="000000"/>
                </a:solidFill>
                <a:highlight>
                  <a:srgbClr val="FFFFFF"/>
                </a:highlight>
                <a:latin typeface="Consolas"/>
                <a:ea typeface="SimSun"/>
                <a:cs typeface="Times New Roman"/>
              </a:rPr>
              <a:t> </a:t>
            </a:r>
            <a:r>
              <a:rPr lang="en-US" sz="1600" dirty="0">
                <a:solidFill>
                  <a:srgbClr val="303C70"/>
                </a:solidFill>
                <a:highlight>
                  <a:srgbClr val="FFFFFF"/>
                </a:highlight>
                <a:latin typeface="Consolas"/>
                <a:ea typeface="SimSun"/>
                <a:cs typeface="Times New Roman"/>
              </a:rPr>
              <a:t>Microsoft</a:t>
            </a:r>
            <a:r>
              <a:rPr lang="en-US" sz="1600" dirty="0">
                <a:solidFill>
                  <a:srgbClr val="000000"/>
                </a:solidFill>
                <a:highlight>
                  <a:srgbClr val="FFFFFF"/>
                </a:highlight>
                <a:latin typeface="Consolas"/>
                <a:ea typeface="SimSun"/>
                <a:cs typeface="Times New Roman"/>
              </a:rPr>
              <a:t>::</a:t>
            </a:r>
            <a:r>
              <a:rPr lang="en-US" sz="1600" dirty="0" err="1">
                <a:solidFill>
                  <a:srgbClr val="303C70"/>
                </a:solidFill>
                <a:highlight>
                  <a:srgbClr val="FFFFFF"/>
                </a:highlight>
                <a:latin typeface="Consolas"/>
                <a:ea typeface="SimSun"/>
                <a:cs typeface="Times New Roman"/>
              </a:rPr>
              <a:t>VisualStudio</a:t>
            </a:r>
            <a:r>
              <a:rPr lang="en-US" sz="1600" dirty="0">
                <a:solidFill>
                  <a:srgbClr val="000000"/>
                </a:solidFill>
                <a:highlight>
                  <a:srgbClr val="FFFFFF"/>
                </a:highlight>
                <a:latin typeface="Consolas"/>
                <a:ea typeface="SimSun"/>
                <a:cs typeface="Times New Roman"/>
              </a:rPr>
              <a:t>::</a:t>
            </a:r>
            <a:r>
              <a:rPr lang="en-US" sz="1600" dirty="0" err="1">
                <a:solidFill>
                  <a:srgbClr val="303C70"/>
                </a:solidFill>
                <a:highlight>
                  <a:srgbClr val="FFFFFF"/>
                </a:highlight>
                <a:latin typeface="Consolas"/>
                <a:ea typeface="SimSun"/>
                <a:cs typeface="Times New Roman"/>
              </a:rPr>
              <a:t>CppUnitTestFramework</a:t>
            </a:r>
            <a:r>
              <a:rPr lang="en-US" sz="1600" dirty="0" smtClean="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FF"/>
                </a:solidFill>
                <a:highlight>
                  <a:srgbClr val="FFFFFF"/>
                </a:highlight>
                <a:latin typeface="Consolas"/>
                <a:ea typeface="SimSun"/>
                <a:cs typeface="Times New Roman"/>
              </a:rPr>
              <a:t>namespace</a:t>
            </a:r>
            <a:r>
              <a:rPr lang="en-US" sz="1600" dirty="0">
                <a:solidFill>
                  <a:srgbClr val="000000"/>
                </a:solidFill>
                <a:highlight>
                  <a:srgbClr val="FFFFFF"/>
                </a:highlight>
                <a:latin typeface="Consolas"/>
                <a:ea typeface="SimSun"/>
                <a:cs typeface="Times New Roman"/>
              </a:rPr>
              <a:t> </a:t>
            </a:r>
            <a:r>
              <a:rPr lang="en-US" sz="1600" dirty="0" err="1">
                <a:solidFill>
                  <a:srgbClr val="303C70"/>
                </a:solidFill>
                <a:highlight>
                  <a:srgbClr val="FFFFFF"/>
                </a:highlight>
                <a:latin typeface="Consolas"/>
                <a:ea typeface="SimSun"/>
                <a:cs typeface="Times New Roman"/>
              </a:rPr>
              <a:t>CalculatorServiceTest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800080"/>
                </a:solidFill>
                <a:highlight>
                  <a:srgbClr val="FFFFFF"/>
                </a:highlight>
                <a:latin typeface="Consolas"/>
                <a:ea typeface="SimSun"/>
                <a:cs typeface="Times New Roman"/>
              </a:rPr>
              <a:t>TEST_CLASS</a:t>
            </a:r>
            <a:r>
              <a:rPr lang="en-US" sz="1600" dirty="0">
                <a:solidFill>
                  <a:srgbClr val="000000"/>
                </a:solidFill>
                <a:highlight>
                  <a:srgbClr val="FFFFFF"/>
                </a:highlight>
                <a:latin typeface="Consolas"/>
                <a:ea typeface="SimSun"/>
                <a:cs typeface="Times New Roman"/>
              </a:rPr>
              <a:t>(UnitTest1)</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smtClean="0">
                <a:solidFill>
                  <a:srgbClr val="0000FF"/>
                </a:solidFill>
                <a:highlight>
                  <a:srgbClr val="FFFFFF"/>
                </a:highlight>
                <a:latin typeface="Consolas"/>
                <a:ea typeface="SimSun"/>
                <a:cs typeface="Times New Roman"/>
              </a:rPr>
              <a:t>public</a:t>
            </a:r>
            <a:r>
              <a:rPr lang="en-US" sz="1600" dirty="0" smtClean="0">
                <a:solidFill>
                  <a:srgbClr val="000000"/>
                </a:solidFill>
                <a:highlight>
                  <a:srgbClr val="FFFFFF"/>
                </a:highlight>
                <a:latin typeface="Consolas"/>
                <a:ea typeface="SimSun"/>
                <a:cs typeface="Times New Roman"/>
              </a:rPr>
              <a:t>:	</a:t>
            </a:r>
            <a:r>
              <a:rPr lang="en-US" sz="1600" dirty="0" err="1" smtClean="0">
                <a:solidFill>
                  <a:srgbClr val="0000FF"/>
                </a:solidFill>
                <a:highlight>
                  <a:srgbClr val="FFFFFF"/>
                </a:highlight>
                <a:latin typeface="Consolas"/>
                <a:ea typeface="SimSun"/>
                <a:cs typeface="Times New Roman"/>
              </a:rPr>
              <a:t>int</a:t>
            </a:r>
            <a:r>
              <a:rPr lang="en-US" sz="1600" dirty="0" smtClean="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expected</a:t>
            </a:r>
            <a:r>
              <a:rPr lang="en-US" sz="1600" dirty="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actual</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err="1">
                <a:solidFill>
                  <a:srgbClr val="0000FF"/>
                </a:solidFill>
                <a:highlight>
                  <a:srgbClr val="FFFFFF"/>
                </a:highlight>
                <a:latin typeface="Consolas"/>
                <a:ea typeface="SimSun"/>
                <a:cs typeface="Times New Roman"/>
              </a:rPr>
              <a:t>int</a:t>
            </a:r>
            <a:r>
              <a:rPr lang="en-US" sz="1600" dirty="0">
                <a:solidFill>
                  <a:srgbClr val="000000"/>
                </a:solidFill>
                <a:highlight>
                  <a:srgbClr val="FFFFFF"/>
                </a:highlight>
                <a:latin typeface="Consolas"/>
                <a:ea typeface="SimSun"/>
                <a:cs typeface="Times New Roman"/>
              </a:rPr>
              <a:t> </a:t>
            </a:r>
            <a:r>
              <a:rPr lang="en-US" sz="1600" dirty="0" err="1">
                <a:solidFill>
                  <a:srgbClr val="E37A04"/>
                </a:solidFill>
                <a:highlight>
                  <a:srgbClr val="FFFFFF"/>
                </a:highlight>
                <a:latin typeface="Consolas"/>
                <a:ea typeface="SimSun"/>
                <a:cs typeface="Times New Roman"/>
              </a:rPr>
              <a:t>a</a:t>
            </a:r>
            <a:r>
              <a:rPr lang="en-US" sz="1600" dirty="0" err="1">
                <a:solidFill>
                  <a:srgbClr val="000000"/>
                </a:solidFill>
                <a:highlight>
                  <a:srgbClr val="FFFFFF"/>
                </a:highlight>
                <a:latin typeface="Consolas"/>
                <a:ea typeface="SimSun"/>
                <a:cs typeface="Times New Roman"/>
              </a:rPr>
              <a:t>,</a:t>
            </a:r>
            <a:r>
              <a:rPr lang="en-US" sz="1600" dirty="0" err="1">
                <a:solidFill>
                  <a:srgbClr val="E37A04"/>
                </a:solidFill>
                <a:highlight>
                  <a:srgbClr val="FFFFFF"/>
                </a:highlight>
                <a:latin typeface="Consolas"/>
                <a:ea typeface="SimSun"/>
                <a:cs typeface="Times New Roman"/>
              </a:rPr>
              <a:t>b</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err="1">
                <a:solidFill>
                  <a:srgbClr val="303C70"/>
                </a:solidFill>
                <a:highlight>
                  <a:srgbClr val="FFFFFF"/>
                </a:highlight>
                <a:latin typeface="Consolas"/>
                <a:ea typeface="SimSun"/>
                <a:cs typeface="Times New Roman"/>
              </a:rPr>
              <a:t>CalcService</a:t>
            </a:r>
            <a:r>
              <a:rPr lang="en-US" sz="1600" dirty="0">
                <a:solidFill>
                  <a:srgbClr val="000000"/>
                </a:solidFill>
                <a:highlight>
                  <a:srgbClr val="FFFFFF"/>
                </a:highlight>
                <a:latin typeface="Consolas"/>
                <a:ea typeface="SimSun"/>
                <a:cs typeface="Times New Roman"/>
              </a:rPr>
              <a:t>::</a:t>
            </a:r>
            <a:r>
              <a:rPr lang="en-US" sz="1600" dirty="0" err="1">
                <a:solidFill>
                  <a:srgbClr val="008080"/>
                </a:solidFill>
                <a:highlight>
                  <a:srgbClr val="FFFFFF"/>
                </a:highlight>
                <a:latin typeface="Consolas"/>
                <a:ea typeface="SimSun"/>
                <a:cs typeface="Times New Roman"/>
              </a:rPr>
              <a:t>CalcService</a:t>
            </a:r>
            <a:r>
              <a:rPr lang="en-US" sz="1600" dirty="0">
                <a:solidFill>
                  <a:srgbClr val="000000"/>
                </a:solidFill>
                <a:highlight>
                  <a:srgbClr val="FFFFFF"/>
                </a:highlight>
                <a:latin typeface="Consolas"/>
                <a:ea typeface="SimSun"/>
                <a:cs typeface="Times New Roman"/>
              </a:rPr>
              <a:t> </a:t>
            </a:r>
            <a:r>
              <a:rPr lang="en-US" sz="1600" dirty="0" err="1">
                <a:solidFill>
                  <a:srgbClr val="E37A04"/>
                </a:solidFill>
                <a:highlight>
                  <a:srgbClr val="FFFFFF"/>
                </a:highlight>
                <a:latin typeface="Consolas"/>
                <a:ea typeface="SimSun"/>
                <a:cs typeface="Times New Roman"/>
              </a:rPr>
              <a:t>calc</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800080"/>
                </a:solidFill>
                <a:highlight>
                  <a:srgbClr val="FFFFFF"/>
                </a:highlight>
                <a:latin typeface="Consolas"/>
                <a:ea typeface="SimSun"/>
                <a:cs typeface="Times New Roman"/>
              </a:rPr>
              <a:t>TEST_METHOD_INITIALIZE</a:t>
            </a:r>
            <a:r>
              <a:rPr lang="en-US" sz="1600" dirty="0">
                <a:solidFill>
                  <a:srgbClr val="000000"/>
                </a:solidFill>
                <a:highlight>
                  <a:srgbClr val="FFFFFF"/>
                </a:highlight>
                <a:latin typeface="Consolas"/>
                <a:ea typeface="SimSun"/>
                <a:cs typeface="Times New Roman"/>
              </a:rPr>
              <a:t>(</a:t>
            </a:r>
            <a:r>
              <a:rPr lang="en-US" sz="1600" dirty="0" err="1">
                <a:solidFill>
                  <a:srgbClr val="000000"/>
                </a:solidFill>
                <a:highlight>
                  <a:srgbClr val="FFFFFF"/>
                </a:highlight>
                <a:latin typeface="Consolas"/>
                <a:ea typeface="SimSun"/>
                <a:cs typeface="Times New Roman"/>
              </a:rPr>
              <a:t>methodInitialize</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a</a:t>
            </a:r>
            <a:r>
              <a:rPr lang="en-US" sz="1600" dirty="0">
                <a:solidFill>
                  <a:srgbClr val="000000"/>
                </a:solidFill>
                <a:highlight>
                  <a:srgbClr val="FFFFFF"/>
                </a:highlight>
                <a:latin typeface="Consolas"/>
                <a:ea typeface="SimSun"/>
                <a:cs typeface="Times New Roman"/>
              </a:rPr>
              <a:t> = 8;</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b</a:t>
            </a:r>
            <a:r>
              <a:rPr lang="en-US" sz="1600" dirty="0">
                <a:solidFill>
                  <a:srgbClr val="000000"/>
                </a:solidFill>
                <a:highlight>
                  <a:srgbClr val="FFFFFF"/>
                </a:highlight>
                <a:latin typeface="Consolas"/>
                <a:ea typeface="SimSun"/>
                <a:cs typeface="Times New Roman"/>
              </a:rPr>
              <a:t> = 3;</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smtClean="0">
                <a:solidFill>
                  <a:srgbClr val="000000"/>
                </a:solidFill>
                <a:highlight>
                  <a:srgbClr val="FFFFFF"/>
                </a:highlight>
                <a:latin typeface="Consolas"/>
                <a:ea typeface="SimSun"/>
                <a:cs typeface="Times New Roman"/>
              </a:rPr>
              <a:t>}</a:t>
            </a: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800080"/>
                </a:solidFill>
                <a:highlight>
                  <a:srgbClr val="FFFFFF"/>
                </a:highlight>
                <a:latin typeface="Consolas"/>
                <a:ea typeface="SimSun"/>
                <a:cs typeface="Times New Roman"/>
              </a:rPr>
              <a:t>TEST_METHOD</a:t>
            </a:r>
            <a:r>
              <a:rPr lang="en-US" sz="1600" dirty="0">
                <a:solidFill>
                  <a:srgbClr val="000000"/>
                </a:solidFill>
                <a:highlight>
                  <a:srgbClr val="FFFFFF"/>
                </a:highlight>
                <a:latin typeface="Consolas"/>
                <a:ea typeface="SimSun"/>
                <a:cs typeface="Times New Roman"/>
              </a:rPr>
              <a:t>(</a:t>
            </a:r>
            <a:r>
              <a:rPr lang="en-US" sz="1600" dirty="0" err="1">
                <a:solidFill>
                  <a:srgbClr val="000000"/>
                </a:solidFill>
                <a:highlight>
                  <a:srgbClr val="FFFFFF"/>
                </a:highlight>
                <a:latin typeface="Consolas"/>
                <a:ea typeface="SimSun"/>
                <a:cs typeface="Times New Roman"/>
              </a:rPr>
              <a:t>AddTest</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expected</a:t>
            </a:r>
            <a:r>
              <a:rPr lang="en-US" sz="1600" dirty="0">
                <a:solidFill>
                  <a:srgbClr val="000000"/>
                </a:solidFill>
                <a:highlight>
                  <a:srgbClr val="FFFFFF"/>
                </a:highlight>
                <a:latin typeface="Consolas"/>
                <a:ea typeface="SimSun"/>
                <a:cs typeface="Times New Roman"/>
              </a:rPr>
              <a:t> = </a:t>
            </a:r>
            <a:r>
              <a:rPr lang="en-US" sz="1600" dirty="0" err="1">
                <a:solidFill>
                  <a:srgbClr val="E37A04"/>
                </a:solidFill>
                <a:highlight>
                  <a:srgbClr val="FFFFFF"/>
                </a:highlight>
                <a:latin typeface="Consolas"/>
                <a:ea typeface="SimSun"/>
                <a:cs typeface="Times New Roman"/>
              </a:rPr>
              <a:t>a</a:t>
            </a:r>
            <a:r>
              <a:rPr lang="en-US" sz="1600" dirty="0" err="1">
                <a:solidFill>
                  <a:srgbClr val="000000"/>
                </a:solidFill>
                <a:highlight>
                  <a:srgbClr val="FFFFFF"/>
                </a:highlight>
                <a:latin typeface="Consolas"/>
                <a:ea typeface="SimSun"/>
                <a:cs typeface="Times New Roman"/>
              </a:rPr>
              <a:t>+</a:t>
            </a:r>
            <a:r>
              <a:rPr lang="en-US" sz="1600" dirty="0" err="1">
                <a:solidFill>
                  <a:srgbClr val="E37A04"/>
                </a:solidFill>
                <a:highlight>
                  <a:srgbClr val="FFFFFF"/>
                </a:highlight>
                <a:latin typeface="Consolas"/>
                <a:ea typeface="SimSun"/>
                <a:cs typeface="Times New Roman"/>
              </a:rPr>
              <a:t>b</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actual</a:t>
            </a:r>
            <a:r>
              <a:rPr lang="en-US" sz="1600" dirty="0">
                <a:solidFill>
                  <a:srgbClr val="000000"/>
                </a:solidFill>
                <a:highlight>
                  <a:srgbClr val="FFFFFF"/>
                </a:highlight>
                <a:latin typeface="Consolas"/>
                <a:ea typeface="SimSun"/>
                <a:cs typeface="Times New Roman"/>
              </a:rPr>
              <a:t> = </a:t>
            </a:r>
            <a:r>
              <a:rPr lang="en-US" sz="1600" dirty="0" err="1">
                <a:solidFill>
                  <a:srgbClr val="E37A04"/>
                </a:solidFill>
                <a:highlight>
                  <a:srgbClr val="FFFFFF"/>
                </a:highlight>
                <a:latin typeface="Consolas"/>
                <a:ea typeface="SimSun"/>
                <a:cs typeface="Times New Roman"/>
              </a:rPr>
              <a:t>calc</a:t>
            </a:r>
            <a:r>
              <a:rPr lang="en-US" sz="1600" dirty="0" err="1">
                <a:solidFill>
                  <a:srgbClr val="000000"/>
                </a:solidFill>
                <a:highlight>
                  <a:srgbClr val="FFFFFF"/>
                </a:highlight>
                <a:latin typeface="Consolas"/>
                <a:ea typeface="SimSun"/>
                <a:cs typeface="Times New Roman"/>
              </a:rPr>
              <a:t>.</a:t>
            </a:r>
            <a:r>
              <a:rPr lang="en-US" sz="1600" dirty="0" err="1">
                <a:solidFill>
                  <a:srgbClr val="BC4E4B"/>
                </a:solidFill>
                <a:highlight>
                  <a:srgbClr val="FFFFFF"/>
                </a:highlight>
                <a:latin typeface="Consolas"/>
                <a:ea typeface="SimSun"/>
                <a:cs typeface="Times New Roman"/>
              </a:rPr>
              <a:t>add</a:t>
            </a:r>
            <a:r>
              <a:rPr lang="en-US" sz="1600" dirty="0">
                <a:solidFill>
                  <a:srgbClr val="000000"/>
                </a:solidFill>
                <a:highlight>
                  <a:srgbClr val="FFFFFF"/>
                </a:highlight>
                <a:latin typeface="Consolas"/>
                <a:ea typeface="SimSun"/>
                <a:cs typeface="Times New Roman"/>
              </a:rPr>
              <a:t>(</a:t>
            </a:r>
            <a:r>
              <a:rPr lang="en-US" sz="1600" dirty="0" err="1">
                <a:solidFill>
                  <a:srgbClr val="E37A04"/>
                </a:solidFill>
                <a:highlight>
                  <a:srgbClr val="FFFFFF"/>
                </a:highlight>
                <a:latin typeface="Consolas"/>
                <a:ea typeface="SimSun"/>
                <a:cs typeface="Times New Roman"/>
              </a:rPr>
              <a:t>a</a:t>
            </a:r>
            <a:r>
              <a:rPr lang="en-US" sz="1600" dirty="0" err="1">
                <a:solidFill>
                  <a:srgbClr val="000000"/>
                </a:solidFill>
                <a:highlight>
                  <a:srgbClr val="FFFFFF"/>
                </a:highlight>
                <a:latin typeface="Consolas"/>
                <a:ea typeface="SimSun"/>
                <a:cs typeface="Times New Roman"/>
              </a:rPr>
              <a:t>,</a:t>
            </a:r>
            <a:r>
              <a:rPr lang="en-US" sz="1600" dirty="0" err="1">
                <a:solidFill>
                  <a:srgbClr val="E37A04"/>
                </a:solidFill>
                <a:highlight>
                  <a:srgbClr val="FFFFFF"/>
                </a:highlight>
                <a:latin typeface="Consolas"/>
                <a:ea typeface="SimSun"/>
                <a:cs typeface="Times New Roman"/>
              </a:rPr>
              <a:t>b</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r>
              <a:rPr lang="en-US" sz="1600" dirty="0">
                <a:solidFill>
                  <a:srgbClr val="008080"/>
                </a:solidFill>
                <a:highlight>
                  <a:srgbClr val="FFFFFF"/>
                </a:highlight>
                <a:latin typeface="Consolas"/>
                <a:ea typeface="SimSun"/>
                <a:cs typeface="Times New Roman"/>
              </a:rPr>
              <a:t>Assert</a:t>
            </a:r>
            <a:r>
              <a:rPr lang="en-US" sz="1600" dirty="0">
                <a:solidFill>
                  <a:srgbClr val="000000"/>
                </a:solidFill>
                <a:highlight>
                  <a:srgbClr val="FFFFFF"/>
                </a:highlight>
                <a:latin typeface="Consolas"/>
                <a:ea typeface="SimSun"/>
                <a:cs typeface="Times New Roman"/>
              </a:rPr>
              <a:t>::</a:t>
            </a:r>
            <a:r>
              <a:rPr lang="en-US" sz="1600" dirty="0" err="1">
                <a:solidFill>
                  <a:srgbClr val="BC4E4B"/>
                </a:solidFill>
                <a:highlight>
                  <a:srgbClr val="FFFFFF"/>
                </a:highlight>
                <a:latin typeface="Consolas"/>
                <a:ea typeface="SimSun"/>
                <a:cs typeface="Times New Roman"/>
              </a:rPr>
              <a:t>AreEqual</a:t>
            </a:r>
            <a:r>
              <a:rPr lang="en-US" sz="1600" dirty="0">
                <a:solidFill>
                  <a:srgbClr val="000000"/>
                </a:solidFill>
                <a:highlight>
                  <a:srgbClr val="FFFFFF"/>
                </a:highlight>
                <a:latin typeface="Consolas"/>
                <a:ea typeface="SimSun"/>
                <a:cs typeface="Times New Roman"/>
              </a:rPr>
              <a:t>(</a:t>
            </a:r>
            <a:r>
              <a:rPr lang="en-US" sz="1600" dirty="0">
                <a:solidFill>
                  <a:srgbClr val="E37A04"/>
                </a:solidFill>
                <a:highlight>
                  <a:srgbClr val="FFFFFF"/>
                </a:highlight>
                <a:latin typeface="Consolas"/>
                <a:ea typeface="SimSun"/>
                <a:cs typeface="Times New Roman"/>
              </a:rPr>
              <a:t>expected</a:t>
            </a:r>
            <a:r>
              <a:rPr lang="en-US" sz="1600" dirty="0">
                <a:solidFill>
                  <a:srgbClr val="000000"/>
                </a:solidFill>
                <a:highlight>
                  <a:srgbClr val="FFFFFF"/>
                </a:highlight>
                <a:latin typeface="Consolas"/>
                <a:ea typeface="SimSun"/>
                <a:cs typeface="Times New Roman"/>
              </a:rPr>
              <a:t>, </a:t>
            </a:r>
            <a:r>
              <a:rPr lang="en-US" sz="1600" dirty="0">
                <a:solidFill>
                  <a:srgbClr val="E37A04"/>
                </a:solidFill>
                <a:highlight>
                  <a:srgbClr val="FFFFFF"/>
                </a:highlight>
                <a:latin typeface="Consolas"/>
                <a:ea typeface="SimSun"/>
                <a:cs typeface="Times New Roman"/>
              </a:rPr>
              <a:t>actual</a:t>
            </a:r>
            <a:r>
              <a:rPr lang="en-US" sz="1600" dirty="0">
                <a:solidFill>
                  <a:srgbClr val="000000"/>
                </a:solidFill>
                <a:highlight>
                  <a:srgbClr val="FFFFFF"/>
                </a:highlight>
                <a:latin typeface="Consolas"/>
                <a:ea typeface="SimSun"/>
                <a:cs typeface="Times New Roman"/>
              </a:rPr>
              <a:t>);</a:t>
            </a:r>
            <a:endParaRPr lang="en-US" sz="2000" dirty="0">
              <a:latin typeface="Calibri"/>
              <a:ea typeface="SimSun"/>
              <a:cs typeface="Times New Roman"/>
            </a:endParaRPr>
          </a:p>
          <a:p>
            <a:pPr>
              <a:lnSpc>
                <a:spcPct val="115000"/>
              </a:lnSpc>
              <a:spcBef>
                <a:spcPts val="0"/>
              </a:spcBef>
            </a:pPr>
            <a:r>
              <a:rPr lang="en-US" sz="1600" dirty="0">
                <a:solidFill>
                  <a:srgbClr val="000000"/>
                </a:solidFill>
                <a:highlight>
                  <a:srgbClr val="FFFFFF"/>
                </a:highlight>
                <a:latin typeface="Consolas"/>
                <a:ea typeface="SimSun"/>
                <a:cs typeface="Times New Roman"/>
              </a:rPr>
              <a:t>		}</a:t>
            </a:r>
            <a:endParaRPr lang="en-US" sz="2000" dirty="0">
              <a:latin typeface="Calibri"/>
              <a:ea typeface="SimSun"/>
              <a:cs typeface="Times New Roman"/>
            </a:endParaRPr>
          </a:p>
          <a:p>
            <a:pPr>
              <a:lnSpc>
                <a:spcPct val="115000"/>
              </a:lnSpc>
              <a:spcBef>
                <a:spcPts val="0"/>
              </a:spcBef>
            </a:pPr>
            <a:r>
              <a:rPr lang="en-US" sz="1600" dirty="0" smtClean="0">
                <a:solidFill>
                  <a:srgbClr val="000000"/>
                </a:solidFill>
                <a:highlight>
                  <a:srgbClr val="FFFFFF"/>
                </a:highlight>
                <a:latin typeface="Consolas"/>
                <a:ea typeface="SimSun"/>
                <a:cs typeface="Times New Roman"/>
              </a:rPr>
              <a:t>…</a:t>
            </a:r>
            <a:endParaRPr lang="en-US" sz="2000" dirty="0">
              <a:effectLst/>
              <a:latin typeface="Calibri"/>
              <a:ea typeface="SimSun"/>
              <a:cs typeface="Times New Roman"/>
            </a:endParaRPr>
          </a:p>
        </p:txBody>
      </p:sp>
    </p:spTree>
    <p:extLst>
      <p:ext uri="{BB962C8B-B14F-4D97-AF65-F5344CB8AC3E}">
        <p14:creationId xmlns:p14="http://schemas.microsoft.com/office/powerpoint/2010/main" val="1545153109"/>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ALM for C++ </a:t>
            </a:r>
            <a:endParaRPr lang="en-US" dirty="0"/>
          </a:p>
        </p:txBody>
      </p:sp>
      <p:sp>
        <p:nvSpPr>
          <p:cNvPr id="3" name="Text Placeholder 2"/>
          <p:cNvSpPr>
            <a:spLocks noGrp="1"/>
          </p:cNvSpPr>
          <p:nvPr>
            <p:ph type="body" sz="quarter" idx="10"/>
          </p:nvPr>
        </p:nvSpPr>
        <p:spPr>
          <a:xfrm>
            <a:off x="3768425" y="5679452"/>
            <a:ext cx="4651975" cy="443198"/>
          </a:xfrm>
        </p:spPr>
        <p:txBody>
          <a:bodyPr/>
          <a:lstStyle/>
          <a:p>
            <a:r>
              <a:rPr lang="en-US" dirty="0">
                <a:hlinkClick r:id="rId2"/>
              </a:rPr>
              <a:t>http://</a:t>
            </a:r>
            <a:r>
              <a:rPr lang="en-US" dirty="0" smtClean="0">
                <a:hlinkClick r:id="rId2"/>
              </a:rPr>
              <a:t>aka.ms/CPPALM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3250" y="1478334"/>
            <a:ext cx="6862325" cy="386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15454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9395734" cy="1218795"/>
          </a:xfrm>
        </p:spPr>
        <p:txBody>
          <a:bodyPr/>
          <a:lstStyle/>
          <a:p>
            <a:r>
              <a:rPr lang="en-US" dirty="0" smtClean="0"/>
              <a:t>TOOL-794T: </a:t>
            </a:r>
            <a:r>
              <a:rPr lang="en-US" dirty="0"/>
              <a:t>Architectural Discovery with </a:t>
            </a:r>
            <a:r>
              <a:rPr lang="en-US" dirty="0" smtClean="0"/>
              <a:t>Visual </a:t>
            </a:r>
            <a:r>
              <a:rPr lang="en-US" dirty="0"/>
              <a:t>Studio 11</a:t>
            </a:r>
          </a:p>
        </p:txBody>
      </p:sp>
      <p:sp>
        <p:nvSpPr>
          <p:cNvPr id="3" name="Text Placeholder 2"/>
          <p:cNvSpPr>
            <a:spLocks noGrp="1"/>
          </p:cNvSpPr>
          <p:nvPr>
            <p:ph type="body" sz="quarter" idx="10"/>
          </p:nvPr>
        </p:nvSpPr>
        <p:spPr>
          <a:xfrm>
            <a:off x="884499" y="2818644"/>
            <a:ext cx="3310757" cy="1422280"/>
          </a:xfrm>
          <a:solidFill>
            <a:schemeClr val="accent1"/>
          </a:solidFill>
        </p:spPr>
        <p:txBody>
          <a:bodyPr lIns="182880"/>
          <a:lstStyle/>
          <a:p>
            <a:pPr marL="0" indent="0">
              <a:buNone/>
            </a:pPr>
            <a:r>
              <a:rPr lang="en-US" dirty="0" smtClean="0"/>
              <a:t>Friday, 2-3</a:t>
            </a:r>
          </a:p>
          <a:p>
            <a:pPr marL="0" indent="0">
              <a:buNone/>
            </a:pPr>
            <a:r>
              <a:rPr lang="en-US" dirty="0" smtClean="0"/>
              <a:t>Marriott Platinum </a:t>
            </a:r>
            <a:r>
              <a:rPr lang="en-US" dirty="0"/>
              <a:t>Ballroom </a:t>
            </a:r>
            <a:r>
              <a:rPr lang="en-US" dirty="0" smtClean="0"/>
              <a:t>7-8</a:t>
            </a:r>
            <a:br>
              <a:rPr lang="en-US" dirty="0" smtClean="0"/>
            </a:br>
            <a:endParaRPr lang="en-US" dirty="0"/>
          </a:p>
        </p:txBody>
      </p:sp>
      <p:sp>
        <p:nvSpPr>
          <p:cNvPr id="4" name="TextBox 3"/>
          <p:cNvSpPr txBox="1"/>
          <p:nvPr/>
        </p:nvSpPr>
        <p:spPr>
          <a:xfrm>
            <a:off x="84013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Tracey Trewin</a:t>
            </a:r>
          </a:p>
        </p:txBody>
      </p:sp>
      <p:sp>
        <p:nvSpPr>
          <p:cNvPr id="8" name="TextBox 7"/>
          <p:cNvSpPr txBox="1"/>
          <p:nvPr/>
        </p:nvSpPr>
        <p:spPr>
          <a:xfrm>
            <a:off x="51868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Mark Groves</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49"/>
          <a:stretch/>
        </p:blipFill>
        <p:spPr bwMode="auto">
          <a:xfrm>
            <a:off x="5709089" y="2231314"/>
            <a:ext cx="1982516" cy="265840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828" y="2231314"/>
            <a:ext cx="2136038" cy="265840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64441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9429" y="1417462"/>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884" y="1622415"/>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05" y="1858900"/>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ALM Hands-On-Labs and Virtual Machine</a:t>
            </a:r>
            <a:endParaRPr lang="en-US" dirty="0"/>
          </a:p>
        </p:txBody>
      </p:sp>
      <p:pic>
        <p:nvPicPr>
          <p:cNvPr id="5122" name="Picture 2" descr="F:\V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014" y="3484205"/>
            <a:ext cx="5501954" cy="3094849"/>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 y="2069104"/>
            <a:ext cx="3123324" cy="4036028"/>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4992823" y="837998"/>
            <a:ext cx="6090336" cy="2462213"/>
          </a:xfrm>
          <a:prstGeom prst="rect">
            <a:avLst/>
          </a:prstGeom>
          <a:noFill/>
        </p:spPr>
        <p:txBody>
          <a:bodyPr wrap="square" lIns="0" tIns="0" rIns="0" bIns="0" rtlCol="0">
            <a:spAutoFit/>
          </a:bodyPr>
          <a:lstStyle/>
          <a:p>
            <a:pPr marL="457200" indent="-457200">
              <a:buFont typeface="Arial" pitchFamily="34" charset="0"/>
              <a:buChar char="•"/>
            </a:pPr>
            <a:r>
              <a:rPr lang="en-US" sz="3200" dirty="0" smtClean="0">
                <a:gradFill>
                  <a:gsLst>
                    <a:gs pos="0">
                      <a:srgbClr val="FFFFFF"/>
                    </a:gs>
                    <a:gs pos="86000">
                      <a:srgbClr val="FFFFFF"/>
                    </a:gs>
                  </a:gsLst>
                  <a:lin ang="5400000" scaled="0"/>
                </a:gradFill>
              </a:rPr>
              <a:t>6 ALM Hands-On-Labs +</a:t>
            </a:r>
            <a:br>
              <a:rPr lang="en-US" sz="3200" dirty="0" smtClean="0">
                <a:gradFill>
                  <a:gsLst>
                    <a:gs pos="0">
                      <a:srgbClr val="FFFFFF"/>
                    </a:gs>
                    <a:gs pos="86000">
                      <a:srgbClr val="FFFFFF"/>
                    </a:gs>
                  </a:gsLst>
                  <a:lin ang="5400000" scaled="0"/>
                </a:gradFill>
              </a:rPr>
            </a:br>
            <a:r>
              <a:rPr lang="en-US" sz="3200" dirty="0" smtClean="0">
                <a:gradFill>
                  <a:gsLst>
                    <a:gs pos="0">
                      <a:srgbClr val="FFFFFF"/>
                    </a:gs>
                    <a:gs pos="86000">
                      <a:srgbClr val="FFFFFF"/>
                    </a:gs>
                  </a:gsLst>
                  <a:lin ang="5400000" scaled="0"/>
                </a:gradFill>
              </a:rPr>
              <a:t>	Hyper-V Virtual Machine</a:t>
            </a:r>
          </a:p>
          <a:p>
            <a:pPr marL="457200" indent="-457200">
              <a:buFont typeface="Arial" pitchFamily="34" charset="0"/>
              <a:buChar char="•"/>
            </a:pPr>
            <a:r>
              <a:rPr lang="en-US" sz="3200" dirty="0" smtClean="0">
                <a:gradFill>
                  <a:gsLst>
                    <a:gs pos="0">
                      <a:srgbClr val="FFFFFF"/>
                    </a:gs>
                    <a:gs pos="86000">
                      <a:srgbClr val="FFFFFF"/>
                    </a:gs>
                  </a:gsLst>
                  <a:lin ang="5400000" scaled="0"/>
                </a:gradFill>
              </a:rPr>
              <a:t>Available in HOL area and, starting Thursday, downloadable </a:t>
            </a:r>
            <a:r>
              <a:rPr lang="en-US" sz="3200" dirty="0">
                <a:gradFill>
                  <a:gsLst>
                    <a:gs pos="0">
                      <a:srgbClr val="FFFFFF"/>
                    </a:gs>
                    <a:gs pos="86000">
                      <a:srgbClr val="FFFFFF"/>
                    </a:gs>
                  </a:gsLst>
                  <a:lin ang="5400000" scaled="0"/>
                </a:gradFill>
              </a:rPr>
              <a:t>from </a:t>
            </a:r>
            <a:r>
              <a:rPr lang="en-US" sz="3200" dirty="0">
                <a:gradFill>
                  <a:gsLst>
                    <a:gs pos="0">
                      <a:srgbClr val="FFFFFF"/>
                    </a:gs>
                    <a:gs pos="86000">
                      <a:srgbClr val="FFFFFF"/>
                    </a:gs>
                  </a:gsLst>
                  <a:lin ang="5400000" scaled="0"/>
                </a:gradFill>
                <a:hlinkClick r:id="rId4"/>
              </a:rPr>
              <a:t>http://</a:t>
            </a:r>
            <a:r>
              <a:rPr lang="en-US" sz="3200" dirty="0" smtClean="0">
                <a:gradFill>
                  <a:gsLst>
                    <a:gs pos="0">
                      <a:srgbClr val="FFFFFF"/>
                    </a:gs>
                    <a:gs pos="86000">
                      <a:srgbClr val="FFFFFF"/>
                    </a:gs>
                  </a:gsLst>
                  <a:lin ang="5400000" scaled="0"/>
                </a:gradFill>
                <a:hlinkClick r:id="rId4"/>
              </a:rPr>
              <a:t>aka.ms/VS11ALMVM</a:t>
            </a:r>
            <a:r>
              <a:rPr lang="en-US" sz="3200" dirty="0" smtClean="0">
                <a:gradFill>
                  <a:gsLst>
                    <a:gs pos="0">
                      <a:srgbClr val="FFFFFF"/>
                    </a:gs>
                    <a:gs pos="86000">
                      <a:srgbClr val="FFFFFF"/>
                    </a:gs>
                  </a:gsLst>
                  <a:lin ang="5400000" scaled="0"/>
                </a:gradFill>
              </a:rPr>
              <a:t> </a:t>
            </a:r>
          </a:p>
        </p:txBody>
      </p:sp>
    </p:spTree>
    <p:extLst>
      <p:ext uri="{BB962C8B-B14F-4D97-AF65-F5344CB8AC3E}">
        <p14:creationId xmlns:p14="http://schemas.microsoft.com/office/powerpoint/2010/main" val="376185004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llclarkserver\share\VSSt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353" y="1255976"/>
            <a:ext cx="4785929" cy="36786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llclarkserver\share\ALME2EFrontPage.png"/>
          <p:cNvPicPr>
            <a:picLocks noChangeAspect="1" noChangeArrowheads="1"/>
          </p:cNvPicPr>
          <p:nvPr/>
        </p:nvPicPr>
        <p:blipFill rotWithShape="1">
          <a:blip r:embed="rId3">
            <a:extLst>
              <a:ext uri="{28A0092B-C50C-407E-A947-70E740481C1C}">
                <a14:useLocalDpi xmlns:a14="http://schemas.microsoft.com/office/drawing/2010/main" val="0"/>
              </a:ext>
            </a:extLst>
          </a:blip>
          <a:srcRect b="3525"/>
          <a:stretch/>
        </p:blipFill>
        <p:spPr bwMode="auto">
          <a:xfrm>
            <a:off x="7005556" y="1382105"/>
            <a:ext cx="5020161" cy="302698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2" descr="\\allclarkserver\share\ALME2EFrontPage.png"/>
          <p:cNvPicPr>
            <a:picLocks noChangeAspect="1" noChangeArrowheads="1"/>
          </p:cNvPicPr>
          <p:nvPr/>
        </p:nvPicPr>
        <p:blipFill rotWithShape="1">
          <a:blip r:embed="rId3">
            <a:extLst>
              <a:ext uri="{28A0092B-C50C-407E-A947-70E740481C1C}">
                <a14:useLocalDpi xmlns:a14="http://schemas.microsoft.com/office/drawing/2010/main" val="0"/>
              </a:ext>
            </a:extLst>
          </a:blip>
          <a:srcRect b="3525"/>
          <a:stretch/>
        </p:blipFill>
        <p:spPr bwMode="auto">
          <a:xfrm>
            <a:off x="6753308" y="1665884"/>
            <a:ext cx="5020161" cy="302698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ALM End-to-End Documentation</a:t>
            </a:r>
            <a:endParaRPr lang="en-US" dirty="0"/>
          </a:p>
        </p:txBody>
      </p:sp>
      <p:pic>
        <p:nvPicPr>
          <p:cNvPr id="1026" name="Picture 2" descr="\\allclarkserver\share\ALME2EFrontPage.png"/>
          <p:cNvPicPr>
            <a:picLocks noChangeAspect="1" noChangeArrowheads="1"/>
          </p:cNvPicPr>
          <p:nvPr/>
        </p:nvPicPr>
        <p:blipFill rotWithShape="1">
          <a:blip r:embed="rId3">
            <a:extLst>
              <a:ext uri="{28A0092B-C50C-407E-A947-70E740481C1C}">
                <a14:useLocalDpi xmlns:a14="http://schemas.microsoft.com/office/drawing/2010/main" val="0"/>
              </a:ext>
            </a:extLst>
          </a:blip>
          <a:srcRect b="3525"/>
          <a:stretch/>
        </p:blipFill>
        <p:spPr bwMode="auto">
          <a:xfrm>
            <a:off x="6600908" y="1907622"/>
            <a:ext cx="5020161" cy="3026980"/>
          </a:xfrm>
          <a:prstGeom prst="rect">
            <a:avLst/>
          </a:prstGeom>
          <a:noFill/>
          <a:ln>
            <a:solidFill>
              <a:schemeClr val="bg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Left Arrow 8"/>
          <p:cNvSpPr/>
          <p:nvPr/>
        </p:nvSpPr>
        <p:spPr bwMode="auto">
          <a:xfrm rot="5400000">
            <a:off x="2625781" y="3241123"/>
            <a:ext cx="1721069" cy="614856"/>
          </a:xfrm>
          <a:prstGeom prst="leftArrow">
            <a:avLst/>
          </a:prstGeom>
          <a:solidFill>
            <a:srgbClr val="FF0000"/>
          </a:solidFill>
          <a:ln>
            <a:solidFill>
              <a:schemeClr val="bg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solidFill>
                <a:srgbClr val="FF0000"/>
              </a:solidFill>
            </a:endParaRPr>
          </a:p>
        </p:txBody>
      </p:sp>
      <p:sp>
        <p:nvSpPr>
          <p:cNvPr id="11" name="TextBox 10"/>
          <p:cNvSpPr txBox="1"/>
          <p:nvPr/>
        </p:nvSpPr>
        <p:spPr>
          <a:xfrm>
            <a:off x="3486318" y="5738648"/>
            <a:ext cx="8181808" cy="492443"/>
          </a:xfrm>
          <a:prstGeom prst="rect">
            <a:avLst/>
          </a:prstGeom>
          <a:noFill/>
        </p:spPr>
        <p:txBody>
          <a:bodyPr wrap="square" lIns="0" tIns="0" rIns="0" bIns="0" rtlCol="0">
            <a:spAutoFit/>
          </a:bodyPr>
          <a:lstStyle/>
          <a:p>
            <a:r>
              <a:rPr lang="en-US" sz="3200" dirty="0" smtClean="0">
                <a:gradFill>
                  <a:gsLst>
                    <a:gs pos="0">
                      <a:srgbClr val="FFFFFF"/>
                    </a:gs>
                    <a:gs pos="86000">
                      <a:srgbClr val="FFFFFF"/>
                    </a:gs>
                  </a:gsLst>
                  <a:lin ang="5400000" scaled="0"/>
                </a:gradFill>
              </a:rPr>
              <a:t>Send doc feedback to </a:t>
            </a:r>
            <a:r>
              <a:rPr lang="en-US" sz="3200" dirty="0" smtClean="0">
                <a:gradFill>
                  <a:gsLst>
                    <a:gs pos="0">
                      <a:srgbClr val="FFFFFF"/>
                    </a:gs>
                    <a:gs pos="86000">
                      <a:srgbClr val="FFFFFF"/>
                    </a:gs>
                  </a:gsLst>
                  <a:lin ang="5400000" scaled="0"/>
                </a:gradFill>
                <a:hlinkClick r:id="rId4"/>
              </a:rPr>
              <a:t>applytfs@microsoft.com</a:t>
            </a:r>
            <a:r>
              <a:rPr lang="en-US" sz="3200" dirty="0" smtClean="0">
                <a:gradFill>
                  <a:gsLst>
                    <a:gs pos="0">
                      <a:srgbClr val="FFFFFF"/>
                    </a:gs>
                    <a:gs pos="86000">
                      <a:srgbClr val="FFFFFF"/>
                    </a:gs>
                  </a:gsLst>
                  <a:lin ang="5400000" scaled="0"/>
                </a:gradFill>
              </a:rPr>
              <a:t> </a:t>
            </a:r>
          </a:p>
        </p:txBody>
      </p:sp>
    </p:spTree>
    <p:extLst>
      <p:ext uri="{BB962C8B-B14F-4D97-AF65-F5344CB8AC3E}">
        <p14:creationId xmlns:p14="http://schemas.microsoft.com/office/powerpoint/2010/main" val="13138084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02903029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1048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1969770"/>
          </a:xfrm>
        </p:spPr>
        <p:txBody>
          <a:bodyPr/>
          <a:lstStyle/>
          <a:p>
            <a:r>
              <a:rPr lang="en-US" dirty="0" smtClean="0"/>
              <a:t>Demonstrate the investments Microsoft is making to Application Lifecycle Management tooling in Visual Studio 11</a:t>
            </a:r>
          </a:p>
          <a:p>
            <a:r>
              <a:rPr lang="en-US" dirty="0" smtClean="0"/>
              <a:t>Set expectations about what’s in the Developer Preview bits</a:t>
            </a:r>
          </a:p>
          <a:p>
            <a:r>
              <a:rPr lang="en-US" dirty="0" smtClean="0"/>
              <a:t>Suggest other ALM sessions for you to attend this week</a:t>
            </a:r>
            <a:endParaRPr lang="en-US" dirty="0"/>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p:cNvSpPr/>
          <p:nvPr/>
        </p:nvSpPr>
        <p:spPr bwMode="auto">
          <a:xfrm>
            <a:off x="-269876" y="454025"/>
            <a:ext cx="12728576" cy="5949950"/>
          </a:xfrm>
          <a:prstGeom prst="rect">
            <a:avLst/>
          </a:prstGeom>
          <a:gradFill flip="none" rotWithShape="1">
            <a:gsLst>
              <a:gs pos="0">
                <a:schemeClr val="bg1"/>
              </a:gs>
              <a:gs pos="50000">
                <a:schemeClr val="bg1">
                  <a:alpha val="0"/>
                </a:schemeClr>
              </a:gs>
              <a:gs pos="100000">
                <a:schemeClr val="bg1"/>
              </a:gs>
            </a:gsLst>
            <a:lin ang="0" scaled="1"/>
            <a:tileRect/>
          </a:gradFill>
          <a:ln w="25400">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37" name="TextBox 1036"/>
          <p:cNvSpPr txBox="1"/>
          <p:nvPr/>
        </p:nvSpPr>
        <p:spPr>
          <a:xfrm>
            <a:off x="708029" y="675683"/>
            <a:ext cx="1995483" cy="553998"/>
          </a:xfrm>
          <a:prstGeom prst="rect">
            <a:avLst/>
          </a:prstGeom>
          <a:noFill/>
        </p:spPr>
        <p:txBody>
          <a:bodyPr wrap="none" lIns="0" tIns="0" rIns="0" bIns="0" rtlCol="0" anchor="ctr">
            <a:spAutoFit/>
          </a:bodyPr>
          <a:lstStyle/>
          <a:p>
            <a:pPr algn="ctr"/>
            <a:r>
              <a:rPr lang="en-US" sz="3600" b="1" dirty="0">
                <a:gradFill>
                  <a:gsLst>
                    <a:gs pos="0">
                      <a:schemeClr val="accent2">
                        <a:lumMod val="20000"/>
                        <a:lumOff val="80000"/>
                      </a:schemeClr>
                    </a:gs>
                    <a:gs pos="86000">
                      <a:schemeClr val="accent2">
                        <a:lumMod val="20000"/>
                        <a:lumOff val="80000"/>
                      </a:schemeClr>
                    </a:gs>
                  </a:gsLst>
                  <a:lin ang="5400000" scaled="0"/>
                </a:gradFill>
              </a:rPr>
              <a:t>DEVELOP</a:t>
            </a:r>
          </a:p>
        </p:txBody>
      </p:sp>
      <p:sp>
        <p:nvSpPr>
          <p:cNvPr id="117" name="TextBox 116"/>
          <p:cNvSpPr txBox="1"/>
          <p:nvPr/>
        </p:nvSpPr>
        <p:spPr>
          <a:xfrm>
            <a:off x="9353549" y="658536"/>
            <a:ext cx="1981120" cy="553998"/>
          </a:xfrm>
          <a:prstGeom prst="rect">
            <a:avLst/>
          </a:prstGeom>
          <a:noFill/>
        </p:spPr>
        <p:txBody>
          <a:bodyPr wrap="none" lIns="0" tIns="0" rIns="0" bIns="0" rtlCol="0" anchor="ctr">
            <a:spAutoFit/>
          </a:bodyPr>
          <a:lstStyle/>
          <a:p>
            <a:pPr algn="ctr"/>
            <a:r>
              <a:rPr lang="en-US" sz="3600" b="1" dirty="0" smtClean="0">
                <a:gradFill>
                  <a:gsLst>
                    <a:gs pos="0">
                      <a:schemeClr val="accent2">
                        <a:lumMod val="20000"/>
                        <a:lumOff val="80000"/>
                      </a:schemeClr>
                    </a:gs>
                    <a:gs pos="86000">
                      <a:schemeClr val="accent2">
                        <a:lumMod val="20000"/>
                        <a:lumOff val="80000"/>
                      </a:schemeClr>
                    </a:gs>
                  </a:gsLst>
                  <a:lin ang="5400000" scaled="0"/>
                </a:gradFill>
              </a:rPr>
              <a:t>OPERATE</a:t>
            </a:r>
            <a:endParaRPr lang="en-US" sz="3600" b="1" dirty="0">
              <a:gradFill>
                <a:gsLst>
                  <a:gs pos="0">
                    <a:schemeClr val="accent2">
                      <a:lumMod val="20000"/>
                      <a:lumOff val="80000"/>
                    </a:schemeClr>
                  </a:gs>
                  <a:gs pos="86000">
                    <a:schemeClr val="accent2">
                      <a:lumMod val="20000"/>
                      <a:lumOff val="80000"/>
                    </a:schemeClr>
                  </a:gs>
                </a:gsLst>
                <a:lin ang="5400000" scaled="0"/>
              </a:gradFill>
            </a:endParaRPr>
          </a:p>
        </p:txBody>
      </p:sp>
      <p:sp>
        <p:nvSpPr>
          <p:cNvPr id="100" name="TextBox 99"/>
          <p:cNvSpPr txBox="1"/>
          <p:nvPr/>
        </p:nvSpPr>
        <p:spPr>
          <a:xfrm>
            <a:off x="3517238" y="3210661"/>
            <a:ext cx="793486" cy="369332"/>
          </a:xfrm>
          <a:prstGeom prst="rect">
            <a:avLst/>
          </a:prstGeom>
          <a:noFill/>
        </p:spPr>
        <p:txBody>
          <a:bodyPr wrap="none" lIns="0" tIns="0" rIns="0" bIns="0" rtlCol="0" anchor="ctr">
            <a:spAutoFit/>
          </a:bodyPr>
          <a:lstStyle/>
          <a:p>
            <a:pPr algn="ctr"/>
            <a:r>
              <a:rPr lang="en-US" sz="2400" dirty="0" smtClean="0">
                <a:gradFill>
                  <a:gsLst>
                    <a:gs pos="0">
                      <a:schemeClr val="accent2">
                        <a:lumMod val="20000"/>
                        <a:lumOff val="80000"/>
                      </a:schemeClr>
                    </a:gs>
                    <a:gs pos="86000">
                      <a:schemeClr val="accent2">
                        <a:lumMod val="20000"/>
                        <a:lumOff val="80000"/>
                      </a:schemeClr>
                    </a:gs>
                  </a:gsLst>
                  <a:lin ang="5400000" scaled="0"/>
                </a:gradFill>
              </a:rPr>
              <a:t>Sprint</a:t>
            </a:r>
          </a:p>
        </p:txBody>
      </p:sp>
      <p:sp>
        <p:nvSpPr>
          <p:cNvPr id="101" name="TextBox 100"/>
          <p:cNvSpPr txBox="1"/>
          <p:nvPr/>
        </p:nvSpPr>
        <p:spPr>
          <a:xfrm>
            <a:off x="7681427" y="3232885"/>
            <a:ext cx="1093248" cy="369332"/>
          </a:xfrm>
          <a:prstGeom prst="rect">
            <a:avLst/>
          </a:prstGeom>
          <a:noFill/>
        </p:spPr>
        <p:txBody>
          <a:bodyPr wrap="none" lIns="0" tIns="0" rIns="0" bIns="0" rtlCol="0" anchor="ctr">
            <a:spAutoFit/>
          </a:bodyPr>
          <a:lstStyle/>
          <a:p>
            <a:pPr algn="ctr"/>
            <a:r>
              <a:rPr lang="en-US" sz="2400" dirty="0">
                <a:gradFill>
                  <a:gsLst>
                    <a:gs pos="0">
                      <a:schemeClr val="accent2">
                        <a:lumMod val="20000"/>
                        <a:lumOff val="80000"/>
                      </a:schemeClr>
                    </a:gs>
                    <a:gs pos="86000">
                      <a:schemeClr val="accent2">
                        <a:lumMod val="20000"/>
                        <a:lumOff val="80000"/>
                      </a:schemeClr>
                    </a:gs>
                  </a:gsLst>
                  <a:lin ang="5400000" scaled="0"/>
                </a:gradFill>
              </a:rPr>
              <a:t>Monitor</a:t>
            </a:r>
          </a:p>
        </p:txBody>
      </p:sp>
      <p:sp>
        <p:nvSpPr>
          <p:cNvPr id="54" name="Rectangle 53"/>
          <p:cNvSpPr/>
          <p:nvPr/>
        </p:nvSpPr>
        <p:spPr>
          <a:xfrm>
            <a:off x="5477165" y="3659646"/>
            <a:ext cx="1220206" cy="338554"/>
          </a:xfrm>
          <a:prstGeom prst="rect">
            <a:avLst/>
          </a:prstGeom>
        </p:spPr>
        <p:txBody>
          <a:bodyPr wrap="none">
            <a:spAutoFit/>
          </a:bodyPr>
          <a:lstStyle/>
          <a:p>
            <a:r>
              <a:rPr lang="en-US" sz="1600" i="1" dirty="0">
                <a:gradFill>
                  <a:gsLst>
                    <a:gs pos="0">
                      <a:srgbClr val="03C2F1">
                        <a:lumMod val="20000"/>
                        <a:lumOff val="80000"/>
                      </a:srgbClr>
                    </a:gs>
                    <a:gs pos="86000">
                      <a:srgbClr val="03C2F1">
                        <a:lumMod val="20000"/>
                        <a:lumOff val="80000"/>
                      </a:srgbClr>
                    </a:gs>
                  </a:gsLst>
                  <a:lin ang="5400000" scaled="0"/>
                </a:gradFill>
              </a:rPr>
              <a:t>Stakeholder</a:t>
            </a:r>
            <a:endParaRPr lang="en-US" dirty="0"/>
          </a:p>
        </p:txBody>
      </p:sp>
      <p:sp>
        <p:nvSpPr>
          <p:cNvPr id="104" name="TextBox 103"/>
          <p:cNvSpPr txBox="1"/>
          <p:nvPr/>
        </p:nvSpPr>
        <p:spPr>
          <a:xfrm>
            <a:off x="5683241" y="3963156"/>
            <a:ext cx="822341" cy="246221"/>
          </a:xfrm>
          <a:prstGeom prst="rect">
            <a:avLst/>
          </a:prstGeom>
          <a:noFill/>
        </p:spPr>
        <p:txBody>
          <a:bodyPr wrap="none" lIns="0" tIns="0" rIns="0" bIns="0" rtlCol="0" anchor="ctr">
            <a:spAutoFit/>
          </a:bodyPr>
          <a:lstStyle/>
          <a:p>
            <a:r>
              <a:rPr lang="en-US" sz="1600" i="1" dirty="0" smtClean="0">
                <a:gradFill>
                  <a:gsLst>
                    <a:gs pos="0">
                      <a:schemeClr val="accent2">
                        <a:lumMod val="20000"/>
                        <a:lumOff val="80000"/>
                      </a:schemeClr>
                    </a:gs>
                    <a:gs pos="86000">
                      <a:schemeClr val="accent2">
                        <a:lumMod val="20000"/>
                        <a:lumOff val="80000"/>
                      </a:schemeClr>
                    </a:gs>
                  </a:gsLst>
                  <a:lin ang="5400000" scaled="0"/>
                </a:gradFill>
              </a:rPr>
              <a:t>Feedback</a:t>
            </a:r>
            <a:endParaRPr lang="en-US" sz="1600" i="1" dirty="0">
              <a:gradFill>
                <a:gsLst>
                  <a:gs pos="0">
                    <a:schemeClr val="accent2">
                      <a:lumMod val="20000"/>
                      <a:lumOff val="80000"/>
                    </a:schemeClr>
                  </a:gs>
                  <a:gs pos="86000">
                    <a:schemeClr val="accent2">
                      <a:lumMod val="20000"/>
                      <a:lumOff val="80000"/>
                    </a:schemeClr>
                  </a:gs>
                </a:gsLst>
                <a:lin ang="5400000" scaled="0"/>
              </a:gradFill>
            </a:endParaRPr>
          </a:p>
        </p:txBody>
      </p:sp>
      <p:sp>
        <p:nvSpPr>
          <p:cNvPr id="106" name="TextBox 105"/>
          <p:cNvSpPr txBox="1"/>
          <p:nvPr/>
        </p:nvSpPr>
        <p:spPr>
          <a:xfrm>
            <a:off x="6289675" y="748091"/>
            <a:ext cx="1199174" cy="246221"/>
          </a:xfrm>
          <a:prstGeom prst="rect">
            <a:avLst/>
          </a:prstGeom>
          <a:noFill/>
        </p:spPr>
        <p:txBody>
          <a:bodyPr wrap="none" lIns="0" tIns="0" rIns="0" bIns="0" rtlCol="0" anchor="ctr">
            <a:spAutoFit/>
          </a:bodyPr>
          <a:lstStyle/>
          <a:p>
            <a:r>
              <a:rPr lang="en-US" sz="1600" i="1" dirty="0" smtClean="0">
                <a:gradFill>
                  <a:gsLst>
                    <a:gs pos="0">
                      <a:schemeClr val="accent5"/>
                    </a:gs>
                    <a:gs pos="86000">
                      <a:schemeClr val="accent5"/>
                    </a:gs>
                  </a:gsLst>
                  <a:lin ang="5400000" scaled="0"/>
                </a:gradFill>
              </a:rPr>
              <a:t>Requirements</a:t>
            </a:r>
            <a:endParaRPr lang="en-US" sz="1600" i="1" dirty="0">
              <a:gradFill>
                <a:gsLst>
                  <a:gs pos="0">
                    <a:schemeClr val="accent5"/>
                  </a:gs>
                  <a:gs pos="86000">
                    <a:schemeClr val="accent5"/>
                  </a:gs>
                </a:gsLst>
                <a:lin ang="5400000" scaled="0"/>
              </a:gradFill>
            </a:endParaRPr>
          </a:p>
        </p:txBody>
      </p:sp>
      <p:sp>
        <p:nvSpPr>
          <p:cNvPr id="22" name="Freeform 7"/>
          <p:cNvSpPr>
            <a:spLocks/>
          </p:cNvSpPr>
          <p:nvPr/>
        </p:nvSpPr>
        <p:spPr bwMode="auto">
          <a:xfrm>
            <a:off x="3816350" y="4199395"/>
            <a:ext cx="195263" cy="439738"/>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25" name="Freeform 8"/>
          <p:cNvSpPr>
            <a:spLocks/>
          </p:cNvSpPr>
          <p:nvPr/>
        </p:nvSpPr>
        <p:spPr bwMode="auto">
          <a:xfrm>
            <a:off x="2703512" y="3319920"/>
            <a:ext cx="439738" cy="195263"/>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26" name="Freeform 9"/>
          <p:cNvSpPr>
            <a:spLocks/>
          </p:cNvSpPr>
          <p:nvPr/>
        </p:nvSpPr>
        <p:spPr bwMode="auto">
          <a:xfrm>
            <a:off x="9045575" y="3319920"/>
            <a:ext cx="439738" cy="195263"/>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27" name="Freeform 10"/>
          <p:cNvSpPr>
            <a:spLocks/>
          </p:cNvSpPr>
          <p:nvPr/>
        </p:nvSpPr>
        <p:spPr bwMode="auto">
          <a:xfrm>
            <a:off x="8169275" y="2200733"/>
            <a:ext cx="195263" cy="441325"/>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28" name="Freeform 11"/>
          <p:cNvSpPr>
            <a:spLocks/>
          </p:cNvSpPr>
          <p:nvPr/>
        </p:nvSpPr>
        <p:spPr bwMode="auto">
          <a:xfrm>
            <a:off x="6310312" y="1052970"/>
            <a:ext cx="203200" cy="441325"/>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29" name="Freeform 12"/>
          <p:cNvSpPr>
            <a:spLocks/>
          </p:cNvSpPr>
          <p:nvPr/>
        </p:nvSpPr>
        <p:spPr bwMode="auto">
          <a:xfrm>
            <a:off x="3808412" y="619583"/>
            <a:ext cx="1749425" cy="503238"/>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r>
              <a:rPr lang="en-US" dirty="0" smtClean="0">
                <a:gradFill>
                  <a:gsLst>
                    <a:gs pos="0">
                      <a:schemeClr val="tx1"/>
                    </a:gs>
                    <a:gs pos="100000">
                      <a:schemeClr val="tx1"/>
                    </a:gs>
                  </a:gsLst>
                  <a:lin ang="5400000" scaled="0"/>
                </a:gradFill>
              </a:rPr>
              <a:t>Product</a:t>
            </a:r>
          </a:p>
          <a:p>
            <a:pPr algn="ctr">
              <a:lnSpc>
                <a:spcPct val="85000"/>
              </a:lnSpc>
            </a:pPr>
            <a:r>
              <a:rPr lang="en-US" dirty="0" smtClean="0">
                <a:gradFill>
                  <a:gsLst>
                    <a:gs pos="0">
                      <a:schemeClr val="tx1"/>
                    </a:gs>
                    <a:gs pos="100000">
                      <a:schemeClr val="tx1"/>
                    </a:gs>
                  </a:gsLst>
                  <a:lin ang="5400000" scaled="0"/>
                </a:gradFill>
              </a:rPr>
              <a:t>Backlog</a:t>
            </a:r>
            <a:endParaRPr lang="en-US" dirty="0">
              <a:gradFill>
                <a:gsLst>
                  <a:gs pos="0">
                    <a:schemeClr val="tx1"/>
                  </a:gs>
                  <a:gs pos="100000">
                    <a:schemeClr val="tx1"/>
                  </a:gs>
                </a:gsLst>
                <a:lin ang="5400000" scaled="0"/>
              </a:gradFill>
            </a:endParaRPr>
          </a:p>
        </p:txBody>
      </p:sp>
      <p:sp>
        <p:nvSpPr>
          <p:cNvPr id="30" name="Rectangle 13"/>
          <p:cNvSpPr>
            <a:spLocks noChangeArrowheads="1"/>
          </p:cNvSpPr>
          <p:nvPr/>
        </p:nvSpPr>
        <p:spPr bwMode="auto">
          <a:xfrm>
            <a:off x="3808412" y="1181558"/>
            <a:ext cx="1749425" cy="22383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1" name="Rectangle 14"/>
          <p:cNvSpPr>
            <a:spLocks noChangeArrowheads="1"/>
          </p:cNvSpPr>
          <p:nvPr/>
        </p:nvSpPr>
        <p:spPr bwMode="auto">
          <a:xfrm>
            <a:off x="3808412" y="1464133"/>
            <a:ext cx="1749425" cy="22383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2" name="Freeform 15"/>
          <p:cNvSpPr>
            <a:spLocks/>
          </p:cNvSpPr>
          <p:nvPr/>
        </p:nvSpPr>
        <p:spPr bwMode="auto">
          <a:xfrm>
            <a:off x="3808412" y="1746708"/>
            <a:ext cx="1749425" cy="222250"/>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3" name="Freeform 16"/>
          <p:cNvSpPr>
            <a:spLocks/>
          </p:cNvSpPr>
          <p:nvPr/>
        </p:nvSpPr>
        <p:spPr bwMode="auto">
          <a:xfrm>
            <a:off x="6624637" y="4869320"/>
            <a:ext cx="1747838" cy="504825"/>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r>
              <a:rPr lang="en-US" dirty="0" smtClean="0">
                <a:gradFill>
                  <a:gsLst>
                    <a:gs pos="0">
                      <a:schemeClr val="tx1"/>
                    </a:gs>
                    <a:gs pos="100000">
                      <a:schemeClr val="tx1"/>
                    </a:gs>
                  </a:gsLst>
                  <a:lin ang="5400000" scaled="0"/>
                </a:gradFill>
              </a:rPr>
              <a:t>Ops</a:t>
            </a:r>
          </a:p>
          <a:p>
            <a:pPr algn="ctr">
              <a:lnSpc>
                <a:spcPct val="85000"/>
              </a:lnSpc>
            </a:pPr>
            <a:r>
              <a:rPr lang="en-US" dirty="0" smtClean="0">
                <a:gradFill>
                  <a:gsLst>
                    <a:gs pos="0">
                      <a:schemeClr val="tx1"/>
                    </a:gs>
                    <a:gs pos="100000">
                      <a:schemeClr val="tx1"/>
                    </a:gs>
                  </a:gsLst>
                  <a:lin ang="5400000" scaled="0"/>
                </a:gradFill>
              </a:rPr>
              <a:t>Backlog</a:t>
            </a:r>
            <a:endParaRPr lang="en-US" dirty="0">
              <a:gradFill>
                <a:gsLst>
                  <a:gs pos="0">
                    <a:schemeClr val="tx1"/>
                  </a:gs>
                  <a:gs pos="100000">
                    <a:schemeClr val="tx1"/>
                  </a:gs>
                </a:gsLst>
                <a:lin ang="5400000" scaled="0"/>
              </a:gradFill>
            </a:endParaRPr>
          </a:p>
        </p:txBody>
      </p:sp>
      <p:sp>
        <p:nvSpPr>
          <p:cNvPr id="34" name="Rectangle 17"/>
          <p:cNvSpPr>
            <a:spLocks noChangeArrowheads="1"/>
          </p:cNvSpPr>
          <p:nvPr/>
        </p:nvSpPr>
        <p:spPr bwMode="auto">
          <a:xfrm>
            <a:off x="6624637" y="5432883"/>
            <a:ext cx="1747838" cy="223838"/>
          </a:xfrm>
          <a:prstGeom prst="rect">
            <a:avLst/>
          </a:prstGeom>
          <a:solidFill>
            <a:srgbClr val="429A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5" name="Rectangle 18"/>
          <p:cNvSpPr>
            <a:spLocks noChangeArrowheads="1"/>
          </p:cNvSpPr>
          <p:nvPr/>
        </p:nvSpPr>
        <p:spPr bwMode="auto">
          <a:xfrm>
            <a:off x="6624637" y="5715458"/>
            <a:ext cx="1747838" cy="220663"/>
          </a:xfrm>
          <a:prstGeom prst="rect">
            <a:avLst/>
          </a:prstGeom>
          <a:solidFill>
            <a:srgbClr val="429A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6" name="Freeform 19"/>
          <p:cNvSpPr>
            <a:spLocks/>
          </p:cNvSpPr>
          <p:nvPr/>
        </p:nvSpPr>
        <p:spPr bwMode="auto">
          <a:xfrm>
            <a:off x="6624637" y="5994858"/>
            <a:ext cx="1747838" cy="223838"/>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7" name="Freeform 20"/>
          <p:cNvSpPr>
            <a:spLocks/>
          </p:cNvSpPr>
          <p:nvPr/>
        </p:nvSpPr>
        <p:spPr bwMode="auto">
          <a:xfrm>
            <a:off x="5602287" y="1041858"/>
            <a:ext cx="684213" cy="439738"/>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40" name="Freeform 23"/>
          <p:cNvSpPr>
            <a:spLocks/>
          </p:cNvSpPr>
          <p:nvPr/>
        </p:nvSpPr>
        <p:spPr bwMode="auto">
          <a:xfrm>
            <a:off x="6557962" y="1222833"/>
            <a:ext cx="2759075" cy="2079625"/>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41" name="Freeform 24"/>
          <p:cNvSpPr>
            <a:spLocks/>
          </p:cNvSpPr>
          <p:nvPr/>
        </p:nvSpPr>
        <p:spPr bwMode="auto">
          <a:xfrm>
            <a:off x="7210425" y="2370595"/>
            <a:ext cx="2103438" cy="2589213"/>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42" name="Freeform 25"/>
          <p:cNvSpPr>
            <a:spLocks/>
          </p:cNvSpPr>
          <p:nvPr/>
        </p:nvSpPr>
        <p:spPr bwMode="auto">
          <a:xfrm>
            <a:off x="2863850" y="3538995"/>
            <a:ext cx="893763" cy="928688"/>
          </a:xfrm>
          <a:custGeom>
            <a:avLst/>
            <a:gdLst>
              <a:gd name="T0" fmla="*/ 40 w 307"/>
              <a:gd name="T1" fmla="*/ 2 h 319"/>
              <a:gd name="T2" fmla="*/ 34 w 307"/>
              <a:gd name="T3" fmla="*/ 7 h 319"/>
              <a:gd name="T4" fmla="*/ 21 w 307"/>
              <a:gd name="T5" fmla="*/ 19 h 319"/>
              <a:gd name="T6" fmla="*/ 7 w 307"/>
              <a:gd name="T7" fmla="*/ 7 h 319"/>
              <a:gd name="T8" fmla="*/ 0 w 307"/>
              <a:gd name="T9" fmla="*/ 0 h 319"/>
              <a:gd name="T10" fmla="*/ 307 w 307"/>
              <a:gd name="T11" fmla="*/ 319 h 319"/>
              <a:gd name="T12" fmla="*/ 307 w 307"/>
              <a:gd name="T13" fmla="*/ 278 h 319"/>
              <a:gd name="T14" fmla="*/ 40 w 307"/>
              <a:gd name="T15" fmla="*/ 2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19">
                <a:moveTo>
                  <a:pt x="40" y="2"/>
                </a:moveTo>
                <a:cubicBezTo>
                  <a:pt x="34" y="7"/>
                  <a:pt x="34" y="7"/>
                  <a:pt x="34" y="7"/>
                </a:cubicBezTo>
                <a:cubicBezTo>
                  <a:pt x="21" y="19"/>
                  <a:pt x="21" y="19"/>
                  <a:pt x="21" y="19"/>
                </a:cubicBezTo>
                <a:cubicBezTo>
                  <a:pt x="7" y="7"/>
                  <a:pt x="7" y="7"/>
                  <a:pt x="7" y="7"/>
                </a:cubicBezTo>
                <a:cubicBezTo>
                  <a:pt x="0" y="0"/>
                  <a:pt x="0" y="0"/>
                  <a:pt x="0" y="0"/>
                </a:cubicBezTo>
                <a:cubicBezTo>
                  <a:pt x="18" y="164"/>
                  <a:pt x="145" y="295"/>
                  <a:pt x="307" y="319"/>
                </a:cubicBezTo>
                <a:cubicBezTo>
                  <a:pt x="307" y="278"/>
                  <a:pt x="307" y="278"/>
                  <a:pt x="307" y="278"/>
                </a:cubicBezTo>
                <a:cubicBezTo>
                  <a:pt x="168" y="255"/>
                  <a:pt x="58" y="142"/>
                  <a:pt x="40" y="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3" name="Freeform 26"/>
          <p:cNvSpPr>
            <a:spLocks/>
          </p:cNvSpPr>
          <p:nvPr/>
        </p:nvSpPr>
        <p:spPr bwMode="auto">
          <a:xfrm>
            <a:off x="2867025" y="2364245"/>
            <a:ext cx="2106613" cy="2106613"/>
          </a:xfrm>
          <a:custGeom>
            <a:avLst/>
            <a:gdLst>
              <a:gd name="T0" fmla="*/ 359 w 723"/>
              <a:gd name="T1" fmla="*/ 0 h 723"/>
              <a:gd name="T2" fmla="*/ 0 w 723"/>
              <a:gd name="T3" fmla="*/ 308 h 723"/>
              <a:gd name="T4" fmla="*/ 41 w 723"/>
              <a:gd name="T5" fmla="*/ 308 h 723"/>
              <a:gd name="T6" fmla="*/ 359 w 723"/>
              <a:gd name="T7" fmla="*/ 40 h 723"/>
              <a:gd name="T8" fmla="*/ 683 w 723"/>
              <a:gd name="T9" fmla="*/ 363 h 723"/>
              <a:gd name="T10" fmla="*/ 400 w 723"/>
              <a:gd name="T11" fmla="*/ 683 h 723"/>
              <a:gd name="T12" fmla="*/ 408 w 723"/>
              <a:gd name="T13" fmla="*/ 693 h 723"/>
              <a:gd name="T14" fmla="*/ 420 w 723"/>
              <a:gd name="T15" fmla="*/ 706 h 723"/>
              <a:gd name="T16" fmla="*/ 408 w 723"/>
              <a:gd name="T17" fmla="*/ 719 h 723"/>
              <a:gd name="T18" fmla="*/ 404 w 723"/>
              <a:gd name="T19" fmla="*/ 723 h 723"/>
              <a:gd name="T20" fmla="*/ 723 w 723"/>
              <a:gd name="T21" fmla="*/ 363 h 723"/>
              <a:gd name="T22" fmla="*/ 359 w 723"/>
              <a:gd name="T2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3" h="723">
                <a:moveTo>
                  <a:pt x="359" y="0"/>
                </a:moveTo>
                <a:cubicBezTo>
                  <a:pt x="178" y="0"/>
                  <a:pt x="27" y="134"/>
                  <a:pt x="0" y="308"/>
                </a:cubicBezTo>
                <a:cubicBezTo>
                  <a:pt x="41" y="308"/>
                  <a:pt x="41" y="308"/>
                  <a:pt x="41" y="308"/>
                </a:cubicBezTo>
                <a:cubicBezTo>
                  <a:pt x="67" y="156"/>
                  <a:pt x="200" y="40"/>
                  <a:pt x="359" y="40"/>
                </a:cubicBezTo>
                <a:cubicBezTo>
                  <a:pt x="538" y="40"/>
                  <a:pt x="683" y="185"/>
                  <a:pt x="683" y="363"/>
                </a:cubicBezTo>
                <a:cubicBezTo>
                  <a:pt x="683" y="527"/>
                  <a:pt x="559" y="663"/>
                  <a:pt x="400" y="683"/>
                </a:cubicBezTo>
                <a:cubicBezTo>
                  <a:pt x="408" y="693"/>
                  <a:pt x="408" y="693"/>
                  <a:pt x="408" y="693"/>
                </a:cubicBezTo>
                <a:cubicBezTo>
                  <a:pt x="420" y="706"/>
                  <a:pt x="420" y="706"/>
                  <a:pt x="420" y="706"/>
                </a:cubicBezTo>
                <a:cubicBezTo>
                  <a:pt x="408" y="719"/>
                  <a:pt x="408" y="719"/>
                  <a:pt x="408" y="719"/>
                </a:cubicBezTo>
                <a:cubicBezTo>
                  <a:pt x="404" y="723"/>
                  <a:pt x="404" y="723"/>
                  <a:pt x="404" y="723"/>
                </a:cubicBezTo>
                <a:cubicBezTo>
                  <a:pt x="583" y="701"/>
                  <a:pt x="723" y="548"/>
                  <a:pt x="723" y="363"/>
                </a:cubicBezTo>
                <a:cubicBezTo>
                  <a:pt x="723" y="163"/>
                  <a:pt x="560" y="0"/>
                  <a:pt x="35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4" name="Freeform 27"/>
          <p:cNvSpPr>
            <a:spLocks/>
          </p:cNvSpPr>
          <p:nvPr/>
        </p:nvSpPr>
        <p:spPr bwMode="auto">
          <a:xfrm>
            <a:off x="2860675" y="1881645"/>
            <a:ext cx="965200" cy="1379538"/>
          </a:xfrm>
          <a:custGeom>
            <a:avLst/>
            <a:gdLst>
              <a:gd name="T0" fmla="*/ 41 w 331"/>
              <a:gd name="T1" fmla="*/ 474 h 474"/>
              <a:gd name="T2" fmla="*/ 331 w 331"/>
              <a:gd name="T3" fmla="*/ 32 h 474"/>
              <a:gd name="T4" fmla="*/ 309 w 331"/>
              <a:gd name="T5" fmla="*/ 0 h 474"/>
              <a:gd name="T6" fmla="*/ 307 w 331"/>
              <a:gd name="T7" fmla="*/ 0 h 474"/>
              <a:gd name="T8" fmla="*/ 0 w 331"/>
              <a:gd name="T9" fmla="*/ 474 h 474"/>
              <a:gd name="T10" fmla="*/ 41 w 331"/>
              <a:gd name="T11" fmla="*/ 474 h 474"/>
            </a:gdLst>
            <a:ahLst/>
            <a:cxnLst>
              <a:cxn ang="0">
                <a:pos x="T0" y="T1"/>
              </a:cxn>
              <a:cxn ang="0">
                <a:pos x="T2" y="T3"/>
              </a:cxn>
              <a:cxn ang="0">
                <a:pos x="T4" y="T5"/>
              </a:cxn>
              <a:cxn ang="0">
                <a:pos x="T6" y="T7"/>
              </a:cxn>
              <a:cxn ang="0">
                <a:pos x="T8" y="T9"/>
              </a:cxn>
              <a:cxn ang="0">
                <a:pos x="T10" y="T11"/>
              </a:cxn>
            </a:cxnLst>
            <a:rect l="0" t="0" r="r" b="b"/>
            <a:pathLst>
              <a:path w="331" h="474">
                <a:moveTo>
                  <a:pt x="41" y="474"/>
                </a:moveTo>
                <a:cubicBezTo>
                  <a:pt x="59" y="303"/>
                  <a:pt x="167" y="149"/>
                  <a:pt x="331" y="32"/>
                </a:cubicBezTo>
                <a:cubicBezTo>
                  <a:pt x="321" y="23"/>
                  <a:pt x="314" y="12"/>
                  <a:pt x="309" y="0"/>
                </a:cubicBezTo>
                <a:cubicBezTo>
                  <a:pt x="307" y="0"/>
                  <a:pt x="307" y="0"/>
                  <a:pt x="307" y="0"/>
                </a:cubicBezTo>
                <a:cubicBezTo>
                  <a:pt x="125" y="129"/>
                  <a:pt x="18" y="296"/>
                  <a:pt x="0" y="474"/>
                </a:cubicBezTo>
                <a:lnTo>
                  <a:pt x="41" y="47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5" name="Freeform 28"/>
          <p:cNvSpPr>
            <a:spLocks/>
          </p:cNvSpPr>
          <p:nvPr/>
        </p:nvSpPr>
        <p:spPr bwMode="auto">
          <a:xfrm>
            <a:off x="2857500" y="3535820"/>
            <a:ext cx="3735388" cy="2246313"/>
          </a:xfrm>
          <a:custGeom>
            <a:avLst/>
            <a:gdLst>
              <a:gd name="T0" fmla="*/ 1210 w 1282"/>
              <a:gd name="T1" fmla="*/ 620 h 771"/>
              <a:gd name="T2" fmla="*/ 1214 w 1282"/>
              <a:gd name="T3" fmla="*/ 679 h 771"/>
              <a:gd name="T4" fmla="*/ 1109 w 1282"/>
              <a:gd name="T5" fmla="*/ 682 h 771"/>
              <a:gd name="T6" fmla="*/ 41 w 1282"/>
              <a:gd name="T7" fmla="*/ 4 h 771"/>
              <a:gd name="T8" fmla="*/ 36 w 1282"/>
              <a:gd name="T9" fmla="*/ 8 h 771"/>
              <a:gd name="T10" fmla="*/ 23 w 1282"/>
              <a:gd name="T11" fmla="*/ 20 h 771"/>
              <a:gd name="T12" fmla="*/ 9 w 1282"/>
              <a:gd name="T13" fmla="*/ 8 h 771"/>
              <a:gd name="T14" fmla="*/ 0 w 1282"/>
              <a:gd name="T15" fmla="*/ 0 h 771"/>
              <a:gd name="T16" fmla="*/ 327 w 1282"/>
              <a:gd name="T17" fmla="*/ 501 h 771"/>
              <a:gd name="T18" fmla="*/ 1109 w 1282"/>
              <a:gd name="T19" fmla="*/ 722 h 771"/>
              <a:gd name="T20" fmla="*/ 1217 w 1282"/>
              <a:gd name="T21" fmla="*/ 719 h 771"/>
              <a:gd name="T22" fmla="*/ 1221 w 1282"/>
              <a:gd name="T23" fmla="*/ 771 h 771"/>
              <a:gd name="T24" fmla="*/ 1282 w 1282"/>
              <a:gd name="T25" fmla="*/ 691 h 771"/>
              <a:gd name="T26" fmla="*/ 1210 w 1282"/>
              <a:gd name="T27" fmla="*/ 62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771">
                <a:moveTo>
                  <a:pt x="1210" y="620"/>
                </a:moveTo>
                <a:cubicBezTo>
                  <a:pt x="1214" y="679"/>
                  <a:pt x="1214" y="679"/>
                  <a:pt x="1214" y="679"/>
                </a:cubicBezTo>
                <a:cubicBezTo>
                  <a:pt x="1179" y="681"/>
                  <a:pt x="1144" y="682"/>
                  <a:pt x="1109" y="682"/>
                </a:cubicBezTo>
                <a:cubicBezTo>
                  <a:pt x="541" y="682"/>
                  <a:pt x="74" y="382"/>
                  <a:pt x="41" y="4"/>
                </a:cubicBezTo>
                <a:cubicBezTo>
                  <a:pt x="36" y="8"/>
                  <a:pt x="36" y="8"/>
                  <a:pt x="36" y="8"/>
                </a:cubicBezTo>
                <a:cubicBezTo>
                  <a:pt x="23" y="20"/>
                  <a:pt x="23" y="20"/>
                  <a:pt x="23" y="20"/>
                </a:cubicBezTo>
                <a:cubicBezTo>
                  <a:pt x="9" y="8"/>
                  <a:pt x="9" y="8"/>
                  <a:pt x="9" y="8"/>
                </a:cubicBezTo>
                <a:cubicBezTo>
                  <a:pt x="0" y="0"/>
                  <a:pt x="0" y="0"/>
                  <a:pt x="0" y="0"/>
                </a:cubicBezTo>
                <a:cubicBezTo>
                  <a:pt x="14" y="190"/>
                  <a:pt x="129" y="367"/>
                  <a:pt x="327" y="501"/>
                </a:cubicBezTo>
                <a:cubicBezTo>
                  <a:pt x="536" y="644"/>
                  <a:pt x="814" y="722"/>
                  <a:pt x="1109" y="722"/>
                </a:cubicBezTo>
                <a:cubicBezTo>
                  <a:pt x="1145" y="722"/>
                  <a:pt x="1181" y="721"/>
                  <a:pt x="1217" y="719"/>
                </a:cubicBezTo>
                <a:cubicBezTo>
                  <a:pt x="1221" y="771"/>
                  <a:pt x="1221" y="771"/>
                  <a:pt x="1221" y="771"/>
                </a:cubicBezTo>
                <a:cubicBezTo>
                  <a:pt x="1282" y="691"/>
                  <a:pt x="1282" y="691"/>
                  <a:pt x="1282" y="691"/>
                </a:cubicBezTo>
                <a:lnTo>
                  <a:pt x="1210" y="6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6" name="Oval 29"/>
          <p:cNvSpPr>
            <a:spLocks noChangeArrowheads="1"/>
          </p:cNvSpPr>
          <p:nvPr/>
        </p:nvSpPr>
        <p:spPr bwMode="auto">
          <a:xfrm>
            <a:off x="5891212" y="2776995"/>
            <a:ext cx="398463" cy="396875"/>
          </a:xfrm>
          <a:prstGeom prst="ellipse">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0"/>
          <p:cNvSpPr>
            <a:spLocks/>
          </p:cNvSpPr>
          <p:nvPr/>
        </p:nvSpPr>
        <p:spPr bwMode="auto">
          <a:xfrm>
            <a:off x="5773737" y="3181808"/>
            <a:ext cx="627063" cy="477838"/>
          </a:xfrm>
          <a:custGeom>
            <a:avLst/>
            <a:gdLst>
              <a:gd name="T0" fmla="*/ 160 w 215"/>
              <a:gd name="T1" fmla="*/ 0 h 164"/>
              <a:gd name="T2" fmla="*/ 108 w 215"/>
              <a:gd name="T3" fmla="*/ 17 h 164"/>
              <a:gd name="T4" fmla="*/ 56 w 215"/>
              <a:gd name="T5" fmla="*/ 0 h 164"/>
              <a:gd name="T6" fmla="*/ 0 w 215"/>
              <a:gd name="T7" fmla="*/ 164 h 164"/>
              <a:gd name="T8" fmla="*/ 215 w 215"/>
              <a:gd name="T9" fmla="*/ 164 h 164"/>
              <a:gd name="T10" fmla="*/ 160 w 215"/>
              <a:gd name="T11" fmla="*/ 0 h 164"/>
            </a:gdLst>
            <a:ahLst/>
            <a:cxnLst>
              <a:cxn ang="0">
                <a:pos x="T0" y="T1"/>
              </a:cxn>
              <a:cxn ang="0">
                <a:pos x="T2" y="T3"/>
              </a:cxn>
              <a:cxn ang="0">
                <a:pos x="T4" y="T5"/>
              </a:cxn>
              <a:cxn ang="0">
                <a:pos x="T6" y="T7"/>
              </a:cxn>
              <a:cxn ang="0">
                <a:pos x="T8" y="T9"/>
              </a:cxn>
              <a:cxn ang="0">
                <a:pos x="T10" y="T11"/>
              </a:cxn>
            </a:cxnLst>
            <a:rect l="0" t="0" r="r" b="b"/>
            <a:pathLst>
              <a:path w="215" h="164">
                <a:moveTo>
                  <a:pt x="160" y="0"/>
                </a:moveTo>
                <a:cubicBezTo>
                  <a:pt x="146" y="11"/>
                  <a:pt x="128" y="17"/>
                  <a:pt x="108" y="17"/>
                </a:cubicBezTo>
                <a:cubicBezTo>
                  <a:pt x="89" y="17"/>
                  <a:pt x="71" y="11"/>
                  <a:pt x="56" y="0"/>
                </a:cubicBezTo>
                <a:cubicBezTo>
                  <a:pt x="23" y="32"/>
                  <a:pt x="0" y="93"/>
                  <a:pt x="0" y="164"/>
                </a:cubicBezTo>
                <a:cubicBezTo>
                  <a:pt x="215" y="164"/>
                  <a:pt x="215" y="164"/>
                  <a:pt x="215" y="164"/>
                </a:cubicBezTo>
                <a:cubicBezTo>
                  <a:pt x="215" y="94"/>
                  <a:pt x="193" y="32"/>
                  <a:pt x="16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p:cNvSpPr>
          <p:nvPr/>
        </p:nvSpPr>
        <p:spPr bwMode="auto">
          <a:xfrm>
            <a:off x="6059487" y="534537"/>
            <a:ext cx="58738" cy="605746"/>
          </a:xfrm>
          <a:custGeom>
            <a:avLst/>
            <a:gdLst/>
            <a:ahLst/>
            <a:cxnLst/>
            <a:rect l="l" t="t" r="r" b="b"/>
            <a:pathLst>
              <a:path w="58738" h="605746">
                <a:moveTo>
                  <a:pt x="0" y="0"/>
                </a:moveTo>
                <a:lnTo>
                  <a:pt x="29369" y="0"/>
                </a:lnTo>
                <a:cubicBezTo>
                  <a:pt x="38180" y="0"/>
                  <a:pt x="49928" y="0"/>
                  <a:pt x="58738" y="0"/>
                </a:cubicBezTo>
                <a:cubicBezTo>
                  <a:pt x="58738" y="165973"/>
                  <a:pt x="58738" y="365612"/>
                  <a:pt x="58738" y="605746"/>
                </a:cubicBezTo>
                <a:cubicBezTo>
                  <a:pt x="49928" y="605746"/>
                  <a:pt x="38180" y="605746"/>
                  <a:pt x="29369" y="605746"/>
                </a:cubicBezTo>
                <a:lnTo>
                  <a:pt x="0" y="605746"/>
                </a:lnTo>
                <a:cubicBezTo>
                  <a:pt x="0" y="605731"/>
                  <a:pt x="0" y="602724"/>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p:cNvSpPr>
            <a:spLocks/>
          </p:cNvSpPr>
          <p:nvPr/>
        </p:nvSpPr>
        <p:spPr bwMode="auto">
          <a:xfrm>
            <a:off x="6059487" y="1373645"/>
            <a:ext cx="58738" cy="1322388"/>
          </a:xfrm>
          <a:custGeom>
            <a:avLst/>
            <a:gdLst>
              <a:gd name="T0" fmla="*/ 10 w 20"/>
              <a:gd name="T1" fmla="*/ 0 h 454"/>
              <a:gd name="T2" fmla="*/ 0 w 20"/>
              <a:gd name="T3" fmla="*/ 0 h 454"/>
              <a:gd name="T4" fmla="*/ 0 w 20"/>
              <a:gd name="T5" fmla="*/ 454 h 454"/>
              <a:gd name="T6" fmla="*/ 10 w 20"/>
              <a:gd name="T7" fmla="*/ 453 h 454"/>
              <a:gd name="T8" fmla="*/ 20 w 20"/>
              <a:gd name="T9" fmla="*/ 454 h 454"/>
              <a:gd name="T10" fmla="*/ 20 w 20"/>
              <a:gd name="T11" fmla="*/ 0 h 454"/>
              <a:gd name="T12" fmla="*/ 10 w 20"/>
              <a:gd name="T13" fmla="*/ 0 h 454"/>
            </a:gdLst>
            <a:ahLst/>
            <a:cxnLst>
              <a:cxn ang="0">
                <a:pos x="T0" y="T1"/>
              </a:cxn>
              <a:cxn ang="0">
                <a:pos x="T2" y="T3"/>
              </a:cxn>
              <a:cxn ang="0">
                <a:pos x="T4" y="T5"/>
              </a:cxn>
              <a:cxn ang="0">
                <a:pos x="T6" y="T7"/>
              </a:cxn>
              <a:cxn ang="0">
                <a:pos x="T8" y="T9"/>
              </a:cxn>
              <a:cxn ang="0">
                <a:pos x="T10" y="T11"/>
              </a:cxn>
              <a:cxn ang="0">
                <a:pos x="T12" y="T13"/>
              </a:cxn>
            </a:cxnLst>
            <a:rect l="0" t="0" r="r" b="b"/>
            <a:pathLst>
              <a:path w="20" h="454">
                <a:moveTo>
                  <a:pt x="10" y="0"/>
                </a:moveTo>
                <a:cubicBezTo>
                  <a:pt x="7" y="0"/>
                  <a:pt x="3" y="0"/>
                  <a:pt x="0" y="0"/>
                </a:cubicBezTo>
                <a:cubicBezTo>
                  <a:pt x="0" y="454"/>
                  <a:pt x="0" y="454"/>
                  <a:pt x="0" y="454"/>
                </a:cubicBezTo>
                <a:cubicBezTo>
                  <a:pt x="3" y="454"/>
                  <a:pt x="7" y="453"/>
                  <a:pt x="10" y="453"/>
                </a:cubicBezTo>
                <a:cubicBezTo>
                  <a:pt x="14" y="453"/>
                  <a:pt x="17" y="454"/>
                  <a:pt x="20" y="454"/>
                </a:cubicBezTo>
                <a:cubicBezTo>
                  <a:pt x="20" y="0"/>
                  <a:pt x="20" y="0"/>
                  <a:pt x="20" y="0"/>
                </a:cubicBezTo>
                <a:cubicBezTo>
                  <a:pt x="17" y="0"/>
                  <a:pt x="13" y="0"/>
                  <a:pt x="1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5"/>
          <p:cNvSpPr>
            <a:spLocks noChangeArrowheads="1"/>
          </p:cNvSpPr>
          <p:nvPr/>
        </p:nvSpPr>
        <p:spPr bwMode="auto">
          <a:xfrm>
            <a:off x="6059487" y="4199395"/>
            <a:ext cx="58738" cy="1265238"/>
          </a:xfrm>
          <a:custGeom>
            <a:avLst/>
            <a:gdLst/>
            <a:ahLst/>
            <a:cxnLst/>
            <a:rect l="l" t="t" r="r" b="b"/>
            <a:pathLst>
              <a:path w="58738" h="1420812">
                <a:moveTo>
                  <a:pt x="0" y="0"/>
                </a:moveTo>
                <a:lnTo>
                  <a:pt x="58738" y="0"/>
                </a:lnTo>
                <a:lnTo>
                  <a:pt x="58738" y="377824"/>
                </a:lnTo>
                <a:lnTo>
                  <a:pt x="58738" y="379861"/>
                </a:lnTo>
                <a:lnTo>
                  <a:pt x="58738" y="387350"/>
                </a:lnTo>
                <a:cubicBezTo>
                  <a:pt x="58738" y="423396"/>
                  <a:pt x="58738" y="595841"/>
                  <a:pt x="58738" y="1420812"/>
                </a:cubicBezTo>
                <a:cubicBezTo>
                  <a:pt x="49928" y="1420812"/>
                  <a:pt x="38180" y="1420812"/>
                  <a:pt x="29369" y="1420812"/>
                </a:cubicBezTo>
                <a:cubicBezTo>
                  <a:pt x="20559" y="1420812"/>
                  <a:pt x="8811" y="1420812"/>
                  <a:pt x="0" y="1420812"/>
                </a:cubicBezTo>
                <a:cubicBezTo>
                  <a:pt x="0" y="1420812"/>
                  <a:pt x="0" y="1420812"/>
                  <a:pt x="0" y="387350"/>
                </a:cubicBezTo>
                <a:lnTo>
                  <a:pt x="0" y="37782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
          <p:cNvSpPr>
            <a:spLocks/>
          </p:cNvSpPr>
          <p:nvPr/>
        </p:nvSpPr>
        <p:spPr bwMode="auto">
          <a:xfrm>
            <a:off x="6059487" y="5697994"/>
            <a:ext cx="58738" cy="618896"/>
          </a:xfrm>
          <a:custGeom>
            <a:avLst/>
            <a:gdLst/>
            <a:ahLst/>
            <a:cxnLst/>
            <a:rect l="l" t="t" r="r" b="b"/>
            <a:pathLst>
              <a:path w="58738" h="618896">
                <a:moveTo>
                  <a:pt x="0" y="0"/>
                </a:moveTo>
                <a:cubicBezTo>
                  <a:pt x="8811" y="0"/>
                  <a:pt x="20559" y="0"/>
                  <a:pt x="29369" y="0"/>
                </a:cubicBezTo>
                <a:cubicBezTo>
                  <a:pt x="38180" y="0"/>
                  <a:pt x="49928" y="0"/>
                  <a:pt x="58738" y="0"/>
                </a:cubicBezTo>
                <a:cubicBezTo>
                  <a:pt x="58738" y="0"/>
                  <a:pt x="58738" y="0"/>
                  <a:pt x="58738" y="182333"/>
                </a:cubicBezTo>
                <a:lnTo>
                  <a:pt x="58738" y="183186"/>
                </a:lnTo>
                <a:lnTo>
                  <a:pt x="58738" y="184175"/>
                </a:lnTo>
                <a:lnTo>
                  <a:pt x="58738" y="189155"/>
                </a:lnTo>
                <a:lnTo>
                  <a:pt x="58738" y="205355"/>
                </a:lnTo>
                <a:lnTo>
                  <a:pt x="58738" y="234163"/>
                </a:lnTo>
                <a:lnTo>
                  <a:pt x="58738" y="236904"/>
                </a:lnTo>
                <a:lnTo>
                  <a:pt x="58738" y="288916"/>
                </a:lnTo>
                <a:lnTo>
                  <a:pt x="58738" y="292463"/>
                </a:lnTo>
                <a:lnTo>
                  <a:pt x="58738" y="324195"/>
                </a:lnTo>
                <a:lnTo>
                  <a:pt x="58738" y="359717"/>
                </a:lnTo>
                <a:lnTo>
                  <a:pt x="58738" y="366508"/>
                </a:lnTo>
                <a:lnTo>
                  <a:pt x="58738" y="416496"/>
                </a:lnTo>
                <a:lnTo>
                  <a:pt x="58738" y="436563"/>
                </a:lnTo>
                <a:cubicBezTo>
                  <a:pt x="58738" y="486772"/>
                  <a:pt x="58738" y="546897"/>
                  <a:pt x="58738" y="618896"/>
                </a:cubicBezTo>
                <a:cubicBezTo>
                  <a:pt x="58738" y="618896"/>
                  <a:pt x="58738" y="618896"/>
                  <a:pt x="0" y="618896"/>
                </a:cubicBezTo>
                <a:cubicBezTo>
                  <a:pt x="0" y="618896"/>
                  <a:pt x="0" y="618896"/>
                  <a:pt x="0" y="436563"/>
                </a:cubicBezTo>
                <a:lnTo>
                  <a:pt x="0" y="435711"/>
                </a:lnTo>
                <a:cubicBezTo>
                  <a:pt x="0" y="433742"/>
                  <a:pt x="0" y="431753"/>
                  <a:pt x="0" y="429742"/>
                </a:cubicBezTo>
                <a:cubicBezTo>
                  <a:pt x="0" y="426331"/>
                  <a:pt x="0" y="421215"/>
                  <a:pt x="0" y="413541"/>
                </a:cubicBezTo>
                <a:cubicBezTo>
                  <a:pt x="0" y="403522"/>
                  <a:pt x="0" y="393014"/>
                  <a:pt x="0" y="381993"/>
                </a:cubicBezTo>
                <a:cubicBezTo>
                  <a:pt x="0" y="368350"/>
                  <a:pt x="0" y="351297"/>
                  <a:pt x="0" y="329980"/>
                </a:cubicBezTo>
                <a:cubicBezTo>
                  <a:pt x="0" y="318669"/>
                  <a:pt x="0" y="306916"/>
                  <a:pt x="0" y="294702"/>
                </a:cubicBezTo>
                <a:cubicBezTo>
                  <a:pt x="0" y="283731"/>
                  <a:pt x="0" y="271912"/>
                  <a:pt x="0" y="259179"/>
                </a:cubicBezTo>
                <a:cubicBezTo>
                  <a:pt x="0" y="256930"/>
                  <a:pt x="0" y="254666"/>
                  <a:pt x="0" y="252388"/>
                </a:cubicBezTo>
                <a:cubicBezTo>
                  <a:pt x="0" y="237040"/>
                  <a:pt x="0" y="220413"/>
                  <a:pt x="0" y="202401"/>
                </a:cubicBezTo>
                <a:lnTo>
                  <a:pt x="0" y="182333"/>
                </a:lnTo>
                <a:cubicBezTo>
                  <a:pt x="0" y="132124"/>
                  <a:pt x="0" y="71999"/>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8" name="Group 57"/>
          <p:cNvGrpSpPr/>
          <p:nvPr/>
        </p:nvGrpSpPr>
        <p:grpSpPr>
          <a:xfrm>
            <a:off x="2857500" y="1041858"/>
            <a:ext cx="6627813" cy="4740275"/>
            <a:chOff x="2857500" y="1041858"/>
            <a:chExt cx="6627813" cy="4740275"/>
          </a:xfrm>
          <a:solidFill>
            <a:schemeClr val="tx1">
              <a:lumMod val="50000"/>
              <a:alpha val="25000"/>
            </a:schemeClr>
          </a:solidFill>
        </p:grpSpPr>
        <p:sp>
          <p:nvSpPr>
            <p:cNvPr id="74" name="Freeform 9"/>
            <p:cNvSpPr>
              <a:spLocks/>
            </p:cNvSpPr>
            <p:nvPr/>
          </p:nvSpPr>
          <p:spPr bwMode="auto">
            <a:xfrm>
              <a:off x="9045575" y="3319920"/>
              <a:ext cx="439738" cy="195263"/>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5" name="Freeform 10"/>
            <p:cNvSpPr>
              <a:spLocks/>
            </p:cNvSpPr>
            <p:nvPr/>
          </p:nvSpPr>
          <p:spPr bwMode="auto">
            <a:xfrm>
              <a:off x="8169275" y="2200733"/>
              <a:ext cx="195263" cy="441325"/>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6" name="Freeform 11"/>
            <p:cNvSpPr>
              <a:spLocks/>
            </p:cNvSpPr>
            <p:nvPr/>
          </p:nvSpPr>
          <p:spPr bwMode="auto">
            <a:xfrm>
              <a:off x="6310312" y="1052970"/>
              <a:ext cx="203200" cy="441325"/>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7" name="Freeform 20"/>
            <p:cNvSpPr>
              <a:spLocks/>
            </p:cNvSpPr>
            <p:nvPr/>
          </p:nvSpPr>
          <p:spPr bwMode="auto">
            <a:xfrm>
              <a:off x="5602287" y="1041858"/>
              <a:ext cx="684213" cy="439738"/>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8" name="Freeform 21"/>
            <p:cNvSpPr>
              <a:spLocks/>
            </p:cNvSpPr>
            <p:nvPr/>
          </p:nvSpPr>
          <p:spPr bwMode="auto">
            <a:xfrm>
              <a:off x="6557962" y="1222833"/>
              <a:ext cx="2759075" cy="2079625"/>
            </a:xfrm>
            <a:custGeom>
              <a:avLst/>
              <a:gdLst/>
              <a:ahLst/>
              <a:cxnLst/>
              <a:rect l="l" t="t" r="r" b="b"/>
              <a:pathLst>
                <a:path w="2759075" h="2079625">
                  <a:moveTo>
                    <a:pt x="5827" y="0"/>
                  </a:moveTo>
                  <a:cubicBezTo>
                    <a:pt x="687584"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3"/>
                    <a:pt x="1114176" y="231237"/>
                    <a:pt x="0" y="116491"/>
                  </a:cubicBezTo>
                  <a:cubicBezTo>
                    <a:pt x="0" y="116491"/>
                    <a:pt x="0" y="116491"/>
                    <a:pt x="58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81" name="Freeform 24"/>
            <p:cNvSpPr>
              <a:spLocks/>
            </p:cNvSpPr>
            <p:nvPr/>
          </p:nvSpPr>
          <p:spPr bwMode="auto">
            <a:xfrm>
              <a:off x="7210425" y="2370595"/>
              <a:ext cx="2103438" cy="2589213"/>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82" name="Freeform 27"/>
            <p:cNvSpPr>
              <a:spLocks/>
            </p:cNvSpPr>
            <p:nvPr/>
          </p:nvSpPr>
          <p:spPr bwMode="auto">
            <a:xfrm>
              <a:off x="2860675" y="1881645"/>
              <a:ext cx="965200" cy="1379538"/>
            </a:xfrm>
            <a:custGeom>
              <a:avLst/>
              <a:gdLst>
                <a:gd name="T0" fmla="*/ 41 w 331"/>
                <a:gd name="T1" fmla="*/ 474 h 474"/>
                <a:gd name="T2" fmla="*/ 331 w 331"/>
                <a:gd name="T3" fmla="*/ 32 h 474"/>
                <a:gd name="T4" fmla="*/ 309 w 331"/>
                <a:gd name="T5" fmla="*/ 0 h 474"/>
                <a:gd name="T6" fmla="*/ 307 w 331"/>
                <a:gd name="T7" fmla="*/ 0 h 474"/>
                <a:gd name="T8" fmla="*/ 0 w 331"/>
                <a:gd name="T9" fmla="*/ 474 h 474"/>
                <a:gd name="T10" fmla="*/ 41 w 331"/>
                <a:gd name="T11" fmla="*/ 474 h 474"/>
              </a:gdLst>
              <a:ahLst/>
              <a:cxnLst>
                <a:cxn ang="0">
                  <a:pos x="T0" y="T1"/>
                </a:cxn>
                <a:cxn ang="0">
                  <a:pos x="T2" y="T3"/>
                </a:cxn>
                <a:cxn ang="0">
                  <a:pos x="T4" y="T5"/>
                </a:cxn>
                <a:cxn ang="0">
                  <a:pos x="T6" y="T7"/>
                </a:cxn>
                <a:cxn ang="0">
                  <a:pos x="T8" y="T9"/>
                </a:cxn>
                <a:cxn ang="0">
                  <a:pos x="T10" y="T11"/>
                </a:cxn>
              </a:cxnLst>
              <a:rect l="0" t="0" r="r" b="b"/>
              <a:pathLst>
                <a:path w="331" h="474">
                  <a:moveTo>
                    <a:pt x="41" y="474"/>
                  </a:moveTo>
                  <a:cubicBezTo>
                    <a:pt x="59" y="303"/>
                    <a:pt x="167" y="149"/>
                    <a:pt x="331" y="32"/>
                  </a:cubicBezTo>
                  <a:cubicBezTo>
                    <a:pt x="321" y="23"/>
                    <a:pt x="314" y="12"/>
                    <a:pt x="309" y="0"/>
                  </a:cubicBezTo>
                  <a:cubicBezTo>
                    <a:pt x="307" y="0"/>
                    <a:pt x="307" y="0"/>
                    <a:pt x="307" y="0"/>
                  </a:cubicBezTo>
                  <a:cubicBezTo>
                    <a:pt x="125" y="129"/>
                    <a:pt x="18" y="296"/>
                    <a:pt x="0" y="474"/>
                  </a:cubicBezTo>
                  <a:lnTo>
                    <a:pt x="41" y="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83" name="Freeform 28"/>
            <p:cNvSpPr>
              <a:spLocks/>
            </p:cNvSpPr>
            <p:nvPr/>
          </p:nvSpPr>
          <p:spPr bwMode="auto">
            <a:xfrm>
              <a:off x="2857500" y="3535820"/>
              <a:ext cx="3735388" cy="2246313"/>
            </a:xfrm>
            <a:custGeom>
              <a:avLst/>
              <a:gdLst>
                <a:gd name="T0" fmla="*/ 1210 w 1282"/>
                <a:gd name="T1" fmla="*/ 620 h 771"/>
                <a:gd name="T2" fmla="*/ 1214 w 1282"/>
                <a:gd name="T3" fmla="*/ 679 h 771"/>
                <a:gd name="T4" fmla="*/ 1109 w 1282"/>
                <a:gd name="T5" fmla="*/ 682 h 771"/>
                <a:gd name="T6" fmla="*/ 41 w 1282"/>
                <a:gd name="T7" fmla="*/ 4 h 771"/>
                <a:gd name="T8" fmla="*/ 36 w 1282"/>
                <a:gd name="T9" fmla="*/ 8 h 771"/>
                <a:gd name="T10" fmla="*/ 23 w 1282"/>
                <a:gd name="T11" fmla="*/ 20 h 771"/>
                <a:gd name="T12" fmla="*/ 9 w 1282"/>
                <a:gd name="T13" fmla="*/ 8 h 771"/>
                <a:gd name="T14" fmla="*/ 0 w 1282"/>
                <a:gd name="T15" fmla="*/ 0 h 771"/>
                <a:gd name="T16" fmla="*/ 327 w 1282"/>
                <a:gd name="T17" fmla="*/ 501 h 771"/>
                <a:gd name="T18" fmla="*/ 1109 w 1282"/>
                <a:gd name="T19" fmla="*/ 722 h 771"/>
                <a:gd name="T20" fmla="*/ 1217 w 1282"/>
                <a:gd name="T21" fmla="*/ 719 h 771"/>
                <a:gd name="T22" fmla="*/ 1221 w 1282"/>
                <a:gd name="T23" fmla="*/ 771 h 771"/>
                <a:gd name="T24" fmla="*/ 1282 w 1282"/>
                <a:gd name="T25" fmla="*/ 691 h 771"/>
                <a:gd name="T26" fmla="*/ 1210 w 1282"/>
                <a:gd name="T27" fmla="*/ 62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771">
                  <a:moveTo>
                    <a:pt x="1210" y="620"/>
                  </a:moveTo>
                  <a:cubicBezTo>
                    <a:pt x="1214" y="679"/>
                    <a:pt x="1214" y="679"/>
                    <a:pt x="1214" y="679"/>
                  </a:cubicBezTo>
                  <a:cubicBezTo>
                    <a:pt x="1179" y="681"/>
                    <a:pt x="1144" y="682"/>
                    <a:pt x="1109" y="682"/>
                  </a:cubicBezTo>
                  <a:cubicBezTo>
                    <a:pt x="541" y="682"/>
                    <a:pt x="74" y="382"/>
                    <a:pt x="41" y="4"/>
                  </a:cubicBezTo>
                  <a:cubicBezTo>
                    <a:pt x="36" y="8"/>
                    <a:pt x="36" y="8"/>
                    <a:pt x="36" y="8"/>
                  </a:cubicBezTo>
                  <a:cubicBezTo>
                    <a:pt x="23" y="20"/>
                    <a:pt x="23" y="20"/>
                    <a:pt x="23" y="20"/>
                  </a:cubicBezTo>
                  <a:cubicBezTo>
                    <a:pt x="9" y="8"/>
                    <a:pt x="9" y="8"/>
                    <a:pt x="9" y="8"/>
                  </a:cubicBezTo>
                  <a:cubicBezTo>
                    <a:pt x="0" y="0"/>
                    <a:pt x="0" y="0"/>
                    <a:pt x="0" y="0"/>
                  </a:cubicBezTo>
                  <a:cubicBezTo>
                    <a:pt x="14" y="190"/>
                    <a:pt x="129" y="367"/>
                    <a:pt x="327" y="501"/>
                  </a:cubicBezTo>
                  <a:cubicBezTo>
                    <a:pt x="536" y="644"/>
                    <a:pt x="814" y="722"/>
                    <a:pt x="1109" y="722"/>
                  </a:cubicBezTo>
                  <a:cubicBezTo>
                    <a:pt x="1145" y="722"/>
                    <a:pt x="1181" y="721"/>
                    <a:pt x="1217" y="719"/>
                  </a:cubicBezTo>
                  <a:cubicBezTo>
                    <a:pt x="1221" y="771"/>
                    <a:pt x="1221" y="771"/>
                    <a:pt x="1221" y="771"/>
                  </a:cubicBezTo>
                  <a:cubicBezTo>
                    <a:pt x="1282" y="691"/>
                    <a:pt x="1282" y="691"/>
                    <a:pt x="1282" y="691"/>
                  </a:cubicBezTo>
                  <a:lnTo>
                    <a:pt x="1210"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grpSp>
      <p:sp>
        <p:nvSpPr>
          <p:cNvPr id="85" name="TextBox 84"/>
          <p:cNvSpPr txBox="1"/>
          <p:nvPr/>
        </p:nvSpPr>
        <p:spPr>
          <a:xfrm>
            <a:off x="7681427" y="3232885"/>
            <a:ext cx="1093248" cy="369332"/>
          </a:xfrm>
          <a:prstGeom prst="rect">
            <a:avLst/>
          </a:prstGeom>
          <a:noFill/>
        </p:spPr>
        <p:txBody>
          <a:bodyPr wrap="none" lIns="0" tIns="0" rIns="0" bIns="0" rtlCol="0" anchor="ctr">
            <a:spAutoFit/>
          </a:bodyPr>
          <a:lstStyle/>
          <a:p>
            <a:pPr algn="ctr"/>
            <a:r>
              <a:rPr lang="en-US" sz="2400" dirty="0">
                <a:gradFill>
                  <a:gsLst>
                    <a:gs pos="0">
                      <a:schemeClr val="tx1">
                        <a:lumMod val="50000"/>
                        <a:alpha val="25000"/>
                      </a:schemeClr>
                    </a:gs>
                    <a:gs pos="86000">
                      <a:schemeClr val="tx1">
                        <a:lumMod val="50000"/>
                        <a:alpha val="25000"/>
                      </a:schemeClr>
                    </a:gs>
                  </a:gsLst>
                  <a:lin ang="5400000" scaled="0"/>
                </a:gradFill>
              </a:rPr>
              <a:t>Monitor</a:t>
            </a:r>
          </a:p>
        </p:txBody>
      </p:sp>
      <p:grpSp>
        <p:nvGrpSpPr>
          <p:cNvPr id="2" name="Group 1"/>
          <p:cNvGrpSpPr/>
          <p:nvPr/>
        </p:nvGrpSpPr>
        <p:grpSpPr>
          <a:xfrm>
            <a:off x="4712211" y="5625526"/>
            <a:ext cx="799001" cy="492443"/>
            <a:chOff x="4712211" y="5625526"/>
            <a:chExt cx="799001" cy="492443"/>
          </a:xfrm>
        </p:grpSpPr>
        <p:sp>
          <p:nvSpPr>
            <p:cNvPr id="119" name="TextBox 118"/>
            <p:cNvSpPr txBox="1"/>
            <p:nvPr/>
          </p:nvSpPr>
          <p:spPr>
            <a:xfrm>
              <a:off x="4712211" y="5625526"/>
              <a:ext cx="799001" cy="492443"/>
            </a:xfrm>
            <a:prstGeom prst="rect">
              <a:avLst/>
            </a:prstGeom>
            <a:noFill/>
          </p:spPr>
          <p:txBody>
            <a:bodyPr wrap="none" lIns="0" tIns="0" rIns="0" bIns="0" rtlCol="0" anchor="ctr">
              <a:spAutoFit/>
            </a:bodyPr>
            <a:lstStyle/>
            <a:p>
              <a:r>
                <a:rPr lang="en-US" sz="1600" i="1" dirty="0" smtClean="0">
                  <a:gradFill>
                    <a:gsLst>
                      <a:gs pos="0">
                        <a:schemeClr val="tx2">
                          <a:lumMod val="75000"/>
                        </a:schemeClr>
                      </a:gs>
                      <a:gs pos="86000">
                        <a:schemeClr val="tx2">
                          <a:lumMod val="75000"/>
                        </a:schemeClr>
                      </a:gs>
                    </a:gsLst>
                    <a:lin ang="5400000" scaled="0"/>
                  </a:gradFill>
                </a:rPr>
                <a:t>Working </a:t>
              </a:r>
              <a:br>
                <a:rPr lang="en-US" sz="1600" i="1" dirty="0" smtClean="0">
                  <a:gradFill>
                    <a:gsLst>
                      <a:gs pos="0">
                        <a:schemeClr val="tx2">
                          <a:lumMod val="75000"/>
                        </a:schemeClr>
                      </a:gs>
                      <a:gs pos="86000">
                        <a:schemeClr val="tx2">
                          <a:lumMod val="75000"/>
                        </a:schemeClr>
                      </a:gs>
                    </a:gsLst>
                    <a:lin ang="5400000" scaled="0"/>
                  </a:gradFill>
                </a:rPr>
              </a:br>
              <a:r>
                <a:rPr lang="en-US" sz="1600" i="1" dirty="0" smtClean="0">
                  <a:gradFill>
                    <a:gsLst>
                      <a:gs pos="0">
                        <a:schemeClr val="tx2">
                          <a:lumMod val="75000"/>
                        </a:schemeClr>
                      </a:gs>
                      <a:gs pos="86000">
                        <a:schemeClr val="tx2">
                          <a:lumMod val="75000"/>
                        </a:schemeClr>
                      </a:gs>
                    </a:gsLst>
                    <a:lin ang="5400000" scaled="0"/>
                  </a:gradFill>
                </a:rPr>
                <a:t>Software</a:t>
              </a:r>
              <a:endParaRPr lang="en-US" sz="1600" i="1" dirty="0">
                <a:gradFill>
                  <a:gsLst>
                    <a:gs pos="0">
                      <a:schemeClr val="tx2">
                        <a:lumMod val="75000"/>
                      </a:schemeClr>
                    </a:gs>
                    <a:gs pos="86000">
                      <a:schemeClr val="tx2">
                        <a:lumMod val="75000"/>
                      </a:schemeClr>
                    </a:gs>
                  </a:gsLst>
                  <a:lin ang="5400000" scaled="0"/>
                </a:gradFill>
              </a:endParaRPr>
            </a:p>
          </p:txBody>
        </p:sp>
        <p:sp>
          <p:nvSpPr>
            <p:cNvPr id="86" name="TextBox 85"/>
            <p:cNvSpPr txBox="1"/>
            <p:nvPr/>
          </p:nvSpPr>
          <p:spPr>
            <a:xfrm>
              <a:off x="4712211" y="5625526"/>
              <a:ext cx="766364" cy="492443"/>
            </a:xfrm>
            <a:prstGeom prst="rect">
              <a:avLst/>
            </a:prstGeom>
            <a:noFill/>
          </p:spPr>
          <p:txBody>
            <a:bodyPr wrap="none" lIns="0" tIns="0" rIns="0" bIns="0" rtlCol="0" anchor="ctr">
              <a:spAutoFit/>
            </a:bodyPr>
            <a:lstStyle/>
            <a:p>
              <a:r>
                <a:rPr lang="en-US" sz="1600" i="1" dirty="0" smtClean="0">
                  <a:gradFill>
                    <a:gsLst>
                      <a:gs pos="0">
                        <a:schemeClr val="tx1">
                          <a:lumMod val="50000"/>
                          <a:alpha val="25000"/>
                        </a:schemeClr>
                      </a:gs>
                      <a:gs pos="86000">
                        <a:schemeClr val="tx1">
                          <a:lumMod val="50000"/>
                          <a:alpha val="25000"/>
                        </a:schemeClr>
                      </a:gs>
                    </a:gsLst>
                    <a:lin ang="5400000" scaled="0"/>
                  </a:gradFill>
                </a:rPr>
                <a:t>Working</a:t>
              </a:r>
              <a:br>
                <a:rPr lang="en-US" sz="1600" i="1" dirty="0" smtClean="0">
                  <a:gradFill>
                    <a:gsLst>
                      <a:gs pos="0">
                        <a:schemeClr val="tx1">
                          <a:lumMod val="50000"/>
                          <a:alpha val="25000"/>
                        </a:schemeClr>
                      </a:gs>
                      <a:gs pos="86000">
                        <a:schemeClr val="tx1">
                          <a:lumMod val="50000"/>
                          <a:alpha val="25000"/>
                        </a:schemeClr>
                      </a:gs>
                    </a:gsLst>
                    <a:lin ang="5400000" scaled="0"/>
                  </a:gradFill>
                </a:rPr>
              </a:br>
              <a:r>
                <a:rPr lang="en-US" sz="1600" i="1" dirty="0" smtClean="0">
                  <a:gradFill>
                    <a:gsLst>
                      <a:gs pos="0">
                        <a:schemeClr val="tx1">
                          <a:lumMod val="50000"/>
                          <a:alpha val="25000"/>
                        </a:schemeClr>
                      </a:gs>
                      <a:gs pos="86000">
                        <a:schemeClr val="tx1">
                          <a:lumMod val="50000"/>
                          <a:alpha val="25000"/>
                        </a:schemeClr>
                      </a:gs>
                    </a:gsLst>
                    <a:lin ang="5400000" scaled="0"/>
                  </a:gradFill>
                </a:rPr>
                <a:t>Software</a:t>
              </a:r>
              <a:endParaRPr lang="en-US" sz="1600" i="1" dirty="0">
                <a:gradFill>
                  <a:gsLst>
                    <a:gs pos="0">
                      <a:schemeClr val="tx1">
                        <a:lumMod val="50000"/>
                        <a:alpha val="25000"/>
                      </a:schemeClr>
                    </a:gs>
                    <a:gs pos="86000">
                      <a:schemeClr val="tx1">
                        <a:lumMod val="50000"/>
                        <a:alpha val="25000"/>
                      </a:schemeClr>
                    </a:gs>
                  </a:gsLst>
                  <a:lin ang="5400000" scaled="0"/>
                </a:gradFill>
              </a:endParaRPr>
            </a:p>
          </p:txBody>
        </p:sp>
      </p:grpSp>
      <p:sp>
        <p:nvSpPr>
          <p:cNvPr id="87" name="TextBox 86"/>
          <p:cNvSpPr txBox="1"/>
          <p:nvPr/>
        </p:nvSpPr>
        <p:spPr>
          <a:xfrm>
            <a:off x="6289675" y="748091"/>
            <a:ext cx="1199174" cy="246221"/>
          </a:xfrm>
          <a:prstGeom prst="rect">
            <a:avLst/>
          </a:prstGeom>
          <a:noFill/>
        </p:spPr>
        <p:txBody>
          <a:bodyPr wrap="none" lIns="0" tIns="0" rIns="0" bIns="0" rtlCol="0" anchor="ctr">
            <a:spAutoFit/>
          </a:bodyPr>
          <a:lstStyle/>
          <a:p>
            <a:r>
              <a:rPr lang="en-US" sz="1600" i="1" dirty="0" smtClean="0">
                <a:gradFill>
                  <a:gsLst>
                    <a:gs pos="0">
                      <a:schemeClr val="tx1">
                        <a:lumMod val="50000"/>
                        <a:alpha val="25000"/>
                      </a:schemeClr>
                    </a:gs>
                    <a:gs pos="86000">
                      <a:schemeClr val="tx1">
                        <a:lumMod val="50000"/>
                        <a:alpha val="25000"/>
                      </a:schemeClr>
                    </a:gs>
                  </a:gsLst>
                  <a:lin ang="5400000" scaled="0"/>
                </a:gradFill>
              </a:rPr>
              <a:t>Requirements</a:t>
            </a:r>
            <a:endParaRPr lang="en-US" sz="1600" i="1" dirty="0">
              <a:gradFill>
                <a:gsLst>
                  <a:gs pos="0">
                    <a:schemeClr val="tx1">
                      <a:lumMod val="50000"/>
                      <a:alpha val="25000"/>
                    </a:schemeClr>
                  </a:gs>
                  <a:gs pos="86000">
                    <a:schemeClr val="tx1">
                      <a:lumMod val="50000"/>
                      <a:alpha val="25000"/>
                    </a:schemeClr>
                  </a:gs>
                </a:gsLst>
                <a:lin ang="5400000" scaled="0"/>
              </a:gradFill>
            </a:endParaRPr>
          </a:p>
        </p:txBody>
      </p:sp>
      <p:sp>
        <p:nvSpPr>
          <p:cNvPr id="88" name="Rectangle 35"/>
          <p:cNvSpPr>
            <a:spLocks noChangeArrowheads="1"/>
          </p:cNvSpPr>
          <p:nvPr/>
        </p:nvSpPr>
        <p:spPr bwMode="auto">
          <a:xfrm>
            <a:off x="6059487" y="4267199"/>
            <a:ext cx="58738" cy="1197433"/>
          </a:xfrm>
          <a:custGeom>
            <a:avLst/>
            <a:gdLst/>
            <a:ahLst/>
            <a:cxnLst/>
            <a:rect l="l" t="t" r="r" b="b"/>
            <a:pathLst>
              <a:path w="58738" h="1420812">
                <a:moveTo>
                  <a:pt x="0" y="0"/>
                </a:moveTo>
                <a:lnTo>
                  <a:pt x="58738" y="0"/>
                </a:lnTo>
                <a:lnTo>
                  <a:pt x="58738" y="377824"/>
                </a:lnTo>
                <a:lnTo>
                  <a:pt x="58738" y="379861"/>
                </a:lnTo>
                <a:lnTo>
                  <a:pt x="58738" y="387350"/>
                </a:lnTo>
                <a:cubicBezTo>
                  <a:pt x="58738" y="423396"/>
                  <a:pt x="58738" y="595841"/>
                  <a:pt x="58738" y="1420812"/>
                </a:cubicBezTo>
                <a:cubicBezTo>
                  <a:pt x="49928" y="1420812"/>
                  <a:pt x="38180" y="1420812"/>
                  <a:pt x="29369" y="1420812"/>
                </a:cubicBezTo>
                <a:cubicBezTo>
                  <a:pt x="20559" y="1420812"/>
                  <a:pt x="8811" y="1420812"/>
                  <a:pt x="0" y="1420812"/>
                </a:cubicBezTo>
                <a:cubicBezTo>
                  <a:pt x="0" y="1420812"/>
                  <a:pt x="0" y="1420812"/>
                  <a:pt x="0" y="387350"/>
                </a:cubicBezTo>
                <a:lnTo>
                  <a:pt x="0" y="37782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38186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Lap Around Application Lifecycle Management with Visual Studio 11</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577495491"/>
      </p:ext>
    </p:extLst>
  </p:cSld>
  <p:clrMapOvr>
    <a:masterClrMapping/>
  </p:clrMapOvr>
  <p:transition>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p:cNvSpPr/>
          <p:nvPr/>
        </p:nvSpPr>
        <p:spPr bwMode="auto">
          <a:xfrm>
            <a:off x="-269876" y="454025"/>
            <a:ext cx="12728576" cy="5949950"/>
          </a:xfrm>
          <a:prstGeom prst="rect">
            <a:avLst/>
          </a:prstGeom>
          <a:gradFill flip="none" rotWithShape="1">
            <a:gsLst>
              <a:gs pos="0">
                <a:schemeClr val="bg1"/>
              </a:gs>
              <a:gs pos="50000">
                <a:schemeClr val="bg1">
                  <a:alpha val="0"/>
                </a:schemeClr>
              </a:gs>
              <a:gs pos="100000">
                <a:schemeClr val="bg1"/>
              </a:gs>
            </a:gsLst>
            <a:lin ang="0" scaled="1"/>
            <a:tileRect/>
          </a:gradFill>
          <a:ln w="25400">
            <a:solidFill>
              <a:schemeClr val="accent2">
                <a:lumMod val="20000"/>
                <a:lumOff val="8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037" name="TextBox 1036"/>
          <p:cNvSpPr txBox="1"/>
          <p:nvPr/>
        </p:nvSpPr>
        <p:spPr>
          <a:xfrm>
            <a:off x="708029" y="675683"/>
            <a:ext cx="1995483" cy="553998"/>
          </a:xfrm>
          <a:prstGeom prst="rect">
            <a:avLst/>
          </a:prstGeom>
          <a:noFill/>
        </p:spPr>
        <p:txBody>
          <a:bodyPr wrap="none" lIns="0" tIns="0" rIns="0" bIns="0" rtlCol="0" anchor="ctr">
            <a:spAutoFit/>
          </a:bodyPr>
          <a:lstStyle/>
          <a:p>
            <a:pPr algn="ctr"/>
            <a:r>
              <a:rPr lang="en-US" sz="3600" b="1" dirty="0">
                <a:gradFill>
                  <a:gsLst>
                    <a:gs pos="0">
                      <a:schemeClr val="accent2">
                        <a:lumMod val="20000"/>
                        <a:lumOff val="80000"/>
                      </a:schemeClr>
                    </a:gs>
                    <a:gs pos="86000">
                      <a:schemeClr val="accent2">
                        <a:lumMod val="20000"/>
                        <a:lumOff val="80000"/>
                      </a:schemeClr>
                    </a:gs>
                  </a:gsLst>
                  <a:lin ang="5400000" scaled="0"/>
                </a:gradFill>
              </a:rPr>
              <a:t>DEVELOP</a:t>
            </a:r>
          </a:p>
        </p:txBody>
      </p:sp>
      <p:sp>
        <p:nvSpPr>
          <p:cNvPr id="117" name="TextBox 116"/>
          <p:cNvSpPr txBox="1"/>
          <p:nvPr/>
        </p:nvSpPr>
        <p:spPr>
          <a:xfrm>
            <a:off x="9353549" y="658536"/>
            <a:ext cx="1981120" cy="553998"/>
          </a:xfrm>
          <a:prstGeom prst="rect">
            <a:avLst/>
          </a:prstGeom>
          <a:noFill/>
        </p:spPr>
        <p:txBody>
          <a:bodyPr wrap="none" lIns="0" tIns="0" rIns="0" bIns="0" rtlCol="0" anchor="ctr">
            <a:spAutoFit/>
          </a:bodyPr>
          <a:lstStyle/>
          <a:p>
            <a:pPr algn="ctr"/>
            <a:r>
              <a:rPr lang="en-US" sz="3600" b="1" dirty="0" smtClean="0">
                <a:gradFill>
                  <a:gsLst>
                    <a:gs pos="0">
                      <a:schemeClr val="accent2">
                        <a:lumMod val="20000"/>
                        <a:lumOff val="80000"/>
                      </a:schemeClr>
                    </a:gs>
                    <a:gs pos="86000">
                      <a:schemeClr val="accent2">
                        <a:lumMod val="20000"/>
                        <a:lumOff val="80000"/>
                      </a:schemeClr>
                    </a:gs>
                  </a:gsLst>
                  <a:lin ang="5400000" scaled="0"/>
                </a:gradFill>
              </a:rPr>
              <a:t>OPERATE</a:t>
            </a:r>
            <a:endParaRPr lang="en-US" sz="3600" b="1" dirty="0">
              <a:gradFill>
                <a:gsLst>
                  <a:gs pos="0">
                    <a:schemeClr val="accent2">
                      <a:lumMod val="20000"/>
                      <a:lumOff val="80000"/>
                    </a:schemeClr>
                  </a:gs>
                  <a:gs pos="86000">
                    <a:schemeClr val="accent2">
                      <a:lumMod val="20000"/>
                      <a:lumOff val="80000"/>
                    </a:schemeClr>
                  </a:gs>
                </a:gsLst>
                <a:lin ang="5400000" scaled="0"/>
              </a:gradFill>
            </a:endParaRPr>
          </a:p>
        </p:txBody>
      </p:sp>
      <p:sp>
        <p:nvSpPr>
          <p:cNvPr id="100" name="TextBox 99"/>
          <p:cNvSpPr txBox="1"/>
          <p:nvPr/>
        </p:nvSpPr>
        <p:spPr>
          <a:xfrm>
            <a:off x="3517238" y="3210661"/>
            <a:ext cx="793486" cy="369332"/>
          </a:xfrm>
          <a:prstGeom prst="rect">
            <a:avLst/>
          </a:prstGeom>
          <a:noFill/>
        </p:spPr>
        <p:txBody>
          <a:bodyPr wrap="none" lIns="0" tIns="0" rIns="0" bIns="0" rtlCol="0" anchor="ctr">
            <a:spAutoFit/>
          </a:bodyPr>
          <a:lstStyle/>
          <a:p>
            <a:pPr algn="ctr"/>
            <a:r>
              <a:rPr lang="en-US" sz="2400" dirty="0" smtClean="0">
                <a:gradFill>
                  <a:gsLst>
                    <a:gs pos="0">
                      <a:schemeClr val="accent2">
                        <a:lumMod val="20000"/>
                        <a:lumOff val="80000"/>
                      </a:schemeClr>
                    </a:gs>
                    <a:gs pos="86000">
                      <a:schemeClr val="accent2">
                        <a:lumMod val="20000"/>
                        <a:lumOff val="80000"/>
                      </a:schemeClr>
                    </a:gs>
                  </a:gsLst>
                  <a:lin ang="5400000" scaled="0"/>
                </a:gradFill>
              </a:rPr>
              <a:t>Sprint</a:t>
            </a:r>
          </a:p>
        </p:txBody>
      </p:sp>
      <p:sp>
        <p:nvSpPr>
          <p:cNvPr id="101" name="TextBox 100"/>
          <p:cNvSpPr txBox="1"/>
          <p:nvPr/>
        </p:nvSpPr>
        <p:spPr>
          <a:xfrm>
            <a:off x="7681427" y="3232885"/>
            <a:ext cx="1093248" cy="369332"/>
          </a:xfrm>
          <a:prstGeom prst="rect">
            <a:avLst/>
          </a:prstGeom>
          <a:noFill/>
        </p:spPr>
        <p:txBody>
          <a:bodyPr wrap="none" lIns="0" tIns="0" rIns="0" bIns="0" rtlCol="0" anchor="ctr">
            <a:spAutoFit/>
          </a:bodyPr>
          <a:lstStyle/>
          <a:p>
            <a:pPr algn="ctr"/>
            <a:r>
              <a:rPr lang="en-US" sz="2400" dirty="0">
                <a:gradFill>
                  <a:gsLst>
                    <a:gs pos="0">
                      <a:schemeClr val="accent2">
                        <a:lumMod val="20000"/>
                        <a:lumOff val="80000"/>
                      </a:schemeClr>
                    </a:gs>
                    <a:gs pos="86000">
                      <a:schemeClr val="accent2">
                        <a:lumMod val="20000"/>
                        <a:lumOff val="80000"/>
                      </a:schemeClr>
                    </a:gs>
                  </a:gsLst>
                  <a:lin ang="5400000" scaled="0"/>
                </a:gradFill>
              </a:rPr>
              <a:t>Monitor</a:t>
            </a:r>
          </a:p>
        </p:txBody>
      </p:sp>
      <p:sp>
        <p:nvSpPr>
          <p:cNvPr id="54" name="Rectangle 53"/>
          <p:cNvSpPr/>
          <p:nvPr/>
        </p:nvSpPr>
        <p:spPr>
          <a:xfrm>
            <a:off x="5477165" y="3659646"/>
            <a:ext cx="1220206" cy="338554"/>
          </a:xfrm>
          <a:prstGeom prst="rect">
            <a:avLst/>
          </a:prstGeom>
        </p:spPr>
        <p:txBody>
          <a:bodyPr wrap="none">
            <a:spAutoFit/>
          </a:bodyPr>
          <a:lstStyle/>
          <a:p>
            <a:r>
              <a:rPr lang="en-US" sz="1600" i="1" dirty="0">
                <a:gradFill>
                  <a:gsLst>
                    <a:gs pos="0">
                      <a:srgbClr val="03C2F1">
                        <a:lumMod val="20000"/>
                        <a:lumOff val="80000"/>
                      </a:srgbClr>
                    </a:gs>
                    <a:gs pos="86000">
                      <a:srgbClr val="03C2F1">
                        <a:lumMod val="20000"/>
                        <a:lumOff val="80000"/>
                      </a:srgbClr>
                    </a:gs>
                  </a:gsLst>
                  <a:lin ang="5400000" scaled="0"/>
                </a:gradFill>
              </a:rPr>
              <a:t>Stakeholder</a:t>
            </a:r>
            <a:endParaRPr lang="en-US" dirty="0"/>
          </a:p>
        </p:txBody>
      </p:sp>
      <p:sp>
        <p:nvSpPr>
          <p:cNvPr id="104" name="TextBox 103"/>
          <p:cNvSpPr txBox="1"/>
          <p:nvPr/>
        </p:nvSpPr>
        <p:spPr>
          <a:xfrm>
            <a:off x="5683241" y="3963156"/>
            <a:ext cx="822341" cy="246221"/>
          </a:xfrm>
          <a:prstGeom prst="rect">
            <a:avLst/>
          </a:prstGeom>
          <a:noFill/>
        </p:spPr>
        <p:txBody>
          <a:bodyPr wrap="none" lIns="0" tIns="0" rIns="0" bIns="0" rtlCol="0" anchor="ctr">
            <a:spAutoFit/>
          </a:bodyPr>
          <a:lstStyle/>
          <a:p>
            <a:r>
              <a:rPr lang="en-US" sz="1600" i="1" dirty="0" smtClean="0">
                <a:gradFill>
                  <a:gsLst>
                    <a:gs pos="0">
                      <a:schemeClr val="accent2">
                        <a:lumMod val="20000"/>
                        <a:lumOff val="80000"/>
                      </a:schemeClr>
                    </a:gs>
                    <a:gs pos="86000">
                      <a:schemeClr val="accent2">
                        <a:lumMod val="20000"/>
                        <a:lumOff val="80000"/>
                      </a:schemeClr>
                    </a:gs>
                  </a:gsLst>
                  <a:lin ang="5400000" scaled="0"/>
                </a:gradFill>
              </a:rPr>
              <a:t>Feedback</a:t>
            </a:r>
            <a:endParaRPr lang="en-US" sz="1600" i="1" dirty="0">
              <a:gradFill>
                <a:gsLst>
                  <a:gs pos="0">
                    <a:schemeClr val="accent2">
                      <a:lumMod val="20000"/>
                      <a:lumOff val="80000"/>
                    </a:schemeClr>
                  </a:gs>
                  <a:gs pos="86000">
                    <a:schemeClr val="accent2">
                      <a:lumMod val="20000"/>
                      <a:lumOff val="80000"/>
                    </a:schemeClr>
                  </a:gs>
                </a:gsLst>
                <a:lin ang="5400000" scaled="0"/>
              </a:gradFill>
            </a:endParaRPr>
          </a:p>
        </p:txBody>
      </p:sp>
      <p:sp>
        <p:nvSpPr>
          <p:cNvPr id="106" name="TextBox 105"/>
          <p:cNvSpPr txBox="1"/>
          <p:nvPr/>
        </p:nvSpPr>
        <p:spPr>
          <a:xfrm>
            <a:off x="6289675" y="748091"/>
            <a:ext cx="1199174" cy="246221"/>
          </a:xfrm>
          <a:prstGeom prst="rect">
            <a:avLst/>
          </a:prstGeom>
          <a:noFill/>
        </p:spPr>
        <p:txBody>
          <a:bodyPr wrap="none" lIns="0" tIns="0" rIns="0" bIns="0" rtlCol="0" anchor="ctr">
            <a:spAutoFit/>
          </a:bodyPr>
          <a:lstStyle/>
          <a:p>
            <a:r>
              <a:rPr lang="en-US" sz="1600" i="1" dirty="0" smtClean="0">
                <a:gradFill>
                  <a:gsLst>
                    <a:gs pos="0">
                      <a:schemeClr val="accent5"/>
                    </a:gs>
                    <a:gs pos="86000">
                      <a:schemeClr val="accent5"/>
                    </a:gs>
                  </a:gsLst>
                  <a:lin ang="5400000" scaled="0"/>
                </a:gradFill>
              </a:rPr>
              <a:t>Requirements</a:t>
            </a:r>
            <a:endParaRPr lang="en-US" sz="1600" i="1" dirty="0">
              <a:gradFill>
                <a:gsLst>
                  <a:gs pos="0">
                    <a:schemeClr val="accent5"/>
                  </a:gs>
                  <a:gs pos="86000">
                    <a:schemeClr val="accent5"/>
                  </a:gs>
                </a:gsLst>
                <a:lin ang="5400000" scaled="0"/>
              </a:gradFill>
            </a:endParaRPr>
          </a:p>
        </p:txBody>
      </p:sp>
      <p:sp>
        <p:nvSpPr>
          <p:cNvPr id="22" name="Freeform 7"/>
          <p:cNvSpPr>
            <a:spLocks/>
          </p:cNvSpPr>
          <p:nvPr/>
        </p:nvSpPr>
        <p:spPr bwMode="auto">
          <a:xfrm>
            <a:off x="3816350" y="4199395"/>
            <a:ext cx="195263" cy="439738"/>
          </a:xfrm>
          <a:custGeom>
            <a:avLst/>
            <a:gdLst>
              <a:gd name="T0" fmla="*/ 0 w 123"/>
              <a:gd name="T1" fmla="*/ 0 h 277"/>
              <a:gd name="T2" fmla="*/ 123 w 123"/>
              <a:gd name="T3" fmla="*/ 140 h 277"/>
              <a:gd name="T4" fmla="*/ 0 w 123"/>
              <a:gd name="T5" fmla="*/ 277 h 277"/>
              <a:gd name="T6" fmla="*/ 0 w 123"/>
              <a:gd name="T7" fmla="*/ 0 h 277"/>
            </a:gdLst>
            <a:ahLst/>
            <a:cxnLst>
              <a:cxn ang="0">
                <a:pos x="T0" y="T1"/>
              </a:cxn>
              <a:cxn ang="0">
                <a:pos x="T2" y="T3"/>
              </a:cxn>
              <a:cxn ang="0">
                <a:pos x="T4" y="T5"/>
              </a:cxn>
              <a:cxn ang="0">
                <a:pos x="T6" y="T7"/>
              </a:cxn>
            </a:cxnLst>
            <a:rect l="0" t="0" r="r" b="b"/>
            <a:pathLst>
              <a:path w="123" h="277">
                <a:moveTo>
                  <a:pt x="0" y="0"/>
                </a:moveTo>
                <a:lnTo>
                  <a:pt x="123" y="140"/>
                </a:lnTo>
                <a:lnTo>
                  <a:pt x="0" y="277"/>
                </a:lnTo>
                <a:lnTo>
                  <a:pt x="0"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25" name="Freeform 8"/>
          <p:cNvSpPr>
            <a:spLocks/>
          </p:cNvSpPr>
          <p:nvPr/>
        </p:nvSpPr>
        <p:spPr bwMode="auto">
          <a:xfrm>
            <a:off x="2703512" y="3319920"/>
            <a:ext cx="439738" cy="195263"/>
          </a:xfrm>
          <a:custGeom>
            <a:avLst/>
            <a:gdLst>
              <a:gd name="T0" fmla="*/ 277 w 277"/>
              <a:gd name="T1" fmla="*/ 0 h 123"/>
              <a:gd name="T2" fmla="*/ 139 w 277"/>
              <a:gd name="T3" fmla="*/ 123 h 123"/>
              <a:gd name="T4" fmla="*/ 0 w 277"/>
              <a:gd name="T5" fmla="*/ 0 h 123"/>
              <a:gd name="T6" fmla="*/ 277 w 277"/>
              <a:gd name="T7" fmla="*/ 0 h 123"/>
            </a:gdLst>
            <a:ahLst/>
            <a:cxnLst>
              <a:cxn ang="0">
                <a:pos x="T0" y="T1"/>
              </a:cxn>
              <a:cxn ang="0">
                <a:pos x="T2" y="T3"/>
              </a:cxn>
              <a:cxn ang="0">
                <a:pos x="T4" y="T5"/>
              </a:cxn>
              <a:cxn ang="0">
                <a:pos x="T6" y="T7"/>
              </a:cxn>
            </a:cxnLst>
            <a:rect l="0" t="0" r="r" b="b"/>
            <a:pathLst>
              <a:path w="277" h="123">
                <a:moveTo>
                  <a:pt x="277" y="0"/>
                </a:moveTo>
                <a:lnTo>
                  <a:pt x="139" y="123"/>
                </a:lnTo>
                <a:lnTo>
                  <a:pt x="0" y="0"/>
                </a:lnTo>
                <a:lnTo>
                  <a:pt x="277" y="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26" name="Freeform 9"/>
          <p:cNvSpPr>
            <a:spLocks/>
          </p:cNvSpPr>
          <p:nvPr/>
        </p:nvSpPr>
        <p:spPr bwMode="auto">
          <a:xfrm>
            <a:off x="9045575" y="3319920"/>
            <a:ext cx="439738" cy="195263"/>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27" name="Freeform 10"/>
          <p:cNvSpPr>
            <a:spLocks/>
          </p:cNvSpPr>
          <p:nvPr/>
        </p:nvSpPr>
        <p:spPr bwMode="auto">
          <a:xfrm>
            <a:off x="8169275" y="2200733"/>
            <a:ext cx="195263" cy="441325"/>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28" name="Freeform 11"/>
          <p:cNvSpPr>
            <a:spLocks/>
          </p:cNvSpPr>
          <p:nvPr/>
        </p:nvSpPr>
        <p:spPr bwMode="auto">
          <a:xfrm>
            <a:off x="6310312" y="1052970"/>
            <a:ext cx="203200" cy="441325"/>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29" name="Freeform 12"/>
          <p:cNvSpPr>
            <a:spLocks/>
          </p:cNvSpPr>
          <p:nvPr/>
        </p:nvSpPr>
        <p:spPr bwMode="auto">
          <a:xfrm>
            <a:off x="3808412" y="619583"/>
            <a:ext cx="1749425" cy="503238"/>
          </a:xfrm>
          <a:custGeom>
            <a:avLst/>
            <a:gdLst>
              <a:gd name="T0" fmla="*/ 601 w 601"/>
              <a:gd name="T1" fmla="*/ 173 h 173"/>
              <a:gd name="T2" fmla="*/ 601 w 601"/>
              <a:gd name="T3" fmla="*/ 55 h 173"/>
              <a:gd name="T4" fmla="*/ 546 w 601"/>
              <a:gd name="T5" fmla="*/ 0 h 173"/>
              <a:gd name="T6" fmla="*/ 55 w 601"/>
              <a:gd name="T7" fmla="*/ 0 h 173"/>
              <a:gd name="T8" fmla="*/ 0 w 601"/>
              <a:gd name="T9" fmla="*/ 55 h 173"/>
              <a:gd name="T10" fmla="*/ 0 w 601"/>
              <a:gd name="T11" fmla="*/ 173 h 173"/>
              <a:gd name="T12" fmla="*/ 601 w 601"/>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1" h="173">
                <a:moveTo>
                  <a:pt x="601" y="173"/>
                </a:moveTo>
                <a:cubicBezTo>
                  <a:pt x="601" y="55"/>
                  <a:pt x="601" y="55"/>
                  <a:pt x="601" y="55"/>
                </a:cubicBezTo>
                <a:cubicBezTo>
                  <a:pt x="601" y="25"/>
                  <a:pt x="576" y="0"/>
                  <a:pt x="546" y="0"/>
                </a:cubicBezTo>
                <a:cubicBezTo>
                  <a:pt x="55" y="0"/>
                  <a:pt x="55" y="0"/>
                  <a:pt x="55" y="0"/>
                </a:cubicBezTo>
                <a:cubicBezTo>
                  <a:pt x="25" y="0"/>
                  <a:pt x="0" y="25"/>
                  <a:pt x="0" y="55"/>
                </a:cubicBezTo>
                <a:cubicBezTo>
                  <a:pt x="0" y="173"/>
                  <a:pt x="0" y="173"/>
                  <a:pt x="0" y="173"/>
                </a:cubicBezTo>
                <a:lnTo>
                  <a:pt x="601" y="173"/>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r>
              <a:rPr lang="en-US" dirty="0" smtClean="0">
                <a:gradFill>
                  <a:gsLst>
                    <a:gs pos="0">
                      <a:schemeClr val="tx1"/>
                    </a:gs>
                    <a:gs pos="100000">
                      <a:schemeClr val="tx1"/>
                    </a:gs>
                  </a:gsLst>
                  <a:lin ang="5400000" scaled="0"/>
                </a:gradFill>
              </a:rPr>
              <a:t>Product</a:t>
            </a:r>
          </a:p>
          <a:p>
            <a:pPr algn="ctr">
              <a:lnSpc>
                <a:spcPct val="85000"/>
              </a:lnSpc>
            </a:pPr>
            <a:r>
              <a:rPr lang="en-US" dirty="0" smtClean="0">
                <a:gradFill>
                  <a:gsLst>
                    <a:gs pos="0">
                      <a:schemeClr val="tx1"/>
                    </a:gs>
                    <a:gs pos="100000">
                      <a:schemeClr val="tx1"/>
                    </a:gs>
                  </a:gsLst>
                  <a:lin ang="5400000" scaled="0"/>
                </a:gradFill>
              </a:rPr>
              <a:t>Backlog</a:t>
            </a:r>
            <a:endParaRPr lang="en-US" dirty="0">
              <a:gradFill>
                <a:gsLst>
                  <a:gs pos="0">
                    <a:schemeClr val="tx1"/>
                  </a:gs>
                  <a:gs pos="100000">
                    <a:schemeClr val="tx1"/>
                  </a:gs>
                </a:gsLst>
                <a:lin ang="5400000" scaled="0"/>
              </a:gradFill>
            </a:endParaRPr>
          </a:p>
        </p:txBody>
      </p:sp>
      <p:sp>
        <p:nvSpPr>
          <p:cNvPr id="30" name="Rectangle 13"/>
          <p:cNvSpPr>
            <a:spLocks noChangeArrowheads="1"/>
          </p:cNvSpPr>
          <p:nvPr/>
        </p:nvSpPr>
        <p:spPr bwMode="auto">
          <a:xfrm>
            <a:off x="3808412" y="1181558"/>
            <a:ext cx="1749425" cy="22383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1" name="Rectangle 14"/>
          <p:cNvSpPr>
            <a:spLocks noChangeArrowheads="1"/>
          </p:cNvSpPr>
          <p:nvPr/>
        </p:nvSpPr>
        <p:spPr bwMode="auto">
          <a:xfrm>
            <a:off x="3808412" y="1464133"/>
            <a:ext cx="1749425" cy="22383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2" name="Freeform 15"/>
          <p:cNvSpPr>
            <a:spLocks/>
          </p:cNvSpPr>
          <p:nvPr/>
        </p:nvSpPr>
        <p:spPr bwMode="auto">
          <a:xfrm>
            <a:off x="3808412" y="1746708"/>
            <a:ext cx="1749425" cy="222250"/>
          </a:xfrm>
          <a:custGeom>
            <a:avLst/>
            <a:gdLst>
              <a:gd name="T0" fmla="*/ 0 w 601"/>
              <a:gd name="T1" fmla="*/ 0 h 76"/>
              <a:gd name="T2" fmla="*/ 0 w 601"/>
              <a:gd name="T3" fmla="*/ 21 h 76"/>
              <a:gd name="T4" fmla="*/ 55 w 601"/>
              <a:gd name="T5" fmla="*/ 76 h 76"/>
              <a:gd name="T6" fmla="*/ 546 w 601"/>
              <a:gd name="T7" fmla="*/ 76 h 76"/>
              <a:gd name="T8" fmla="*/ 601 w 601"/>
              <a:gd name="T9" fmla="*/ 21 h 76"/>
              <a:gd name="T10" fmla="*/ 601 w 601"/>
              <a:gd name="T11" fmla="*/ 0 h 76"/>
              <a:gd name="T12" fmla="*/ 0 w 601"/>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601" h="76">
                <a:moveTo>
                  <a:pt x="0" y="0"/>
                </a:moveTo>
                <a:cubicBezTo>
                  <a:pt x="0" y="21"/>
                  <a:pt x="0" y="21"/>
                  <a:pt x="0" y="21"/>
                </a:cubicBezTo>
                <a:cubicBezTo>
                  <a:pt x="0" y="52"/>
                  <a:pt x="25" y="76"/>
                  <a:pt x="55" y="76"/>
                </a:cubicBezTo>
                <a:cubicBezTo>
                  <a:pt x="546" y="76"/>
                  <a:pt x="546" y="76"/>
                  <a:pt x="546" y="76"/>
                </a:cubicBezTo>
                <a:cubicBezTo>
                  <a:pt x="576" y="76"/>
                  <a:pt x="601" y="52"/>
                  <a:pt x="601" y="21"/>
                </a:cubicBezTo>
                <a:cubicBezTo>
                  <a:pt x="601" y="0"/>
                  <a:pt x="601" y="0"/>
                  <a:pt x="601" y="0"/>
                </a:cubicBez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3" name="Freeform 16"/>
          <p:cNvSpPr>
            <a:spLocks/>
          </p:cNvSpPr>
          <p:nvPr/>
        </p:nvSpPr>
        <p:spPr bwMode="auto">
          <a:xfrm>
            <a:off x="6624637" y="4869320"/>
            <a:ext cx="1747838" cy="504825"/>
          </a:xfrm>
          <a:custGeom>
            <a:avLst/>
            <a:gdLst>
              <a:gd name="T0" fmla="*/ 600 w 600"/>
              <a:gd name="T1" fmla="*/ 173 h 173"/>
              <a:gd name="T2" fmla="*/ 600 w 600"/>
              <a:gd name="T3" fmla="*/ 55 h 173"/>
              <a:gd name="T4" fmla="*/ 545 w 600"/>
              <a:gd name="T5" fmla="*/ 0 h 173"/>
              <a:gd name="T6" fmla="*/ 55 w 600"/>
              <a:gd name="T7" fmla="*/ 0 h 173"/>
              <a:gd name="T8" fmla="*/ 0 w 600"/>
              <a:gd name="T9" fmla="*/ 55 h 173"/>
              <a:gd name="T10" fmla="*/ 0 w 600"/>
              <a:gd name="T11" fmla="*/ 173 h 173"/>
              <a:gd name="T12" fmla="*/ 600 w 600"/>
              <a:gd name="T13" fmla="*/ 173 h 173"/>
            </a:gdLst>
            <a:ahLst/>
            <a:cxnLst>
              <a:cxn ang="0">
                <a:pos x="T0" y="T1"/>
              </a:cxn>
              <a:cxn ang="0">
                <a:pos x="T2" y="T3"/>
              </a:cxn>
              <a:cxn ang="0">
                <a:pos x="T4" y="T5"/>
              </a:cxn>
              <a:cxn ang="0">
                <a:pos x="T6" y="T7"/>
              </a:cxn>
              <a:cxn ang="0">
                <a:pos x="T8" y="T9"/>
              </a:cxn>
              <a:cxn ang="0">
                <a:pos x="T10" y="T11"/>
              </a:cxn>
              <a:cxn ang="0">
                <a:pos x="T12" y="T13"/>
              </a:cxn>
            </a:cxnLst>
            <a:rect l="0" t="0" r="r" b="b"/>
            <a:pathLst>
              <a:path w="600" h="173">
                <a:moveTo>
                  <a:pt x="600" y="173"/>
                </a:moveTo>
                <a:cubicBezTo>
                  <a:pt x="600" y="55"/>
                  <a:pt x="600" y="55"/>
                  <a:pt x="600" y="55"/>
                </a:cubicBezTo>
                <a:cubicBezTo>
                  <a:pt x="600" y="24"/>
                  <a:pt x="576" y="0"/>
                  <a:pt x="545" y="0"/>
                </a:cubicBezTo>
                <a:cubicBezTo>
                  <a:pt x="55" y="0"/>
                  <a:pt x="55" y="0"/>
                  <a:pt x="55" y="0"/>
                </a:cubicBezTo>
                <a:cubicBezTo>
                  <a:pt x="25" y="0"/>
                  <a:pt x="0" y="24"/>
                  <a:pt x="0" y="55"/>
                </a:cubicBezTo>
                <a:cubicBezTo>
                  <a:pt x="0" y="173"/>
                  <a:pt x="0" y="173"/>
                  <a:pt x="0" y="173"/>
                </a:cubicBezTo>
                <a:lnTo>
                  <a:pt x="600" y="173"/>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r>
              <a:rPr lang="en-US" dirty="0" smtClean="0">
                <a:gradFill>
                  <a:gsLst>
                    <a:gs pos="0">
                      <a:schemeClr val="tx1"/>
                    </a:gs>
                    <a:gs pos="100000">
                      <a:schemeClr val="tx1"/>
                    </a:gs>
                  </a:gsLst>
                  <a:lin ang="5400000" scaled="0"/>
                </a:gradFill>
              </a:rPr>
              <a:t>Ops</a:t>
            </a:r>
          </a:p>
          <a:p>
            <a:pPr algn="ctr">
              <a:lnSpc>
                <a:spcPct val="85000"/>
              </a:lnSpc>
            </a:pPr>
            <a:r>
              <a:rPr lang="en-US" dirty="0" smtClean="0">
                <a:gradFill>
                  <a:gsLst>
                    <a:gs pos="0">
                      <a:schemeClr val="tx1"/>
                    </a:gs>
                    <a:gs pos="100000">
                      <a:schemeClr val="tx1"/>
                    </a:gs>
                  </a:gsLst>
                  <a:lin ang="5400000" scaled="0"/>
                </a:gradFill>
              </a:rPr>
              <a:t>Backlog</a:t>
            </a:r>
            <a:endParaRPr lang="en-US" dirty="0">
              <a:gradFill>
                <a:gsLst>
                  <a:gs pos="0">
                    <a:schemeClr val="tx1"/>
                  </a:gs>
                  <a:gs pos="100000">
                    <a:schemeClr val="tx1"/>
                  </a:gs>
                </a:gsLst>
                <a:lin ang="5400000" scaled="0"/>
              </a:gradFill>
            </a:endParaRPr>
          </a:p>
        </p:txBody>
      </p:sp>
      <p:sp>
        <p:nvSpPr>
          <p:cNvPr id="34" name="Rectangle 17"/>
          <p:cNvSpPr>
            <a:spLocks noChangeArrowheads="1"/>
          </p:cNvSpPr>
          <p:nvPr/>
        </p:nvSpPr>
        <p:spPr bwMode="auto">
          <a:xfrm>
            <a:off x="6624637" y="5432883"/>
            <a:ext cx="1747838" cy="223838"/>
          </a:xfrm>
          <a:prstGeom prst="rect">
            <a:avLst/>
          </a:prstGeom>
          <a:solidFill>
            <a:srgbClr val="429A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5" name="Rectangle 18"/>
          <p:cNvSpPr>
            <a:spLocks noChangeArrowheads="1"/>
          </p:cNvSpPr>
          <p:nvPr/>
        </p:nvSpPr>
        <p:spPr bwMode="auto">
          <a:xfrm>
            <a:off x="6624637" y="5715458"/>
            <a:ext cx="1747838" cy="220663"/>
          </a:xfrm>
          <a:prstGeom prst="rect">
            <a:avLst/>
          </a:prstGeom>
          <a:solidFill>
            <a:srgbClr val="429A1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6" name="Freeform 19"/>
          <p:cNvSpPr>
            <a:spLocks/>
          </p:cNvSpPr>
          <p:nvPr/>
        </p:nvSpPr>
        <p:spPr bwMode="auto">
          <a:xfrm>
            <a:off x="6624637" y="5994858"/>
            <a:ext cx="1747838" cy="223838"/>
          </a:xfrm>
          <a:custGeom>
            <a:avLst/>
            <a:gdLst>
              <a:gd name="T0" fmla="*/ 0 w 600"/>
              <a:gd name="T1" fmla="*/ 0 h 77"/>
              <a:gd name="T2" fmla="*/ 0 w 600"/>
              <a:gd name="T3" fmla="*/ 22 h 77"/>
              <a:gd name="T4" fmla="*/ 55 w 600"/>
              <a:gd name="T5" fmla="*/ 77 h 77"/>
              <a:gd name="T6" fmla="*/ 545 w 600"/>
              <a:gd name="T7" fmla="*/ 77 h 77"/>
              <a:gd name="T8" fmla="*/ 600 w 600"/>
              <a:gd name="T9" fmla="*/ 22 h 77"/>
              <a:gd name="T10" fmla="*/ 600 w 600"/>
              <a:gd name="T11" fmla="*/ 0 h 77"/>
              <a:gd name="T12" fmla="*/ 0 w 600"/>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600" h="77">
                <a:moveTo>
                  <a:pt x="0" y="0"/>
                </a:moveTo>
                <a:cubicBezTo>
                  <a:pt x="0" y="22"/>
                  <a:pt x="0" y="22"/>
                  <a:pt x="0" y="22"/>
                </a:cubicBezTo>
                <a:cubicBezTo>
                  <a:pt x="0" y="53"/>
                  <a:pt x="25" y="77"/>
                  <a:pt x="55" y="77"/>
                </a:cubicBezTo>
                <a:cubicBezTo>
                  <a:pt x="545" y="77"/>
                  <a:pt x="545" y="77"/>
                  <a:pt x="545" y="77"/>
                </a:cubicBezTo>
                <a:cubicBezTo>
                  <a:pt x="576" y="77"/>
                  <a:pt x="600" y="53"/>
                  <a:pt x="600" y="22"/>
                </a:cubicBezTo>
                <a:cubicBezTo>
                  <a:pt x="600" y="0"/>
                  <a:pt x="600" y="0"/>
                  <a:pt x="600" y="0"/>
                </a:cubicBezTo>
                <a:lnTo>
                  <a:pt x="0" y="0"/>
                </a:ln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37" name="Freeform 20"/>
          <p:cNvSpPr>
            <a:spLocks/>
          </p:cNvSpPr>
          <p:nvPr/>
        </p:nvSpPr>
        <p:spPr bwMode="auto">
          <a:xfrm>
            <a:off x="5602287" y="1041858"/>
            <a:ext cx="684213" cy="439738"/>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40" name="Freeform 23"/>
          <p:cNvSpPr>
            <a:spLocks/>
          </p:cNvSpPr>
          <p:nvPr/>
        </p:nvSpPr>
        <p:spPr bwMode="auto">
          <a:xfrm>
            <a:off x="6557962" y="1222833"/>
            <a:ext cx="2759075" cy="2079625"/>
          </a:xfrm>
          <a:custGeom>
            <a:avLst/>
            <a:gdLst/>
            <a:ahLst/>
            <a:cxnLst/>
            <a:rect l="l" t="t" r="r" b="b"/>
            <a:pathLst>
              <a:path w="2759075" h="2079625">
                <a:moveTo>
                  <a:pt x="5827" y="0"/>
                </a:moveTo>
                <a:cubicBezTo>
                  <a:pt x="687583"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2"/>
                  <a:pt x="1114176" y="231237"/>
                  <a:pt x="0" y="116491"/>
                </a:cubicBezTo>
                <a:cubicBezTo>
                  <a:pt x="0" y="116491"/>
                  <a:pt x="0" y="116491"/>
                  <a:pt x="5827" y="0"/>
                </a:cubicBez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41" name="Freeform 24"/>
          <p:cNvSpPr>
            <a:spLocks/>
          </p:cNvSpPr>
          <p:nvPr/>
        </p:nvSpPr>
        <p:spPr bwMode="auto">
          <a:xfrm>
            <a:off x="7210425" y="2370595"/>
            <a:ext cx="2103438" cy="2589213"/>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solidFill>
            <a:srgbClr val="429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42" name="Freeform 25"/>
          <p:cNvSpPr>
            <a:spLocks/>
          </p:cNvSpPr>
          <p:nvPr/>
        </p:nvSpPr>
        <p:spPr bwMode="auto">
          <a:xfrm>
            <a:off x="2863850" y="3538995"/>
            <a:ext cx="893763" cy="928688"/>
          </a:xfrm>
          <a:custGeom>
            <a:avLst/>
            <a:gdLst>
              <a:gd name="T0" fmla="*/ 40 w 307"/>
              <a:gd name="T1" fmla="*/ 2 h 319"/>
              <a:gd name="T2" fmla="*/ 34 w 307"/>
              <a:gd name="T3" fmla="*/ 7 h 319"/>
              <a:gd name="T4" fmla="*/ 21 w 307"/>
              <a:gd name="T5" fmla="*/ 19 h 319"/>
              <a:gd name="T6" fmla="*/ 7 w 307"/>
              <a:gd name="T7" fmla="*/ 7 h 319"/>
              <a:gd name="T8" fmla="*/ 0 w 307"/>
              <a:gd name="T9" fmla="*/ 0 h 319"/>
              <a:gd name="T10" fmla="*/ 307 w 307"/>
              <a:gd name="T11" fmla="*/ 319 h 319"/>
              <a:gd name="T12" fmla="*/ 307 w 307"/>
              <a:gd name="T13" fmla="*/ 278 h 319"/>
              <a:gd name="T14" fmla="*/ 40 w 307"/>
              <a:gd name="T15" fmla="*/ 2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19">
                <a:moveTo>
                  <a:pt x="40" y="2"/>
                </a:moveTo>
                <a:cubicBezTo>
                  <a:pt x="34" y="7"/>
                  <a:pt x="34" y="7"/>
                  <a:pt x="34" y="7"/>
                </a:cubicBezTo>
                <a:cubicBezTo>
                  <a:pt x="21" y="19"/>
                  <a:pt x="21" y="19"/>
                  <a:pt x="21" y="19"/>
                </a:cubicBezTo>
                <a:cubicBezTo>
                  <a:pt x="7" y="7"/>
                  <a:pt x="7" y="7"/>
                  <a:pt x="7" y="7"/>
                </a:cubicBezTo>
                <a:cubicBezTo>
                  <a:pt x="0" y="0"/>
                  <a:pt x="0" y="0"/>
                  <a:pt x="0" y="0"/>
                </a:cubicBezTo>
                <a:cubicBezTo>
                  <a:pt x="18" y="164"/>
                  <a:pt x="145" y="295"/>
                  <a:pt x="307" y="319"/>
                </a:cubicBezTo>
                <a:cubicBezTo>
                  <a:pt x="307" y="278"/>
                  <a:pt x="307" y="278"/>
                  <a:pt x="307" y="278"/>
                </a:cubicBezTo>
                <a:cubicBezTo>
                  <a:pt x="168" y="255"/>
                  <a:pt x="58" y="142"/>
                  <a:pt x="40" y="2"/>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3" name="Freeform 26"/>
          <p:cNvSpPr>
            <a:spLocks/>
          </p:cNvSpPr>
          <p:nvPr/>
        </p:nvSpPr>
        <p:spPr bwMode="auto">
          <a:xfrm>
            <a:off x="2867025" y="2364245"/>
            <a:ext cx="2106613" cy="2106613"/>
          </a:xfrm>
          <a:custGeom>
            <a:avLst/>
            <a:gdLst>
              <a:gd name="T0" fmla="*/ 359 w 723"/>
              <a:gd name="T1" fmla="*/ 0 h 723"/>
              <a:gd name="T2" fmla="*/ 0 w 723"/>
              <a:gd name="T3" fmla="*/ 308 h 723"/>
              <a:gd name="T4" fmla="*/ 41 w 723"/>
              <a:gd name="T5" fmla="*/ 308 h 723"/>
              <a:gd name="T6" fmla="*/ 359 w 723"/>
              <a:gd name="T7" fmla="*/ 40 h 723"/>
              <a:gd name="T8" fmla="*/ 683 w 723"/>
              <a:gd name="T9" fmla="*/ 363 h 723"/>
              <a:gd name="T10" fmla="*/ 400 w 723"/>
              <a:gd name="T11" fmla="*/ 683 h 723"/>
              <a:gd name="T12" fmla="*/ 408 w 723"/>
              <a:gd name="T13" fmla="*/ 693 h 723"/>
              <a:gd name="T14" fmla="*/ 420 w 723"/>
              <a:gd name="T15" fmla="*/ 706 h 723"/>
              <a:gd name="T16" fmla="*/ 408 w 723"/>
              <a:gd name="T17" fmla="*/ 719 h 723"/>
              <a:gd name="T18" fmla="*/ 404 w 723"/>
              <a:gd name="T19" fmla="*/ 723 h 723"/>
              <a:gd name="T20" fmla="*/ 723 w 723"/>
              <a:gd name="T21" fmla="*/ 363 h 723"/>
              <a:gd name="T22" fmla="*/ 359 w 723"/>
              <a:gd name="T23"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3" h="723">
                <a:moveTo>
                  <a:pt x="359" y="0"/>
                </a:moveTo>
                <a:cubicBezTo>
                  <a:pt x="178" y="0"/>
                  <a:pt x="27" y="134"/>
                  <a:pt x="0" y="308"/>
                </a:cubicBezTo>
                <a:cubicBezTo>
                  <a:pt x="41" y="308"/>
                  <a:pt x="41" y="308"/>
                  <a:pt x="41" y="308"/>
                </a:cubicBezTo>
                <a:cubicBezTo>
                  <a:pt x="67" y="156"/>
                  <a:pt x="200" y="40"/>
                  <a:pt x="359" y="40"/>
                </a:cubicBezTo>
                <a:cubicBezTo>
                  <a:pt x="538" y="40"/>
                  <a:pt x="683" y="185"/>
                  <a:pt x="683" y="363"/>
                </a:cubicBezTo>
                <a:cubicBezTo>
                  <a:pt x="683" y="527"/>
                  <a:pt x="559" y="663"/>
                  <a:pt x="400" y="683"/>
                </a:cubicBezTo>
                <a:cubicBezTo>
                  <a:pt x="408" y="693"/>
                  <a:pt x="408" y="693"/>
                  <a:pt x="408" y="693"/>
                </a:cubicBezTo>
                <a:cubicBezTo>
                  <a:pt x="420" y="706"/>
                  <a:pt x="420" y="706"/>
                  <a:pt x="420" y="706"/>
                </a:cubicBezTo>
                <a:cubicBezTo>
                  <a:pt x="408" y="719"/>
                  <a:pt x="408" y="719"/>
                  <a:pt x="408" y="719"/>
                </a:cubicBezTo>
                <a:cubicBezTo>
                  <a:pt x="404" y="723"/>
                  <a:pt x="404" y="723"/>
                  <a:pt x="404" y="723"/>
                </a:cubicBezTo>
                <a:cubicBezTo>
                  <a:pt x="583" y="701"/>
                  <a:pt x="723" y="548"/>
                  <a:pt x="723" y="363"/>
                </a:cubicBezTo>
                <a:cubicBezTo>
                  <a:pt x="723" y="163"/>
                  <a:pt x="560" y="0"/>
                  <a:pt x="359" y="0"/>
                </a:cubicBez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4" name="Freeform 27"/>
          <p:cNvSpPr>
            <a:spLocks/>
          </p:cNvSpPr>
          <p:nvPr/>
        </p:nvSpPr>
        <p:spPr bwMode="auto">
          <a:xfrm>
            <a:off x="2860675" y="1881645"/>
            <a:ext cx="965200" cy="1379538"/>
          </a:xfrm>
          <a:custGeom>
            <a:avLst/>
            <a:gdLst>
              <a:gd name="T0" fmla="*/ 41 w 331"/>
              <a:gd name="T1" fmla="*/ 474 h 474"/>
              <a:gd name="T2" fmla="*/ 331 w 331"/>
              <a:gd name="T3" fmla="*/ 32 h 474"/>
              <a:gd name="T4" fmla="*/ 309 w 331"/>
              <a:gd name="T5" fmla="*/ 0 h 474"/>
              <a:gd name="T6" fmla="*/ 307 w 331"/>
              <a:gd name="T7" fmla="*/ 0 h 474"/>
              <a:gd name="T8" fmla="*/ 0 w 331"/>
              <a:gd name="T9" fmla="*/ 474 h 474"/>
              <a:gd name="T10" fmla="*/ 41 w 331"/>
              <a:gd name="T11" fmla="*/ 474 h 474"/>
            </a:gdLst>
            <a:ahLst/>
            <a:cxnLst>
              <a:cxn ang="0">
                <a:pos x="T0" y="T1"/>
              </a:cxn>
              <a:cxn ang="0">
                <a:pos x="T2" y="T3"/>
              </a:cxn>
              <a:cxn ang="0">
                <a:pos x="T4" y="T5"/>
              </a:cxn>
              <a:cxn ang="0">
                <a:pos x="T6" y="T7"/>
              </a:cxn>
              <a:cxn ang="0">
                <a:pos x="T8" y="T9"/>
              </a:cxn>
              <a:cxn ang="0">
                <a:pos x="T10" y="T11"/>
              </a:cxn>
            </a:cxnLst>
            <a:rect l="0" t="0" r="r" b="b"/>
            <a:pathLst>
              <a:path w="331" h="474">
                <a:moveTo>
                  <a:pt x="41" y="474"/>
                </a:moveTo>
                <a:cubicBezTo>
                  <a:pt x="59" y="303"/>
                  <a:pt x="167" y="149"/>
                  <a:pt x="331" y="32"/>
                </a:cubicBezTo>
                <a:cubicBezTo>
                  <a:pt x="321" y="23"/>
                  <a:pt x="314" y="12"/>
                  <a:pt x="309" y="0"/>
                </a:cubicBezTo>
                <a:cubicBezTo>
                  <a:pt x="307" y="0"/>
                  <a:pt x="307" y="0"/>
                  <a:pt x="307" y="0"/>
                </a:cubicBezTo>
                <a:cubicBezTo>
                  <a:pt x="125" y="129"/>
                  <a:pt x="18" y="296"/>
                  <a:pt x="0" y="474"/>
                </a:cubicBezTo>
                <a:lnTo>
                  <a:pt x="41" y="474"/>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5" name="Freeform 28"/>
          <p:cNvSpPr>
            <a:spLocks/>
          </p:cNvSpPr>
          <p:nvPr/>
        </p:nvSpPr>
        <p:spPr bwMode="auto">
          <a:xfrm>
            <a:off x="2857500" y="3535820"/>
            <a:ext cx="3735388" cy="2246313"/>
          </a:xfrm>
          <a:custGeom>
            <a:avLst/>
            <a:gdLst>
              <a:gd name="T0" fmla="*/ 1210 w 1282"/>
              <a:gd name="T1" fmla="*/ 620 h 771"/>
              <a:gd name="T2" fmla="*/ 1214 w 1282"/>
              <a:gd name="T3" fmla="*/ 679 h 771"/>
              <a:gd name="T4" fmla="*/ 1109 w 1282"/>
              <a:gd name="T5" fmla="*/ 682 h 771"/>
              <a:gd name="T6" fmla="*/ 41 w 1282"/>
              <a:gd name="T7" fmla="*/ 4 h 771"/>
              <a:gd name="T8" fmla="*/ 36 w 1282"/>
              <a:gd name="T9" fmla="*/ 8 h 771"/>
              <a:gd name="T10" fmla="*/ 23 w 1282"/>
              <a:gd name="T11" fmla="*/ 20 h 771"/>
              <a:gd name="T12" fmla="*/ 9 w 1282"/>
              <a:gd name="T13" fmla="*/ 8 h 771"/>
              <a:gd name="T14" fmla="*/ 0 w 1282"/>
              <a:gd name="T15" fmla="*/ 0 h 771"/>
              <a:gd name="T16" fmla="*/ 327 w 1282"/>
              <a:gd name="T17" fmla="*/ 501 h 771"/>
              <a:gd name="T18" fmla="*/ 1109 w 1282"/>
              <a:gd name="T19" fmla="*/ 722 h 771"/>
              <a:gd name="T20" fmla="*/ 1217 w 1282"/>
              <a:gd name="T21" fmla="*/ 719 h 771"/>
              <a:gd name="T22" fmla="*/ 1221 w 1282"/>
              <a:gd name="T23" fmla="*/ 771 h 771"/>
              <a:gd name="T24" fmla="*/ 1282 w 1282"/>
              <a:gd name="T25" fmla="*/ 691 h 771"/>
              <a:gd name="T26" fmla="*/ 1210 w 1282"/>
              <a:gd name="T27" fmla="*/ 62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771">
                <a:moveTo>
                  <a:pt x="1210" y="620"/>
                </a:moveTo>
                <a:cubicBezTo>
                  <a:pt x="1214" y="679"/>
                  <a:pt x="1214" y="679"/>
                  <a:pt x="1214" y="679"/>
                </a:cubicBezTo>
                <a:cubicBezTo>
                  <a:pt x="1179" y="681"/>
                  <a:pt x="1144" y="682"/>
                  <a:pt x="1109" y="682"/>
                </a:cubicBezTo>
                <a:cubicBezTo>
                  <a:pt x="541" y="682"/>
                  <a:pt x="74" y="382"/>
                  <a:pt x="41" y="4"/>
                </a:cubicBezTo>
                <a:cubicBezTo>
                  <a:pt x="36" y="8"/>
                  <a:pt x="36" y="8"/>
                  <a:pt x="36" y="8"/>
                </a:cubicBezTo>
                <a:cubicBezTo>
                  <a:pt x="23" y="20"/>
                  <a:pt x="23" y="20"/>
                  <a:pt x="23" y="20"/>
                </a:cubicBezTo>
                <a:cubicBezTo>
                  <a:pt x="9" y="8"/>
                  <a:pt x="9" y="8"/>
                  <a:pt x="9" y="8"/>
                </a:cubicBezTo>
                <a:cubicBezTo>
                  <a:pt x="0" y="0"/>
                  <a:pt x="0" y="0"/>
                  <a:pt x="0" y="0"/>
                </a:cubicBezTo>
                <a:cubicBezTo>
                  <a:pt x="14" y="190"/>
                  <a:pt x="129" y="367"/>
                  <a:pt x="327" y="501"/>
                </a:cubicBezTo>
                <a:cubicBezTo>
                  <a:pt x="536" y="644"/>
                  <a:pt x="814" y="722"/>
                  <a:pt x="1109" y="722"/>
                </a:cubicBezTo>
                <a:cubicBezTo>
                  <a:pt x="1145" y="722"/>
                  <a:pt x="1181" y="721"/>
                  <a:pt x="1217" y="719"/>
                </a:cubicBezTo>
                <a:cubicBezTo>
                  <a:pt x="1221" y="771"/>
                  <a:pt x="1221" y="771"/>
                  <a:pt x="1221" y="771"/>
                </a:cubicBezTo>
                <a:cubicBezTo>
                  <a:pt x="1282" y="691"/>
                  <a:pt x="1282" y="691"/>
                  <a:pt x="1282" y="691"/>
                </a:cubicBezTo>
                <a:lnTo>
                  <a:pt x="1210" y="62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46" name="Oval 29"/>
          <p:cNvSpPr>
            <a:spLocks noChangeArrowheads="1"/>
          </p:cNvSpPr>
          <p:nvPr/>
        </p:nvSpPr>
        <p:spPr bwMode="auto">
          <a:xfrm>
            <a:off x="5891212" y="2776995"/>
            <a:ext cx="398463" cy="396875"/>
          </a:xfrm>
          <a:prstGeom prst="ellipse">
            <a:avLst/>
          </a:pr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0"/>
          <p:cNvSpPr>
            <a:spLocks/>
          </p:cNvSpPr>
          <p:nvPr/>
        </p:nvSpPr>
        <p:spPr bwMode="auto">
          <a:xfrm>
            <a:off x="5773737" y="3181808"/>
            <a:ext cx="627063" cy="477838"/>
          </a:xfrm>
          <a:custGeom>
            <a:avLst/>
            <a:gdLst>
              <a:gd name="T0" fmla="*/ 160 w 215"/>
              <a:gd name="T1" fmla="*/ 0 h 164"/>
              <a:gd name="T2" fmla="*/ 108 w 215"/>
              <a:gd name="T3" fmla="*/ 17 h 164"/>
              <a:gd name="T4" fmla="*/ 56 w 215"/>
              <a:gd name="T5" fmla="*/ 0 h 164"/>
              <a:gd name="T6" fmla="*/ 0 w 215"/>
              <a:gd name="T7" fmla="*/ 164 h 164"/>
              <a:gd name="T8" fmla="*/ 215 w 215"/>
              <a:gd name="T9" fmla="*/ 164 h 164"/>
              <a:gd name="T10" fmla="*/ 160 w 215"/>
              <a:gd name="T11" fmla="*/ 0 h 164"/>
            </a:gdLst>
            <a:ahLst/>
            <a:cxnLst>
              <a:cxn ang="0">
                <a:pos x="T0" y="T1"/>
              </a:cxn>
              <a:cxn ang="0">
                <a:pos x="T2" y="T3"/>
              </a:cxn>
              <a:cxn ang="0">
                <a:pos x="T4" y="T5"/>
              </a:cxn>
              <a:cxn ang="0">
                <a:pos x="T6" y="T7"/>
              </a:cxn>
              <a:cxn ang="0">
                <a:pos x="T8" y="T9"/>
              </a:cxn>
              <a:cxn ang="0">
                <a:pos x="T10" y="T11"/>
              </a:cxn>
            </a:cxnLst>
            <a:rect l="0" t="0" r="r" b="b"/>
            <a:pathLst>
              <a:path w="215" h="164">
                <a:moveTo>
                  <a:pt x="160" y="0"/>
                </a:moveTo>
                <a:cubicBezTo>
                  <a:pt x="146" y="11"/>
                  <a:pt x="128" y="17"/>
                  <a:pt x="108" y="17"/>
                </a:cubicBezTo>
                <a:cubicBezTo>
                  <a:pt x="89" y="17"/>
                  <a:pt x="71" y="11"/>
                  <a:pt x="56" y="0"/>
                </a:cubicBezTo>
                <a:cubicBezTo>
                  <a:pt x="23" y="32"/>
                  <a:pt x="0" y="93"/>
                  <a:pt x="0" y="164"/>
                </a:cubicBezTo>
                <a:cubicBezTo>
                  <a:pt x="215" y="164"/>
                  <a:pt x="215" y="164"/>
                  <a:pt x="215" y="164"/>
                </a:cubicBezTo>
                <a:cubicBezTo>
                  <a:pt x="215" y="94"/>
                  <a:pt x="193" y="32"/>
                  <a:pt x="16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2"/>
          <p:cNvSpPr>
            <a:spLocks/>
          </p:cNvSpPr>
          <p:nvPr/>
        </p:nvSpPr>
        <p:spPr bwMode="auto">
          <a:xfrm>
            <a:off x="6059487" y="534537"/>
            <a:ext cx="58738" cy="605746"/>
          </a:xfrm>
          <a:custGeom>
            <a:avLst/>
            <a:gdLst/>
            <a:ahLst/>
            <a:cxnLst/>
            <a:rect l="l" t="t" r="r" b="b"/>
            <a:pathLst>
              <a:path w="58738" h="605746">
                <a:moveTo>
                  <a:pt x="0" y="0"/>
                </a:moveTo>
                <a:lnTo>
                  <a:pt x="29369" y="0"/>
                </a:lnTo>
                <a:cubicBezTo>
                  <a:pt x="38180" y="0"/>
                  <a:pt x="49928" y="0"/>
                  <a:pt x="58738" y="0"/>
                </a:cubicBezTo>
                <a:cubicBezTo>
                  <a:pt x="58738" y="165973"/>
                  <a:pt x="58738" y="365612"/>
                  <a:pt x="58738" y="605746"/>
                </a:cubicBezTo>
                <a:cubicBezTo>
                  <a:pt x="49928" y="605746"/>
                  <a:pt x="38180" y="605746"/>
                  <a:pt x="29369" y="605746"/>
                </a:cubicBezTo>
                <a:lnTo>
                  <a:pt x="0" y="605746"/>
                </a:lnTo>
                <a:cubicBezTo>
                  <a:pt x="0" y="605731"/>
                  <a:pt x="0" y="602724"/>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
          <p:cNvSpPr>
            <a:spLocks/>
          </p:cNvSpPr>
          <p:nvPr/>
        </p:nvSpPr>
        <p:spPr bwMode="auto">
          <a:xfrm>
            <a:off x="6059487" y="1373645"/>
            <a:ext cx="58738" cy="1322388"/>
          </a:xfrm>
          <a:custGeom>
            <a:avLst/>
            <a:gdLst>
              <a:gd name="T0" fmla="*/ 10 w 20"/>
              <a:gd name="T1" fmla="*/ 0 h 454"/>
              <a:gd name="T2" fmla="*/ 0 w 20"/>
              <a:gd name="T3" fmla="*/ 0 h 454"/>
              <a:gd name="T4" fmla="*/ 0 w 20"/>
              <a:gd name="T5" fmla="*/ 454 h 454"/>
              <a:gd name="T6" fmla="*/ 10 w 20"/>
              <a:gd name="T7" fmla="*/ 453 h 454"/>
              <a:gd name="T8" fmla="*/ 20 w 20"/>
              <a:gd name="T9" fmla="*/ 454 h 454"/>
              <a:gd name="T10" fmla="*/ 20 w 20"/>
              <a:gd name="T11" fmla="*/ 0 h 454"/>
              <a:gd name="T12" fmla="*/ 10 w 20"/>
              <a:gd name="T13" fmla="*/ 0 h 454"/>
            </a:gdLst>
            <a:ahLst/>
            <a:cxnLst>
              <a:cxn ang="0">
                <a:pos x="T0" y="T1"/>
              </a:cxn>
              <a:cxn ang="0">
                <a:pos x="T2" y="T3"/>
              </a:cxn>
              <a:cxn ang="0">
                <a:pos x="T4" y="T5"/>
              </a:cxn>
              <a:cxn ang="0">
                <a:pos x="T6" y="T7"/>
              </a:cxn>
              <a:cxn ang="0">
                <a:pos x="T8" y="T9"/>
              </a:cxn>
              <a:cxn ang="0">
                <a:pos x="T10" y="T11"/>
              </a:cxn>
              <a:cxn ang="0">
                <a:pos x="T12" y="T13"/>
              </a:cxn>
            </a:cxnLst>
            <a:rect l="0" t="0" r="r" b="b"/>
            <a:pathLst>
              <a:path w="20" h="454">
                <a:moveTo>
                  <a:pt x="10" y="0"/>
                </a:moveTo>
                <a:cubicBezTo>
                  <a:pt x="7" y="0"/>
                  <a:pt x="3" y="0"/>
                  <a:pt x="0" y="0"/>
                </a:cubicBezTo>
                <a:cubicBezTo>
                  <a:pt x="0" y="454"/>
                  <a:pt x="0" y="454"/>
                  <a:pt x="0" y="454"/>
                </a:cubicBezTo>
                <a:cubicBezTo>
                  <a:pt x="3" y="454"/>
                  <a:pt x="7" y="453"/>
                  <a:pt x="10" y="453"/>
                </a:cubicBezTo>
                <a:cubicBezTo>
                  <a:pt x="14" y="453"/>
                  <a:pt x="17" y="454"/>
                  <a:pt x="20" y="454"/>
                </a:cubicBezTo>
                <a:cubicBezTo>
                  <a:pt x="20" y="0"/>
                  <a:pt x="20" y="0"/>
                  <a:pt x="20" y="0"/>
                </a:cubicBezTo>
                <a:cubicBezTo>
                  <a:pt x="17" y="0"/>
                  <a:pt x="13" y="0"/>
                  <a:pt x="1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35"/>
          <p:cNvSpPr>
            <a:spLocks noChangeArrowheads="1"/>
          </p:cNvSpPr>
          <p:nvPr/>
        </p:nvSpPr>
        <p:spPr bwMode="auto">
          <a:xfrm>
            <a:off x="6059487" y="4199395"/>
            <a:ext cx="58738" cy="1265238"/>
          </a:xfrm>
          <a:custGeom>
            <a:avLst/>
            <a:gdLst/>
            <a:ahLst/>
            <a:cxnLst/>
            <a:rect l="l" t="t" r="r" b="b"/>
            <a:pathLst>
              <a:path w="58738" h="1420812">
                <a:moveTo>
                  <a:pt x="0" y="0"/>
                </a:moveTo>
                <a:lnTo>
                  <a:pt x="58738" y="0"/>
                </a:lnTo>
                <a:lnTo>
                  <a:pt x="58738" y="377824"/>
                </a:lnTo>
                <a:lnTo>
                  <a:pt x="58738" y="379861"/>
                </a:lnTo>
                <a:lnTo>
                  <a:pt x="58738" y="387350"/>
                </a:lnTo>
                <a:cubicBezTo>
                  <a:pt x="58738" y="423396"/>
                  <a:pt x="58738" y="595841"/>
                  <a:pt x="58738" y="1420812"/>
                </a:cubicBezTo>
                <a:cubicBezTo>
                  <a:pt x="49928" y="1420812"/>
                  <a:pt x="38180" y="1420812"/>
                  <a:pt x="29369" y="1420812"/>
                </a:cubicBezTo>
                <a:cubicBezTo>
                  <a:pt x="20559" y="1420812"/>
                  <a:pt x="8811" y="1420812"/>
                  <a:pt x="0" y="1420812"/>
                </a:cubicBezTo>
                <a:cubicBezTo>
                  <a:pt x="0" y="1420812"/>
                  <a:pt x="0" y="1420812"/>
                  <a:pt x="0" y="387350"/>
                </a:cubicBezTo>
                <a:lnTo>
                  <a:pt x="0" y="37782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1"/>
          <p:cNvSpPr>
            <a:spLocks/>
          </p:cNvSpPr>
          <p:nvPr/>
        </p:nvSpPr>
        <p:spPr bwMode="auto">
          <a:xfrm>
            <a:off x="6059487" y="5697994"/>
            <a:ext cx="58738" cy="618896"/>
          </a:xfrm>
          <a:custGeom>
            <a:avLst/>
            <a:gdLst/>
            <a:ahLst/>
            <a:cxnLst/>
            <a:rect l="l" t="t" r="r" b="b"/>
            <a:pathLst>
              <a:path w="58738" h="618896">
                <a:moveTo>
                  <a:pt x="0" y="0"/>
                </a:moveTo>
                <a:cubicBezTo>
                  <a:pt x="8811" y="0"/>
                  <a:pt x="20559" y="0"/>
                  <a:pt x="29369" y="0"/>
                </a:cubicBezTo>
                <a:cubicBezTo>
                  <a:pt x="38180" y="0"/>
                  <a:pt x="49928" y="0"/>
                  <a:pt x="58738" y="0"/>
                </a:cubicBezTo>
                <a:cubicBezTo>
                  <a:pt x="58738" y="0"/>
                  <a:pt x="58738" y="0"/>
                  <a:pt x="58738" y="182333"/>
                </a:cubicBezTo>
                <a:lnTo>
                  <a:pt x="58738" y="183186"/>
                </a:lnTo>
                <a:lnTo>
                  <a:pt x="58738" y="184175"/>
                </a:lnTo>
                <a:lnTo>
                  <a:pt x="58738" y="189155"/>
                </a:lnTo>
                <a:lnTo>
                  <a:pt x="58738" y="205355"/>
                </a:lnTo>
                <a:lnTo>
                  <a:pt x="58738" y="234163"/>
                </a:lnTo>
                <a:lnTo>
                  <a:pt x="58738" y="236904"/>
                </a:lnTo>
                <a:lnTo>
                  <a:pt x="58738" y="288916"/>
                </a:lnTo>
                <a:lnTo>
                  <a:pt x="58738" y="292463"/>
                </a:lnTo>
                <a:lnTo>
                  <a:pt x="58738" y="324195"/>
                </a:lnTo>
                <a:lnTo>
                  <a:pt x="58738" y="359717"/>
                </a:lnTo>
                <a:lnTo>
                  <a:pt x="58738" y="366508"/>
                </a:lnTo>
                <a:lnTo>
                  <a:pt x="58738" y="416496"/>
                </a:lnTo>
                <a:lnTo>
                  <a:pt x="58738" y="436563"/>
                </a:lnTo>
                <a:cubicBezTo>
                  <a:pt x="58738" y="486772"/>
                  <a:pt x="58738" y="546897"/>
                  <a:pt x="58738" y="618896"/>
                </a:cubicBezTo>
                <a:cubicBezTo>
                  <a:pt x="58738" y="618896"/>
                  <a:pt x="58738" y="618896"/>
                  <a:pt x="0" y="618896"/>
                </a:cubicBezTo>
                <a:cubicBezTo>
                  <a:pt x="0" y="618896"/>
                  <a:pt x="0" y="618896"/>
                  <a:pt x="0" y="436563"/>
                </a:cubicBezTo>
                <a:lnTo>
                  <a:pt x="0" y="435711"/>
                </a:lnTo>
                <a:cubicBezTo>
                  <a:pt x="0" y="433742"/>
                  <a:pt x="0" y="431753"/>
                  <a:pt x="0" y="429742"/>
                </a:cubicBezTo>
                <a:cubicBezTo>
                  <a:pt x="0" y="426331"/>
                  <a:pt x="0" y="421215"/>
                  <a:pt x="0" y="413541"/>
                </a:cubicBezTo>
                <a:cubicBezTo>
                  <a:pt x="0" y="403522"/>
                  <a:pt x="0" y="393014"/>
                  <a:pt x="0" y="381993"/>
                </a:cubicBezTo>
                <a:cubicBezTo>
                  <a:pt x="0" y="368350"/>
                  <a:pt x="0" y="351297"/>
                  <a:pt x="0" y="329980"/>
                </a:cubicBezTo>
                <a:cubicBezTo>
                  <a:pt x="0" y="318669"/>
                  <a:pt x="0" y="306916"/>
                  <a:pt x="0" y="294702"/>
                </a:cubicBezTo>
                <a:cubicBezTo>
                  <a:pt x="0" y="283731"/>
                  <a:pt x="0" y="271912"/>
                  <a:pt x="0" y="259179"/>
                </a:cubicBezTo>
                <a:cubicBezTo>
                  <a:pt x="0" y="256930"/>
                  <a:pt x="0" y="254666"/>
                  <a:pt x="0" y="252388"/>
                </a:cubicBezTo>
                <a:cubicBezTo>
                  <a:pt x="0" y="237040"/>
                  <a:pt x="0" y="220413"/>
                  <a:pt x="0" y="202401"/>
                </a:cubicBezTo>
                <a:lnTo>
                  <a:pt x="0" y="182333"/>
                </a:lnTo>
                <a:cubicBezTo>
                  <a:pt x="0" y="132124"/>
                  <a:pt x="0" y="71999"/>
                  <a:pt x="0" y="0"/>
                </a:cubicBez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8" name="Group 57"/>
          <p:cNvGrpSpPr/>
          <p:nvPr/>
        </p:nvGrpSpPr>
        <p:grpSpPr>
          <a:xfrm>
            <a:off x="2857500" y="1041858"/>
            <a:ext cx="6627813" cy="4740275"/>
            <a:chOff x="2857500" y="1041858"/>
            <a:chExt cx="6627813" cy="4740275"/>
          </a:xfrm>
          <a:solidFill>
            <a:schemeClr val="tx1">
              <a:lumMod val="50000"/>
              <a:alpha val="25000"/>
            </a:schemeClr>
          </a:solidFill>
        </p:grpSpPr>
        <p:sp>
          <p:nvSpPr>
            <p:cNvPr id="74" name="Freeform 9"/>
            <p:cNvSpPr>
              <a:spLocks/>
            </p:cNvSpPr>
            <p:nvPr/>
          </p:nvSpPr>
          <p:spPr bwMode="auto">
            <a:xfrm>
              <a:off x="9045575" y="3319920"/>
              <a:ext cx="439738" cy="195263"/>
            </a:xfrm>
            <a:custGeom>
              <a:avLst/>
              <a:gdLst>
                <a:gd name="T0" fmla="*/ 0 w 277"/>
                <a:gd name="T1" fmla="*/ 123 h 123"/>
                <a:gd name="T2" fmla="*/ 139 w 277"/>
                <a:gd name="T3" fmla="*/ 0 h 123"/>
                <a:gd name="T4" fmla="*/ 277 w 277"/>
                <a:gd name="T5" fmla="*/ 123 h 123"/>
                <a:gd name="T6" fmla="*/ 0 w 277"/>
                <a:gd name="T7" fmla="*/ 123 h 123"/>
              </a:gdLst>
              <a:ahLst/>
              <a:cxnLst>
                <a:cxn ang="0">
                  <a:pos x="T0" y="T1"/>
                </a:cxn>
                <a:cxn ang="0">
                  <a:pos x="T2" y="T3"/>
                </a:cxn>
                <a:cxn ang="0">
                  <a:pos x="T4" y="T5"/>
                </a:cxn>
                <a:cxn ang="0">
                  <a:pos x="T6" y="T7"/>
                </a:cxn>
              </a:cxnLst>
              <a:rect l="0" t="0" r="r" b="b"/>
              <a:pathLst>
                <a:path w="277" h="123">
                  <a:moveTo>
                    <a:pt x="0" y="123"/>
                  </a:moveTo>
                  <a:lnTo>
                    <a:pt x="139" y="0"/>
                  </a:lnTo>
                  <a:lnTo>
                    <a:pt x="277" y="123"/>
                  </a:lnTo>
                  <a:lnTo>
                    <a:pt x="0"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5" name="Freeform 10"/>
            <p:cNvSpPr>
              <a:spLocks/>
            </p:cNvSpPr>
            <p:nvPr/>
          </p:nvSpPr>
          <p:spPr bwMode="auto">
            <a:xfrm>
              <a:off x="8169275" y="2200733"/>
              <a:ext cx="195263" cy="441325"/>
            </a:xfrm>
            <a:custGeom>
              <a:avLst/>
              <a:gdLst>
                <a:gd name="T0" fmla="*/ 123 w 123"/>
                <a:gd name="T1" fmla="*/ 278 h 278"/>
                <a:gd name="T2" fmla="*/ 0 w 123"/>
                <a:gd name="T3" fmla="*/ 138 h 278"/>
                <a:gd name="T4" fmla="*/ 123 w 123"/>
                <a:gd name="T5" fmla="*/ 0 h 278"/>
                <a:gd name="T6" fmla="*/ 123 w 123"/>
                <a:gd name="T7" fmla="*/ 278 h 278"/>
              </a:gdLst>
              <a:ahLst/>
              <a:cxnLst>
                <a:cxn ang="0">
                  <a:pos x="T0" y="T1"/>
                </a:cxn>
                <a:cxn ang="0">
                  <a:pos x="T2" y="T3"/>
                </a:cxn>
                <a:cxn ang="0">
                  <a:pos x="T4" y="T5"/>
                </a:cxn>
                <a:cxn ang="0">
                  <a:pos x="T6" y="T7"/>
                </a:cxn>
              </a:cxnLst>
              <a:rect l="0" t="0" r="r" b="b"/>
              <a:pathLst>
                <a:path w="123" h="278">
                  <a:moveTo>
                    <a:pt x="123" y="278"/>
                  </a:moveTo>
                  <a:lnTo>
                    <a:pt x="0" y="138"/>
                  </a:lnTo>
                  <a:lnTo>
                    <a:pt x="123" y="0"/>
                  </a:lnTo>
                  <a:lnTo>
                    <a:pt x="123"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6" name="Freeform 11"/>
            <p:cNvSpPr>
              <a:spLocks/>
            </p:cNvSpPr>
            <p:nvPr/>
          </p:nvSpPr>
          <p:spPr bwMode="auto">
            <a:xfrm>
              <a:off x="6310312" y="1052970"/>
              <a:ext cx="203200" cy="441325"/>
            </a:xfrm>
            <a:custGeom>
              <a:avLst/>
              <a:gdLst>
                <a:gd name="T0" fmla="*/ 115 w 128"/>
                <a:gd name="T1" fmla="*/ 278 h 278"/>
                <a:gd name="T2" fmla="*/ 0 w 128"/>
                <a:gd name="T3" fmla="*/ 133 h 278"/>
                <a:gd name="T4" fmla="*/ 128 w 128"/>
                <a:gd name="T5" fmla="*/ 0 h 278"/>
                <a:gd name="T6" fmla="*/ 115 w 128"/>
                <a:gd name="T7" fmla="*/ 278 h 278"/>
              </a:gdLst>
              <a:ahLst/>
              <a:cxnLst>
                <a:cxn ang="0">
                  <a:pos x="T0" y="T1"/>
                </a:cxn>
                <a:cxn ang="0">
                  <a:pos x="T2" y="T3"/>
                </a:cxn>
                <a:cxn ang="0">
                  <a:pos x="T4" y="T5"/>
                </a:cxn>
                <a:cxn ang="0">
                  <a:pos x="T6" y="T7"/>
                </a:cxn>
              </a:cxnLst>
              <a:rect l="0" t="0" r="r" b="b"/>
              <a:pathLst>
                <a:path w="128" h="278">
                  <a:moveTo>
                    <a:pt x="115" y="278"/>
                  </a:moveTo>
                  <a:lnTo>
                    <a:pt x="0" y="133"/>
                  </a:lnTo>
                  <a:lnTo>
                    <a:pt x="128" y="0"/>
                  </a:lnTo>
                  <a:lnTo>
                    <a:pt x="115"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7" name="Freeform 20"/>
            <p:cNvSpPr>
              <a:spLocks/>
            </p:cNvSpPr>
            <p:nvPr/>
          </p:nvSpPr>
          <p:spPr bwMode="auto">
            <a:xfrm>
              <a:off x="5602287" y="1041858"/>
              <a:ext cx="684213" cy="439738"/>
            </a:xfrm>
            <a:custGeom>
              <a:avLst/>
              <a:gdLst>
                <a:gd name="T0" fmla="*/ 232 w 235"/>
                <a:gd name="T1" fmla="*/ 95 h 151"/>
                <a:gd name="T2" fmla="*/ 227 w 235"/>
                <a:gd name="T3" fmla="*/ 89 h 151"/>
                <a:gd name="T4" fmla="*/ 216 w 235"/>
                <a:gd name="T5" fmla="*/ 75 h 151"/>
                <a:gd name="T6" fmla="*/ 228 w 235"/>
                <a:gd name="T7" fmla="*/ 62 h 151"/>
                <a:gd name="T8" fmla="*/ 235 w 235"/>
                <a:gd name="T9" fmla="*/ 55 h 151"/>
                <a:gd name="T10" fmla="*/ 167 w 235"/>
                <a:gd name="T11" fmla="*/ 54 h 151"/>
                <a:gd name="T12" fmla="*/ 65 w 235"/>
                <a:gd name="T13" fmla="*/ 57 h 151"/>
                <a:gd name="T14" fmla="*/ 59 w 235"/>
                <a:gd name="T15" fmla="*/ 0 h 151"/>
                <a:gd name="T16" fmla="*/ 0 w 235"/>
                <a:gd name="T17" fmla="*/ 82 h 151"/>
                <a:gd name="T18" fmla="*/ 75 w 235"/>
                <a:gd name="T19" fmla="*/ 151 h 151"/>
                <a:gd name="T20" fmla="*/ 69 w 235"/>
                <a:gd name="T21" fmla="*/ 97 h 151"/>
                <a:gd name="T22" fmla="*/ 167 w 235"/>
                <a:gd name="T23" fmla="*/ 94 h 151"/>
                <a:gd name="T24" fmla="*/ 232 w 235"/>
                <a:gd name="T25" fmla="*/ 9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 h="151">
                  <a:moveTo>
                    <a:pt x="232" y="95"/>
                  </a:moveTo>
                  <a:cubicBezTo>
                    <a:pt x="227" y="89"/>
                    <a:pt x="227" y="89"/>
                    <a:pt x="227" y="89"/>
                  </a:cubicBezTo>
                  <a:cubicBezTo>
                    <a:pt x="216" y="75"/>
                    <a:pt x="216" y="75"/>
                    <a:pt x="216" y="75"/>
                  </a:cubicBezTo>
                  <a:cubicBezTo>
                    <a:pt x="228" y="62"/>
                    <a:pt x="228" y="62"/>
                    <a:pt x="228" y="62"/>
                  </a:cubicBezTo>
                  <a:cubicBezTo>
                    <a:pt x="235" y="55"/>
                    <a:pt x="235" y="55"/>
                    <a:pt x="235" y="55"/>
                  </a:cubicBezTo>
                  <a:cubicBezTo>
                    <a:pt x="213" y="54"/>
                    <a:pt x="190" y="54"/>
                    <a:pt x="167" y="54"/>
                  </a:cubicBezTo>
                  <a:cubicBezTo>
                    <a:pt x="133" y="54"/>
                    <a:pt x="98" y="55"/>
                    <a:pt x="65" y="57"/>
                  </a:cubicBezTo>
                  <a:cubicBezTo>
                    <a:pt x="59" y="0"/>
                    <a:pt x="59" y="0"/>
                    <a:pt x="59" y="0"/>
                  </a:cubicBezTo>
                  <a:cubicBezTo>
                    <a:pt x="0" y="82"/>
                    <a:pt x="0" y="82"/>
                    <a:pt x="0" y="82"/>
                  </a:cubicBezTo>
                  <a:cubicBezTo>
                    <a:pt x="75" y="151"/>
                    <a:pt x="75" y="151"/>
                    <a:pt x="75" y="151"/>
                  </a:cubicBezTo>
                  <a:cubicBezTo>
                    <a:pt x="69" y="97"/>
                    <a:pt x="69" y="97"/>
                    <a:pt x="69" y="97"/>
                  </a:cubicBezTo>
                  <a:cubicBezTo>
                    <a:pt x="101" y="95"/>
                    <a:pt x="134" y="94"/>
                    <a:pt x="167" y="94"/>
                  </a:cubicBezTo>
                  <a:cubicBezTo>
                    <a:pt x="189" y="94"/>
                    <a:pt x="211" y="94"/>
                    <a:pt x="23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78" name="Freeform 21"/>
            <p:cNvSpPr>
              <a:spLocks/>
            </p:cNvSpPr>
            <p:nvPr/>
          </p:nvSpPr>
          <p:spPr bwMode="auto">
            <a:xfrm>
              <a:off x="6557962" y="1222833"/>
              <a:ext cx="2759075" cy="2079625"/>
            </a:xfrm>
            <a:custGeom>
              <a:avLst/>
              <a:gdLst/>
              <a:ahLst/>
              <a:cxnLst/>
              <a:rect l="l" t="t" r="r" b="b"/>
              <a:pathLst>
                <a:path w="2759075" h="2079625">
                  <a:moveTo>
                    <a:pt x="5827" y="0"/>
                  </a:moveTo>
                  <a:cubicBezTo>
                    <a:pt x="687584" y="66982"/>
                    <a:pt x="1313984" y="282490"/>
                    <a:pt x="1809277" y="620314"/>
                  </a:cubicBezTo>
                  <a:cubicBezTo>
                    <a:pt x="2380321" y="1007646"/>
                    <a:pt x="2712459" y="1517294"/>
                    <a:pt x="2759075" y="2064801"/>
                  </a:cubicBezTo>
                  <a:lnTo>
                    <a:pt x="2759075" y="2065073"/>
                  </a:lnTo>
                  <a:cubicBezTo>
                    <a:pt x="2759075" y="2065073"/>
                    <a:pt x="2759075" y="2065073"/>
                    <a:pt x="2757617" y="2063618"/>
                  </a:cubicBezTo>
                  <a:lnTo>
                    <a:pt x="2747409" y="2053431"/>
                  </a:lnTo>
                  <a:cubicBezTo>
                    <a:pt x="2747409" y="2053431"/>
                    <a:pt x="2747409" y="2053431"/>
                    <a:pt x="2709495" y="2018506"/>
                  </a:cubicBezTo>
                  <a:cubicBezTo>
                    <a:pt x="2709495" y="2018506"/>
                    <a:pt x="2709495" y="2018506"/>
                    <a:pt x="2668665" y="2053431"/>
                  </a:cubicBezTo>
                  <a:cubicBezTo>
                    <a:pt x="2668665" y="2053431"/>
                    <a:pt x="2668665" y="2053431"/>
                    <a:pt x="2642417" y="2079625"/>
                  </a:cubicBezTo>
                  <a:cubicBezTo>
                    <a:pt x="2589921" y="1666346"/>
                    <a:pt x="2272028" y="1337468"/>
                    <a:pt x="1863725" y="1270529"/>
                  </a:cubicBezTo>
                  <a:lnTo>
                    <a:pt x="1863725" y="1154112"/>
                  </a:lnTo>
                  <a:cubicBezTo>
                    <a:pt x="2082773" y="1185535"/>
                    <a:pt x="2279970" y="1284939"/>
                    <a:pt x="2432197" y="1431851"/>
                  </a:cubicBezTo>
                  <a:cubicBezTo>
                    <a:pt x="2035330" y="744033"/>
                    <a:pt x="1114176" y="231237"/>
                    <a:pt x="0" y="116491"/>
                  </a:cubicBezTo>
                  <a:cubicBezTo>
                    <a:pt x="0" y="116491"/>
                    <a:pt x="0" y="116491"/>
                    <a:pt x="58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81" name="Freeform 24"/>
            <p:cNvSpPr>
              <a:spLocks/>
            </p:cNvSpPr>
            <p:nvPr/>
          </p:nvSpPr>
          <p:spPr bwMode="auto">
            <a:xfrm>
              <a:off x="7210425" y="2370595"/>
              <a:ext cx="2103438" cy="2589213"/>
            </a:xfrm>
            <a:custGeom>
              <a:avLst/>
              <a:gdLst/>
              <a:ahLst/>
              <a:cxnLst/>
              <a:rect l="l" t="t" r="r" b="b"/>
              <a:pathLst>
                <a:path w="2103438" h="2589213">
                  <a:moveTo>
                    <a:pt x="926445" y="0"/>
                  </a:moveTo>
                  <a:cubicBezTo>
                    <a:pt x="926445" y="0"/>
                    <a:pt x="926445" y="0"/>
                    <a:pt x="924989" y="1457"/>
                  </a:cubicBezTo>
                  <a:lnTo>
                    <a:pt x="914792" y="11656"/>
                  </a:lnTo>
                  <a:cubicBezTo>
                    <a:pt x="914792" y="11656"/>
                    <a:pt x="914792" y="11656"/>
                    <a:pt x="879832" y="49539"/>
                  </a:cubicBezTo>
                  <a:cubicBezTo>
                    <a:pt x="879832" y="49539"/>
                    <a:pt x="879832" y="49539"/>
                    <a:pt x="914792" y="90336"/>
                  </a:cubicBezTo>
                  <a:cubicBezTo>
                    <a:pt x="914792" y="90336"/>
                    <a:pt x="914792" y="90336"/>
                    <a:pt x="941012" y="116563"/>
                  </a:cubicBezTo>
                  <a:cubicBezTo>
                    <a:pt x="474876" y="174844"/>
                    <a:pt x="116534" y="571158"/>
                    <a:pt x="116534" y="1051980"/>
                  </a:cubicBezTo>
                  <a:cubicBezTo>
                    <a:pt x="116534" y="1570685"/>
                    <a:pt x="536056" y="1993225"/>
                    <a:pt x="1057546" y="1993225"/>
                  </a:cubicBezTo>
                  <a:cubicBezTo>
                    <a:pt x="1523682" y="1993225"/>
                    <a:pt x="1911157" y="1649365"/>
                    <a:pt x="1983991" y="1203512"/>
                  </a:cubicBezTo>
                  <a:cubicBezTo>
                    <a:pt x="1983991" y="1203512"/>
                    <a:pt x="1983991" y="1203512"/>
                    <a:pt x="1986827" y="1203512"/>
                  </a:cubicBezTo>
                  <a:lnTo>
                    <a:pt x="1986859" y="1203325"/>
                  </a:lnTo>
                  <a:lnTo>
                    <a:pt x="2103437" y="1203325"/>
                  </a:lnTo>
                  <a:cubicBezTo>
                    <a:pt x="2103431" y="1203388"/>
                    <a:pt x="2103425" y="1203450"/>
                    <a:pt x="2103407" y="1203512"/>
                  </a:cubicBezTo>
                  <a:lnTo>
                    <a:pt x="2103438" y="1203512"/>
                  </a:lnTo>
                  <a:cubicBezTo>
                    <a:pt x="2103389" y="1203860"/>
                    <a:pt x="2103339" y="1204209"/>
                    <a:pt x="2103241" y="1204550"/>
                  </a:cubicBezTo>
                  <a:cubicBezTo>
                    <a:pt x="2053396" y="1725255"/>
                    <a:pt x="1738714" y="2211013"/>
                    <a:pt x="1208705" y="2589213"/>
                  </a:cubicBezTo>
                  <a:cubicBezTo>
                    <a:pt x="1197047" y="2551363"/>
                    <a:pt x="1173732" y="2516425"/>
                    <a:pt x="1144587" y="2493133"/>
                  </a:cubicBezTo>
                  <a:cubicBezTo>
                    <a:pt x="1410546" y="2301963"/>
                    <a:pt x="1625069" y="2078341"/>
                    <a:pt x="1769840" y="1830454"/>
                  </a:cubicBezTo>
                  <a:cubicBezTo>
                    <a:pt x="1582746" y="2004509"/>
                    <a:pt x="1331841" y="2109788"/>
                    <a:pt x="1057546" y="2109788"/>
                  </a:cubicBezTo>
                  <a:cubicBezTo>
                    <a:pt x="471963" y="2109788"/>
                    <a:pt x="0" y="1634794"/>
                    <a:pt x="0" y="1051980"/>
                  </a:cubicBezTo>
                  <a:cubicBezTo>
                    <a:pt x="0" y="512877"/>
                    <a:pt x="402042" y="67024"/>
                    <a:pt x="92644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lnSpc>
                  <a:spcPct val="85000"/>
                </a:lnSpc>
              </a:pPr>
              <a:endParaRPr lang="en-US">
                <a:gradFill>
                  <a:gsLst>
                    <a:gs pos="0">
                      <a:schemeClr val="tx1"/>
                    </a:gs>
                    <a:gs pos="100000">
                      <a:schemeClr val="tx1"/>
                    </a:gs>
                  </a:gsLst>
                  <a:lin ang="5400000" scaled="0"/>
                </a:gradFill>
              </a:endParaRPr>
            </a:p>
          </p:txBody>
        </p:sp>
        <p:sp>
          <p:nvSpPr>
            <p:cNvPr id="82" name="Freeform 27"/>
            <p:cNvSpPr>
              <a:spLocks/>
            </p:cNvSpPr>
            <p:nvPr/>
          </p:nvSpPr>
          <p:spPr bwMode="auto">
            <a:xfrm>
              <a:off x="2860675" y="1881645"/>
              <a:ext cx="965200" cy="1379538"/>
            </a:xfrm>
            <a:custGeom>
              <a:avLst/>
              <a:gdLst>
                <a:gd name="T0" fmla="*/ 41 w 331"/>
                <a:gd name="T1" fmla="*/ 474 h 474"/>
                <a:gd name="T2" fmla="*/ 331 w 331"/>
                <a:gd name="T3" fmla="*/ 32 h 474"/>
                <a:gd name="T4" fmla="*/ 309 w 331"/>
                <a:gd name="T5" fmla="*/ 0 h 474"/>
                <a:gd name="T6" fmla="*/ 307 w 331"/>
                <a:gd name="T7" fmla="*/ 0 h 474"/>
                <a:gd name="T8" fmla="*/ 0 w 331"/>
                <a:gd name="T9" fmla="*/ 474 h 474"/>
                <a:gd name="T10" fmla="*/ 41 w 331"/>
                <a:gd name="T11" fmla="*/ 474 h 474"/>
              </a:gdLst>
              <a:ahLst/>
              <a:cxnLst>
                <a:cxn ang="0">
                  <a:pos x="T0" y="T1"/>
                </a:cxn>
                <a:cxn ang="0">
                  <a:pos x="T2" y="T3"/>
                </a:cxn>
                <a:cxn ang="0">
                  <a:pos x="T4" y="T5"/>
                </a:cxn>
                <a:cxn ang="0">
                  <a:pos x="T6" y="T7"/>
                </a:cxn>
                <a:cxn ang="0">
                  <a:pos x="T8" y="T9"/>
                </a:cxn>
                <a:cxn ang="0">
                  <a:pos x="T10" y="T11"/>
                </a:cxn>
              </a:cxnLst>
              <a:rect l="0" t="0" r="r" b="b"/>
              <a:pathLst>
                <a:path w="331" h="474">
                  <a:moveTo>
                    <a:pt x="41" y="474"/>
                  </a:moveTo>
                  <a:cubicBezTo>
                    <a:pt x="59" y="303"/>
                    <a:pt x="167" y="149"/>
                    <a:pt x="331" y="32"/>
                  </a:cubicBezTo>
                  <a:cubicBezTo>
                    <a:pt x="321" y="23"/>
                    <a:pt x="314" y="12"/>
                    <a:pt x="309" y="0"/>
                  </a:cubicBezTo>
                  <a:cubicBezTo>
                    <a:pt x="307" y="0"/>
                    <a:pt x="307" y="0"/>
                    <a:pt x="307" y="0"/>
                  </a:cubicBezTo>
                  <a:cubicBezTo>
                    <a:pt x="125" y="129"/>
                    <a:pt x="18" y="296"/>
                    <a:pt x="0" y="474"/>
                  </a:cubicBezTo>
                  <a:lnTo>
                    <a:pt x="41" y="4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sp>
          <p:nvSpPr>
            <p:cNvPr id="83" name="Freeform 28"/>
            <p:cNvSpPr>
              <a:spLocks/>
            </p:cNvSpPr>
            <p:nvPr/>
          </p:nvSpPr>
          <p:spPr bwMode="auto">
            <a:xfrm>
              <a:off x="2857500" y="3535820"/>
              <a:ext cx="3735388" cy="2246313"/>
            </a:xfrm>
            <a:custGeom>
              <a:avLst/>
              <a:gdLst>
                <a:gd name="T0" fmla="*/ 1210 w 1282"/>
                <a:gd name="T1" fmla="*/ 620 h 771"/>
                <a:gd name="T2" fmla="*/ 1214 w 1282"/>
                <a:gd name="T3" fmla="*/ 679 h 771"/>
                <a:gd name="T4" fmla="*/ 1109 w 1282"/>
                <a:gd name="T5" fmla="*/ 682 h 771"/>
                <a:gd name="T6" fmla="*/ 41 w 1282"/>
                <a:gd name="T7" fmla="*/ 4 h 771"/>
                <a:gd name="T8" fmla="*/ 36 w 1282"/>
                <a:gd name="T9" fmla="*/ 8 h 771"/>
                <a:gd name="T10" fmla="*/ 23 w 1282"/>
                <a:gd name="T11" fmla="*/ 20 h 771"/>
                <a:gd name="T12" fmla="*/ 9 w 1282"/>
                <a:gd name="T13" fmla="*/ 8 h 771"/>
                <a:gd name="T14" fmla="*/ 0 w 1282"/>
                <a:gd name="T15" fmla="*/ 0 h 771"/>
                <a:gd name="T16" fmla="*/ 327 w 1282"/>
                <a:gd name="T17" fmla="*/ 501 h 771"/>
                <a:gd name="T18" fmla="*/ 1109 w 1282"/>
                <a:gd name="T19" fmla="*/ 722 h 771"/>
                <a:gd name="T20" fmla="*/ 1217 w 1282"/>
                <a:gd name="T21" fmla="*/ 719 h 771"/>
                <a:gd name="T22" fmla="*/ 1221 w 1282"/>
                <a:gd name="T23" fmla="*/ 771 h 771"/>
                <a:gd name="T24" fmla="*/ 1282 w 1282"/>
                <a:gd name="T25" fmla="*/ 691 h 771"/>
                <a:gd name="T26" fmla="*/ 1210 w 1282"/>
                <a:gd name="T27" fmla="*/ 62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2" h="771">
                  <a:moveTo>
                    <a:pt x="1210" y="620"/>
                  </a:moveTo>
                  <a:cubicBezTo>
                    <a:pt x="1214" y="679"/>
                    <a:pt x="1214" y="679"/>
                    <a:pt x="1214" y="679"/>
                  </a:cubicBezTo>
                  <a:cubicBezTo>
                    <a:pt x="1179" y="681"/>
                    <a:pt x="1144" y="682"/>
                    <a:pt x="1109" y="682"/>
                  </a:cubicBezTo>
                  <a:cubicBezTo>
                    <a:pt x="541" y="682"/>
                    <a:pt x="74" y="382"/>
                    <a:pt x="41" y="4"/>
                  </a:cubicBezTo>
                  <a:cubicBezTo>
                    <a:pt x="36" y="8"/>
                    <a:pt x="36" y="8"/>
                    <a:pt x="36" y="8"/>
                  </a:cubicBezTo>
                  <a:cubicBezTo>
                    <a:pt x="23" y="20"/>
                    <a:pt x="23" y="20"/>
                    <a:pt x="23" y="20"/>
                  </a:cubicBezTo>
                  <a:cubicBezTo>
                    <a:pt x="9" y="8"/>
                    <a:pt x="9" y="8"/>
                    <a:pt x="9" y="8"/>
                  </a:cubicBezTo>
                  <a:cubicBezTo>
                    <a:pt x="0" y="0"/>
                    <a:pt x="0" y="0"/>
                    <a:pt x="0" y="0"/>
                  </a:cubicBezTo>
                  <a:cubicBezTo>
                    <a:pt x="14" y="190"/>
                    <a:pt x="129" y="367"/>
                    <a:pt x="327" y="501"/>
                  </a:cubicBezTo>
                  <a:cubicBezTo>
                    <a:pt x="536" y="644"/>
                    <a:pt x="814" y="722"/>
                    <a:pt x="1109" y="722"/>
                  </a:cubicBezTo>
                  <a:cubicBezTo>
                    <a:pt x="1145" y="722"/>
                    <a:pt x="1181" y="721"/>
                    <a:pt x="1217" y="719"/>
                  </a:cubicBezTo>
                  <a:cubicBezTo>
                    <a:pt x="1221" y="771"/>
                    <a:pt x="1221" y="771"/>
                    <a:pt x="1221" y="771"/>
                  </a:cubicBezTo>
                  <a:cubicBezTo>
                    <a:pt x="1282" y="691"/>
                    <a:pt x="1282" y="691"/>
                    <a:pt x="1282" y="691"/>
                  </a:cubicBezTo>
                  <a:lnTo>
                    <a:pt x="1210" y="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0" rIns="91440" bIns="0" numCol="1" anchor="ctr" anchorCtr="0" compatLnSpc="1">
              <a:prstTxWarp prst="textNoShape">
                <a:avLst/>
              </a:prstTxWarp>
            </a:bodyPr>
            <a:lstStyle/>
            <a:p>
              <a:pPr algn="ctr"/>
              <a:endParaRPr lang="en-US" sz="1400">
                <a:gradFill>
                  <a:gsLst>
                    <a:gs pos="0">
                      <a:schemeClr val="tx1"/>
                    </a:gs>
                    <a:gs pos="100000">
                      <a:schemeClr val="tx1"/>
                    </a:gs>
                  </a:gsLst>
                  <a:lin ang="5400000" scaled="0"/>
                </a:gradFill>
              </a:endParaRPr>
            </a:p>
          </p:txBody>
        </p:sp>
      </p:grpSp>
      <p:sp>
        <p:nvSpPr>
          <p:cNvPr id="85" name="TextBox 84"/>
          <p:cNvSpPr txBox="1"/>
          <p:nvPr/>
        </p:nvSpPr>
        <p:spPr>
          <a:xfrm>
            <a:off x="7681427" y="3232885"/>
            <a:ext cx="1093248" cy="369332"/>
          </a:xfrm>
          <a:prstGeom prst="rect">
            <a:avLst/>
          </a:prstGeom>
          <a:noFill/>
        </p:spPr>
        <p:txBody>
          <a:bodyPr wrap="none" lIns="0" tIns="0" rIns="0" bIns="0" rtlCol="0" anchor="ctr">
            <a:spAutoFit/>
          </a:bodyPr>
          <a:lstStyle/>
          <a:p>
            <a:pPr algn="ctr"/>
            <a:r>
              <a:rPr lang="en-US" sz="2400" dirty="0">
                <a:gradFill>
                  <a:gsLst>
                    <a:gs pos="0">
                      <a:schemeClr val="tx1">
                        <a:lumMod val="50000"/>
                        <a:alpha val="25000"/>
                      </a:schemeClr>
                    </a:gs>
                    <a:gs pos="86000">
                      <a:schemeClr val="tx1">
                        <a:lumMod val="50000"/>
                        <a:alpha val="25000"/>
                      </a:schemeClr>
                    </a:gs>
                  </a:gsLst>
                  <a:lin ang="5400000" scaled="0"/>
                </a:gradFill>
              </a:rPr>
              <a:t>Monitor</a:t>
            </a:r>
          </a:p>
        </p:txBody>
      </p:sp>
      <p:grpSp>
        <p:nvGrpSpPr>
          <p:cNvPr id="2" name="Group 1"/>
          <p:cNvGrpSpPr/>
          <p:nvPr/>
        </p:nvGrpSpPr>
        <p:grpSpPr>
          <a:xfrm>
            <a:off x="4712211" y="5625526"/>
            <a:ext cx="799001" cy="492443"/>
            <a:chOff x="4712211" y="5625526"/>
            <a:chExt cx="799001" cy="492443"/>
          </a:xfrm>
        </p:grpSpPr>
        <p:sp>
          <p:nvSpPr>
            <p:cNvPr id="119" name="TextBox 118"/>
            <p:cNvSpPr txBox="1"/>
            <p:nvPr/>
          </p:nvSpPr>
          <p:spPr>
            <a:xfrm>
              <a:off x="4712211" y="5625526"/>
              <a:ext cx="799001" cy="492443"/>
            </a:xfrm>
            <a:prstGeom prst="rect">
              <a:avLst/>
            </a:prstGeom>
            <a:noFill/>
          </p:spPr>
          <p:txBody>
            <a:bodyPr wrap="none" lIns="0" tIns="0" rIns="0" bIns="0" rtlCol="0" anchor="ctr">
              <a:spAutoFit/>
            </a:bodyPr>
            <a:lstStyle/>
            <a:p>
              <a:r>
                <a:rPr lang="en-US" sz="1600" i="1" dirty="0" smtClean="0">
                  <a:gradFill>
                    <a:gsLst>
                      <a:gs pos="0">
                        <a:schemeClr val="tx2">
                          <a:lumMod val="75000"/>
                        </a:schemeClr>
                      </a:gs>
                      <a:gs pos="86000">
                        <a:schemeClr val="tx2">
                          <a:lumMod val="75000"/>
                        </a:schemeClr>
                      </a:gs>
                    </a:gsLst>
                    <a:lin ang="5400000" scaled="0"/>
                  </a:gradFill>
                </a:rPr>
                <a:t>Working </a:t>
              </a:r>
              <a:br>
                <a:rPr lang="en-US" sz="1600" i="1" dirty="0" smtClean="0">
                  <a:gradFill>
                    <a:gsLst>
                      <a:gs pos="0">
                        <a:schemeClr val="tx2">
                          <a:lumMod val="75000"/>
                        </a:schemeClr>
                      </a:gs>
                      <a:gs pos="86000">
                        <a:schemeClr val="tx2">
                          <a:lumMod val="75000"/>
                        </a:schemeClr>
                      </a:gs>
                    </a:gsLst>
                    <a:lin ang="5400000" scaled="0"/>
                  </a:gradFill>
                </a:rPr>
              </a:br>
              <a:r>
                <a:rPr lang="en-US" sz="1600" i="1" dirty="0" smtClean="0">
                  <a:gradFill>
                    <a:gsLst>
                      <a:gs pos="0">
                        <a:schemeClr val="tx2">
                          <a:lumMod val="75000"/>
                        </a:schemeClr>
                      </a:gs>
                      <a:gs pos="86000">
                        <a:schemeClr val="tx2">
                          <a:lumMod val="75000"/>
                        </a:schemeClr>
                      </a:gs>
                    </a:gsLst>
                    <a:lin ang="5400000" scaled="0"/>
                  </a:gradFill>
                </a:rPr>
                <a:t>Software</a:t>
              </a:r>
              <a:endParaRPr lang="en-US" sz="1600" i="1" dirty="0">
                <a:gradFill>
                  <a:gsLst>
                    <a:gs pos="0">
                      <a:schemeClr val="tx2">
                        <a:lumMod val="75000"/>
                      </a:schemeClr>
                    </a:gs>
                    <a:gs pos="86000">
                      <a:schemeClr val="tx2">
                        <a:lumMod val="75000"/>
                      </a:schemeClr>
                    </a:gs>
                  </a:gsLst>
                  <a:lin ang="5400000" scaled="0"/>
                </a:gradFill>
              </a:endParaRPr>
            </a:p>
          </p:txBody>
        </p:sp>
        <p:sp>
          <p:nvSpPr>
            <p:cNvPr id="86" name="TextBox 85"/>
            <p:cNvSpPr txBox="1"/>
            <p:nvPr/>
          </p:nvSpPr>
          <p:spPr>
            <a:xfrm>
              <a:off x="4712211" y="5625526"/>
              <a:ext cx="766364" cy="492443"/>
            </a:xfrm>
            <a:prstGeom prst="rect">
              <a:avLst/>
            </a:prstGeom>
            <a:noFill/>
          </p:spPr>
          <p:txBody>
            <a:bodyPr wrap="none" lIns="0" tIns="0" rIns="0" bIns="0" rtlCol="0" anchor="ctr">
              <a:spAutoFit/>
            </a:bodyPr>
            <a:lstStyle/>
            <a:p>
              <a:r>
                <a:rPr lang="en-US" sz="1600" i="1" dirty="0" smtClean="0">
                  <a:gradFill>
                    <a:gsLst>
                      <a:gs pos="0">
                        <a:schemeClr val="tx1">
                          <a:lumMod val="50000"/>
                          <a:alpha val="25000"/>
                        </a:schemeClr>
                      </a:gs>
                      <a:gs pos="86000">
                        <a:schemeClr val="tx1">
                          <a:lumMod val="50000"/>
                          <a:alpha val="25000"/>
                        </a:schemeClr>
                      </a:gs>
                    </a:gsLst>
                    <a:lin ang="5400000" scaled="0"/>
                  </a:gradFill>
                </a:rPr>
                <a:t>Working</a:t>
              </a:r>
              <a:br>
                <a:rPr lang="en-US" sz="1600" i="1" dirty="0" smtClean="0">
                  <a:gradFill>
                    <a:gsLst>
                      <a:gs pos="0">
                        <a:schemeClr val="tx1">
                          <a:lumMod val="50000"/>
                          <a:alpha val="25000"/>
                        </a:schemeClr>
                      </a:gs>
                      <a:gs pos="86000">
                        <a:schemeClr val="tx1">
                          <a:lumMod val="50000"/>
                          <a:alpha val="25000"/>
                        </a:schemeClr>
                      </a:gs>
                    </a:gsLst>
                    <a:lin ang="5400000" scaled="0"/>
                  </a:gradFill>
                </a:rPr>
              </a:br>
              <a:r>
                <a:rPr lang="en-US" sz="1600" i="1" dirty="0" smtClean="0">
                  <a:gradFill>
                    <a:gsLst>
                      <a:gs pos="0">
                        <a:schemeClr val="tx1">
                          <a:lumMod val="50000"/>
                          <a:alpha val="25000"/>
                        </a:schemeClr>
                      </a:gs>
                      <a:gs pos="86000">
                        <a:schemeClr val="tx1">
                          <a:lumMod val="50000"/>
                          <a:alpha val="25000"/>
                        </a:schemeClr>
                      </a:gs>
                    </a:gsLst>
                    <a:lin ang="5400000" scaled="0"/>
                  </a:gradFill>
                </a:rPr>
                <a:t>Software</a:t>
              </a:r>
              <a:endParaRPr lang="en-US" sz="1600" i="1" dirty="0">
                <a:gradFill>
                  <a:gsLst>
                    <a:gs pos="0">
                      <a:schemeClr val="tx1">
                        <a:lumMod val="50000"/>
                        <a:alpha val="25000"/>
                      </a:schemeClr>
                    </a:gs>
                    <a:gs pos="86000">
                      <a:schemeClr val="tx1">
                        <a:lumMod val="50000"/>
                        <a:alpha val="25000"/>
                      </a:schemeClr>
                    </a:gs>
                  </a:gsLst>
                  <a:lin ang="5400000" scaled="0"/>
                </a:gradFill>
              </a:endParaRPr>
            </a:p>
          </p:txBody>
        </p:sp>
      </p:grpSp>
      <p:sp>
        <p:nvSpPr>
          <p:cNvPr id="87" name="TextBox 86"/>
          <p:cNvSpPr txBox="1"/>
          <p:nvPr/>
        </p:nvSpPr>
        <p:spPr>
          <a:xfrm>
            <a:off x="6289675" y="748091"/>
            <a:ext cx="1199174" cy="246221"/>
          </a:xfrm>
          <a:prstGeom prst="rect">
            <a:avLst/>
          </a:prstGeom>
          <a:noFill/>
        </p:spPr>
        <p:txBody>
          <a:bodyPr wrap="none" lIns="0" tIns="0" rIns="0" bIns="0" rtlCol="0" anchor="ctr">
            <a:spAutoFit/>
          </a:bodyPr>
          <a:lstStyle/>
          <a:p>
            <a:r>
              <a:rPr lang="en-US" sz="1600" i="1" dirty="0" smtClean="0">
                <a:gradFill>
                  <a:gsLst>
                    <a:gs pos="0">
                      <a:schemeClr val="tx1">
                        <a:lumMod val="50000"/>
                        <a:alpha val="25000"/>
                      </a:schemeClr>
                    </a:gs>
                    <a:gs pos="86000">
                      <a:schemeClr val="tx1">
                        <a:lumMod val="50000"/>
                        <a:alpha val="25000"/>
                      </a:schemeClr>
                    </a:gs>
                  </a:gsLst>
                  <a:lin ang="5400000" scaled="0"/>
                </a:gradFill>
              </a:rPr>
              <a:t>Requirements</a:t>
            </a:r>
            <a:endParaRPr lang="en-US" sz="1600" i="1" dirty="0">
              <a:gradFill>
                <a:gsLst>
                  <a:gs pos="0">
                    <a:schemeClr val="tx1">
                      <a:lumMod val="50000"/>
                      <a:alpha val="25000"/>
                    </a:schemeClr>
                  </a:gs>
                  <a:gs pos="86000">
                    <a:schemeClr val="tx1">
                      <a:lumMod val="50000"/>
                      <a:alpha val="25000"/>
                    </a:schemeClr>
                  </a:gs>
                </a:gsLst>
                <a:lin ang="5400000" scaled="0"/>
              </a:gradFill>
            </a:endParaRPr>
          </a:p>
        </p:txBody>
      </p:sp>
      <p:sp>
        <p:nvSpPr>
          <p:cNvPr id="88" name="Rectangle 35"/>
          <p:cNvSpPr>
            <a:spLocks noChangeArrowheads="1"/>
          </p:cNvSpPr>
          <p:nvPr/>
        </p:nvSpPr>
        <p:spPr bwMode="auto">
          <a:xfrm>
            <a:off x="6059487" y="4267199"/>
            <a:ext cx="58738" cy="1197433"/>
          </a:xfrm>
          <a:custGeom>
            <a:avLst/>
            <a:gdLst/>
            <a:ahLst/>
            <a:cxnLst/>
            <a:rect l="l" t="t" r="r" b="b"/>
            <a:pathLst>
              <a:path w="58738" h="1420812">
                <a:moveTo>
                  <a:pt x="0" y="0"/>
                </a:moveTo>
                <a:lnTo>
                  <a:pt x="58738" y="0"/>
                </a:lnTo>
                <a:lnTo>
                  <a:pt x="58738" y="377824"/>
                </a:lnTo>
                <a:lnTo>
                  <a:pt x="58738" y="379861"/>
                </a:lnTo>
                <a:lnTo>
                  <a:pt x="58738" y="387350"/>
                </a:lnTo>
                <a:cubicBezTo>
                  <a:pt x="58738" y="423396"/>
                  <a:pt x="58738" y="595841"/>
                  <a:pt x="58738" y="1420812"/>
                </a:cubicBezTo>
                <a:cubicBezTo>
                  <a:pt x="49928" y="1420812"/>
                  <a:pt x="38180" y="1420812"/>
                  <a:pt x="29369" y="1420812"/>
                </a:cubicBezTo>
                <a:cubicBezTo>
                  <a:pt x="20559" y="1420812"/>
                  <a:pt x="8811" y="1420812"/>
                  <a:pt x="0" y="1420812"/>
                </a:cubicBezTo>
                <a:cubicBezTo>
                  <a:pt x="0" y="1420812"/>
                  <a:pt x="0" y="1420812"/>
                  <a:pt x="0" y="387350"/>
                </a:cubicBezTo>
                <a:lnTo>
                  <a:pt x="0" y="377824"/>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39945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828193"/>
          </a:xfrm>
        </p:spPr>
        <p:txBody>
          <a:bodyPr/>
          <a:lstStyle/>
          <a:p>
            <a:r>
              <a:rPr lang="en-US" dirty="0" smtClean="0"/>
              <a:t>TOOL-818T: </a:t>
            </a:r>
            <a:r>
              <a:rPr lang="en-US" dirty="0"/>
              <a:t>Taking your Application Lifecycle Management to the Cloud with the Team Foundation </a:t>
            </a:r>
            <a:r>
              <a:rPr lang="en-US" dirty="0" smtClean="0"/>
              <a:t>Service</a:t>
            </a:r>
            <a:endParaRPr lang="en-US" dirty="0"/>
          </a:p>
        </p:txBody>
      </p:sp>
      <p:sp>
        <p:nvSpPr>
          <p:cNvPr id="3" name="Text Placeholder 2"/>
          <p:cNvSpPr>
            <a:spLocks noGrp="1"/>
          </p:cNvSpPr>
          <p:nvPr>
            <p:ph type="body" sz="quarter" idx="10"/>
          </p:nvPr>
        </p:nvSpPr>
        <p:spPr>
          <a:xfrm>
            <a:off x="1324305" y="3301105"/>
            <a:ext cx="4020206" cy="1329595"/>
          </a:xfrm>
          <a:solidFill>
            <a:schemeClr val="accent1"/>
          </a:solidFill>
        </p:spPr>
        <p:txBody>
          <a:bodyPr lIns="182880"/>
          <a:lstStyle/>
          <a:p>
            <a:pPr marL="0" indent="0">
              <a:buNone/>
            </a:pPr>
            <a:r>
              <a:rPr lang="en-US" dirty="0" smtClean="0"/>
              <a:t>Wednesday</a:t>
            </a:r>
            <a:r>
              <a:rPr lang="en-US" dirty="0"/>
              <a:t>, 3:30-4:30</a:t>
            </a:r>
            <a:br>
              <a:rPr lang="en-US" dirty="0"/>
            </a:br>
            <a:r>
              <a:rPr lang="en-US" dirty="0" smtClean="0"/>
              <a:t>Marriott Platinum </a:t>
            </a:r>
            <a:r>
              <a:rPr lang="en-US" dirty="0"/>
              <a:t>Ballroom 3-4 </a:t>
            </a:r>
          </a:p>
        </p:txBody>
      </p:sp>
      <p:pic>
        <p:nvPicPr>
          <p:cNvPr id="1026" name="Picture 2" descr="C:\Users\briankel.REDMOND\AppData\Local\Microsoft\Windows\Temporary Internet Files\Content.Outlook\5V2F3QX7\dougn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837" y="1718440"/>
            <a:ext cx="5643508" cy="402020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92102" y="5900015"/>
            <a:ext cx="3026979"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Doug Neumann</a:t>
            </a:r>
          </a:p>
        </p:txBody>
      </p:sp>
    </p:spTree>
    <p:extLst>
      <p:ext uri="{BB962C8B-B14F-4D97-AF65-F5344CB8AC3E}">
        <p14:creationId xmlns:p14="http://schemas.microsoft.com/office/powerpoint/2010/main" val="402147332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sz="4000" dirty="0" smtClean="0"/>
              <a:t>TOOL-793T: </a:t>
            </a:r>
            <a:r>
              <a:rPr lang="en-US" sz="4000" dirty="0"/>
              <a:t>Working on an Agile Team with Visual Studio 11 and Team Foundation Server 11</a:t>
            </a:r>
          </a:p>
        </p:txBody>
      </p:sp>
      <p:sp>
        <p:nvSpPr>
          <p:cNvPr id="3" name="Text Placeholder 2"/>
          <p:cNvSpPr>
            <a:spLocks noGrp="1"/>
          </p:cNvSpPr>
          <p:nvPr>
            <p:ph type="body" sz="quarter" idx="10"/>
          </p:nvPr>
        </p:nvSpPr>
        <p:spPr>
          <a:xfrm>
            <a:off x="7789798" y="2486650"/>
            <a:ext cx="3310757" cy="1475843"/>
          </a:xfrm>
          <a:solidFill>
            <a:schemeClr val="accent1"/>
          </a:solidFill>
        </p:spPr>
        <p:txBody>
          <a:bodyPr lIns="182880"/>
          <a:lstStyle/>
          <a:p>
            <a:pPr marL="0" indent="0">
              <a:buNone/>
            </a:pPr>
            <a:r>
              <a:rPr lang="en-US" dirty="0" smtClean="0"/>
              <a:t>Thursday, 9-10</a:t>
            </a:r>
          </a:p>
          <a:p>
            <a:pPr marL="0" indent="0">
              <a:buNone/>
            </a:pPr>
            <a:r>
              <a:rPr lang="en-US" dirty="0" smtClean="0"/>
              <a:t>Marriott Platinum </a:t>
            </a:r>
            <a:r>
              <a:rPr lang="en-US" dirty="0"/>
              <a:t>Ballroom </a:t>
            </a:r>
            <a:r>
              <a:rPr lang="en-US" dirty="0" smtClean="0"/>
              <a:t>1-2</a:t>
            </a:r>
            <a:br>
              <a:rPr lang="en-US" dirty="0" smtClean="0"/>
            </a:br>
            <a:r>
              <a:rPr lang="en-US" dirty="0" smtClean="0"/>
              <a:t/>
            </a:r>
            <a:br>
              <a:rPr lang="en-US" dirty="0" smtClean="0"/>
            </a:br>
            <a:endParaRPr lang="en-US" dirty="0"/>
          </a:p>
        </p:txBody>
      </p:sp>
      <p:sp>
        <p:nvSpPr>
          <p:cNvPr id="4" name="TextBox 3"/>
          <p:cNvSpPr txBox="1"/>
          <p:nvPr/>
        </p:nvSpPr>
        <p:spPr>
          <a:xfrm>
            <a:off x="3592870" y="4906139"/>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Peter Provost</a:t>
            </a:r>
          </a:p>
        </p:txBody>
      </p:sp>
      <p:pic>
        <p:nvPicPr>
          <p:cNvPr id="2050" name="Picture 2" descr="C:\Users\briankel.REDMOND\AppData\Local\Microsoft\Windows\Temporary Internet Files\Content.Outlook\5V2F3QX7\Fall 2010 - 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455" y="1741667"/>
            <a:ext cx="2965809" cy="29658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briankel.REDMOND\AppData\Local\Microsoft\Windows\Temporary Internet Files\Content.Outlook\5V2F3QX7\ABjork - Headsho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28" y="1741668"/>
            <a:ext cx="2178662" cy="29658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370" y="4906139"/>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Aaron Bjork</a:t>
            </a:r>
          </a:p>
        </p:txBody>
      </p:sp>
    </p:spTree>
    <p:extLst>
      <p:ext uri="{BB962C8B-B14F-4D97-AF65-F5344CB8AC3E}">
        <p14:creationId xmlns:p14="http://schemas.microsoft.com/office/powerpoint/2010/main" val="31527847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336557" cy="1218795"/>
          </a:xfrm>
        </p:spPr>
        <p:txBody>
          <a:bodyPr/>
          <a:lstStyle/>
          <a:p>
            <a:r>
              <a:rPr lang="en-US" dirty="0" smtClean="0"/>
              <a:t>TOOL-792T: </a:t>
            </a:r>
            <a:r>
              <a:rPr lang="en-US" dirty="0"/>
              <a:t>Advanced IntelliTrace and using IntelliTrace in Production with Visual Studio 11</a:t>
            </a:r>
          </a:p>
        </p:txBody>
      </p:sp>
      <p:sp>
        <p:nvSpPr>
          <p:cNvPr id="3" name="Text Placeholder 2"/>
          <p:cNvSpPr>
            <a:spLocks noGrp="1"/>
          </p:cNvSpPr>
          <p:nvPr>
            <p:ph type="body" sz="quarter" idx="10"/>
          </p:nvPr>
        </p:nvSpPr>
        <p:spPr>
          <a:xfrm>
            <a:off x="963329" y="2818644"/>
            <a:ext cx="3310757" cy="1423198"/>
          </a:xfrm>
          <a:solidFill>
            <a:schemeClr val="accent1"/>
          </a:solidFill>
        </p:spPr>
        <p:txBody>
          <a:bodyPr lIns="182880"/>
          <a:lstStyle/>
          <a:p>
            <a:pPr marL="0" indent="0">
              <a:buNone/>
            </a:pPr>
            <a:r>
              <a:rPr lang="en-US" dirty="0" smtClean="0"/>
              <a:t>Thursday, 4-5</a:t>
            </a:r>
          </a:p>
          <a:p>
            <a:pPr marL="0" indent="0">
              <a:buNone/>
            </a:pPr>
            <a:r>
              <a:rPr lang="en-US" dirty="0" smtClean="0"/>
              <a:t>Marriott Platinum </a:t>
            </a:r>
            <a:r>
              <a:rPr lang="en-US" dirty="0"/>
              <a:t>Ballroom 5</a:t>
            </a:r>
            <a:r>
              <a:rPr lang="en-US" dirty="0" smtClean="0"/>
              <a:t/>
            </a:r>
            <a:br>
              <a:rPr lang="en-US" dirty="0" smtClean="0"/>
            </a:br>
            <a:endParaRPr lang="en-US" dirty="0"/>
          </a:p>
        </p:txBody>
      </p:sp>
      <p:sp>
        <p:nvSpPr>
          <p:cNvPr id="4" name="TextBox 3"/>
          <p:cNvSpPr txBox="1"/>
          <p:nvPr/>
        </p:nvSpPr>
        <p:spPr>
          <a:xfrm>
            <a:off x="84013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Tracey Trewin</a:t>
            </a:r>
          </a:p>
        </p:txBody>
      </p:sp>
      <p:sp>
        <p:nvSpPr>
          <p:cNvPr id="8" name="TextBox 7"/>
          <p:cNvSpPr txBox="1"/>
          <p:nvPr/>
        </p:nvSpPr>
        <p:spPr>
          <a:xfrm>
            <a:off x="5186858" y="4944444"/>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Mark Groves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49"/>
          <a:stretch/>
        </p:blipFill>
        <p:spPr bwMode="auto">
          <a:xfrm>
            <a:off x="5709089" y="2231314"/>
            <a:ext cx="1982516" cy="265840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828" y="2231314"/>
            <a:ext cx="2136038" cy="265840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128596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TOOL-811T: </a:t>
            </a:r>
            <a:r>
              <a:rPr lang="en-US" dirty="0"/>
              <a:t>Developer Collaboration with Team Foundation Server 11</a:t>
            </a:r>
          </a:p>
        </p:txBody>
      </p:sp>
      <p:sp>
        <p:nvSpPr>
          <p:cNvPr id="3" name="Text Placeholder 2"/>
          <p:cNvSpPr>
            <a:spLocks noGrp="1"/>
          </p:cNvSpPr>
          <p:nvPr>
            <p:ph type="body" sz="quarter" idx="10"/>
          </p:nvPr>
        </p:nvSpPr>
        <p:spPr>
          <a:xfrm>
            <a:off x="6911704" y="3265210"/>
            <a:ext cx="3320112" cy="1329595"/>
          </a:xfrm>
          <a:solidFill>
            <a:schemeClr val="accent1"/>
          </a:solidFill>
        </p:spPr>
        <p:txBody>
          <a:bodyPr lIns="182880"/>
          <a:lstStyle/>
          <a:p>
            <a:pPr marL="0" indent="0">
              <a:buNone/>
            </a:pPr>
            <a:r>
              <a:rPr lang="en-US" dirty="0" smtClean="0"/>
              <a:t>Friday, 9-10</a:t>
            </a:r>
            <a:r>
              <a:rPr lang="en-US" dirty="0"/>
              <a:t/>
            </a:r>
            <a:br>
              <a:rPr lang="en-US" dirty="0"/>
            </a:br>
            <a:r>
              <a:rPr lang="en-US" dirty="0" smtClean="0"/>
              <a:t>Marriott Platinum </a:t>
            </a:r>
            <a:r>
              <a:rPr lang="en-US" dirty="0"/>
              <a:t>Ballroom </a:t>
            </a:r>
            <a:r>
              <a:rPr lang="en-US" dirty="0" smtClean="0"/>
              <a:t>7-8 </a:t>
            </a:r>
            <a:endParaRPr lang="en-US" dirty="0"/>
          </a:p>
        </p:txBody>
      </p:sp>
      <p:sp>
        <p:nvSpPr>
          <p:cNvPr id="4" name="TextBox 3"/>
          <p:cNvSpPr txBox="1"/>
          <p:nvPr/>
        </p:nvSpPr>
        <p:spPr>
          <a:xfrm>
            <a:off x="1557230" y="5875907"/>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Jamie Cool</a:t>
            </a:r>
          </a:p>
        </p:txBody>
      </p:sp>
      <p:pic>
        <p:nvPicPr>
          <p:cNvPr id="4098" name="Picture 2" descr="C:\Users\briankel.REDMOND\AppData\Local\Microsoft\Windows\Temporary Internet Files\Content.Outlook\5V2F3QX7\jam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852" y="1802028"/>
            <a:ext cx="3087734" cy="396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3363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B92DD37-C6D4-4D31-86AC-8EF4C08C1703}"/>
</file>

<file path=customXml/itemProps2.xml><?xml version="1.0" encoding="utf-8"?>
<ds:datastoreItem xmlns:ds="http://schemas.openxmlformats.org/officeDocument/2006/customXml" ds:itemID="{B157B2B0-3263-43CA-90B1-6C94F2B5A67E}"/>
</file>

<file path=customXml/itemProps3.xml><?xml version="1.0" encoding="utf-8"?>
<ds:datastoreItem xmlns:ds="http://schemas.openxmlformats.org/officeDocument/2006/customXml" ds:itemID="{6CC26721-86FC-4EA2-88EA-5B09F98BA790}"/>
</file>

<file path=docProps/app.xml><?xml version="1.0" encoding="utf-8"?>
<Properties xmlns="http://schemas.openxmlformats.org/officeDocument/2006/extended-properties" xmlns:vt="http://schemas.openxmlformats.org/officeDocument/2006/docPropsVTypes">
  <Template>BUILD_Breakout_Template _ SAMPLE for Scott 7.28</Template>
  <TotalTime>3054</TotalTime>
  <Words>799</Words>
  <Application>Microsoft Office PowerPoint</Application>
  <PresentationFormat>Custom</PresentationFormat>
  <Paragraphs>121</Paragraphs>
  <Slides>18</Slides>
  <Notes>6</Notes>
  <HiddenSlides>0</HiddenSlides>
  <MMClips>0</MMClips>
  <ScaleCrop>false</ScaleCrop>
  <HeadingPairs>
    <vt:vector size="4" baseType="variant">
      <vt:variant>
        <vt:lpstr>Theme</vt:lpstr>
      </vt:variant>
      <vt:variant>
        <vt:i4>7</vt:i4>
      </vt:variant>
      <vt:variant>
        <vt:lpstr>Slide Titles</vt:lpstr>
      </vt:variant>
      <vt:variant>
        <vt:i4>18</vt:i4>
      </vt:variant>
    </vt:vector>
  </HeadingPairs>
  <TitlesOfParts>
    <vt:vector size="2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What's new in Visual Studio 11 for Application Lifecycle Management</vt:lpstr>
      <vt:lpstr>Agenda</vt:lpstr>
      <vt:lpstr>PowerPoint Presentation</vt:lpstr>
      <vt:lpstr>A Lap Around Application Lifecycle Management with Visual Studio 11</vt:lpstr>
      <vt:lpstr>PowerPoint Presentation</vt:lpstr>
      <vt:lpstr>TOOL-818T: Taking your Application Lifecycle Management to the Cloud with the Team Foundation Service</vt:lpstr>
      <vt:lpstr>TOOL-793T: Working on an Agile Team with Visual Studio 11 and Team Foundation Server 11</vt:lpstr>
      <vt:lpstr>TOOL-792T: Advanced IntelliTrace and using IntelliTrace in Production with Visual Studio 11</vt:lpstr>
      <vt:lpstr>TOOL-811T: Developer Collaboration with Team Foundation Server 11</vt:lpstr>
      <vt:lpstr>100: Improving Software Quality Using  Visual Studio C++ Code Analysis</vt:lpstr>
      <vt:lpstr>C++ Unit Testing</vt:lpstr>
      <vt:lpstr>ALM for C++ </vt:lpstr>
      <vt:lpstr>TOOL-794T: Architectural Discovery with Visual Studio 11</vt:lpstr>
      <vt:lpstr>ALM Hands-On-Labs and Virtual Machine</vt:lpstr>
      <vt:lpstr>ALM End-to-End Documentation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TOOL-833T: What's new in Visual Studio 11 for Application Lifecycle Management</dc:title>
  <dc:subject>BUILD</dc:subject>
  <dc:creator>Cameron Skinner, Brian Keller</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88</cp:revision>
  <cp:lastPrinted>2010-05-11T05:02:34Z</cp:lastPrinted>
  <dcterms:created xsi:type="dcterms:W3CDTF">2011-08-03T21:25:07Z</dcterms:created>
  <dcterms:modified xsi:type="dcterms:W3CDTF">2011-09-15T00:39:12Z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