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 id="2147483815" r:id="rId11"/>
    <p:sldMasterId id="2147483827" r:id="rId12"/>
  </p:sldMasterIdLst>
  <p:notesMasterIdLst>
    <p:notesMasterId r:id="rId41"/>
  </p:notesMasterIdLst>
  <p:handoutMasterIdLst>
    <p:handoutMasterId r:id="rId42"/>
  </p:handoutMasterIdLst>
  <p:sldIdLst>
    <p:sldId id="430" r:id="rId13"/>
    <p:sldId id="548" r:id="rId14"/>
    <p:sldId id="516" r:id="rId15"/>
    <p:sldId id="517" r:id="rId16"/>
    <p:sldId id="518" r:id="rId17"/>
    <p:sldId id="539" r:id="rId18"/>
    <p:sldId id="544" r:id="rId19"/>
    <p:sldId id="542" r:id="rId20"/>
    <p:sldId id="543" r:id="rId21"/>
    <p:sldId id="561" r:id="rId22"/>
    <p:sldId id="545" r:id="rId23"/>
    <p:sldId id="553" r:id="rId24"/>
    <p:sldId id="533" r:id="rId25"/>
    <p:sldId id="546" r:id="rId26"/>
    <p:sldId id="554" r:id="rId27"/>
    <p:sldId id="560" r:id="rId28"/>
    <p:sldId id="549" r:id="rId29"/>
    <p:sldId id="535" r:id="rId30"/>
    <p:sldId id="537" r:id="rId31"/>
    <p:sldId id="551" r:id="rId32"/>
    <p:sldId id="552" r:id="rId33"/>
    <p:sldId id="550" r:id="rId34"/>
    <p:sldId id="559" r:id="rId35"/>
    <p:sldId id="558" r:id="rId36"/>
    <p:sldId id="508" r:id="rId37"/>
    <p:sldId id="562" r:id="rId38"/>
    <p:sldId id="271" r:id="rId39"/>
    <p:sldId id="377"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F8F57B"/>
    <a:srgbClr val="59CC0E"/>
    <a:srgbClr val="0087FF"/>
    <a:srgbClr val="FFFFFF"/>
    <a:srgbClr val="EF4423"/>
    <a:srgbClr val="457EC1"/>
    <a:srgbClr val="FF3C00"/>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0" autoAdjust="0"/>
    <p:restoredTop sz="95122"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6" d="100"/>
        <a:sy n="26"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5:30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5:31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99710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B7CC17-A2B3-487A-9BD6-BD5033D3524B}"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492707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285875"/>
            <a:ext cx="5385514"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5987" y="1295400"/>
            <a:ext cx="538763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dirty="0">
              <a:solidFill>
                <a:srgbClr val="464653"/>
              </a:solidFill>
            </a:endParaRPr>
          </a:p>
        </p:txBody>
      </p:sp>
      <p:sp>
        <p:nvSpPr>
          <p:cNvPr id="8" name="Footer Placeholder 7"/>
          <p:cNvSpPr>
            <a:spLocks noGrp="1"/>
          </p:cNvSpPr>
          <p:nvPr>
            <p:ph type="ftr" sz="quarter" idx="11"/>
          </p:nvPr>
        </p:nvSpPr>
        <p:spPr/>
        <p:txBody>
          <a:bodyPr/>
          <a:lstStyle/>
          <a:p>
            <a:endParaRPr lang="en-US" dirty="0">
              <a:solidFill>
                <a:srgbClr val="464653"/>
              </a:solidFill>
            </a:endParaRPr>
          </a:p>
        </p:txBody>
      </p:sp>
      <p:sp>
        <p:nvSpPr>
          <p:cNvPr id="9" name="Slide Number Placeholder 8"/>
          <p:cNvSpPr>
            <a:spLocks noGrp="1"/>
          </p:cNvSpPr>
          <p:nvPr>
            <p:ph type="sldNum" sz="quarter" idx="12"/>
          </p:nvPr>
        </p:nvSpPr>
        <p:spPr/>
        <p:txBody>
          <a:bodyPr/>
          <a:lstStyle/>
          <a:p>
            <a:fld id="{25708C90-7C07-431C-983F-E97A77ADBCD5}" type="slidenum">
              <a:rPr lang="en-US" smtClean="0">
                <a:solidFill>
                  <a:srgbClr val="464653"/>
                </a:solidFill>
              </a:rPr>
              <a:pPr/>
              <a:t>‹#›</a:t>
            </a:fld>
            <a:endParaRPr lang="en-US" dirty="0">
              <a:solidFill>
                <a:srgbClr val="464653"/>
              </a:solidFill>
            </a:endParaRPr>
          </a:p>
        </p:txBody>
      </p:sp>
      <p:sp>
        <p:nvSpPr>
          <p:cNvPr id="11" name="Content Placeholder 10"/>
          <p:cNvSpPr>
            <a:spLocks noGrp="1"/>
          </p:cNvSpPr>
          <p:nvPr>
            <p:ph sz="quarter" idx="2"/>
          </p:nvPr>
        </p:nvSpPr>
        <p:spPr>
          <a:xfrm>
            <a:off x="609441" y="2133600"/>
            <a:ext cx="5383398"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195986" y="2133600"/>
            <a:ext cx="5383398"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9454787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464653"/>
              </a:solidFill>
            </a:endParaRPr>
          </a:p>
        </p:txBody>
      </p:sp>
      <p:sp>
        <p:nvSpPr>
          <p:cNvPr id="4" name="Footer Placeholder 3"/>
          <p:cNvSpPr>
            <a:spLocks noGrp="1"/>
          </p:cNvSpPr>
          <p:nvPr>
            <p:ph type="ftr" sz="quarter" idx="11"/>
          </p:nvPr>
        </p:nvSpPr>
        <p:spPr/>
        <p:txBody>
          <a:bodyPr/>
          <a:lstStyle/>
          <a:p>
            <a:endParaRPr lang="en-US" dirty="0">
              <a:solidFill>
                <a:srgbClr val="464653"/>
              </a:solidFill>
            </a:endParaRPr>
          </a:p>
        </p:txBody>
      </p:sp>
      <p:sp>
        <p:nvSpPr>
          <p:cNvPr id="5" name="Slide Number Placeholder 4"/>
          <p:cNvSpPr>
            <a:spLocks noGrp="1"/>
          </p:cNvSpPr>
          <p:nvPr>
            <p:ph type="sldNum" sz="quarter" idx="12"/>
          </p:nvPr>
        </p:nvSpPr>
        <p:spPr/>
        <p:txBody>
          <a:bodyPr/>
          <a:lstStyle/>
          <a:p>
            <a:fld id="{732A5653-3AD0-4086-90D0-C8C05C905D0B}" type="slidenum">
              <a:rPr lang="en-US" smtClean="0">
                <a:solidFill>
                  <a:srgbClr val="464653"/>
                </a:solidFill>
              </a:rPr>
              <a:pPr/>
              <a:t>‹#›</a:t>
            </a:fld>
            <a:endParaRPr lang="en-US" dirty="0">
              <a:solidFill>
                <a:srgbClr val="464653"/>
              </a:solidFill>
            </a:endParaRPr>
          </a:p>
        </p:txBody>
      </p:sp>
      <p:sp>
        <p:nvSpPr>
          <p:cNvPr id="6" name="Isosceles Triangle 5"/>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231304451"/>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dirty="0">
              <a:solidFill>
                <a:srgbClr val="464653"/>
              </a:solidFill>
            </a:endParaRPr>
          </a:p>
        </p:txBody>
      </p:sp>
      <p:sp>
        <p:nvSpPr>
          <p:cNvPr id="4" name="Slide Number Placeholder 3"/>
          <p:cNvSpPr>
            <a:spLocks noGrp="1"/>
          </p:cNvSpPr>
          <p:nvPr>
            <p:ph type="sldNum" sz="quarter" idx="12"/>
          </p:nvPr>
        </p:nvSpPr>
        <p:spPr/>
        <p:txBody>
          <a:bodyPr/>
          <a:lstStyle/>
          <a:p>
            <a:fld id="{DFC766F3-8576-4750-B295-C6FA71381CF9}" type="slidenum">
              <a:rPr lang="en-US" smtClean="0">
                <a:solidFill>
                  <a:srgbClr val="464653"/>
                </a:solidFill>
              </a:rPr>
              <a:pPr/>
              <a:t>‹#›</a:t>
            </a:fld>
            <a:endParaRPr lang="en-US" dirty="0">
              <a:solidFill>
                <a:srgbClr val="464653"/>
              </a:solidFill>
            </a:endParaRPr>
          </a:p>
        </p:txBody>
      </p:sp>
      <p:sp>
        <p:nvSpPr>
          <p:cNvPr id="5" name="Straight Connector 4"/>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6" name="Isosceles Triangle 5"/>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07026175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lank Bo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8629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04" y="304800"/>
            <a:ext cx="3351927"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8430604" y="1219201"/>
            <a:ext cx="3351927"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0CF39BC6-F6B6-4ACC-8857-3A8DF534C858}" type="slidenum">
              <a:rPr lang="en-US" smtClean="0">
                <a:solidFill>
                  <a:srgbClr val="464653"/>
                </a:solidFill>
              </a:rPr>
              <a:pPr/>
              <a:t>‹#›</a:t>
            </a:fld>
            <a:endParaRPr lang="en-US" dirty="0">
              <a:solidFill>
                <a:srgbClr val="464653"/>
              </a:solidFill>
            </a:endParaRPr>
          </a:p>
        </p:txBody>
      </p:sp>
      <p:sp>
        <p:nvSpPr>
          <p:cNvPr id="8" name="Straight Connector 7"/>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10" name="Straight Connector 9"/>
          <p:cNvSpPr>
            <a:spLocks noChangeShapeType="1"/>
          </p:cNvSpPr>
          <p:nvPr/>
        </p:nvSpPr>
        <p:spPr bwMode="auto">
          <a:xfrm rot="5400000">
            <a:off x="5217888"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9" name="Isosceles Triangle 8"/>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12" name="Content Placeholder 11"/>
          <p:cNvSpPr>
            <a:spLocks noGrp="1"/>
          </p:cNvSpPr>
          <p:nvPr>
            <p:ph sz="quarter" idx="1"/>
          </p:nvPr>
        </p:nvSpPr>
        <p:spPr>
          <a:xfrm>
            <a:off x="406294" y="304800"/>
            <a:ext cx="7618016"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921416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500856"/>
            <a:ext cx="10969943"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609441" y="1905000"/>
            <a:ext cx="10969943"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9441" y="1219200"/>
            <a:ext cx="10969943"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DDE9EC"/>
              </a:solidFill>
            </a:endParaRPr>
          </a:p>
        </p:txBody>
      </p:sp>
      <p:sp>
        <p:nvSpPr>
          <p:cNvPr id="6" name="Footer Placeholder 5"/>
          <p:cNvSpPr>
            <a:spLocks noGrp="1"/>
          </p:cNvSpPr>
          <p:nvPr>
            <p:ph type="ftr" sz="quarter" idx="11"/>
          </p:nvPr>
        </p:nvSpPr>
        <p:spPr/>
        <p:txBody>
          <a:bodyPr/>
          <a:lstStyle/>
          <a:p>
            <a:endParaRPr lang="en-US" dirty="0">
              <a:solidFill>
                <a:srgbClr val="DDE9EC"/>
              </a:solidFill>
            </a:endParaRPr>
          </a:p>
        </p:txBody>
      </p:sp>
      <p:sp>
        <p:nvSpPr>
          <p:cNvPr id="7" name="Slide Number Placeholder 6"/>
          <p:cNvSpPr>
            <a:spLocks noGrp="1"/>
          </p:cNvSpPr>
          <p:nvPr>
            <p:ph type="sldNum" sz="quarter" idx="12"/>
          </p:nvPr>
        </p:nvSpPr>
        <p:spPr/>
        <p:txBody>
          <a:bodyPr/>
          <a:lstStyle/>
          <a:p>
            <a:fld id="{3B1ACB1D-D769-40D7-BCF7-E98A377CBE35}" type="slidenum">
              <a:rPr lang="en-US" smtClean="0">
                <a:solidFill>
                  <a:srgbClr val="DDE9EC"/>
                </a:solidFill>
              </a:rPr>
              <a:pPr/>
              <a:t>‹#›</a:t>
            </a:fld>
            <a:endParaRPr lang="en-US" dirty="0">
              <a:solidFill>
                <a:srgbClr val="DDE9EC"/>
              </a:solidFill>
            </a:endParaRPr>
          </a:p>
        </p:txBody>
      </p:sp>
      <p:sp>
        <p:nvSpPr>
          <p:cNvPr id="8" name="Straight Connector 7"/>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white"/>
              </a:solidFill>
              <a:latin typeface="Arial" charset="0"/>
            </a:endParaRPr>
          </a:p>
        </p:txBody>
      </p:sp>
      <p:sp>
        <p:nvSpPr>
          <p:cNvPr id="9" name="Isosceles Triangle 8"/>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10" name="Rectangle 9"/>
          <p:cNvSpPr/>
          <p:nvPr/>
        </p:nvSpPr>
        <p:spPr>
          <a:xfrm>
            <a:off x="609441"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90561"/>
      </p:ext>
    </p:extLst>
  </p:cSld>
  <p:clrMapOvr>
    <a:overrideClrMapping bg1="dk1" tx1="lt1" bg2="dk2" tx2="lt2" accent1="accent1" accent2="accent2" accent3="accent3" accent4="accent4" accent5="accent5" accent6="accent6" hlink="hlink" folHlink="folHlink"/>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1975215679"/>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0252971"/>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59628864"/>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399745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09512068"/>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668878"/>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551277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3036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289171"/>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106922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34515728"/>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94476742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03281061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272573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8509313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70651333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1752142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21087669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9"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25177" y="5124450"/>
            <a:ext cx="9141619"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532178" y="6355080"/>
            <a:ext cx="3047206" cy="365760"/>
          </a:xfrm>
        </p:spPr>
        <p:txBody>
          <a:bodyPr/>
          <a:lstStyle>
            <a:lvl1pPr>
              <a:defRPr sz="1400"/>
            </a:lvl1pPr>
          </a:lstStyle>
          <a:p>
            <a:endParaRPr lang="en-US" dirty="0">
              <a:solidFill>
                <a:srgbClr val="464653"/>
              </a:solidFill>
            </a:endParaRPr>
          </a:p>
        </p:txBody>
      </p:sp>
      <p:sp>
        <p:nvSpPr>
          <p:cNvPr id="17" name="Footer Placeholder 16"/>
          <p:cNvSpPr>
            <a:spLocks noGrp="1"/>
          </p:cNvSpPr>
          <p:nvPr>
            <p:ph type="ftr" sz="quarter" idx="11"/>
          </p:nvPr>
        </p:nvSpPr>
        <p:spPr>
          <a:xfrm>
            <a:off x="3863857" y="6355080"/>
            <a:ext cx="4631754" cy="365760"/>
          </a:xfrm>
        </p:spPr>
        <p:txBody>
          <a:bodyPr/>
          <a:lstStyle/>
          <a:p>
            <a:endParaRPr lang="en-US" dirty="0">
              <a:solidFill>
                <a:srgbClr val="464653"/>
              </a:solidFill>
            </a:endParaRPr>
          </a:p>
        </p:txBody>
      </p:sp>
      <p:sp>
        <p:nvSpPr>
          <p:cNvPr id="29" name="Slide Number Placeholder 28"/>
          <p:cNvSpPr>
            <a:spLocks noGrp="1"/>
          </p:cNvSpPr>
          <p:nvPr>
            <p:ph type="sldNum" sz="quarter" idx="12"/>
          </p:nvPr>
        </p:nvSpPr>
        <p:spPr>
          <a:xfrm>
            <a:off x="1621114" y="6355080"/>
            <a:ext cx="1625177" cy="365760"/>
          </a:xfrm>
        </p:spPr>
        <p:txBody>
          <a:bodyPr/>
          <a:lstStyle/>
          <a:p>
            <a:fld id="{867D2357-0CAC-406B-B69F-CEEE12A3DAE7}" type="slidenum">
              <a:rPr lang="en-US" smtClean="0">
                <a:solidFill>
                  <a:srgbClr val="464653"/>
                </a:solidFill>
              </a:rPr>
              <a:pPr/>
              <a:t>‹#›</a:t>
            </a:fld>
            <a:endParaRPr lang="en-US" dirty="0">
              <a:solidFill>
                <a:srgbClr val="464653"/>
              </a:solidFill>
            </a:endParaRPr>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22" name="Rectangle 21"/>
          <p:cNvSpPr/>
          <p:nvPr/>
        </p:nvSpPr>
        <p:spPr>
          <a:xfrm>
            <a:off x="1206186"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76186506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EF99ED19-9042-4804-81A9-A8DA8FB10A43}"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5105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95415674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Roadmap">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dk1"/>
          </a:lnRef>
          <a:fillRef idx="3">
            <a:schemeClr val="dk1"/>
          </a:fillRef>
          <a:effectRef idx="3">
            <a:schemeClr val="dk1"/>
          </a:effectRef>
          <a:fontRef idx="none"/>
        </p:style>
        <p:txBody>
          <a:bodyPr/>
          <a:lstStyle>
            <a:lvl1pPr>
              <a:defRPr>
                <a:solidFill>
                  <a:schemeClr val="bg1">
                    <a:lumMod val="8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endParaRPr lang="en-US" dirty="0">
              <a:solidFill>
                <a:srgbClr val="464653"/>
              </a:solidFill>
            </a:endParaRPr>
          </a:p>
        </p:txBody>
      </p:sp>
      <p:sp>
        <p:nvSpPr>
          <p:cNvPr id="5" name="Footer Placeholder 4"/>
          <p:cNvSpPr>
            <a:spLocks noGrp="1"/>
          </p:cNvSpPr>
          <p:nvPr>
            <p:ph type="ftr" sz="quarter" idx="11"/>
          </p:nvPr>
        </p:nvSpPr>
        <p:spPr/>
        <p:txBody>
          <a:bodyPr/>
          <a:lstStyle/>
          <a:p>
            <a:endParaRPr lang="en-US" dirty="0">
              <a:solidFill>
                <a:srgbClr val="464653"/>
              </a:solidFill>
            </a:endParaRPr>
          </a:p>
        </p:txBody>
      </p:sp>
      <p:sp>
        <p:nvSpPr>
          <p:cNvPr id="6" name="Slide Number Placeholder 5"/>
          <p:cNvSpPr>
            <a:spLocks noGrp="1"/>
          </p:cNvSpPr>
          <p:nvPr>
            <p:ph type="sldNum" sz="quarter" idx="12"/>
          </p:nvPr>
        </p:nvSpPr>
        <p:spPr/>
        <p:txBody>
          <a:bodyPr/>
          <a:lstStyle/>
          <a:p>
            <a:fld id="{EF99ED19-9042-4804-81A9-A8DA8FB10A43}" type="slidenum">
              <a:rPr lang="en-US" smtClean="0">
                <a:solidFill>
                  <a:srgbClr val="464653"/>
                </a:solidFill>
              </a:rPr>
              <a:pPr/>
              <a:t>‹#›</a:t>
            </a:fld>
            <a:endParaRPr lang="en-US" dirty="0">
              <a:solidFill>
                <a:srgbClr val="464653"/>
              </a:solidFill>
            </a:endParaRPr>
          </a:p>
        </p:txBody>
      </p:sp>
      <p:sp>
        <p:nvSpPr>
          <p:cNvPr id="8" name="Content Placeholder 7"/>
          <p:cNvSpPr>
            <a:spLocks noGrp="1"/>
          </p:cNvSpPr>
          <p:nvPr>
            <p:ph sz="quarter" idx="1"/>
          </p:nvPr>
        </p:nvSpPr>
        <p:spPr>
          <a:xfrm>
            <a:off x="609441" y="1219200"/>
            <a:ext cx="10969943" cy="5105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13684018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0"/>
            <a:ext cx="9141619"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26750" y="4267200"/>
            <a:ext cx="9040045"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8532178" y="6355080"/>
            <a:ext cx="3047206" cy="365760"/>
          </a:xfrm>
        </p:spPr>
        <p:txBody>
          <a:bodyPr/>
          <a:lstStyle/>
          <a:p>
            <a:endParaRPr lang="en-US" dirty="0">
              <a:solidFill>
                <a:srgbClr val="DDE9EC"/>
              </a:solidFill>
            </a:endParaRPr>
          </a:p>
        </p:txBody>
      </p:sp>
      <p:sp>
        <p:nvSpPr>
          <p:cNvPr id="5" name="Footer Placeholder 4"/>
          <p:cNvSpPr>
            <a:spLocks noGrp="1"/>
          </p:cNvSpPr>
          <p:nvPr>
            <p:ph type="ftr" sz="quarter" idx="11"/>
          </p:nvPr>
        </p:nvSpPr>
        <p:spPr>
          <a:xfrm>
            <a:off x="3863857" y="6355080"/>
            <a:ext cx="4631754" cy="365760"/>
          </a:xfrm>
        </p:spPr>
        <p:txBody>
          <a:bodyPr/>
          <a:lstStyle/>
          <a:p>
            <a:endParaRPr lang="en-US" dirty="0">
              <a:solidFill>
                <a:srgbClr val="DDE9EC"/>
              </a:solidFill>
            </a:endParaRPr>
          </a:p>
        </p:txBody>
      </p:sp>
      <p:sp>
        <p:nvSpPr>
          <p:cNvPr id="6" name="Slide Number Placeholder 5"/>
          <p:cNvSpPr>
            <a:spLocks noGrp="1"/>
          </p:cNvSpPr>
          <p:nvPr>
            <p:ph type="sldNum" sz="quarter" idx="12"/>
          </p:nvPr>
        </p:nvSpPr>
        <p:spPr>
          <a:xfrm>
            <a:off x="1426092" y="6355080"/>
            <a:ext cx="2027408" cy="365760"/>
          </a:xfrm>
        </p:spPr>
        <p:txBody>
          <a:bodyPr/>
          <a:lstStyle/>
          <a:p>
            <a:fld id="{B5656F8C-6801-4A3A-ABD9-D5113ED9EF59}" type="slidenum">
              <a:rPr lang="en-US" smtClean="0">
                <a:solidFill>
                  <a:srgbClr val="DDE9EC"/>
                </a:solidFill>
              </a:rPr>
              <a:pPr/>
              <a:t>‹#›</a:t>
            </a:fld>
            <a:endParaRPr lang="en-US" dirty="0">
              <a:solidFill>
                <a:srgbClr val="DDE9EC"/>
              </a:solidFill>
            </a:endParaRPr>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658623702"/>
      </p:ext>
    </p:extLst>
  </p:cSld>
  <p:clrMapOvr>
    <a:overrideClrMapping bg1="dk1" tx1="lt1" bg2="dk2" tx2="lt2" accent1="accent1" accent2="accent2" accent3="accent3" accent4="accent4" accent5="accent5" accent6="accent6" hlink="hlink" folHlink="folHlink"/>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dirty="0">
              <a:solidFill>
                <a:srgbClr val="464653"/>
              </a:solidFill>
            </a:endParaRPr>
          </a:p>
        </p:txBody>
      </p:sp>
      <p:sp>
        <p:nvSpPr>
          <p:cNvPr id="7" name="Slide Number Placeholder 6"/>
          <p:cNvSpPr>
            <a:spLocks noGrp="1"/>
          </p:cNvSpPr>
          <p:nvPr>
            <p:ph type="sldNum" sz="quarter" idx="12"/>
          </p:nvPr>
        </p:nvSpPr>
        <p:spPr/>
        <p:txBody>
          <a:bodyPr/>
          <a:lstStyle/>
          <a:p>
            <a:fld id="{4F621DCD-F3FC-4C68-9E29-5DAC775E9709}" type="slidenum">
              <a:rPr lang="en-US" smtClean="0">
                <a:solidFill>
                  <a:srgbClr val="464653"/>
                </a:solidFill>
              </a:rPr>
              <a:pPr/>
              <a:t>‹#›</a:t>
            </a:fld>
            <a:endParaRPr lang="en-US" dirty="0">
              <a:solidFill>
                <a:srgbClr val="464653"/>
              </a:solidFill>
            </a:endParaRPr>
          </a:p>
        </p:txBody>
      </p:sp>
      <p:sp>
        <p:nvSpPr>
          <p:cNvPr id="9" name="Content Placeholder 8"/>
          <p:cNvSpPr>
            <a:spLocks noGrp="1"/>
          </p:cNvSpPr>
          <p:nvPr>
            <p:ph sz="quarter" idx="1"/>
          </p:nvPr>
        </p:nvSpPr>
        <p:spPr>
          <a:xfrm>
            <a:off x="609441" y="1219200"/>
            <a:ext cx="5387461"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174655" y="1216152"/>
            <a:ext cx="5387461"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942999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1.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9.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729"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152400"/>
            <a:ext cx="10969943"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441" y="1219200"/>
            <a:ext cx="10969943" cy="51054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8532178" y="6356350"/>
            <a:ext cx="3051269" cy="365760"/>
          </a:xfrm>
          <a:prstGeom prst="rect">
            <a:avLst/>
          </a:prstGeom>
        </p:spPr>
        <p:txBody>
          <a:bodyPr vert="horz"/>
          <a:lstStyle>
            <a:lvl1pPr algn="l" eaLnBrk="1" latinLnBrk="0" hangingPunct="1">
              <a:defRPr kumimoji="0" sz="1400">
                <a:solidFill>
                  <a:schemeClr val="tx2"/>
                </a:solidFill>
              </a:defRPr>
            </a:lvl1pPr>
          </a:lstStyle>
          <a:p>
            <a:pPr defTabSz="914400" fontAlgn="base">
              <a:spcBef>
                <a:spcPct val="0"/>
              </a:spcBef>
              <a:spcAft>
                <a:spcPct val="0"/>
              </a:spcAft>
            </a:pPr>
            <a:endParaRPr lang="en-US" dirty="0">
              <a:solidFill>
                <a:srgbClr val="464653"/>
              </a:solidFill>
              <a:latin typeface="Arial" charset="0"/>
            </a:endParaRPr>
          </a:p>
        </p:txBody>
      </p:sp>
      <p:sp>
        <p:nvSpPr>
          <p:cNvPr id="3" name="Footer Placeholder 2"/>
          <p:cNvSpPr>
            <a:spLocks noGrp="1"/>
          </p:cNvSpPr>
          <p:nvPr>
            <p:ph type="ftr" sz="quarter" idx="3"/>
          </p:nvPr>
        </p:nvSpPr>
        <p:spPr>
          <a:xfrm>
            <a:off x="3863857" y="6356350"/>
            <a:ext cx="4672383" cy="365760"/>
          </a:xfrm>
          <a:prstGeom prst="rect">
            <a:avLst/>
          </a:prstGeom>
        </p:spPr>
        <p:txBody>
          <a:bodyPr vert="horz"/>
          <a:lstStyle>
            <a:lvl1pPr algn="r" eaLnBrk="1" latinLnBrk="0" hangingPunct="1">
              <a:defRPr kumimoji="0" sz="1400">
                <a:solidFill>
                  <a:schemeClr val="tx2"/>
                </a:solidFill>
              </a:defRPr>
            </a:lvl1pPr>
          </a:lstStyle>
          <a:p>
            <a:pPr defTabSz="914400" fontAlgn="base">
              <a:spcBef>
                <a:spcPct val="0"/>
              </a:spcBef>
              <a:spcAft>
                <a:spcPct val="0"/>
              </a:spcAft>
            </a:pPr>
            <a:endParaRPr lang="en-US" dirty="0">
              <a:solidFill>
                <a:srgbClr val="464653"/>
              </a:solidFill>
              <a:latin typeface="Arial" charset="0"/>
            </a:endParaRPr>
          </a:p>
        </p:txBody>
      </p:sp>
      <p:sp>
        <p:nvSpPr>
          <p:cNvPr id="23" name="Slide Number Placeholder 22"/>
          <p:cNvSpPr>
            <a:spLocks noGrp="1"/>
          </p:cNvSpPr>
          <p:nvPr>
            <p:ph type="sldNum" sz="quarter" idx="4"/>
          </p:nvPr>
        </p:nvSpPr>
        <p:spPr>
          <a:xfrm>
            <a:off x="816651" y="6356350"/>
            <a:ext cx="2640912" cy="365760"/>
          </a:xfrm>
          <a:prstGeom prst="rect">
            <a:avLst/>
          </a:prstGeom>
        </p:spPr>
        <p:txBody>
          <a:bodyPr vert="horz"/>
          <a:lstStyle>
            <a:lvl1pPr algn="l" eaLnBrk="1" latinLnBrk="0" hangingPunct="1">
              <a:defRPr kumimoji="0" sz="1400">
                <a:solidFill>
                  <a:schemeClr val="tx2"/>
                </a:solidFill>
              </a:defRPr>
            </a:lvl1pPr>
          </a:lstStyle>
          <a:p>
            <a:pPr defTabSz="914400" fontAlgn="base">
              <a:spcBef>
                <a:spcPct val="0"/>
              </a:spcBef>
              <a:spcAft>
                <a:spcPct val="0"/>
              </a:spcAft>
            </a:pPr>
            <a:fld id="{E6A6B793-0EA8-4034-9BCA-8042D3BD00B8}" type="slidenum">
              <a:rPr lang="en-US" smtClean="0">
                <a:solidFill>
                  <a:srgbClr val="464653"/>
                </a:solidFill>
                <a:latin typeface="Arial" charset="0"/>
              </a:rPr>
              <a:pPr defTabSz="914400" fontAlgn="base">
                <a:spcBef>
                  <a:spcPct val="0"/>
                </a:spcBef>
                <a:spcAft>
                  <a:spcPct val="0"/>
                </a:spcAft>
              </a:pPr>
              <a:t>‹#›</a:t>
            </a:fld>
            <a:endParaRPr lang="en-US" dirty="0">
              <a:solidFill>
                <a:srgbClr val="464653"/>
              </a:solidFill>
              <a:latin typeface="Arial" charset="0"/>
            </a:endParaRPr>
          </a:p>
        </p:txBody>
      </p:sp>
      <p:sp>
        <p:nvSpPr>
          <p:cNvPr id="28" name="Straight Connector 27"/>
          <p:cNvSpPr>
            <a:spLocks noChangeShapeType="1"/>
          </p:cNvSpPr>
          <p:nvPr/>
        </p:nvSpPr>
        <p:spPr bwMode="auto">
          <a:xfrm>
            <a:off x="609441"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29" name="Straight Connector 28"/>
          <p:cNvSpPr>
            <a:spLocks noChangeShapeType="1"/>
          </p:cNvSpPr>
          <p:nvPr/>
        </p:nvSpPr>
        <p:spPr bwMode="auto">
          <a:xfrm>
            <a:off x="609441"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dirty="0">
              <a:solidFill>
                <a:prstClr val="black"/>
              </a:solidFill>
              <a:latin typeface="Arial" charset="0"/>
            </a:endParaRPr>
          </a:p>
        </p:txBody>
      </p:sp>
      <p:sp>
        <p:nvSpPr>
          <p:cNvPr id="10" name="Isosceles Triangle 9"/>
          <p:cNvSpPr>
            <a:spLocks noChangeAspect="1"/>
          </p:cNvSpPr>
          <p:nvPr/>
        </p:nvSpPr>
        <p:spPr>
          <a:xfrm rot="5400000">
            <a:off x="590430" y="6447444"/>
            <a:ext cx="190849" cy="16037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28102293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7224597"/>
      </p:ext>
    </p:extLst>
  </p:cSld>
  <p:clrMap bg1="dk1" tx1="lt1" bg2="dk2"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image" Target="../media/image18.wmf"/><Relationship Id="rId1" Type="http://schemas.openxmlformats.org/officeDocument/2006/relationships/slideLayout" Target="../slideLayouts/slideLayout96.xml"/><Relationship Id="rId6" Type="http://schemas.openxmlformats.org/officeDocument/2006/relationships/image" Target="../media/image21.jpeg"/><Relationship Id="rId5" Type="http://schemas.openxmlformats.org/officeDocument/2006/relationships/image" Target="../media/image20.wm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8268629" cy="1523497"/>
          </a:xfrm>
        </p:spPr>
        <p:txBody>
          <a:bodyPr/>
          <a:lstStyle/>
          <a:p>
            <a:r>
              <a:rPr lang="en-US" dirty="0"/>
              <a:t>Writing modern C++ code: how C++ has evolved </a:t>
            </a:r>
            <a:r>
              <a:rPr lang="en-US" dirty="0" smtClean="0"/>
              <a:t/>
            </a:r>
            <a:br>
              <a:rPr lang="en-US" dirty="0" smtClean="0"/>
            </a:br>
            <a:r>
              <a:rPr lang="en-US" dirty="0" smtClean="0"/>
              <a:t>over </a:t>
            </a:r>
            <a:r>
              <a:rPr lang="en-US" dirty="0"/>
              <a:t>the years</a:t>
            </a:r>
          </a:p>
        </p:txBody>
      </p:sp>
      <p:sp>
        <p:nvSpPr>
          <p:cNvPr id="3" name="Subtitle 2"/>
          <p:cNvSpPr>
            <a:spLocks noGrp="1"/>
          </p:cNvSpPr>
          <p:nvPr>
            <p:ph type="subTitle" idx="1"/>
          </p:nvPr>
        </p:nvSpPr>
        <p:spPr/>
        <p:txBody>
          <a:bodyPr/>
          <a:lstStyle/>
          <a:p>
            <a:r>
              <a:rPr lang="en-US" dirty="0" smtClean="0">
                <a:latin typeface="+mj-lt"/>
              </a:rPr>
              <a:t>Herb Sutter</a:t>
            </a:r>
          </a:p>
          <a:p>
            <a:r>
              <a:rPr lang="en-US" dirty="0" smtClean="0"/>
              <a:t>Partner Architect</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TOOL-835T</a:t>
            </a: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a:latin typeface="+mn-lt"/>
              </a:rPr>
              <a:t>“C++ is the best language for garbage collection </a:t>
            </a:r>
            <a:r>
              <a:rPr lang="en-US" dirty="0" smtClean="0">
                <a:latin typeface="+mn-lt"/>
              </a:rPr>
              <a:t/>
            </a:r>
            <a:br>
              <a:rPr lang="en-US" dirty="0" smtClean="0">
                <a:latin typeface="+mn-lt"/>
              </a:rPr>
            </a:br>
            <a:r>
              <a:rPr lang="en-US" dirty="0" smtClean="0">
                <a:latin typeface="+mn-lt"/>
              </a:rPr>
              <a:t>principally </a:t>
            </a:r>
            <a:r>
              <a:rPr lang="en-US" dirty="0">
                <a:latin typeface="+mn-lt"/>
              </a:rPr>
              <a:t>because it creates less garbage</a:t>
            </a:r>
            <a:r>
              <a:rPr lang="en-US" dirty="0" smtClean="0">
                <a:latin typeface="+mn-lt"/>
              </a:rPr>
              <a:t>.”</a:t>
            </a:r>
            <a:br>
              <a:rPr lang="en-US" dirty="0" smtClean="0">
                <a:latin typeface="+mn-lt"/>
              </a:rPr>
            </a:br>
            <a:r>
              <a:rPr lang="en-US" dirty="0">
                <a:latin typeface="+mn-lt"/>
              </a:rPr>
              <a:t/>
            </a:r>
            <a:br>
              <a:rPr lang="en-US" dirty="0">
                <a:latin typeface="+mn-lt"/>
              </a:rPr>
            </a:br>
            <a:r>
              <a:rPr lang="en-US" dirty="0" smtClean="0">
                <a:latin typeface="+mn-lt"/>
              </a:rPr>
              <a:t>— Bjarne Stroustrup</a:t>
            </a:r>
            <a:endParaRPr lang="en-US" dirty="0">
              <a:latin typeface="+mn-lt"/>
            </a:endParaRPr>
          </a:p>
        </p:txBody>
      </p:sp>
    </p:spTree>
    <p:extLst>
      <p:ext uri="{BB962C8B-B14F-4D97-AF65-F5344CB8AC3E}">
        <p14:creationId xmlns:p14="http://schemas.microsoft.com/office/powerpoint/2010/main" val="12496543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Containers</a:t>
            </a:r>
            <a:endParaRPr lang="en-US" dirty="0"/>
          </a:p>
        </p:txBody>
      </p:sp>
      <p:sp>
        <p:nvSpPr>
          <p:cNvPr id="8" name="Content Placeholder 7"/>
          <p:cNvSpPr>
            <a:spLocks noGrp="1"/>
          </p:cNvSpPr>
          <p:nvPr>
            <p:ph sz="quarter" idx="1"/>
          </p:nvPr>
        </p:nvSpPr>
        <p:spPr/>
        <p:txBody>
          <a:bodyPr>
            <a:normAutofit/>
          </a:bodyPr>
          <a:lstStyle/>
          <a:p>
            <a:pPr marL="0" indent="0">
              <a:buNone/>
            </a:pPr>
            <a:r>
              <a:rPr lang="en-US" sz="2200" b="1" dirty="0" smtClean="0">
                <a:solidFill>
                  <a:srgbClr val="0070C0"/>
                </a:solidFill>
              </a:rPr>
              <a:t>vector</a:t>
            </a:r>
            <a:r>
              <a:rPr lang="en-US" sz="2200" dirty="0" smtClean="0">
                <a:solidFill>
                  <a:srgbClr val="0070C0"/>
                </a:solidFill>
              </a:rPr>
              <a:t>&lt;string&gt; v;</a:t>
            </a:r>
            <a:br>
              <a:rPr lang="en-US" sz="2200" dirty="0" smtClean="0">
                <a:solidFill>
                  <a:srgbClr val="0070C0"/>
                </a:solidFill>
              </a:rPr>
            </a:br>
            <a:r>
              <a:rPr lang="en-US" sz="2200" dirty="0" err="1" smtClean="0">
                <a:solidFill>
                  <a:srgbClr val="0070C0"/>
                </a:solidFill>
              </a:rPr>
              <a:t>v.push_back</a:t>
            </a:r>
            <a:r>
              <a:rPr lang="en-US" sz="2200" dirty="0">
                <a:solidFill>
                  <a:srgbClr val="0070C0"/>
                </a:solidFill>
              </a:rPr>
              <a:t>( “</a:t>
            </a:r>
            <a:r>
              <a:rPr lang="en-US" sz="2200" dirty="0" err="1">
                <a:solidFill>
                  <a:srgbClr val="0070C0"/>
                </a:solidFill>
              </a:rPr>
              <a:t>Geddy</a:t>
            </a:r>
            <a:r>
              <a:rPr lang="en-US" sz="2200" dirty="0">
                <a:solidFill>
                  <a:srgbClr val="0070C0"/>
                </a:solidFill>
              </a:rPr>
              <a:t> Lee” </a:t>
            </a:r>
            <a:r>
              <a:rPr lang="en-US" sz="2200" dirty="0" smtClean="0">
                <a:solidFill>
                  <a:srgbClr val="0070C0"/>
                </a:solidFill>
              </a:rPr>
              <a:t>);</a:t>
            </a:r>
          </a:p>
          <a:p>
            <a:pPr marL="0" indent="0">
              <a:buNone/>
            </a:pPr>
            <a:endParaRPr lang="en-US" sz="2200" dirty="0">
              <a:solidFill>
                <a:srgbClr val="0070C0"/>
              </a:solidFill>
            </a:endParaRPr>
          </a:p>
          <a:p>
            <a:pPr marL="0" indent="0">
              <a:buNone/>
            </a:pPr>
            <a:endParaRPr lang="en-US" sz="2200" dirty="0" smtClean="0">
              <a:solidFill>
                <a:srgbClr val="0070C0"/>
              </a:solidFill>
            </a:endParaRPr>
          </a:p>
          <a:p>
            <a:pPr marL="0" indent="0">
              <a:buNone/>
            </a:pPr>
            <a:endParaRPr lang="en-US" sz="2200" dirty="0">
              <a:solidFill>
                <a:srgbClr val="0070C0"/>
              </a:solidFill>
            </a:endParaRPr>
          </a:p>
          <a:p>
            <a:pPr marL="0" indent="0">
              <a:buNone/>
            </a:pPr>
            <a:endParaRPr lang="en-US" sz="2200" dirty="0" smtClean="0">
              <a:solidFill>
                <a:srgbClr val="0070C0"/>
              </a:solidFill>
            </a:endParaRPr>
          </a:p>
          <a:p>
            <a:pPr marL="0" indent="0">
              <a:buNone/>
            </a:pPr>
            <a:endParaRPr lang="en-US" sz="2200" dirty="0">
              <a:solidFill>
                <a:srgbClr val="0070C0"/>
              </a:solidFill>
            </a:endParaRPr>
          </a:p>
          <a:p>
            <a:pPr marL="0" indent="0">
              <a:buNone/>
            </a:pPr>
            <a:r>
              <a:rPr lang="en-US" sz="2200" b="1" dirty="0" smtClean="0">
                <a:solidFill>
                  <a:srgbClr val="0070C0"/>
                </a:solidFill>
              </a:rPr>
              <a:t>array</a:t>
            </a:r>
            <a:r>
              <a:rPr lang="en-US" sz="2200" dirty="0" smtClean="0">
                <a:solidFill>
                  <a:srgbClr val="0070C0"/>
                </a:solidFill>
              </a:rPr>
              <a:t>&lt;string,50&gt; a;</a:t>
            </a:r>
          </a:p>
        </p:txBody>
      </p:sp>
      <p:sp>
        <p:nvSpPr>
          <p:cNvPr id="9" name="Content Placeholder 8"/>
          <p:cNvSpPr>
            <a:spLocks noGrp="1"/>
          </p:cNvSpPr>
          <p:nvPr>
            <p:ph sz="quarter" idx="2"/>
          </p:nvPr>
        </p:nvSpPr>
        <p:spPr/>
        <p:txBody>
          <a:bodyPr>
            <a:normAutofit/>
          </a:bodyPr>
          <a:lstStyle/>
          <a:p>
            <a:pPr marL="0" indent="0">
              <a:lnSpc>
                <a:spcPts val="3000"/>
              </a:lnSpc>
              <a:buNone/>
            </a:pPr>
            <a:r>
              <a:rPr lang="en-US" sz="2200" b="1" dirty="0">
                <a:solidFill>
                  <a:srgbClr val="0070C0"/>
                </a:solidFill>
              </a:rPr>
              <a:t>map</a:t>
            </a:r>
            <a:r>
              <a:rPr lang="en-US" sz="2200" dirty="0">
                <a:solidFill>
                  <a:srgbClr val="0070C0"/>
                </a:solidFill>
              </a:rPr>
              <a:t>&lt;string, string&gt; </a:t>
            </a:r>
            <a:r>
              <a:rPr lang="en-US" sz="2200" dirty="0" smtClean="0">
                <a:solidFill>
                  <a:srgbClr val="0070C0"/>
                </a:solidFill>
              </a:rPr>
              <a:t>phone;</a:t>
            </a:r>
            <a:br>
              <a:rPr lang="en-US" sz="2200" dirty="0" smtClean="0">
                <a:solidFill>
                  <a:srgbClr val="0070C0"/>
                </a:solidFill>
              </a:rPr>
            </a:br>
            <a:r>
              <a:rPr lang="en-US" sz="2200" dirty="0" smtClean="0">
                <a:solidFill>
                  <a:srgbClr val="0070C0"/>
                </a:solidFill>
              </a:rPr>
              <a:t>phone[“</a:t>
            </a:r>
            <a:r>
              <a:rPr lang="en-US" sz="2200" dirty="0">
                <a:solidFill>
                  <a:srgbClr val="0070C0"/>
                </a:solidFill>
              </a:rPr>
              <a:t>Alex </a:t>
            </a:r>
            <a:r>
              <a:rPr lang="en-US" sz="2200" dirty="0" err="1">
                <a:solidFill>
                  <a:srgbClr val="0070C0"/>
                </a:solidFill>
              </a:rPr>
              <a:t>Lifeson</a:t>
            </a:r>
            <a:r>
              <a:rPr lang="en-US" sz="2200" dirty="0">
                <a:solidFill>
                  <a:srgbClr val="0070C0"/>
                </a:solidFill>
              </a:rPr>
              <a:t>”] </a:t>
            </a:r>
            <a:r>
              <a:rPr lang="en-US" sz="2200" dirty="0" smtClean="0">
                <a:solidFill>
                  <a:srgbClr val="0070C0"/>
                </a:solidFill>
              </a:rPr>
              <a:t>= “+1 (416</a:t>
            </a:r>
            <a:r>
              <a:rPr lang="en-US" sz="2200" dirty="0">
                <a:solidFill>
                  <a:srgbClr val="0070C0"/>
                </a:solidFill>
              </a:rPr>
              <a:t>) 555-1212</a:t>
            </a:r>
            <a:r>
              <a:rPr lang="en-US" sz="2200" dirty="0" smtClean="0">
                <a:solidFill>
                  <a:srgbClr val="0070C0"/>
                </a:solidFill>
              </a:rPr>
              <a:t>”;</a:t>
            </a:r>
          </a:p>
          <a:p>
            <a:pPr marL="0" indent="0">
              <a:lnSpc>
                <a:spcPts val="3000"/>
              </a:lnSpc>
              <a:spcBef>
                <a:spcPts val="1800"/>
              </a:spcBef>
              <a:buNone/>
            </a:pPr>
            <a:r>
              <a:rPr lang="en-US" sz="2200" b="1" dirty="0" err="1" smtClean="0">
                <a:solidFill>
                  <a:srgbClr val="0070C0"/>
                </a:solidFill>
              </a:rPr>
              <a:t>multimap</a:t>
            </a:r>
            <a:r>
              <a:rPr lang="en-US" sz="2200" dirty="0" smtClean="0">
                <a:solidFill>
                  <a:srgbClr val="0070C0"/>
                </a:solidFill>
              </a:rPr>
              <a:t>&lt;string</a:t>
            </a:r>
            <a:r>
              <a:rPr lang="en-US" sz="2200" dirty="0">
                <a:solidFill>
                  <a:srgbClr val="0070C0"/>
                </a:solidFill>
              </a:rPr>
              <a:t>, string&gt; </a:t>
            </a:r>
            <a:r>
              <a:rPr lang="en-US" sz="2200" dirty="0" smtClean="0">
                <a:solidFill>
                  <a:srgbClr val="0070C0"/>
                </a:solidFill>
              </a:rPr>
              <a:t>phone;</a:t>
            </a:r>
            <a:br>
              <a:rPr lang="en-US" sz="2200" dirty="0" smtClean="0">
                <a:solidFill>
                  <a:srgbClr val="0070C0"/>
                </a:solidFill>
              </a:rPr>
            </a:br>
            <a:r>
              <a:rPr lang="en-US" sz="2200" dirty="0" smtClean="0">
                <a:solidFill>
                  <a:srgbClr val="0070C0"/>
                </a:solidFill>
              </a:rPr>
              <a:t>phone[“Neil </a:t>
            </a:r>
            <a:r>
              <a:rPr lang="en-US" sz="2200" dirty="0" err="1" smtClean="0">
                <a:solidFill>
                  <a:srgbClr val="0070C0"/>
                </a:solidFill>
              </a:rPr>
              <a:t>Peart</a:t>
            </a:r>
            <a:r>
              <a:rPr lang="en-US" sz="2200" dirty="0" smtClean="0">
                <a:solidFill>
                  <a:srgbClr val="0070C0"/>
                </a:solidFill>
              </a:rPr>
              <a:t>”] </a:t>
            </a:r>
            <a:r>
              <a:rPr lang="en-US" sz="2200" dirty="0">
                <a:solidFill>
                  <a:srgbClr val="0070C0"/>
                </a:solidFill>
              </a:rPr>
              <a:t>= “+1 (416) 555-1212</a:t>
            </a:r>
            <a:r>
              <a:rPr lang="en-US" sz="2200" dirty="0" smtClean="0">
                <a:solidFill>
                  <a:srgbClr val="0070C0"/>
                </a:solidFill>
              </a:rPr>
              <a:t>”;</a:t>
            </a:r>
            <a:br>
              <a:rPr lang="en-US" sz="2200" dirty="0" smtClean="0">
                <a:solidFill>
                  <a:srgbClr val="0070C0"/>
                </a:solidFill>
              </a:rPr>
            </a:br>
            <a:r>
              <a:rPr lang="en-US" sz="2200" dirty="0">
                <a:solidFill>
                  <a:srgbClr val="0070C0"/>
                </a:solidFill>
              </a:rPr>
              <a:t>phone</a:t>
            </a:r>
            <a:r>
              <a:rPr lang="en-US" sz="2200" dirty="0" smtClean="0">
                <a:solidFill>
                  <a:srgbClr val="0070C0"/>
                </a:solidFill>
              </a:rPr>
              <a:t>[“Neil </a:t>
            </a:r>
            <a:r>
              <a:rPr lang="en-US" sz="2200" dirty="0" err="1" smtClean="0">
                <a:solidFill>
                  <a:srgbClr val="0070C0"/>
                </a:solidFill>
              </a:rPr>
              <a:t>Peart</a:t>
            </a:r>
            <a:r>
              <a:rPr lang="en-US" sz="2200" dirty="0" smtClean="0">
                <a:solidFill>
                  <a:srgbClr val="0070C0"/>
                </a:solidFill>
              </a:rPr>
              <a:t>”] </a:t>
            </a:r>
            <a:r>
              <a:rPr lang="en-US" sz="2200" dirty="0">
                <a:solidFill>
                  <a:srgbClr val="0070C0"/>
                </a:solidFill>
              </a:rPr>
              <a:t>= “+1 </a:t>
            </a:r>
            <a:r>
              <a:rPr lang="en-US" sz="2200" dirty="0" smtClean="0">
                <a:solidFill>
                  <a:srgbClr val="0070C0"/>
                </a:solidFill>
              </a:rPr>
              <a:t>(905) 555-1234”;</a:t>
            </a:r>
            <a:endParaRPr lang="en-US" sz="2200" dirty="0">
              <a:solidFill>
                <a:srgbClr val="0070C0"/>
              </a:solidFill>
            </a:endParaRPr>
          </a:p>
          <a:p>
            <a:pPr marL="0" indent="0">
              <a:lnSpc>
                <a:spcPts val="3000"/>
              </a:lnSpc>
              <a:spcBef>
                <a:spcPts val="3600"/>
              </a:spcBef>
              <a:buNone/>
            </a:pPr>
            <a:r>
              <a:rPr lang="en-US" sz="2200" b="1" dirty="0" err="1" smtClean="0">
                <a:solidFill>
                  <a:srgbClr val="0070C0"/>
                </a:solidFill>
              </a:rPr>
              <a:t>unordered_map</a:t>
            </a:r>
            <a:r>
              <a:rPr lang="en-US" sz="2200" dirty="0" smtClean="0">
                <a:solidFill>
                  <a:srgbClr val="0070C0"/>
                </a:solidFill>
              </a:rPr>
              <a:t>&lt;string</a:t>
            </a:r>
            <a:r>
              <a:rPr lang="en-US" sz="2200" dirty="0">
                <a:solidFill>
                  <a:srgbClr val="0070C0"/>
                </a:solidFill>
              </a:rPr>
              <a:t>, string&gt; </a:t>
            </a:r>
            <a:r>
              <a:rPr lang="en-US" sz="2200" dirty="0" smtClean="0">
                <a:solidFill>
                  <a:srgbClr val="0070C0"/>
                </a:solidFill>
              </a:rPr>
              <a:t>phone;</a:t>
            </a:r>
            <a:br>
              <a:rPr lang="en-US" sz="2200" dirty="0" smtClean="0">
                <a:solidFill>
                  <a:srgbClr val="0070C0"/>
                </a:solidFill>
              </a:rPr>
            </a:br>
            <a:r>
              <a:rPr lang="en-US" sz="2200" dirty="0" smtClean="0">
                <a:solidFill>
                  <a:srgbClr val="0070C0"/>
                </a:solidFill>
              </a:rPr>
              <a:t>phone</a:t>
            </a:r>
            <a:r>
              <a:rPr lang="en-US" sz="2200" dirty="0">
                <a:solidFill>
                  <a:srgbClr val="0070C0"/>
                </a:solidFill>
              </a:rPr>
              <a:t>[“Alex </a:t>
            </a:r>
            <a:r>
              <a:rPr lang="en-US" sz="2200" dirty="0" err="1">
                <a:solidFill>
                  <a:srgbClr val="0070C0"/>
                </a:solidFill>
              </a:rPr>
              <a:t>Lifeson</a:t>
            </a:r>
            <a:r>
              <a:rPr lang="en-US" sz="2200" dirty="0">
                <a:solidFill>
                  <a:srgbClr val="0070C0"/>
                </a:solidFill>
              </a:rPr>
              <a:t>”] = “+1 (416) 555-1212</a:t>
            </a:r>
            <a:r>
              <a:rPr lang="en-US" sz="2200" dirty="0" smtClean="0">
                <a:solidFill>
                  <a:srgbClr val="0070C0"/>
                </a:solidFill>
              </a:rPr>
              <a:t>”;</a:t>
            </a:r>
          </a:p>
          <a:p>
            <a:pPr marL="0" indent="0">
              <a:lnSpc>
                <a:spcPts val="3000"/>
              </a:lnSpc>
              <a:spcBef>
                <a:spcPts val="1800"/>
              </a:spcBef>
              <a:buNone/>
            </a:pPr>
            <a:r>
              <a:rPr lang="en-US" sz="2200" b="1" dirty="0" err="1" smtClean="0">
                <a:solidFill>
                  <a:srgbClr val="0070C0"/>
                </a:solidFill>
              </a:rPr>
              <a:t>unordered_multimap</a:t>
            </a:r>
            <a:r>
              <a:rPr lang="en-US" sz="2200" dirty="0" smtClean="0">
                <a:solidFill>
                  <a:srgbClr val="0070C0"/>
                </a:solidFill>
              </a:rPr>
              <a:t>&lt;string</a:t>
            </a:r>
            <a:r>
              <a:rPr lang="en-US" sz="2200" dirty="0">
                <a:solidFill>
                  <a:srgbClr val="0070C0"/>
                </a:solidFill>
              </a:rPr>
              <a:t>, string&gt; phone;</a:t>
            </a:r>
            <a:br>
              <a:rPr lang="en-US" sz="2200" dirty="0">
                <a:solidFill>
                  <a:srgbClr val="0070C0"/>
                </a:solidFill>
              </a:rPr>
            </a:br>
            <a:r>
              <a:rPr lang="en-US" sz="2200" dirty="0">
                <a:solidFill>
                  <a:srgbClr val="0070C0"/>
                </a:solidFill>
              </a:rPr>
              <a:t>phone[“Neil </a:t>
            </a:r>
            <a:r>
              <a:rPr lang="en-US" sz="2200" dirty="0" err="1">
                <a:solidFill>
                  <a:srgbClr val="0070C0"/>
                </a:solidFill>
              </a:rPr>
              <a:t>Peart</a:t>
            </a:r>
            <a:r>
              <a:rPr lang="en-US" sz="2200" dirty="0">
                <a:solidFill>
                  <a:srgbClr val="0070C0"/>
                </a:solidFill>
              </a:rPr>
              <a:t>”] = “+1 (416) 555-1212”;</a:t>
            </a:r>
            <a:br>
              <a:rPr lang="en-US" sz="2200" dirty="0">
                <a:solidFill>
                  <a:srgbClr val="0070C0"/>
                </a:solidFill>
              </a:rPr>
            </a:br>
            <a:r>
              <a:rPr lang="en-US" sz="2200" dirty="0">
                <a:solidFill>
                  <a:srgbClr val="0070C0"/>
                </a:solidFill>
              </a:rPr>
              <a:t>phone</a:t>
            </a:r>
            <a:r>
              <a:rPr lang="en-US" sz="2200" dirty="0" smtClean="0">
                <a:solidFill>
                  <a:srgbClr val="0070C0"/>
                </a:solidFill>
              </a:rPr>
              <a:t>[“Neil </a:t>
            </a:r>
            <a:r>
              <a:rPr lang="en-US" sz="2200" dirty="0" err="1">
                <a:solidFill>
                  <a:srgbClr val="0070C0"/>
                </a:solidFill>
              </a:rPr>
              <a:t>Peart</a:t>
            </a:r>
            <a:r>
              <a:rPr lang="en-US" sz="2200" dirty="0">
                <a:solidFill>
                  <a:srgbClr val="0070C0"/>
                </a:solidFill>
              </a:rPr>
              <a:t>”] = “+1 (905) 555-1234</a:t>
            </a:r>
            <a:r>
              <a:rPr lang="en-US" sz="2200" dirty="0" smtClean="0">
                <a:solidFill>
                  <a:srgbClr val="0070C0"/>
                </a:solidFill>
              </a:rPr>
              <a:t>”;</a:t>
            </a:r>
            <a:endParaRPr lang="en-US" sz="2200" dirty="0">
              <a:solidFill>
                <a:srgbClr val="0070C0"/>
              </a:solidFill>
            </a:endParaRPr>
          </a:p>
        </p:txBody>
      </p:sp>
      <p:sp>
        <p:nvSpPr>
          <p:cNvPr id="10" name="Line Callout 1 9"/>
          <p:cNvSpPr/>
          <p:nvPr/>
        </p:nvSpPr>
        <p:spPr>
          <a:xfrm>
            <a:off x="1756881" y="2167849"/>
            <a:ext cx="3801437" cy="1222625"/>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default container: </a:t>
            </a:r>
            <a:r>
              <a:rPr lang="en-US" sz="2000" b="1" dirty="0" smtClean="0"/>
              <a:t>vector</a:t>
            </a:r>
          </a:p>
          <a:p>
            <a:pPr algn="ctr">
              <a:spcBef>
                <a:spcPts val="600"/>
              </a:spcBef>
            </a:pPr>
            <a:r>
              <a:rPr lang="en-US" sz="2000" dirty="0" smtClean="0"/>
              <a:t>compact, efficient: cache-friendly, </a:t>
            </a:r>
            <a:r>
              <a:rPr lang="en-US" sz="2000" dirty="0" err="1" smtClean="0"/>
              <a:t>prefetcher</a:t>
            </a:r>
            <a:r>
              <a:rPr lang="en-US" sz="2000" dirty="0" smtClean="0"/>
              <a:t>-friendly</a:t>
            </a:r>
          </a:p>
        </p:txBody>
      </p:sp>
      <p:sp>
        <p:nvSpPr>
          <p:cNvPr id="14" name="Line Callout 1 13"/>
          <p:cNvSpPr/>
          <p:nvPr/>
        </p:nvSpPr>
        <p:spPr>
          <a:xfrm>
            <a:off x="8859823" y="349321"/>
            <a:ext cx="3118132" cy="793679"/>
          </a:xfrm>
          <a:prstGeom prst="borderCallout1">
            <a:avLst>
              <a:gd name="adj1" fmla="val 25636"/>
              <a:gd name="adj2" fmla="val -1190"/>
              <a:gd name="adj3" fmla="val 113862"/>
              <a:gd name="adj4" fmla="val -3076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dictionary: </a:t>
            </a:r>
            <a:r>
              <a:rPr lang="en-US" sz="2000" b="1" dirty="0" smtClean="0"/>
              <a:t>map</a:t>
            </a:r>
            <a:r>
              <a:rPr lang="en-US" sz="2000" dirty="0" smtClean="0"/>
              <a:t> (tree) or </a:t>
            </a:r>
            <a:r>
              <a:rPr lang="en-US" sz="2000" b="1" dirty="0" err="1" smtClean="0"/>
              <a:t>unordered_map</a:t>
            </a:r>
            <a:r>
              <a:rPr lang="en-US" sz="2000" dirty="0" smtClean="0"/>
              <a:t> (hash)</a:t>
            </a:r>
            <a:endParaRPr lang="en-US" sz="2000" b="1" dirty="0" smtClean="0"/>
          </a:p>
        </p:txBody>
      </p:sp>
      <p:sp>
        <p:nvSpPr>
          <p:cNvPr id="15" name="Line Callout 1 14"/>
          <p:cNvSpPr/>
          <p:nvPr/>
        </p:nvSpPr>
        <p:spPr>
          <a:xfrm>
            <a:off x="1755171" y="4590803"/>
            <a:ext cx="3801437" cy="1222625"/>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fixed size vector: </a:t>
            </a:r>
            <a:r>
              <a:rPr lang="en-US" sz="2000" b="1" dirty="0" smtClean="0"/>
              <a:t>array</a:t>
            </a:r>
          </a:p>
          <a:p>
            <a:pPr algn="ctr">
              <a:spcBef>
                <a:spcPts val="600"/>
              </a:spcBef>
            </a:pPr>
            <a:r>
              <a:rPr lang="en-US" sz="2000" dirty="0" smtClean="0"/>
              <a:t>compact, efficient: cache-friendly, </a:t>
            </a:r>
            <a:r>
              <a:rPr lang="en-US" sz="2000" dirty="0" err="1" smtClean="0"/>
              <a:t>prefetcher</a:t>
            </a:r>
            <a:r>
              <a:rPr lang="en-US" sz="2000" dirty="0" smtClean="0"/>
              <a:t>-friendly</a:t>
            </a:r>
          </a:p>
        </p:txBody>
      </p:sp>
    </p:spTree>
    <p:extLst>
      <p:ext uri="{BB962C8B-B14F-4D97-AF65-F5344CB8AC3E}">
        <p14:creationId xmlns:p14="http://schemas.microsoft.com/office/powerpoint/2010/main" val="210273986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Loops</a:t>
            </a:r>
            <a:endParaRPr lang="en-US" dirty="0"/>
          </a:p>
        </p:txBody>
      </p:sp>
      <p:sp>
        <p:nvSpPr>
          <p:cNvPr id="7" name="Text Placeholder 6"/>
          <p:cNvSpPr>
            <a:spLocks noGrp="1"/>
          </p:cNvSpPr>
          <p:nvPr>
            <p:ph type="body" idx="1"/>
          </p:nvPr>
        </p:nvSpPr>
        <p:spPr/>
        <p:txBody>
          <a:bodyPr/>
          <a:lstStyle/>
          <a:p>
            <a:r>
              <a:rPr lang="en-US" dirty="0" smtClean="0"/>
              <a:t>Then</a:t>
            </a:r>
            <a:endParaRPr lang="en-US" dirty="0"/>
          </a:p>
        </p:txBody>
      </p:sp>
      <p:sp>
        <p:nvSpPr>
          <p:cNvPr id="8" name="Text Placeholder 7"/>
          <p:cNvSpPr>
            <a:spLocks noGrp="1"/>
          </p:cNvSpPr>
          <p:nvPr>
            <p:ph type="body" sz="half" idx="3"/>
          </p:nvPr>
        </p:nvSpPr>
        <p:spPr/>
        <p:txBody>
          <a:bodyPr/>
          <a:lstStyle/>
          <a:p>
            <a:r>
              <a:rPr lang="en-US" dirty="0" smtClean="0"/>
              <a:t>Now</a:t>
            </a:r>
            <a:endParaRPr lang="en-US" dirty="0"/>
          </a:p>
        </p:txBody>
      </p:sp>
      <p:sp>
        <p:nvSpPr>
          <p:cNvPr id="5" name="Content Placeholder 4"/>
          <p:cNvSpPr>
            <a:spLocks noGrp="1"/>
          </p:cNvSpPr>
          <p:nvPr>
            <p:ph sz="quarter" idx="2"/>
          </p:nvPr>
        </p:nvSpPr>
        <p:spPr>
          <a:xfrm>
            <a:off x="609441" y="2133600"/>
            <a:ext cx="5383398" cy="4205056"/>
          </a:xfrm>
        </p:spPr>
        <p:txBody>
          <a:bodyPr>
            <a:normAutofit/>
          </a:bodyPr>
          <a:lstStyle/>
          <a:p>
            <a:pPr marL="0" indent="0">
              <a:buNone/>
            </a:pPr>
            <a:r>
              <a:rPr lang="en-US" sz="2200" dirty="0">
                <a:solidFill>
                  <a:schemeClr val="tx1">
                    <a:lumMod val="65000"/>
                    <a:lumOff val="35000"/>
                  </a:schemeClr>
                </a:solidFill>
              </a:rPr>
              <a:t>for( auto </a:t>
            </a:r>
            <a:r>
              <a:rPr lang="en-US" sz="2200" dirty="0" err="1">
                <a:solidFill>
                  <a:schemeClr val="tx1">
                    <a:lumMod val="65000"/>
                    <a:lumOff val="35000"/>
                  </a:schemeClr>
                </a:solidFill>
              </a:rPr>
              <a:t>i</a:t>
            </a:r>
            <a:r>
              <a:rPr lang="en-US" sz="2200" dirty="0">
                <a:solidFill>
                  <a:schemeClr val="tx1">
                    <a:lumMod val="65000"/>
                    <a:lumOff val="35000"/>
                  </a:schemeClr>
                </a:solidFill>
              </a:rPr>
              <a:t> = v</a:t>
            </a:r>
            <a:r>
              <a:rPr lang="en-US" sz="2200" dirty="0" smtClean="0">
                <a:solidFill>
                  <a:schemeClr val="tx1">
                    <a:lumMod val="65000"/>
                    <a:lumOff val="35000"/>
                  </a:schemeClr>
                </a:solidFill>
              </a:rPr>
              <a:t>.begin</a:t>
            </a:r>
            <a:r>
              <a:rPr lang="en-US" sz="2200" dirty="0">
                <a:solidFill>
                  <a:schemeClr val="tx1">
                    <a:lumMod val="65000"/>
                    <a:lumOff val="35000"/>
                  </a:schemeClr>
                </a:solidFill>
              </a:rPr>
              <a:t>(); </a:t>
            </a:r>
            <a:r>
              <a:rPr lang="en-US" sz="2200" dirty="0" err="1">
                <a:solidFill>
                  <a:schemeClr val="tx1">
                    <a:lumMod val="65000"/>
                    <a:lumOff val="35000"/>
                  </a:schemeClr>
                </a:solidFill>
              </a:rPr>
              <a:t>i</a:t>
            </a:r>
            <a:r>
              <a:rPr lang="en-US" sz="2200" dirty="0">
                <a:solidFill>
                  <a:schemeClr val="tx1">
                    <a:lumMod val="65000"/>
                    <a:lumOff val="35000"/>
                  </a:schemeClr>
                </a:solidFill>
              </a:rPr>
              <a:t> != </a:t>
            </a:r>
            <a:r>
              <a:rPr lang="en-US" sz="2200" dirty="0" err="1" smtClean="0">
                <a:solidFill>
                  <a:schemeClr val="tx1">
                    <a:lumMod val="65000"/>
                    <a:lumOff val="35000"/>
                  </a:schemeClr>
                </a:solidFill>
              </a:rPr>
              <a:t>v.end</a:t>
            </a:r>
            <a:r>
              <a:rPr lang="en-US" sz="2200" dirty="0">
                <a:solidFill>
                  <a:schemeClr val="tx1">
                    <a:lumMod val="65000"/>
                    <a:lumOff val="35000"/>
                  </a:schemeClr>
                </a:solidFill>
              </a:rPr>
              <a:t>(); ++</a:t>
            </a:r>
            <a:r>
              <a:rPr lang="en-US" sz="2200" dirty="0" err="1">
                <a:solidFill>
                  <a:schemeClr val="tx1">
                    <a:lumMod val="65000"/>
                    <a:lumOff val="35000"/>
                  </a:schemeClr>
                </a:solidFill>
              </a:rPr>
              <a:t>i</a:t>
            </a:r>
            <a:r>
              <a:rPr lang="en-US" sz="2200" dirty="0">
                <a:solidFill>
                  <a:schemeClr val="tx1">
                    <a:lumMod val="65000"/>
                    <a:lumOff val="35000"/>
                  </a:schemeClr>
                </a:solidFill>
              </a:rPr>
              <a:t> ) {</a:t>
            </a:r>
            <a:br>
              <a:rPr lang="en-US" sz="2200" dirty="0">
                <a:solidFill>
                  <a:schemeClr val="tx1">
                    <a:lumMod val="65000"/>
                    <a:lumOff val="35000"/>
                  </a:schemeClr>
                </a:solidFill>
              </a:rPr>
            </a:br>
            <a:r>
              <a:rPr lang="en-US" sz="2200" dirty="0">
                <a:solidFill>
                  <a:schemeClr val="tx1">
                    <a:lumMod val="65000"/>
                    <a:lumOff val="35000"/>
                  </a:schemeClr>
                </a:solidFill>
              </a:rPr>
              <a:t>  </a:t>
            </a:r>
            <a:r>
              <a:rPr lang="en-US" sz="2200" dirty="0" smtClean="0">
                <a:solidFill>
                  <a:schemeClr val="tx1">
                    <a:lumMod val="65000"/>
                    <a:lumOff val="35000"/>
                  </a:schemeClr>
                </a:solidFill>
              </a:rPr>
              <a:t>:::</a:t>
            </a:r>
            <a:br>
              <a:rPr lang="en-US" sz="2200" dirty="0" smtClean="0">
                <a:solidFill>
                  <a:schemeClr val="tx1">
                    <a:lumMod val="65000"/>
                    <a:lumOff val="35000"/>
                  </a:schemeClr>
                </a:solidFill>
              </a:rPr>
            </a:br>
            <a:r>
              <a:rPr lang="en-US" sz="2200" dirty="0" smtClean="0">
                <a:solidFill>
                  <a:schemeClr val="tx1">
                    <a:lumMod val="65000"/>
                    <a:lumOff val="35000"/>
                  </a:schemeClr>
                </a:solidFill>
              </a:rPr>
              <a:t>  :::</a:t>
            </a:r>
            <a:r>
              <a:rPr lang="en-US" sz="2200" dirty="0">
                <a:solidFill>
                  <a:schemeClr val="tx1">
                    <a:lumMod val="65000"/>
                    <a:lumOff val="35000"/>
                  </a:schemeClr>
                </a:solidFill>
              </a:rPr>
              <a:t/>
            </a:r>
            <a:br>
              <a:rPr lang="en-US" sz="2200" dirty="0">
                <a:solidFill>
                  <a:schemeClr val="tx1">
                    <a:lumMod val="65000"/>
                    <a:lumOff val="35000"/>
                  </a:schemeClr>
                </a:solidFill>
              </a:rPr>
            </a:br>
            <a:r>
              <a:rPr lang="en-US" sz="2200" dirty="0">
                <a:solidFill>
                  <a:schemeClr val="tx1">
                    <a:lumMod val="65000"/>
                    <a:lumOff val="35000"/>
                  </a:schemeClr>
                </a:solidFill>
              </a:rPr>
              <a:t>  :::</a:t>
            </a:r>
            <a:br>
              <a:rPr lang="en-US" sz="2200" dirty="0">
                <a:solidFill>
                  <a:schemeClr val="tx1">
                    <a:lumMod val="65000"/>
                    <a:lumOff val="35000"/>
                  </a:schemeClr>
                </a:solidFill>
              </a:rPr>
            </a:br>
            <a:r>
              <a:rPr lang="en-US" sz="2200" dirty="0" smtClean="0">
                <a:solidFill>
                  <a:schemeClr val="tx1">
                    <a:lumMod val="65000"/>
                    <a:lumOff val="35000"/>
                  </a:schemeClr>
                </a:solidFill>
              </a:rPr>
              <a:t>}</a:t>
            </a:r>
          </a:p>
          <a:p>
            <a:pPr marL="0" indent="0">
              <a:buNone/>
            </a:pPr>
            <a:endParaRPr lang="en-US" sz="2200" dirty="0">
              <a:solidFill>
                <a:schemeClr val="tx1">
                  <a:lumMod val="65000"/>
                  <a:lumOff val="35000"/>
                </a:schemeClr>
              </a:solidFill>
            </a:endParaRPr>
          </a:p>
          <a:p>
            <a:pPr marL="0" indent="0">
              <a:spcBef>
                <a:spcPts val="2400"/>
              </a:spcBef>
              <a:buNone/>
            </a:pPr>
            <a:r>
              <a:rPr lang="en-US" sz="2200" dirty="0">
                <a:solidFill>
                  <a:schemeClr val="tx1">
                    <a:lumMod val="65000"/>
                    <a:lumOff val="35000"/>
                  </a:schemeClr>
                </a:solidFill>
              </a:rPr>
              <a:t>auto </a:t>
            </a:r>
            <a:r>
              <a:rPr lang="en-US" sz="2200" dirty="0" err="1">
                <a:solidFill>
                  <a:schemeClr val="tx1">
                    <a:lumMod val="65000"/>
                    <a:lumOff val="35000"/>
                  </a:schemeClr>
                </a:solidFill>
              </a:rPr>
              <a:t>i</a:t>
            </a:r>
            <a:r>
              <a:rPr lang="en-US" sz="2200" dirty="0">
                <a:solidFill>
                  <a:schemeClr val="tx1">
                    <a:lumMod val="65000"/>
                    <a:lumOff val="35000"/>
                  </a:schemeClr>
                </a:solidFill>
              </a:rPr>
              <a:t> = v.begin</a:t>
            </a:r>
            <a:r>
              <a:rPr lang="en-US" sz="2200" dirty="0" smtClean="0">
                <a:solidFill>
                  <a:schemeClr val="tx1">
                    <a:lumMod val="65000"/>
                    <a:lumOff val="35000"/>
                  </a:schemeClr>
                </a:solidFill>
              </a:rPr>
              <a:t>();</a:t>
            </a:r>
            <a:br>
              <a:rPr lang="en-US" sz="2200" dirty="0" smtClean="0">
                <a:solidFill>
                  <a:schemeClr val="tx1">
                    <a:lumMod val="65000"/>
                    <a:lumOff val="35000"/>
                  </a:schemeClr>
                </a:solidFill>
              </a:rPr>
            </a:br>
            <a:r>
              <a:rPr lang="en-US" sz="2200" dirty="0" smtClean="0">
                <a:solidFill>
                  <a:schemeClr val="tx1">
                    <a:lumMod val="65000"/>
                    <a:lumOff val="35000"/>
                  </a:schemeClr>
                </a:solidFill>
              </a:rPr>
              <a:t>for</a:t>
            </a:r>
            <a:r>
              <a:rPr lang="en-US" sz="2200" dirty="0">
                <a:solidFill>
                  <a:schemeClr val="tx1">
                    <a:lumMod val="65000"/>
                    <a:lumOff val="35000"/>
                  </a:schemeClr>
                </a:solidFill>
              </a:rPr>
              <a:t>( ; </a:t>
            </a:r>
            <a:r>
              <a:rPr lang="en-US" sz="2200" dirty="0" err="1">
                <a:solidFill>
                  <a:schemeClr val="tx1">
                    <a:lumMod val="65000"/>
                    <a:lumOff val="35000"/>
                  </a:schemeClr>
                </a:solidFill>
              </a:rPr>
              <a:t>i</a:t>
            </a:r>
            <a:r>
              <a:rPr lang="en-US" sz="2200" dirty="0">
                <a:solidFill>
                  <a:schemeClr val="tx1">
                    <a:lumMod val="65000"/>
                    <a:lumOff val="35000"/>
                  </a:schemeClr>
                </a:solidFill>
              </a:rPr>
              <a:t> != </a:t>
            </a:r>
            <a:r>
              <a:rPr lang="en-US" sz="2200" dirty="0" err="1">
                <a:solidFill>
                  <a:schemeClr val="tx1">
                    <a:lumMod val="65000"/>
                    <a:lumOff val="35000"/>
                  </a:schemeClr>
                </a:solidFill>
              </a:rPr>
              <a:t>v.end</a:t>
            </a:r>
            <a:r>
              <a:rPr lang="en-US" sz="2200" dirty="0">
                <a:solidFill>
                  <a:schemeClr val="tx1">
                    <a:lumMod val="65000"/>
                    <a:lumOff val="35000"/>
                  </a:schemeClr>
                </a:solidFill>
              </a:rPr>
              <a:t>(); ++</a:t>
            </a:r>
            <a:r>
              <a:rPr lang="en-US" sz="2200" dirty="0" err="1">
                <a:solidFill>
                  <a:schemeClr val="tx1">
                    <a:lumMod val="65000"/>
                    <a:lumOff val="35000"/>
                  </a:schemeClr>
                </a:solidFill>
              </a:rPr>
              <a:t>i</a:t>
            </a:r>
            <a:r>
              <a:rPr lang="en-US" sz="2200" dirty="0">
                <a:solidFill>
                  <a:schemeClr val="tx1">
                    <a:lumMod val="65000"/>
                    <a:lumOff val="35000"/>
                  </a:schemeClr>
                </a:solidFill>
              </a:rPr>
              <a:t> ) {</a:t>
            </a:r>
            <a:br>
              <a:rPr lang="en-US" sz="2200" dirty="0">
                <a:solidFill>
                  <a:schemeClr val="tx1">
                    <a:lumMod val="65000"/>
                    <a:lumOff val="35000"/>
                  </a:schemeClr>
                </a:solidFill>
              </a:rPr>
            </a:br>
            <a:r>
              <a:rPr lang="en-US" sz="2200" dirty="0">
                <a:solidFill>
                  <a:schemeClr val="tx1">
                    <a:lumMod val="65000"/>
                    <a:lumOff val="35000"/>
                  </a:schemeClr>
                </a:solidFill>
              </a:rPr>
              <a:t>  if (*</a:t>
            </a:r>
            <a:r>
              <a:rPr lang="en-US" sz="2200" dirty="0" err="1">
                <a:solidFill>
                  <a:schemeClr val="tx1">
                    <a:lumMod val="65000"/>
                    <a:lumOff val="35000"/>
                  </a:schemeClr>
                </a:solidFill>
              </a:rPr>
              <a:t>i</a:t>
            </a:r>
            <a:r>
              <a:rPr lang="en-US" sz="2200" dirty="0">
                <a:solidFill>
                  <a:schemeClr val="tx1">
                    <a:lumMod val="65000"/>
                    <a:lumOff val="35000"/>
                  </a:schemeClr>
                </a:solidFill>
              </a:rPr>
              <a:t> &gt; x &amp;&amp; *</a:t>
            </a:r>
            <a:r>
              <a:rPr lang="en-US" sz="2200" dirty="0" err="1">
                <a:solidFill>
                  <a:schemeClr val="tx1">
                    <a:lumMod val="65000"/>
                    <a:lumOff val="35000"/>
                  </a:schemeClr>
                </a:solidFill>
              </a:rPr>
              <a:t>i</a:t>
            </a:r>
            <a:r>
              <a:rPr lang="en-US" sz="2200" dirty="0">
                <a:solidFill>
                  <a:schemeClr val="tx1">
                    <a:lumMod val="65000"/>
                    <a:lumOff val="35000"/>
                  </a:schemeClr>
                </a:solidFill>
              </a:rPr>
              <a:t> &lt; y) break;</a:t>
            </a:r>
            <a:br>
              <a:rPr lang="en-US" sz="2200" dirty="0">
                <a:solidFill>
                  <a:schemeClr val="tx1">
                    <a:lumMod val="65000"/>
                    <a:lumOff val="35000"/>
                  </a:schemeClr>
                </a:solidFill>
              </a:rPr>
            </a:br>
            <a:r>
              <a:rPr lang="en-US" sz="2200" dirty="0">
                <a:solidFill>
                  <a:schemeClr val="tx1">
                    <a:lumMod val="65000"/>
                    <a:lumOff val="35000"/>
                  </a:schemeClr>
                </a:solidFill>
              </a:rPr>
              <a:t>}</a:t>
            </a:r>
          </a:p>
        </p:txBody>
      </p:sp>
      <p:sp>
        <p:nvSpPr>
          <p:cNvPr id="9" name="Content Placeholder 8"/>
          <p:cNvSpPr>
            <a:spLocks noGrp="1"/>
          </p:cNvSpPr>
          <p:nvPr>
            <p:ph sz="quarter" idx="4"/>
          </p:nvPr>
        </p:nvSpPr>
        <p:spPr>
          <a:xfrm>
            <a:off x="6195986" y="2133600"/>
            <a:ext cx="5383398" cy="4205056"/>
          </a:xfrm>
        </p:spPr>
        <p:txBody>
          <a:bodyPr>
            <a:normAutofit/>
          </a:bodyPr>
          <a:lstStyle/>
          <a:p>
            <a:pPr marL="0" indent="0">
              <a:buNone/>
            </a:pPr>
            <a:r>
              <a:rPr lang="en-US" sz="2200" b="1" dirty="0" err="1">
                <a:solidFill>
                  <a:srgbClr val="0070C0"/>
                </a:solidFill>
              </a:rPr>
              <a:t>for_each</a:t>
            </a:r>
            <a:r>
              <a:rPr lang="en-US" sz="2200" dirty="0">
                <a:solidFill>
                  <a:srgbClr val="0070C0"/>
                </a:solidFill>
              </a:rPr>
              <a:t>( </a:t>
            </a:r>
            <a:r>
              <a:rPr lang="en-US" sz="2200" b="1" dirty="0" smtClean="0">
                <a:solidFill>
                  <a:srgbClr val="0070C0"/>
                </a:solidFill>
              </a:rPr>
              <a:t>begin(v), end(v)</a:t>
            </a:r>
            <a:r>
              <a:rPr lang="en-US" sz="2200" dirty="0" smtClean="0">
                <a:solidFill>
                  <a:schemeClr val="accent4">
                    <a:lumMod val="50000"/>
                  </a:schemeClr>
                </a:solidFill>
              </a:rPr>
              <a:t>, []( </a:t>
            </a:r>
            <a:r>
              <a:rPr lang="en-US" sz="2200" dirty="0">
                <a:solidFill>
                  <a:schemeClr val="accent4">
                    <a:lumMod val="50000"/>
                  </a:schemeClr>
                </a:solidFill>
              </a:rPr>
              <a:t>string&amp; s ) {</a:t>
            </a:r>
            <a:br>
              <a:rPr lang="en-US" sz="2200" dirty="0">
                <a:solidFill>
                  <a:schemeClr val="accent4">
                    <a:lumMod val="50000"/>
                  </a:schemeClr>
                </a:solidFill>
              </a:rPr>
            </a:br>
            <a:r>
              <a:rPr lang="en-US" sz="2200" dirty="0">
                <a:solidFill>
                  <a:srgbClr val="0070C0"/>
                </a:solidFill>
              </a:rPr>
              <a:t>  </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  :::</a:t>
            </a:r>
            <a:r>
              <a:rPr lang="en-US" sz="2200" dirty="0">
                <a:solidFill>
                  <a:srgbClr val="0070C0"/>
                </a:solidFill>
              </a:rPr>
              <a:t/>
            </a:r>
            <a:br>
              <a:rPr lang="en-US" sz="2200" dirty="0">
                <a:solidFill>
                  <a:srgbClr val="0070C0"/>
                </a:solidFill>
              </a:rPr>
            </a:br>
            <a:r>
              <a:rPr lang="en-US" sz="2200" dirty="0">
                <a:solidFill>
                  <a:srgbClr val="0070C0"/>
                </a:solidFill>
              </a:rPr>
              <a:t>  :::</a:t>
            </a:r>
            <a:br>
              <a:rPr lang="en-US" sz="2200" dirty="0">
                <a:solidFill>
                  <a:srgbClr val="0070C0"/>
                </a:solidFill>
              </a:rPr>
            </a:br>
            <a:r>
              <a:rPr lang="en-US" sz="2200" dirty="0">
                <a:solidFill>
                  <a:schemeClr val="accent4">
                    <a:lumMod val="50000"/>
                  </a:schemeClr>
                </a:solidFill>
              </a:rPr>
              <a:t>} </a:t>
            </a:r>
            <a:r>
              <a:rPr lang="en-US" sz="2200" dirty="0" smtClean="0">
                <a:solidFill>
                  <a:srgbClr val="0070C0"/>
                </a:solidFill>
              </a:rPr>
              <a:t>);</a:t>
            </a:r>
          </a:p>
          <a:p>
            <a:pPr marL="0" indent="0">
              <a:buNone/>
            </a:pPr>
            <a:endParaRPr lang="en-US" sz="2200" dirty="0">
              <a:solidFill>
                <a:srgbClr val="0070C0"/>
              </a:solidFill>
            </a:endParaRPr>
          </a:p>
          <a:p>
            <a:pPr marL="0" indent="0">
              <a:spcBef>
                <a:spcPts val="2400"/>
              </a:spcBef>
              <a:buNone/>
            </a:pPr>
            <a:r>
              <a:rPr lang="en-US" sz="2200" dirty="0">
                <a:solidFill>
                  <a:srgbClr val="0070C0"/>
                </a:solidFill>
              </a:rPr>
              <a:t>auto </a:t>
            </a:r>
            <a:r>
              <a:rPr lang="en-US" sz="2200" dirty="0" err="1">
                <a:solidFill>
                  <a:srgbClr val="0070C0"/>
                </a:solidFill>
              </a:rPr>
              <a:t>i</a:t>
            </a:r>
            <a:r>
              <a:rPr lang="en-US" sz="2200" dirty="0">
                <a:solidFill>
                  <a:srgbClr val="0070C0"/>
                </a:solidFill>
              </a:rPr>
              <a:t> = </a:t>
            </a:r>
            <a:r>
              <a:rPr lang="en-US" sz="2200" b="1" dirty="0" err="1">
                <a:solidFill>
                  <a:srgbClr val="0070C0"/>
                </a:solidFill>
              </a:rPr>
              <a:t>find_if</a:t>
            </a:r>
            <a:r>
              <a:rPr lang="en-US" sz="2200" dirty="0">
                <a:solidFill>
                  <a:srgbClr val="0070C0"/>
                </a:solidFill>
              </a:rPr>
              <a:t>( </a:t>
            </a:r>
            <a:r>
              <a:rPr lang="en-US" sz="2200" b="1" dirty="0">
                <a:solidFill>
                  <a:srgbClr val="0070C0"/>
                </a:solidFill>
              </a:rPr>
              <a:t>begin(v), end(v</a:t>
            </a:r>
            <a:r>
              <a:rPr lang="en-US" sz="2200" b="1" dirty="0" smtClean="0">
                <a:solidFill>
                  <a:srgbClr val="0070C0"/>
                </a:solidFill>
              </a:rPr>
              <a:t>)</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                   </a:t>
            </a:r>
            <a:r>
              <a:rPr lang="en-US" sz="2200" dirty="0" smtClean="0">
                <a:solidFill>
                  <a:schemeClr val="accent4">
                    <a:lumMod val="50000"/>
                  </a:schemeClr>
                </a:solidFill>
              </a:rPr>
              <a:t>[=](</a:t>
            </a:r>
            <a:r>
              <a:rPr lang="en-US" sz="2200" dirty="0">
                <a:solidFill>
                  <a:schemeClr val="accent4">
                    <a:lumMod val="50000"/>
                  </a:schemeClr>
                </a:solidFill>
              </a:rPr>
              <a:t>int </a:t>
            </a:r>
            <a:r>
              <a:rPr lang="en-US" sz="2200" dirty="0" err="1">
                <a:solidFill>
                  <a:schemeClr val="accent4">
                    <a:lumMod val="50000"/>
                  </a:schemeClr>
                </a:solidFill>
              </a:rPr>
              <a:t>i</a:t>
            </a:r>
            <a:r>
              <a:rPr lang="en-US" sz="2200" dirty="0">
                <a:solidFill>
                  <a:schemeClr val="accent4">
                    <a:lumMod val="50000"/>
                  </a:schemeClr>
                </a:solidFill>
              </a:rPr>
              <a:t>) {</a:t>
            </a:r>
            <a:r>
              <a:rPr lang="en-US" sz="2200" dirty="0">
                <a:solidFill>
                  <a:srgbClr val="0070C0"/>
                </a:solidFill>
              </a:rPr>
              <a:t> return </a:t>
            </a:r>
            <a:r>
              <a:rPr lang="en-US" sz="2200" dirty="0" err="1">
                <a:solidFill>
                  <a:srgbClr val="0070C0"/>
                </a:solidFill>
              </a:rPr>
              <a:t>i</a:t>
            </a:r>
            <a:r>
              <a:rPr lang="en-US" sz="2200" dirty="0">
                <a:solidFill>
                  <a:srgbClr val="0070C0"/>
                </a:solidFill>
              </a:rPr>
              <a:t> &gt; x &amp;&amp; </a:t>
            </a:r>
            <a:r>
              <a:rPr lang="en-US" sz="2200" dirty="0" err="1">
                <a:solidFill>
                  <a:srgbClr val="0070C0"/>
                </a:solidFill>
              </a:rPr>
              <a:t>i</a:t>
            </a:r>
            <a:r>
              <a:rPr lang="en-US" sz="2200" dirty="0">
                <a:solidFill>
                  <a:srgbClr val="0070C0"/>
                </a:solidFill>
              </a:rPr>
              <a:t> &lt; y; </a:t>
            </a:r>
            <a:r>
              <a:rPr lang="en-US" sz="2200" dirty="0">
                <a:solidFill>
                  <a:schemeClr val="accent4">
                    <a:lumMod val="50000"/>
                  </a:schemeClr>
                </a:solidFill>
              </a:rPr>
              <a:t>}</a:t>
            </a:r>
            <a:r>
              <a:rPr lang="en-US" sz="2200" dirty="0">
                <a:solidFill>
                  <a:srgbClr val="0070C0"/>
                </a:solidFill>
              </a:rPr>
              <a:t>  );</a:t>
            </a:r>
          </a:p>
        </p:txBody>
      </p:sp>
      <p:sp>
        <p:nvSpPr>
          <p:cNvPr id="20" name="Line Callout 1 19"/>
          <p:cNvSpPr/>
          <p:nvPr/>
        </p:nvSpPr>
        <p:spPr>
          <a:xfrm>
            <a:off x="8712486" y="899598"/>
            <a:ext cx="3077093" cy="1081602"/>
          </a:xfrm>
          <a:prstGeom prst="borderCallout1">
            <a:avLst>
              <a:gd name="adj1" fmla="val 25636"/>
              <a:gd name="adj2" fmla="val -1190"/>
              <a:gd name="adj3" fmla="val 122141"/>
              <a:gd name="adj4" fmla="val -71044"/>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t>for/while/do </a:t>
            </a:r>
            <a:r>
              <a:rPr lang="en-US" sz="2000" dirty="0">
                <a:sym typeface="Symbol"/>
              </a:rPr>
              <a:t></a:t>
            </a:r>
            <a:r>
              <a:rPr lang="en-US" sz="2000" dirty="0"/>
              <a:t> </a:t>
            </a:r>
            <a:r>
              <a:rPr lang="en-US" sz="2000" dirty="0" smtClean="0"/>
              <a:t/>
            </a:r>
            <a:br>
              <a:rPr lang="en-US" sz="2000" dirty="0" smtClean="0"/>
            </a:br>
            <a:r>
              <a:rPr lang="en-US" sz="2000" dirty="0" smtClean="0"/>
              <a:t>std:: </a:t>
            </a:r>
            <a:r>
              <a:rPr lang="en-US" sz="2000" b="1" dirty="0" smtClean="0"/>
              <a:t>algorithms</a:t>
            </a:r>
            <a:r>
              <a:rPr lang="en-US" sz="2000" dirty="0" smtClean="0"/>
              <a:t> </a:t>
            </a:r>
            <a:r>
              <a:rPr lang="en-US" sz="2000" dirty="0"/>
              <a:t/>
            </a:r>
            <a:br>
              <a:rPr lang="en-US" sz="2000" dirty="0"/>
            </a:br>
            <a:r>
              <a:rPr lang="en-US" sz="2000" dirty="0" smtClean="0"/>
              <a:t>[&amp;] </a:t>
            </a:r>
            <a:r>
              <a:rPr lang="en-US" sz="2000" b="1" dirty="0"/>
              <a:t>lambda</a:t>
            </a:r>
            <a:r>
              <a:rPr lang="en-US" sz="2000" dirty="0"/>
              <a:t> functions</a:t>
            </a:r>
          </a:p>
        </p:txBody>
      </p:sp>
      <p:sp>
        <p:nvSpPr>
          <p:cNvPr id="11" name="Line Callout 1 10"/>
          <p:cNvSpPr/>
          <p:nvPr/>
        </p:nvSpPr>
        <p:spPr>
          <a:xfrm>
            <a:off x="8219326" y="2580830"/>
            <a:ext cx="3570253" cy="614433"/>
          </a:xfrm>
          <a:prstGeom prst="borderCallout1">
            <a:avLst>
              <a:gd name="adj1" fmla="val 25636"/>
              <a:gd name="adj2" fmla="val -1190"/>
              <a:gd name="adj3" fmla="val -7046"/>
              <a:gd name="adj4" fmla="val -263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err="1" smtClean="0"/>
              <a:t>for_each</a:t>
            </a:r>
            <a:r>
              <a:rPr lang="en-US" sz="2000" dirty="0"/>
              <a:t> </a:t>
            </a:r>
            <a:r>
              <a:rPr lang="en-US" sz="2000" dirty="0" smtClean="0"/>
              <a:t>to visit each element</a:t>
            </a:r>
            <a:endParaRPr lang="en-US" sz="2000" dirty="0"/>
          </a:p>
        </p:txBody>
      </p:sp>
      <p:sp>
        <p:nvSpPr>
          <p:cNvPr id="12" name="Line Callout 1 11"/>
          <p:cNvSpPr/>
          <p:nvPr/>
        </p:nvSpPr>
        <p:spPr>
          <a:xfrm>
            <a:off x="8496728" y="3770904"/>
            <a:ext cx="3291141" cy="614433"/>
          </a:xfrm>
          <a:prstGeom prst="borderCallout1">
            <a:avLst>
              <a:gd name="adj1" fmla="val 67439"/>
              <a:gd name="adj2" fmla="val -1190"/>
              <a:gd name="adj3" fmla="val 126725"/>
              <a:gd name="adj4" fmla="val -263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err="1" smtClean="0"/>
              <a:t>find_if</a:t>
            </a:r>
            <a:r>
              <a:rPr lang="en-US" sz="2000" b="1" dirty="0" smtClean="0"/>
              <a:t> </a:t>
            </a:r>
            <a:r>
              <a:rPr lang="en-US" sz="2000" dirty="0" smtClean="0"/>
              <a:t>to find a match</a:t>
            </a:r>
            <a:endParaRPr lang="en-US" sz="2000" dirty="0"/>
          </a:p>
        </p:txBody>
      </p:sp>
      <p:sp>
        <p:nvSpPr>
          <p:cNvPr id="14" name="Line Callout 1 13"/>
          <p:cNvSpPr/>
          <p:nvPr/>
        </p:nvSpPr>
        <p:spPr>
          <a:xfrm>
            <a:off x="9072082" y="5414779"/>
            <a:ext cx="2717498" cy="955193"/>
          </a:xfrm>
          <a:prstGeom prst="borderCallout1">
            <a:avLst>
              <a:gd name="adj1" fmla="val -4462"/>
              <a:gd name="adj2" fmla="val 12623"/>
              <a:gd name="adj3" fmla="val -54083"/>
              <a:gd name="adj4" fmla="val 8698"/>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prefer non-member</a:t>
            </a:r>
            <a:r>
              <a:rPr lang="en-US" sz="2000" b="1" dirty="0" smtClean="0"/>
              <a:t> begin()/end()</a:t>
            </a:r>
            <a:endParaRPr lang="en-US" sz="2000" dirty="0"/>
          </a:p>
        </p:txBody>
      </p:sp>
      <p:sp>
        <p:nvSpPr>
          <p:cNvPr id="15" name="Line Callout 1 14"/>
          <p:cNvSpPr/>
          <p:nvPr/>
        </p:nvSpPr>
        <p:spPr>
          <a:xfrm>
            <a:off x="2732926" y="2840500"/>
            <a:ext cx="3147300" cy="1402728"/>
          </a:xfrm>
          <a:prstGeom prst="borderCallout1">
            <a:avLst>
              <a:gd name="adj1" fmla="val 15603"/>
              <a:gd name="adj2" fmla="val 100681"/>
              <a:gd name="adj3" fmla="val 6817"/>
              <a:gd name="adj4" fmla="val 11514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arbitrary length lambda bodies, just put the loop body inside the lambda</a:t>
            </a:r>
            <a:endParaRPr lang="en-US" sz="2000" dirty="0"/>
          </a:p>
        </p:txBody>
      </p:sp>
    </p:spTree>
    <p:extLst>
      <p:ext uri="{BB962C8B-B14F-4D97-AF65-F5344CB8AC3E}">
        <p14:creationId xmlns:p14="http://schemas.microsoft.com/office/powerpoint/2010/main" val="39842544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sz="quarter" idx="1"/>
          </p:nvPr>
        </p:nvSpPr>
        <p:spPr/>
        <p:txBody>
          <a:bodyPr>
            <a:normAutofit/>
          </a:bodyPr>
          <a:lstStyle/>
          <a:p>
            <a:r>
              <a:rPr lang="en-US" dirty="0" smtClean="0"/>
              <a:t>By default, reach for:</a:t>
            </a:r>
          </a:p>
          <a:p>
            <a:pPr lvl="1">
              <a:spcBef>
                <a:spcPts val="1800"/>
              </a:spcBef>
            </a:pPr>
            <a:r>
              <a:rPr lang="en-US" b="1" dirty="0" err="1" smtClean="0"/>
              <a:t>for_each</a:t>
            </a:r>
            <a:r>
              <a:rPr lang="en-US" dirty="0" smtClean="0"/>
              <a:t>: The default traversal algorithm.</a:t>
            </a:r>
          </a:p>
          <a:p>
            <a:pPr lvl="2"/>
            <a:r>
              <a:rPr lang="en-US" dirty="0" smtClean="0"/>
              <a:t>Also </a:t>
            </a:r>
            <a:r>
              <a:rPr lang="en-US" b="1" dirty="0" smtClean="0"/>
              <a:t>transform </a:t>
            </a:r>
            <a:r>
              <a:rPr lang="en-US" dirty="0" smtClean="0"/>
              <a:t>for not-in-place </a:t>
            </a:r>
            <a:r>
              <a:rPr lang="en-US" dirty="0"/>
              <a:t>semantics.</a:t>
            </a:r>
          </a:p>
          <a:p>
            <a:pPr lvl="1">
              <a:spcBef>
                <a:spcPts val="1800"/>
              </a:spcBef>
            </a:pPr>
            <a:r>
              <a:rPr lang="en-US" b="1" dirty="0" err="1" smtClean="0"/>
              <a:t>find_if</a:t>
            </a:r>
            <a:r>
              <a:rPr lang="en-US" dirty="0"/>
              <a:t>: The default search algorithm.</a:t>
            </a:r>
          </a:p>
          <a:p>
            <a:pPr lvl="1">
              <a:spcBef>
                <a:spcPts val="1800"/>
              </a:spcBef>
            </a:pPr>
            <a:r>
              <a:rPr lang="en-US" b="1" dirty="0" smtClean="0"/>
              <a:t>sort, </a:t>
            </a:r>
            <a:r>
              <a:rPr lang="en-US" b="1" dirty="0" err="1" smtClean="0"/>
              <a:t>lower_bound</a:t>
            </a:r>
            <a:r>
              <a:rPr lang="en-US" b="1" dirty="0" smtClean="0"/>
              <a:t>, et al.</a:t>
            </a:r>
            <a:r>
              <a:rPr lang="en-US" dirty="0" smtClean="0"/>
              <a:t>: The default sorting and searching.</a:t>
            </a:r>
          </a:p>
          <a:p>
            <a:pPr lvl="1"/>
            <a:r>
              <a:rPr lang="en-US" dirty="0" smtClean="0"/>
              <a:t>To </a:t>
            </a:r>
            <a:r>
              <a:rPr lang="en-US" dirty="0"/>
              <a:t>write a </a:t>
            </a:r>
            <a:r>
              <a:rPr lang="en-US" dirty="0" smtClean="0"/>
              <a:t>comparator: Use strict &lt;, prefer named lambdas.</a:t>
            </a:r>
          </a:p>
          <a:p>
            <a:pPr marL="594360" lvl="2" indent="0">
              <a:lnSpc>
                <a:spcPct val="120000"/>
              </a:lnSpc>
              <a:buNone/>
              <a:tabLst>
                <a:tab pos="1997075" algn="l"/>
              </a:tabLst>
            </a:pPr>
            <a:r>
              <a:rPr lang="en-US" dirty="0" smtClean="0">
                <a:solidFill>
                  <a:srgbClr val="0070C0"/>
                </a:solidFill>
              </a:rPr>
              <a:t>auto </a:t>
            </a:r>
            <a:r>
              <a:rPr lang="en-US" b="1" dirty="0" smtClean="0">
                <a:solidFill>
                  <a:srgbClr val="0070C0"/>
                </a:solidFill>
              </a:rPr>
              <a:t>comp</a:t>
            </a:r>
            <a:r>
              <a:rPr lang="en-US" dirty="0" smtClean="0">
                <a:solidFill>
                  <a:srgbClr val="0070C0"/>
                </a:solidFill>
              </a:rPr>
              <a:t> =	</a:t>
            </a:r>
            <a:r>
              <a:rPr lang="en-US" dirty="0" smtClean="0">
                <a:solidFill>
                  <a:schemeClr val="accent4">
                    <a:lumMod val="50000"/>
                  </a:schemeClr>
                </a:solidFill>
              </a:rPr>
              <a:t>[]( const widget&amp; w1, const widget&amp; w2 )</a:t>
            </a:r>
            <a:r>
              <a:rPr lang="en-US" dirty="0">
                <a:solidFill>
                  <a:schemeClr val="accent4">
                    <a:lumMod val="50000"/>
                  </a:schemeClr>
                </a:solidFill>
              </a:rPr>
              <a:t> </a:t>
            </a:r>
            <a:r>
              <a:rPr lang="en-US" dirty="0" smtClean="0">
                <a:solidFill>
                  <a:schemeClr val="accent4">
                    <a:lumMod val="50000"/>
                  </a:schemeClr>
                </a:solidFill>
              </a:rPr>
              <a:t>{ </a:t>
            </a:r>
            <a:r>
              <a:rPr lang="en-US" dirty="0" smtClean="0">
                <a:solidFill>
                  <a:srgbClr val="0070C0"/>
                </a:solidFill>
              </a:rPr>
              <a:t>return w1.weight() &lt; w2.weight();</a:t>
            </a:r>
            <a:r>
              <a:rPr lang="en-US" dirty="0" smtClean="0">
                <a:solidFill>
                  <a:schemeClr val="accent4">
                    <a:lumMod val="50000"/>
                  </a:schemeClr>
                </a:solidFill>
              </a:rPr>
              <a:t> }</a:t>
            </a:r>
          </a:p>
          <a:p>
            <a:pPr marL="594360" lvl="2" indent="0">
              <a:lnSpc>
                <a:spcPct val="120000"/>
              </a:lnSpc>
              <a:buNone/>
              <a:tabLst>
                <a:tab pos="3028950" algn="l"/>
              </a:tabLst>
            </a:pPr>
            <a:r>
              <a:rPr lang="en-US" b="1" dirty="0" smtClean="0">
                <a:solidFill>
                  <a:srgbClr val="0070C0"/>
                </a:solidFill>
              </a:rPr>
              <a:t>sort</a:t>
            </a:r>
            <a:r>
              <a:rPr lang="en-US" dirty="0" smtClean="0">
                <a:solidFill>
                  <a:srgbClr val="0070C0"/>
                </a:solidFill>
              </a:rPr>
              <a:t>( v.begin(), </a:t>
            </a:r>
            <a:r>
              <a:rPr lang="en-US" dirty="0" err="1" smtClean="0">
                <a:solidFill>
                  <a:srgbClr val="0070C0"/>
                </a:solidFill>
              </a:rPr>
              <a:t>v.end</a:t>
            </a:r>
            <a:r>
              <a:rPr lang="en-US" dirty="0" smtClean="0">
                <a:solidFill>
                  <a:srgbClr val="0070C0"/>
                </a:solidFill>
              </a:rPr>
              <a:t>(), comp );</a:t>
            </a:r>
            <a:br>
              <a:rPr lang="en-US" dirty="0" smtClean="0">
                <a:solidFill>
                  <a:srgbClr val="0070C0"/>
                </a:solidFill>
              </a:rPr>
            </a:br>
            <a:r>
              <a:rPr lang="en-US" dirty="0" smtClean="0">
                <a:solidFill>
                  <a:srgbClr val="0070C0"/>
                </a:solidFill>
              </a:rPr>
              <a:t>auto i = </a:t>
            </a:r>
            <a:r>
              <a:rPr lang="en-US" b="1" dirty="0" err="1" smtClean="0">
                <a:solidFill>
                  <a:srgbClr val="0070C0"/>
                </a:solidFill>
              </a:rPr>
              <a:t>lower_bound</a:t>
            </a:r>
            <a:r>
              <a:rPr lang="en-US" dirty="0" smtClean="0">
                <a:solidFill>
                  <a:srgbClr val="0070C0"/>
                </a:solidFill>
              </a:rPr>
              <a:t>( v.begin(), </a:t>
            </a:r>
            <a:r>
              <a:rPr lang="en-US" dirty="0" err="1" smtClean="0">
                <a:solidFill>
                  <a:srgbClr val="0070C0"/>
                </a:solidFill>
              </a:rPr>
              <a:t>v.end</a:t>
            </a:r>
            <a:r>
              <a:rPr lang="en-US" dirty="0" smtClean="0">
                <a:solidFill>
                  <a:srgbClr val="0070C0"/>
                </a:solidFill>
              </a:rPr>
              <a:t>(), comp );</a:t>
            </a:r>
            <a:endParaRPr lang="en-US" dirty="0">
              <a:solidFill>
                <a:srgbClr val="0070C0"/>
              </a:solidFill>
            </a:endParaRPr>
          </a:p>
        </p:txBody>
      </p:sp>
    </p:spTree>
    <p:extLst>
      <p:ext uri="{BB962C8B-B14F-4D97-AF65-F5344CB8AC3E}">
        <p14:creationId xmlns:p14="http://schemas.microsoft.com/office/powerpoint/2010/main" val="11314464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Value Types &amp; Reference Types</a:t>
            </a:r>
            <a:endParaRPr lang="en-US" dirty="0"/>
          </a:p>
        </p:txBody>
      </p:sp>
      <p:sp>
        <p:nvSpPr>
          <p:cNvPr id="7" name="Text Placeholder 6"/>
          <p:cNvSpPr>
            <a:spLocks noGrp="1"/>
          </p:cNvSpPr>
          <p:nvPr>
            <p:ph type="body" idx="1"/>
          </p:nvPr>
        </p:nvSpPr>
        <p:spPr/>
        <p:txBody>
          <a:bodyPr/>
          <a:lstStyle/>
          <a:p>
            <a:r>
              <a:rPr lang="en-US" dirty="0" smtClean="0"/>
              <a:t>“Copyable” Value Types (Default)</a:t>
            </a:r>
            <a:endParaRPr lang="en-US" dirty="0"/>
          </a:p>
        </p:txBody>
      </p:sp>
      <p:sp>
        <p:nvSpPr>
          <p:cNvPr id="8" name="Text Placeholder 7"/>
          <p:cNvSpPr>
            <a:spLocks noGrp="1"/>
          </p:cNvSpPr>
          <p:nvPr>
            <p:ph type="body" sz="half" idx="3"/>
          </p:nvPr>
        </p:nvSpPr>
        <p:spPr/>
        <p:txBody>
          <a:bodyPr/>
          <a:lstStyle/>
          <a:p>
            <a:r>
              <a:rPr lang="en-US" dirty="0" smtClean="0"/>
              <a:t>“Polymorphic” Reference Types</a:t>
            </a:r>
            <a:endParaRPr lang="en-US" dirty="0"/>
          </a:p>
        </p:txBody>
      </p:sp>
      <p:sp>
        <p:nvSpPr>
          <p:cNvPr id="5" name="Content Placeholder 4"/>
          <p:cNvSpPr>
            <a:spLocks noGrp="1"/>
          </p:cNvSpPr>
          <p:nvPr>
            <p:ph sz="quarter" idx="2"/>
          </p:nvPr>
        </p:nvSpPr>
        <p:spPr>
          <a:xfrm>
            <a:off x="609441" y="2133600"/>
            <a:ext cx="5383398" cy="4205056"/>
          </a:xfrm>
        </p:spPr>
        <p:txBody>
          <a:bodyPr>
            <a:normAutofit/>
          </a:bodyPr>
          <a:lstStyle/>
          <a:p>
            <a:pPr marL="0" indent="0">
              <a:buNone/>
            </a:pPr>
            <a:r>
              <a:rPr lang="en-US" sz="2200" dirty="0" smtClean="0">
                <a:solidFill>
                  <a:srgbClr val="0070C0"/>
                </a:solidFill>
              </a:rPr>
              <a:t>class point {</a:t>
            </a:r>
            <a:br>
              <a:rPr lang="en-US" sz="2200" dirty="0" smtClean="0">
                <a:solidFill>
                  <a:srgbClr val="0070C0"/>
                </a:solidFill>
              </a:rPr>
            </a:br>
            <a:r>
              <a:rPr lang="en-US" sz="2200" dirty="0" smtClean="0">
                <a:solidFill>
                  <a:srgbClr val="0070C0"/>
                </a:solidFill>
              </a:rPr>
              <a:t>  int x;</a:t>
            </a:r>
            <a:br>
              <a:rPr lang="en-US" sz="2200" dirty="0" smtClean="0">
                <a:solidFill>
                  <a:srgbClr val="0070C0"/>
                </a:solidFill>
              </a:rPr>
            </a:br>
            <a:r>
              <a:rPr lang="en-US" sz="2200" dirty="0" smtClean="0">
                <a:solidFill>
                  <a:srgbClr val="0070C0"/>
                </a:solidFill>
              </a:rPr>
              <a:t>  int y;</a:t>
            </a:r>
          </a:p>
          <a:p>
            <a:pPr marL="0" indent="0">
              <a:buNone/>
            </a:pPr>
            <a:r>
              <a:rPr lang="en-US" sz="2200" dirty="0" smtClean="0">
                <a:solidFill>
                  <a:srgbClr val="0070C0"/>
                </a:solidFill>
              </a:rPr>
              <a:t>public:</a:t>
            </a:r>
          </a:p>
          <a:p>
            <a:pPr marL="0" indent="0">
              <a:buNone/>
            </a:pPr>
            <a:r>
              <a:rPr lang="en-US" sz="2200" dirty="0">
                <a:solidFill>
                  <a:srgbClr val="0070C0"/>
                </a:solidFill>
              </a:rPr>
              <a:t> </a:t>
            </a:r>
            <a:r>
              <a:rPr lang="en-US" sz="2200" dirty="0" smtClean="0">
                <a:solidFill>
                  <a:srgbClr val="0070C0"/>
                </a:solidFill>
              </a:rPr>
              <a:t> :::</a:t>
            </a:r>
            <a:br>
              <a:rPr lang="en-US" sz="2200" dirty="0" smtClean="0">
                <a:solidFill>
                  <a:srgbClr val="0070C0"/>
                </a:solidFill>
              </a:rPr>
            </a:br>
            <a:r>
              <a:rPr lang="en-US" sz="2200" dirty="0" smtClean="0">
                <a:solidFill>
                  <a:srgbClr val="0070C0"/>
                </a:solidFill>
              </a:rPr>
              <a:t>};</a:t>
            </a:r>
            <a:endParaRPr lang="en-US" sz="2200" dirty="0">
              <a:solidFill>
                <a:srgbClr val="0070C0"/>
              </a:solidFill>
            </a:endParaRPr>
          </a:p>
        </p:txBody>
      </p:sp>
      <p:sp>
        <p:nvSpPr>
          <p:cNvPr id="9" name="Content Placeholder 8"/>
          <p:cNvSpPr>
            <a:spLocks noGrp="1"/>
          </p:cNvSpPr>
          <p:nvPr>
            <p:ph sz="quarter" idx="4"/>
          </p:nvPr>
        </p:nvSpPr>
        <p:spPr>
          <a:xfrm>
            <a:off x="6195986" y="2133600"/>
            <a:ext cx="5383398" cy="4205056"/>
          </a:xfrm>
        </p:spPr>
        <p:txBody>
          <a:bodyPr>
            <a:normAutofit/>
          </a:bodyPr>
          <a:lstStyle/>
          <a:p>
            <a:pPr marL="0" indent="0">
              <a:buNone/>
            </a:pPr>
            <a:r>
              <a:rPr lang="en-US" sz="2200" dirty="0" smtClean="0">
                <a:solidFill>
                  <a:srgbClr val="0070C0"/>
                </a:solidFill>
              </a:rPr>
              <a:t>class shape : </a:t>
            </a:r>
            <a:r>
              <a:rPr lang="en-US" sz="2200" b="1" dirty="0" smtClean="0">
                <a:solidFill>
                  <a:srgbClr val="0070C0"/>
                </a:solidFill>
              </a:rPr>
              <a:t>boost::</a:t>
            </a:r>
            <a:r>
              <a:rPr lang="en-US" sz="2200" b="1" dirty="0" err="1" smtClean="0">
                <a:solidFill>
                  <a:srgbClr val="0070C0"/>
                </a:solidFill>
              </a:rPr>
              <a:t>noncopyable</a:t>
            </a:r>
            <a:r>
              <a:rPr lang="en-US" sz="2200" dirty="0" smtClean="0">
                <a:solidFill>
                  <a:srgbClr val="0070C0"/>
                </a:solidFill>
              </a:rPr>
              <a:t> {</a:t>
            </a:r>
            <a:br>
              <a:rPr lang="en-US" sz="2200" dirty="0" smtClean="0">
                <a:solidFill>
                  <a:srgbClr val="0070C0"/>
                </a:solidFill>
              </a:rPr>
            </a:br>
            <a:r>
              <a:rPr lang="en-US" sz="2200" dirty="0" smtClean="0">
                <a:solidFill>
                  <a:srgbClr val="0070C0"/>
                </a:solidFill>
              </a:rPr>
              <a:t>public:</a:t>
            </a:r>
            <a:br>
              <a:rPr lang="en-US" sz="2200" dirty="0" smtClean="0">
                <a:solidFill>
                  <a:srgbClr val="0070C0"/>
                </a:solidFill>
              </a:rPr>
            </a:br>
            <a:r>
              <a:rPr lang="en-US" sz="2200" dirty="0" smtClean="0">
                <a:solidFill>
                  <a:srgbClr val="0070C0"/>
                </a:solidFill>
              </a:rPr>
              <a:t>  virtual draw();</a:t>
            </a:r>
            <a:br>
              <a:rPr lang="en-US" sz="2200" dirty="0" smtClean="0">
                <a:solidFill>
                  <a:srgbClr val="0070C0"/>
                </a:solidFill>
              </a:rPr>
            </a:br>
            <a:r>
              <a:rPr lang="en-US" sz="2200" dirty="0" smtClean="0">
                <a:solidFill>
                  <a:srgbClr val="0070C0"/>
                </a:solidFill>
              </a:rPr>
              <a:t>  :::</a:t>
            </a:r>
            <a:br>
              <a:rPr lang="en-US" sz="2200" dirty="0" smtClean="0">
                <a:solidFill>
                  <a:srgbClr val="0070C0"/>
                </a:solidFill>
              </a:rPr>
            </a:br>
            <a:r>
              <a:rPr lang="en-US" sz="2200" dirty="0" smtClean="0">
                <a:solidFill>
                  <a:srgbClr val="0070C0"/>
                </a:solidFill>
              </a:rPr>
              <a:t>};</a:t>
            </a:r>
          </a:p>
          <a:p>
            <a:pPr marL="0" indent="0">
              <a:spcBef>
                <a:spcPts val="1800"/>
              </a:spcBef>
              <a:buNone/>
            </a:pPr>
            <a:r>
              <a:rPr lang="en-US" sz="2200" dirty="0" smtClean="0">
                <a:solidFill>
                  <a:srgbClr val="0070C0"/>
                </a:solidFill>
              </a:rPr>
              <a:t>class circle </a:t>
            </a:r>
            <a:r>
              <a:rPr lang="en-US" sz="2200" b="1" dirty="0" smtClean="0">
                <a:solidFill>
                  <a:srgbClr val="0070C0"/>
                </a:solidFill>
              </a:rPr>
              <a:t>: shape </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public:</a:t>
            </a:r>
            <a:br>
              <a:rPr lang="en-US" sz="2200" dirty="0" smtClean="0">
                <a:solidFill>
                  <a:srgbClr val="0070C0"/>
                </a:solidFill>
              </a:rPr>
            </a:br>
            <a:r>
              <a:rPr lang="en-US" sz="2200" dirty="0" smtClean="0">
                <a:solidFill>
                  <a:srgbClr val="0070C0"/>
                </a:solidFill>
              </a:rPr>
              <a:t>  virtual draw() </a:t>
            </a:r>
            <a:r>
              <a:rPr lang="en-US" sz="2200" b="1" dirty="0" smtClean="0">
                <a:solidFill>
                  <a:srgbClr val="0070C0"/>
                </a:solidFill>
              </a:rPr>
              <a:t>override</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  :::</a:t>
            </a:r>
            <a:br>
              <a:rPr lang="en-US" sz="2200" dirty="0" smtClean="0">
                <a:solidFill>
                  <a:srgbClr val="0070C0"/>
                </a:solidFill>
              </a:rPr>
            </a:br>
            <a:r>
              <a:rPr lang="en-US" sz="2200" dirty="0" smtClean="0">
                <a:solidFill>
                  <a:srgbClr val="0070C0"/>
                </a:solidFill>
              </a:rPr>
              <a:t>};</a:t>
            </a:r>
            <a:endParaRPr lang="en-US" sz="2200" dirty="0">
              <a:solidFill>
                <a:srgbClr val="0070C0"/>
              </a:solidFill>
            </a:endParaRPr>
          </a:p>
        </p:txBody>
      </p:sp>
      <p:sp>
        <p:nvSpPr>
          <p:cNvPr id="11" name="Line Callout 1 10"/>
          <p:cNvSpPr/>
          <p:nvPr/>
        </p:nvSpPr>
        <p:spPr>
          <a:xfrm>
            <a:off x="8859823" y="750007"/>
            <a:ext cx="3118132" cy="793679"/>
          </a:xfrm>
          <a:prstGeom prst="borderCallout1">
            <a:avLst>
              <a:gd name="adj1" fmla="val 25636"/>
              <a:gd name="adj2" fmla="val -1190"/>
              <a:gd name="adj3" fmla="val 104801"/>
              <a:gd name="adj4" fmla="val -2252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all about </a:t>
            </a:r>
            <a:r>
              <a:rPr lang="en-US" sz="2000" b="1" dirty="0" smtClean="0"/>
              <a:t>base classes</a:t>
            </a:r>
            <a:r>
              <a:rPr lang="en-US" sz="2000" dirty="0" smtClean="0"/>
              <a:t> and </a:t>
            </a:r>
            <a:r>
              <a:rPr lang="en-US" sz="2000" b="1" dirty="0" smtClean="0"/>
              <a:t>virtual functions</a:t>
            </a:r>
          </a:p>
        </p:txBody>
      </p:sp>
      <p:sp>
        <p:nvSpPr>
          <p:cNvPr id="12" name="Line Callout 1 11"/>
          <p:cNvSpPr/>
          <p:nvPr/>
        </p:nvSpPr>
        <p:spPr>
          <a:xfrm>
            <a:off x="2589088" y="2360489"/>
            <a:ext cx="2835667" cy="793679"/>
          </a:xfrm>
          <a:prstGeom prst="borderCallout1">
            <a:avLst>
              <a:gd name="adj1" fmla="val 25636"/>
              <a:gd name="adj2" fmla="val -1190"/>
              <a:gd name="adj3" fmla="val -54422"/>
              <a:gd name="adj4" fmla="val -1560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all about </a:t>
            </a:r>
            <a:r>
              <a:rPr lang="en-US" sz="2000" b="1" dirty="0" smtClean="0"/>
              <a:t>memory and layout control</a:t>
            </a:r>
          </a:p>
        </p:txBody>
      </p:sp>
      <p:sp>
        <p:nvSpPr>
          <p:cNvPr id="14" name="Line Callout 1 13"/>
          <p:cNvSpPr/>
          <p:nvPr/>
        </p:nvSpPr>
        <p:spPr>
          <a:xfrm>
            <a:off x="8858113" y="2607892"/>
            <a:ext cx="3118132" cy="546276"/>
          </a:xfrm>
          <a:prstGeom prst="borderCallout1">
            <a:avLst>
              <a:gd name="adj1" fmla="val 25636"/>
              <a:gd name="adj2" fmla="val -1190"/>
              <a:gd name="adj3" fmla="val -22060"/>
              <a:gd name="adj4" fmla="val -2186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explicitly disable copying</a:t>
            </a:r>
            <a:endParaRPr lang="en-US" sz="2000" b="1" dirty="0" smtClean="0"/>
          </a:p>
        </p:txBody>
      </p:sp>
      <p:sp>
        <p:nvSpPr>
          <p:cNvPr id="15" name="Line Callout 1 14"/>
          <p:cNvSpPr/>
          <p:nvPr/>
        </p:nvSpPr>
        <p:spPr>
          <a:xfrm>
            <a:off x="8856403" y="3571924"/>
            <a:ext cx="3118132" cy="546276"/>
          </a:xfrm>
          <a:prstGeom prst="borderCallout1">
            <a:avLst>
              <a:gd name="adj1" fmla="val 25636"/>
              <a:gd name="adj2" fmla="val -1190"/>
              <a:gd name="adj3" fmla="val 90786"/>
              <a:gd name="adj4" fmla="val -2252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disabling is inherited</a:t>
            </a:r>
            <a:endParaRPr lang="en-US" sz="2000" b="1" dirty="0" smtClean="0"/>
          </a:p>
        </p:txBody>
      </p:sp>
      <p:sp>
        <p:nvSpPr>
          <p:cNvPr id="16" name="Line Callout 1 15"/>
          <p:cNvSpPr/>
          <p:nvPr/>
        </p:nvSpPr>
        <p:spPr>
          <a:xfrm>
            <a:off x="8856403" y="5226085"/>
            <a:ext cx="3118132" cy="546276"/>
          </a:xfrm>
          <a:prstGeom prst="borderCallout1">
            <a:avLst>
              <a:gd name="adj1" fmla="val 25636"/>
              <a:gd name="adj2" fmla="val -1190"/>
              <a:gd name="adj3" fmla="val -22060"/>
              <a:gd name="adj4" fmla="val -2186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explicit override control</a:t>
            </a:r>
            <a:endParaRPr lang="en-US" sz="2000" b="1" dirty="0" smtClean="0"/>
          </a:p>
        </p:txBody>
      </p:sp>
    </p:spTree>
    <p:extLst>
      <p:ext uri="{BB962C8B-B14F-4D97-AF65-F5344CB8AC3E}">
        <p14:creationId xmlns:p14="http://schemas.microsoft.com/office/powerpoint/2010/main" val="42674337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Value Types and </a:t>
            </a:r>
            <a:r>
              <a:rPr lang="en-US" b="1" dirty="0" smtClean="0"/>
              <a:t>Move</a:t>
            </a:r>
            <a:r>
              <a:rPr lang="en-US" dirty="0" smtClean="0"/>
              <a:t> Efficiency</a:t>
            </a:r>
            <a:endParaRPr lang="en-US" dirty="0"/>
          </a:p>
        </p:txBody>
      </p:sp>
      <p:sp>
        <p:nvSpPr>
          <p:cNvPr id="8" name="Content Placeholder 7"/>
          <p:cNvSpPr>
            <a:spLocks noGrp="1"/>
          </p:cNvSpPr>
          <p:nvPr>
            <p:ph sz="quarter" idx="1"/>
          </p:nvPr>
        </p:nvSpPr>
        <p:spPr/>
        <p:txBody>
          <a:bodyPr>
            <a:normAutofit/>
          </a:bodyPr>
          <a:lstStyle/>
          <a:p>
            <a:pPr marL="0" indent="0">
              <a:buNone/>
            </a:pPr>
            <a:r>
              <a:rPr lang="en-US" sz="2200" b="1" dirty="0">
                <a:solidFill>
                  <a:srgbClr val="0070C0"/>
                </a:solidFill>
              </a:rPr>
              <a:t>set&lt;widget&gt;</a:t>
            </a:r>
            <a:r>
              <a:rPr lang="en-US" sz="2200" dirty="0">
                <a:solidFill>
                  <a:srgbClr val="0070C0"/>
                </a:solidFill>
              </a:rPr>
              <a:t> </a:t>
            </a:r>
            <a:r>
              <a:rPr lang="en-US" sz="2200" dirty="0" err="1">
                <a:solidFill>
                  <a:srgbClr val="0070C0"/>
                </a:solidFill>
              </a:rPr>
              <a:t>load_huge_data</a:t>
            </a:r>
            <a:r>
              <a:rPr lang="en-US" sz="2200" dirty="0">
                <a:solidFill>
                  <a:srgbClr val="0070C0"/>
                </a:solidFill>
              </a:rPr>
              <a:t>() {</a:t>
            </a:r>
            <a:br>
              <a:rPr lang="en-US" sz="2200" dirty="0">
                <a:solidFill>
                  <a:srgbClr val="0070C0"/>
                </a:solidFill>
              </a:rPr>
            </a:br>
            <a:r>
              <a:rPr lang="en-US" sz="2200" dirty="0">
                <a:solidFill>
                  <a:srgbClr val="0070C0"/>
                </a:solidFill>
              </a:rPr>
              <a:t>  set&lt;widget&gt; ret;</a:t>
            </a:r>
            <a:br>
              <a:rPr lang="en-US" sz="2200" dirty="0">
                <a:solidFill>
                  <a:srgbClr val="0070C0"/>
                </a:solidFill>
              </a:rPr>
            </a:br>
            <a:r>
              <a:rPr lang="en-US" sz="2200" dirty="0">
                <a:solidFill>
                  <a:srgbClr val="0070C0"/>
                </a:solidFill>
              </a:rPr>
              <a:t>  // … load data </a:t>
            </a:r>
            <a:r>
              <a:rPr lang="en-US" sz="2200" dirty="0" smtClean="0">
                <a:solidFill>
                  <a:srgbClr val="0070C0"/>
                </a:solidFill>
              </a:rPr>
              <a:t>and </a:t>
            </a:r>
            <a:r>
              <a:rPr lang="en-US" sz="2200" dirty="0">
                <a:solidFill>
                  <a:srgbClr val="0070C0"/>
                </a:solidFill>
              </a:rPr>
              <a:t>populate ret …</a:t>
            </a:r>
            <a:br>
              <a:rPr lang="en-US" sz="2200" dirty="0">
                <a:solidFill>
                  <a:srgbClr val="0070C0"/>
                </a:solidFill>
              </a:rPr>
            </a:br>
            <a:r>
              <a:rPr lang="en-US" sz="2200" b="1" dirty="0">
                <a:solidFill>
                  <a:srgbClr val="0070C0"/>
                </a:solidFill>
              </a:rPr>
              <a:t>  return ret;</a:t>
            </a:r>
            <a:br>
              <a:rPr lang="en-US" sz="2200" b="1" dirty="0">
                <a:solidFill>
                  <a:srgbClr val="0070C0"/>
                </a:solidFill>
              </a:rPr>
            </a:br>
            <a:r>
              <a:rPr lang="en-US" sz="2200" dirty="0">
                <a:solidFill>
                  <a:srgbClr val="0070C0"/>
                </a:solidFill>
              </a:rPr>
              <a:t>}</a:t>
            </a:r>
          </a:p>
          <a:p>
            <a:pPr marL="0" indent="0">
              <a:buNone/>
            </a:pPr>
            <a:r>
              <a:rPr lang="en-US" sz="2200" dirty="0">
                <a:solidFill>
                  <a:srgbClr val="0070C0"/>
                </a:solidFill>
              </a:rPr>
              <a:t>widgets = </a:t>
            </a:r>
            <a:r>
              <a:rPr lang="en-US" sz="2200" dirty="0" err="1">
                <a:solidFill>
                  <a:srgbClr val="0070C0"/>
                </a:solidFill>
              </a:rPr>
              <a:t>load_huge_data</a:t>
            </a:r>
            <a:r>
              <a:rPr lang="en-US" sz="2200" dirty="0" smtClean="0">
                <a:solidFill>
                  <a:srgbClr val="0070C0"/>
                </a:solidFill>
              </a:rPr>
              <a:t>();</a:t>
            </a:r>
            <a:endParaRPr lang="en-US" sz="2200" dirty="0">
              <a:solidFill>
                <a:srgbClr val="0070C0"/>
              </a:solidFill>
            </a:endParaRPr>
          </a:p>
        </p:txBody>
      </p:sp>
      <p:sp>
        <p:nvSpPr>
          <p:cNvPr id="9" name="Content Placeholder 8"/>
          <p:cNvSpPr>
            <a:spLocks noGrp="1"/>
          </p:cNvSpPr>
          <p:nvPr>
            <p:ph sz="quarter" idx="2"/>
          </p:nvPr>
        </p:nvSpPr>
        <p:spPr/>
        <p:txBody>
          <a:bodyPr>
            <a:normAutofit/>
          </a:bodyPr>
          <a:lstStyle/>
          <a:p>
            <a:pPr marL="0" indent="0">
              <a:buNone/>
            </a:pPr>
            <a:r>
              <a:rPr lang="en-US" sz="2200" dirty="0">
                <a:solidFill>
                  <a:srgbClr val="0070C0"/>
                </a:solidFill>
              </a:rPr>
              <a:t>vector&lt;string&gt; v = </a:t>
            </a:r>
            <a:r>
              <a:rPr lang="en-US" sz="2200" dirty="0" err="1">
                <a:solidFill>
                  <a:srgbClr val="0070C0"/>
                </a:solidFill>
              </a:rPr>
              <a:t>IfIHadAMillionStrings</a:t>
            </a:r>
            <a:r>
              <a:rPr lang="en-US" sz="2200" dirty="0">
                <a:solidFill>
                  <a:srgbClr val="0070C0"/>
                </a:solidFill>
              </a:rPr>
              <a:t>();</a:t>
            </a:r>
          </a:p>
          <a:p>
            <a:pPr marL="0" indent="0">
              <a:buNone/>
            </a:pPr>
            <a:r>
              <a:rPr lang="en-US" sz="2200" dirty="0" err="1">
                <a:solidFill>
                  <a:srgbClr val="0070C0"/>
                </a:solidFill>
              </a:rPr>
              <a:t>v.insert</a:t>
            </a:r>
            <a:r>
              <a:rPr lang="en-US" sz="2200" dirty="0">
                <a:solidFill>
                  <a:srgbClr val="0070C0"/>
                </a:solidFill>
              </a:rPr>
              <a:t>( begin(v)+</a:t>
            </a:r>
            <a:r>
              <a:rPr lang="en-US" sz="2200" dirty="0" err="1">
                <a:solidFill>
                  <a:srgbClr val="0070C0"/>
                </a:solidFill>
              </a:rPr>
              <a:t>v.size</a:t>
            </a:r>
            <a:r>
              <a:rPr lang="en-US" sz="2200" dirty="0">
                <a:solidFill>
                  <a:srgbClr val="0070C0"/>
                </a:solidFill>
              </a:rPr>
              <a:t>()/2, </a:t>
            </a:r>
            <a:r>
              <a:rPr lang="en-US" sz="2200" dirty="0" smtClean="0">
                <a:solidFill>
                  <a:srgbClr val="0070C0"/>
                </a:solidFill>
              </a:rPr>
              <a:t>“tom” );</a:t>
            </a:r>
            <a:br>
              <a:rPr lang="en-US" sz="2200" dirty="0" smtClean="0">
                <a:solidFill>
                  <a:srgbClr val="0070C0"/>
                </a:solidFill>
              </a:rPr>
            </a:br>
            <a:r>
              <a:rPr lang="en-US" sz="2200" dirty="0" err="1">
                <a:solidFill>
                  <a:srgbClr val="0070C0"/>
                </a:solidFill>
              </a:rPr>
              <a:t>v.insert</a:t>
            </a:r>
            <a:r>
              <a:rPr lang="en-US" sz="2200" dirty="0">
                <a:solidFill>
                  <a:srgbClr val="0070C0"/>
                </a:solidFill>
              </a:rPr>
              <a:t>( begin(v)+</a:t>
            </a:r>
            <a:r>
              <a:rPr lang="en-US" sz="2200" dirty="0" err="1">
                <a:solidFill>
                  <a:srgbClr val="0070C0"/>
                </a:solidFill>
              </a:rPr>
              <a:t>v.size</a:t>
            </a:r>
            <a:r>
              <a:rPr lang="en-US" sz="2200" dirty="0">
                <a:solidFill>
                  <a:srgbClr val="0070C0"/>
                </a:solidFill>
              </a:rPr>
              <a:t>()/2, “</a:t>
            </a:r>
            <a:r>
              <a:rPr lang="en-US" sz="2200" dirty="0" err="1">
                <a:solidFill>
                  <a:srgbClr val="0070C0"/>
                </a:solidFill>
              </a:rPr>
              <a:t>richard</a:t>
            </a:r>
            <a:r>
              <a:rPr lang="en-US" sz="2200" dirty="0">
                <a:solidFill>
                  <a:srgbClr val="0070C0"/>
                </a:solidFill>
              </a:rPr>
              <a:t>” );</a:t>
            </a:r>
            <a:r>
              <a:rPr lang="en-US" sz="2200" dirty="0" smtClean="0">
                <a:solidFill>
                  <a:srgbClr val="0070C0"/>
                </a:solidFill>
              </a:rPr>
              <a:t/>
            </a:r>
            <a:br>
              <a:rPr lang="en-US" sz="2200" dirty="0" smtClean="0">
                <a:solidFill>
                  <a:srgbClr val="0070C0"/>
                </a:solidFill>
              </a:rPr>
            </a:br>
            <a:r>
              <a:rPr lang="en-US" sz="2200" dirty="0" err="1" smtClean="0">
                <a:solidFill>
                  <a:srgbClr val="0070C0"/>
                </a:solidFill>
              </a:rPr>
              <a:t>v.insert</a:t>
            </a:r>
            <a:r>
              <a:rPr lang="en-US" sz="2200" dirty="0">
                <a:solidFill>
                  <a:srgbClr val="0070C0"/>
                </a:solidFill>
              </a:rPr>
              <a:t>( begin(v)+</a:t>
            </a:r>
            <a:r>
              <a:rPr lang="en-US" sz="2200" dirty="0" err="1">
                <a:solidFill>
                  <a:srgbClr val="0070C0"/>
                </a:solidFill>
              </a:rPr>
              <a:t>v.size</a:t>
            </a:r>
            <a:r>
              <a:rPr lang="en-US" sz="2200" dirty="0">
                <a:solidFill>
                  <a:srgbClr val="0070C0"/>
                </a:solidFill>
              </a:rPr>
              <a:t>()/2, </a:t>
            </a:r>
            <a:r>
              <a:rPr lang="en-US" sz="2200" dirty="0" smtClean="0">
                <a:solidFill>
                  <a:srgbClr val="0070C0"/>
                </a:solidFill>
              </a:rPr>
              <a:t>“harry” );</a:t>
            </a:r>
          </a:p>
          <a:p>
            <a:pPr marL="0" indent="0">
              <a:buNone/>
            </a:pPr>
            <a:endParaRPr lang="en-US" sz="2200" dirty="0">
              <a:solidFill>
                <a:srgbClr val="0070C0"/>
              </a:solidFill>
            </a:endParaRPr>
          </a:p>
          <a:p>
            <a:pPr marL="0" indent="0">
              <a:buNone/>
            </a:pPr>
            <a:endParaRPr lang="en-US" sz="2200" dirty="0" smtClean="0">
              <a:solidFill>
                <a:srgbClr val="0070C0"/>
              </a:solidFill>
            </a:endParaRPr>
          </a:p>
          <a:p>
            <a:pPr marL="0" indent="0">
              <a:buNone/>
            </a:pPr>
            <a:endParaRPr lang="en-US" sz="2200" dirty="0">
              <a:solidFill>
                <a:srgbClr val="0070C0"/>
              </a:solidFill>
            </a:endParaRPr>
          </a:p>
          <a:p>
            <a:pPr marL="0" indent="0">
              <a:buNone/>
            </a:pPr>
            <a:r>
              <a:rPr lang="en-US" sz="2200" b="1" dirty="0" err="1">
                <a:solidFill>
                  <a:srgbClr val="0070C0"/>
                </a:solidFill>
              </a:rPr>
              <a:t>HugeMatrix</a:t>
            </a:r>
            <a:r>
              <a:rPr lang="en-US" sz="2200" dirty="0">
                <a:solidFill>
                  <a:srgbClr val="0070C0"/>
                </a:solidFill>
              </a:rPr>
              <a:t> </a:t>
            </a:r>
            <a:r>
              <a:rPr lang="en-US" sz="2200" dirty="0" smtClean="0">
                <a:solidFill>
                  <a:srgbClr val="0070C0"/>
                </a:solidFill>
              </a:rPr>
              <a:t>operator+(</a:t>
            </a:r>
            <a:br>
              <a:rPr lang="en-US" sz="2200" dirty="0" smtClean="0">
                <a:solidFill>
                  <a:srgbClr val="0070C0"/>
                </a:solidFill>
              </a:rPr>
            </a:br>
            <a:r>
              <a:rPr lang="en-US" sz="2200" dirty="0" smtClean="0">
                <a:solidFill>
                  <a:srgbClr val="0070C0"/>
                </a:solidFill>
              </a:rPr>
              <a:t>   const </a:t>
            </a:r>
            <a:r>
              <a:rPr lang="en-US" sz="2200" dirty="0" err="1">
                <a:solidFill>
                  <a:srgbClr val="0070C0"/>
                </a:solidFill>
              </a:rPr>
              <a:t>HugeMatrix</a:t>
            </a:r>
            <a:r>
              <a:rPr lang="en-US" sz="2200" dirty="0" smtClean="0">
                <a:solidFill>
                  <a:srgbClr val="0070C0"/>
                </a:solidFill>
              </a:rPr>
              <a:t>&amp;,</a:t>
            </a:r>
            <a:br>
              <a:rPr lang="en-US" sz="2200" dirty="0" smtClean="0">
                <a:solidFill>
                  <a:srgbClr val="0070C0"/>
                </a:solidFill>
              </a:rPr>
            </a:br>
            <a:r>
              <a:rPr lang="en-US" sz="2200" dirty="0" smtClean="0">
                <a:solidFill>
                  <a:srgbClr val="0070C0"/>
                </a:solidFill>
              </a:rPr>
              <a:t>   const </a:t>
            </a:r>
            <a:r>
              <a:rPr lang="en-US" sz="2200" dirty="0" err="1">
                <a:solidFill>
                  <a:srgbClr val="0070C0"/>
                </a:solidFill>
              </a:rPr>
              <a:t>HugeMatrix</a:t>
            </a:r>
            <a:r>
              <a:rPr lang="en-US" sz="2200" dirty="0" smtClean="0">
                <a:solidFill>
                  <a:srgbClr val="0070C0"/>
                </a:solidFill>
              </a:rPr>
              <a:t>&amp;</a:t>
            </a:r>
            <a:br>
              <a:rPr lang="en-US" sz="2200" dirty="0" smtClean="0">
                <a:solidFill>
                  <a:srgbClr val="0070C0"/>
                </a:solidFill>
              </a:rPr>
            </a:br>
            <a:r>
              <a:rPr lang="en-US" sz="2200" dirty="0" smtClean="0">
                <a:solidFill>
                  <a:srgbClr val="0070C0"/>
                </a:solidFill>
              </a:rPr>
              <a:t>);</a:t>
            </a:r>
            <a:endParaRPr lang="en-US" sz="2200" dirty="0">
              <a:solidFill>
                <a:srgbClr val="0070C0"/>
              </a:solidFill>
            </a:endParaRPr>
          </a:p>
          <a:p>
            <a:pPr marL="0" indent="0">
              <a:buNone/>
            </a:pPr>
            <a:r>
              <a:rPr lang="en-US" sz="2200" dirty="0" smtClean="0">
                <a:solidFill>
                  <a:srgbClr val="0070C0"/>
                </a:solidFill>
              </a:rPr>
              <a:t>hm3 </a:t>
            </a:r>
            <a:r>
              <a:rPr lang="en-US" sz="2200" dirty="0">
                <a:solidFill>
                  <a:srgbClr val="0070C0"/>
                </a:solidFill>
              </a:rPr>
              <a:t>= </a:t>
            </a:r>
            <a:r>
              <a:rPr lang="en-US" sz="2200" dirty="0" smtClean="0">
                <a:solidFill>
                  <a:srgbClr val="0070C0"/>
                </a:solidFill>
              </a:rPr>
              <a:t>hm1+hm2;</a:t>
            </a:r>
            <a:endParaRPr lang="en-US" sz="2200" dirty="0">
              <a:solidFill>
                <a:srgbClr val="0070C0"/>
              </a:solidFill>
            </a:endParaRPr>
          </a:p>
        </p:txBody>
      </p:sp>
      <p:sp>
        <p:nvSpPr>
          <p:cNvPr id="10" name="Line Callout 1 9"/>
          <p:cNvSpPr/>
          <p:nvPr/>
        </p:nvSpPr>
        <p:spPr>
          <a:xfrm>
            <a:off x="2003458" y="3544441"/>
            <a:ext cx="3462393" cy="1417823"/>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a:t>efficient</a:t>
            </a:r>
            <a:r>
              <a:rPr lang="en-US" sz="2000" dirty="0"/>
              <a:t>, </a:t>
            </a:r>
            <a:r>
              <a:rPr lang="en-US" sz="2000" dirty="0" smtClean="0"/>
              <a:t>no </a:t>
            </a:r>
            <a:r>
              <a:rPr lang="en-US" sz="2000" dirty="0"/>
              <a:t>deep </a:t>
            </a:r>
            <a:r>
              <a:rPr lang="en-US" sz="2000" dirty="0" smtClean="0"/>
              <a:t>copy</a:t>
            </a:r>
          </a:p>
          <a:p>
            <a:pPr algn="ctr">
              <a:spcBef>
                <a:spcPts val="600"/>
              </a:spcBef>
            </a:pPr>
            <a:r>
              <a:rPr lang="en-US" sz="2000" dirty="0" smtClean="0"/>
              <a:t>no need for “heap allocation + return a pointer” workaround</a:t>
            </a:r>
          </a:p>
        </p:txBody>
      </p:sp>
      <p:sp>
        <p:nvSpPr>
          <p:cNvPr id="14" name="Line Callout 1 13"/>
          <p:cNvSpPr/>
          <p:nvPr/>
        </p:nvSpPr>
        <p:spPr>
          <a:xfrm>
            <a:off x="8157682" y="2856217"/>
            <a:ext cx="3542872" cy="869878"/>
          </a:xfrm>
          <a:prstGeom prst="borderCallout1">
            <a:avLst>
              <a:gd name="adj1" fmla="val 25636"/>
              <a:gd name="adj2" fmla="val -1190"/>
              <a:gd name="adj3" fmla="val -16879"/>
              <a:gd name="adj4" fmla="val -2951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t>efficient, </a:t>
            </a:r>
            <a:r>
              <a:rPr lang="en-US" sz="2000" dirty="0" smtClean="0"/>
              <a:t>no </a:t>
            </a:r>
            <a:r>
              <a:rPr lang="en-US" sz="2000" dirty="0"/>
              <a:t>deep </a:t>
            </a:r>
            <a:r>
              <a:rPr lang="en-US" sz="2000" dirty="0" smtClean="0"/>
              <a:t>copy-shuffle</a:t>
            </a:r>
          </a:p>
          <a:p>
            <a:pPr algn="ctr">
              <a:spcBef>
                <a:spcPts val="600"/>
              </a:spcBef>
            </a:pPr>
            <a:r>
              <a:rPr lang="en-US" sz="2000" dirty="0"/>
              <a:t>(just </a:t>
            </a:r>
            <a:r>
              <a:rPr lang="en-US" sz="2000" dirty="0" smtClean="0"/>
              <a:t>1.5M </a:t>
            </a:r>
            <a:r>
              <a:rPr lang="en-US" sz="2000" dirty="0"/>
              <a:t>ptr/</a:t>
            </a:r>
            <a:r>
              <a:rPr lang="en-US" sz="2000" dirty="0" err="1"/>
              <a:t>len</a:t>
            </a:r>
            <a:r>
              <a:rPr lang="en-US" sz="2000" dirty="0"/>
              <a:t> assignments)</a:t>
            </a:r>
            <a:endParaRPr lang="en-US" sz="2000" dirty="0" smtClean="0"/>
          </a:p>
        </p:txBody>
      </p:sp>
      <p:sp>
        <p:nvSpPr>
          <p:cNvPr id="11" name="Line Callout 1 10"/>
          <p:cNvSpPr/>
          <p:nvPr/>
        </p:nvSpPr>
        <p:spPr>
          <a:xfrm>
            <a:off x="8157682" y="5872127"/>
            <a:ext cx="3542872" cy="618161"/>
          </a:xfrm>
          <a:prstGeom prst="borderCallout1">
            <a:avLst>
              <a:gd name="adj1" fmla="val 25636"/>
              <a:gd name="adj2" fmla="val -1190"/>
              <a:gd name="adj3" fmla="val -23527"/>
              <a:gd name="adj4" fmla="val -1443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a:t>efficient</a:t>
            </a:r>
            <a:r>
              <a:rPr lang="en-US" sz="2000" dirty="0"/>
              <a:t>, no extra </a:t>
            </a:r>
            <a:r>
              <a:rPr lang="en-US" sz="2000" dirty="0" smtClean="0"/>
              <a:t>copies</a:t>
            </a:r>
          </a:p>
        </p:txBody>
      </p:sp>
    </p:spTree>
    <p:extLst>
      <p:ext uri="{BB962C8B-B14F-4D97-AF65-F5344CB8AC3E}">
        <p14:creationId xmlns:p14="http://schemas.microsoft.com/office/powerpoint/2010/main" val="70961813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Enable Move For Appropriate Value Types</a:t>
            </a:r>
            <a:endParaRPr lang="en-US" dirty="0"/>
          </a:p>
        </p:txBody>
      </p:sp>
      <p:sp>
        <p:nvSpPr>
          <p:cNvPr id="8" name="Content Placeholder 7"/>
          <p:cNvSpPr>
            <a:spLocks noGrp="1"/>
          </p:cNvSpPr>
          <p:nvPr>
            <p:ph sz="quarter" idx="1"/>
          </p:nvPr>
        </p:nvSpPr>
        <p:spPr>
          <a:xfrm>
            <a:off x="609441" y="1219200"/>
            <a:ext cx="10969943" cy="5109680"/>
          </a:xfrm>
        </p:spPr>
        <p:txBody>
          <a:bodyPr>
            <a:normAutofit/>
          </a:bodyPr>
          <a:lstStyle/>
          <a:p>
            <a:pPr marL="0" indent="0">
              <a:lnSpc>
                <a:spcPts val="2800"/>
              </a:lnSpc>
              <a:buNone/>
            </a:pPr>
            <a:r>
              <a:rPr lang="en-US" sz="2200" dirty="0">
                <a:solidFill>
                  <a:srgbClr val="0070C0"/>
                </a:solidFill>
              </a:rPr>
              <a:t>class </a:t>
            </a:r>
            <a:r>
              <a:rPr lang="en-US" sz="2200" dirty="0" err="1">
                <a:solidFill>
                  <a:srgbClr val="0070C0"/>
                </a:solidFill>
              </a:rPr>
              <a:t>my_class</a:t>
            </a:r>
            <a:r>
              <a:rPr lang="en-US" sz="2200" dirty="0">
                <a:solidFill>
                  <a:srgbClr val="0070C0"/>
                </a:solidFill>
              </a:rPr>
              <a:t> {</a:t>
            </a:r>
            <a:br>
              <a:rPr lang="en-US" sz="2200" dirty="0">
                <a:solidFill>
                  <a:srgbClr val="0070C0"/>
                </a:solidFill>
              </a:rPr>
            </a:br>
            <a:r>
              <a:rPr lang="en-US" sz="2200" dirty="0">
                <a:solidFill>
                  <a:srgbClr val="0070C0"/>
                </a:solidFill>
              </a:rPr>
              <a:t>  </a:t>
            </a:r>
            <a:r>
              <a:rPr lang="en-US" sz="2200" dirty="0" err="1">
                <a:solidFill>
                  <a:srgbClr val="0070C0"/>
                </a:solidFill>
              </a:rPr>
              <a:t>unique_ptr</a:t>
            </a:r>
            <a:r>
              <a:rPr lang="en-US" sz="2200" dirty="0">
                <a:solidFill>
                  <a:srgbClr val="0070C0"/>
                </a:solidFill>
              </a:rPr>
              <a:t>&lt;</a:t>
            </a:r>
            <a:r>
              <a:rPr lang="en-US" sz="2200" dirty="0" err="1">
                <a:solidFill>
                  <a:srgbClr val="0070C0"/>
                </a:solidFill>
              </a:rPr>
              <a:t>BigHugeData</a:t>
            </a:r>
            <a:r>
              <a:rPr lang="en-US" sz="2200" dirty="0">
                <a:solidFill>
                  <a:srgbClr val="0070C0"/>
                </a:solidFill>
              </a:rPr>
              <a:t>&gt; data;</a:t>
            </a:r>
          </a:p>
          <a:p>
            <a:pPr marL="0" indent="0">
              <a:lnSpc>
                <a:spcPts val="2800"/>
              </a:lnSpc>
              <a:buNone/>
            </a:pPr>
            <a:r>
              <a:rPr lang="en-US" sz="2200" dirty="0">
                <a:solidFill>
                  <a:srgbClr val="0070C0"/>
                </a:solidFill>
              </a:rPr>
              <a:t>public:</a:t>
            </a:r>
            <a:br>
              <a:rPr lang="en-US" sz="2200" dirty="0">
                <a:solidFill>
                  <a:srgbClr val="0070C0"/>
                </a:solidFill>
              </a:rPr>
            </a:br>
            <a:r>
              <a:rPr lang="en-US" sz="2200" dirty="0">
                <a:solidFill>
                  <a:srgbClr val="0070C0"/>
                </a:solidFill>
              </a:rPr>
              <a:t>  </a:t>
            </a:r>
            <a:r>
              <a:rPr lang="en-US" sz="2200" dirty="0" err="1">
                <a:solidFill>
                  <a:srgbClr val="0070C0"/>
                </a:solidFill>
              </a:rPr>
              <a:t>my_class</a:t>
            </a:r>
            <a:r>
              <a:rPr lang="en-US" sz="2200" b="1" dirty="0">
                <a:solidFill>
                  <a:srgbClr val="0070C0"/>
                </a:solidFill>
              </a:rPr>
              <a:t>( </a:t>
            </a:r>
            <a:r>
              <a:rPr lang="en-US" sz="2200" b="1" dirty="0" err="1">
                <a:solidFill>
                  <a:srgbClr val="0070C0"/>
                </a:solidFill>
              </a:rPr>
              <a:t>my_class</a:t>
            </a:r>
            <a:r>
              <a:rPr lang="en-US" sz="2200" b="1" dirty="0">
                <a:solidFill>
                  <a:srgbClr val="0070C0"/>
                </a:solidFill>
              </a:rPr>
              <a:t>&amp;&amp; </a:t>
            </a:r>
            <a:r>
              <a:rPr lang="en-US" sz="2200" dirty="0">
                <a:solidFill>
                  <a:srgbClr val="0070C0"/>
                </a:solidFill>
              </a:rPr>
              <a:t>other </a:t>
            </a:r>
            <a:r>
              <a:rPr lang="en-US" sz="2200" dirty="0" smtClean="0">
                <a:solidFill>
                  <a:srgbClr val="0070C0"/>
                </a:solidFill>
              </a:rPr>
              <a:t>)</a:t>
            </a:r>
            <a:r>
              <a:rPr lang="en-US" sz="2200" dirty="0">
                <a:solidFill>
                  <a:srgbClr val="0070C0"/>
                </a:solidFill>
              </a:rPr>
              <a:t/>
            </a:r>
            <a:br>
              <a:rPr lang="en-US" sz="2200" dirty="0">
                <a:solidFill>
                  <a:srgbClr val="0070C0"/>
                </a:solidFill>
              </a:rPr>
            </a:br>
            <a:r>
              <a:rPr lang="en-US" sz="2200" dirty="0">
                <a:solidFill>
                  <a:srgbClr val="0070C0"/>
                </a:solidFill>
              </a:rPr>
              <a:t>    : data( move( </a:t>
            </a:r>
            <a:r>
              <a:rPr lang="en-US" sz="2200" dirty="0" err="1">
                <a:solidFill>
                  <a:srgbClr val="0070C0"/>
                </a:solidFill>
              </a:rPr>
              <a:t>other.data</a:t>
            </a:r>
            <a:r>
              <a:rPr lang="en-US" sz="2200" dirty="0">
                <a:solidFill>
                  <a:srgbClr val="0070C0"/>
                </a:solidFill>
              </a:rPr>
              <a:t> ) ) { }</a:t>
            </a:r>
          </a:p>
          <a:p>
            <a:pPr marL="0" indent="0">
              <a:lnSpc>
                <a:spcPts val="2800"/>
              </a:lnSpc>
              <a:buNone/>
            </a:pPr>
            <a:r>
              <a:rPr lang="en-US" sz="2200" dirty="0">
                <a:solidFill>
                  <a:srgbClr val="0070C0"/>
                </a:solidFill>
              </a:rPr>
              <a:t>  </a:t>
            </a:r>
            <a:r>
              <a:rPr lang="en-US" sz="2200" dirty="0" err="1">
                <a:solidFill>
                  <a:srgbClr val="0070C0"/>
                </a:solidFill>
              </a:rPr>
              <a:t>my_class</a:t>
            </a:r>
            <a:r>
              <a:rPr lang="en-US" sz="2200" dirty="0">
                <a:solidFill>
                  <a:srgbClr val="0070C0"/>
                </a:solidFill>
              </a:rPr>
              <a:t>&amp; operator=( </a:t>
            </a:r>
            <a:r>
              <a:rPr lang="en-US" sz="2200" b="1" dirty="0" err="1">
                <a:solidFill>
                  <a:srgbClr val="0070C0"/>
                </a:solidFill>
              </a:rPr>
              <a:t>my_class</a:t>
            </a:r>
            <a:r>
              <a:rPr lang="en-US" sz="2200" b="1" dirty="0">
                <a:solidFill>
                  <a:srgbClr val="0070C0"/>
                </a:solidFill>
              </a:rPr>
              <a:t>&amp;&amp; </a:t>
            </a:r>
            <a:r>
              <a:rPr lang="en-US" sz="2200" dirty="0">
                <a:solidFill>
                  <a:srgbClr val="0070C0"/>
                </a:solidFill>
              </a:rPr>
              <a:t>other </a:t>
            </a:r>
            <a:r>
              <a:rPr lang="en-US" sz="2200" dirty="0" smtClean="0">
                <a:solidFill>
                  <a:srgbClr val="0070C0"/>
                </a:solidFill>
              </a:rPr>
              <a:t>)</a:t>
            </a:r>
            <a:r>
              <a:rPr lang="en-US" sz="2200" dirty="0">
                <a:solidFill>
                  <a:srgbClr val="0070C0"/>
                </a:solidFill>
              </a:rPr>
              <a:t/>
            </a:r>
            <a:br>
              <a:rPr lang="en-US" sz="2200" dirty="0">
                <a:solidFill>
                  <a:srgbClr val="0070C0"/>
                </a:solidFill>
              </a:rPr>
            </a:br>
            <a:r>
              <a:rPr lang="en-US" sz="2200" dirty="0">
                <a:solidFill>
                  <a:srgbClr val="0070C0"/>
                </a:solidFill>
              </a:rPr>
              <a:t>    { data = move( </a:t>
            </a:r>
            <a:r>
              <a:rPr lang="en-US" sz="2200" dirty="0" err="1">
                <a:solidFill>
                  <a:srgbClr val="0070C0"/>
                </a:solidFill>
              </a:rPr>
              <a:t>other.data</a:t>
            </a:r>
            <a:r>
              <a:rPr lang="en-US" sz="2200" dirty="0">
                <a:solidFill>
                  <a:srgbClr val="0070C0"/>
                </a:solidFill>
              </a:rPr>
              <a:t> ); }</a:t>
            </a:r>
          </a:p>
          <a:p>
            <a:pPr marL="0" indent="0">
              <a:lnSpc>
                <a:spcPts val="2800"/>
              </a:lnSpc>
              <a:buNone/>
            </a:pPr>
            <a:r>
              <a:rPr lang="en-US" sz="2200" dirty="0">
                <a:solidFill>
                  <a:srgbClr val="0070C0"/>
                </a:solidFill>
              </a:rPr>
              <a:t>  </a:t>
            </a:r>
            <a:r>
              <a:rPr lang="en-US" sz="2200" dirty="0" smtClean="0">
                <a:solidFill>
                  <a:srgbClr val="0070C0"/>
                </a:solidFill>
              </a:rPr>
              <a:t>:::</a:t>
            </a:r>
            <a:endParaRPr lang="en-US" sz="2200" dirty="0">
              <a:solidFill>
                <a:srgbClr val="0070C0"/>
              </a:solidFill>
            </a:endParaRPr>
          </a:p>
          <a:p>
            <a:pPr marL="0" indent="0">
              <a:lnSpc>
                <a:spcPts val="2800"/>
              </a:lnSpc>
              <a:buNone/>
            </a:pPr>
            <a:r>
              <a:rPr lang="en-US" sz="2200" dirty="0">
                <a:solidFill>
                  <a:srgbClr val="0070C0"/>
                </a:solidFill>
              </a:rPr>
              <a:t>  void method() </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    </a:t>
            </a:r>
            <a:r>
              <a:rPr lang="en-US" sz="2200" dirty="0">
                <a:solidFill>
                  <a:srgbClr val="0070C0"/>
                </a:solidFill>
              </a:rPr>
              <a:t>if( !data ) throw </a:t>
            </a:r>
            <a:r>
              <a:rPr lang="en-US" sz="2200" dirty="0" smtClean="0">
                <a:solidFill>
                  <a:srgbClr val="0070C0"/>
                </a:solidFill>
              </a:rPr>
              <a:t>“moved-from </a:t>
            </a:r>
            <a:r>
              <a:rPr lang="en-US" sz="2200" dirty="0">
                <a:solidFill>
                  <a:srgbClr val="0070C0"/>
                </a:solidFill>
              </a:rPr>
              <a:t>object”;</a:t>
            </a:r>
            <a:br>
              <a:rPr lang="en-US" sz="2200" dirty="0">
                <a:solidFill>
                  <a:srgbClr val="0070C0"/>
                </a:solidFill>
              </a:rPr>
            </a:br>
            <a:r>
              <a:rPr lang="en-US" sz="2200" dirty="0">
                <a:solidFill>
                  <a:srgbClr val="0070C0"/>
                </a:solidFill>
              </a:rPr>
              <a:t>    </a:t>
            </a:r>
            <a:r>
              <a:rPr lang="en-US" sz="2200" dirty="0" smtClean="0">
                <a:solidFill>
                  <a:srgbClr val="0070C0"/>
                </a:solidFill>
              </a:rPr>
              <a:t>:::</a:t>
            </a:r>
            <a:r>
              <a:rPr lang="en-US" sz="2200" dirty="0">
                <a:solidFill>
                  <a:srgbClr val="0070C0"/>
                </a:solidFill>
              </a:rPr>
              <a:t/>
            </a:r>
            <a:br>
              <a:rPr lang="en-US" sz="2200" dirty="0">
                <a:solidFill>
                  <a:srgbClr val="0070C0"/>
                </a:solidFill>
              </a:rPr>
            </a:br>
            <a:r>
              <a:rPr lang="en-US" sz="2200" dirty="0">
                <a:solidFill>
                  <a:srgbClr val="0070C0"/>
                </a:solidFill>
              </a:rPr>
              <a:t>  }</a:t>
            </a:r>
            <a:br>
              <a:rPr lang="en-US" sz="2200" dirty="0">
                <a:solidFill>
                  <a:srgbClr val="0070C0"/>
                </a:solidFill>
              </a:rPr>
            </a:br>
            <a:r>
              <a:rPr lang="en-US" sz="2200" dirty="0">
                <a:solidFill>
                  <a:srgbClr val="0070C0"/>
                </a:solidFill>
              </a:rPr>
              <a:t>};</a:t>
            </a:r>
          </a:p>
        </p:txBody>
      </p:sp>
      <p:sp>
        <p:nvSpPr>
          <p:cNvPr id="10" name="Line Callout 1 9"/>
          <p:cNvSpPr/>
          <p:nvPr/>
        </p:nvSpPr>
        <p:spPr>
          <a:xfrm>
            <a:off x="7083923" y="1797685"/>
            <a:ext cx="2414430" cy="708911"/>
          </a:xfrm>
          <a:prstGeom prst="borderCallout1">
            <a:avLst>
              <a:gd name="adj1" fmla="val 25636"/>
              <a:gd name="adj2" fmla="val -1190"/>
              <a:gd name="adj3" fmla="val 102099"/>
              <a:gd name="adj4" fmla="val -108680"/>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move construction</a:t>
            </a:r>
          </a:p>
        </p:txBody>
      </p:sp>
      <p:sp>
        <p:nvSpPr>
          <p:cNvPr id="12" name="Line Callout 1 11"/>
          <p:cNvSpPr/>
          <p:nvPr/>
        </p:nvSpPr>
        <p:spPr>
          <a:xfrm>
            <a:off x="7083923" y="3328541"/>
            <a:ext cx="2414430" cy="708911"/>
          </a:xfrm>
          <a:prstGeom prst="borderCallout1">
            <a:avLst>
              <a:gd name="adj1" fmla="val 25636"/>
              <a:gd name="adj2" fmla="val -1190"/>
              <a:gd name="adj3" fmla="val -6598"/>
              <a:gd name="adj4" fmla="val -5378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move assignment</a:t>
            </a:r>
          </a:p>
        </p:txBody>
      </p:sp>
      <p:sp>
        <p:nvSpPr>
          <p:cNvPr id="13" name="Line Callout 1 12"/>
          <p:cNvSpPr/>
          <p:nvPr/>
        </p:nvSpPr>
        <p:spPr>
          <a:xfrm>
            <a:off x="1967393" y="5217418"/>
            <a:ext cx="2414430" cy="708911"/>
          </a:xfrm>
          <a:prstGeom prst="borderCallout1">
            <a:avLst>
              <a:gd name="adj1" fmla="val 25636"/>
              <a:gd name="adj2" fmla="val -1190"/>
              <a:gd name="adj3" fmla="val -13844"/>
              <a:gd name="adj4" fmla="val -16765"/>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check (if appropriate)</a:t>
            </a:r>
          </a:p>
        </p:txBody>
      </p:sp>
      <p:sp>
        <p:nvSpPr>
          <p:cNvPr id="15" name="Line Callout 1 14"/>
          <p:cNvSpPr/>
          <p:nvPr/>
        </p:nvSpPr>
        <p:spPr>
          <a:xfrm>
            <a:off x="6431623" y="4736387"/>
            <a:ext cx="5147762" cy="1592493"/>
          </a:xfrm>
          <a:prstGeom prst="borderCallout1">
            <a:avLst>
              <a:gd name="adj1" fmla="val 25636"/>
              <a:gd name="adj2" fmla="val -1190"/>
              <a:gd name="adj3" fmla="val 24077"/>
              <a:gd name="adj4" fmla="val -1032"/>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lvl="1" algn="ctr">
              <a:spcBef>
                <a:spcPts val="1200"/>
              </a:spcBef>
            </a:pPr>
            <a:r>
              <a:rPr lang="en-US" sz="2000" b="1" dirty="0"/>
              <a:t>Copy </a:t>
            </a:r>
            <a:r>
              <a:rPr lang="en-US" sz="2000" b="1" spc="-1500" dirty="0">
                <a:sym typeface="Symbol"/>
              </a:rPr>
              <a:t></a:t>
            </a:r>
            <a:r>
              <a:rPr lang="en-US" sz="3200" b="1" baseline="26000" dirty="0">
                <a:sym typeface="Symbol"/>
              </a:rPr>
              <a:t>?</a:t>
            </a:r>
            <a:r>
              <a:rPr lang="en-US" sz="2000" b="1" dirty="0">
                <a:sym typeface="Symbol"/>
              </a:rPr>
              <a:t> </a:t>
            </a:r>
            <a:r>
              <a:rPr lang="en-US" sz="2000" b="1" dirty="0"/>
              <a:t> Move: </a:t>
            </a:r>
            <a:r>
              <a:rPr lang="en-US" sz="2000" dirty="0"/>
              <a:t>Also enable move </a:t>
            </a:r>
            <a:r>
              <a:rPr lang="en-US" sz="2000" dirty="0" smtClean="0"/>
              <a:t/>
            </a:r>
            <a:br>
              <a:rPr lang="en-US" sz="2000" dirty="0" smtClean="0"/>
            </a:br>
            <a:r>
              <a:rPr lang="en-US" sz="2000" dirty="0" smtClean="0"/>
              <a:t>if </a:t>
            </a:r>
            <a:r>
              <a:rPr lang="en-US" sz="2000" dirty="0"/>
              <a:t>it can be cheaper than a deep </a:t>
            </a:r>
            <a:r>
              <a:rPr lang="en-US" sz="2000" dirty="0" smtClean="0"/>
              <a:t>copy.</a:t>
            </a:r>
          </a:p>
          <a:p>
            <a:pPr marL="3175" lvl="1" algn="ctr">
              <a:spcBef>
                <a:spcPts val="1200"/>
              </a:spcBef>
            </a:pPr>
            <a:r>
              <a:rPr lang="en-US" sz="2000" b="1" dirty="0" smtClean="0"/>
              <a:t>Move </a:t>
            </a:r>
            <a:r>
              <a:rPr lang="en-US" sz="2000" b="1" spc="-1500" dirty="0">
                <a:sym typeface="Symbol"/>
              </a:rPr>
              <a:t></a:t>
            </a:r>
            <a:r>
              <a:rPr lang="en-US" sz="2000" b="1" dirty="0">
                <a:sym typeface="Symbol"/>
              </a:rPr>
              <a:t>/  Copy:</a:t>
            </a:r>
            <a:r>
              <a:rPr lang="en-US" sz="2000" dirty="0">
                <a:sym typeface="Symbol"/>
              </a:rPr>
              <a:t> Some </a:t>
            </a:r>
            <a:r>
              <a:rPr lang="en-US" sz="2000" i="1" dirty="0">
                <a:sym typeface="Symbol"/>
              </a:rPr>
              <a:t>non-value</a:t>
            </a:r>
            <a:r>
              <a:rPr lang="en-US" sz="2000" dirty="0">
                <a:sym typeface="Symbol"/>
              </a:rPr>
              <a:t> types </a:t>
            </a:r>
            <a:r>
              <a:rPr lang="en-US" sz="2000" dirty="0" smtClean="0">
                <a:sym typeface="Symbol"/>
              </a:rPr>
              <a:t>are naturally </a:t>
            </a:r>
            <a:r>
              <a:rPr lang="en-US" sz="2000" dirty="0">
                <a:sym typeface="Symbol"/>
              </a:rPr>
              <a:t>move-only. Example: </a:t>
            </a:r>
            <a:r>
              <a:rPr lang="en-US" sz="2000" dirty="0" err="1">
                <a:sym typeface="Symbol"/>
              </a:rPr>
              <a:t>unique_ptr</a:t>
            </a:r>
            <a:r>
              <a:rPr lang="en-US" sz="2000" dirty="0">
                <a:sym typeface="Symbol"/>
              </a:rPr>
              <a:t>.</a:t>
            </a:r>
            <a:endParaRPr lang="en-US" sz="2000" dirty="0"/>
          </a:p>
        </p:txBody>
      </p:sp>
    </p:spTree>
    <p:extLst>
      <p:ext uri="{BB962C8B-B14F-4D97-AF65-F5344CB8AC3E}">
        <p14:creationId xmlns:p14="http://schemas.microsoft.com/office/powerpoint/2010/main" val="131932757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a:xfrm>
            <a:off x="609441" y="1210321"/>
            <a:ext cx="10969943" cy="5108285"/>
          </a:xfrm>
        </p:spPr>
        <p:txBody>
          <a:bodyPr>
            <a:normAutofit/>
          </a:bodyPr>
          <a:lstStyle/>
          <a:p>
            <a:pPr>
              <a:spcBef>
                <a:spcPts val="1800"/>
              </a:spcBef>
            </a:pPr>
            <a:endParaRPr lang="en-US" dirty="0" smtClean="0"/>
          </a:p>
          <a:p>
            <a:pPr>
              <a:spcBef>
                <a:spcPts val="1800"/>
              </a:spcBef>
            </a:pPr>
            <a:r>
              <a:rPr lang="en-US" dirty="0" smtClean="0"/>
              <a:t>Motivation and Scope</a:t>
            </a:r>
          </a:p>
          <a:p>
            <a:pPr>
              <a:spcBef>
                <a:spcPts val="1800"/>
              </a:spcBef>
            </a:pPr>
            <a:r>
              <a:rPr lang="en-US" dirty="0" smtClean="0"/>
              <a:t>Modern C++: Clean, Safe, Fast</a:t>
            </a:r>
          </a:p>
          <a:p>
            <a:pPr>
              <a:spcBef>
                <a:spcPts val="1800"/>
              </a:spcBef>
            </a:pPr>
            <a:r>
              <a:rPr lang="en-US" b="1" dirty="0" smtClean="0">
                <a:solidFill>
                  <a:srgbClr val="0070C0"/>
                </a:solidFill>
              </a:rPr>
              <a:t>Across Modules: ABI Safety &amp; Other Languages</a:t>
            </a:r>
          </a:p>
          <a:p>
            <a:pPr>
              <a:spcBef>
                <a:spcPts val="1800"/>
              </a:spcBef>
            </a:pPr>
            <a:r>
              <a:rPr lang="en-US" dirty="0" smtClean="0"/>
              <a:t>Summary</a:t>
            </a:r>
            <a:endParaRPr lang="en-US" dirty="0"/>
          </a:p>
        </p:txBody>
      </p:sp>
    </p:spTree>
    <p:extLst>
      <p:ext uri="{BB962C8B-B14F-4D97-AF65-F5344CB8AC3E}">
        <p14:creationId xmlns:p14="http://schemas.microsoft.com/office/powerpoint/2010/main" val="11781660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Pimpl</a:t>
            </a:r>
            <a:r>
              <a:rPr lang="en-US" dirty="0" smtClean="0"/>
              <a:t> For Compile Time Encapsulation (C++ </a:t>
            </a:r>
            <a:r>
              <a:rPr lang="en-US" dirty="0" smtClean="0">
                <a:sym typeface="Symbol"/>
              </a:rPr>
              <a:t></a:t>
            </a:r>
            <a:r>
              <a:rPr lang="en-US" dirty="0" smtClean="0"/>
              <a:t> C++)</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Use the </a:t>
            </a:r>
            <a:r>
              <a:rPr lang="en-US" dirty="0" err="1" smtClean="0"/>
              <a:t>Pimpl</a:t>
            </a:r>
            <a:r>
              <a:rPr lang="en-US" dirty="0" smtClean="0"/>
              <a:t> idiom judiciously to truly hide </a:t>
            </a:r>
            <a:r>
              <a:rPr lang="en-US" dirty="0"/>
              <a:t>private </a:t>
            </a:r>
            <a:r>
              <a:rPr lang="en-US" dirty="0" smtClean="0"/>
              <a:t>members.</a:t>
            </a:r>
          </a:p>
          <a:p>
            <a:pPr marL="594360" lvl="2" indent="0">
              <a:buNone/>
            </a:pPr>
            <a:r>
              <a:rPr lang="en-US" dirty="0" smtClean="0">
                <a:solidFill>
                  <a:srgbClr val="0070C0"/>
                </a:solidFill>
              </a:rPr>
              <a:t>class </a:t>
            </a:r>
            <a:r>
              <a:rPr lang="en-US" dirty="0" err="1" smtClean="0">
                <a:solidFill>
                  <a:srgbClr val="0070C0"/>
                </a:solidFill>
              </a:rPr>
              <a:t>my_class</a:t>
            </a:r>
            <a:r>
              <a:rPr lang="en-US" dirty="0" smtClean="0">
                <a:solidFill>
                  <a:srgbClr val="0070C0"/>
                </a:solidFill>
              </a:rPr>
              <a:t> {</a:t>
            </a:r>
            <a:br>
              <a:rPr lang="en-US" dirty="0" smtClean="0">
                <a:solidFill>
                  <a:srgbClr val="0070C0"/>
                </a:solidFill>
              </a:rPr>
            </a:br>
            <a:r>
              <a:rPr lang="en-US" dirty="0" smtClean="0">
                <a:solidFill>
                  <a:srgbClr val="0070C0"/>
                </a:solidFill>
              </a:rPr>
              <a:t>  // … all public and protected stuff goes here …</a:t>
            </a:r>
          </a:p>
          <a:p>
            <a:pPr marL="594360" lvl="2" indent="0">
              <a:buNone/>
            </a:pPr>
            <a:r>
              <a:rPr lang="en-US" dirty="0" smtClean="0">
                <a:solidFill>
                  <a:srgbClr val="0070C0"/>
                </a:solidFill>
              </a:rPr>
              <a:t>private:</a:t>
            </a:r>
            <a:br>
              <a:rPr lang="en-US" dirty="0" smtClean="0">
                <a:solidFill>
                  <a:srgbClr val="0070C0"/>
                </a:solidFill>
              </a:rPr>
            </a:br>
            <a:r>
              <a:rPr lang="en-US" b="1" dirty="0" smtClean="0">
                <a:solidFill>
                  <a:srgbClr val="0070C0"/>
                </a:solidFill>
              </a:rPr>
              <a:t>  class </a:t>
            </a:r>
            <a:r>
              <a:rPr lang="en-US" b="1" dirty="0" err="1" smtClean="0">
                <a:solidFill>
                  <a:srgbClr val="0070C0"/>
                </a:solidFill>
              </a:rPr>
              <a:t>impl</a:t>
            </a:r>
            <a:r>
              <a:rPr lang="en-US" b="1" dirty="0" smtClean="0">
                <a:solidFill>
                  <a:srgbClr val="0070C0"/>
                </a:solidFill>
              </a:rPr>
              <a:t>; </a:t>
            </a:r>
            <a:r>
              <a:rPr lang="en-US" b="1" dirty="0" err="1" smtClean="0">
                <a:solidFill>
                  <a:srgbClr val="0070C0"/>
                </a:solidFill>
              </a:rPr>
              <a:t>unique_ptr</a:t>
            </a:r>
            <a:r>
              <a:rPr lang="en-US" b="1" dirty="0" smtClean="0">
                <a:solidFill>
                  <a:srgbClr val="0070C0"/>
                </a:solidFill>
              </a:rPr>
              <a:t>&lt;</a:t>
            </a:r>
            <a:r>
              <a:rPr lang="en-US" b="1" dirty="0" err="1" smtClean="0">
                <a:solidFill>
                  <a:srgbClr val="0070C0"/>
                </a:solidFill>
              </a:rPr>
              <a:t>impl</a:t>
            </a:r>
            <a:r>
              <a:rPr lang="en-US" b="1" dirty="0" smtClean="0">
                <a:solidFill>
                  <a:srgbClr val="0070C0"/>
                </a:solidFill>
              </a:rPr>
              <a:t>&gt; </a:t>
            </a:r>
            <a:r>
              <a:rPr lang="en-US" b="1" dirty="0" err="1" smtClean="0">
                <a:solidFill>
                  <a:srgbClr val="0070C0"/>
                </a:solidFill>
              </a:rPr>
              <a:t>pimpl</a:t>
            </a:r>
            <a:r>
              <a:rPr lang="en-US" b="1" dirty="0" smtClean="0">
                <a:solidFill>
                  <a:srgbClr val="0070C0"/>
                </a:solidFill>
              </a:rPr>
              <a:t>;</a:t>
            </a:r>
            <a:r>
              <a:rPr lang="en-US" dirty="0" smtClean="0">
                <a:solidFill>
                  <a:srgbClr val="0070C0"/>
                </a:solidFill>
              </a:rPr>
              <a:t>	// opaque type here</a:t>
            </a:r>
            <a:br>
              <a:rPr lang="en-US" dirty="0" smtClean="0">
                <a:solidFill>
                  <a:srgbClr val="0070C0"/>
                </a:solidFill>
              </a:rPr>
            </a:br>
            <a:r>
              <a:rPr lang="en-US" dirty="0" smtClean="0">
                <a:solidFill>
                  <a:srgbClr val="0070C0"/>
                </a:solidFill>
              </a:rPr>
              <a:t>};</a:t>
            </a:r>
          </a:p>
          <a:p>
            <a:pPr marL="594360" lvl="2" indent="0">
              <a:spcBef>
                <a:spcPts val="1800"/>
              </a:spcBef>
              <a:buNone/>
            </a:pPr>
            <a:r>
              <a:rPr lang="en-US" b="1" dirty="0" smtClean="0">
                <a:solidFill>
                  <a:srgbClr val="0070C0"/>
                </a:solidFill>
              </a:rPr>
              <a:t>class </a:t>
            </a:r>
            <a:r>
              <a:rPr lang="en-US" b="1" dirty="0" err="1" smtClean="0">
                <a:solidFill>
                  <a:srgbClr val="0070C0"/>
                </a:solidFill>
              </a:rPr>
              <a:t>my_class</a:t>
            </a:r>
            <a:r>
              <a:rPr lang="en-US" b="1" dirty="0" smtClean="0">
                <a:solidFill>
                  <a:srgbClr val="0070C0"/>
                </a:solidFill>
              </a:rPr>
              <a:t>::</a:t>
            </a:r>
            <a:r>
              <a:rPr lang="en-US" b="1" dirty="0" err="1" smtClean="0">
                <a:solidFill>
                  <a:srgbClr val="0070C0"/>
                </a:solidFill>
              </a:rPr>
              <a:t>impl</a:t>
            </a:r>
            <a:r>
              <a:rPr lang="en-US" b="1" dirty="0" smtClean="0">
                <a:solidFill>
                  <a:srgbClr val="0070C0"/>
                </a:solidFill>
              </a:rPr>
              <a:t> {</a:t>
            </a:r>
            <a:r>
              <a:rPr lang="en-US" dirty="0" smtClean="0">
                <a:solidFill>
                  <a:srgbClr val="0070C0"/>
                </a:solidFill>
              </a:rPr>
              <a:t>			// defined privately here</a:t>
            </a:r>
            <a:r>
              <a:rPr lang="en-US" b="1" dirty="0" smtClean="0">
                <a:solidFill>
                  <a:srgbClr val="0070C0"/>
                </a:solidFill>
              </a:rPr>
              <a:t/>
            </a:r>
            <a:br>
              <a:rPr lang="en-US" b="1" dirty="0" smtClean="0">
                <a:solidFill>
                  <a:srgbClr val="0070C0"/>
                </a:solidFill>
              </a:rPr>
            </a:br>
            <a:r>
              <a:rPr lang="en-US" b="1" dirty="0" smtClean="0">
                <a:solidFill>
                  <a:srgbClr val="0070C0"/>
                </a:solidFill>
              </a:rPr>
              <a:t>  // … all private data and functions: all of these</a:t>
            </a:r>
            <a:br>
              <a:rPr lang="en-US" b="1" dirty="0" smtClean="0">
                <a:solidFill>
                  <a:srgbClr val="0070C0"/>
                </a:solidFill>
              </a:rPr>
            </a:br>
            <a:r>
              <a:rPr lang="en-US" b="1" dirty="0" smtClean="0">
                <a:solidFill>
                  <a:srgbClr val="0070C0"/>
                </a:solidFill>
              </a:rPr>
              <a:t>  //     can now change without recompiling callers …</a:t>
            </a:r>
            <a:br>
              <a:rPr lang="en-US" b="1" dirty="0" smtClean="0">
                <a:solidFill>
                  <a:srgbClr val="0070C0"/>
                </a:solidFill>
              </a:rPr>
            </a:br>
            <a:r>
              <a:rPr lang="en-US" b="1" dirty="0" smtClean="0">
                <a:solidFill>
                  <a:srgbClr val="0070C0"/>
                </a:solidFill>
              </a:rPr>
              <a:t>};</a:t>
            </a:r>
          </a:p>
          <a:p>
            <a:pPr marL="594360" lvl="2" indent="0">
              <a:buNone/>
            </a:pPr>
            <a:r>
              <a:rPr lang="en-US" dirty="0" err="1" smtClean="0">
                <a:solidFill>
                  <a:srgbClr val="0070C0"/>
                </a:solidFill>
              </a:rPr>
              <a:t>my_class</a:t>
            </a:r>
            <a:r>
              <a:rPr lang="en-US" dirty="0" smtClean="0">
                <a:solidFill>
                  <a:srgbClr val="0070C0"/>
                </a:solidFill>
              </a:rPr>
              <a:t>::</a:t>
            </a:r>
            <a:r>
              <a:rPr lang="en-US" dirty="0" err="1" smtClean="0">
                <a:solidFill>
                  <a:srgbClr val="0070C0"/>
                </a:solidFill>
              </a:rPr>
              <a:t>my_class</a:t>
            </a:r>
            <a:r>
              <a:rPr lang="en-US" dirty="0" smtClean="0">
                <a:solidFill>
                  <a:srgbClr val="0070C0"/>
                </a:solidFill>
              </a:rPr>
              <a:t>() </a:t>
            </a:r>
            <a:r>
              <a:rPr lang="en-US" b="1" dirty="0" smtClean="0">
                <a:solidFill>
                  <a:srgbClr val="0070C0"/>
                </a:solidFill>
              </a:rPr>
              <a:t>: </a:t>
            </a:r>
            <a:r>
              <a:rPr lang="en-US" b="1" dirty="0" err="1" smtClean="0">
                <a:solidFill>
                  <a:srgbClr val="0070C0"/>
                </a:solidFill>
              </a:rPr>
              <a:t>pimpl</a:t>
            </a:r>
            <a:r>
              <a:rPr lang="en-US" b="1" dirty="0" smtClean="0">
                <a:solidFill>
                  <a:srgbClr val="0070C0"/>
                </a:solidFill>
              </a:rPr>
              <a:t>( new </a:t>
            </a:r>
            <a:r>
              <a:rPr lang="en-US" b="1" dirty="0" err="1" smtClean="0">
                <a:solidFill>
                  <a:srgbClr val="0070C0"/>
                </a:solidFill>
              </a:rPr>
              <a:t>impl</a:t>
            </a:r>
            <a:r>
              <a:rPr lang="en-US" b="1" dirty="0" smtClean="0">
                <a:solidFill>
                  <a:srgbClr val="0070C0"/>
                </a:solidFill>
              </a:rPr>
              <a:t> )</a:t>
            </a:r>
            <a:br>
              <a:rPr lang="en-US" b="1" dirty="0" smtClean="0">
                <a:solidFill>
                  <a:srgbClr val="0070C0"/>
                </a:solidFill>
              </a:rPr>
            </a:br>
            <a:r>
              <a:rPr lang="en-US" dirty="0" smtClean="0">
                <a:solidFill>
                  <a:srgbClr val="0070C0"/>
                </a:solidFill>
              </a:rPr>
              <a:t>{</a:t>
            </a:r>
            <a:br>
              <a:rPr lang="en-US" dirty="0" smtClean="0">
                <a:solidFill>
                  <a:srgbClr val="0070C0"/>
                </a:solidFill>
              </a:rPr>
            </a:br>
            <a:r>
              <a:rPr lang="en-US" dirty="0" smtClean="0">
                <a:solidFill>
                  <a:srgbClr val="0070C0"/>
                </a:solidFill>
              </a:rPr>
              <a:t>  /* … set </a:t>
            </a:r>
            <a:r>
              <a:rPr lang="en-US" dirty="0" err="1" smtClean="0">
                <a:solidFill>
                  <a:srgbClr val="0070C0"/>
                </a:solidFill>
              </a:rPr>
              <a:t>impl</a:t>
            </a:r>
            <a:r>
              <a:rPr lang="en-US" dirty="0" smtClean="0">
                <a:solidFill>
                  <a:srgbClr val="0070C0"/>
                </a:solidFill>
              </a:rPr>
              <a:t> values …*/</a:t>
            </a:r>
            <a:br>
              <a:rPr lang="en-US" dirty="0" smtClean="0">
                <a:solidFill>
                  <a:srgbClr val="0070C0"/>
                </a:solidFill>
              </a:rPr>
            </a:br>
            <a:r>
              <a:rPr lang="en-US" dirty="0" smtClean="0">
                <a:solidFill>
                  <a:srgbClr val="0070C0"/>
                </a:solidFill>
              </a:rPr>
              <a:t>}</a:t>
            </a:r>
          </a:p>
          <a:p>
            <a:pPr lvl="1">
              <a:spcBef>
                <a:spcPts val="1800"/>
              </a:spcBef>
            </a:pPr>
            <a:r>
              <a:rPr lang="en-US" dirty="0" smtClean="0"/>
              <a:t>Avoids rebuild cascades and brittle object layouts.</a:t>
            </a:r>
          </a:p>
          <a:p>
            <a:pPr lvl="1"/>
            <a:r>
              <a:rPr lang="en-US" dirty="0" smtClean="0"/>
              <a:t>Most appropriate for (transitively) popular types.</a:t>
            </a:r>
          </a:p>
        </p:txBody>
      </p:sp>
      <p:cxnSp>
        <p:nvCxnSpPr>
          <p:cNvPr id="5" name="Straight Connector 4"/>
          <p:cNvCxnSpPr/>
          <p:nvPr/>
        </p:nvCxnSpPr>
        <p:spPr>
          <a:xfrm>
            <a:off x="1335640" y="3124200"/>
            <a:ext cx="10142170"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221814" y="2190690"/>
            <a:ext cx="1347035" cy="400110"/>
          </a:xfrm>
          <a:prstGeom prst="rect">
            <a:avLst/>
          </a:prstGeom>
          <a:noFill/>
        </p:spPr>
        <p:txBody>
          <a:bodyPr wrap="none" rtlCol="0">
            <a:spAutoFit/>
          </a:bodyPr>
          <a:lstStyle/>
          <a:p>
            <a:pPr algn="r" defTabSz="914400" fontAlgn="base">
              <a:spcBef>
                <a:spcPct val="0"/>
              </a:spcBef>
              <a:spcAft>
                <a:spcPct val="0"/>
              </a:spcAft>
            </a:pPr>
            <a:r>
              <a:rPr lang="en-US" sz="2000" b="1" dirty="0" err="1" smtClean="0">
                <a:solidFill>
                  <a:prstClr val="black"/>
                </a:solidFill>
              </a:rPr>
              <a:t>my_class.h</a:t>
            </a:r>
            <a:endParaRPr lang="en-US" sz="2000" b="1" dirty="0">
              <a:solidFill>
                <a:prstClr val="black"/>
              </a:solidFill>
            </a:endParaRPr>
          </a:p>
        </p:txBody>
      </p:sp>
      <p:sp>
        <p:nvSpPr>
          <p:cNvPr id="8" name="TextBox 7"/>
          <p:cNvSpPr txBox="1"/>
          <p:nvPr/>
        </p:nvSpPr>
        <p:spPr>
          <a:xfrm>
            <a:off x="9976554" y="4095690"/>
            <a:ext cx="1592294" cy="400110"/>
          </a:xfrm>
          <a:prstGeom prst="rect">
            <a:avLst/>
          </a:prstGeom>
          <a:noFill/>
        </p:spPr>
        <p:txBody>
          <a:bodyPr wrap="none" rtlCol="0">
            <a:spAutoFit/>
          </a:bodyPr>
          <a:lstStyle/>
          <a:p>
            <a:pPr algn="r" defTabSz="914400" fontAlgn="base">
              <a:spcBef>
                <a:spcPct val="0"/>
              </a:spcBef>
              <a:spcAft>
                <a:spcPct val="0"/>
              </a:spcAft>
            </a:pPr>
            <a:r>
              <a:rPr lang="en-US" sz="2000" b="1" dirty="0" smtClean="0">
                <a:solidFill>
                  <a:prstClr val="black"/>
                </a:solidFill>
              </a:rPr>
              <a:t>my_class.cpp</a:t>
            </a:r>
            <a:endParaRPr lang="en-US" sz="2000" b="1" dirty="0">
              <a:solidFill>
                <a:prstClr val="black"/>
              </a:solidFill>
            </a:endParaRPr>
          </a:p>
        </p:txBody>
      </p:sp>
    </p:spTree>
    <p:extLst>
      <p:ext uri="{BB962C8B-B14F-4D97-AF65-F5344CB8AC3E}">
        <p14:creationId xmlns:p14="http://schemas.microsoft.com/office/powerpoint/2010/main" val="9351145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Sufficiently Portable Types and</a:t>
            </a:r>
            <a:br>
              <a:rPr lang="en-US" dirty="0" smtClean="0"/>
            </a:br>
            <a:r>
              <a:rPr lang="en-US" dirty="0" smtClean="0"/>
              <a:t>Conventions At ABI Boundaries (C++ </a:t>
            </a:r>
            <a:r>
              <a:rPr lang="en-US" dirty="0" smtClean="0">
                <a:sym typeface="Symbol"/>
              </a:rPr>
              <a:t> </a:t>
            </a:r>
            <a:r>
              <a:rPr lang="en-US" i="1" dirty="0">
                <a:sym typeface="Symbol"/>
              </a:rPr>
              <a:t>*</a:t>
            </a:r>
            <a:r>
              <a:rPr lang="en-US" i="1" dirty="0" smtClean="0">
                <a:sym typeface="Symbol"/>
              </a:rPr>
              <a:t> </a:t>
            </a:r>
            <a:r>
              <a:rPr lang="en-US" dirty="0" smtClean="0">
                <a:sym typeface="Symbol"/>
              </a:rPr>
              <a:t>)</a:t>
            </a:r>
            <a:endParaRPr lang="en-US" dirty="0"/>
          </a:p>
        </p:txBody>
      </p:sp>
      <p:sp>
        <p:nvSpPr>
          <p:cNvPr id="3" name="Content Placeholder 2"/>
          <p:cNvSpPr>
            <a:spLocks noGrp="1"/>
          </p:cNvSpPr>
          <p:nvPr>
            <p:ph sz="quarter" idx="1"/>
          </p:nvPr>
        </p:nvSpPr>
        <p:spPr>
          <a:xfrm>
            <a:off x="609441" y="1219200"/>
            <a:ext cx="10969943" cy="2151797"/>
          </a:xfrm>
        </p:spPr>
        <p:txBody>
          <a:bodyPr>
            <a:normAutofit lnSpcReduction="10000"/>
          </a:bodyPr>
          <a:lstStyle/>
          <a:p>
            <a:r>
              <a:rPr lang="en-US" dirty="0" smtClean="0"/>
              <a:t>Portable types = C built-in types (incl. *) and </a:t>
            </a:r>
            <a:r>
              <a:rPr lang="en-US" dirty="0" err="1" smtClean="0"/>
              <a:t>structs</a:t>
            </a:r>
            <a:r>
              <a:rPr lang="en-US" dirty="0" smtClean="0"/>
              <a:t> thereof.</a:t>
            </a:r>
          </a:p>
          <a:p>
            <a:pPr lvl="1"/>
            <a:r>
              <a:rPr lang="en-US" dirty="0" smtClean="0"/>
              <a:t>Class types can only be used when caller and callee agree on layout, calling convention, etc. = compiled with same compiler + settings.</a:t>
            </a:r>
          </a:p>
          <a:p>
            <a:pPr>
              <a:spcBef>
                <a:spcPts val="1200"/>
              </a:spcBef>
            </a:pPr>
            <a:r>
              <a:rPr lang="en-US" spc="-30" dirty="0" smtClean="0"/>
              <a:t>When callers may be compiled with another compiler/language:</a:t>
            </a:r>
          </a:p>
          <a:p>
            <a:pPr lvl="1"/>
            <a:r>
              <a:rPr lang="en-US" dirty="0" smtClean="0"/>
              <a:t>“Flatten” to an “extern C” API with a specific calling convention.</a:t>
            </a:r>
          </a:p>
        </p:txBody>
      </p:sp>
      <p:sp>
        <p:nvSpPr>
          <p:cNvPr id="4" name="Content Placeholder 2"/>
          <p:cNvSpPr txBox="1">
            <a:spLocks/>
          </p:cNvSpPr>
          <p:nvPr/>
        </p:nvSpPr>
        <p:spPr>
          <a:xfrm>
            <a:off x="325106" y="3466530"/>
            <a:ext cx="3714631" cy="2620371"/>
          </a:xfrm>
          <a:prstGeom prst="rect">
            <a:avLst/>
          </a:prstGeom>
          <a:solidFill>
            <a:schemeClr val="accent2">
              <a:lumMod val="20000"/>
              <a:lumOff val="80000"/>
            </a:schemeClr>
          </a:solidFill>
        </p:spPr>
        <p:txBody>
          <a:bodyPr vert="horz" anchor="ct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2" indent="0">
              <a:spcBef>
                <a:spcPts val="600"/>
              </a:spcBef>
              <a:buNone/>
            </a:pPr>
            <a:endParaRPr lang="en-US" dirty="0" smtClean="0">
              <a:solidFill>
                <a:srgbClr val="0070C0"/>
              </a:solidFill>
            </a:endParaRPr>
          </a:p>
          <a:p>
            <a:pPr marL="0" lvl="2" indent="0">
              <a:spcBef>
                <a:spcPts val="600"/>
              </a:spcBef>
              <a:buNone/>
            </a:pPr>
            <a:r>
              <a:rPr lang="en-US" dirty="0" smtClean="0">
                <a:solidFill>
                  <a:srgbClr val="0070C0"/>
                </a:solidFill>
              </a:rPr>
              <a:t>class </a:t>
            </a:r>
            <a:r>
              <a:rPr lang="en-US" dirty="0">
                <a:solidFill>
                  <a:srgbClr val="0070C0"/>
                </a:solidFill>
              </a:rPr>
              <a:t>widget </a:t>
            </a:r>
            <a:r>
              <a:rPr lang="en-US" dirty="0" smtClean="0">
                <a:solidFill>
                  <a:srgbClr val="0070C0"/>
                </a:solidFill>
              </a:rPr>
              <a:t>{</a:t>
            </a:r>
            <a:endParaRPr lang="en-US" dirty="0">
              <a:solidFill>
                <a:srgbClr val="0070C0"/>
              </a:solidFill>
            </a:endParaRPr>
          </a:p>
          <a:p>
            <a:pPr marL="0" lvl="2" indent="0">
              <a:spcBef>
                <a:spcPts val="600"/>
              </a:spcBef>
              <a:buNone/>
            </a:pPr>
            <a:r>
              <a:rPr lang="en-US" dirty="0" smtClean="0">
                <a:solidFill>
                  <a:srgbClr val="0070C0"/>
                </a:solidFill>
              </a:rPr>
              <a:t>    </a:t>
            </a:r>
            <a:r>
              <a:rPr lang="en-US" dirty="0">
                <a:solidFill>
                  <a:srgbClr val="0070C0"/>
                </a:solidFill>
              </a:rPr>
              <a:t>widget</a:t>
            </a:r>
            <a:r>
              <a:rPr lang="en-US" dirty="0" smtClean="0">
                <a:solidFill>
                  <a:srgbClr val="0070C0"/>
                </a:solidFill>
              </a:rPr>
              <a:t>();</a:t>
            </a:r>
          </a:p>
          <a:p>
            <a:pPr marL="0" lvl="2" indent="0">
              <a:spcBef>
                <a:spcPts val="600"/>
              </a:spcBef>
              <a:buNone/>
            </a:pPr>
            <a:r>
              <a:rPr lang="en-US" dirty="0" smtClean="0">
                <a:solidFill>
                  <a:srgbClr val="0070C0"/>
                </a:solidFill>
              </a:rPr>
              <a:t>    </a:t>
            </a:r>
            <a:r>
              <a:rPr lang="en-US" dirty="0">
                <a:solidFill>
                  <a:srgbClr val="0070C0"/>
                </a:solidFill>
              </a:rPr>
              <a:t>~widget</a:t>
            </a:r>
            <a:r>
              <a:rPr lang="en-US" dirty="0" smtClean="0">
                <a:solidFill>
                  <a:srgbClr val="0070C0"/>
                </a:solidFill>
              </a:rPr>
              <a:t>();</a:t>
            </a:r>
          </a:p>
          <a:p>
            <a:pPr marL="0" lvl="2" indent="0">
              <a:spcBef>
                <a:spcPts val="600"/>
              </a:spcBef>
              <a:buNone/>
            </a:pPr>
            <a:r>
              <a:rPr lang="en-US" dirty="0" smtClean="0">
                <a:solidFill>
                  <a:srgbClr val="0070C0"/>
                </a:solidFill>
              </a:rPr>
              <a:t>    double </a:t>
            </a:r>
            <a:r>
              <a:rPr lang="en-US" dirty="0">
                <a:solidFill>
                  <a:srgbClr val="0070C0"/>
                </a:solidFill>
              </a:rPr>
              <a:t>method( int, gadget&amp; </a:t>
            </a:r>
            <a:r>
              <a:rPr lang="en-US" dirty="0" smtClean="0">
                <a:solidFill>
                  <a:srgbClr val="0070C0"/>
                </a:solidFill>
              </a:rPr>
              <a:t>);</a:t>
            </a:r>
          </a:p>
          <a:p>
            <a:pPr marL="0" lvl="2" indent="0">
              <a:spcBef>
                <a:spcPts val="600"/>
              </a:spcBef>
              <a:buNone/>
            </a:pPr>
            <a:r>
              <a:rPr lang="en-US" dirty="0" smtClean="0">
                <a:solidFill>
                  <a:srgbClr val="0070C0"/>
                </a:solidFill>
              </a:rPr>
              <a:t>};</a:t>
            </a:r>
            <a:endParaRPr lang="en-US" dirty="0">
              <a:solidFill>
                <a:srgbClr val="0070C0"/>
              </a:solidFill>
            </a:endParaRPr>
          </a:p>
        </p:txBody>
      </p:sp>
      <p:sp>
        <p:nvSpPr>
          <p:cNvPr id="5" name="Content Placeholder 2"/>
          <p:cNvSpPr txBox="1">
            <a:spLocks/>
          </p:cNvSpPr>
          <p:nvPr/>
        </p:nvSpPr>
        <p:spPr>
          <a:xfrm>
            <a:off x="4107977" y="3466530"/>
            <a:ext cx="7653375" cy="2620371"/>
          </a:xfrm>
          <a:prstGeom prst="rect">
            <a:avLst/>
          </a:prstGeom>
          <a:solidFill>
            <a:schemeClr val="accent4">
              <a:lumMod val="20000"/>
              <a:lumOff val="80000"/>
            </a:schemeClr>
          </a:solidFill>
        </p:spPr>
        <p:txBody>
          <a:bodyPr vert="horz" anchor="ctr">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2" indent="0">
              <a:spcBef>
                <a:spcPts val="600"/>
              </a:spcBef>
              <a:buNone/>
              <a:tabLst>
                <a:tab pos="8050213" algn="r"/>
              </a:tabLst>
            </a:pPr>
            <a:r>
              <a:rPr lang="en-US" b="1" dirty="0" smtClean="0">
                <a:solidFill>
                  <a:srgbClr val="0070C0"/>
                </a:solidFill>
              </a:rPr>
              <a:t>extern </a:t>
            </a:r>
            <a:r>
              <a:rPr lang="en-US" b="1" dirty="0">
                <a:solidFill>
                  <a:srgbClr val="0070C0"/>
                </a:solidFill>
              </a:rPr>
              <a:t>“C” </a:t>
            </a:r>
            <a:r>
              <a:rPr lang="en-US" dirty="0">
                <a:solidFill>
                  <a:srgbClr val="0070C0"/>
                </a:solidFill>
              </a:rPr>
              <a:t>{	// functions using </a:t>
            </a:r>
            <a:r>
              <a:rPr lang="en-US" b="1" dirty="0">
                <a:solidFill>
                  <a:srgbClr val="0070C0"/>
                </a:solidFill>
              </a:rPr>
              <a:t>explicit “this”</a:t>
            </a:r>
          </a:p>
          <a:p>
            <a:pPr marL="0" lvl="2" indent="0">
              <a:spcBef>
                <a:spcPts val="600"/>
              </a:spcBef>
              <a:buNone/>
              <a:tabLst>
                <a:tab pos="8050213" algn="r"/>
              </a:tabLst>
            </a:pPr>
            <a:r>
              <a:rPr lang="en-US" dirty="0">
                <a:solidFill>
                  <a:srgbClr val="0070C0"/>
                </a:solidFill>
              </a:rPr>
              <a:t>  struct widget;	// + opaque type (fwd </a:t>
            </a:r>
            <a:r>
              <a:rPr lang="en-US" dirty="0" err="1">
                <a:solidFill>
                  <a:srgbClr val="0070C0"/>
                </a:solidFill>
              </a:rPr>
              <a:t>decl</a:t>
            </a:r>
            <a:r>
              <a:rPr lang="en-US" dirty="0">
                <a:solidFill>
                  <a:srgbClr val="0070C0"/>
                </a:solidFill>
              </a:rPr>
              <a:t> only)</a:t>
            </a:r>
          </a:p>
          <a:p>
            <a:pPr marL="0" lvl="2" indent="0">
              <a:spcBef>
                <a:spcPts val="600"/>
              </a:spcBef>
              <a:buNone/>
              <a:tabLst>
                <a:tab pos="8050213" algn="r"/>
              </a:tabLst>
            </a:pPr>
            <a:r>
              <a:rPr lang="en-US" dirty="0">
                <a:solidFill>
                  <a:srgbClr val="0070C0"/>
                </a:solidFill>
              </a:rPr>
              <a:t>  </a:t>
            </a:r>
            <a:r>
              <a:rPr lang="en-US" b="1" dirty="0">
                <a:solidFill>
                  <a:srgbClr val="0070C0"/>
                </a:solidFill>
              </a:rPr>
              <a:t>widget* </a:t>
            </a:r>
            <a:r>
              <a:rPr lang="en-US" dirty="0">
                <a:solidFill>
                  <a:srgbClr val="0070C0"/>
                </a:solidFill>
              </a:rPr>
              <a:t>STDCALL</a:t>
            </a:r>
            <a:r>
              <a:rPr lang="en-US" b="1" dirty="0">
                <a:solidFill>
                  <a:srgbClr val="0070C0"/>
                </a:solidFill>
              </a:rPr>
              <a:t> </a:t>
            </a:r>
            <a:r>
              <a:rPr lang="en-US" b="1" dirty="0" err="1">
                <a:solidFill>
                  <a:srgbClr val="0070C0"/>
                </a:solidFill>
              </a:rPr>
              <a:t>widget_create</a:t>
            </a:r>
            <a:r>
              <a:rPr lang="en-US" dirty="0">
                <a:solidFill>
                  <a:srgbClr val="0070C0"/>
                </a:solidFill>
              </a:rPr>
              <a:t>();	// </a:t>
            </a:r>
            <a:r>
              <a:rPr lang="en-US" dirty="0" err="1">
                <a:solidFill>
                  <a:srgbClr val="0070C0"/>
                </a:solidFill>
              </a:rPr>
              <a:t>ctor</a:t>
            </a:r>
            <a:r>
              <a:rPr lang="en-US" dirty="0">
                <a:solidFill>
                  <a:srgbClr val="0070C0"/>
                </a:solidFill>
              </a:rPr>
              <a:t> </a:t>
            </a:r>
            <a:r>
              <a:rPr lang="en-US" dirty="0">
                <a:solidFill>
                  <a:srgbClr val="0070C0"/>
                </a:solidFill>
                <a:sym typeface="Symbol"/>
              </a:rPr>
              <a:t></a:t>
            </a:r>
            <a:r>
              <a:rPr lang="en-US" dirty="0">
                <a:solidFill>
                  <a:srgbClr val="0070C0"/>
                </a:solidFill>
              </a:rPr>
              <a:t> create </a:t>
            </a:r>
            <a:r>
              <a:rPr lang="en-US" dirty="0" smtClean="0">
                <a:solidFill>
                  <a:srgbClr val="0070C0"/>
                </a:solidFill>
              </a:rPr>
              <a:t>“</a:t>
            </a:r>
            <a:r>
              <a:rPr lang="en-US" dirty="0">
                <a:solidFill>
                  <a:srgbClr val="0070C0"/>
                </a:solidFill>
              </a:rPr>
              <a:t>this”</a:t>
            </a:r>
          </a:p>
          <a:p>
            <a:pPr marL="0" lvl="2" indent="0">
              <a:spcBef>
                <a:spcPts val="600"/>
              </a:spcBef>
              <a:buNone/>
              <a:tabLst>
                <a:tab pos="8050213" algn="r"/>
              </a:tabLst>
            </a:pPr>
            <a:r>
              <a:rPr lang="en-US" dirty="0">
                <a:solidFill>
                  <a:srgbClr val="0070C0"/>
                </a:solidFill>
              </a:rPr>
              <a:t>  </a:t>
            </a:r>
            <a:r>
              <a:rPr lang="en-US" b="1" dirty="0">
                <a:solidFill>
                  <a:srgbClr val="0070C0"/>
                </a:solidFill>
              </a:rPr>
              <a:t>void</a:t>
            </a:r>
            <a:r>
              <a:rPr lang="en-US" dirty="0">
                <a:solidFill>
                  <a:srgbClr val="0070C0"/>
                </a:solidFill>
              </a:rPr>
              <a:t> STDCALL </a:t>
            </a:r>
            <a:r>
              <a:rPr lang="en-US" b="1" dirty="0" err="1">
                <a:solidFill>
                  <a:srgbClr val="0070C0"/>
                </a:solidFill>
              </a:rPr>
              <a:t>widget_destroy</a:t>
            </a:r>
            <a:r>
              <a:rPr lang="en-US" dirty="0">
                <a:solidFill>
                  <a:srgbClr val="0070C0"/>
                </a:solidFill>
              </a:rPr>
              <a:t>( </a:t>
            </a:r>
            <a:r>
              <a:rPr lang="en-US" b="1" dirty="0">
                <a:solidFill>
                  <a:srgbClr val="0070C0"/>
                </a:solidFill>
              </a:rPr>
              <a:t>widget*</a:t>
            </a:r>
            <a:r>
              <a:rPr lang="en-US" dirty="0">
                <a:solidFill>
                  <a:srgbClr val="0070C0"/>
                </a:solidFill>
              </a:rPr>
              <a:t> );	// </a:t>
            </a:r>
            <a:r>
              <a:rPr lang="en-US" dirty="0" err="1">
                <a:solidFill>
                  <a:srgbClr val="0070C0"/>
                </a:solidFill>
              </a:rPr>
              <a:t>dtor</a:t>
            </a:r>
            <a:r>
              <a:rPr lang="en-US" dirty="0">
                <a:solidFill>
                  <a:srgbClr val="0070C0"/>
                </a:solidFill>
              </a:rPr>
              <a:t> </a:t>
            </a:r>
            <a:r>
              <a:rPr lang="en-US" dirty="0">
                <a:solidFill>
                  <a:srgbClr val="0070C0"/>
                </a:solidFill>
                <a:sym typeface="Symbol"/>
              </a:rPr>
              <a:t></a:t>
            </a:r>
            <a:r>
              <a:rPr lang="en-US" dirty="0">
                <a:solidFill>
                  <a:srgbClr val="0070C0"/>
                </a:solidFill>
              </a:rPr>
              <a:t> </a:t>
            </a:r>
            <a:r>
              <a:rPr lang="en-US" dirty="0" smtClean="0">
                <a:solidFill>
                  <a:srgbClr val="0070C0"/>
                </a:solidFill>
              </a:rPr>
              <a:t>nuke  </a:t>
            </a:r>
            <a:r>
              <a:rPr lang="en-US" dirty="0">
                <a:solidFill>
                  <a:srgbClr val="0070C0"/>
                </a:solidFill>
              </a:rPr>
              <a:t>“this”</a:t>
            </a:r>
            <a:endParaRPr lang="en-US" b="1" dirty="0">
              <a:solidFill>
                <a:srgbClr val="0070C0"/>
              </a:solidFill>
            </a:endParaRPr>
          </a:p>
          <a:p>
            <a:pPr marL="0" lvl="2" indent="0">
              <a:spcBef>
                <a:spcPts val="600"/>
              </a:spcBef>
              <a:buNone/>
              <a:tabLst>
                <a:tab pos="8050213" algn="r"/>
              </a:tabLst>
            </a:pPr>
            <a:r>
              <a:rPr lang="en-US" dirty="0">
                <a:solidFill>
                  <a:srgbClr val="0070C0"/>
                </a:solidFill>
              </a:rPr>
              <a:t>  </a:t>
            </a:r>
            <a:r>
              <a:rPr lang="en-US" spc="-30" dirty="0">
                <a:solidFill>
                  <a:srgbClr val="0070C0"/>
                </a:solidFill>
              </a:rPr>
              <a:t>double STDCALL </a:t>
            </a:r>
            <a:r>
              <a:rPr lang="en-US" b="1" spc="-30" dirty="0" err="1">
                <a:solidFill>
                  <a:srgbClr val="0070C0"/>
                </a:solidFill>
              </a:rPr>
              <a:t>widget_method</a:t>
            </a:r>
            <a:r>
              <a:rPr lang="en-US" spc="-30" dirty="0">
                <a:solidFill>
                  <a:srgbClr val="0070C0"/>
                </a:solidFill>
              </a:rPr>
              <a:t>( </a:t>
            </a:r>
            <a:r>
              <a:rPr lang="en-US" b="1" spc="-30" dirty="0">
                <a:solidFill>
                  <a:srgbClr val="0070C0"/>
                </a:solidFill>
              </a:rPr>
              <a:t>widget*</a:t>
            </a:r>
            <a:r>
              <a:rPr lang="en-US" spc="-30" dirty="0">
                <a:solidFill>
                  <a:srgbClr val="0070C0"/>
                </a:solidFill>
              </a:rPr>
              <a:t>, int, gadget* );</a:t>
            </a:r>
            <a:r>
              <a:rPr lang="en-US" dirty="0">
                <a:solidFill>
                  <a:srgbClr val="0070C0"/>
                </a:solidFill>
              </a:rPr>
              <a:t>	// </a:t>
            </a:r>
            <a:r>
              <a:rPr lang="en-US" spc="-20" dirty="0" smtClean="0">
                <a:solidFill>
                  <a:srgbClr val="0070C0"/>
                </a:solidFill>
                <a:sym typeface="Symbol"/>
              </a:rPr>
              <a:t>use </a:t>
            </a:r>
            <a:r>
              <a:rPr lang="en-US" spc="-20" dirty="0">
                <a:solidFill>
                  <a:srgbClr val="0070C0"/>
                </a:solidFill>
                <a:sym typeface="Symbol"/>
              </a:rPr>
              <a:t>“this”</a:t>
            </a:r>
            <a:endParaRPr lang="en-US" b="1" spc="-20" dirty="0">
              <a:solidFill>
                <a:srgbClr val="0070C0"/>
              </a:solidFill>
            </a:endParaRPr>
          </a:p>
          <a:p>
            <a:pPr marL="0" lvl="2" indent="0">
              <a:spcBef>
                <a:spcPts val="600"/>
              </a:spcBef>
              <a:buNone/>
            </a:pPr>
            <a:r>
              <a:rPr lang="en-US" dirty="0" smtClean="0">
                <a:solidFill>
                  <a:srgbClr val="0070C0"/>
                </a:solidFill>
              </a:rPr>
              <a:t>}</a:t>
            </a:r>
            <a:endParaRPr lang="en-US" dirty="0">
              <a:solidFill>
                <a:srgbClr val="0070C0"/>
              </a:solidFill>
            </a:endParaRPr>
          </a:p>
        </p:txBody>
      </p:sp>
      <p:sp>
        <p:nvSpPr>
          <p:cNvPr id="6" name="Right Arrow 5"/>
          <p:cNvSpPr/>
          <p:nvPr/>
        </p:nvSpPr>
        <p:spPr>
          <a:xfrm>
            <a:off x="3603001" y="3630291"/>
            <a:ext cx="682396" cy="1787868"/>
          </a:xfrm>
          <a:prstGeom prst="rightArrow">
            <a:avLst>
              <a:gd name="adj1" fmla="val 50000"/>
              <a:gd name="adj2" fmla="val 70000"/>
            </a:avLst>
          </a:prstGeom>
          <a:solidFill>
            <a:schemeClr val="accent2">
              <a:lumMod val="60000"/>
              <a:lumOff val="4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2521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a:xfrm>
            <a:off x="609441" y="1210321"/>
            <a:ext cx="10969943" cy="5108285"/>
          </a:xfrm>
        </p:spPr>
        <p:txBody>
          <a:bodyPr>
            <a:normAutofit/>
          </a:bodyPr>
          <a:lstStyle/>
          <a:p>
            <a:pPr>
              <a:spcBef>
                <a:spcPts val="1800"/>
              </a:spcBef>
            </a:pPr>
            <a:endParaRPr lang="en-US" dirty="0" smtClean="0"/>
          </a:p>
          <a:p>
            <a:pPr>
              <a:spcBef>
                <a:spcPts val="1800"/>
              </a:spcBef>
            </a:pPr>
            <a:r>
              <a:rPr lang="en-US" b="1" dirty="0" smtClean="0">
                <a:solidFill>
                  <a:srgbClr val="0070C0"/>
                </a:solidFill>
              </a:rPr>
              <a:t>Motivation and Scope</a:t>
            </a:r>
          </a:p>
          <a:p>
            <a:pPr>
              <a:spcBef>
                <a:spcPts val="1800"/>
              </a:spcBef>
            </a:pPr>
            <a:r>
              <a:rPr lang="en-US" dirty="0" smtClean="0"/>
              <a:t>Modern C++: Clean, Safe, Fast</a:t>
            </a:r>
          </a:p>
          <a:p>
            <a:pPr>
              <a:spcBef>
                <a:spcPts val="1800"/>
              </a:spcBef>
            </a:pPr>
            <a:r>
              <a:rPr lang="en-US" dirty="0" smtClean="0"/>
              <a:t>Across Modules: ABI Safety &amp; Other Languages</a:t>
            </a:r>
            <a:endParaRPr lang="en-US" dirty="0"/>
          </a:p>
          <a:p>
            <a:pPr>
              <a:spcBef>
                <a:spcPts val="1800"/>
              </a:spcBef>
            </a:pPr>
            <a:r>
              <a:rPr lang="en-US" dirty="0" smtClean="0"/>
              <a:t>Summary</a:t>
            </a:r>
            <a:endParaRPr lang="en-US" dirty="0"/>
          </a:p>
        </p:txBody>
      </p:sp>
    </p:spTree>
    <p:extLst>
      <p:ext uri="{BB962C8B-B14F-4D97-AF65-F5344CB8AC3E}">
        <p14:creationId xmlns:p14="http://schemas.microsoft.com/office/powerpoint/2010/main" val="22277197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145874" y="2290452"/>
            <a:ext cx="3000654" cy="359545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4" name="Title 3"/>
          <p:cNvSpPr>
            <a:spLocks noGrp="1"/>
          </p:cNvSpPr>
          <p:nvPr>
            <p:ph type="title"/>
          </p:nvPr>
        </p:nvSpPr>
        <p:spPr/>
        <p:txBody>
          <a:bodyPr>
            <a:normAutofit fontScale="90000"/>
          </a:bodyPr>
          <a:lstStyle/>
          <a:p>
            <a:r>
              <a:rPr lang="en-US" dirty="0" smtClean="0"/>
              <a:t>WinRT Types: For Cross-Language </a:t>
            </a:r>
            <a:r>
              <a:rPr lang="en-US" dirty="0"/>
              <a:t>Use (C++ </a:t>
            </a:r>
            <a:r>
              <a:rPr lang="en-US" dirty="0">
                <a:sym typeface="Symbol"/>
              </a:rPr>
              <a:t> </a:t>
            </a:r>
            <a:r>
              <a:rPr lang="en-US" dirty="0" smtClean="0">
                <a:sym typeface="Symbol"/>
              </a:rPr>
              <a:t>JS/.NET )</a:t>
            </a:r>
            <a:endParaRPr lang="en-US" dirty="0"/>
          </a:p>
        </p:txBody>
      </p:sp>
      <p:sp>
        <p:nvSpPr>
          <p:cNvPr id="7" name="Rectangle 6"/>
          <p:cNvSpPr/>
          <p:nvPr/>
        </p:nvSpPr>
        <p:spPr bwMode="auto">
          <a:xfrm>
            <a:off x="5641761" y="2290452"/>
            <a:ext cx="1504766" cy="359545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5" name="Rectangle 4"/>
          <p:cNvSpPr/>
          <p:nvPr/>
        </p:nvSpPr>
        <p:spPr bwMode="auto">
          <a:xfrm>
            <a:off x="4358940" y="2521264"/>
            <a:ext cx="2565644" cy="313383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Module</a:t>
            </a:r>
          </a:p>
          <a:p>
            <a:pPr algn="ctr" defTabSz="914099" fontAlgn="base">
              <a:spcBef>
                <a:spcPct val="0"/>
              </a:spcBef>
              <a:spcAft>
                <a:spcPct val="0"/>
              </a:spcAft>
            </a:pPr>
            <a:r>
              <a:rPr lang="en-US" sz="2200" b="1" dirty="0" smtClean="0">
                <a:solidFill>
                  <a:schemeClr val="tx1"/>
                </a:solidFill>
              </a:rPr>
              <a:t>Internals</a:t>
            </a:r>
          </a:p>
          <a:p>
            <a:pPr algn="ctr" defTabSz="914099" fontAlgn="base">
              <a:spcBef>
                <a:spcPct val="0"/>
              </a:spcBef>
              <a:spcAft>
                <a:spcPct val="0"/>
              </a:spcAft>
            </a:pPr>
            <a:endParaRPr lang="en-US" sz="2200" dirty="0">
              <a:solidFill>
                <a:schemeClr val="tx1"/>
              </a:solidFill>
            </a:endParaRPr>
          </a:p>
          <a:p>
            <a:pPr algn="ctr" defTabSz="914099" fontAlgn="base">
              <a:spcBef>
                <a:spcPct val="0"/>
              </a:spcBef>
              <a:spcAft>
                <a:spcPct val="0"/>
              </a:spcAft>
            </a:pPr>
            <a:r>
              <a:rPr lang="en-US" sz="2000" dirty="0" smtClean="0">
                <a:solidFill>
                  <a:schemeClr val="tx1"/>
                </a:solidFill>
              </a:rPr>
              <a:t>written in C++</a:t>
            </a:r>
          </a:p>
        </p:txBody>
      </p:sp>
      <p:sp>
        <p:nvSpPr>
          <p:cNvPr id="10" name="Line Callout 1 9"/>
          <p:cNvSpPr/>
          <p:nvPr/>
        </p:nvSpPr>
        <p:spPr bwMode="auto">
          <a:xfrm>
            <a:off x="8016552" y="1473669"/>
            <a:ext cx="2618904" cy="2068504"/>
          </a:xfrm>
          <a:prstGeom prst="borderCallout1">
            <a:avLst>
              <a:gd name="adj1" fmla="val 18750"/>
              <a:gd name="adj2" fmla="val -8333"/>
              <a:gd name="adj3" fmla="val 43831"/>
              <a:gd name="adj4" fmla="val -38672"/>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WinRT External Surface</a:t>
            </a:r>
          </a:p>
          <a:p>
            <a:pPr algn="ctr" defTabSz="914099" fontAlgn="base">
              <a:spcBef>
                <a:spcPct val="0"/>
              </a:spcBef>
              <a:spcAft>
                <a:spcPct val="0"/>
              </a:spcAft>
            </a:pPr>
            <a:endParaRPr lang="en-US" sz="2200" dirty="0" smtClean="0">
              <a:solidFill>
                <a:schemeClr val="bg1"/>
              </a:solidFill>
            </a:endParaRPr>
          </a:p>
          <a:p>
            <a:pPr algn="ctr" defTabSz="914099" fontAlgn="base">
              <a:spcBef>
                <a:spcPct val="0"/>
              </a:spcBef>
              <a:spcAft>
                <a:spcPct val="0"/>
              </a:spcAft>
            </a:pPr>
            <a:r>
              <a:rPr lang="en-US" sz="2000" dirty="0" smtClean="0">
                <a:solidFill>
                  <a:schemeClr val="bg1"/>
                </a:solidFill>
              </a:rPr>
              <a:t>for WinRT callers/</a:t>
            </a:r>
            <a:r>
              <a:rPr lang="en-US" sz="2000" dirty="0" err="1" smtClean="0">
                <a:solidFill>
                  <a:schemeClr val="bg1"/>
                </a:solidFill>
              </a:rPr>
              <a:t>callees</a:t>
            </a:r>
            <a:endParaRPr lang="en-US" sz="2000" dirty="0" smtClean="0">
              <a:solidFill>
                <a:schemeClr val="bg1"/>
              </a:solidFill>
            </a:endParaRPr>
          </a:p>
        </p:txBody>
      </p:sp>
      <p:sp>
        <p:nvSpPr>
          <p:cNvPr id="11" name="Line Callout 1 10"/>
          <p:cNvSpPr/>
          <p:nvPr/>
        </p:nvSpPr>
        <p:spPr bwMode="auto">
          <a:xfrm flipH="1">
            <a:off x="693954" y="1473669"/>
            <a:ext cx="2618904" cy="2068504"/>
          </a:xfrm>
          <a:prstGeom prst="borderCallout1">
            <a:avLst>
              <a:gd name="adj1" fmla="val 18750"/>
              <a:gd name="adj2" fmla="val -8333"/>
              <a:gd name="adj3" fmla="val 43831"/>
              <a:gd name="adj4" fmla="val -38672"/>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b="1" dirty="0" smtClean="0">
                <a:solidFill>
                  <a:schemeClr val="tx1"/>
                </a:solidFill>
              </a:rPr>
              <a:t>C/C++ </a:t>
            </a:r>
            <a:br>
              <a:rPr lang="en-US" sz="2200" b="1" dirty="0" smtClean="0">
                <a:solidFill>
                  <a:schemeClr val="tx1"/>
                </a:solidFill>
              </a:rPr>
            </a:br>
            <a:r>
              <a:rPr lang="en-US" sz="2200" b="1" dirty="0" smtClean="0">
                <a:solidFill>
                  <a:schemeClr val="tx1"/>
                </a:solidFill>
              </a:rPr>
              <a:t>External Surface</a:t>
            </a:r>
          </a:p>
          <a:p>
            <a:pPr algn="ctr" defTabSz="914099" fontAlgn="base">
              <a:spcBef>
                <a:spcPct val="0"/>
              </a:spcBef>
              <a:spcAft>
                <a:spcPct val="0"/>
              </a:spcAft>
            </a:pPr>
            <a:endParaRPr lang="en-US" sz="2200" dirty="0" smtClean="0">
              <a:solidFill>
                <a:schemeClr val="tx1"/>
              </a:solidFill>
            </a:endParaRPr>
          </a:p>
          <a:p>
            <a:pPr algn="ctr" defTabSz="914099" fontAlgn="base">
              <a:spcBef>
                <a:spcPct val="0"/>
              </a:spcBef>
              <a:spcAft>
                <a:spcPct val="0"/>
              </a:spcAft>
            </a:pPr>
            <a:r>
              <a:rPr lang="en-US" sz="2000" dirty="0" smtClean="0">
                <a:solidFill>
                  <a:schemeClr val="tx1"/>
                </a:solidFill>
              </a:rPr>
              <a:t>use: “C” handle style, C++ </a:t>
            </a:r>
            <a:r>
              <a:rPr lang="en-US" sz="2000" dirty="0" err="1" smtClean="0">
                <a:solidFill>
                  <a:schemeClr val="tx1"/>
                </a:solidFill>
              </a:rPr>
              <a:t>Pimpl</a:t>
            </a:r>
            <a:r>
              <a:rPr lang="en-US" sz="2000" dirty="0" smtClean="0">
                <a:solidFill>
                  <a:schemeClr val="tx1"/>
                </a:solidFill>
              </a:rPr>
              <a:t> style</a:t>
            </a:r>
          </a:p>
        </p:txBody>
      </p:sp>
    </p:spTree>
    <p:extLst>
      <p:ext uri="{BB962C8B-B14F-4D97-AF65-F5344CB8AC3E}">
        <p14:creationId xmlns:p14="http://schemas.microsoft.com/office/powerpoint/2010/main" val="37754308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 &amp; WinRT</a:t>
            </a:r>
            <a:endParaRPr lang="en-US" dirty="0"/>
          </a:p>
        </p:txBody>
      </p:sp>
      <p:sp>
        <p:nvSpPr>
          <p:cNvPr id="7" name="Text Placeholder 6"/>
          <p:cNvSpPr>
            <a:spLocks noGrp="1"/>
          </p:cNvSpPr>
          <p:nvPr>
            <p:ph type="body" idx="1"/>
          </p:nvPr>
        </p:nvSpPr>
        <p:spPr/>
        <p:txBody>
          <a:bodyPr/>
          <a:lstStyle/>
          <a:p>
            <a:r>
              <a:rPr lang="en-US" dirty="0" smtClean="0"/>
              <a:t>Standard C++: Portable &amp; Efficient Types</a:t>
            </a:r>
            <a:endParaRPr lang="en-US" dirty="0"/>
          </a:p>
        </p:txBody>
      </p:sp>
      <p:sp>
        <p:nvSpPr>
          <p:cNvPr id="8" name="Text Placeholder 7"/>
          <p:cNvSpPr>
            <a:spLocks noGrp="1"/>
          </p:cNvSpPr>
          <p:nvPr>
            <p:ph type="body" sz="half" idx="3"/>
          </p:nvPr>
        </p:nvSpPr>
        <p:spPr/>
        <p:txBody>
          <a:bodyPr/>
          <a:lstStyle/>
          <a:p>
            <a:r>
              <a:rPr lang="en-US" dirty="0" smtClean="0"/>
              <a:t>C++/CX: WinRT &amp; ABI-Safe Types</a:t>
            </a:r>
            <a:endParaRPr lang="en-US" dirty="0"/>
          </a:p>
        </p:txBody>
      </p:sp>
      <p:sp>
        <p:nvSpPr>
          <p:cNvPr id="5" name="Content Placeholder 4"/>
          <p:cNvSpPr>
            <a:spLocks noGrp="1"/>
          </p:cNvSpPr>
          <p:nvPr>
            <p:ph sz="quarter" idx="2"/>
          </p:nvPr>
        </p:nvSpPr>
        <p:spPr>
          <a:xfrm>
            <a:off x="609441" y="2133600"/>
            <a:ext cx="5383398" cy="4205056"/>
          </a:xfrm>
        </p:spPr>
        <p:txBody>
          <a:bodyPr>
            <a:normAutofit/>
          </a:bodyPr>
          <a:lstStyle/>
          <a:p>
            <a:pPr marL="0" indent="0">
              <a:buNone/>
            </a:pPr>
            <a:r>
              <a:rPr lang="en-US" sz="2200" b="1" dirty="0">
                <a:solidFill>
                  <a:srgbClr val="0070C0"/>
                </a:solidFill>
              </a:rPr>
              <a:t>class</a:t>
            </a:r>
            <a:r>
              <a:rPr lang="en-US" sz="2200" dirty="0">
                <a:solidFill>
                  <a:srgbClr val="0070C0"/>
                </a:solidFill>
              </a:rPr>
              <a:t> </a:t>
            </a:r>
            <a:r>
              <a:rPr lang="en-US" sz="2200" dirty="0" smtClean="0">
                <a:solidFill>
                  <a:srgbClr val="0070C0"/>
                </a:solidFill>
              </a:rPr>
              <a:t>point { int x; int y; };</a:t>
            </a:r>
            <a:endParaRPr lang="en-US" sz="2200" dirty="0">
              <a:solidFill>
                <a:srgbClr val="0070C0"/>
              </a:solidFill>
            </a:endParaRPr>
          </a:p>
          <a:p>
            <a:pPr marL="0" indent="0">
              <a:buNone/>
            </a:pPr>
            <a:r>
              <a:rPr lang="en-US" sz="2200" b="1" dirty="0" smtClean="0">
                <a:solidFill>
                  <a:srgbClr val="0070C0"/>
                </a:solidFill>
              </a:rPr>
              <a:t>class</a:t>
            </a:r>
            <a:r>
              <a:rPr lang="en-US" sz="2200" dirty="0" smtClean="0">
                <a:solidFill>
                  <a:srgbClr val="0070C0"/>
                </a:solidFill>
              </a:rPr>
              <a:t> </a:t>
            </a:r>
            <a:r>
              <a:rPr lang="en-US" sz="2200" dirty="0" err="1" smtClean="0">
                <a:solidFill>
                  <a:srgbClr val="0070C0"/>
                </a:solidFill>
              </a:rPr>
              <a:t>drawable</a:t>
            </a:r>
            <a:r>
              <a:rPr lang="en-US" sz="2200" dirty="0" smtClean="0">
                <a:solidFill>
                  <a:srgbClr val="0070C0"/>
                </a:solidFill>
              </a:rPr>
              <a:t> : </a:t>
            </a:r>
            <a:r>
              <a:rPr lang="en-US" sz="2200" b="1" dirty="0">
                <a:solidFill>
                  <a:srgbClr val="0070C0"/>
                </a:solidFill>
              </a:rPr>
              <a:t>boost::</a:t>
            </a:r>
            <a:r>
              <a:rPr lang="en-US" sz="2200" b="1" dirty="0" err="1">
                <a:solidFill>
                  <a:srgbClr val="0070C0"/>
                </a:solidFill>
              </a:rPr>
              <a:t>noncopyable</a:t>
            </a:r>
            <a:r>
              <a:rPr lang="en-US" sz="2200" dirty="0">
                <a:solidFill>
                  <a:srgbClr val="0070C0"/>
                </a:solidFill>
              </a:rPr>
              <a:t> </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  public: virtual void draw() = 0;</a:t>
            </a:r>
            <a:br>
              <a:rPr lang="en-US" sz="2200" dirty="0" smtClean="0">
                <a:solidFill>
                  <a:srgbClr val="0070C0"/>
                </a:solidFill>
              </a:rPr>
            </a:br>
            <a:r>
              <a:rPr lang="en-US" sz="2200" dirty="0" smtClean="0">
                <a:solidFill>
                  <a:srgbClr val="0070C0"/>
                </a:solidFill>
              </a:rPr>
              <a:t>};</a:t>
            </a:r>
          </a:p>
          <a:p>
            <a:pPr marL="0" indent="0">
              <a:buNone/>
            </a:pPr>
            <a:r>
              <a:rPr lang="en-US" sz="2200" b="1" dirty="0">
                <a:solidFill>
                  <a:srgbClr val="0070C0"/>
                </a:solidFill>
              </a:rPr>
              <a:t>class</a:t>
            </a:r>
            <a:r>
              <a:rPr lang="en-US" sz="2200" dirty="0">
                <a:solidFill>
                  <a:srgbClr val="0070C0"/>
                </a:solidFill>
              </a:rPr>
              <a:t> shape : public </a:t>
            </a:r>
            <a:r>
              <a:rPr lang="en-US" sz="2200" dirty="0" err="1">
                <a:solidFill>
                  <a:srgbClr val="0070C0"/>
                </a:solidFill>
              </a:rPr>
              <a:t>drawable</a:t>
            </a:r>
            <a:r>
              <a:rPr lang="en-US" sz="2200" dirty="0">
                <a:solidFill>
                  <a:srgbClr val="0070C0"/>
                </a:solidFill>
              </a:rPr>
              <a:t> { … };</a:t>
            </a:r>
          </a:p>
          <a:p>
            <a:pPr marL="0" indent="0">
              <a:buNone/>
            </a:pPr>
            <a:r>
              <a:rPr lang="en-US" sz="2200" b="1" dirty="0" smtClean="0">
                <a:solidFill>
                  <a:srgbClr val="0070C0"/>
                </a:solidFill>
              </a:rPr>
              <a:t>class</a:t>
            </a:r>
            <a:r>
              <a:rPr lang="en-US" sz="2200" dirty="0" smtClean="0">
                <a:solidFill>
                  <a:srgbClr val="0070C0"/>
                </a:solidFill>
              </a:rPr>
              <a:t> circle : public shape { … };</a:t>
            </a:r>
          </a:p>
          <a:p>
            <a:pPr marL="0" indent="0">
              <a:spcBef>
                <a:spcPts val="1800"/>
              </a:spcBef>
              <a:buNone/>
            </a:pPr>
            <a:r>
              <a:rPr lang="en-US" sz="2200" dirty="0" smtClean="0">
                <a:solidFill>
                  <a:srgbClr val="0070C0"/>
                </a:solidFill>
              </a:rPr>
              <a:t>:::</a:t>
            </a:r>
          </a:p>
          <a:p>
            <a:pPr marL="0" indent="0">
              <a:spcBef>
                <a:spcPts val="1800"/>
              </a:spcBef>
              <a:buNone/>
            </a:pPr>
            <a:r>
              <a:rPr lang="en-US" sz="2200" dirty="0" smtClean="0">
                <a:solidFill>
                  <a:srgbClr val="0070C0"/>
                </a:solidFill>
              </a:rPr>
              <a:t>auto p = </a:t>
            </a:r>
            <a:r>
              <a:rPr lang="en-US" sz="2200" b="1" dirty="0" smtClean="0">
                <a:solidFill>
                  <a:srgbClr val="0070C0"/>
                </a:solidFill>
              </a:rPr>
              <a:t>make_shared&lt;circle&gt;</a:t>
            </a:r>
            <a:r>
              <a:rPr lang="en-US" sz="2200" dirty="0" smtClean="0">
                <a:solidFill>
                  <a:srgbClr val="0070C0"/>
                </a:solidFill>
              </a:rPr>
              <a:t>();</a:t>
            </a:r>
            <a:br>
              <a:rPr lang="en-US" sz="2200" dirty="0" smtClean="0">
                <a:solidFill>
                  <a:srgbClr val="0070C0"/>
                </a:solidFill>
              </a:rPr>
            </a:br>
            <a:r>
              <a:rPr lang="en-US" sz="2200" b="1" dirty="0" smtClean="0">
                <a:solidFill>
                  <a:srgbClr val="0070C0"/>
                </a:solidFill>
              </a:rPr>
              <a:t>shared_ptr&lt;</a:t>
            </a:r>
            <a:r>
              <a:rPr lang="en-US" sz="2200" b="1" dirty="0" err="1" smtClean="0">
                <a:solidFill>
                  <a:srgbClr val="0070C0"/>
                </a:solidFill>
              </a:rPr>
              <a:t>drawable</a:t>
            </a:r>
            <a:r>
              <a:rPr lang="en-US" sz="2200" b="1" dirty="0" smtClean="0">
                <a:solidFill>
                  <a:srgbClr val="0070C0"/>
                </a:solidFill>
              </a:rPr>
              <a:t>&gt;</a:t>
            </a:r>
            <a:r>
              <a:rPr lang="en-US" sz="2200" dirty="0" smtClean="0">
                <a:solidFill>
                  <a:srgbClr val="0070C0"/>
                </a:solidFill>
              </a:rPr>
              <a:t> p2 = p;</a:t>
            </a:r>
            <a:br>
              <a:rPr lang="en-US" sz="2200" dirty="0" smtClean="0">
                <a:solidFill>
                  <a:srgbClr val="0070C0"/>
                </a:solidFill>
              </a:rPr>
            </a:br>
            <a:r>
              <a:rPr lang="en-US" sz="2200" dirty="0" smtClean="0">
                <a:solidFill>
                  <a:srgbClr val="0070C0"/>
                </a:solidFill>
              </a:rPr>
              <a:t>p2-&gt;draw();</a:t>
            </a:r>
          </a:p>
        </p:txBody>
      </p:sp>
      <p:sp>
        <p:nvSpPr>
          <p:cNvPr id="9" name="Content Placeholder 8"/>
          <p:cNvSpPr>
            <a:spLocks noGrp="1"/>
          </p:cNvSpPr>
          <p:nvPr>
            <p:ph sz="quarter" idx="4"/>
          </p:nvPr>
        </p:nvSpPr>
        <p:spPr>
          <a:xfrm>
            <a:off x="6195986" y="2133600"/>
            <a:ext cx="5383398" cy="4205056"/>
          </a:xfrm>
        </p:spPr>
        <p:txBody>
          <a:bodyPr>
            <a:normAutofit/>
          </a:bodyPr>
          <a:lstStyle/>
          <a:p>
            <a:pPr marL="0" indent="0">
              <a:buNone/>
            </a:pPr>
            <a:r>
              <a:rPr lang="en-US" sz="2200" b="1" dirty="0" smtClean="0">
                <a:solidFill>
                  <a:srgbClr val="0070C0"/>
                </a:solidFill>
              </a:rPr>
              <a:t>value class</a:t>
            </a:r>
            <a:r>
              <a:rPr lang="en-US" sz="2200" dirty="0" smtClean="0">
                <a:solidFill>
                  <a:srgbClr val="0070C0"/>
                </a:solidFill>
              </a:rPr>
              <a:t> Point { int x; int y; };</a:t>
            </a:r>
            <a:endParaRPr lang="en-US" sz="2200" dirty="0">
              <a:solidFill>
                <a:srgbClr val="0070C0"/>
              </a:solidFill>
            </a:endParaRPr>
          </a:p>
          <a:p>
            <a:pPr marL="0" indent="0">
              <a:buNone/>
            </a:pPr>
            <a:r>
              <a:rPr lang="en-US" sz="2200" b="1" dirty="0" smtClean="0">
                <a:solidFill>
                  <a:srgbClr val="0070C0"/>
                </a:solidFill>
              </a:rPr>
              <a:t>interface class</a:t>
            </a:r>
            <a:r>
              <a:rPr lang="en-US" sz="2200" dirty="0" smtClean="0">
                <a:solidFill>
                  <a:srgbClr val="0070C0"/>
                </a:solidFill>
              </a:rPr>
              <a:t> </a:t>
            </a:r>
            <a:r>
              <a:rPr lang="en-US" sz="2200" dirty="0" err="1" smtClean="0">
                <a:solidFill>
                  <a:srgbClr val="0070C0"/>
                </a:solidFill>
              </a:rPr>
              <a:t>IDrawable</a:t>
            </a:r>
            <a:r>
              <a:rPr lang="en-US" sz="2200" dirty="0" smtClean="0">
                <a:solidFill>
                  <a:srgbClr val="0070C0"/>
                </a:solidFill>
              </a:rPr>
              <a:t> {</a:t>
            </a:r>
            <a:r>
              <a:rPr lang="en-US" sz="2200" dirty="0">
                <a:solidFill>
                  <a:srgbClr val="0070C0"/>
                </a:solidFill>
              </a:rPr>
              <a:t/>
            </a:r>
            <a:br>
              <a:rPr lang="en-US" sz="2200" dirty="0">
                <a:solidFill>
                  <a:srgbClr val="0070C0"/>
                </a:solidFill>
              </a:rPr>
            </a:br>
            <a:r>
              <a:rPr lang="en-US" sz="2200" dirty="0" smtClean="0">
                <a:solidFill>
                  <a:srgbClr val="0070C0"/>
                </a:solidFill>
              </a:rPr>
              <a:t>  </a:t>
            </a:r>
            <a:r>
              <a:rPr lang="en-US" sz="2200" dirty="0">
                <a:solidFill>
                  <a:srgbClr val="0070C0"/>
                </a:solidFill>
              </a:rPr>
              <a:t>virtual void </a:t>
            </a:r>
            <a:r>
              <a:rPr lang="en-US" sz="2200" dirty="0" smtClean="0">
                <a:solidFill>
                  <a:srgbClr val="0070C0"/>
                </a:solidFill>
              </a:rPr>
              <a:t>Draw();</a:t>
            </a:r>
            <a:r>
              <a:rPr lang="en-US" sz="2200" dirty="0">
                <a:solidFill>
                  <a:srgbClr val="0070C0"/>
                </a:solidFill>
              </a:rPr>
              <a:t/>
            </a:r>
            <a:br>
              <a:rPr lang="en-US" sz="2200" dirty="0">
                <a:solidFill>
                  <a:srgbClr val="0070C0"/>
                </a:solidFill>
              </a:rPr>
            </a:br>
            <a:r>
              <a:rPr lang="en-US" sz="2200" dirty="0" smtClean="0">
                <a:solidFill>
                  <a:srgbClr val="0070C0"/>
                </a:solidFill>
              </a:rPr>
              <a:t>};</a:t>
            </a:r>
          </a:p>
          <a:p>
            <a:pPr marL="0" indent="0">
              <a:buNone/>
            </a:pPr>
            <a:r>
              <a:rPr lang="en-US" sz="2200" b="1" dirty="0" smtClean="0">
                <a:solidFill>
                  <a:srgbClr val="0070C0"/>
                </a:solidFill>
              </a:rPr>
              <a:t>ref class</a:t>
            </a:r>
            <a:r>
              <a:rPr lang="en-US" sz="2200" dirty="0" smtClean="0">
                <a:solidFill>
                  <a:srgbClr val="0070C0"/>
                </a:solidFill>
              </a:rPr>
              <a:t> Shape </a:t>
            </a:r>
            <a:r>
              <a:rPr lang="en-US" sz="2200" dirty="0">
                <a:solidFill>
                  <a:srgbClr val="0070C0"/>
                </a:solidFill>
              </a:rPr>
              <a:t>: </a:t>
            </a:r>
            <a:r>
              <a:rPr lang="en-US" sz="2200" dirty="0" err="1" smtClean="0">
                <a:solidFill>
                  <a:srgbClr val="0070C0"/>
                </a:solidFill>
              </a:rPr>
              <a:t>IDrawable</a:t>
            </a:r>
            <a:r>
              <a:rPr lang="en-US" sz="2200" dirty="0" smtClean="0">
                <a:solidFill>
                  <a:srgbClr val="0070C0"/>
                </a:solidFill>
              </a:rPr>
              <a:t> { </a:t>
            </a:r>
            <a:r>
              <a:rPr lang="en-US" sz="2200" dirty="0">
                <a:solidFill>
                  <a:srgbClr val="0070C0"/>
                </a:solidFill>
              </a:rPr>
              <a:t>… };</a:t>
            </a:r>
          </a:p>
          <a:p>
            <a:pPr marL="0" indent="0">
              <a:buNone/>
            </a:pPr>
            <a:r>
              <a:rPr lang="en-US" sz="2200" b="1" dirty="0" smtClean="0">
                <a:solidFill>
                  <a:srgbClr val="0070C0"/>
                </a:solidFill>
              </a:rPr>
              <a:t>ref class</a:t>
            </a:r>
            <a:r>
              <a:rPr lang="en-US" sz="2200" dirty="0" smtClean="0">
                <a:solidFill>
                  <a:srgbClr val="0070C0"/>
                </a:solidFill>
              </a:rPr>
              <a:t> Circle </a:t>
            </a:r>
            <a:r>
              <a:rPr lang="en-US" sz="2200" dirty="0">
                <a:solidFill>
                  <a:srgbClr val="0070C0"/>
                </a:solidFill>
              </a:rPr>
              <a:t>: </a:t>
            </a:r>
            <a:r>
              <a:rPr lang="en-US" sz="2200" dirty="0" smtClean="0">
                <a:solidFill>
                  <a:srgbClr val="0070C0"/>
                </a:solidFill>
              </a:rPr>
              <a:t>Shape </a:t>
            </a:r>
            <a:r>
              <a:rPr lang="en-US" sz="2200" dirty="0">
                <a:solidFill>
                  <a:srgbClr val="0070C0"/>
                </a:solidFill>
              </a:rPr>
              <a:t>{ … };</a:t>
            </a:r>
          </a:p>
          <a:p>
            <a:pPr marL="0" indent="0">
              <a:spcBef>
                <a:spcPts val="1800"/>
              </a:spcBef>
              <a:buNone/>
            </a:pPr>
            <a:r>
              <a:rPr lang="en-US" sz="2200" dirty="0">
                <a:solidFill>
                  <a:srgbClr val="0070C0"/>
                </a:solidFill>
              </a:rPr>
              <a:t>:::</a:t>
            </a:r>
          </a:p>
          <a:p>
            <a:pPr marL="0" indent="0">
              <a:spcBef>
                <a:spcPts val="1800"/>
              </a:spcBef>
              <a:buNone/>
            </a:pPr>
            <a:r>
              <a:rPr lang="en-US" sz="2200" dirty="0">
                <a:solidFill>
                  <a:srgbClr val="0070C0"/>
                </a:solidFill>
              </a:rPr>
              <a:t>auto p = </a:t>
            </a:r>
            <a:r>
              <a:rPr lang="en-US" sz="2200" b="1" dirty="0" smtClean="0">
                <a:solidFill>
                  <a:srgbClr val="0070C0"/>
                </a:solidFill>
              </a:rPr>
              <a:t>ref new Circle</a:t>
            </a:r>
            <a:r>
              <a:rPr lang="en-US" sz="2200" dirty="0" smtClean="0">
                <a:solidFill>
                  <a:srgbClr val="0070C0"/>
                </a:solidFill>
              </a:rPr>
              <a:t>();</a:t>
            </a:r>
            <a:r>
              <a:rPr lang="en-US" sz="2200" dirty="0">
                <a:solidFill>
                  <a:srgbClr val="0070C0"/>
                </a:solidFill>
              </a:rPr>
              <a:t/>
            </a:r>
            <a:br>
              <a:rPr lang="en-US" sz="2200" dirty="0">
                <a:solidFill>
                  <a:srgbClr val="0070C0"/>
                </a:solidFill>
              </a:rPr>
            </a:br>
            <a:r>
              <a:rPr lang="en-US" sz="2200" b="1" dirty="0" err="1" smtClean="0">
                <a:solidFill>
                  <a:srgbClr val="0070C0"/>
                </a:solidFill>
              </a:rPr>
              <a:t>IDrawable</a:t>
            </a:r>
            <a:r>
              <a:rPr lang="en-US" sz="2200" b="1" dirty="0" smtClean="0">
                <a:solidFill>
                  <a:srgbClr val="0070C0"/>
                </a:solidFill>
              </a:rPr>
              <a:t>^</a:t>
            </a:r>
            <a:r>
              <a:rPr lang="en-US" sz="2200" dirty="0" smtClean="0">
                <a:solidFill>
                  <a:srgbClr val="0070C0"/>
                </a:solidFill>
              </a:rPr>
              <a:t> </a:t>
            </a:r>
            <a:r>
              <a:rPr lang="en-US" sz="2200" dirty="0">
                <a:solidFill>
                  <a:srgbClr val="0070C0"/>
                </a:solidFill>
              </a:rPr>
              <a:t>p2 = p;</a:t>
            </a:r>
            <a:br>
              <a:rPr lang="en-US" sz="2200" dirty="0">
                <a:solidFill>
                  <a:srgbClr val="0070C0"/>
                </a:solidFill>
              </a:rPr>
            </a:br>
            <a:r>
              <a:rPr lang="en-US" sz="2200" dirty="0">
                <a:solidFill>
                  <a:srgbClr val="0070C0"/>
                </a:solidFill>
              </a:rPr>
              <a:t>p2-&gt;draw();</a:t>
            </a:r>
          </a:p>
        </p:txBody>
      </p:sp>
      <p:sp>
        <p:nvSpPr>
          <p:cNvPr id="11" name="Line Callout 1 10"/>
          <p:cNvSpPr/>
          <p:nvPr/>
        </p:nvSpPr>
        <p:spPr>
          <a:xfrm>
            <a:off x="8859823" y="4419507"/>
            <a:ext cx="3118132" cy="717572"/>
          </a:xfrm>
          <a:prstGeom prst="borderCallout1">
            <a:avLst>
              <a:gd name="adj1" fmla="val 25636"/>
              <a:gd name="adj2" fmla="val -1190"/>
              <a:gd name="adj3" fmla="val 2108"/>
              <a:gd name="adj4" fmla="val -26809"/>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types are ABI-safe &amp; </a:t>
            </a:r>
            <a:br>
              <a:rPr lang="en-US" sz="2000" dirty="0" smtClean="0"/>
            </a:br>
            <a:r>
              <a:rPr lang="en-US" sz="2000" dirty="0" smtClean="0"/>
              <a:t>WinRT cross-language</a:t>
            </a:r>
          </a:p>
        </p:txBody>
      </p:sp>
      <p:sp>
        <p:nvSpPr>
          <p:cNvPr id="13" name="Line Callout 1 12"/>
          <p:cNvSpPr/>
          <p:nvPr/>
        </p:nvSpPr>
        <p:spPr>
          <a:xfrm>
            <a:off x="7315201" y="355321"/>
            <a:ext cx="4621658" cy="787679"/>
          </a:xfrm>
          <a:prstGeom prst="borderCallout1">
            <a:avLst>
              <a:gd name="adj1" fmla="val 25636"/>
              <a:gd name="adj2" fmla="val -1190"/>
              <a:gd name="adj3" fmla="val 240032"/>
              <a:gd name="adj4" fmla="val -1414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can state the kind of type you’re writing: value type, reference type, or interface</a:t>
            </a:r>
          </a:p>
        </p:txBody>
      </p:sp>
      <p:sp>
        <p:nvSpPr>
          <p:cNvPr id="17" name="Line Callout 1 16"/>
          <p:cNvSpPr/>
          <p:nvPr/>
        </p:nvSpPr>
        <p:spPr>
          <a:xfrm>
            <a:off x="9380305" y="5619372"/>
            <a:ext cx="2597649" cy="717572"/>
          </a:xfrm>
          <a:prstGeom prst="borderCallout1">
            <a:avLst>
              <a:gd name="adj1" fmla="val 25636"/>
              <a:gd name="adj2" fmla="val -1190"/>
              <a:gd name="adj3" fmla="val 3540"/>
              <a:gd name="adj4" fmla="val -28391"/>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two main concepts: </a:t>
            </a:r>
            <a:br>
              <a:rPr lang="en-US" sz="2000" dirty="0" smtClean="0"/>
            </a:br>
            <a:r>
              <a:rPr lang="en-US" sz="2000" b="1" dirty="0" smtClean="0"/>
              <a:t>^</a:t>
            </a:r>
            <a:r>
              <a:rPr lang="en-US" sz="2000" dirty="0" smtClean="0"/>
              <a:t> and </a:t>
            </a:r>
            <a:r>
              <a:rPr lang="en-US" sz="2000" b="1" dirty="0" smtClean="0"/>
              <a:t>ref new</a:t>
            </a:r>
          </a:p>
        </p:txBody>
      </p:sp>
    </p:spTree>
    <p:extLst>
      <p:ext uri="{BB962C8B-B14F-4D97-AF65-F5344CB8AC3E}">
        <p14:creationId xmlns:p14="http://schemas.microsoft.com/office/powerpoint/2010/main" val="14540980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a:xfrm>
            <a:off x="609441" y="1210321"/>
            <a:ext cx="10969943" cy="5108285"/>
          </a:xfrm>
        </p:spPr>
        <p:txBody>
          <a:bodyPr>
            <a:normAutofit/>
          </a:bodyPr>
          <a:lstStyle/>
          <a:p>
            <a:pPr>
              <a:spcBef>
                <a:spcPts val="1800"/>
              </a:spcBef>
            </a:pPr>
            <a:endParaRPr lang="en-US" dirty="0" smtClean="0"/>
          </a:p>
          <a:p>
            <a:pPr>
              <a:spcBef>
                <a:spcPts val="1800"/>
              </a:spcBef>
            </a:pPr>
            <a:r>
              <a:rPr lang="en-US" dirty="0" smtClean="0"/>
              <a:t>Motivation and Scope</a:t>
            </a:r>
          </a:p>
          <a:p>
            <a:pPr>
              <a:spcBef>
                <a:spcPts val="1800"/>
              </a:spcBef>
            </a:pPr>
            <a:r>
              <a:rPr lang="en-US" dirty="0" smtClean="0"/>
              <a:t>Modern C++: Clean, Safe, Fast</a:t>
            </a:r>
          </a:p>
          <a:p>
            <a:pPr>
              <a:spcBef>
                <a:spcPts val="1800"/>
              </a:spcBef>
            </a:pPr>
            <a:r>
              <a:rPr lang="en-US" dirty="0" smtClean="0"/>
              <a:t>Across Modules: ABI Safety &amp; Other Languages</a:t>
            </a:r>
            <a:endParaRPr lang="en-US" dirty="0"/>
          </a:p>
          <a:p>
            <a:pPr>
              <a:spcBef>
                <a:spcPts val="1800"/>
              </a:spcBef>
            </a:pPr>
            <a:r>
              <a:rPr lang="en-US" b="1" dirty="0" smtClean="0">
                <a:solidFill>
                  <a:srgbClr val="0070C0"/>
                </a:solidFill>
              </a:rPr>
              <a:t>Summary</a:t>
            </a:r>
            <a:endParaRPr lang="en-US" b="1" dirty="0">
              <a:solidFill>
                <a:srgbClr val="0070C0"/>
              </a:solidFill>
            </a:endParaRPr>
          </a:p>
        </p:txBody>
      </p:sp>
    </p:spTree>
    <p:extLst>
      <p:ext uri="{BB962C8B-B14F-4D97-AF65-F5344CB8AC3E}">
        <p14:creationId xmlns:p14="http://schemas.microsoft.com/office/powerpoint/2010/main" val="239221502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Renaissance</a:t>
            </a:r>
          </a:p>
        </p:txBody>
      </p:sp>
      <p:sp>
        <p:nvSpPr>
          <p:cNvPr id="3" name="Text Placeholder 2"/>
          <p:cNvSpPr>
            <a:spLocks noGrp="1"/>
          </p:cNvSpPr>
          <p:nvPr>
            <p:ph sz="quarter" idx="1"/>
          </p:nvPr>
        </p:nvSpPr>
        <p:spPr/>
        <p:txBody>
          <a:bodyPr>
            <a:normAutofit/>
          </a:bodyPr>
          <a:lstStyle/>
          <a:p>
            <a:r>
              <a:rPr lang="en-US" sz="3200" dirty="0" smtClean="0"/>
              <a:t>Industry momentum for C++.</a:t>
            </a:r>
          </a:p>
          <a:p>
            <a:r>
              <a:rPr lang="en-US" sz="3200" dirty="0" smtClean="0"/>
              <a:t>Renewing </a:t>
            </a:r>
            <a:r>
              <a:rPr lang="en-US" sz="3200" dirty="0"/>
              <a:t>our commitment to C</a:t>
            </a:r>
            <a:r>
              <a:rPr lang="en-US" sz="3200" dirty="0" smtClean="0"/>
              <a:t>++:</a:t>
            </a:r>
            <a:endParaRPr lang="en-US" sz="3200" dirty="0"/>
          </a:p>
          <a:p>
            <a:pPr lvl="1"/>
            <a:r>
              <a:rPr lang="en-US" sz="2800" dirty="0"/>
              <a:t>New </a:t>
            </a:r>
            <a:r>
              <a:rPr lang="en-US" sz="2800" dirty="0" smtClean="0"/>
              <a:t>programming </a:t>
            </a:r>
            <a:r>
              <a:rPr lang="en-US" sz="2800" dirty="0"/>
              <a:t>model for </a:t>
            </a:r>
            <a:r>
              <a:rPr lang="en-US" sz="2800" dirty="0" smtClean="0"/>
              <a:t>Windows 8.</a:t>
            </a:r>
            <a:endParaRPr lang="en-US" sz="2800" dirty="0"/>
          </a:p>
          <a:p>
            <a:pPr lvl="1"/>
            <a:r>
              <a:rPr lang="en-US" sz="2800" dirty="0"/>
              <a:t>Get the full power of your CPU and </a:t>
            </a:r>
            <a:r>
              <a:rPr lang="en-US" sz="2800" dirty="0" smtClean="0"/>
              <a:t>GPU.</a:t>
            </a:r>
            <a:endParaRPr lang="en-US" sz="2800" dirty="0"/>
          </a:p>
          <a:p>
            <a:pPr lvl="1"/>
            <a:r>
              <a:rPr lang="en-US" sz="2800" dirty="0"/>
              <a:t>Use Windows 8 hardware capabilities to the </a:t>
            </a:r>
            <a:r>
              <a:rPr lang="en-US" sz="2800" dirty="0" smtClean="0"/>
              <a:t>fullest.</a:t>
            </a:r>
            <a:endParaRPr lang="en-US" sz="2800" dirty="0"/>
          </a:p>
          <a:p>
            <a:pPr lvl="1"/>
            <a:r>
              <a:rPr lang="en-US" sz="2800" dirty="0"/>
              <a:t>Build for </a:t>
            </a:r>
            <a:r>
              <a:rPr lang="en-US" sz="2800" dirty="0" smtClean="0"/>
              <a:t>ARM.</a:t>
            </a:r>
            <a:endParaRPr lang="en-US" sz="2800" dirty="0"/>
          </a:p>
          <a:p>
            <a:pPr lvl="1"/>
            <a:endParaRPr lang="en-US" sz="3200" dirty="0"/>
          </a:p>
          <a:p>
            <a:pPr marL="0" indent="0" algn="ctr">
              <a:buNone/>
            </a:pPr>
            <a:r>
              <a:rPr lang="en-US" sz="3200" b="1" dirty="0" smtClean="0">
                <a:solidFill>
                  <a:schemeClr val="tx1"/>
                </a:solidFill>
              </a:rPr>
              <a:t>Visual C++: The power and performance tool for Windows.</a:t>
            </a:r>
            <a:endParaRPr lang="en-US" sz="3200" b="1" dirty="0">
              <a:solidFill>
                <a:schemeClr val="tx1"/>
              </a:solidFill>
            </a:endParaRPr>
          </a:p>
        </p:txBody>
      </p:sp>
    </p:spTree>
    <p:extLst>
      <p:ext uri="{BB962C8B-B14F-4D97-AF65-F5344CB8AC3E}">
        <p14:creationId xmlns:p14="http://schemas.microsoft.com/office/powerpoint/2010/main" val="25630910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1"/>
            <a:ext cx="11073518" cy="3406261"/>
            <a:chOff x="213994" y="1521133"/>
            <a:chExt cx="8305108" cy="2843889"/>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ts val="6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2" y="1731153"/>
              <a:ext cx="4372642" cy="2633869"/>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684213" lvl="1" indent="-227013">
                <a:lnSpc>
                  <a:spcPct val="100000"/>
                </a:lnSpc>
                <a:spcBef>
                  <a:spcPts val="600"/>
                </a:spcBef>
                <a:buClrTx/>
                <a:buSzTx/>
                <a:buFont typeface="Arial" pitchFamily="34" charset="0"/>
                <a:buChar char="•"/>
              </a:pPr>
              <a:r>
                <a:rPr lang="en-US" sz="1800" b="1" dirty="0" smtClean="0">
                  <a:solidFill>
                    <a:schemeClr val="tx1"/>
                  </a:solidFill>
                </a:rPr>
                <a:t>TOOL-100T</a:t>
              </a:r>
              <a:r>
                <a:rPr lang="en-US" sz="1800" dirty="0">
                  <a:solidFill>
                    <a:schemeClr val="tx1"/>
                  </a:solidFill>
                </a:rPr>
                <a:t>: Improving software quality using Visual Studio 11 C++ Code Analysis</a:t>
              </a:r>
            </a:p>
            <a:p>
              <a:pPr marL="684213" lvl="1" indent="-227013">
                <a:lnSpc>
                  <a:spcPct val="100000"/>
                </a:lnSpc>
                <a:spcBef>
                  <a:spcPts val="600"/>
                </a:spcBef>
                <a:buClrTx/>
                <a:buSzTx/>
                <a:buFont typeface="Arial" pitchFamily="34" charset="0"/>
                <a:buChar char="•"/>
              </a:pPr>
              <a:r>
                <a:rPr lang="en-US" sz="1800" b="1" dirty="0">
                  <a:solidFill>
                    <a:schemeClr val="tx1"/>
                  </a:solidFill>
                </a:rPr>
                <a:t>TOOL-479T</a:t>
              </a:r>
              <a:r>
                <a:rPr lang="en-US" sz="1800" dirty="0">
                  <a:solidFill>
                    <a:schemeClr val="tx1"/>
                  </a:solidFill>
                </a:rPr>
                <a:t>: A lap around Visual Studio 11 Express for Metro style apps using C++</a:t>
              </a:r>
            </a:p>
            <a:p>
              <a:pPr marL="684213" lvl="1" indent="-227013">
                <a:lnSpc>
                  <a:spcPct val="100000"/>
                </a:lnSpc>
                <a:spcBef>
                  <a:spcPts val="600"/>
                </a:spcBef>
                <a:buClrTx/>
                <a:buSzTx/>
                <a:buFont typeface="Arial" pitchFamily="34" charset="0"/>
                <a:buChar char="•"/>
              </a:pPr>
              <a:r>
                <a:rPr lang="en-US" sz="1800" b="1" dirty="0">
                  <a:solidFill>
                    <a:schemeClr val="tx1"/>
                  </a:solidFill>
                </a:rPr>
                <a:t>TOOL-532T</a:t>
              </a:r>
              <a:r>
                <a:rPr lang="en-US" sz="1800" dirty="0">
                  <a:solidFill>
                    <a:schemeClr val="tx1"/>
                  </a:solidFill>
                </a:rPr>
                <a:t>: Using the Windows Runtime from C++</a:t>
              </a:r>
            </a:p>
            <a:p>
              <a:pPr marL="684213" lvl="1" indent="-227013">
                <a:lnSpc>
                  <a:spcPct val="100000"/>
                </a:lnSpc>
                <a:spcBef>
                  <a:spcPts val="600"/>
                </a:spcBef>
                <a:buClrTx/>
                <a:buSzTx/>
                <a:buFont typeface="Arial" pitchFamily="34" charset="0"/>
                <a:buChar char="•"/>
              </a:pPr>
              <a:r>
                <a:rPr lang="en-US" sz="1800" b="1" dirty="0">
                  <a:solidFill>
                    <a:schemeClr val="tx1"/>
                  </a:solidFill>
                </a:rPr>
                <a:t>TOOL-761T</a:t>
              </a:r>
              <a:r>
                <a:rPr lang="en-US" sz="1800" dirty="0">
                  <a:solidFill>
                    <a:schemeClr val="tx1"/>
                  </a:solidFill>
                </a:rPr>
                <a:t>: A lap around DirectX game development tools</a:t>
              </a:r>
            </a:p>
            <a:p>
              <a:pPr marL="684213" lvl="1" indent="-227013">
                <a:lnSpc>
                  <a:spcPct val="100000"/>
                </a:lnSpc>
                <a:spcBef>
                  <a:spcPts val="600"/>
                </a:spcBef>
                <a:buClrTx/>
                <a:buSzTx/>
                <a:buFont typeface="Arial" pitchFamily="34" charset="0"/>
                <a:buChar char="•"/>
              </a:pPr>
              <a:r>
                <a:rPr lang="en-US" sz="1800" b="1" dirty="0">
                  <a:solidFill>
                    <a:schemeClr val="tx1"/>
                  </a:solidFill>
                </a:rPr>
                <a:t>TOOL-802T</a:t>
              </a:r>
              <a:r>
                <a:rPr lang="en-US" sz="1800" dirty="0">
                  <a:solidFill>
                    <a:schemeClr val="tx1"/>
                  </a:solidFill>
                </a:rPr>
                <a:t>: Taming GPU compute with C++ AMP</a:t>
              </a:r>
            </a:p>
            <a:p>
              <a:pPr marL="684213" lvl="1" indent="-227013">
                <a:lnSpc>
                  <a:spcPct val="100000"/>
                </a:lnSpc>
                <a:spcBef>
                  <a:spcPts val="600"/>
                </a:spcBef>
                <a:buClrTx/>
                <a:buSzTx/>
                <a:buFont typeface="Arial" pitchFamily="34" charset="0"/>
                <a:buChar char="•"/>
              </a:pPr>
              <a:r>
                <a:rPr lang="en-US" sz="1800" b="1" dirty="0">
                  <a:solidFill>
                    <a:schemeClr val="tx1"/>
                  </a:solidFill>
                </a:rPr>
                <a:t>TOOL-845T</a:t>
              </a:r>
              <a:r>
                <a:rPr lang="en-US" sz="1800" dirty="0">
                  <a:solidFill>
                    <a:schemeClr val="tx1"/>
                  </a:solidFill>
                </a:rPr>
                <a:t>: Tips and tricks for developing Metro style apps using C++</a:t>
              </a: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grpSp>
        <p:nvGrpSpPr>
          <p:cNvPr id="13" name="Group 12"/>
          <p:cNvGrpSpPr/>
          <p:nvPr/>
        </p:nvGrpSpPr>
        <p:grpSpPr>
          <a:xfrm>
            <a:off x="6047454" y="1462655"/>
            <a:ext cx="11073518" cy="2975373"/>
            <a:chOff x="213994" y="1521133"/>
            <a:chExt cx="8305108" cy="2484144"/>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ts val="6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3"/>
              <a:ext cx="4170272" cy="2274124"/>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684213" lvl="1" indent="-227013">
                <a:lnSpc>
                  <a:spcPct val="100000"/>
                </a:lnSpc>
                <a:spcBef>
                  <a:spcPts val="600"/>
                </a:spcBef>
                <a:buClrTx/>
                <a:buSzTx/>
                <a:buFont typeface="Arial" pitchFamily="34" charset="0"/>
                <a:buChar char="•"/>
              </a:pPr>
              <a:r>
                <a:rPr lang="en-US" sz="1800" dirty="0" smtClean="0">
                  <a:solidFill>
                    <a:schemeClr val="tx1"/>
                  </a:solidFill>
                </a:rPr>
                <a:t>Bringing </a:t>
              </a:r>
              <a:r>
                <a:rPr lang="en-US" sz="1800" dirty="0">
                  <a:solidFill>
                    <a:schemeClr val="tx1"/>
                  </a:solidFill>
                </a:rPr>
                <a:t>Existing C++ Code into Metro </a:t>
              </a:r>
              <a:r>
                <a:rPr lang="en-US" sz="1800" dirty="0" smtClean="0">
                  <a:solidFill>
                    <a:schemeClr val="tx1"/>
                  </a:solidFill>
                </a:rPr>
                <a:t>Style Apps</a:t>
              </a:r>
              <a:br>
                <a:rPr lang="en-US" sz="1800" dirty="0" smtClean="0">
                  <a:solidFill>
                    <a:schemeClr val="tx1"/>
                  </a:solidFill>
                </a:rPr>
              </a:br>
              <a:r>
                <a:rPr lang="en-US" sz="1800" dirty="0" smtClean="0">
                  <a:solidFill>
                    <a:schemeClr val="tx1"/>
                  </a:solidFill>
                </a:rPr>
                <a:t>	Ale Contenti</a:t>
              </a:r>
            </a:p>
            <a:p>
              <a:pPr marL="684213" lvl="1" indent="-227013">
                <a:lnSpc>
                  <a:spcPct val="100000"/>
                </a:lnSpc>
                <a:spcBef>
                  <a:spcPts val="600"/>
                </a:spcBef>
                <a:buClrTx/>
                <a:buSzTx/>
                <a:buFont typeface="Arial" pitchFamily="34" charset="0"/>
                <a:buChar char="•"/>
              </a:pPr>
              <a:r>
                <a:rPr lang="en-US" sz="1800" dirty="0" smtClean="0">
                  <a:solidFill>
                    <a:schemeClr val="tx1"/>
                  </a:solidFill>
                </a:rPr>
                <a:t>Under </a:t>
              </a:r>
              <a:r>
                <a:rPr lang="en-US" sz="1800" dirty="0">
                  <a:solidFill>
                    <a:schemeClr val="tx1"/>
                  </a:solidFill>
                </a:rPr>
                <a:t>the Covers with C++ for Metro style </a:t>
              </a:r>
              <a:r>
                <a:rPr lang="en-US" sz="1800" dirty="0" smtClean="0">
                  <a:solidFill>
                    <a:schemeClr val="tx1"/>
                  </a:solidFill>
                </a:rPr>
                <a:t>Apps</a:t>
              </a:r>
              <a:br>
                <a:rPr lang="en-US" sz="1800" dirty="0" smtClean="0">
                  <a:solidFill>
                    <a:schemeClr val="tx1"/>
                  </a:solidFill>
                </a:rPr>
              </a:br>
              <a:r>
                <a:rPr lang="en-US" sz="1800" dirty="0" smtClean="0">
                  <a:solidFill>
                    <a:schemeClr val="tx1"/>
                  </a:solidFill>
                </a:rPr>
                <a:t>	Deon Brewis</a:t>
              </a:r>
            </a:p>
            <a:p>
              <a:pPr marL="684213" lvl="1" indent="-227013">
                <a:lnSpc>
                  <a:spcPct val="100000"/>
                </a:lnSpc>
                <a:spcBef>
                  <a:spcPts val="600"/>
                </a:spcBef>
                <a:buClrTx/>
                <a:buSzTx/>
                <a:buFont typeface="Arial" pitchFamily="34" charset="0"/>
                <a:buChar char="•"/>
              </a:pPr>
              <a:r>
                <a:rPr lang="en-US" sz="1800" dirty="0" smtClean="0">
                  <a:solidFill>
                    <a:schemeClr val="tx1"/>
                  </a:solidFill>
                </a:rPr>
                <a:t>Building </a:t>
              </a:r>
              <a:r>
                <a:rPr lang="en-US" sz="1800" dirty="0">
                  <a:solidFill>
                    <a:schemeClr val="tx1"/>
                  </a:solidFill>
                </a:rPr>
                <a:t>Metro style apps with HTML5 and Compiled </a:t>
              </a:r>
              <a:r>
                <a:rPr lang="en-US" sz="1800" dirty="0" smtClean="0">
                  <a:solidFill>
                    <a:schemeClr val="tx1"/>
                  </a:solidFill>
                </a:rPr>
                <a:t>Code</a:t>
              </a:r>
              <a:br>
                <a:rPr lang="en-US" sz="1800" dirty="0" smtClean="0">
                  <a:solidFill>
                    <a:schemeClr val="tx1"/>
                  </a:solidFill>
                </a:rPr>
              </a:br>
              <a:r>
                <a:rPr lang="en-US" sz="1800" dirty="0" smtClean="0">
                  <a:solidFill>
                    <a:schemeClr val="tx1"/>
                  </a:solidFill>
                </a:rPr>
                <a:t>	Raman Sharma</a:t>
              </a:r>
            </a:p>
            <a:p>
              <a:pPr marL="684213" lvl="1" indent="-227013">
                <a:lnSpc>
                  <a:spcPct val="100000"/>
                </a:lnSpc>
                <a:spcBef>
                  <a:spcPts val="600"/>
                </a:spcBef>
                <a:buClrTx/>
                <a:buSzTx/>
                <a:buFont typeface="Arial" pitchFamily="34" charset="0"/>
                <a:buChar char="•"/>
              </a:pPr>
              <a:r>
                <a:rPr lang="en-US" sz="1800" b="1" dirty="0" smtClean="0">
                  <a:solidFill>
                    <a:schemeClr val="tx1"/>
                  </a:solidFill>
                </a:rPr>
                <a:t>Why C++: C++ Renaissance</a:t>
              </a:r>
              <a:br>
                <a:rPr lang="en-US" sz="1800" b="1" dirty="0" smtClean="0">
                  <a:solidFill>
                    <a:schemeClr val="tx1"/>
                  </a:solidFill>
                </a:rPr>
              </a:br>
              <a:r>
                <a:rPr lang="en-US" sz="1800" b="1" dirty="0" smtClean="0">
                  <a:solidFill>
                    <a:schemeClr val="tx1"/>
                  </a:solidFill>
                </a:rPr>
                <a:t>	Herb Sutter</a:t>
              </a:r>
              <a:endParaRPr lang="en-US" sz="1800" b="1" dirty="0">
                <a:solidFill>
                  <a:schemeClr val="tx1"/>
                </a:solidFill>
              </a:endParaRPr>
            </a:p>
          </p:txBody>
        </p:sp>
      </p:grpSp>
      <p:sp>
        <p:nvSpPr>
          <p:cNvPr id="16" name="TextBox 15"/>
          <p:cNvSpPr txBox="1"/>
          <p:nvPr/>
        </p:nvSpPr>
        <p:spPr>
          <a:xfrm>
            <a:off x="6860608" y="1184814"/>
            <a:ext cx="5029200" cy="461665"/>
          </a:xfrm>
          <a:prstGeom prst="rect">
            <a:avLst/>
          </a:prstGeom>
          <a:noFill/>
        </p:spPr>
        <p:txBody>
          <a:bodyPr wrap="square" rtlCol="0">
            <a:spAutoFit/>
          </a:bodyPr>
          <a:lstStyle/>
          <a:p>
            <a:r>
              <a:rPr lang="en-US" sz="2400" b="1" dirty="0" smtClean="0">
                <a:solidFill>
                  <a:srgbClr val="FFFFFF"/>
                </a:solidFill>
              </a:rPr>
              <a:t>ONLINE TALKS ON CHANNEL 9</a:t>
            </a:r>
            <a:endParaRPr lang="en-US" sz="2400" b="1" dirty="0">
              <a:solidFill>
                <a:srgbClr val="FFFFFF"/>
              </a:solidFill>
            </a:endParaRPr>
          </a:p>
        </p:txBody>
      </p:sp>
      <p:sp>
        <p:nvSpPr>
          <p:cNvPr id="18" name="Rectangle 17"/>
          <p:cNvSpPr/>
          <p:nvPr/>
        </p:nvSpPr>
        <p:spPr bwMode="auto">
          <a:xfrm>
            <a:off x="5938103" y="55207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21" name="Rectangle 20"/>
          <p:cNvSpPr/>
          <p:nvPr/>
        </p:nvSpPr>
        <p:spPr bwMode="auto">
          <a:xfrm>
            <a:off x="63954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476608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861774"/>
          </a:xfrm>
          <a:prstGeom prst="rect">
            <a:avLst/>
          </a:prstGeom>
          <a:noFill/>
        </p:spPr>
        <p:txBody>
          <a:bodyPr wrap="square" rtlCol="0">
            <a:spAutoFit/>
          </a:bodyPr>
          <a:lstStyle/>
          <a:p>
            <a:r>
              <a:rPr lang="en-US" sz="5000" dirty="0" smtClean="0">
                <a:solidFill>
                  <a:srgbClr val="FFFFFF"/>
                </a:solidFill>
                <a:latin typeface="Segoe UI Semibold"/>
              </a:rPr>
              <a:t>Q&amp;A</a:t>
            </a:r>
            <a:endParaRPr lang="en-US" sz="5000" dirty="0">
              <a:solidFill>
                <a:srgbClr val="FFFFFF"/>
              </a:solidFill>
              <a:latin typeface="Segoe UI Semibold"/>
            </a:endParaRPr>
          </a:p>
        </p:txBody>
      </p:sp>
    </p:spTree>
    <p:extLst>
      <p:ext uri="{BB962C8B-B14F-4D97-AF65-F5344CB8AC3E}">
        <p14:creationId xmlns:p14="http://schemas.microsoft.com/office/powerpoint/2010/main" val="81245782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442986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 and Goal</a:t>
            </a:r>
            <a:endParaRPr lang="en-US" dirty="0"/>
          </a:p>
        </p:txBody>
      </p:sp>
      <p:sp>
        <p:nvSpPr>
          <p:cNvPr id="5" name="Content Placeholder 4"/>
          <p:cNvSpPr>
            <a:spLocks noGrp="1"/>
          </p:cNvSpPr>
          <p:nvPr>
            <p:ph sz="quarter" idx="1"/>
          </p:nvPr>
        </p:nvSpPr>
        <p:spPr>
          <a:xfrm>
            <a:off x="609442" y="1219200"/>
            <a:ext cx="4825587" cy="5105400"/>
          </a:xfrm>
        </p:spPr>
        <p:txBody>
          <a:bodyPr>
            <a:normAutofit/>
          </a:bodyPr>
          <a:lstStyle/>
          <a:p>
            <a:r>
              <a:rPr lang="en-US" dirty="0" smtClean="0"/>
              <a:t>There’s a growing wave of developers who are turning or </a:t>
            </a:r>
            <a:r>
              <a:rPr lang="en-US" dirty="0"/>
              <a:t>returning to C</a:t>
            </a:r>
            <a:r>
              <a:rPr lang="en-US" dirty="0" smtClean="0"/>
              <a:t>++.</a:t>
            </a:r>
          </a:p>
          <a:p>
            <a:pPr lvl="1">
              <a:spcBef>
                <a:spcPts val="1800"/>
              </a:spcBef>
            </a:pPr>
            <a:r>
              <a:rPr lang="en-US" dirty="0" smtClean="0"/>
              <a:t>You know how to program.</a:t>
            </a:r>
          </a:p>
          <a:p>
            <a:pPr lvl="1"/>
            <a:r>
              <a:rPr lang="en-US" dirty="0" smtClean="0"/>
              <a:t>You may “know” things about C++ that have changed.</a:t>
            </a:r>
          </a:p>
          <a:p>
            <a:pPr lvl="1"/>
            <a:r>
              <a:rPr lang="en-US" dirty="0" smtClean="0"/>
              <a:t>You may not be familiar </a:t>
            </a:r>
            <a:r>
              <a:rPr lang="en-US" dirty="0"/>
              <a:t>with how </a:t>
            </a:r>
            <a:r>
              <a:rPr lang="en-US" dirty="0" smtClean="0"/>
              <a:t>elegant it can be to write code in today’s C++.</a:t>
            </a:r>
          </a:p>
          <a:p>
            <a:pPr>
              <a:spcBef>
                <a:spcPts val="3600"/>
              </a:spcBef>
            </a:pPr>
            <a:r>
              <a:rPr lang="en-US" dirty="0" smtClean="0"/>
              <a:t>This talk shows how clean, safe, and fast C</a:t>
            </a:r>
            <a:r>
              <a:rPr lang="en-US" dirty="0"/>
              <a:t>++ </a:t>
            </a:r>
            <a:r>
              <a:rPr lang="en-US" dirty="0" smtClean="0"/>
              <a:t>code is today.</a:t>
            </a:r>
          </a:p>
        </p:txBody>
      </p:sp>
      <p:grpSp>
        <p:nvGrpSpPr>
          <p:cNvPr id="23" name="Group 22"/>
          <p:cNvGrpSpPr/>
          <p:nvPr/>
        </p:nvGrpSpPr>
        <p:grpSpPr>
          <a:xfrm>
            <a:off x="5887095" y="246582"/>
            <a:ext cx="6137346" cy="6447034"/>
            <a:chOff x="6051479" y="410966"/>
            <a:chExt cx="6137346" cy="6447034"/>
          </a:xfrm>
        </p:grpSpPr>
        <p:sp>
          <p:nvSpPr>
            <p:cNvPr id="21" name="Rectangle 20"/>
            <p:cNvSpPr/>
            <p:nvPr/>
          </p:nvSpPr>
          <p:spPr>
            <a:xfrm>
              <a:off x="6051479" y="410966"/>
              <a:ext cx="6137346" cy="6447034"/>
            </a:xfrm>
            <a:prstGeom prst="rect">
              <a:avLst/>
            </a:prstGeom>
            <a:solidFill>
              <a:schemeClr val="tx1">
                <a:lumMod val="75000"/>
                <a:lumOff val="2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roup 1"/>
            <p:cNvGrpSpPr/>
            <p:nvPr/>
          </p:nvGrpSpPr>
          <p:grpSpPr>
            <a:xfrm>
              <a:off x="6497666" y="799075"/>
              <a:ext cx="5332618" cy="5821154"/>
              <a:chOff x="5360607" y="136357"/>
              <a:chExt cx="6375136" cy="6959187"/>
            </a:xfrm>
          </p:grpSpPr>
          <p:pic>
            <p:nvPicPr>
              <p:cNvPr id="6" name="Picture 3" descr="C:\Users\hsutter.REDMOND\AppData\Local\Microsoft\Windows\Temporary Internet Files\Content.IE5\3G8C8UOS\MC9002404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177" y="2130285"/>
                <a:ext cx="2453610" cy="1621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sutter.REDMOND\AppData\Local\Microsoft\Windows\Temporary Internet Files\Content.IE5\86CGG0R6\MC900437634[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8512" r="25865" b="25388"/>
              <a:stretch/>
            </p:blipFill>
            <p:spPr bwMode="auto">
              <a:xfrm>
                <a:off x="10462075" y="136357"/>
                <a:ext cx="1218883" cy="19939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80032" y="530152"/>
                <a:ext cx="5637771" cy="1273249"/>
              </a:xfrm>
              <a:prstGeom prst="rect">
                <a:avLst/>
              </a:prstGeom>
              <a:noFill/>
            </p:spPr>
            <p:txBody>
              <a:bodyPr wrap="square" lIns="121899" tIns="60949" rIns="121899" bIns="60949" rtlCol="0" anchor="ctr">
                <a:noAutofit/>
              </a:bodyPr>
              <a:lstStyle/>
              <a:p>
                <a:pPr>
                  <a:lnSpc>
                    <a:spcPct val="85000"/>
                  </a:lnSpc>
                  <a:spcBef>
                    <a:spcPts val="3199"/>
                  </a:spcBef>
                </a:pPr>
                <a:r>
                  <a:rPr lang="en-US" sz="2200" b="1" dirty="0">
                    <a:solidFill>
                      <a:schemeClr val="bg1">
                        <a:lumMod val="95000"/>
                      </a:schemeClr>
                    </a:solidFill>
                  </a:rPr>
                  <a:t>power:</a:t>
                </a:r>
                <a:r>
                  <a:rPr lang="en-US" sz="2200" dirty="0">
                    <a:solidFill>
                      <a:schemeClr val="bg1">
                        <a:lumMod val="95000"/>
                      </a:schemeClr>
                    </a:solidFill>
                  </a:rPr>
                  <a:t> driver at all </a:t>
                </a:r>
                <a:br>
                  <a:rPr lang="en-US" sz="2200" dirty="0">
                    <a:solidFill>
                      <a:schemeClr val="bg1">
                        <a:lumMod val="95000"/>
                      </a:schemeClr>
                    </a:solidFill>
                  </a:rPr>
                </a:br>
                <a:r>
                  <a:rPr lang="en-US" sz="2200" dirty="0">
                    <a:solidFill>
                      <a:schemeClr val="bg1">
                        <a:lumMod val="95000"/>
                      </a:schemeClr>
                    </a:solidFill>
                  </a:rPr>
                  <a:t>scales – on-die, mobile, </a:t>
                </a:r>
                <a:br>
                  <a:rPr lang="en-US" sz="2200" dirty="0">
                    <a:solidFill>
                      <a:schemeClr val="bg1">
                        <a:lumMod val="95000"/>
                      </a:schemeClr>
                    </a:solidFill>
                  </a:rPr>
                </a:br>
                <a:r>
                  <a:rPr lang="en-US" sz="2200" dirty="0">
                    <a:solidFill>
                      <a:schemeClr val="bg1">
                        <a:lumMod val="95000"/>
                      </a:schemeClr>
                    </a:solidFill>
                  </a:rPr>
                  <a:t>desktop, datacenter</a:t>
                </a:r>
              </a:p>
            </p:txBody>
          </p:sp>
          <p:grpSp>
            <p:nvGrpSpPr>
              <p:cNvPr id="9" name="Group 8"/>
              <p:cNvGrpSpPr/>
              <p:nvPr/>
            </p:nvGrpSpPr>
            <p:grpSpPr>
              <a:xfrm>
                <a:off x="9547914" y="381000"/>
                <a:ext cx="1705109" cy="1476451"/>
                <a:chOff x="3790952" y="2547767"/>
                <a:chExt cx="1524000" cy="1307704"/>
              </a:xfrm>
            </p:grpSpPr>
            <p:pic>
              <p:nvPicPr>
                <p:cNvPr id="10" name="Picture 3" descr="C:\Users\hsutter.REDMOND\AppData\Local\Microsoft\Windows\Temporary Internet Files\Content.IE5\86CGG0R6\MC900383140[1].wmf"/>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790952" y="2547767"/>
                  <a:ext cx="1524000" cy="13077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42171" y="3198541"/>
                  <a:ext cx="1160208" cy="488840"/>
                </a:xfrm>
                <a:prstGeom prst="rect">
                  <a:avLst/>
                </a:prstGeom>
                <a:noFill/>
              </p:spPr>
              <p:txBody>
                <a:bodyPr wrap="none" rtlCol="0" anchor="ctr">
                  <a:spAutoFit/>
                </a:bodyPr>
                <a:lstStyle/>
                <a:p>
                  <a:pPr algn="ctr">
                    <a:spcBef>
                      <a:spcPts val="1600"/>
                    </a:spcBef>
                  </a:pPr>
                  <a:r>
                    <a:rPr lang="en-US" sz="2400" dirty="0" err="1">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Perf</a:t>
                  </a:r>
                  <a:r>
                    <a:rPr lang="en-US" sz="240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/W</a:t>
                  </a:r>
                </a:p>
              </p:txBody>
            </p:sp>
          </p:grpSp>
          <p:pic>
            <p:nvPicPr>
              <p:cNvPr id="12" name="Picture 2" descr="http://1.bp.blogspot.com/_EuHWNKAfopU/TAFem90O5WI/AAAAAAAAAGM/c0OfgbmAgQY/s1600/Diapositiva1.JP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8697001" y="4815896"/>
                <a:ext cx="3038742" cy="22796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131897" y="2681770"/>
                <a:ext cx="1705108" cy="1476451"/>
                <a:chOff x="4187593" y="2653716"/>
                <a:chExt cx="1523999" cy="1307704"/>
              </a:xfrm>
            </p:grpSpPr>
            <p:pic>
              <p:nvPicPr>
                <p:cNvPr id="14" name="Picture 3" descr="C:\Users\hsutter.REDMOND\AppData\Local\Microsoft\Windows\Temporary Internet Files\Content.IE5\86CGG0R6\MC900383140[1].wmf"/>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187593" y="2653716"/>
                  <a:ext cx="1523999" cy="13077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404758" y="3304491"/>
                  <a:ext cx="1028319" cy="488840"/>
                </a:xfrm>
                <a:prstGeom prst="rect">
                  <a:avLst/>
                </a:prstGeom>
                <a:noFill/>
              </p:spPr>
              <p:txBody>
                <a:bodyPr wrap="none" rtlCol="0" anchor="ctr">
                  <a:spAutoFit/>
                </a:bodyPr>
                <a:lstStyle/>
                <a:p>
                  <a:pPr algn="ctr">
                    <a:spcBef>
                      <a:spcPts val="1600"/>
                    </a:spcBef>
                  </a:pPr>
                  <a:r>
                    <a:rPr lang="en-US" sz="2400" dirty="0" err="1">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Perf</a:t>
                  </a:r>
                  <a:r>
                    <a:rPr lang="en-US" sz="240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/T</a:t>
                  </a:r>
                </a:p>
              </p:txBody>
            </p:sp>
          </p:grpSp>
          <p:sp>
            <p:nvSpPr>
              <p:cNvPr id="16" name="TextBox 15"/>
              <p:cNvSpPr txBox="1"/>
              <p:nvPr/>
            </p:nvSpPr>
            <p:spPr>
              <a:xfrm>
                <a:off x="7837005" y="2881497"/>
                <a:ext cx="3163382" cy="1070049"/>
              </a:xfrm>
              <a:prstGeom prst="rect">
                <a:avLst/>
              </a:prstGeom>
              <a:noFill/>
            </p:spPr>
            <p:txBody>
              <a:bodyPr wrap="square" lIns="121899" tIns="60949" rIns="121899" bIns="60949" rtlCol="0" anchor="ctr">
                <a:noAutofit/>
              </a:bodyPr>
              <a:lstStyle/>
              <a:p>
                <a:pPr algn="r">
                  <a:lnSpc>
                    <a:spcPct val="85000"/>
                  </a:lnSpc>
                  <a:spcBef>
                    <a:spcPts val="3199"/>
                  </a:spcBef>
                </a:pPr>
                <a:r>
                  <a:rPr lang="en-US" sz="2200" b="1" dirty="0">
                    <a:solidFill>
                      <a:schemeClr val="bg1">
                        <a:lumMod val="95000"/>
                      </a:schemeClr>
                    </a:solidFill>
                  </a:rPr>
                  <a:t>size:</a:t>
                </a:r>
                <a:r>
                  <a:rPr lang="en-US" sz="2200" dirty="0">
                    <a:solidFill>
                      <a:schemeClr val="bg1">
                        <a:lumMod val="95000"/>
                      </a:schemeClr>
                    </a:solidFill>
                  </a:rPr>
                  <a:t> limits on </a:t>
                </a:r>
                <a:br>
                  <a:rPr lang="en-US" sz="2200" dirty="0">
                    <a:solidFill>
                      <a:schemeClr val="bg1">
                        <a:lumMod val="95000"/>
                      </a:schemeClr>
                    </a:solidFill>
                  </a:rPr>
                </a:br>
                <a:r>
                  <a:rPr lang="en-US" sz="2200" dirty="0">
                    <a:solidFill>
                      <a:schemeClr val="bg1">
                        <a:lumMod val="95000"/>
                      </a:schemeClr>
                    </a:solidFill>
                  </a:rPr>
                  <a:t>processor resources </a:t>
                </a:r>
                <a:br>
                  <a:rPr lang="en-US" sz="2200" dirty="0">
                    <a:solidFill>
                      <a:schemeClr val="bg1">
                        <a:lumMod val="95000"/>
                      </a:schemeClr>
                    </a:solidFill>
                  </a:rPr>
                </a:br>
                <a:r>
                  <a:rPr lang="en-US" sz="2200" dirty="0">
                    <a:solidFill>
                      <a:schemeClr val="bg1">
                        <a:lumMod val="95000"/>
                      </a:schemeClr>
                    </a:solidFill>
                  </a:rPr>
                  <a:t>– desktop, mobile</a:t>
                </a:r>
              </a:p>
            </p:txBody>
          </p:sp>
          <p:sp>
            <p:nvSpPr>
              <p:cNvPr id="17" name="TextBox 16"/>
              <p:cNvSpPr txBox="1"/>
              <p:nvPr/>
            </p:nvSpPr>
            <p:spPr>
              <a:xfrm>
                <a:off x="5360607" y="5121694"/>
                <a:ext cx="5789690" cy="1422401"/>
              </a:xfrm>
              <a:prstGeom prst="rect">
                <a:avLst/>
              </a:prstGeom>
              <a:noFill/>
            </p:spPr>
            <p:txBody>
              <a:bodyPr wrap="square" lIns="121899" tIns="60949" rIns="121899" bIns="60949" rtlCol="0" anchor="ctr">
                <a:noAutofit/>
              </a:bodyPr>
              <a:lstStyle/>
              <a:p>
                <a:pPr>
                  <a:lnSpc>
                    <a:spcPct val="85000"/>
                  </a:lnSpc>
                  <a:spcBef>
                    <a:spcPts val="3199"/>
                  </a:spcBef>
                </a:pPr>
                <a:r>
                  <a:rPr lang="en-US" sz="2200" b="1" dirty="0">
                    <a:solidFill>
                      <a:schemeClr val="bg1">
                        <a:lumMod val="95000"/>
                      </a:schemeClr>
                    </a:solidFill>
                  </a:rPr>
                  <a:t>experiences: </a:t>
                </a:r>
                <a:r>
                  <a:rPr lang="en-US" sz="2200" dirty="0">
                    <a:solidFill>
                      <a:schemeClr val="bg1">
                        <a:lumMod val="95000"/>
                      </a:schemeClr>
                    </a:solidFill>
                  </a:rPr>
                  <a:t>bigger </a:t>
                </a:r>
                <a:r>
                  <a:rPr lang="en-US" sz="2200" dirty="0" smtClean="0">
                    <a:solidFill>
                      <a:schemeClr val="bg1">
                        <a:lumMod val="95000"/>
                      </a:schemeClr>
                    </a:solidFill>
                  </a:rPr>
                  <a:t/>
                </a:r>
                <a:br>
                  <a:rPr lang="en-US" sz="2200" dirty="0" smtClean="0">
                    <a:solidFill>
                      <a:schemeClr val="bg1">
                        <a:lumMod val="95000"/>
                      </a:schemeClr>
                    </a:solidFill>
                  </a:rPr>
                </a:br>
                <a:r>
                  <a:rPr lang="en-US" sz="2200" dirty="0" smtClean="0">
                    <a:solidFill>
                      <a:schemeClr val="bg1">
                        <a:lumMod val="95000"/>
                      </a:schemeClr>
                    </a:solidFill>
                  </a:rPr>
                  <a:t>experiences </a:t>
                </a:r>
                <a:r>
                  <a:rPr lang="en-US" sz="2200" dirty="0">
                    <a:solidFill>
                      <a:schemeClr val="bg1">
                        <a:lumMod val="95000"/>
                      </a:schemeClr>
                    </a:solidFill>
                  </a:rPr>
                  <a:t>on </a:t>
                </a:r>
                <a:r>
                  <a:rPr lang="en-US" sz="2200" dirty="0" smtClean="0">
                    <a:solidFill>
                      <a:schemeClr val="bg1">
                        <a:lumMod val="95000"/>
                      </a:schemeClr>
                    </a:solidFill>
                  </a:rPr>
                  <a:t/>
                </a:r>
                <a:br>
                  <a:rPr lang="en-US" sz="2200" dirty="0" smtClean="0">
                    <a:solidFill>
                      <a:schemeClr val="bg1">
                        <a:lumMod val="95000"/>
                      </a:schemeClr>
                    </a:solidFill>
                  </a:rPr>
                </a:br>
                <a:r>
                  <a:rPr lang="en-US" sz="2200" dirty="0" smtClean="0">
                    <a:solidFill>
                      <a:schemeClr val="bg1">
                        <a:lumMod val="95000"/>
                      </a:schemeClr>
                    </a:solidFill>
                  </a:rPr>
                  <a:t>smaller </a:t>
                </a:r>
                <a:r>
                  <a:rPr lang="en-US" sz="2200" dirty="0">
                    <a:solidFill>
                      <a:schemeClr val="bg1">
                        <a:lumMod val="95000"/>
                      </a:schemeClr>
                    </a:solidFill>
                  </a:rPr>
                  <a:t>hardware; </a:t>
                </a:r>
                <a:br>
                  <a:rPr lang="en-US" sz="2200" dirty="0">
                    <a:solidFill>
                      <a:schemeClr val="bg1">
                        <a:lumMod val="95000"/>
                      </a:schemeClr>
                    </a:solidFill>
                  </a:rPr>
                </a:br>
                <a:r>
                  <a:rPr lang="en-US" sz="2200" dirty="0">
                    <a:solidFill>
                      <a:schemeClr val="bg1">
                        <a:lumMod val="95000"/>
                      </a:schemeClr>
                    </a:solidFill>
                  </a:rPr>
                  <a:t>pushing envelope </a:t>
                </a:r>
                <a:br>
                  <a:rPr lang="en-US" sz="2200" dirty="0">
                    <a:solidFill>
                      <a:schemeClr val="bg1">
                        <a:lumMod val="95000"/>
                      </a:schemeClr>
                    </a:solidFill>
                  </a:rPr>
                </a:br>
                <a:r>
                  <a:rPr lang="en-US" sz="2200" dirty="0">
                    <a:solidFill>
                      <a:schemeClr val="bg1">
                        <a:lumMod val="95000"/>
                      </a:schemeClr>
                    </a:solidFill>
                  </a:rPr>
                  <a:t>means every </a:t>
                </a:r>
                <a:br>
                  <a:rPr lang="en-US" sz="2200" dirty="0">
                    <a:solidFill>
                      <a:schemeClr val="bg1">
                        <a:lumMod val="95000"/>
                      </a:schemeClr>
                    </a:solidFill>
                  </a:rPr>
                </a:br>
                <a:r>
                  <a:rPr lang="en-US" sz="2200" dirty="0">
                    <a:solidFill>
                      <a:schemeClr val="bg1">
                        <a:lumMod val="95000"/>
                      </a:schemeClr>
                    </a:solidFill>
                  </a:rPr>
                  <a:t>cycle matters</a:t>
                </a:r>
              </a:p>
            </p:txBody>
          </p:sp>
          <p:grpSp>
            <p:nvGrpSpPr>
              <p:cNvPr id="18" name="Group 17"/>
              <p:cNvGrpSpPr/>
              <p:nvPr/>
            </p:nvGrpSpPr>
            <p:grpSpPr>
              <a:xfrm>
                <a:off x="8202321" y="5469947"/>
                <a:ext cx="1705109" cy="1476451"/>
                <a:chOff x="4021490" y="2645678"/>
                <a:chExt cx="1524000" cy="1307704"/>
              </a:xfrm>
            </p:grpSpPr>
            <p:pic>
              <p:nvPicPr>
                <p:cNvPr id="19" name="Picture 3" descr="C:\Users\hsutter.REDMOND\AppData\Local\Microsoft\Windows\Temporary Internet Files\Content.IE5\86CGG0R6\MC900383140[1].wmf"/>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021490" y="2645678"/>
                  <a:ext cx="1524000" cy="130770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231800" y="3331648"/>
                  <a:ext cx="1042022" cy="418434"/>
                </a:xfrm>
                <a:prstGeom prst="rect">
                  <a:avLst/>
                </a:prstGeom>
                <a:noFill/>
              </p:spPr>
              <p:txBody>
                <a:bodyPr wrap="none" rtlCol="0" anchor="ctr">
                  <a:spAutoFit/>
                </a:bodyPr>
                <a:lstStyle/>
                <a:p>
                  <a:pPr algn="ctr">
                    <a:lnSpc>
                      <a:spcPct val="80000"/>
                    </a:lnSpc>
                    <a:spcBef>
                      <a:spcPts val="1600"/>
                    </a:spcBef>
                  </a:pPr>
                  <a:r>
                    <a:rPr lang="en-US" sz="2400" dirty="0" err="1">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Perf</a:t>
                  </a:r>
                  <a:r>
                    <a:rPr lang="en-US" sz="240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/C</a:t>
                  </a:r>
                </a:p>
              </p:txBody>
            </p:sp>
          </p:grpSp>
        </p:grpSp>
      </p:grpSp>
      <p:sp>
        <p:nvSpPr>
          <p:cNvPr id="24" name="Left Arrow 23"/>
          <p:cNvSpPr/>
          <p:nvPr/>
        </p:nvSpPr>
        <p:spPr>
          <a:xfrm>
            <a:off x="5178179" y="964089"/>
            <a:ext cx="1315088" cy="1711088"/>
          </a:xfrm>
          <a:prstGeom prst="leftArrow">
            <a:avLst/>
          </a:prstGeom>
          <a:solidFill>
            <a:schemeClr val="tx1">
              <a:lumMod val="75000"/>
              <a:lumOff val="25000"/>
            </a:schemeClr>
          </a:solidFill>
          <a:ln>
            <a:no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27093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Core Value Mindset</a:t>
            </a:r>
            <a:endParaRPr lang="en-US" dirty="0"/>
          </a:p>
        </p:txBody>
      </p:sp>
      <p:sp>
        <p:nvSpPr>
          <p:cNvPr id="5" name="Content Placeholder 4"/>
          <p:cNvSpPr>
            <a:spLocks noGrp="1"/>
          </p:cNvSpPr>
          <p:nvPr>
            <p:ph sz="quarter" idx="1"/>
          </p:nvPr>
        </p:nvSpPr>
        <p:spPr/>
        <p:txBody>
          <a:bodyPr>
            <a:normAutofit/>
          </a:bodyPr>
          <a:lstStyle/>
          <a:p>
            <a:pPr>
              <a:spcBef>
                <a:spcPts val="1800"/>
              </a:spcBef>
            </a:pPr>
            <a:r>
              <a:rPr lang="en-US" dirty="0" smtClean="0"/>
              <a:t>Achieve C++’s value proposition of </a:t>
            </a:r>
            <a:r>
              <a:rPr lang="en-US" b="1" dirty="0" smtClean="0"/>
              <a:t>efficient abstraction</a:t>
            </a:r>
            <a:r>
              <a:rPr lang="en-US" dirty="0" smtClean="0"/>
              <a:t>.</a:t>
            </a:r>
            <a:endParaRPr lang="en-US" i="1" dirty="0" smtClean="0"/>
          </a:p>
          <a:p>
            <a:pPr lvl="1"/>
            <a:r>
              <a:rPr lang="en-US" dirty="0" smtClean="0"/>
              <a:t>Strong </a:t>
            </a:r>
            <a:r>
              <a:rPr lang="en-US" b="1" dirty="0" smtClean="0"/>
              <a:t>abstraction</a:t>
            </a:r>
            <a:r>
              <a:rPr lang="en-US" dirty="0" smtClean="0"/>
              <a:t>: Type-safe OO and generic code for modeling power, without sacrificing control and efficiency.</a:t>
            </a:r>
            <a:endParaRPr lang="en-US" dirty="0"/>
          </a:p>
          <a:p>
            <a:pPr lvl="1"/>
            <a:r>
              <a:rPr lang="en-US" dirty="0" smtClean="0"/>
              <a:t>Full </a:t>
            </a:r>
            <a:r>
              <a:rPr lang="en-US" b="1" dirty="0" smtClean="0"/>
              <a:t>control</a:t>
            </a:r>
            <a:r>
              <a:rPr lang="en-US" dirty="0" smtClean="0"/>
              <a:t> over code and memory: You </a:t>
            </a:r>
            <a:r>
              <a:rPr lang="en-US" dirty="0"/>
              <a:t>can always </a:t>
            </a:r>
            <a:r>
              <a:rPr lang="en-US" dirty="0" smtClean="0"/>
              <a:t>express what </a:t>
            </a:r>
            <a:r>
              <a:rPr lang="en-US" dirty="0"/>
              <a:t>you want to </a:t>
            </a:r>
            <a:r>
              <a:rPr lang="en-US" dirty="0" smtClean="0"/>
              <a:t>do. </a:t>
            </a:r>
            <a:br>
              <a:rPr lang="en-US" dirty="0" smtClean="0"/>
            </a:br>
            <a:r>
              <a:rPr lang="en-US" dirty="0" smtClean="0"/>
              <a:t>And you can always control memory and data layout exactly.</a:t>
            </a:r>
          </a:p>
          <a:p>
            <a:pPr lvl="1"/>
            <a:r>
              <a:rPr lang="en-US" dirty="0" smtClean="0"/>
              <a:t>Pay-as-you-go </a:t>
            </a:r>
            <a:r>
              <a:rPr lang="en-US" b="1" dirty="0" smtClean="0"/>
              <a:t>efficiency</a:t>
            </a:r>
            <a:r>
              <a:rPr lang="en-US" dirty="0" smtClean="0"/>
              <a:t>: No mandatory overheads, don’t pay for what you don’t use.</a:t>
            </a:r>
            <a:endParaRPr lang="en-US" dirty="0" smtClean="0">
              <a:solidFill>
                <a:schemeClr val="bg1">
                  <a:lumMod val="50000"/>
                </a:schemeClr>
              </a:solidFill>
            </a:endParaRPr>
          </a:p>
          <a:p>
            <a:pPr marL="3175" lvl="1" indent="0" algn="ctr">
              <a:lnSpc>
                <a:spcPts val="3000"/>
              </a:lnSpc>
              <a:spcBef>
                <a:spcPts val="3600"/>
              </a:spcBef>
              <a:buNone/>
            </a:pPr>
            <a:r>
              <a:rPr lang="en-US" sz="2400" i="1" dirty="0" smtClean="0">
                <a:solidFill>
                  <a:srgbClr val="0070C0"/>
                </a:solidFill>
              </a:rPr>
              <a:t>“The going word at Facebook is that ‘</a:t>
            </a:r>
            <a:r>
              <a:rPr lang="en-US" sz="2600" b="1" i="1" dirty="0" smtClean="0">
                <a:solidFill>
                  <a:srgbClr val="0070C0"/>
                </a:solidFill>
              </a:rPr>
              <a:t>reasonably written C++ code just runs fast</a:t>
            </a:r>
            <a:r>
              <a:rPr lang="en-US" sz="2400" i="1" dirty="0" smtClean="0">
                <a:solidFill>
                  <a:srgbClr val="0070C0"/>
                </a:solidFill>
              </a:rPr>
              <a:t>,’ which underscores the enormous effort spent at optimizing PHP and Java code. Paradoxically, C++ code is more difficult to write than in other languages, but </a:t>
            </a:r>
            <a:br>
              <a:rPr lang="en-US" sz="2400" i="1" dirty="0" smtClean="0">
                <a:solidFill>
                  <a:srgbClr val="0070C0"/>
                </a:solidFill>
              </a:rPr>
            </a:br>
            <a:r>
              <a:rPr lang="en-US" sz="2600" b="1" i="1" dirty="0" smtClean="0">
                <a:solidFill>
                  <a:srgbClr val="0070C0"/>
                </a:solidFill>
              </a:rPr>
              <a:t>efficient code is a lot easier</a:t>
            </a:r>
            <a:r>
              <a:rPr lang="en-US" sz="2400" i="1" dirty="0" smtClean="0">
                <a:solidFill>
                  <a:srgbClr val="0070C0"/>
                </a:solidFill>
              </a:rPr>
              <a:t>.” </a:t>
            </a:r>
            <a:r>
              <a:rPr lang="en-US" sz="2400" dirty="0" smtClean="0">
                <a:solidFill>
                  <a:srgbClr val="0070C0"/>
                </a:solidFill>
              </a:rPr>
              <a:t>– Andrei Alexandrescu</a:t>
            </a:r>
            <a:endParaRPr lang="en-US" sz="2400" dirty="0">
              <a:solidFill>
                <a:srgbClr val="0070C0"/>
              </a:solidFill>
            </a:endParaRPr>
          </a:p>
        </p:txBody>
      </p:sp>
    </p:spTree>
    <p:extLst>
      <p:ext uri="{BB962C8B-B14F-4D97-AF65-F5344CB8AC3E}">
        <p14:creationId xmlns:p14="http://schemas.microsoft.com/office/powerpoint/2010/main" val="20445608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a:xfrm>
            <a:off x="609441" y="1210321"/>
            <a:ext cx="10969943" cy="5108285"/>
          </a:xfrm>
        </p:spPr>
        <p:txBody>
          <a:bodyPr>
            <a:normAutofit/>
          </a:bodyPr>
          <a:lstStyle/>
          <a:p>
            <a:pPr>
              <a:spcBef>
                <a:spcPts val="1800"/>
              </a:spcBef>
            </a:pPr>
            <a:endParaRPr lang="en-US" dirty="0" smtClean="0"/>
          </a:p>
          <a:p>
            <a:pPr>
              <a:spcBef>
                <a:spcPts val="1800"/>
              </a:spcBef>
            </a:pPr>
            <a:r>
              <a:rPr lang="en-US" dirty="0" smtClean="0"/>
              <a:t>Motivation and Scope</a:t>
            </a:r>
          </a:p>
          <a:p>
            <a:pPr>
              <a:spcBef>
                <a:spcPts val="1800"/>
              </a:spcBef>
            </a:pPr>
            <a:r>
              <a:rPr lang="en-US" b="1" dirty="0" smtClean="0">
                <a:solidFill>
                  <a:srgbClr val="0070C0"/>
                </a:solidFill>
              </a:rPr>
              <a:t>Modern C++: Clean, Safe, Fast</a:t>
            </a:r>
          </a:p>
          <a:p>
            <a:pPr>
              <a:spcBef>
                <a:spcPts val="1800"/>
              </a:spcBef>
            </a:pPr>
            <a:r>
              <a:rPr lang="en-US" dirty="0" smtClean="0"/>
              <a:t>Across Modules: ABI Safety &amp; Other Languages</a:t>
            </a:r>
            <a:endParaRPr lang="en-US" dirty="0"/>
          </a:p>
          <a:p>
            <a:pPr>
              <a:spcBef>
                <a:spcPts val="1800"/>
              </a:spcBef>
            </a:pPr>
            <a:r>
              <a:rPr lang="en-US" dirty="0" smtClean="0"/>
              <a:t>Summary</a:t>
            </a:r>
            <a:endParaRPr lang="en-US" dirty="0"/>
          </a:p>
        </p:txBody>
      </p:sp>
    </p:spTree>
    <p:extLst>
      <p:ext uri="{BB962C8B-B14F-4D97-AF65-F5344CB8AC3E}">
        <p14:creationId xmlns:p14="http://schemas.microsoft.com/office/powerpoint/2010/main" val="17569307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Different: At a Glance</a:t>
            </a:r>
            <a:endParaRPr lang="en-US" dirty="0"/>
          </a:p>
        </p:txBody>
      </p:sp>
      <p:sp>
        <p:nvSpPr>
          <p:cNvPr id="7" name="Text Placeholder 6"/>
          <p:cNvSpPr>
            <a:spLocks noGrp="1"/>
          </p:cNvSpPr>
          <p:nvPr>
            <p:ph type="body" idx="1"/>
          </p:nvPr>
        </p:nvSpPr>
        <p:spPr/>
        <p:txBody>
          <a:bodyPr/>
          <a:lstStyle/>
          <a:p>
            <a:r>
              <a:rPr lang="en-US" dirty="0" smtClean="0"/>
              <a:t>Then</a:t>
            </a:r>
            <a:endParaRPr lang="en-US" dirty="0"/>
          </a:p>
        </p:txBody>
      </p:sp>
      <p:sp>
        <p:nvSpPr>
          <p:cNvPr id="8" name="Text Placeholder 7"/>
          <p:cNvSpPr>
            <a:spLocks noGrp="1"/>
          </p:cNvSpPr>
          <p:nvPr>
            <p:ph type="body" sz="half" idx="3"/>
          </p:nvPr>
        </p:nvSpPr>
        <p:spPr>
          <a:xfrm>
            <a:off x="6113060" y="1295400"/>
            <a:ext cx="5553484" cy="685800"/>
          </a:xfrm>
        </p:spPr>
        <p:txBody>
          <a:bodyPr/>
          <a:lstStyle/>
          <a:p>
            <a:r>
              <a:rPr lang="en-US" dirty="0" smtClean="0"/>
              <a:t>Now</a:t>
            </a:r>
            <a:endParaRPr lang="en-US" dirty="0"/>
          </a:p>
        </p:txBody>
      </p:sp>
      <p:sp>
        <p:nvSpPr>
          <p:cNvPr id="5" name="Content Placeholder 4"/>
          <p:cNvSpPr>
            <a:spLocks noGrp="1"/>
          </p:cNvSpPr>
          <p:nvPr>
            <p:ph sz="quarter" idx="2"/>
          </p:nvPr>
        </p:nvSpPr>
        <p:spPr>
          <a:xfrm>
            <a:off x="609441" y="2133600"/>
            <a:ext cx="5383398" cy="4205056"/>
          </a:xfrm>
        </p:spPr>
        <p:txBody>
          <a:bodyPr>
            <a:noAutofit/>
          </a:bodyPr>
          <a:lstStyle/>
          <a:p>
            <a:pPr marL="0" indent="0">
              <a:lnSpc>
                <a:spcPts val="2400"/>
              </a:lnSpc>
              <a:buNone/>
            </a:pPr>
            <a:r>
              <a:rPr lang="en-US" sz="1800" dirty="0" smtClean="0">
                <a:solidFill>
                  <a:schemeClr val="tx1">
                    <a:lumMod val="65000"/>
                    <a:lumOff val="35000"/>
                  </a:schemeClr>
                </a:solidFill>
              </a:rPr>
              <a:t>circle* p = </a:t>
            </a:r>
            <a:r>
              <a:rPr lang="en-US" sz="1800" b="1" dirty="0" smtClean="0">
                <a:solidFill>
                  <a:schemeClr val="tx1">
                    <a:lumMod val="65000"/>
                    <a:lumOff val="35000"/>
                  </a:schemeClr>
                </a:solidFill>
              </a:rPr>
              <a:t>new</a:t>
            </a:r>
            <a:r>
              <a:rPr lang="en-US" sz="1800" dirty="0" smtClean="0">
                <a:solidFill>
                  <a:schemeClr val="tx1">
                    <a:lumMod val="65000"/>
                    <a:lumOff val="35000"/>
                  </a:schemeClr>
                </a:solidFill>
              </a:rPr>
              <a:t> </a:t>
            </a:r>
            <a:r>
              <a:rPr lang="en-US" sz="1800" b="1" dirty="0" smtClean="0">
                <a:solidFill>
                  <a:schemeClr val="tx1">
                    <a:lumMod val="65000"/>
                    <a:lumOff val="35000"/>
                  </a:schemeClr>
                </a:solidFill>
              </a:rPr>
              <a:t>circle</a:t>
            </a:r>
            <a:r>
              <a:rPr lang="en-US" sz="1800" dirty="0" smtClean="0">
                <a:solidFill>
                  <a:schemeClr val="tx1">
                    <a:lumMod val="65000"/>
                    <a:lumOff val="35000"/>
                  </a:schemeClr>
                </a:solidFill>
              </a:rPr>
              <a:t>( 42 );</a:t>
            </a:r>
          </a:p>
          <a:p>
            <a:pPr marL="0" indent="0">
              <a:lnSpc>
                <a:spcPts val="2400"/>
              </a:lnSpc>
              <a:buNone/>
            </a:pPr>
            <a:r>
              <a:rPr lang="en-US" sz="1800" dirty="0" smtClean="0">
                <a:solidFill>
                  <a:schemeClr val="tx1">
                    <a:lumMod val="65000"/>
                    <a:lumOff val="35000"/>
                  </a:schemeClr>
                </a:solidFill>
              </a:rPr>
              <a:t>vector&lt;</a:t>
            </a:r>
            <a:r>
              <a:rPr lang="en-US" sz="1800" b="1" dirty="0" smtClean="0">
                <a:solidFill>
                  <a:schemeClr val="tx1">
                    <a:lumMod val="65000"/>
                    <a:lumOff val="35000"/>
                  </a:schemeClr>
                </a:solidFill>
              </a:rPr>
              <a:t>shape*</a:t>
            </a:r>
            <a:r>
              <a:rPr lang="en-US" sz="1800" dirty="0" smtClean="0">
                <a:solidFill>
                  <a:schemeClr val="tx1">
                    <a:lumMod val="65000"/>
                    <a:lumOff val="35000"/>
                  </a:schemeClr>
                </a:solidFill>
              </a:rPr>
              <a:t>&gt; </a:t>
            </a:r>
            <a:r>
              <a:rPr lang="en-US" sz="1800" dirty="0" err="1" smtClean="0">
                <a:solidFill>
                  <a:schemeClr val="tx1">
                    <a:lumMod val="65000"/>
                    <a:lumOff val="35000"/>
                  </a:schemeClr>
                </a:solidFill>
              </a:rPr>
              <a:t>vw</a:t>
            </a:r>
            <a:r>
              <a:rPr lang="en-US" sz="1800" dirty="0">
                <a:solidFill>
                  <a:schemeClr val="tx1">
                    <a:lumMod val="65000"/>
                    <a:lumOff val="35000"/>
                  </a:schemeClr>
                </a:solidFill>
              </a:rPr>
              <a:t> </a:t>
            </a:r>
            <a:r>
              <a:rPr lang="en-US" sz="1800" dirty="0" smtClean="0">
                <a:solidFill>
                  <a:schemeClr val="tx1">
                    <a:lumMod val="65000"/>
                    <a:lumOff val="35000"/>
                  </a:schemeClr>
                </a:solidFill>
              </a:rPr>
              <a:t>= </a:t>
            </a:r>
            <a:r>
              <a:rPr lang="en-US" sz="1800" dirty="0" err="1" smtClean="0">
                <a:solidFill>
                  <a:schemeClr val="tx1">
                    <a:lumMod val="65000"/>
                    <a:lumOff val="35000"/>
                  </a:schemeClr>
                </a:solidFill>
              </a:rPr>
              <a:t>load_shapes</a:t>
            </a:r>
            <a:r>
              <a:rPr lang="en-US" sz="1800" dirty="0" smtClean="0">
                <a:solidFill>
                  <a:schemeClr val="tx1">
                    <a:lumMod val="65000"/>
                    <a:lumOff val="35000"/>
                  </a:schemeClr>
                </a:solidFill>
              </a:rPr>
              <a:t>();</a:t>
            </a:r>
            <a:endParaRPr lang="en-US" sz="1800" dirty="0">
              <a:solidFill>
                <a:schemeClr val="tx1">
                  <a:lumMod val="65000"/>
                  <a:lumOff val="35000"/>
                </a:schemeClr>
              </a:solidFill>
            </a:endParaRPr>
          </a:p>
          <a:p>
            <a:pPr marL="0" indent="0">
              <a:lnSpc>
                <a:spcPts val="2400"/>
              </a:lnSpc>
              <a:buNone/>
            </a:pPr>
            <a:r>
              <a:rPr lang="en-US" sz="1800" b="1" spc="-80" dirty="0" smtClean="0">
                <a:solidFill>
                  <a:schemeClr val="tx1">
                    <a:lumMod val="65000"/>
                    <a:lumOff val="35000"/>
                  </a:schemeClr>
                </a:solidFill>
              </a:rPr>
              <a:t>for</a:t>
            </a:r>
            <a:r>
              <a:rPr lang="en-US" sz="1800" spc="-80" dirty="0" smtClean="0">
                <a:solidFill>
                  <a:schemeClr val="tx1">
                    <a:lumMod val="65000"/>
                    <a:lumOff val="35000"/>
                  </a:schemeClr>
                </a:solidFill>
              </a:rPr>
              <a:t>( vector&lt;circle*&gt;::iterator </a:t>
            </a:r>
            <a:r>
              <a:rPr lang="en-US" sz="1800" spc="-80" dirty="0" err="1" smtClean="0">
                <a:solidFill>
                  <a:schemeClr val="tx1">
                    <a:lumMod val="65000"/>
                    <a:lumOff val="35000"/>
                  </a:schemeClr>
                </a:solidFill>
              </a:rPr>
              <a:t>i</a:t>
            </a:r>
            <a:r>
              <a:rPr lang="en-US" sz="1800" spc="-80" dirty="0" smtClean="0">
                <a:solidFill>
                  <a:schemeClr val="tx1">
                    <a:lumMod val="65000"/>
                    <a:lumOff val="35000"/>
                  </a:schemeClr>
                </a:solidFill>
              </a:rPr>
              <a:t> = </a:t>
            </a:r>
            <a:r>
              <a:rPr lang="en-US" sz="1800" spc="-80" dirty="0" err="1" smtClean="0">
                <a:solidFill>
                  <a:schemeClr val="tx1">
                    <a:lumMod val="65000"/>
                    <a:lumOff val="35000"/>
                  </a:schemeClr>
                </a:solidFill>
              </a:rPr>
              <a:t>vw.begin</a:t>
            </a:r>
            <a:r>
              <a:rPr lang="en-US" sz="1800" spc="-80" dirty="0" smtClean="0">
                <a:solidFill>
                  <a:schemeClr val="tx1">
                    <a:lumMod val="65000"/>
                    <a:lumOff val="35000"/>
                  </a:schemeClr>
                </a:solidFill>
              </a:rPr>
              <a:t>(); </a:t>
            </a:r>
            <a:r>
              <a:rPr lang="en-US" sz="1800" spc="-80" dirty="0" err="1" smtClean="0">
                <a:solidFill>
                  <a:schemeClr val="tx1">
                    <a:lumMod val="65000"/>
                    <a:lumOff val="35000"/>
                  </a:schemeClr>
                </a:solidFill>
              </a:rPr>
              <a:t>i</a:t>
            </a:r>
            <a:r>
              <a:rPr lang="en-US" sz="1800" spc="-80" dirty="0" smtClean="0">
                <a:solidFill>
                  <a:schemeClr val="tx1">
                    <a:lumMod val="65000"/>
                    <a:lumOff val="35000"/>
                  </a:schemeClr>
                </a:solidFill>
              </a:rPr>
              <a:t> != </a:t>
            </a:r>
            <a:r>
              <a:rPr lang="en-US" sz="1800" spc="-80" dirty="0" err="1" smtClean="0">
                <a:solidFill>
                  <a:schemeClr val="tx1">
                    <a:lumMod val="65000"/>
                    <a:lumOff val="35000"/>
                  </a:schemeClr>
                </a:solidFill>
              </a:rPr>
              <a:t>vw.end</a:t>
            </a:r>
            <a:r>
              <a:rPr lang="en-US" sz="1800" spc="-80" dirty="0" smtClean="0">
                <a:solidFill>
                  <a:schemeClr val="tx1">
                    <a:lumMod val="65000"/>
                    <a:lumOff val="35000"/>
                  </a:schemeClr>
                </a:solidFill>
              </a:rPr>
              <a:t>(); ++</a:t>
            </a:r>
            <a:r>
              <a:rPr lang="en-US" sz="1800" spc="-80" dirty="0" err="1" smtClean="0">
                <a:solidFill>
                  <a:schemeClr val="tx1">
                    <a:lumMod val="65000"/>
                    <a:lumOff val="35000"/>
                  </a:schemeClr>
                </a:solidFill>
              </a:rPr>
              <a:t>i</a:t>
            </a:r>
            <a:r>
              <a:rPr lang="en-US" sz="1800" spc="-80" dirty="0" smtClean="0">
                <a:solidFill>
                  <a:schemeClr val="tx1">
                    <a:lumMod val="65000"/>
                    <a:lumOff val="35000"/>
                  </a:schemeClr>
                </a:solidFill>
              </a:rPr>
              <a:t> ) {</a:t>
            </a:r>
            <a:r>
              <a:rPr lang="en-US" sz="1800" spc="-100" dirty="0" smtClean="0">
                <a:solidFill>
                  <a:schemeClr val="tx1">
                    <a:lumMod val="65000"/>
                    <a:lumOff val="35000"/>
                  </a:schemeClr>
                </a:solidFill>
              </a:rPr>
              <a:t/>
            </a:r>
            <a:br>
              <a:rPr lang="en-US" sz="1800" spc="-100" dirty="0" smtClean="0">
                <a:solidFill>
                  <a:schemeClr val="tx1">
                    <a:lumMod val="65000"/>
                    <a:lumOff val="35000"/>
                  </a:schemeClr>
                </a:solidFill>
              </a:rPr>
            </a:br>
            <a:r>
              <a:rPr lang="en-US" sz="1800" spc="-100" dirty="0" smtClean="0">
                <a:solidFill>
                  <a:schemeClr val="tx1">
                    <a:lumMod val="65000"/>
                    <a:lumOff val="35000"/>
                  </a:schemeClr>
                </a:solidFill>
              </a:rPr>
              <a:t>  </a:t>
            </a:r>
            <a:r>
              <a:rPr lang="en-US" sz="1800" dirty="0" smtClean="0">
                <a:solidFill>
                  <a:schemeClr val="tx1">
                    <a:lumMod val="65000"/>
                    <a:lumOff val="35000"/>
                  </a:schemeClr>
                </a:solidFill>
              </a:rPr>
              <a:t>  if( *</a:t>
            </a:r>
            <a:r>
              <a:rPr lang="en-US" sz="1800" dirty="0" err="1" smtClean="0">
                <a:solidFill>
                  <a:schemeClr val="tx1">
                    <a:lumMod val="65000"/>
                    <a:lumOff val="35000"/>
                  </a:schemeClr>
                </a:solidFill>
              </a:rPr>
              <a:t>i</a:t>
            </a:r>
            <a:r>
              <a:rPr lang="en-US" sz="1800" dirty="0" smtClean="0">
                <a:solidFill>
                  <a:schemeClr val="tx1">
                    <a:lumMod val="65000"/>
                    <a:lumOff val="35000"/>
                  </a:schemeClr>
                </a:solidFill>
              </a:rPr>
              <a:t> &amp;&amp; **</a:t>
            </a:r>
            <a:r>
              <a:rPr lang="en-US" sz="1800" dirty="0" err="1" smtClean="0">
                <a:solidFill>
                  <a:schemeClr val="tx1">
                    <a:lumMod val="65000"/>
                    <a:lumOff val="35000"/>
                  </a:schemeClr>
                </a:solidFill>
              </a:rPr>
              <a:t>i</a:t>
            </a:r>
            <a:r>
              <a:rPr lang="en-US" sz="1800" dirty="0" smtClean="0">
                <a:solidFill>
                  <a:schemeClr val="tx1">
                    <a:lumMod val="65000"/>
                    <a:lumOff val="35000"/>
                  </a:schemeClr>
                </a:solidFill>
              </a:rPr>
              <a:t> == *p )</a:t>
            </a:r>
            <a:br>
              <a:rPr lang="en-US" sz="1800" dirty="0" smtClean="0">
                <a:solidFill>
                  <a:schemeClr val="tx1">
                    <a:lumMod val="65000"/>
                    <a:lumOff val="35000"/>
                  </a:schemeClr>
                </a:solidFill>
              </a:rPr>
            </a:br>
            <a:r>
              <a:rPr lang="en-US" sz="1800" dirty="0" smtClean="0">
                <a:solidFill>
                  <a:schemeClr val="tx1">
                    <a:lumMod val="65000"/>
                    <a:lumOff val="35000"/>
                  </a:schemeClr>
                </a:solidFill>
              </a:rPr>
              <a:t>        cout &lt;&lt; **</a:t>
            </a:r>
            <a:r>
              <a:rPr lang="en-US" sz="1800" dirty="0" err="1" smtClean="0">
                <a:solidFill>
                  <a:schemeClr val="tx1">
                    <a:lumMod val="65000"/>
                    <a:lumOff val="35000"/>
                  </a:schemeClr>
                </a:solidFill>
              </a:rPr>
              <a:t>i</a:t>
            </a:r>
            <a:r>
              <a:rPr lang="en-US" sz="1800" dirty="0" smtClean="0">
                <a:solidFill>
                  <a:schemeClr val="tx1">
                    <a:lumMod val="65000"/>
                    <a:lumOff val="35000"/>
                  </a:schemeClr>
                </a:solidFill>
              </a:rPr>
              <a:t> &lt;&lt; “ is a match\n”;</a:t>
            </a:r>
            <a:br>
              <a:rPr lang="en-US" sz="1800" dirty="0" smtClean="0">
                <a:solidFill>
                  <a:schemeClr val="tx1">
                    <a:lumMod val="65000"/>
                    <a:lumOff val="35000"/>
                  </a:schemeClr>
                </a:solidFill>
              </a:rPr>
            </a:br>
            <a:r>
              <a:rPr lang="en-US" sz="1800" dirty="0" smtClean="0">
                <a:solidFill>
                  <a:schemeClr val="tx1">
                    <a:lumMod val="65000"/>
                    <a:lumOff val="35000"/>
                  </a:schemeClr>
                </a:solidFill>
              </a:rPr>
              <a:t>}</a:t>
            </a:r>
          </a:p>
          <a:p>
            <a:pPr marL="0" indent="0">
              <a:lnSpc>
                <a:spcPts val="2400"/>
              </a:lnSpc>
              <a:buNone/>
            </a:pPr>
            <a:r>
              <a:rPr lang="en-US" sz="1800" dirty="0">
                <a:solidFill>
                  <a:schemeClr val="tx1">
                    <a:lumMod val="65000"/>
                    <a:lumOff val="35000"/>
                  </a:schemeClr>
                </a:solidFill>
              </a:rPr>
              <a:t>for( </a:t>
            </a:r>
            <a:r>
              <a:rPr lang="en-US" sz="1800" dirty="0" smtClean="0">
                <a:solidFill>
                  <a:schemeClr val="tx1">
                    <a:lumMod val="65000"/>
                    <a:lumOff val="35000"/>
                  </a:schemeClr>
                </a:solidFill>
              </a:rPr>
              <a:t>vector&lt;circle*&gt;::</a:t>
            </a:r>
            <a:r>
              <a:rPr lang="en-US" sz="1800" dirty="0">
                <a:solidFill>
                  <a:schemeClr val="tx1">
                    <a:lumMod val="65000"/>
                    <a:lumOff val="35000"/>
                  </a:schemeClr>
                </a:solidFill>
              </a:rPr>
              <a:t>iterator </a:t>
            </a:r>
            <a:r>
              <a:rPr lang="en-US" sz="1800" dirty="0" err="1">
                <a:solidFill>
                  <a:schemeClr val="tx1">
                    <a:lumMod val="65000"/>
                    <a:lumOff val="35000"/>
                  </a:schemeClr>
                </a:solidFill>
              </a:rPr>
              <a:t>i</a:t>
            </a:r>
            <a:r>
              <a:rPr lang="en-US" sz="1800" dirty="0">
                <a:solidFill>
                  <a:schemeClr val="tx1">
                    <a:lumMod val="65000"/>
                    <a:lumOff val="35000"/>
                  </a:schemeClr>
                </a:solidFill>
              </a:rPr>
              <a:t> = </a:t>
            </a:r>
            <a:r>
              <a:rPr lang="en-US" sz="1800" dirty="0" err="1">
                <a:solidFill>
                  <a:schemeClr val="tx1">
                    <a:lumMod val="65000"/>
                    <a:lumOff val="35000"/>
                  </a:schemeClr>
                </a:solidFill>
              </a:rPr>
              <a:t>vw.begin</a:t>
            </a:r>
            <a:r>
              <a:rPr lang="en-US" sz="1800" dirty="0">
                <a:solidFill>
                  <a:schemeClr val="tx1">
                    <a:lumMod val="65000"/>
                    <a:lumOff val="35000"/>
                  </a:schemeClr>
                </a:solidFill>
              </a:rPr>
              <a:t>();</a:t>
            </a:r>
            <a:br>
              <a:rPr lang="en-US" sz="1800" dirty="0">
                <a:solidFill>
                  <a:schemeClr val="tx1">
                    <a:lumMod val="65000"/>
                    <a:lumOff val="35000"/>
                  </a:schemeClr>
                </a:solidFill>
              </a:rPr>
            </a:br>
            <a:r>
              <a:rPr lang="en-US" sz="1800" dirty="0">
                <a:solidFill>
                  <a:schemeClr val="tx1">
                    <a:lumMod val="65000"/>
                    <a:lumOff val="35000"/>
                  </a:schemeClr>
                </a:solidFill>
              </a:rPr>
              <a:t>        </a:t>
            </a:r>
            <a:r>
              <a:rPr lang="en-US" sz="1800" dirty="0" err="1">
                <a:solidFill>
                  <a:schemeClr val="tx1">
                    <a:lumMod val="65000"/>
                    <a:lumOff val="35000"/>
                  </a:schemeClr>
                </a:solidFill>
              </a:rPr>
              <a:t>i</a:t>
            </a:r>
            <a:r>
              <a:rPr lang="en-US" sz="1800" dirty="0">
                <a:solidFill>
                  <a:schemeClr val="tx1">
                    <a:lumMod val="65000"/>
                    <a:lumOff val="35000"/>
                  </a:schemeClr>
                </a:solidFill>
              </a:rPr>
              <a:t> != </a:t>
            </a:r>
            <a:r>
              <a:rPr lang="en-US" sz="1800" dirty="0" err="1">
                <a:solidFill>
                  <a:schemeClr val="tx1">
                    <a:lumMod val="65000"/>
                    <a:lumOff val="35000"/>
                  </a:schemeClr>
                </a:solidFill>
              </a:rPr>
              <a:t>vw.end</a:t>
            </a:r>
            <a:r>
              <a:rPr lang="en-US" sz="1800" dirty="0">
                <a:solidFill>
                  <a:schemeClr val="tx1">
                    <a:lumMod val="65000"/>
                    <a:lumOff val="35000"/>
                  </a:schemeClr>
                </a:solidFill>
              </a:rPr>
              <a:t>(); ++</a:t>
            </a:r>
            <a:r>
              <a:rPr lang="en-US" sz="1800" dirty="0" err="1">
                <a:solidFill>
                  <a:schemeClr val="tx1">
                    <a:lumMod val="65000"/>
                    <a:lumOff val="35000"/>
                  </a:schemeClr>
                </a:solidFill>
              </a:rPr>
              <a:t>i</a:t>
            </a:r>
            <a:r>
              <a:rPr lang="en-US" sz="1800" dirty="0">
                <a:solidFill>
                  <a:schemeClr val="tx1">
                    <a:lumMod val="65000"/>
                    <a:lumOff val="35000"/>
                  </a:schemeClr>
                </a:solidFill>
              </a:rPr>
              <a:t> ) {</a:t>
            </a:r>
            <a:br>
              <a:rPr lang="en-US" sz="1800" dirty="0">
                <a:solidFill>
                  <a:schemeClr val="tx1">
                    <a:lumMod val="65000"/>
                    <a:lumOff val="35000"/>
                  </a:schemeClr>
                </a:solidFill>
              </a:rPr>
            </a:br>
            <a:r>
              <a:rPr lang="en-US" sz="1800" dirty="0">
                <a:solidFill>
                  <a:schemeClr val="tx1">
                    <a:lumMod val="65000"/>
                    <a:lumOff val="35000"/>
                  </a:schemeClr>
                </a:solidFill>
              </a:rPr>
              <a:t>  </a:t>
            </a:r>
            <a:r>
              <a:rPr lang="en-US" sz="1800" dirty="0" smtClean="0">
                <a:solidFill>
                  <a:schemeClr val="tx1">
                    <a:lumMod val="65000"/>
                    <a:lumOff val="35000"/>
                  </a:schemeClr>
                </a:solidFill>
              </a:rPr>
              <a:t>  </a:t>
            </a:r>
            <a:r>
              <a:rPr lang="en-US" sz="1800" b="1" dirty="0" smtClean="0">
                <a:solidFill>
                  <a:schemeClr val="tx1">
                    <a:lumMod val="65000"/>
                    <a:lumOff val="35000"/>
                  </a:schemeClr>
                </a:solidFill>
              </a:rPr>
              <a:t>delete</a:t>
            </a:r>
            <a:r>
              <a:rPr lang="en-US" sz="1800" dirty="0" smtClean="0">
                <a:solidFill>
                  <a:schemeClr val="tx1">
                    <a:lumMod val="65000"/>
                    <a:lumOff val="35000"/>
                  </a:schemeClr>
                </a:solidFill>
              </a:rPr>
              <a:t> *</a:t>
            </a:r>
            <a:r>
              <a:rPr lang="en-US" sz="1800" dirty="0" err="1" smtClean="0">
                <a:solidFill>
                  <a:schemeClr val="tx1">
                    <a:lumMod val="65000"/>
                    <a:lumOff val="35000"/>
                  </a:schemeClr>
                </a:solidFill>
              </a:rPr>
              <a:t>i</a:t>
            </a:r>
            <a:r>
              <a:rPr lang="en-US" sz="1800" dirty="0" smtClean="0">
                <a:solidFill>
                  <a:schemeClr val="tx1">
                    <a:lumMod val="65000"/>
                    <a:lumOff val="35000"/>
                  </a:schemeClr>
                </a:solidFill>
              </a:rPr>
              <a:t>;</a:t>
            </a:r>
            <a:r>
              <a:rPr lang="en-US" sz="1800" dirty="0">
                <a:solidFill>
                  <a:schemeClr val="tx1">
                    <a:lumMod val="65000"/>
                    <a:lumOff val="35000"/>
                  </a:schemeClr>
                </a:solidFill>
              </a:rPr>
              <a:t/>
            </a:r>
            <a:br>
              <a:rPr lang="en-US" sz="1800" dirty="0">
                <a:solidFill>
                  <a:schemeClr val="tx1">
                    <a:lumMod val="65000"/>
                    <a:lumOff val="35000"/>
                  </a:schemeClr>
                </a:solidFill>
              </a:rPr>
            </a:br>
            <a:r>
              <a:rPr lang="en-US" sz="1800" dirty="0">
                <a:solidFill>
                  <a:schemeClr val="tx1">
                    <a:lumMod val="65000"/>
                    <a:lumOff val="35000"/>
                  </a:schemeClr>
                </a:solidFill>
              </a:rPr>
              <a:t>}</a:t>
            </a:r>
          </a:p>
          <a:p>
            <a:pPr marL="0" indent="0">
              <a:lnSpc>
                <a:spcPts val="2400"/>
              </a:lnSpc>
              <a:buNone/>
            </a:pPr>
            <a:r>
              <a:rPr lang="en-US" sz="1800" b="1" dirty="0" smtClean="0">
                <a:solidFill>
                  <a:schemeClr val="tx1">
                    <a:lumMod val="65000"/>
                    <a:lumOff val="35000"/>
                  </a:schemeClr>
                </a:solidFill>
              </a:rPr>
              <a:t>delete</a:t>
            </a:r>
            <a:r>
              <a:rPr lang="en-US" sz="1800" dirty="0" smtClean="0">
                <a:solidFill>
                  <a:schemeClr val="tx1">
                    <a:lumMod val="65000"/>
                    <a:lumOff val="35000"/>
                  </a:schemeClr>
                </a:solidFill>
              </a:rPr>
              <a:t> p;</a:t>
            </a:r>
            <a:endParaRPr lang="en-US" sz="1800" dirty="0">
              <a:solidFill>
                <a:schemeClr val="tx1">
                  <a:lumMod val="65000"/>
                  <a:lumOff val="35000"/>
                </a:schemeClr>
              </a:solidFill>
            </a:endParaRPr>
          </a:p>
        </p:txBody>
      </p:sp>
      <p:sp>
        <p:nvSpPr>
          <p:cNvPr id="9" name="Content Placeholder 8"/>
          <p:cNvSpPr>
            <a:spLocks noGrp="1"/>
          </p:cNvSpPr>
          <p:nvPr>
            <p:ph sz="quarter" idx="4"/>
          </p:nvPr>
        </p:nvSpPr>
        <p:spPr>
          <a:xfrm>
            <a:off x="6113124" y="2133600"/>
            <a:ext cx="5549122" cy="2846773"/>
          </a:xfrm>
        </p:spPr>
        <p:txBody>
          <a:bodyPr>
            <a:normAutofit/>
          </a:bodyPr>
          <a:lstStyle/>
          <a:p>
            <a:pPr marL="0" indent="0">
              <a:lnSpc>
                <a:spcPts val="2400"/>
              </a:lnSpc>
              <a:buNone/>
            </a:pPr>
            <a:r>
              <a:rPr lang="en-US" sz="1800" b="1" dirty="0" smtClean="0">
                <a:solidFill>
                  <a:srgbClr val="0070C0"/>
                </a:solidFill>
              </a:rPr>
              <a:t>auto</a:t>
            </a:r>
            <a:r>
              <a:rPr lang="en-US" sz="1800" dirty="0" smtClean="0">
                <a:solidFill>
                  <a:srgbClr val="0070C0"/>
                </a:solidFill>
              </a:rPr>
              <a:t> p </a:t>
            </a:r>
            <a:r>
              <a:rPr lang="en-US" sz="1800" dirty="0">
                <a:solidFill>
                  <a:srgbClr val="0070C0"/>
                </a:solidFill>
              </a:rPr>
              <a:t>= </a:t>
            </a:r>
            <a:r>
              <a:rPr lang="en-US" sz="1800" b="1" dirty="0" smtClean="0">
                <a:solidFill>
                  <a:srgbClr val="0070C0"/>
                </a:solidFill>
              </a:rPr>
              <a:t>make_shared&lt;circle&gt;</a:t>
            </a:r>
            <a:r>
              <a:rPr lang="en-US" sz="1800" dirty="0" smtClean="0">
                <a:solidFill>
                  <a:srgbClr val="0070C0"/>
                </a:solidFill>
              </a:rPr>
              <a:t>( </a:t>
            </a:r>
            <a:r>
              <a:rPr lang="en-US" sz="1800" dirty="0">
                <a:solidFill>
                  <a:srgbClr val="0070C0"/>
                </a:solidFill>
              </a:rPr>
              <a:t>42 );</a:t>
            </a:r>
          </a:p>
          <a:p>
            <a:pPr marL="0" indent="0">
              <a:lnSpc>
                <a:spcPts val="2400"/>
              </a:lnSpc>
              <a:buNone/>
            </a:pPr>
            <a:r>
              <a:rPr lang="en-US" sz="1800" dirty="0" smtClean="0">
                <a:solidFill>
                  <a:srgbClr val="0070C0"/>
                </a:solidFill>
              </a:rPr>
              <a:t>vector&lt;</a:t>
            </a:r>
            <a:r>
              <a:rPr lang="en-US" sz="1800" b="1" dirty="0" smtClean="0">
                <a:solidFill>
                  <a:srgbClr val="0070C0"/>
                </a:solidFill>
              </a:rPr>
              <a:t>shared_ptr&lt;shape&gt;</a:t>
            </a:r>
            <a:r>
              <a:rPr lang="en-US" sz="1800" dirty="0" smtClean="0">
                <a:solidFill>
                  <a:srgbClr val="0070C0"/>
                </a:solidFill>
              </a:rPr>
              <a:t>&gt; </a:t>
            </a:r>
            <a:r>
              <a:rPr lang="en-US" sz="1800" dirty="0" err="1" smtClean="0">
                <a:solidFill>
                  <a:srgbClr val="0070C0"/>
                </a:solidFill>
              </a:rPr>
              <a:t>vw</a:t>
            </a:r>
            <a:r>
              <a:rPr lang="en-US" sz="1800" dirty="0">
                <a:solidFill>
                  <a:srgbClr val="0070C0"/>
                </a:solidFill>
              </a:rPr>
              <a:t> </a:t>
            </a:r>
            <a:r>
              <a:rPr lang="en-US" sz="1800" dirty="0" smtClean="0">
                <a:solidFill>
                  <a:srgbClr val="0070C0"/>
                </a:solidFill>
              </a:rPr>
              <a:t>= </a:t>
            </a:r>
            <a:r>
              <a:rPr lang="en-US" sz="1800" dirty="0" err="1" smtClean="0">
                <a:solidFill>
                  <a:srgbClr val="0070C0"/>
                </a:solidFill>
              </a:rPr>
              <a:t>load_shapes</a:t>
            </a:r>
            <a:r>
              <a:rPr lang="en-US" sz="1800" dirty="0" smtClean="0">
                <a:solidFill>
                  <a:srgbClr val="0070C0"/>
                </a:solidFill>
              </a:rPr>
              <a:t>();</a:t>
            </a:r>
            <a:endParaRPr lang="en-US" sz="1800" dirty="0">
              <a:solidFill>
                <a:srgbClr val="0070C0"/>
              </a:solidFill>
            </a:endParaRPr>
          </a:p>
          <a:p>
            <a:pPr marL="0" indent="0">
              <a:lnSpc>
                <a:spcPts val="2400"/>
              </a:lnSpc>
              <a:buNone/>
            </a:pPr>
            <a:r>
              <a:rPr lang="en-US" sz="1800" b="1" spc="-50" dirty="0" err="1" smtClean="0">
                <a:solidFill>
                  <a:srgbClr val="0070C0"/>
                </a:solidFill>
              </a:rPr>
              <a:t>for_each</a:t>
            </a:r>
            <a:r>
              <a:rPr lang="en-US" sz="1800" spc="-50" dirty="0" smtClean="0">
                <a:solidFill>
                  <a:srgbClr val="0070C0"/>
                </a:solidFill>
              </a:rPr>
              <a:t>( begin(</a:t>
            </a:r>
            <a:r>
              <a:rPr lang="en-US" sz="1800" spc="-50" dirty="0" err="1" smtClean="0">
                <a:solidFill>
                  <a:srgbClr val="0070C0"/>
                </a:solidFill>
              </a:rPr>
              <a:t>vw</a:t>
            </a:r>
            <a:r>
              <a:rPr lang="en-US" sz="1800" spc="-50" dirty="0" smtClean="0">
                <a:solidFill>
                  <a:srgbClr val="0070C0"/>
                </a:solidFill>
              </a:rPr>
              <a:t>), end(</a:t>
            </a:r>
            <a:r>
              <a:rPr lang="en-US" sz="1800" spc="-50" dirty="0" err="1" smtClean="0">
                <a:solidFill>
                  <a:srgbClr val="0070C0"/>
                </a:solidFill>
              </a:rPr>
              <a:t>vw</a:t>
            </a:r>
            <a:r>
              <a:rPr lang="en-US" sz="1800" spc="-50" dirty="0" smtClean="0">
                <a:solidFill>
                  <a:srgbClr val="0070C0"/>
                </a:solidFill>
              </a:rPr>
              <a:t>), </a:t>
            </a:r>
            <a:r>
              <a:rPr lang="en-US" sz="1800" b="1" spc="-50" dirty="0" smtClean="0">
                <a:solidFill>
                  <a:schemeClr val="accent4">
                    <a:lumMod val="50000"/>
                  </a:schemeClr>
                </a:solidFill>
              </a:rPr>
              <a:t>[&amp;]</a:t>
            </a:r>
            <a:r>
              <a:rPr lang="en-US" sz="1800" spc="-50" dirty="0" smtClean="0">
                <a:solidFill>
                  <a:schemeClr val="accent4">
                    <a:lumMod val="50000"/>
                  </a:schemeClr>
                </a:solidFill>
              </a:rPr>
              <a:t>( shared_ptr&lt;circle&gt;&amp; s ) </a:t>
            </a:r>
            <a:r>
              <a:rPr lang="en-US" sz="1800" spc="-50" dirty="0">
                <a:solidFill>
                  <a:schemeClr val="accent4">
                    <a:lumMod val="50000"/>
                  </a:schemeClr>
                </a:solidFill>
              </a:rPr>
              <a:t>{</a:t>
            </a:r>
            <a:br>
              <a:rPr lang="en-US" sz="1800" spc="-50" dirty="0">
                <a:solidFill>
                  <a:schemeClr val="accent4">
                    <a:lumMod val="50000"/>
                  </a:schemeClr>
                </a:solidFill>
              </a:rPr>
            </a:br>
            <a:r>
              <a:rPr lang="en-US" sz="1800" dirty="0">
                <a:solidFill>
                  <a:srgbClr val="0070C0"/>
                </a:solidFill>
              </a:rPr>
              <a:t>  </a:t>
            </a:r>
            <a:r>
              <a:rPr lang="en-US" sz="1800" dirty="0" smtClean="0">
                <a:solidFill>
                  <a:srgbClr val="0070C0"/>
                </a:solidFill>
              </a:rPr>
              <a:t>  if</a:t>
            </a:r>
            <a:r>
              <a:rPr lang="en-US" sz="1800" dirty="0">
                <a:solidFill>
                  <a:srgbClr val="0070C0"/>
                </a:solidFill>
              </a:rPr>
              <a:t>( </a:t>
            </a:r>
            <a:r>
              <a:rPr lang="en-US" sz="1800" dirty="0" smtClean="0">
                <a:solidFill>
                  <a:srgbClr val="0070C0"/>
                </a:solidFill>
              </a:rPr>
              <a:t>s </a:t>
            </a:r>
            <a:r>
              <a:rPr lang="en-US" sz="1800" dirty="0">
                <a:solidFill>
                  <a:srgbClr val="0070C0"/>
                </a:solidFill>
              </a:rPr>
              <a:t>&amp;&amp; </a:t>
            </a:r>
            <a:r>
              <a:rPr lang="en-US" sz="1800" dirty="0" smtClean="0">
                <a:solidFill>
                  <a:srgbClr val="0070C0"/>
                </a:solidFill>
              </a:rPr>
              <a:t>*s </a:t>
            </a:r>
            <a:r>
              <a:rPr lang="en-US" sz="1800" dirty="0">
                <a:solidFill>
                  <a:srgbClr val="0070C0"/>
                </a:solidFill>
              </a:rPr>
              <a:t>== *p )</a:t>
            </a:r>
            <a:br>
              <a:rPr lang="en-US" sz="1800" dirty="0">
                <a:solidFill>
                  <a:srgbClr val="0070C0"/>
                </a:solidFill>
              </a:rPr>
            </a:br>
            <a:r>
              <a:rPr lang="en-US" sz="1800" dirty="0">
                <a:solidFill>
                  <a:srgbClr val="0070C0"/>
                </a:solidFill>
              </a:rPr>
              <a:t>    </a:t>
            </a:r>
            <a:r>
              <a:rPr lang="en-US" sz="1800" dirty="0" smtClean="0">
                <a:solidFill>
                  <a:srgbClr val="0070C0"/>
                </a:solidFill>
              </a:rPr>
              <a:t>    cout </a:t>
            </a:r>
            <a:r>
              <a:rPr lang="en-US" sz="1800" dirty="0">
                <a:solidFill>
                  <a:srgbClr val="0070C0"/>
                </a:solidFill>
              </a:rPr>
              <a:t>&lt;&lt; </a:t>
            </a:r>
            <a:r>
              <a:rPr lang="en-US" sz="1800" dirty="0" smtClean="0">
                <a:solidFill>
                  <a:srgbClr val="0070C0"/>
                </a:solidFill>
              </a:rPr>
              <a:t>*s </a:t>
            </a:r>
            <a:r>
              <a:rPr lang="en-US" sz="1800" dirty="0">
                <a:solidFill>
                  <a:srgbClr val="0070C0"/>
                </a:solidFill>
              </a:rPr>
              <a:t>&lt;&lt; “ is a match\n”;</a:t>
            </a:r>
            <a:br>
              <a:rPr lang="en-US" sz="1800" dirty="0">
                <a:solidFill>
                  <a:srgbClr val="0070C0"/>
                </a:solidFill>
              </a:rPr>
            </a:br>
            <a:r>
              <a:rPr lang="en-US" sz="1800" dirty="0" smtClean="0">
                <a:solidFill>
                  <a:schemeClr val="accent4">
                    <a:lumMod val="50000"/>
                  </a:schemeClr>
                </a:solidFill>
              </a:rPr>
              <a:t>}</a:t>
            </a:r>
            <a:r>
              <a:rPr lang="en-US" sz="1800" dirty="0" smtClean="0">
                <a:solidFill>
                  <a:srgbClr val="0070C0"/>
                </a:solidFill>
              </a:rPr>
              <a:t> );</a:t>
            </a:r>
            <a:endParaRPr lang="en-US" sz="1800" dirty="0">
              <a:solidFill>
                <a:srgbClr val="0070C0"/>
              </a:solidFill>
            </a:endParaRPr>
          </a:p>
        </p:txBody>
      </p:sp>
      <p:sp>
        <p:nvSpPr>
          <p:cNvPr id="13" name="Line Callout 1 12"/>
          <p:cNvSpPr/>
          <p:nvPr/>
        </p:nvSpPr>
        <p:spPr>
          <a:xfrm>
            <a:off x="9232777" y="1207912"/>
            <a:ext cx="2556802" cy="832155"/>
          </a:xfrm>
          <a:prstGeom prst="borderCallout1">
            <a:avLst>
              <a:gd name="adj1" fmla="val 25636"/>
              <a:gd name="adj2" fmla="val -1190"/>
              <a:gd name="adj3" fmla="val 117664"/>
              <a:gd name="adj4" fmla="val -263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T* </a:t>
            </a:r>
            <a:r>
              <a:rPr lang="en-US" sz="2000" dirty="0">
                <a:sym typeface="Symbol"/>
              </a:rPr>
              <a:t></a:t>
            </a:r>
            <a:r>
              <a:rPr lang="en-US" sz="2000" dirty="0"/>
              <a:t> </a:t>
            </a:r>
            <a:r>
              <a:rPr lang="en-US" sz="2000" b="1" dirty="0" smtClean="0"/>
              <a:t>shared_ptr</a:t>
            </a:r>
            <a:r>
              <a:rPr lang="en-US" sz="2000" dirty="0" smtClean="0"/>
              <a:t>&lt;T&gt;</a:t>
            </a:r>
          </a:p>
          <a:p>
            <a:pPr algn="ctr">
              <a:spcBef>
                <a:spcPts val="600"/>
              </a:spcBef>
            </a:pPr>
            <a:r>
              <a:rPr lang="en-US" sz="2000" dirty="0" smtClean="0"/>
              <a:t>new </a:t>
            </a:r>
            <a:r>
              <a:rPr lang="en-US" sz="2000" dirty="0" smtClean="0">
                <a:sym typeface="Symbol"/>
              </a:rPr>
              <a:t></a:t>
            </a:r>
            <a:r>
              <a:rPr lang="en-US" sz="2000" dirty="0" smtClean="0"/>
              <a:t> </a:t>
            </a:r>
            <a:r>
              <a:rPr lang="en-US" sz="2000" b="1" dirty="0" smtClean="0"/>
              <a:t>make_shared</a:t>
            </a:r>
          </a:p>
        </p:txBody>
      </p:sp>
      <p:sp>
        <p:nvSpPr>
          <p:cNvPr id="17" name="Line Callout 1 16"/>
          <p:cNvSpPr/>
          <p:nvPr/>
        </p:nvSpPr>
        <p:spPr>
          <a:xfrm>
            <a:off x="5357707" y="5002481"/>
            <a:ext cx="3621906" cy="1196543"/>
          </a:xfrm>
          <a:prstGeom prst="borderCallout1">
            <a:avLst>
              <a:gd name="adj1" fmla="val -4479"/>
              <a:gd name="adj2" fmla="val 18171"/>
              <a:gd name="adj3" fmla="val -51425"/>
              <a:gd name="adj4" fmla="val 24261"/>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no need for “delete”</a:t>
            </a:r>
          </a:p>
          <a:p>
            <a:pPr algn="ctr">
              <a:spcBef>
                <a:spcPts val="600"/>
              </a:spcBef>
            </a:pPr>
            <a:r>
              <a:rPr lang="en-US" sz="2000" dirty="0" smtClean="0"/>
              <a:t>automatic lifetime management</a:t>
            </a:r>
          </a:p>
          <a:p>
            <a:pPr algn="ctr">
              <a:spcBef>
                <a:spcPts val="600"/>
              </a:spcBef>
            </a:pPr>
            <a:r>
              <a:rPr lang="en-US" sz="2000" b="1" dirty="0" smtClean="0"/>
              <a:t>exception-safe</a:t>
            </a:r>
          </a:p>
        </p:txBody>
      </p:sp>
      <p:sp>
        <p:nvSpPr>
          <p:cNvPr id="20" name="Line Callout 1 19"/>
          <p:cNvSpPr/>
          <p:nvPr/>
        </p:nvSpPr>
        <p:spPr>
          <a:xfrm>
            <a:off x="9133726" y="4066499"/>
            <a:ext cx="2655853" cy="1081602"/>
          </a:xfrm>
          <a:prstGeom prst="borderCallout1">
            <a:avLst>
              <a:gd name="adj1" fmla="val 25636"/>
              <a:gd name="adj2" fmla="val -1190"/>
              <a:gd name="adj3" fmla="val -23195"/>
              <a:gd name="adj4" fmla="val -14310"/>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t>for/while/do </a:t>
            </a:r>
            <a:r>
              <a:rPr lang="en-US" sz="2000" dirty="0">
                <a:sym typeface="Symbol"/>
              </a:rPr>
              <a:t></a:t>
            </a:r>
            <a:r>
              <a:rPr lang="en-US" sz="2000" dirty="0"/>
              <a:t> </a:t>
            </a:r>
            <a:r>
              <a:rPr lang="en-US" sz="2000" dirty="0" smtClean="0"/>
              <a:t/>
            </a:r>
            <a:br>
              <a:rPr lang="en-US" sz="2000" dirty="0" smtClean="0"/>
            </a:br>
            <a:r>
              <a:rPr lang="en-US" sz="2000" dirty="0" smtClean="0"/>
              <a:t>std:: </a:t>
            </a:r>
            <a:r>
              <a:rPr lang="en-US" sz="2000" b="1" dirty="0" smtClean="0"/>
              <a:t>algorithms</a:t>
            </a:r>
            <a:r>
              <a:rPr lang="en-US" sz="2000" dirty="0" smtClean="0"/>
              <a:t> </a:t>
            </a:r>
            <a:r>
              <a:rPr lang="en-US" sz="2000" dirty="0"/>
              <a:t/>
            </a:r>
            <a:br>
              <a:rPr lang="en-US" sz="2000" dirty="0"/>
            </a:br>
            <a:r>
              <a:rPr lang="en-US" sz="2000" dirty="0" smtClean="0"/>
              <a:t>[&amp;] </a:t>
            </a:r>
            <a:r>
              <a:rPr lang="en-US" sz="2000" b="1" dirty="0"/>
              <a:t>lambda</a:t>
            </a:r>
            <a:r>
              <a:rPr lang="en-US" sz="2000" dirty="0"/>
              <a:t> functions</a:t>
            </a:r>
          </a:p>
        </p:txBody>
      </p:sp>
      <p:sp>
        <p:nvSpPr>
          <p:cNvPr id="21" name="Line Callout 1 20"/>
          <p:cNvSpPr/>
          <p:nvPr/>
        </p:nvSpPr>
        <p:spPr>
          <a:xfrm>
            <a:off x="5357707" y="931419"/>
            <a:ext cx="2556802" cy="552986"/>
          </a:xfrm>
          <a:prstGeom prst="borderCallout1">
            <a:avLst>
              <a:gd name="adj1" fmla="val 104997"/>
              <a:gd name="adj2" fmla="val 24126"/>
              <a:gd name="adj3" fmla="val 226248"/>
              <a:gd name="adj4" fmla="val 39598"/>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smtClean="0"/>
              <a:t>auto</a:t>
            </a:r>
            <a:r>
              <a:rPr lang="en-US" sz="2000" dirty="0" smtClean="0"/>
              <a:t> type deduction</a:t>
            </a:r>
            <a:endParaRPr lang="en-US" sz="2000" dirty="0"/>
          </a:p>
        </p:txBody>
      </p:sp>
      <p:sp>
        <p:nvSpPr>
          <p:cNvPr id="11" name="Line Callout 1 10"/>
          <p:cNvSpPr/>
          <p:nvPr/>
        </p:nvSpPr>
        <p:spPr>
          <a:xfrm>
            <a:off x="2427934" y="5002481"/>
            <a:ext cx="2685230" cy="1196543"/>
          </a:xfrm>
          <a:prstGeom prst="borderCallout1">
            <a:avLst>
              <a:gd name="adj1" fmla="val 19563"/>
              <a:gd name="adj2" fmla="val -3740"/>
              <a:gd name="adj3" fmla="val 852"/>
              <a:gd name="adj4" fmla="val -1774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smtClean="0"/>
              <a:t>not exception-safe</a:t>
            </a:r>
          </a:p>
          <a:p>
            <a:pPr algn="ctr">
              <a:spcBef>
                <a:spcPts val="600"/>
              </a:spcBef>
            </a:pPr>
            <a:r>
              <a:rPr lang="en-US" sz="2000" dirty="0" smtClean="0"/>
              <a:t>missing try/catch, __try/__finally</a:t>
            </a:r>
          </a:p>
        </p:txBody>
      </p:sp>
    </p:spTree>
    <p:extLst>
      <p:ext uri="{BB962C8B-B14F-4D97-AF65-F5344CB8AC3E}">
        <p14:creationId xmlns:p14="http://schemas.microsoft.com/office/powerpoint/2010/main" val="35631154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9" presetClass="emph" presetSubtype="0" fill="hold" nodeType="withEffect">
                                  <p:stCondLst>
                                    <p:cond delay="0"/>
                                  </p:stCondLst>
                                  <p:childTnLst>
                                    <p:animClr clrSpc="rgb" dir="cw">
                                      <p:cBhvr override="childStyle">
                                        <p:cTn id="18" dur="500" fill="hold"/>
                                        <p:tgtEl>
                                          <p:spTgt spid="5">
                                            <p:txEl>
                                              <p:pRg st="3" end="3"/>
                                            </p:txEl>
                                          </p:spTgt>
                                        </p:tgtEl>
                                        <p:attrNameLst>
                                          <p:attrName>style.color</p:attrName>
                                        </p:attrNameLst>
                                      </p:cBhvr>
                                      <p:to>
                                        <a:srgbClr val="990033"/>
                                      </p:to>
                                    </p:animClr>
                                    <p:animClr clrSpc="rgb" dir="cw">
                                      <p:cBhvr>
                                        <p:cTn id="19" dur="500" fill="hold"/>
                                        <p:tgtEl>
                                          <p:spTgt spid="5">
                                            <p:txEl>
                                              <p:pRg st="3" end="3"/>
                                            </p:txEl>
                                          </p:spTgt>
                                        </p:tgtEl>
                                        <p:attrNameLst>
                                          <p:attrName>fillcolor</p:attrName>
                                        </p:attrNameLst>
                                      </p:cBhvr>
                                      <p:to>
                                        <a:srgbClr val="990033"/>
                                      </p:to>
                                    </p:animClr>
                                    <p:set>
                                      <p:cBhvr>
                                        <p:cTn id="20" dur="500" fill="hold"/>
                                        <p:tgtEl>
                                          <p:spTgt spid="5">
                                            <p:txEl>
                                              <p:pRg st="3" end="3"/>
                                            </p:txEl>
                                          </p:spTgt>
                                        </p:tgtEl>
                                        <p:attrNameLst>
                                          <p:attrName>fill.type</p:attrName>
                                        </p:attrNameLst>
                                      </p:cBhvr>
                                      <p:to>
                                        <p:strVal val="solid"/>
                                      </p:to>
                                    </p:set>
                                    <p:set>
                                      <p:cBhvr>
                                        <p:cTn id="21" dur="500" fill="hold"/>
                                        <p:tgtEl>
                                          <p:spTgt spid="5">
                                            <p:txEl>
                                              <p:pRg st="3" end="3"/>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5">
                                            <p:txEl>
                                              <p:pRg st="4" end="4"/>
                                            </p:txEl>
                                          </p:spTgt>
                                        </p:tgtEl>
                                        <p:attrNameLst>
                                          <p:attrName>style.color</p:attrName>
                                        </p:attrNameLst>
                                      </p:cBhvr>
                                      <p:to>
                                        <a:srgbClr val="990033"/>
                                      </p:to>
                                    </p:animClr>
                                    <p:animClr clrSpc="rgb" dir="cw">
                                      <p:cBhvr>
                                        <p:cTn id="24" dur="500" fill="hold"/>
                                        <p:tgtEl>
                                          <p:spTgt spid="5">
                                            <p:txEl>
                                              <p:pRg st="4" end="4"/>
                                            </p:txEl>
                                          </p:spTgt>
                                        </p:tgtEl>
                                        <p:attrNameLst>
                                          <p:attrName>fillcolor</p:attrName>
                                        </p:attrNameLst>
                                      </p:cBhvr>
                                      <p:to>
                                        <a:srgbClr val="990033"/>
                                      </p:to>
                                    </p:animClr>
                                    <p:set>
                                      <p:cBhvr>
                                        <p:cTn id="25" dur="500" fill="hold"/>
                                        <p:tgtEl>
                                          <p:spTgt spid="5">
                                            <p:txEl>
                                              <p:pRg st="4" end="4"/>
                                            </p:txEl>
                                          </p:spTgt>
                                        </p:tgtEl>
                                        <p:attrNameLst>
                                          <p:attrName>fill.type</p:attrName>
                                        </p:attrNameLst>
                                      </p:cBhvr>
                                      <p:to>
                                        <p:strVal val="solid"/>
                                      </p:to>
                                    </p:set>
                                    <p:set>
                                      <p:cBhvr>
                                        <p:cTn id="26" dur="500" fill="hold"/>
                                        <p:tgtEl>
                                          <p:spTgt spid="5">
                                            <p:txEl>
                                              <p:pRg st="4" end="4"/>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21"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3558533" y="782817"/>
            <a:ext cx="5071760" cy="5134337"/>
            <a:chOff x="10130625" y="393987"/>
            <a:chExt cx="1630375" cy="1650492"/>
          </a:xfrm>
        </p:grpSpPr>
        <p:pic>
          <p:nvPicPr>
            <p:cNvPr id="1026" name="Picture 2" descr="C:\Users\hsutter.REDMOND\AppData\Local\Microsoft\Windows\Temporary Internet Files\Content.IE5\AIXPB1PR\MC90003018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0625" y="393987"/>
              <a:ext cx="1630375" cy="1650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8641459">
              <a:off x="10155283" y="900792"/>
              <a:ext cx="1611458" cy="648046"/>
            </a:xfrm>
            <a:prstGeom prst="rect">
              <a:avLst/>
            </a:prstGeom>
            <a:noFill/>
          </p:spPr>
          <p:txBody>
            <a:bodyPr wrap="none" rtlCol="0">
              <a:spAutoFit/>
            </a:bodyPr>
            <a:lstStyle/>
            <a:p>
              <a:r>
                <a:rPr lang="en-US" sz="12500" b="1" dirty="0" smtClean="0">
                  <a:ln w="57150">
                    <a:solidFill>
                      <a:srgbClr val="FF0000"/>
                    </a:solidFill>
                  </a:ln>
                  <a:solidFill>
                    <a:sysClr val="windowText" lastClr="000000"/>
                  </a:solidFill>
                </a:rPr>
                <a:t>DELETE</a:t>
              </a:r>
              <a:endParaRPr lang="en-US" sz="12500" b="1" dirty="0">
                <a:ln w="57150">
                  <a:solidFill>
                    <a:srgbClr val="FF0000"/>
                  </a:solidFill>
                </a:ln>
                <a:solidFill>
                  <a:sysClr val="windowText" lastClr="000000"/>
                </a:solidFill>
              </a:endParaRPr>
            </a:p>
          </p:txBody>
        </p:sp>
      </p:grpSp>
    </p:spTree>
    <p:extLst>
      <p:ext uri="{BB962C8B-B14F-4D97-AF65-F5344CB8AC3E}">
        <p14:creationId xmlns:p14="http://schemas.microsoft.com/office/powerpoint/2010/main" val="24968193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Some Great Things Never Change:</a:t>
            </a:r>
            <a:br>
              <a:rPr lang="en-US" dirty="0" smtClean="0"/>
            </a:br>
            <a:r>
              <a:rPr lang="en-US" dirty="0" smtClean="0"/>
              <a:t>	</a:t>
            </a:r>
            <a:r>
              <a:rPr lang="en-US" b="1" dirty="0" smtClean="0"/>
              <a:t>Automatic Lifetime </a:t>
            </a:r>
            <a:r>
              <a:rPr lang="en-US" dirty="0" smtClean="0"/>
              <a:t>= Efficient + Exception Safe</a:t>
            </a:r>
            <a:endParaRPr lang="en-US" dirty="0"/>
          </a:p>
        </p:txBody>
      </p:sp>
      <p:sp>
        <p:nvSpPr>
          <p:cNvPr id="8" name="Content Placeholder 7"/>
          <p:cNvSpPr>
            <a:spLocks noGrp="1"/>
          </p:cNvSpPr>
          <p:nvPr>
            <p:ph sz="quarter" idx="1"/>
          </p:nvPr>
        </p:nvSpPr>
        <p:spPr/>
        <p:txBody>
          <a:bodyPr>
            <a:normAutofit/>
          </a:bodyPr>
          <a:lstStyle/>
          <a:p>
            <a:pPr marL="0" indent="0">
              <a:buNone/>
            </a:pPr>
            <a:endParaRPr lang="en-US" sz="2200" dirty="0" smtClean="0">
              <a:solidFill>
                <a:srgbClr val="0070C0"/>
              </a:solidFill>
            </a:endParaRPr>
          </a:p>
          <a:p>
            <a:pPr marL="0" indent="0">
              <a:buNone/>
            </a:pPr>
            <a:r>
              <a:rPr lang="en-US" sz="2200" dirty="0" smtClean="0">
                <a:solidFill>
                  <a:srgbClr val="0070C0"/>
                </a:solidFill>
              </a:rPr>
              <a:t>class </a:t>
            </a:r>
            <a:r>
              <a:rPr lang="en-US" sz="2200" dirty="0">
                <a:solidFill>
                  <a:srgbClr val="0070C0"/>
                </a:solidFill>
              </a:rPr>
              <a:t>widget </a:t>
            </a:r>
            <a:r>
              <a:rPr lang="en-US" sz="2200" dirty="0" smtClean="0">
                <a:solidFill>
                  <a:srgbClr val="0070C0"/>
                </a:solidFill>
              </a:rPr>
              <a:t>{</a:t>
            </a:r>
          </a:p>
          <a:p>
            <a:pPr marL="0" indent="0">
              <a:buNone/>
            </a:pPr>
            <a:r>
              <a:rPr lang="en-US" sz="2200" dirty="0" smtClean="0">
                <a:solidFill>
                  <a:srgbClr val="0070C0"/>
                </a:solidFill>
              </a:rPr>
              <a:t>private</a:t>
            </a:r>
            <a:r>
              <a:rPr lang="en-US" sz="2200" dirty="0">
                <a:solidFill>
                  <a:srgbClr val="0070C0"/>
                </a:solidFill>
              </a:rPr>
              <a:t>:</a:t>
            </a:r>
            <a:br>
              <a:rPr lang="en-US" sz="2200" dirty="0">
                <a:solidFill>
                  <a:srgbClr val="0070C0"/>
                </a:solidFill>
              </a:rPr>
            </a:br>
            <a:r>
              <a:rPr lang="en-US" sz="2200" b="1" dirty="0">
                <a:solidFill>
                  <a:srgbClr val="0070C0"/>
                </a:solidFill>
              </a:rPr>
              <a:t>  gadget g</a:t>
            </a:r>
            <a:r>
              <a:rPr lang="en-US" sz="2200" b="1" dirty="0" smtClean="0">
                <a:solidFill>
                  <a:srgbClr val="0070C0"/>
                </a:solidFill>
              </a:rPr>
              <a:t>;</a:t>
            </a:r>
          </a:p>
          <a:p>
            <a:pPr marL="0" indent="0">
              <a:buNone/>
            </a:pPr>
            <a:r>
              <a:rPr lang="en-US" sz="2200" dirty="0" smtClean="0">
                <a:solidFill>
                  <a:srgbClr val="0070C0"/>
                </a:solidFill>
              </a:rPr>
              <a:t>public</a:t>
            </a:r>
            <a:r>
              <a:rPr lang="en-US" sz="2200" dirty="0">
                <a:solidFill>
                  <a:srgbClr val="0070C0"/>
                </a:solidFill>
              </a:rPr>
              <a:t>:</a:t>
            </a:r>
            <a:br>
              <a:rPr lang="en-US" sz="2200" dirty="0">
                <a:solidFill>
                  <a:srgbClr val="0070C0"/>
                </a:solidFill>
              </a:rPr>
            </a:br>
            <a:r>
              <a:rPr lang="en-US" sz="2200" dirty="0">
                <a:solidFill>
                  <a:srgbClr val="0070C0"/>
                </a:solidFill>
              </a:rPr>
              <a:t>  void draw();</a:t>
            </a:r>
            <a:br>
              <a:rPr lang="en-US" sz="2200" dirty="0">
                <a:solidFill>
                  <a:srgbClr val="0070C0"/>
                </a:solidFill>
              </a:rPr>
            </a:br>
            <a:r>
              <a:rPr lang="en-US" sz="2200" dirty="0" smtClean="0">
                <a:solidFill>
                  <a:srgbClr val="0070C0"/>
                </a:solidFill>
              </a:rPr>
              <a:t>};</a:t>
            </a:r>
            <a:endParaRPr lang="en-US" sz="2200" dirty="0">
              <a:solidFill>
                <a:srgbClr val="0070C0"/>
              </a:solidFill>
            </a:endParaRPr>
          </a:p>
        </p:txBody>
      </p:sp>
      <p:sp>
        <p:nvSpPr>
          <p:cNvPr id="9" name="Content Placeholder 8"/>
          <p:cNvSpPr>
            <a:spLocks noGrp="1"/>
          </p:cNvSpPr>
          <p:nvPr>
            <p:ph sz="quarter" idx="2"/>
          </p:nvPr>
        </p:nvSpPr>
        <p:spPr/>
        <p:txBody>
          <a:bodyPr>
            <a:normAutofit/>
          </a:bodyPr>
          <a:lstStyle/>
          <a:p>
            <a:pPr marL="0" indent="0">
              <a:buNone/>
            </a:pPr>
            <a:endParaRPr lang="en-US" sz="2200" dirty="0" smtClean="0">
              <a:solidFill>
                <a:srgbClr val="0070C0"/>
              </a:solidFill>
            </a:endParaRPr>
          </a:p>
          <a:p>
            <a:pPr marL="0" indent="0">
              <a:buNone/>
            </a:pPr>
            <a:r>
              <a:rPr lang="en-US" sz="2200" dirty="0" smtClean="0">
                <a:solidFill>
                  <a:srgbClr val="0070C0"/>
                </a:solidFill>
              </a:rPr>
              <a:t>void </a:t>
            </a:r>
            <a:r>
              <a:rPr lang="en-US" sz="2200" dirty="0">
                <a:solidFill>
                  <a:srgbClr val="0070C0"/>
                </a:solidFill>
              </a:rPr>
              <a:t>f() {</a:t>
            </a:r>
            <a:br>
              <a:rPr lang="en-US" sz="2200" dirty="0">
                <a:solidFill>
                  <a:srgbClr val="0070C0"/>
                </a:solidFill>
              </a:rPr>
            </a:br>
            <a:r>
              <a:rPr lang="en-US" sz="2200" b="1" dirty="0">
                <a:solidFill>
                  <a:srgbClr val="0070C0"/>
                </a:solidFill>
              </a:rPr>
              <a:t>  widget </a:t>
            </a:r>
            <a:r>
              <a:rPr lang="en-US" sz="2200" b="1" dirty="0" smtClean="0">
                <a:solidFill>
                  <a:srgbClr val="0070C0"/>
                </a:solidFill>
              </a:rPr>
              <a:t>w;</a:t>
            </a:r>
            <a:r>
              <a:rPr lang="en-US" sz="2200" b="1" dirty="0">
                <a:solidFill>
                  <a:srgbClr val="0070C0"/>
                </a:solidFill>
              </a:rPr>
              <a:t/>
            </a:r>
            <a:br>
              <a:rPr lang="en-US" sz="2200" b="1" dirty="0">
                <a:solidFill>
                  <a:srgbClr val="0070C0"/>
                </a:solidFill>
              </a:rPr>
            </a:br>
            <a:r>
              <a:rPr lang="en-US" sz="2200" dirty="0">
                <a:solidFill>
                  <a:srgbClr val="0070C0"/>
                </a:solidFill>
              </a:rPr>
              <a:t>  :::</a:t>
            </a:r>
          </a:p>
          <a:p>
            <a:pPr marL="0" indent="0">
              <a:buNone/>
            </a:pPr>
            <a:r>
              <a:rPr lang="en-US" sz="2200" dirty="0">
                <a:solidFill>
                  <a:srgbClr val="0070C0"/>
                </a:solidFill>
              </a:rPr>
              <a:t>  </a:t>
            </a:r>
            <a:r>
              <a:rPr lang="en-US" sz="2200" dirty="0" err="1">
                <a:solidFill>
                  <a:srgbClr val="0070C0"/>
                </a:solidFill>
              </a:rPr>
              <a:t>w.draw</a:t>
            </a:r>
            <a:r>
              <a:rPr lang="en-US" sz="2200" dirty="0">
                <a:solidFill>
                  <a:srgbClr val="0070C0"/>
                </a:solidFill>
              </a:rPr>
              <a:t>();</a:t>
            </a:r>
          </a:p>
          <a:p>
            <a:pPr marL="0" indent="0">
              <a:buNone/>
            </a:pPr>
            <a:r>
              <a:rPr lang="en-US" sz="2200" dirty="0">
                <a:solidFill>
                  <a:srgbClr val="0070C0"/>
                </a:solidFill>
              </a:rPr>
              <a:t>  :::</a:t>
            </a:r>
          </a:p>
          <a:p>
            <a:pPr marL="0" indent="0">
              <a:buNone/>
            </a:pPr>
            <a:r>
              <a:rPr lang="en-US" sz="2200" dirty="0" smtClean="0">
                <a:solidFill>
                  <a:srgbClr val="0070C0"/>
                </a:solidFill>
              </a:rPr>
              <a:t>}</a:t>
            </a:r>
            <a:endParaRPr lang="en-US" sz="2200" dirty="0">
              <a:solidFill>
                <a:srgbClr val="0070C0"/>
              </a:solidFill>
            </a:endParaRPr>
          </a:p>
        </p:txBody>
      </p:sp>
      <p:sp>
        <p:nvSpPr>
          <p:cNvPr id="10" name="Line Callout 1 9"/>
          <p:cNvSpPr/>
          <p:nvPr/>
        </p:nvSpPr>
        <p:spPr>
          <a:xfrm>
            <a:off x="2970583" y="2104664"/>
            <a:ext cx="2556802" cy="1737868"/>
          </a:xfrm>
          <a:prstGeom prst="borderCallout1">
            <a:avLst>
              <a:gd name="adj1" fmla="val 25636"/>
              <a:gd name="adj2" fmla="val -1190"/>
              <a:gd name="adj3" fmla="val 28546"/>
              <a:gd name="adj4" fmla="val -3594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lifetime </a:t>
            </a:r>
            <a:r>
              <a:rPr lang="en-US" sz="2000" dirty="0"/>
              <a:t>automatically tied to enclosing </a:t>
            </a:r>
            <a:r>
              <a:rPr lang="en-US" sz="2000" dirty="0" smtClean="0"/>
              <a:t>object</a:t>
            </a:r>
          </a:p>
          <a:p>
            <a:pPr algn="ctr">
              <a:spcBef>
                <a:spcPts val="600"/>
              </a:spcBef>
            </a:pPr>
            <a:r>
              <a:rPr lang="en-US" sz="2000" dirty="0" smtClean="0"/>
              <a:t>no leak, exception safe</a:t>
            </a:r>
          </a:p>
        </p:txBody>
      </p:sp>
      <p:sp>
        <p:nvSpPr>
          <p:cNvPr id="11" name="Line Callout 1 10"/>
          <p:cNvSpPr/>
          <p:nvPr/>
        </p:nvSpPr>
        <p:spPr>
          <a:xfrm>
            <a:off x="8927881" y="1702435"/>
            <a:ext cx="2750631" cy="1463713"/>
          </a:xfrm>
          <a:prstGeom prst="borderCallout1">
            <a:avLst>
              <a:gd name="adj1" fmla="val 25636"/>
              <a:gd name="adj2" fmla="val -1190"/>
              <a:gd name="adj3" fmla="val 32729"/>
              <a:gd name="adj4" fmla="val -44136"/>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lifetime </a:t>
            </a:r>
            <a:r>
              <a:rPr lang="en-US" sz="2000" dirty="0"/>
              <a:t>automatically tied to enclosing </a:t>
            </a:r>
            <a:r>
              <a:rPr lang="en-US" sz="2000" dirty="0" smtClean="0"/>
              <a:t>scope</a:t>
            </a:r>
          </a:p>
          <a:p>
            <a:pPr algn="ctr">
              <a:spcBef>
                <a:spcPts val="600"/>
              </a:spcBef>
            </a:pPr>
            <a:r>
              <a:rPr lang="en-US" sz="2000" dirty="0" smtClean="0"/>
              <a:t>constructs w, including the </a:t>
            </a:r>
            <a:r>
              <a:rPr lang="en-US" sz="2000" dirty="0" err="1" smtClean="0"/>
              <a:t>w.g</a:t>
            </a:r>
            <a:r>
              <a:rPr lang="en-US" sz="2000" dirty="0" smtClean="0"/>
              <a:t> gadget member</a:t>
            </a:r>
          </a:p>
        </p:txBody>
      </p:sp>
      <p:sp>
        <p:nvSpPr>
          <p:cNvPr id="12" name="Line Callout 1 11"/>
          <p:cNvSpPr/>
          <p:nvPr/>
        </p:nvSpPr>
        <p:spPr>
          <a:xfrm>
            <a:off x="7537442" y="3305886"/>
            <a:ext cx="2750631" cy="1235290"/>
          </a:xfrm>
          <a:prstGeom prst="borderCallout1">
            <a:avLst>
              <a:gd name="adj1" fmla="val 25636"/>
              <a:gd name="adj2" fmla="val -1190"/>
              <a:gd name="adj3" fmla="val 36056"/>
              <a:gd name="adj4" fmla="val -4002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Automatic </a:t>
            </a:r>
            <a:r>
              <a:rPr lang="en-US" sz="2000" dirty="0"/>
              <a:t>destruction and </a:t>
            </a:r>
            <a:r>
              <a:rPr lang="en-US" sz="2000" dirty="0" err="1"/>
              <a:t>deallocation</a:t>
            </a:r>
            <a:r>
              <a:rPr lang="en-US" sz="2000" dirty="0"/>
              <a:t> for w and </a:t>
            </a:r>
            <a:r>
              <a:rPr lang="en-US" sz="2000" dirty="0" err="1" smtClean="0"/>
              <a:t>w.g</a:t>
            </a:r>
            <a:endParaRPr lang="en-US" sz="2000" dirty="0"/>
          </a:p>
        </p:txBody>
      </p:sp>
      <p:sp>
        <p:nvSpPr>
          <p:cNvPr id="13" name="Line Callout 1 12"/>
          <p:cNvSpPr/>
          <p:nvPr/>
        </p:nvSpPr>
        <p:spPr>
          <a:xfrm>
            <a:off x="7537443" y="4665872"/>
            <a:ext cx="2750631" cy="1488040"/>
          </a:xfrm>
          <a:prstGeom prst="borderCallout1">
            <a:avLst>
              <a:gd name="adj1" fmla="val 25636"/>
              <a:gd name="adj2" fmla="val -1190"/>
              <a:gd name="adj3" fmla="val -61172"/>
              <a:gd name="adj4" fmla="val -40400"/>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Automatic </a:t>
            </a:r>
            <a:r>
              <a:rPr lang="en-US" sz="2000" dirty="0"/>
              <a:t>exception safety, as if “finally { </a:t>
            </a:r>
            <a:r>
              <a:rPr lang="en-US" sz="2000" dirty="0" err="1"/>
              <a:t>w.dispose</a:t>
            </a:r>
            <a:r>
              <a:rPr lang="en-US" sz="2000" dirty="0"/>
              <a:t>(); </a:t>
            </a:r>
            <a:r>
              <a:rPr lang="en-US" sz="2000" dirty="0" err="1"/>
              <a:t>w.g.dispose</a:t>
            </a:r>
            <a:r>
              <a:rPr lang="en-US" sz="2000" dirty="0"/>
              <a:t>(); }”</a:t>
            </a:r>
          </a:p>
        </p:txBody>
      </p:sp>
    </p:spTree>
    <p:extLst>
      <p:ext uri="{BB962C8B-B14F-4D97-AF65-F5344CB8AC3E}">
        <p14:creationId xmlns:p14="http://schemas.microsoft.com/office/powerpoint/2010/main" val="1968345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Heap Lifetime: Standard Smart Pointers</a:t>
            </a:r>
            <a:endParaRPr lang="en-US" dirty="0"/>
          </a:p>
        </p:txBody>
      </p:sp>
      <p:sp>
        <p:nvSpPr>
          <p:cNvPr id="8" name="Content Placeholder 7"/>
          <p:cNvSpPr>
            <a:spLocks noGrp="1"/>
          </p:cNvSpPr>
          <p:nvPr>
            <p:ph sz="quarter" idx="1"/>
          </p:nvPr>
        </p:nvSpPr>
        <p:spPr/>
        <p:txBody>
          <a:bodyPr>
            <a:normAutofit/>
          </a:bodyPr>
          <a:lstStyle/>
          <a:p>
            <a:pPr marL="0" indent="0">
              <a:buNone/>
            </a:pPr>
            <a:r>
              <a:rPr lang="en-US" sz="2200" dirty="0" smtClean="0">
                <a:solidFill>
                  <a:srgbClr val="0070C0"/>
                </a:solidFill>
              </a:rPr>
              <a:t>class gadget;</a:t>
            </a:r>
          </a:p>
          <a:p>
            <a:pPr marL="0" indent="0">
              <a:spcBef>
                <a:spcPts val="1800"/>
              </a:spcBef>
              <a:buNone/>
            </a:pPr>
            <a:r>
              <a:rPr lang="en-US" sz="2200" dirty="0" smtClean="0">
                <a:solidFill>
                  <a:srgbClr val="0070C0"/>
                </a:solidFill>
              </a:rPr>
              <a:t>class </a:t>
            </a:r>
            <a:r>
              <a:rPr lang="en-US" sz="2200" dirty="0">
                <a:solidFill>
                  <a:srgbClr val="0070C0"/>
                </a:solidFill>
              </a:rPr>
              <a:t>widget </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private</a:t>
            </a:r>
            <a:r>
              <a:rPr lang="en-US" sz="2200" dirty="0">
                <a:solidFill>
                  <a:srgbClr val="0070C0"/>
                </a:solidFill>
              </a:rPr>
              <a:t>:</a:t>
            </a:r>
            <a:br>
              <a:rPr lang="en-US" sz="2200" dirty="0">
                <a:solidFill>
                  <a:srgbClr val="0070C0"/>
                </a:solidFill>
              </a:rPr>
            </a:br>
            <a:r>
              <a:rPr lang="en-US" sz="2200" b="1" dirty="0">
                <a:solidFill>
                  <a:srgbClr val="0070C0"/>
                </a:solidFill>
              </a:rPr>
              <a:t>  </a:t>
            </a:r>
            <a:r>
              <a:rPr lang="en-US" sz="2200" b="1" dirty="0" smtClean="0">
                <a:solidFill>
                  <a:srgbClr val="0070C0"/>
                </a:solidFill>
              </a:rPr>
              <a:t>shared_ptr&lt;gadget&gt; </a:t>
            </a:r>
            <a:r>
              <a:rPr lang="en-US" sz="2200" b="1" dirty="0">
                <a:solidFill>
                  <a:srgbClr val="0070C0"/>
                </a:solidFill>
              </a:rPr>
              <a:t>g</a:t>
            </a:r>
            <a:r>
              <a:rPr lang="en-US" sz="2200" b="1" dirty="0" smtClean="0">
                <a:solidFill>
                  <a:srgbClr val="0070C0"/>
                </a:solidFill>
              </a:rPr>
              <a:t>;</a:t>
            </a:r>
            <a:br>
              <a:rPr lang="en-US" sz="2200" b="1" dirty="0" smtClean="0">
                <a:solidFill>
                  <a:srgbClr val="0070C0"/>
                </a:solidFill>
              </a:rPr>
            </a:br>
            <a:r>
              <a:rPr lang="en-US" sz="2200" dirty="0" smtClean="0">
                <a:solidFill>
                  <a:srgbClr val="0070C0"/>
                </a:solidFill>
              </a:rPr>
              <a:t>};</a:t>
            </a:r>
          </a:p>
          <a:p>
            <a:pPr marL="0" indent="0">
              <a:spcBef>
                <a:spcPts val="1800"/>
              </a:spcBef>
              <a:buNone/>
            </a:pPr>
            <a:r>
              <a:rPr lang="en-US" sz="2200" dirty="0" smtClean="0">
                <a:solidFill>
                  <a:srgbClr val="0070C0"/>
                </a:solidFill>
              </a:rPr>
              <a:t>class gadget {</a:t>
            </a:r>
            <a:br>
              <a:rPr lang="en-US" sz="2200" dirty="0" smtClean="0">
                <a:solidFill>
                  <a:srgbClr val="0070C0"/>
                </a:solidFill>
              </a:rPr>
            </a:br>
            <a:r>
              <a:rPr lang="en-US" sz="2200" dirty="0" smtClean="0">
                <a:solidFill>
                  <a:srgbClr val="0070C0"/>
                </a:solidFill>
              </a:rPr>
              <a:t>private</a:t>
            </a:r>
            <a:r>
              <a:rPr lang="en-US" sz="2200" dirty="0">
                <a:solidFill>
                  <a:srgbClr val="0070C0"/>
                </a:solidFill>
              </a:rPr>
              <a:t>:</a:t>
            </a:r>
            <a:br>
              <a:rPr lang="en-US" sz="2200" dirty="0">
                <a:solidFill>
                  <a:srgbClr val="0070C0"/>
                </a:solidFill>
              </a:rPr>
            </a:br>
            <a:r>
              <a:rPr lang="en-US" sz="2200" b="1" dirty="0">
                <a:solidFill>
                  <a:srgbClr val="0070C0"/>
                </a:solidFill>
              </a:rPr>
              <a:t>  </a:t>
            </a:r>
            <a:r>
              <a:rPr lang="en-US" sz="2200" b="1" dirty="0" err="1" smtClean="0">
                <a:solidFill>
                  <a:srgbClr val="0070C0"/>
                </a:solidFill>
              </a:rPr>
              <a:t>weak_ptr</a:t>
            </a:r>
            <a:r>
              <a:rPr lang="en-US" sz="2200" b="1" dirty="0" smtClean="0">
                <a:solidFill>
                  <a:srgbClr val="0070C0"/>
                </a:solidFill>
              </a:rPr>
              <a:t>&lt;widget</a:t>
            </a:r>
            <a:r>
              <a:rPr lang="en-US" sz="2200" b="1" dirty="0">
                <a:solidFill>
                  <a:srgbClr val="0070C0"/>
                </a:solidFill>
              </a:rPr>
              <a:t>&gt; </a:t>
            </a:r>
            <a:r>
              <a:rPr lang="en-US" sz="2200" b="1" dirty="0" smtClean="0">
                <a:solidFill>
                  <a:srgbClr val="0070C0"/>
                </a:solidFill>
              </a:rPr>
              <a:t>w;</a:t>
            </a:r>
            <a:r>
              <a:rPr lang="en-US" sz="2200" b="1" dirty="0">
                <a:solidFill>
                  <a:srgbClr val="0070C0"/>
                </a:solidFill>
              </a:rPr>
              <a:t/>
            </a:r>
            <a:br>
              <a:rPr lang="en-US" sz="2200" b="1" dirty="0">
                <a:solidFill>
                  <a:srgbClr val="0070C0"/>
                </a:solidFill>
              </a:rPr>
            </a:br>
            <a:r>
              <a:rPr lang="en-US" sz="2200" dirty="0" smtClean="0">
                <a:solidFill>
                  <a:srgbClr val="0070C0"/>
                </a:solidFill>
              </a:rPr>
              <a:t>};</a:t>
            </a:r>
            <a:endParaRPr lang="en-US" sz="2200" dirty="0">
              <a:solidFill>
                <a:srgbClr val="0070C0"/>
              </a:solidFill>
            </a:endParaRPr>
          </a:p>
        </p:txBody>
      </p:sp>
      <p:sp>
        <p:nvSpPr>
          <p:cNvPr id="9" name="Content Placeholder 8"/>
          <p:cNvSpPr>
            <a:spLocks noGrp="1"/>
          </p:cNvSpPr>
          <p:nvPr>
            <p:ph sz="quarter" idx="2"/>
          </p:nvPr>
        </p:nvSpPr>
        <p:spPr/>
        <p:txBody>
          <a:bodyPr>
            <a:normAutofit/>
          </a:bodyPr>
          <a:lstStyle/>
          <a:p>
            <a:pPr marL="0" indent="0">
              <a:buNone/>
            </a:pPr>
            <a:r>
              <a:rPr lang="en-US" sz="2200" dirty="0">
                <a:solidFill>
                  <a:srgbClr val="0070C0"/>
                </a:solidFill>
              </a:rPr>
              <a:t>class node {</a:t>
            </a:r>
            <a:br>
              <a:rPr lang="en-US" sz="2200" dirty="0">
                <a:solidFill>
                  <a:srgbClr val="0070C0"/>
                </a:solidFill>
              </a:rPr>
            </a:br>
            <a:r>
              <a:rPr lang="en-US" sz="2200" dirty="0">
                <a:solidFill>
                  <a:srgbClr val="0070C0"/>
                </a:solidFill>
              </a:rPr>
              <a:t>  vector&lt;</a:t>
            </a:r>
            <a:r>
              <a:rPr lang="en-US" sz="2200" b="1" dirty="0" err="1">
                <a:solidFill>
                  <a:srgbClr val="0070C0"/>
                </a:solidFill>
              </a:rPr>
              <a:t>unique_ptr</a:t>
            </a:r>
            <a:r>
              <a:rPr lang="en-US" sz="2200" b="1" dirty="0">
                <a:solidFill>
                  <a:srgbClr val="0070C0"/>
                </a:solidFill>
              </a:rPr>
              <a:t>&lt;node&gt;</a:t>
            </a:r>
            <a:r>
              <a:rPr lang="en-US" sz="2200" dirty="0">
                <a:solidFill>
                  <a:srgbClr val="0070C0"/>
                </a:solidFill>
              </a:rPr>
              <a:t>&gt; children</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  </a:t>
            </a:r>
            <a:r>
              <a:rPr lang="en-US" sz="2200" b="1" dirty="0">
                <a:solidFill>
                  <a:srgbClr val="0070C0"/>
                </a:solidFill>
              </a:rPr>
              <a:t>node* </a:t>
            </a:r>
            <a:r>
              <a:rPr lang="en-US" sz="2200" dirty="0">
                <a:solidFill>
                  <a:srgbClr val="0070C0"/>
                </a:solidFill>
              </a:rPr>
              <a:t>parent</a:t>
            </a:r>
            <a:r>
              <a:rPr lang="en-US" sz="2200" dirty="0" smtClean="0">
                <a:solidFill>
                  <a:srgbClr val="0070C0"/>
                </a:solidFill>
              </a:rPr>
              <a:t>;</a:t>
            </a:r>
            <a:r>
              <a:rPr lang="en-US" sz="2200" dirty="0">
                <a:solidFill>
                  <a:srgbClr val="0070C0"/>
                </a:solidFill>
              </a:rPr>
              <a:t/>
            </a:r>
            <a:br>
              <a:rPr lang="en-US" sz="2200" dirty="0">
                <a:solidFill>
                  <a:srgbClr val="0070C0"/>
                </a:solidFill>
              </a:rPr>
            </a:br>
            <a:r>
              <a:rPr lang="en-US" sz="2200" dirty="0">
                <a:solidFill>
                  <a:srgbClr val="0070C0"/>
                </a:solidFill>
              </a:rPr>
              <a:t>  </a:t>
            </a:r>
            <a:r>
              <a:rPr lang="en-US" sz="2200" dirty="0" smtClean="0">
                <a:solidFill>
                  <a:srgbClr val="0070C0"/>
                </a:solidFill>
              </a:rPr>
              <a:t>:::</a:t>
            </a:r>
          </a:p>
          <a:p>
            <a:pPr marL="0" indent="0">
              <a:buNone/>
            </a:pPr>
            <a:r>
              <a:rPr lang="en-US" sz="2200" dirty="0" smtClean="0">
                <a:solidFill>
                  <a:srgbClr val="0070C0"/>
                </a:solidFill>
              </a:rPr>
              <a:t>public:</a:t>
            </a:r>
            <a:br>
              <a:rPr lang="en-US" sz="2200" dirty="0" smtClean="0">
                <a:solidFill>
                  <a:srgbClr val="0070C0"/>
                </a:solidFill>
              </a:rPr>
            </a:br>
            <a:r>
              <a:rPr lang="en-US" sz="2200" dirty="0" smtClean="0">
                <a:solidFill>
                  <a:srgbClr val="0070C0"/>
                </a:solidFill>
              </a:rPr>
              <a:t>  node( node</a:t>
            </a:r>
            <a:r>
              <a:rPr lang="en-US" sz="2200" dirty="0">
                <a:solidFill>
                  <a:srgbClr val="0070C0"/>
                </a:solidFill>
              </a:rPr>
              <a:t>*</a:t>
            </a:r>
            <a:r>
              <a:rPr lang="en-US" sz="2200" dirty="0" smtClean="0">
                <a:solidFill>
                  <a:srgbClr val="0070C0"/>
                </a:solidFill>
              </a:rPr>
              <a:t> parent_)</a:t>
            </a:r>
            <a:br>
              <a:rPr lang="en-US" sz="2200" dirty="0" smtClean="0">
                <a:solidFill>
                  <a:srgbClr val="0070C0"/>
                </a:solidFill>
              </a:rPr>
            </a:br>
            <a:r>
              <a:rPr lang="en-US" sz="2200" dirty="0" smtClean="0">
                <a:solidFill>
                  <a:srgbClr val="0070C0"/>
                </a:solidFill>
              </a:rPr>
              <a:t>    : parent(parent_)</a:t>
            </a:r>
            <a:br>
              <a:rPr lang="en-US" sz="2200" dirty="0" smtClean="0">
                <a:solidFill>
                  <a:srgbClr val="0070C0"/>
                </a:solidFill>
              </a:rPr>
            </a:br>
            <a:r>
              <a:rPr lang="en-US" sz="2200" dirty="0" smtClean="0">
                <a:solidFill>
                  <a:srgbClr val="0070C0"/>
                </a:solidFill>
              </a:rPr>
              <a:t>  {</a:t>
            </a:r>
            <a:r>
              <a:rPr lang="en-US" sz="2200" dirty="0">
                <a:solidFill>
                  <a:srgbClr val="0070C0"/>
                </a:solidFill>
              </a:rPr>
              <a:t/>
            </a:r>
            <a:br>
              <a:rPr lang="en-US" sz="2200" dirty="0">
                <a:solidFill>
                  <a:srgbClr val="0070C0"/>
                </a:solidFill>
              </a:rPr>
            </a:br>
            <a:r>
              <a:rPr lang="en-US" sz="2200" dirty="0">
                <a:solidFill>
                  <a:srgbClr val="0070C0"/>
                </a:solidFill>
              </a:rPr>
              <a:t>  </a:t>
            </a:r>
            <a:r>
              <a:rPr lang="en-US" sz="2200" dirty="0" smtClean="0">
                <a:solidFill>
                  <a:srgbClr val="0070C0"/>
                </a:solidFill>
              </a:rPr>
              <a:t>  </a:t>
            </a:r>
            <a:r>
              <a:rPr lang="en-US" sz="2200" dirty="0" err="1" smtClean="0">
                <a:solidFill>
                  <a:srgbClr val="0070C0"/>
                </a:solidFill>
              </a:rPr>
              <a:t>children.push_back</a:t>
            </a:r>
            <a:r>
              <a:rPr lang="en-US" sz="2200" dirty="0">
                <a:solidFill>
                  <a:srgbClr val="0070C0"/>
                </a:solidFill>
              </a:rPr>
              <a:t>( </a:t>
            </a:r>
            <a:r>
              <a:rPr lang="en-US" sz="2200" b="1" dirty="0">
                <a:solidFill>
                  <a:srgbClr val="0070C0"/>
                </a:solidFill>
              </a:rPr>
              <a:t>new</a:t>
            </a:r>
            <a:r>
              <a:rPr lang="en-US" sz="2200" dirty="0">
                <a:solidFill>
                  <a:srgbClr val="0070C0"/>
                </a:solidFill>
              </a:rPr>
              <a:t> node(…) </a:t>
            </a:r>
            <a:r>
              <a:rPr lang="en-US" sz="2200" dirty="0" smtClean="0">
                <a:solidFill>
                  <a:srgbClr val="0070C0"/>
                </a:solidFill>
              </a:rPr>
              <a:t>);</a:t>
            </a:r>
            <a:br>
              <a:rPr lang="en-US" sz="2200" dirty="0" smtClean="0">
                <a:solidFill>
                  <a:srgbClr val="0070C0"/>
                </a:solidFill>
              </a:rPr>
            </a:br>
            <a:r>
              <a:rPr lang="en-US" sz="2200" dirty="0" smtClean="0">
                <a:solidFill>
                  <a:srgbClr val="0070C0"/>
                </a:solidFill>
              </a:rPr>
              <a:t>    :::</a:t>
            </a:r>
            <a:r>
              <a:rPr lang="en-US" sz="2200" dirty="0">
                <a:solidFill>
                  <a:srgbClr val="0070C0"/>
                </a:solidFill>
              </a:rPr>
              <a:t/>
            </a:r>
            <a:br>
              <a:rPr lang="en-US" sz="2200" dirty="0">
                <a:solidFill>
                  <a:srgbClr val="0070C0"/>
                </a:solidFill>
              </a:rPr>
            </a:br>
            <a:r>
              <a:rPr lang="en-US" sz="2200" dirty="0" smtClean="0">
                <a:solidFill>
                  <a:srgbClr val="0070C0"/>
                </a:solidFill>
              </a:rPr>
              <a:t>  }</a:t>
            </a:r>
            <a:br>
              <a:rPr lang="en-US" sz="2200" dirty="0" smtClean="0">
                <a:solidFill>
                  <a:srgbClr val="0070C0"/>
                </a:solidFill>
              </a:rPr>
            </a:br>
            <a:r>
              <a:rPr lang="en-US" sz="2200" dirty="0" smtClean="0">
                <a:solidFill>
                  <a:srgbClr val="0070C0"/>
                </a:solidFill>
              </a:rPr>
              <a:t>};</a:t>
            </a:r>
            <a:endParaRPr lang="en-US" sz="2200" dirty="0">
              <a:solidFill>
                <a:srgbClr val="0070C0"/>
              </a:solidFill>
            </a:endParaRPr>
          </a:p>
        </p:txBody>
      </p:sp>
      <p:sp>
        <p:nvSpPr>
          <p:cNvPr id="10" name="Line Callout 1 9"/>
          <p:cNvSpPr/>
          <p:nvPr/>
        </p:nvSpPr>
        <p:spPr>
          <a:xfrm>
            <a:off x="3083599" y="1143000"/>
            <a:ext cx="2762399" cy="1435813"/>
          </a:xfrm>
          <a:prstGeom prst="borderCallout1">
            <a:avLst>
              <a:gd name="adj1" fmla="val 25636"/>
              <a:gd name="adj2" fmla="val -1190"/>
              <a:gd name="adj3" fmla="val 97329"/>
              <a:gd name="adj4" fmla="val -32732"/>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smtClean="0"/>
              <a:t>shared ownership</a:t>
            </a:r>
          </a:p>
          <a:p>
            <a:pPr algn="ctr">
              <a:spcBef>
                <a:spcPts val="600"/>
              </a:spcBef>
            </a:pPr>
            <a:r>
              <a:rPr lang="en-US" sz="2000" dirty="0" smtClean="0"/>
              <a:t>still keeps gadget alive w/auto lifetime </a:t>
            </a:r>
            <a:r>
              <a:rPr lang="en-US" sz="2000" dirty="0" err="1" smtClean="0"/>
              <a:t>mgmt</a:t>
            </a:r>
            <a:endParaRPr lang="en-US" sz="2000" dirty="0" smtClean="0"/>
          </a:p>
          <a:p>
            <a:pPr algn="ctr">
              <a:spcBef>
                <a:spcPts val="600"/>
              </a:spcBef>
            </a:pPr>
            <a:r>
              <a:rPr lang="en-US" sz="2000" dirty="0"/>
              <a:t>no </a:t>
            </a:r>
            <a:r>
              <a:rPr lang="en-US" sz="2000" dirty="0" smtClean="0"/>
              <a:t>leak, exception safe</a:t>
            </a:r>
            <a:endParaRPr lang="en-US" sz="2000" dirty="0"/>
          </a:p>
        </p:txBody>
      </p:sp>
      <p:sp>
        <p:nvSpPr>
          <p:cNvPr id="11" name="Line Callout 1 10"/>
          <p:cNvSpPr/>
          <p:nvPr/>
        </p:nvSpPr>
        <p:spPr>
          <a:xfrm>
            <a:off x="3042834" y="3157617"/>
            <a:ext cx="2803164" cy="896614"/>
          </a:xfrm>
          <a:prstGeom prst="borderCallout1">
            <a:avLst>
              <a:gd name="adj1" fmla="val 33647"/>
              <a:gd name="adj2" fmla="val -1523"/>
              <a:gd name="adj3" fmla="val 103425"/>
              <a:gd name="adj4" fmla="val -2945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use </a:t>
            </a:r>
            <a:r>
              <a:rPr lang="en-US" sz="2000" dirty="0" err="1" smtClean="0"/>
              <a:t>weak_ptr</a:t>
            </a:r>
            <a:r>
              <a:rPr lang="en-US" sz="2000" dirty="0" smtClean="0"/>
              <a:t> to break reference-count cycles</a:t>
            </a:r>
          </a:p>
        </p:txBody>
      </p:sp>
      <p:sp>
        <p:nvSpPr>
          <p:cNvPr id="12" name="Line Callout 1 11"/>
          <p:cNvSpPr/>
          <p:nvPr/>
        </p:nvSpPr>
        <p:spPr>
          <a:xfrm>
            <a:off x="9109388" y="369870"/>
            <a:ext cx="2750631" cy="1166228"/>
          </a:xfrm>
          <a:prstGeom prst="borderCallout1">
            <a:avLst>
              <a:gd name="adj1" fmla="val 25636"/>
              <a:gd name="adj2" fmla="val -1190"/>
              <a:gd name="adj3" fmla="val 105713"/>
              <a:gd name="adj4" fmla="val -2583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b="1" dirty="0" smtClean="0"/>
              <a:t>unique ownership</a:t>
            </a:r>
          </a:p>
          <a:p>
            <a:pPr algn="ctr">
              <a:spcBef>
                <a:spcPts val="600"/>
              </a:spcBef>
            </a:pPr>
            <a:r>
              <a:rPr lang="en-US" sz="2000" dirty="0" smtClean="0"/>
              <a:t>node </a:t>
            </a:r>
            <a:r>
              <a:rPr lang="en-US" sz="2000" b="1" dirty="0"/>
              <a:t>owns</a:t>
            </a:r>
            <a:r>
              <a:rPr lang="en-US" sz="2000" dirty="0"/>
              <a:t> </a:t>
            </a:r>
            <a:r>
              <a:rPr lang="en-US" sz="2000" dirty="0" smtClean="0"/>
              <a:t>its children</a:t>
            </a:r>
          </a:p>
          <a:p>
            <a:pPr algn="ctr">
              <a:spcBef>
                <a:spcPts val="600"/>
              </a:spcBef>
            </a:pPr>
            <a:r>
              <a:rPr lang="en-US" sz="2000" dirty="0" smtClean="0"/>
              <a:t>no leak, exception safe</a:t>
            </a:r>
            <a:endParaRPr lang="en-US" sz="2000" dirty="0"/>
          </a:p>
        </p:txBody>
      </p:sp>
      <p:sp>
        <p:nvSpPr>
          <p:cNvPr id="14" name="Line Callout 1 13"/>
          <p:cNvSpPr/>
          <p:nvPr/>
        </p:nvSpPr>
        <p:spPr>
          <a:xfrm>
            <a:off x="9109387" y="2146702"/>
            <a:ext cx="2750631" cy="760885"/>
          </a:xfrm>
          <a:prstGeom prst="borderCallout1">
            <a:avLst>
              <a:gd name="adj1" fmla="val 25636"/>
              <a:gd name="adj2" fmla="val -1190"/>
              <a:gd name="adj3" fmla="val -325"/>
              <a:gd name="adj4" fmla="val -26207"/>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t>node </a:t>
            </a:r>
            <a:r>
              <a:rPr lang="en-US" sz="2000" b="1" dirty="0" smtClean="0"/>
              <a:t>observes</a:t>
            </a:r>
            <a:r>
              <a:rPr lang="en-US" sz="2000" dirty="0" smtClean="0"/>
              <a:t> its parent</a:t>
            </a:r>
            <a:endParaRPr lang="en-US" sz="2000" dirty="0"/>
          </a:p>
        </p:txBody>
      </p:sp>
      <p:sp>
        <p:nvSpPr>
          <p:cNvPr id="15" name="Line Callout 1 14"/>
          <p:cNvSpPr/>
          <p:nvPr/>
        </p:nvSpPr>
        <p:spPr>
          <a:xfrm>
            <a:off x="8620018" y="4829994"/>
            <a:ext cx="3239999" cy="1355051"/>
          </a:xfrm>
          <a:prstGeom prst="borderCallout1">
            <a:avLst>
              <a:gd name="adj1" fmla="val -3176"/>
              <a:gd name="adj2" fmla="val 33057"/>
              <a:gd name="adj3" fmla="val -28617"/>
              <a:gd name="adj4" fmla="val 29603"/>
            </a:avLst>
          </a:prstGeom>
          <a:solidFill>
            <a:srgbClr val="65BC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smtClean="0"/>
              <a:t>plain “new” should immediately initialize another object that owns it, usually a </a:t>
            </a:r>
            <a:r>
              <a:rPr lang="en-US" sz="2000" dirty="0" err="1" smtClean="0"/>
              <a:t>unique_ptr</a:t>
            </a:r>
            <a:endParaRPr lang="en-US" sz="2000" dirty="0"/>
          </a:p>
        </p:txBody>
      </p:sp>
      <p:grpSp>
        <p:nvGrpSpPr>
          <p:cNvPr id="2" name="Group 1"/>
          <p:cNvGrpSpPr/>
          <p:nvPr/>
        </p:nvGrpSpPr>
        <p:grpSpPr>
          <a:xfrm>
            <a:off x="177800" y="5198725"/>
            <a:ext cx="6503827" cy="1477766"/>
            <a:chOff x="177800" y="5198725"/>
            <a:chExt cx="6503827" cy="1477766"/>
          </a:xfrm>
        </p:grpSpPr>
        <p:sp>
          <p:nvSpPr>
            <p:cNvPr id="16" name="Rectangle 15"/>
            <p:cNvSpPr/>
            <p:nvPr/>
          </p:nvSpPr>
          <p:spPr>
            <a:xfrm>
              <a:off x="825357" y="5198725"/>
              <a:ext cx="5856270" cy="14777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Bef>
                  <a:spcPts val="600"/>
                </a:spcBef>
              </a:pPr>
              <a:r>
                <a:rPr lang="en-US" sz="2000" dirty="0"/>
                <a:t>If/when performance optimization is needed, </a:t>
              </a:r>
              <a:r>
                <a:rPr lang="en-US" sz="2000" dirty="0" smtClean="0"/>
                <a:t>consider </a:t>
              </a:r>
              <a:r>
                <a:rPr lang="en-US" sz="2000" b="1" i="1" dirty="0" smtClean="0"/>
                <a:t>well-encapsulated</a:t>
              </a:r>
              <a:r>
                <a:rPr lang="en-US" sz="2000" dirty="0" smtClean="0"/>
                <a:t> </a:t>
              </a:r>
              <a:r>
                <a:rPr lang="en-US" sz="2000" dirty="0"/>
                <a:t>uses of owning *’s and delete </a:t>
              </a:r>
              <a:r>
                <a:rPr lang="en-US" sz="2000" dirty="0" smtClean="0"/>
                <a:t/>
              </a:r>
              <a:br>
                <a:rPr lang="en-US" sz="2000" dirty="0" smtClean="0"/>
              </a:br>
              <a:r>
                <a:rPr lang="en-US" sz="2000" dirty="0" smtClean="0"/>
                <a:t>(</a:t>
              </a:r>
              <a:r>
                <a:rPr lang="en-US" sz="2000" dirty="0"/>
                <a:t>e.g., </a:t>
              </a:r>
              <a:r>
                <a:rPr lang="en-US" sz="2000" dirty="0" smtClean="0"/>
                <a:t>hidden inside </a:t>
              </a:r>
              <a:r>
                <a:rPr lang="en-US" sz="2000" dirty="0"/>
                <a:t>objects</a:t>
              </a:r>
              <a:r>
                <a:rPr lang="en-US" sz="2000" dirty="0" smtClean="0"/>
                <a:t>).</a:t>
              </a:r>
            </a:p>
            <a:p>
              <a:pPr algn="ctr">
                <a:spcBef>
                  <a:spcPts val="600"/>
                </a:spcBef>
              </a:pPr>
              <a:r>
                <a:rPr lang="en-US" sz="2000" dirty="0" smtClean="0"/>
                <a:t>Example</a:t>
              </a:r>
              <a:r>
                <a:rPr lang="en-US" sz="2000" dirty="0"/>
                <a:t>: w</a:t>
              </a:r>
              <a:r>
                <a:rPr lang="en-US" sz="2000" dirty="0" smtClean="0"/>
                <a:t>riting </a:t>
              </a:r>
              <a:r>
                <a:rPr lang="en-US" sz="2000" dirty="0"/>
                <a:t>your own low-level data structure.</a:t>
              </a:r>
            </a:p>
          </p:txBody>
        </p:sp>
        <p:pic>
          <p:nvPicPr>
            <p:cNvPr id="1026" name="Picture 2" descr="C:\Users\hsutter.REDMOND\AppData\Local\Microsoft\Windows\Temporary Internet Files\Content.IE5\I3PYRK5W\MP900382977[1].jpg"/>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0998" r="18843"/>
            <a:stretch/>
          </p:blipFill>
          <p:spPr bwMode="auto">
            <a:xfrm>
              <a:off x="177800" y="5198725"/>
              <a:ext cx="635000" cy="1477766"/>
            </a:xfrm>
            <a:prstGeom prst="rect">
              <a:avLst/>
            </a:prstGeom>
            <a:noFill/>
            <a:ln w="12700">
              <a:solidFill>
                <a:schemeClr val="accent5">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276452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P spid="11" grpId="0" animBg="1"/>
      <p:bldP spid="12" grpId="0" animBg="1"/>
      <p:bldP spid="14" grpId="0" animBg="1"/>
      <p:bldP spid="15" grpId="0" animBg="1"/>
    </p:bldLst>
  </p:timing>
</p:sld>
</file>

<file path=ppt/theme/_rels/theme8.xml.rels><?xml version="1.0" encoding="UTF-8" standalone="yes"?>
<Relationships xmlns="http://schemas.openxmlformats.org/package/2006/relationships"><Relationship Id="rId1" Type="http://schemas.openxmlformats.org/officeDocument/2006/relationships/image" Target="../media/image17.jpeg"/></Relationships>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ustom 1">
      <a:majorFont>
        <a:latin typeface="Bookman Old Style"/>
        <a:ea typeface=""/>
        <a:cs typeface=""/>
      </a:majorFont>
      <a:minorFont>
        <a:latin typeface="Calibri"/>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9.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C78DC18-E11C-48FF-BE94-9EC696D82DA9}"/>
</file>

<file path=customXml/itemProps2.xml><?xml version="1.0" encoding="utf-8"?>
<ds:datastoreItem xmlns:ds="http://schemas.openxmlformats.org/officeDocument/2006/customXml" ds:itemID="{D33C621B-8E37-4DFE-A7CC-AE76A08EC3A3}"/>
</file>

<file path=customXml/itemProps3.xml><?xml version="1.0" encoding="utf-8"?>
<ds:datastoreItem xmlns:ds="http://schemas.openxmlformats.org/officeDocument/2006/customXml" ds:itemID="{94F8E772-E578-45F5-ADEA-58C603C91233}"/>
</file>

<file path=docProps/app.xml><?xml version="1.0" encoding="utf-8"?>
<Properties xmlns="http://schemas.openxmlformats.org/officeDocument/2006/extended-properties" xmlns:vt="http://schemas.openxmlformats.org/officeDocument/2006/docPropsVTypes">
  <Template>BUILD_Breakout_Template _ SAMPLE for Scott 7.28</Template>
  <TotalTime>4595</TotalTime>
  <Words>1494</Words>
  <Application>Microsoft Office PowerPoint</Application>
  <PresentationFormat>Custom</PresentationFormat>
  <Paragraphs>281</Paragraphs>
  <Slides>28</Slides>
  <Notes>10</Notes>
  <HiddenSlides>0</HiddenSlides>
  <MMClips>0</MMClips>
  <ScaleCrop>false</ScaleCrop>
  <HeadingPairs>
    <vt:vector size="4" baseType="variant">
      <vt:variant>
        <vt:lpstr>Theme</vt:lpstr>
      </vt:variant>
      <vt:variant>
        <vt:i4>9</vt:i4>
      </vt:variant>
      <vt:variant>
        <vt:lpstr>Slide Titles</vt:lpstr>
      </vt:variant>
      <vt:variant>
        <vt:i4>28</vt:i4>
      </vt:variant>
    </vt:vector>
  </HeadingPairs>
  <TitlesOfParts>
    <vt:vector size="3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Origin</vt:lpstr>
      <vt:lpstr>3_BUILD_Breakout_Template _ SAMPLE for Scott 7.28</vt:lpstr>
      <vt:lpstr>Writing modern C++ code: how C++ has evolved  over the years</vt:lpstr>
      <vt:lpstr>Roadmap</vt:lpstr>
      <vt:lpstr>Motivation and Goal</vt:lpstr>
      <vt:lpstr>Core Value Mindset</vt:lpstr>
      <vt:lpstr>Roadmap</vt:lpstr>
      <vt:lpstr>What’s Different: At a Glance</vt:lpstr>
      <vt:lpstr>PowerPoint Presentation</vt:lpstr>
      <vt:lpstr>Some Great Things Never Change:  Automatic Lifetime = Efficient + Exception Safe</vt:lpstr>
      <vt:lpstr>Heap Lifetime: Standard Smart Pointers</vt:lpstr>
      <vt:lpstr>“C++ is the best language for garbage collection  principally because it creates less garbage.”  — Bjarne Stroustrup</vt:lpstr>
      <vt:lpstr>Containers</vt:lpstr>
      <vt:lpstr>Loops</vt:lpstr>
      <vt:lpstr>Algorithms</vt:lpstr>
      <vt:lpstr>Value Types &amp; Reference Types</vt:lpstr>
      <vt:lpstr>Value Types and Move Efficiency</vt:lpstr>
      <vt:lpstr>Enable Move For Appropriate Value Types</vt:lpstr>
      <vt:lpstr>Roadmap</vt:lpstr>
      <vt:lpstr>Pimpl For Compile Time Encapsulation (C++  C++)</vt:lpstr>
      <vt:lpstr>Use Sufficiently Portable Types and Conventions At ABI Boundaries (C++  * )</vt:lpstr>
      <vt:lpstr>WinRT Types: For Cross-Language Use (C++  JS/.NET )</vt:lpstr>
      <vt:lpstr>C++ &amp; WinRT</vt:lpstr>
      <vt:lpstr>Roadmap</vt:lpstr>
      <vt:lpstr>C++ Renaissance</vt:lpstr>
      <vt:lpstr>For more information</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TOOL-835T: Writing modern C++ code: how C++ has evolved over the years</dc:title>
  <dc:subject>BUILD</dc:subject>
  <dc:creator>Herb Sutter</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267</cp:revision>
  <cp:lastPrinted>2010-05-11T05:02:34Z</cp:lastPrinted>
  <dcterms:created xsi:type="dcterms:W3CDTF">2011-08-03T21:25:07Z</dcterms:created>
  <dcterms:modified xsi:type="dcterms:W3CDTF">2011-09-16T00:31:32Z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9" name="MS Speaker">
    <vt:lpwstr/>
  </property>
  <property fmtid="{D5CDD505-2E9C-101B-9397-08002B2CF9AE}" pid="11" name="CampaignTaxHTField0">
    <vt:lpwstr/>
  </property>
  <property fmtid="{D5CDD505-2E9C-101B-9397-08002B2CF9AE}" pid="12" name="Event Start Date">
    <vt:lpwstr>2011-09-13T07:00:00+00:00</vt:lpwstr>
  </property>
  <property fmtid="{D5CDD505-2E9C-101B-9397-08002B2CF9AE}" pid="13" name="ProductTaxHTField0">
    <vt:lpwstr>Windowsd15bdf11-7aa9-4bf1-b584-c45e6bd87557</vt:lpwstr>
  </property>
  <property fmtid="{D5CDD505-2E9C-101B-9397-08002B2CF9AE}" pid="14" name="Event LocationTaxHTField0">
    <vt:lpwstr>Anaheim, CA67ffa72a-1f39-45c3-9bb1-f96b5f9c92e3</vt:lpwstr>
  </property>
  <property fmtid="{D5CDD505-2E9C-101B-9397-08002B2CF9AE}" pid="15" name="Event1TaxHTField0">
    <vt:lpwstr>BUILDdaffb02e-8105-4a1d-9c8d-6ffd36a19d83</vt:lpwstr>
  </property>
  <property fmtid="{D5CDD505-2E9C-101B-9397-08002B2CF9AE}" pid="16" name="Event VenueTaxHTField0">
    <vt:lpwstr>Anaheim CC Anaheim, CAc525dbc1-fb46-4f9d-a196-ce33b4962b5a</vt:lpwstr>
  </property>
  <property fmtid="{D5CDD505-2E9C-101B-9397-08002B2CF9AE}" pid="18" name="MS Content Owner">
    <vt:lpwstr>Steven Sinofsky53</vt:lpwstr>
  </property>
  <property fmtid="{D5CDD505-2E9C-101B-9397-08002B2CF9AE}" pid="19" name="TaxCatchAll">
    <vt:lpwstr>962834211210209</vt:lpwstr>
  </property>
  <property fmtid="{D5CDD505-2E9C-101B-9397-08002B2CF9AE}" pid="20" name="TrackTaxHTField0">
    <vt:lpwstr/>
  </property>
  <property fmtid="{D5CDD505-2E9C-101B-9397-08002B2CF9AE}" pid="21" name="AudienceTaxHTField0">
    <vt:lpwstr>Developers389e14a2-def5-4335-8627-c0368c2934a2Other1d63dafe-c6b5-450d-9d7f-2a5af3513850</vt:lpwstr>
  </property>
  <property fmtid="{D5CDD505-2E9C-101B-9397-08002B2CF9AE}" pid="22" name="Event End Date">
    <vt:lpwstr>2011-09-16T07:00:00+00:00</vt:lpwstr>
  </property>
</Properties>
</file>