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8"/>
  </p:notesMasterIdLst>
  <p:handoutMasterIdLst>
    <p:handoutMasterId r:id="rId49"/>
  </p:handoutMasterIdLst>
  <p:sldIdLst>
    <p:sldId id="430" r:id="rId8"/>
    <p:sldId id="445" r:id="rId9"/>
    <p:sldId id="463" r:id="rId10"/>
    <p:sldId id="544" r:id="rId11"/>
    <p:sldId id="548" r:id="rId12"/>
    <p:sldId id="575" r:id="rId13"/>
    <p:sldId id="535" r:id="rId14"/>
    <p:sldId id="537" r:id="rId15"/>
    <p:sldId id="538" r:id="rId16"/>
    <p:sldId id="471" r:id="rId17"/>
    <p:sldId id="472" r:id="rId18"/>
    <p:sldId id="473" r:id="rId19"/>
    <p:sldId id="474" r:id="rId20"/>
    <p:sldId id="475" r:id="rId21"/>
    <p:sldId id="576" r:id="rId22"/>
    <p:sldId id="578" r:id="rId23"/>
    <p:sldId id="577" r:id="rId24"/>
    <p:sldId id="560" r:id="rId25"/>
    <p:sldId id="477" r:id="rId26"/>
    <p:sldId id="565" r:id="rId27"/>
    <p:sldId id="564" r:id="rId28"/>
    <p:sldId id="556" r:id="rId29"/>
    <p:sldId id="557" r:id="rId30"/>
    <p:sldId id="562" r:id="rId31"/>
    <p:sldId id="561" r:id="rId32"/>
    <p:sldId id="563" r:id="rId33"/>
    <p:sldId id="566" r:id="rId34"/>
    <p:sldId id="567" r:id="rId35"/>
    <p:sldId id="568" r:id="rId36"/>
    <p:sldId id="571" r:id="rId37"/>
    <p:sldId id="570" r:id="rId38"/>
    <p:sldId id="572" r:id="rId39"/>
    <p:sldId id="573" r:id="rId40"/>
    <p:sldId id="574" r:id="rId41"/>
    <p:sldId id="503" r:id="rId42"/>
    <p:sldId id="504" r:id="rId43"/>
    <p:sldId id="456" r:id="rId44"/>
    <p:sldId id="579" r:id="rId45"/>
    <p:sldId id="271" r:id="rId46"/>
    <p:sldId id="377"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zysztof Cwalina" initials="krzys" lastIdx="21" clrIdx="0"/>
  <p:cmAuthor id="1" name="Krzysztof Cwalina" initials="KC" lastIdx="1" clrIdx="1"/>
  <p:cmAuthor id="2" name="Krzysztof" initials="K"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099"/>
    <a:srgbClr val="EF4423"/>
    <a:srgbClr val="65BC46"/>
    <a:srgbClr val="FFFFFF"/>
    <a:srgbClr val="F8F57B"/>
    <a:srgbClr val="457EC1"/>
    <a:srgbClr val="000000"/>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3" autoAdjust="0"/>
    <p:restoredTop sz="96980" autoAdjust="0"/>
  </p:normalViewPr>
  <p:slideViewPr>
    <p:cSldViewPr snapToGrid="0" snapToObjects="1">
      <p:cViewPr varScale="1">
        <p:scale>
          <a:sx n="98" d="100"/>
          <a:sy n="98" d="100"/>
        </p:scale>
        <p:origin x="-120" y="-27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12:13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448AE-7C43-4084-A5AB-AC81DA61B6D8}" type="slidenum">
              <a:rPr lang="en-US" smtClean="0"/>
              <a:t>17</a:t>
            </a:fld>
            <a:endParaRPr lang="en-US"/>
          </a:p>
        </p:txBody>
      </p:sp>
    </p:spTree>
    <p:extLst>
      <p:ext uri="{BB962C8B-B14F-4D97-AF65-F5344CB8AC3E}">
        <p14:creationId xmlns:p14="http://schemas.microsoft.com/office/powerpoint/2010/main" val="397010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12:13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12:13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12:13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448AE-7C43-4084-A5AB-AC81DA61B6D8}" type="slidenum">
              <a:rPr lang="en-US" smtClean="0"/>
              <a:t>10</a:t>
            </a:fld>
            <a:endParaRPr lang="en-US"/>
          </a:p>
        </p:txBody>
      </p:sp>
    </p:spTree>
    <p:extLst>
      <p:ext uri="{BB962C8B-B14F-4D97-AF65-F5344CB8AC3E}">
        <p14:creationId xmlns:p14="http://schemas.microsoft.com/office/powerpoint/2010/main" val="397010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448AE-7C43-4084-A5AB-AC81DA61B6D8}" type="slidenum">
              <a:rPr lang="en-US" smtClean="0"/>
              <a:t>13</a:t>
            </a:fld>
            <a:endParaRPr lang="en-US"/>
          </a:p>
        </p:txBody>
      </p:sp>
    </p:spTree>
    <p:extLst>
      <p:ext uri="{BB962C8B-B14F-4D97-AF65-F5344CB8AC3E}">
        <p14:creationId xmlns:p14="http://schemas.microsoft.com/office/powerpoint/2010/main" val="397010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448AE-7C43-4084-A5AB-AC81DA61B6D8}" type="slidenum">
              <a:rPr lang="en-US" smtClean="0"/>
              <a:t>14</a:t>
            </a:fld>
            <a:endParaRPr lang="en-US"/>
          </a:p>
        </p:txBody>
      </p:sp>
    </p:spTree>
    <p:extLst>
      <p:ext uri="{BB962C8B-B14F-4D97-AF65-F5344CB8AC3E}">
        <p14:creationId xmlns:p14="http://schemas.microsoft.com/office/powerpoint/2010/main" val="397010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448AE-7C43-4084-A5AB-AC81DA61B6D8}" type="slidenum">
              <a:rPr lang="en-US" smtClean="0"/>
              <a:t>15</a:t>
            </a:fld>
            <a:endParaRPr lang="en-US"/>
          </a:p>
        </p:txBody>
      </p:sp>
    </p:spTree>
    <p:extLst>
      <p:ext uri="{BB962C8B-B14F-4D97-AF65-F5344CB8AC3E}">
        <p14:creationId xmlns:p14="http://schemas.microsoft.com/office/powerpoint/2010/main" val="397010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448AE-7C43-4084-A5AB-AC81DA61B6D8}" type="slidenum">
              <a:rPr lang="en-US" smtClean="0"/>
              <a:t>16</a:t>
            </a:fld>
            <a:endParaRPr lang="en-US"/>
          </a:p>
        </p:txBody>
      </p:sp>
    </p:spTree>
    <p:extLst>
      <p:ext uri="{BB962C8B-B14F-4D97-AF65-F5344CB8AC3E}">
        <p14:creationId xmlns:p14="http://schemas.microsoft.com/office/powerpoint/2010/main" val="3970106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3888092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815"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blogs.msdn.com/b/bclteam/"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.NET Developer's View of Windows 8 Application Development</a:t>
            </a:r>
          </a:p>
        </p:txBody>
      </p:sp>
      <p:sp>
        <p:nvSpPr>
          <p:cNvPr id="3" name="Subtitle 2"/>
          <p:cNvSpPr>
            <a:spLocks noGrp="1"/>
          </p:cNvSpPr>
          <p:nvPr>
            <p:ph type="subTitle" idx="1"/>
          </p:nvPr>
        </p:nvSpPr>
        <p:spPr/>
        <p:txBody>
          <a:bodyPr/>
          <a:lstStyle/>
          <a:p>
            <a:r>
              <a:rPr lang="en-US" dirty="0" smtClean="0">
                <a:latin typeface="+mj-lt"/>
              </a:rPr>
              <a:t>Krzysztof Cwalina</a:t>
            </a:r>
          </a:p>
          <a:p>
            <a:r>
              <a:rPr lang="en-US" dirty="0" smtClean="0"/>
              <a:t>Principal Architect</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TOOL-930C</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143000"/>
          </a:xfrm>
        </p:spPr>
        <p:txBody>
          <a:bodyPr>
            <a:normAutofit/>
          </a:bodyPr>
          <a:lstStyle/>
          <a:p>
            <a:r>
              <a:rPr lang="en-US" b="1" dirty="0" smtClean="0"/>
              <a:t>Surface Area Statistics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693421522"/>
              </p:ext>
            </p:extLst>
          </p:nvPr>
        </p:nvGraphicFramePr>
        <p:xfrm>
          <a:off x="1320456" y="1600200"/>
          <a:ext cx="9344766" cy="2123440"/>
        </p:xfrm>
        <a:graphic>
          <a:graphicData uri="http://schemas.openxmlformats.org/drawingml/2006/table">
            <a:tbl>
              <a:tblPr firstRow="1" bandRow="1">
                <a:tableStyleId>{00A15C55-8517-42AA-B614-E9B94910E393}</a:tableStyleId>
              </a:tblPr>
              <a:tblGrid>
                <a:gridCol w="2336191"/>
                <a:gridCol w="1726750"/>
                <a:gridCol w="1879111"/>
                <a:gridCol w="3402714"/>
              </a:tblGrid>
              <a:tr h="370840">
                <a:tc>
                  <a:txBody>
                    <a:bodyPr/>
                    <a:lstStyle/>
                    <a:p>
                      <a:endParaRPr lang="en-US" dirty="0">
                        <a:solidFill>
                          <a:schemeClr val="tx1"/>
                        </a:solidFill>
                      </a:endParaRPr>
                    </a:p>
                  </a:txBody>
                  <a:tcPr marL="121888" marR="121888"/>
                </a:tc>
                <a:tc>
                  <a:txBody>
                    <a:bodyPr/>
                    <a:lstStyle/>
                    <a:p>
                      <a:pPr lvl="0"/>
                      <a:r>
                        <a:rPr lang="en-US" dirty="0" smtClean="0"/>
                        <a:t>.NET</a:t>
                      </a:r>
                      <a:r>
                        <a:rPr lang="en-US" baseline="0" dirty="0" smtClean="0"/>
                        <a:t> for Metro style apps</a:t>
                      </a:r>
                      <a:endParaRPr lang="en-US" b="1" dirty="0">
                        <a:solidFill>
                          <a:schemeClr val="tx1"/>
                        </a:solidFill>
                      </a:endParaRPr>
                    </a:p>
                  </a:txBody>
                  <a:tcPr marL="121888" marR="121888"/>
                </a:tc>
                <a:tc>
                  <a:txBody>
                    <a:bodyPr/>
                    <a:lstStyle/>
                    <a:p>
                      <a:pPr lvl="0"/>
                      <a:r>
                        <a:rPr lang="en-US" dirty="0" smtClean="0"/>
                        <a:t> .NET 4.5</a:t>
                      </a:r>
                      <a:endParaRPr lang="en-US" dirty="0">
                        <a:solidFill>
                          <a:schemeClr val="tx1"/>
                        </a:solidFill>
                      </a:endParaRPr>
                    </a:p>
                  </a:txBody>
                  <a:tcPr marL="121888" marR="121888"/>
                </a:tc>
                <a:tc>
                  <a:txBody>
                    <a:bodyPr/>
                    <a:lstStyle/>
                    <a:p>
                      <a:pPr lvl="0"/>
                      <a:r>
                        <a:rPr lang="en-US" dirty="0" smtClean="0"/>
                        <a:t>Windows</a:t>
                      </a:r>
                      <a:r>
                        <a:rPr lang="en-US" baseline="0" dirty="0" smtClean="0"/>
                        <a:t> Phone </a:t>
                      </a:r>
                      <a:r>
                        <a:rPr lang="en-US" dirty="0" smtClean="0"/>
                        <a:t>7</a:t>
                      </a:r>
                      <a:endParaRPr lang="en-US" dirty="0">
                        <a:solidFill>
                          <a:schemeClr val="tx1"/>
                        </a:solidFill>
                      </a:endParaRPr>
                    </a:p>
                  </a:txBody>
                  <a:tcPr marL="121888" marR="121888"/>
                </a:tc>
              </a:tr>
              <a:tr h="370840">
                <a:tc>
                  <a:txBody>
                    <a:bodyPr/>
                    <a:lstStyle/>
                    <a:p>
                      <a:r>
                        <a:rPr lang="en-US" dirty="0" smtClean="0"/>
                        <a:t># of assemblies</a:t>
                      </a:r>
                      <a:endParaRPr lang="en-US" dirty="0">
                        <a:solidFill>
                          <a:schemeClr val="bg1"/>
                        </a:solidFill>
                      </a:endParaRPr>
                    </a:p>
                  </a:txBody>
                  <a:tcPr marL="121888" marR="121888"/>
                </a:tc>
                <a:tc>
                  <a:txBody>
                    <a:bodyPr/>
                    <a:lstStyle/>
                    <a:p>
                      <a:pPr lvl="0"/>
                      <a:r>
                        <a:rPr lang="en-US" dirty="0" smtClean="0"/>
                        <a:t>15*</a:t>
                      </a:r>
                      <a:endParaRPr lang="en-US" b="1" dirty="0">
                        <a:solidFill>
                          <a:schemeClr val="bg1"/>
                        </a:solidFill>
                      </a:endParaRPr>
                    </a:p>
                  </a:txBody>
                  <a:tcPr marL="121888" marR="121888"/>
                </a:tc>
                <a:tc>
                  <a:txBody>
                    <a:bodyPr/>
                    <a:lstStyle/>
                    <a:p>
                      <a:pPr lvl="0"/>
                      <a:r>
                        <a:rPr lang="en-US" dirty="0" smtClean="0"/>
                        <a:t> 120</a:t>
                      </a:r>
                      <a:endParaRPr lang="en-US" dirty="0">
                        <a:solidFill>
                          <a:schemeClr val="bg1"/>
                        </a:solidFill>
                      </a:endParaRPr>
                    </a:p>
                  </a:txBody>
                  <a:tcPr marL="121888" marR="121888"/>
                </a:tc>
                <a:tc>
                  <a:txBody>
                    <a:bodyPr/>
                    <a:lstStyle/>
                    <a:p>
                      <a:pPr lvl="0"/>
                      <a:r>
                        <a:rPr lang="en-US" dirty="0" smtClean="0"/>
                        <a:t>22</a:t>
                      </a:r>
                      <a:endParaRPr lang="en-US" dirty="0">
                        <a:solidFill>
                          <a:schemeClr val="bg1"/>
                        </a:solidFill>
                      </a:endParaRPr>
                    </a:p>
                  </a:txBody>
                  <a:tcPr marL="121888" marR="121888"/>
                </a:tc>
              </a:tr>
              <a:tr h="370840">
                <a:tc>
                  <a:txBody>
                    <a:bodyPr/>
                    <a:lstStyle/>
                    <a:p>
                      <a:r>
                        <a:rPr lang="en-US" dirty="0" smtClean="0"/>
                        <a:t># of namespaces</a:t>
                      </a:r>
                      <a:endParaRPr lang="en-US" dirty="0">
                        <a:solidFill>
                          <a:schemeClr val="bg1"/>
                        </a:solidFill>
                      </a:endParaRPr>
                    </a:p>
                  </a:txBody>
                  <a:tcPr marL="121888" marR="121888"/>
                </a:tc>
                <a:tc>
                  <a:txBody>
                    <a:bodyPr/>
                    <a:lstStyle/>
                    <a:p>
                      <a:pPr lvl="0"/>
                      <a:r>
                        <a:rPr lang="en-US" dirty="0" smtClean="0"/>
                        <a:t>60</a:t>
                      </a:r>
                      <a:endParaRPr lang="en-US" b="1" dirty="0">
                        <a:solidFill>
                          <a:schemeClr val="bg1"/>
                        </a:solidFill>
                      </a:endParaRPr>
                    </a:p>
                  </a:txBody>
                  <a:tcPr marL="121888" marR="121888"/>
                </a:tc>
                <a:tc>
                  <a:txBody>
                    <a:bodyPr/>
                    <a:lstStyle/>
                    <a:p>
                      <a:pPr lvl="0"/>
                      <a:r>
                        <a:rPr lang="en-US" dirty="0" smtClean="0"/>
                        <a:t> 400</a:t>
                      </a:r>
                      <a:endParaRPr lang="en-US" dirty="0">
                        <a:solidFill>
                          <a:schemeClr val="bg1"/>
                        </a:solidFill>
                      </a:endParaRPr>
                    </a:p>
                  </a:txBody>
                  <a:tcPr marL="121888" marR="121888"/>
                </a:tc>
                <a:tc>
                  <a:txBody>
                    <a:bodyPr/>
                    <a:lstStyle/>
                    <a:p>
                      <a:pPr lvl="0"/>
                      <a:r>
                        <a:rPr lang="en-US" dirty="0" smtClean="0"/>
                        <a:t>88</a:t>
                      </a:r>
                      <a:endParaRPr lang="en-US" dirty="0">
                        <a:solidFill>
                          <a:schemeClr val="bg1"/>
                        </a:solidFill>
                      </a:endParaRPr>
                    </a:p>
                  </a:txBody>
                  <a:tcPr marL="121888" marR="121888"/>
                </a:tc>
              </a:tr>
              <a:tr h="370840">
                <a:tc>
                  <a:txBody>
                    <a:bodyPr/>
                    <a:lstStyle/>
                    <a:p>
                      <a:r>
                        <a:rPr lang="en-US" dirty="0" smtClean="0"/>
                        <a:t># of types</a:t>
                      </a:r>
                      <a:endParaRPr lang="en-US" dirty="0">
                        <a:solidFill>
                          <a:schemeClr val="bg1"/>
                        </a:solidFill>
                      </a:endParaRPr>
                    </a:p>
                  </a:txBody>
                  <a:tcPr marL="121888" marR="121888"/>
                </a:tc>
                <a:tc>
                  <a:txBody>
                    <a:bodyPr/>
                    <a:lstStyle/>
                    <a:p>
                      <a:pPr lvl="0"/>
                      <a:r>
                        <a:rPr lang="en-US" dirty="0" smtClean="0"/>
                        <a:t>~1K</a:t>
                      </a:r>
                      <a:endParaRPr lang="en-US" b="1" dirty="0">
                        <a:solidFill>
                          <a:schemeClr val="bg1"/>
                        </a:solidFill>
                      </a:endParaRPr>
                    </a:p>
                  </a:txBody>
                  <a:tcPr marL="121888" marR="121888"/>
                </a:tc>
                <a:tc>
                  <a:txBody>
                    <a:bodyPr/>
                    <a:lstStyle/>
                    <a:p>
                      <a:pPr lvl="0"/>
                      <a:r>
                        <a:rPr lang="en-US" dirty="0" smtClean="0"/>
                        <a:t> ~14K</a:t>
                      </a:r>
                      <a:endParaRPr lang="en-US" dirty="0">
                        <a:solidFill>
                          <a:schemeClr val="bg1"/>
                        </a:solidFill>
                      </a:endParaRPr>
                    </a:p>
                  </a:txBody>
                  <a:tcPr marL="121888" marR="121888"/>
                </a:tc>
                <a:tc>
                  <a:txBody>
                    <a:bodyPr/>
                    <a:lstStyle/>
                    <a:p>
                      <a:pPr lvl="0"/>
                      <a:r>
                        <a:rPr lang="en-US" dirty="0" smtClean="0"/>
                        <a:t>~2K</a:t>
                      </a:r>
                      <a:endParaRPr lang="en-US" dirty="0">
                        <a:solidFill>
                          <a:schemeClr val="bg1"/>
                        </a:solidFill>
                      </a:endParaRPr>
                    </a:p>
                  </a:txBody>
                  <a:tcPr marL="121888" marR="121888"/>
                </a:tc>
              </a:tr>
              <a:tr h="370840">
                <a:tc>
                  <a:txBody>
                    <a:bodyPr/>
                    <a:lstStyle/>
                    <a:p>
                      <a:r>
                        <a:rPr lang="en-US" dirty="0" smtClean="0"/>
                        <a:t># of members</a:t>
                      </a:r>
                      <a:endParaRPr lang="en-US" dirty="0">
                        <a:solidFill>
                          <a:schemeClr val="bg1"/>
                        </a:solidFill>
                      </a:endParaRPr>
                    </a:p>
                  </a:txBody>
                  <a:tcPr marL="121888" marR="121888"/>
                </a:tc>
                <a:tc>
                  <a:txBody>
                    <a:bodyPr/>
                    <a:lstStyle/>
                    <a:p>
                      <a:pPr lvl="0"/>
                      <a:r>
                        <a:rPr lang="en-US" dirty="0" smtClean="0"/>
                        <a:t>~10K</a:t>
                      </a:r>
                      <a:endParaRPr lang="en-US" b="1" dirty="0">
                        <a:solidFill>
                          <a:schemeClr val="bg1"/>
                        </a:solidFill>
                      </a:endParaRPr>
                    </a:p>
                  </a:txBody>
                  <a:tcPr marL="121888" marR="121888"/>
                </a:tc>
                <a:tc>
                  <a:txBody>
                    <a:bodyPr/>
                    <a:lstStyle/>
                    <a:p>
                      <a:pPr lvl="0"/>
                      <a:r>
                        <a:rPr lang="en-US" dirty="0" smtClean="0"/>
                        <a:t> ~110K</a:t>
                      </a:r>
                      <a:endParaRPr lang="en-US" dirty="0">
                        <a:solidFill>
                          <a:schemeClr val="bg1"/>
                        </a:solidFill>
                      </a:endParaRPr>
                    </a:p>
                  </a:txBody>
                  <a:tcPr marL="121888" marR="121888"/>
                </a:tc>
                <a:tc>
                  <a:txBody>
                    <a:bodyPr/>
                    <a:lstStyle/>
                    <a:p>
                      <a:pPr lvl="0"/>
                      <a:r>
                        <a:rPr lang="en-US" dirty="0" smtClean="0"/>
                        <a:t>~14K</a:t>
                      </a:r>
                      <a:endParaRPr lang="en-US" dirty="0">
                        <a:solidFill>
                          <a:schemeClr val="bg1"/>
                        </a:solidFill>
                      </a:endParaRPr>
                    </a:p>
                  </a:txBody>
                  <a:tcPr marL="121888" marR="121888"/>
                </a:tc>
              </a:tr>
            </a:tbl>
          </a:graphicData>
        </a:graphic>
      </p:graphicFrame>
      <p:sp>
        <p:nvSpPr>
          <p:cNvPr id="5" name="Rectangle 4"/>
          <p:cNvSpPr/>
          <p:nvPr/>
        </p:nvSpPr>
        <p:spPr>
          <a:xfrm>
            <a:off x="3656648" y="1600200"/>
            <a:ext cx="1726750" cy="212344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0456" y="3901080"/>
            <a:ext cx="9344766" cy="338554"/>
          </a:xfrm>
          <a:prstGeom prst="rect">
            <a:avLst/>
          </a:prstGeom>
          <a:noFill/>
        </p:spPr>
        <p:txBody>
          <a:bodyPr wrap="square" rtlCol="0">
            <a:spAutoFit/>
          </a:bodyPr>
          <a:lstStyle/>
          <a:p>
            <a:r>
              <a:rPr lang="en-US" sz="1600" dirty="0" smtClean="0"/>
              <a:t>* Refers to implementation assemblies, not reference assemblies. More on this later.</a:t>
            </a:r>
            <a:endParaRPr lang="en-US" sz="1600" dirty="0"/>
          </a:p>
        </p:txBody>
      </p:sp>
    </p:spTree>
    <p:extLst>
      <p:ext uri="{BB962C8B-B14F-4D97-AF65-F5344CB8AC3E}">
        <p14:creationId xmlns:p14="http://schemas.microsoft.com/office/powerpoint/2010/main" val="19691414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06068" y="1066800"/>
            <a:ext cx="7315200" cy="4572000"/>
          </a:xfrm>
          <a:prstGeom prst="rect">
            <a:avLst/>
          </a:prstGeom>
          <a:solidFill>
            <a:schemeClr val="accent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.NET for Metro style apps</a:t>
            </a:r>
            <a:endParaRPr lang="en-US" b="1" dirty="0">
              <a:solidFill>
                <a:schemeClr val="tx1"/>
              </a:solidFill>
            </a:endParaRPr>
          </a:p>
        </p:txBody>
      </p:sp>
      <p:sp>
        <p:nvSpPr>
          <p:cNvPr id="4" name="Rounded Rectangle 3"/>
          <p:cNvSpPr/>
          <p:nvPr/>
        </p:nvSpPr>
        <p:spPr>
          <a:xfrm>
            <a:off x="2589442" y="4191000"/>
            <a:ext cx="7002234" cy="1257300"/>
          </a:xfrm>
          <a:prstGeom prst="roundRect">
            <a:avLst/>
          </a:prstGeom>
          <a:solidFill>
            <a:schemeClr val="bg2"/>
          </a:solidFill>
          <a:ln w="38100">
            <a:solidFill>
              <a:schemeClr val="tx1"/>
            </a:solid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BCL</a:t>
            </a:r>
            <a:endParaRPr lang="en-US" b="1" dirty="0">
              <a:solidFill>
                <a:schemeClr val="tx1"/>
              </a:solidFill>
            </a:endParaRPr>
          </a:p>
        </p:txBody>
      </p:sp>
      <p:sp>
        <p:nvSpPr>
          <p:cNvPr id="5" name="Rounded Rectangle 4"/>
          <p:cNvSpPr/>
          <p:nvPr/>
        </p:nvSpPr>
        <p:spPr>
          <a:xfrm>
            <a:off x="2589440" y="3352800"/>
            <a:ext cx="3453500" cy="685800"/>
          </a:xfrm>
          <a:prstGeom prst="roundRect">
            <a:avLst/>
          </a:prstGeom>
          <a:solidFill>
            <a:schemeClr val="bg2"/>
          </a:solidFill>
          <a:ln w="38100">
            <a:solidFill>
              <a:schemeClr val="tx1"/>
            </a:solid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HTTP</a:t>
            </a:r>
            <a:endParaRPr lang="en-US" b="1" dirty="0">
              <a:solidFill>
                <a:schemeClr val="tx1"/>
              </a:solidFill>
            </a:endParaRPr>
          </a:p>
        </p:txBody>
      </p:sp>
      <p:sp>
        <p:nvSpPr>
          <p:cNvPr id="7" name="Rounded Rectangle 6"/>
          <p:cNvSpPr/>
          <p:nvPr/>
        </p:nvSpPr>
        <p:spPr>
          <a:xfrm>
            <a:off x="2593935" y="2514600"/>
            <a:ext cx="3453500" cy="685800"/>
          </a:xfrm>
          <a:prstGeom prst="roundRect">
            <a:avLst/>
          </a:prstGeom>
          <a:solidFill>
            <a:schemeClr val="bg2"/>
          </a:solidFill>
          <a:ln w="38100">
            <a:solidFill>
              <a:schemeClr val="tx1"/>
            </a:solid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XML</a:t>
            </a:r>
            <a:endParaRPr lang="en-US" b="1" dirty="0">
              <a:solidFill>
                <a:schemeClr val="tx1"/>
              </a:solidFill>
            </a:endParaRPr>
          </a:p>
        </p:txBody>
      </p:sp>
      <p:sp>
        <p:nvSpPr>
          <p:cNvPr id="8" name="Rounded Rectangle 7"/>
          <p:cNvSpPr/>
          <p:nvPr/>
        </p:nvSpPr>
        <p:spPr>
          <a:xfrm>
            <a:off x="6248485" y="3352800"/>
            <a:ext cx="3310531" cy="685800"/>
          </a:xfrm>
          <a:prstGeom prst="roundRect">
            <a:avLst/>
          </a:prstGeom>
          <a:solidFill>
            <a:schemeClr val="bg2"/>
          </a:solidFill>
          <a:ln w="38100">
            <a:solidFill>
              <a:schemeClr val="tx1"/>
            </a:solid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Serialization</a:t>
            </a:r>
            <a:endParaRPr lang="en-US" b="1" dirty="0">
              <a:solidFill>
                <a:schemeClr val="tx1"/>
              </a:solidFill>
            </a:endParaRPr>
          </a:p>
        </p:txBody>
      </p:sp>
      <p:sp>
        <p:nvSpPr>
          <p:cNvPr id="9" name="Rounded Rectangle 8"/>
          <p:cNvSpPr/>
          <p:nvPr/>
        </p:nvSpPr>
        <p:spPr>
          <a:xfrm>
            <a:off x="2603550" y="1638299"/>
            <a:ext cx="3439390" cy="685800"/>
          </a:xfrm>
          <a:prstGeom prst="roundRect">
            <a:avLst/>
          </a:prstGeom>
          <a:solidFill>
            <a:schemeClr val="bg2"/>
          </a:solidFill>
          <a:ln w="38100">
            <a:solidFill>
              <a:schemeClr val="tx1"/>
            </a:solid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WCF</a:t>
            </a:r>
            <a:endParaRPr lang="en-US" b="1" dirty="0">
              <a:solidFill>
                <a:schemeClr val="tx1"/>
              </a:solidFill>
            </a:endParaRPr>
          </a:p>
        </p:txBody>
      </p:sp>
      <p:sp>
        <p:nvSpPr>
          <p:cNvPr id="10" name="Rounded Rectangle 9"/>
          <p:cNvSpPr/>
          <p:nvPr/>
        </p:nvSpPr>
        <p:spPr>
          <a:xfrm>
            <a:off x="6248485" y="2514600"/>
            <a:ext cx="3310531" cy="685800"/>
          </a:xfrm>
          <a:prstGeom prst="roundRect">
            <a:avLst/>
          </a:prstGeom>
          <a:solidFill>
            <a:schemeClr val="bg2"/>
          </a:solidFill>
          <a:ln w="38100">
            <a:solidFill>
              <a:schemeClr val="tx1"/>
            </a:solid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MEF</a:t>
            </a:r>
            <a:endParaRPr lang="en-US" b="1" dirty="0">
              <a:solidFill>
                <a:schemeClr val="tx1"/>
              </a:solidFill>
            </a:endParaRPr>
          </a:p>
        </p:txBody>
      </p:sp>
    </p:spTree>
    <p:extLst>
      <p:ext uri="{BB962C8B-B14F-4D97-AF65-F5344CB8AC3E}">
        <p14:creationId xmlns:p14="http://schemas.microsoft.com/office/powerpoint/2010/main" val="1522619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6068" y="1066800"/>
            <a:ext cx="7315200" cy="4572000"/>
          </a:xfrm>
          <a:prstGeom prst="rect">
            <a:avLst/>
          </a:prstGeom>
          <a:solidFill>
            <a:schemeClr val="accent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.NET for Metro style apps</a:t>
            </a:r>
            <a:endParaRPr lang="en-US" b="1" dirty="0">
              <a:solidFill>
                <a:schemeClr val="tx1"/>
              </a:solidFill>
            </a:endParaRPr>
          </a:p>
        </p:txBody>
      </p:sp>
      <p:sp>
        <p:nvSpPr>
          <p:cNvPr id="2" name="Rectangle 1"/>
          <p:cNvSpPr/>
          <p:nvPr/>
        </p:nvSpPr>
        <p:spPr>
          <a:xfrm>
            <a:off x="6097223" y="1072187"/>
            <a:ext cx="3710988" cy="4499938"/>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Windows.*</a:t>
            </a:r>
          </a:p>
          <a:p>
            <a:pPr algn="ctr"/>
            <a:r>
              <a:rPr lang="en-US" b="1" dirty="0" smtClean="0"/>
              <a:t>(OS Services)</a:t>
            </a:r>
            <a:endParaRPr lang="en-US" b="1" dirty="0"/>
          </a:p>
        </p:txBody>
      </p:sp>
      <p:sp>
        <p:nvSpPr>
          <p:cNvPr id="13" name="Rectangle 12"/>
          <p:cNvSpPr/>
          <p:nvPr/>
        </p:nvSpPr>
        <p:spPr>
          <a:xfrm>
            <a:off x="2326722" y="1072186"/>
            <a:ext cx="3657599" cy="2149185"/>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err="1" smtClean="0"/>
              <a:t>Windows.UI.Xaml</a:t>
            </a:r>
            <a:endParaRPr lang="en-US" b="1" dirty="0" smtClean="0"/>
          </a:p>
          <a:p>
            <a:pPr algn="ctr"/>
            <a:r>
              <a:rPr lang="en-US" b="1" dirty="0" smtClean="0"/>
              <a:t>(UI Stack)</a:t>
            </a:r>
            <a:endParaRPr lang="en-US" b="1" dirty="0"/>
          </a:p>
        </p:txBody>
      </p:sp>
    </p:spTree>
    <p:extLst>
      <p:ext uri="{BB962C8B-B14F-4D97-AF65-F5344CB8AC3E}">
        <p14:creationId xmlns:p14="http://schemas.microsoft.com/office/powerpoint/2010/main" val="242947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50000" y="50000"/>
                                    </p:animScale>
                                  </p:childTnLst>
                                </p:cTn>
                              </p:par>
                              <p:par>
                                <p:cTn id="7" presetID="0" presetClass="path" presetSubtype="0" accel="50000" decel="50000" fill="hold" grpId="1" nodeType="withEffect">
                                  <p:stCondLst>
                                    <p:cond delay="0"/>
                                  </p:stCondLst>
                                  <p:childTnLst>
                                    <p:animMotion origin="layout" path="M -3.33333E-6 1.11111E-6 L -0.15703 0.15972 " pathEditMode="relative" rAng="0" ptsTypes="AA">
                                      <p:cBhvr>
                                        <p:cTn id="8" dur="2000" fill="hold"/>
                                        <p:tgtEl>
                                          <p:spTgt spid="5"/>
                                        </p:tgtEl>
                                        <p:attrNameLst>
                                          <p:attrName>ppt_x</p:attrName>
                                          <p:attrName>ppt_y</p:attrName>
                                        </p:attrNameLst>
                                      </p:cBhvr>
                                      <p:rCtr x="-7852" y="7986"/>
                                    </p:animMotion>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300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143000"/>
          </a:xfrm>
        </p:spPr>
        <p:txBody>
          <a:bodyPr>
            <a:normAutofit/>
          </a:bodyPr>
          <a:lstStyle/>
          <a:p>
            <a:r>
              <a:rPr lang="en-US" b="1" dirty="0" smtClean="0"/>
              <a:t>Main Namespaces</a:t>
            </a:r>
            <a:endParaRPr lang="en-US" b="1" dirty="0"/>
          </a:p>
        </p:txBody>
      </p:sp>
      <p:sp>
        <p:nvSpPr>
          <p:cNvPr id="3" name="TextBox 2"/>
          <p:cNvSpPr txBox="1"/>
          <p:nvPr/>
        </p:nvSpPr>
        <p:spPr>
          <a:xfrm>
            <a:off x="914162" y="847151"/>
            <a:ext cx="10665222" cy="4770537"/>
          </a:xfrm>
          <a:prstGeom prst="rect">
            <a:avLst/>
          </a:prstGeom>
          <a:noFill/>
        </p:spPr>
        <p:txBody>
          <a:bodyPr wrap="square" rtlCol="0">
            <a:spAutoFit/>
          </a:bodyPr>
          <a:lstStyle/>
          <a:p>
            <a:r>
              <a:rPr lang="en-US" sz="1600" dirty="0" smtClean="0"/>
              <a:t>System</a:t>
            </a:r>
            <a:endParaRPr lang="en-US" sz="1600" dirty="0"/>
          </a:p>
          <a:p>
            <a:r>
              <a:rPr lang="en-US" sz="1600" dirty="0" err="1" smtClean="0"/>
              <a:t>System.Collections</a:t>
            </a:r>
            <a:r>
              <a:rPr lang="en-US" sz="1600" dirty="0" smtClean="0"/>
              <a:t>*</a:t>
            </a:r>
            <a:endParaRPr lang="en-US" sz="1600" dirty="0"/>
          </a:p>
          <a:p>
            <a:r>
              <a:rPr lang="en-US" sz="1600" dirty="0" err="1" smtClean="0"/>
              <a:t>System.ComponentModel</a:t>
            </a:r>
            <a:endParaRPr lang="en-US" sz="1600" dirty="0" smtClean="0"/>
          </a:p>
          <a:p>
            <a:r>
              <a:rPr lang="en-US" sz="1600" dirty="0" err="1" smtClean="0"/>
              <a:t>System.ComponentModel.Composition</a:t>
            </a:r>
            <a:r>
              <a:rPr lang="en-US" sz="1600" dirty="0" smtClean="0"/>
              <a:t>*</a:t>
            </a:r>
            <a:endParaRPr lang="en-US" sz="1600" dirty="0"/>
          </a:p>
          <a:p>
            <a:r>
              <a:rPr lang="en-US" sz="1600" dirty="0" err="1" smtClean="0"/>
              <a:t>System.Diagnostics</a:t>
            </a:r>
            <a:r>
              <a:rPr lang="en-US" sz="1600" dirty="0" smtClean="0"/>
              <a:t>*</a:t>
            </a:r>
            <a:endParaRPr lang="en-US" sz="1600" dirty="0"/>
          </a:p>
          <a:p>
            <a:r>
              <a:rPr lang="en-US" sz="1600" dirty="0" err="1" smtClean="0"/>
              <a:t>System.Dynamic</a:t>
            </a:r>
            <a:endParaRPr lang="en-US" sz="1600" dirty="0"/>
          </a:p>
          <a:p>
            <a:r>
              <a:rPr lang="en-US" sz="1600" dirty="0" err="1"/>
              <a:t>System.Globalization</a:t>
            </a:r>
            <a:endParaRPr lang="en-US" sz="1600" dirty="0"/>
          </a:p>
          <a:p>
            <a:r>
              <a:rPr lang="en-US" sz="1600" dirty="0" smtClean="0"/>
              <a:t>System.IO</a:t>
            </a:r>
            <a:endParaRPr lang="en-US" sz="1600" dirty="0"/>
          </a:p>
          <a:p>
            <a:r>
              <a:rPr lang="en-US" sz="1600" dirty="0" err="1" smtClean="0"/>
              <a:t>System.Linq</a:t>
            </a:r>
            <a:r>
              <a:rPr lang="en-US" sz="1600" dirty="0" smtClean="0"/>
              <a:t>*</a:t>
            </a:r>
            <a:endParaRPr lang="en-US" sz="1600" dirty="0"/>
          </a:p>
          <a:p>
            <a:r>
              <a:rPr lang="en-US" sz="1600" dirty="0" err="1" smtClean="0"/>
              <a:t>System.Net</a:t>
            </a:r>
            <a:r>
              <a:rPr lang="en-US" sz="1600" dirty="0" smtClean="0"/>
              <a:t>*</a:t>
            </a:r>
            <a:endParaRPr lang="en-US" sz="1600" dirty="0"/>
          </a:p>
          <a:p>
            <a:r>
              <a:rPr lang="en-US" sz="1600" dirty="0" err="1" smtClean="0"/>
              <a:t>System.Reflection</a:t>
            </a:r>
            <a:endParaRPr lang="en-US" sz="1600" dirty="0"/>
          </a:p>
          <a:p>
            <a:r>
              <a:rPr lang="en-US" sz="1600" dirty="0" err="1" smtClean="0"/>
              <a:t>System.Runtime.InteropServices</a:t>
            </a:r>
            <a:r>
              <a:rPr lang="en-US" sz="1600" dirty="0" smtClean="0"/>
              <a:t>*</a:t>
            </a:r>
          </a:p>
          <a:p>
            <a:r>
              <a:rPr lang="en-US" sz="1600" dirty="0" err="1" smtClean="0"/>
              <a:t>System.Runtime.Serialization</a:t>
            </a:r>
            <a:r>
              <a:rPr lang="en-US" sz="1600" dirty="0" smtClean="0"/>
              <a:t>*</a:t>
            </a:r>
          </a:p>
          <a:p>
            <a:r>
              <a:rPr lang="en-US" sz="1600" dirty="0" err="1" smtClean="0"/>
              <a:t>System.ServiceModel</a:t>
            </a:r>
            <a:r>
              <a:rPr lang="en-US" sz="1600" dirty="0" smtClean="0"/>
              <a:t>*</a:t>
            </a:r>
            <a:endParaRPr lang="en-US" sz="1600" dirty="0"/>
          </a:p>
          <a:p>
            <a:r>
              <a:rPr lang="en-US" sz="1600" dirty="0" err="1" smtClean="0"/>
              <a:t>System.Text</a:t>
            </a:r>
            <a:r>
              <a:rPr lang="en-US" sz="1600" dirty="0" smtClean="0"/>
              <a:t>*</a:t>
            </a:r>
            <a:endParaRPr lang="en-US" sz="1600" dirty="0"/>
          </a:p>
          <a:p>
            <a:r>
              <a:rPr lang="en-US" sz="1600" dirty="0" err="1" smtClean="0"/>
              <a:t>System.Threading</a:t>
            </a:r>
            <a:endParaRPr lang="en-US" sz="1600" dirty="0"/>
          </a:p>
          <a:p>
            <a:r>
              <a:rPr lang="en-US" sz="1600" dirty="0" err="1" smtClean="0"/>
              <a:t>System.Threading.Tasks</a:t>
            </a:r>
            <a:endParaRPr lang="en-US" sz="1600" dirty="0"/>
          </a:p>
          <a:p>
            <a:r>
              <a:rPr lang="en-US" sz="1600" dirty="0" smtClean="0"/>
              <a:t>System.Xml.*</a:t>
            </a:r>
          </a:p>
          <a:p>
            <a:r>
              <a:rPr lang="en-US" sz="1600" dirty="0" err="1" smtClean="0"/>
              <a:t>System.Xml.Linq</a:t>
            </a:r>
            <a:endParaRPr lang="en-US" sz="1600" dirty="0" smtClean="0"/>
          </a:p>
        </p:txBody>
      </p:sp>
    </p:spTree>
    <p:extLst>
      <p:ext uri="{BB962C8B-B14F-4D97-AF65-F5344CB8AC3E}">
        <p14:creationId xmlns:p14="http://schemas.microsoft.com/office/powerpoint/2010/main" val="12429447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4" y="0"/>
            <a:ext cx="11477810" cy="1143000"/>
          </a:xfrm>
        </p:spPr>
        <p:txBody>
          <a:bodyPr>
            <a:normAutofit/>
          </a:bodyPr>
          <a:lstStyle/>
          <a:p>
            <a:r>
              <a:rPr lang="en-US" b="1" dirty="0" smtClean="0"/>
              <a:t>System Namespace* Simplicity</a:t>
            </a:r>
            <a:endParaRPr lang="en-US" b="1" dirty="0"/>
          </a:p>
        </p:txBody>
      </p:sp>
      <p:sp>
        <p:nvSpPr>
          <p:cNvPr id="5" name="TextBox 4"/>
          <p:cNvSpPr txBox="1"/>
          <p:nvPr/>
        </p:nvSpPr>
        <p:spPr>
          <a:xfrm>
            <a:off x="1015735" y="949496"/>
            <a:ext cx="10175823" cy="5632311"/>
          </a:xfrm>
          <a:prstGeom prst="rect">
            <a:avLst/>
          </a:prstGeom>
          <a:noFill/>
        </p:spPr>
        <p:txBody>
          <a:bodyPr wrap="square" numCol="3" rtlCol="0">
            <a:spAutoFit/>
          </a:bodyPr>
          <a:lstStyle/>
          <a:p>
            <a:r>
              <a:rPr lang="en-US" sz="1200" dirty="0" smtClean="0"/>
              <a:t>Action</a:t>
            </a:r>
            <a:endParaRPr lang="en-US" sz="1200" dirty="0"/>
          </a:p>
          <a:p>
            <a:r>
              <a:rPr lang="en-US" sz="1200" dirty="0"/>
              <a:t>Action&lt;...&gt;</a:t>
            </a:r>
          </a:p>
          <a:p>
            <a:r>
              <a:rPr lang="en-US" sz="1200" dirty="0"/>
              <a:t>Activator</a:t>
            </a:r>
          </a:p>
          <a:p>
            <a:r>
              <a:rPr lang="en-US" sz="1200" dirty="0" smtClean="0"/>
              <a:t>Array</a:t>
            </a:r>
            <a:endParaRPr lang="en-US" sz="1200" dirty="0"/>
          </a:p>
          <a:p>
            <a:r>
              <a:rPr lang="en-US" sz="1200" dirty="0" err="1" smtClean="0"/>
              <a:t>ArraySegment</a:t>
            </a:r>
            <a:r>
              <a:rPr lang="en-US" sz="1200" dirty="0" smtClean="0"/>
              <a:t>&lt;T&gt;</a:t>
            </a:r>
            <a:endParaRPr lang="en-US" sz="1200" dirty="0"/>
          </a:p>
          <a:p>
            <a:r>
              <a:rPr lang="en-US" sz="1200" dirty="0" err="1" smtClean="0"/>
              <a:t>AsyncCallback</a:t>
            </a:r>
            <a:endParaRPr lang="en-US" sz="1200" dirty="0"/>
          </a:p>
          <a:p>
            <a:r>
              <a:rPr lang="en-US" sz="1200" dirty="0"/>
              <a:t>Attribute</a:t>
            </a:r>
          </a:p>
          <a:p>
            <a:r>
              <a:rPr lang="en-US" sz="1200" dirty="0" err="1"/>
              <a:t>AttributeTargets</a:t>
            </a:r>
            <a:endParaRPr lang="en-US" sz="1200" dirty="0"/>
          </a:p>
          <a:p>
            <a:r>
              <a:rPr lang="en-US" sz="1200" dirty="0" err="1"/>
              <a:t>AttributeUsageAttribute</a:t>
            </a:r>
            <a:endParaRPr lang="en-US" sz="1200" dirty="0"/>
          </a:p>
          <a:p>
            <a:r>
              <a:rPr lang="en-US" sz="1200" dirty="0" err="1" smtClean="0"/>
              <a:t>BitConverter</a:t>
            </a:r>
            <a:endParaRPr lang="en-US" sz="1200" dirty="0"/>
          </a:p>
          <a:p>
            <a:r>
              <a:rPr lang="en-US" sz="1200" dirty="0"/>
              <a:t>Boolean</a:t>
            </a:r>
          </a:p>
          <a:p>
            <a:r>
              <a:rPr lang="en-US" sz="1200" dirty="0"/>
              <a:t>Byte</a:t>
            </a:r>
          </a:p>
          <a:p>
            <a:r>
              <a:rPr lang="en-US" sz="1200" dirty="0"/>
              <a:t>Char</a:t>
            </a:r>
          </a:p>
          <a:p>
            <a:r>
              <a:rPr lang="en-US" sz="1200" dirty="0" err="1"/>
              <a:t>CLSCompliantAttribute</a:t>
            </a:r>
            <a:endParaRPr lang="en-US" sz="1200" dirty="0"/>
          </a:p>
          <a:p>
            <a:r>
              <a:rPr lang="en-US" sz="1200" dirty="0" smtClean="0"/>
              <a:t>Convert</a:t>
            </a:r>
            <a:endParaRPr lang="en-US" sz="1200" dirty="0"/>
          </a:p>
          <a:p>
            <a:r>
              <a:rPr lang="en-US" sz="1200" dirty="0" err="1" smtClean="0"/>
              <a:t>DateTime</a:t>
            </a:r>
            <a:endParaRPr lang="en-US" sz="1200" dirty="0"/>
          </a:p>
          <a:p>
            <a:r>
              <a:rPr lang="en-US" sz="1200" dirty="0" err="1"/>
              <a:t>DateTimeKind</a:t>
            </a:r>
            <a:endParaRPr lang="en-US" sz="1200" dirty="0"/>
          </a:p>
          <a:p>
            <a:r>
              <a:rPr lang="en-US" sz="1200" dirty="0" err="1"/>
              <a:t>DateTimeOffset</a:t>
            </a:r>
            <a:endParaRPr lang="en-US" sz="1200" dirty="0"/>
          </a:p>
          <a:p>
            <a:r>
              <a:rPr lang="en-US" sz="1200" dirty="0" err="1"/>
              <a:t>DayOfWeek</a:t>
            </a:r>
            <a:endParaRPr lang="en-US" sz="1200" dirty="0"/>
          </a:p>
          <a:p>
            <a:r>
              <a:rPr lang="en-US" sz="1200" dirty="0"/>
              <a:t>Decimal</a:t>
            </a:r>
          </a:p>
          <a:p>
            <a:r>
              <a:rPr lang="en-US" sz="1200" dirty="0"/>
              <a:t>Delegate</a:t>
            </a:r>
          </a:p>
          <a:p>
            <a:r>
              <a:rPr lang="en-US" sz="1200" dirty="0" smtClean="0"/>
              <a:t>Double</a:t>
            </a:r>
            <a:endParaRPr lang="en-US" sz="1200" dirty="0"/>
          </a:p>
          <a:p>
            <a:r>
              <a:rPr lang="en-US" sz="1200" dirty="0" err="1" smtClean="0"/>
              <a:t>Enum</a:t>
            </a:r>
            <a:endParaRPr lang="en-US" sz="1200" dirty="0"/>
          </a:p>
          <a:p>
            <a:r>
              <a:rPr lang="en-US" sz="1200" dirty="0"/>
              <a:t>Environment</a:t>
            </a:r>
          </a:p>
          <a:p>
            <a:r>
              <a:rPr lang="en-US" sz="1200" dirty="0" err="1"/>
              <a:t>EventArgs</a:t>
            </a:r>
            <a:endParaRPr lang="en-US" sz="1200" dirty="0"/>
          </a:p>
          <a:p>
            <a:r>
              <a:rPr lang="en-US" sz="1200" dirty="0" err="1"/>
              <a:t>EventHandler</a:t>
            </a:r>
            <a:endParaRPr lang="en-US" sz="1200" dirty="0"/>
          </a:p>
          <a:p>
            <a:r>
              <a:rPr lang="en-US" sz="1200" dirty="0" err="1" smtClean="0"/>
              <a:t>EventHandler</a:t>
            </a:r>
            <a:r>
              <a:rPr lang="en-US" sz="1200" dirty="0" smtClean="0"/>
              <a:t>&lt;T&gt;</a:t>
            </a:r>
            <a:endParaRPr lang="en-US" sz="1200" dirty="0"/>
          </a:p>
          <a:p>
            <a:r>
              <a:rPr lang="en-US" sz="1200" dirty="0"/>
              <a:t>Exception</a:t>
            </a:r>
          </a:p>
          <a:p>
            <a:r>
              <a:rPr lang="en-US" sz="1200" dirty="0" err="1" smtClean="0"/>
              <a:t>FlagsAttribute</a:t>
            </a:r>
            <a:endParaRPr lang="en-US" sz="1200" dirty="0"/>
          </a:p>
          <a:p>
            <a:r>
              <a:rPr lang="en-US" sz="1200" dirty="0" err="1" smtClean="0"/>
              <a:t>Func</a:t>
            </a:r>
            <a:r>
              <a:rPr lang="en-US" sz="1200" dirty="0"/>
              <a:t>&lt;...&gt;</a:t>
            </a:r>
          </a:p>
          <a:p>
            <a:r>
              <a:rPr lang="en-US" sz="1200" dirty="0"/>
              <a:t>GC</a:t>
            </a:r>
          </a:p>
          <a:p>
            <a:r>
              <a:rPr lang="en-US" sz="1200" dirty="0" err="1"/>
              <a:t>Guid</a:t>
            </a:r>
            <a:endParaRPr lang="en-US" sz="1200" dirty="0"/>
          </a:p>
          <a:p>
            <a:r>
              <a:rPr lang="en-US" sz="1200" dirty="0" err="1"/>
              <a:t>IAsyncResult</a:t>
            </a:r>
            <a:endParaRPr lang="en-US" sz="1200" dirty="0"/>
          </a:p>
          <a:p>
            <a:r>
              <a:rPr lang="en-US" sz="1200" dirty="0" err="1" smtClean="0"/>
              <a:t>IComparable</a:t>
            </a:r>
            <a:r>
              <a:rPr lang="en-US" sz="1200" dirty="0" smtClean="0"/>
              <a:t>&lt;T&gt;</a:t>
            </a:r>
            <a:endParaRPr lang="en-US" sz="1200" dirty="0"/>
          </a:p>
          <a:p>
            <a:r>
              <a:rPr lang="en-US" sz="1200" dirty="0" err="1"/>
              <a:t>ICustomFormatter</a:t>
            </a:r>
            <a:endParaRPr lang="en-US" sz="1200" dirty="0"/>
          </a:p>
          <a:p>
            <a:r>
              <a:rPr lang="en-US" sz="1200" dirty="0" err="1"/>
              <a:t>IDisposable</a:t>
            </a:r>
            <a:endParaRPr lang="en-US" sz="1200" dirty="0"/>
          </a:p>
          <a:p>
            <a:r>
              <a:rPr lang="en-US" sz="1200" dirty="0" err="1" smtClean="0"/>
              <a:t>IEquatable</a:t>
            </a:r>
            <a:r>
              <a:rPr lang="en-US" sz="1200" dirty="0" smtClean="0"/>
              <a:t>&lt;T&gt;</a:t>
            </a:r>
            <a:endParaRPr lang="en-US" sz="1200" dirty="0"/>
          </a:p>
          <a:p>
            <a:r>
              <a:rPr lang="en-US" sz="1200" dirty="0" err="1"/>
              <a:t>IFormatProvider</a:t>
            </a:r>
            <a:endParaRPr lang="en-US" sz="1200" dirty="0"/>
          </a:p>
          <a:p>
            <a:r>
              <a:rPr lang="en-US" sz="1200" dirty="0" err="1"/>
              <a:t>IFormattable</a:t>
            </a:r>
            <a:endParaRPr lang="en-US" sz="1200" dirty="0"/>
          </a:p>
          <a:p>
            <a:r>
              <a:rPr lang="en-US" sz="1200" dirty="0" smtClean="0"/>
              <a:t>Int16</a:t>
            </a:r>
            <a:endParaRPr lang="en-US" sz="1200" dirty="0"/>
          </a:p>
          <a:p>
            <a:r>
              <a:rPr lang="en-US" sz="1200" dirty="0"/>
              <a:t>Int32</a:t>
            </a:r>
          </a:p>
          <a:p>
            <a:r>
              <a:rPr lang="en-US" sz="1200" dirty="0"/>
              <a:t>Int64</a:t>
            </a:r>
          </a:p>
          <a:p>
            <a:r>
              <a:rPr lang="en-US" sz="1200" dirty="0" err="1"/>
              <a:t>IntPtr</a:t>
            </a:r>
            <a:endParaRPr lang="en-US" sz="1200" dirty="0"/>
          </a:p>
          <a:p>
            <a:r>
              <a:rPr lang="en-US" sz="1200" dirty="0" err="1" smtClean="0"/>
              <a:t>IObservable</a:t>
            </a:r>
            <a:r>
              <a:rPr lang="en-US" sz="1200" dirty="0" smtClean="0"/>
              <a:t>&lt;T&gt;</a:t>
            </a:r>
            <a:endParaRPr lang="en-US" sz="1200" dirty="0"/>
          </a:p>
          <a:p>
            <a:r>
              <a:rPr lang="en-US" sz="1200" dirty="0" err="1" smtClean="0"/>
              <a:t>IObserver</a:t>
            </a:r>
            <a:r>
              <a:rPr lang="en-US" sz="1200" dirty="0" smtClean="0"/>
              <a:t>&lt;T&gt;</a:t>
            </a:r>
            <a:endParaRPr lang="en-US" sz="1200" dirty="0"/>
          </a:p>
          <a:p>
            <a:r>
              <a:rPr lang="en-US" sz="1200" dirty="0" smtClean="0"/>
              <a:t>Lazy&lt;T&gt;</a:t>
            </a:r>
            <a:endParaRPr lang="en-US" sz="1200" dirty="0"/>
          </a:p>
          <a:p>
            <a:r>
              <a:rPr lang="en-US" sz="1200" dirty="0"/>
              <a:t>Math</a:t>
            </a:r>
          </a:p>
          <a:p>
            <a:r>
              <a:rPr lang="en-US" sz="1200" dirty="0" err="1" smtClean="0"/>
              <a:t>MidpointRounding</a:t>
            </a:r>
            <a:endParaRPr lang="en-US" sz="1200" dirty="0"/>
          </a:p>
          <a:p>
            <a:r>
              <a:rPr lang="en-US" sz="1200" dirty="0" err="1" smtClean="0"/>
              <a:t>MulticastDelegate</a:t>
            </a:r>
            <a:endParaRPr lang="en-US" sz="1200" dirty="0"/>
          </a:p>
          <a:p>
            <a:r>
              <a:rPr lang="en-US" sz="1200" dirty="0" err="1" smtClean="0"/>
              <a:t>Nullable</a:t>
            </a:r>
            <a:endParaRPr lang="en-US" sz="1200" dirty="0"/>
          </a:p>
          <a:p>
            <a:r>
              <a:rPr lang="en-US" sz="1200" dirty="0" err="1" smtClean="0"/>
              <a:t>Nullable</a:t>
            </a:r>
            <a:r>
              <a:rPr lang="en-US" sz="1200" dirty="0" smtClean="0"/>
              <a:t>&lt;T&gt;</a:t>
            </a:r>
            <a:endParaRPr lang="en-US" sz="1200" dirty="0"/>
          </a:p>
          <a:p>
            <a:r>
              <a:rPr lang="en-US" sz="1200" dirty="0" smtClean="0"/>
              <a:t>Object</a:t>
            </a:r>
            <a:endParaRPr lang="en-US" sz="1200" dirty="0"/>
          </a:p>
          <a:p>
            <a:r>
              <a:rPr lang="en-US" sz="1200" dirty="0" err="1" smtClean="0"/>
              <a:t>ObsoleteAttribute</a:t>
            </a:r>
            <a:endParaRPr lang="en-US" sz="1200" dirty="0"/>
          </a:p>
          <a:p>
            <a:r>
              <a:rPr lang="en-US" sz="1200" dirty="0" err="1" smtClean="0"/>
              <a:t>ParamArrayAttribute</a:t>
            </a:r>
            <a:endParaRPr lang="en-US" sz="1200" dirty="0"/>
          </a:p>
          <a:p>
            <a:r>
              <a:rPr lang="en-US" sz="1200" dirty="0" smtClean="0"/>
              <a:t>Predicate&lt;T&gt;</a:t>
            </a:r>
            <a:endParaRPr lang="en-US" sz="1200" dirty="0"/>
          </a:p>
          <a:p>
            <a:r>
              <a:rPr lang="en-US" sz="1200" dirty="0"/>
              <a:t>Random</a:t>
            </a:r>
          </a:p>
          <a:p>
            <a:r>
              <a:rPr lang="en-US" sz="1200" dirty="0" err="1" smtClean="0"/>
              <a:t>RuntimeArgumentHandle</a:t>
            </a:r>
            <a:endParaRPr lang="en-US" sz="1200" dirty="0"/>
          </a:p>
          <a:p>
            <a:r>
              <a:rPr lang="en-US" sz="1200" dirty="0" err="1" smtClean="0"/>
              <a:t>RuntimeFieldHandle</a:t>
            </a:r>
            <a:endParaRPr lang="en-US" sz="1200" dirty="0" smtClean="0"/>
          </a:p>
          <a:p>
            <a:r>
              <a:rPr lang="en-US" sz="1200" dirty="0" err="1"/>
              <a:t>RuntimeMethodHandle</a:t>
            </a:r>
            <a:endParaRPr lang="en-US" sz="1200" dirty="0"/>
          </a:p>
          <a:p>
            <a:r>
              <a:rPr lang="en-US" sz="1200" dirty="0" err="1"/>
              <a:t>RuntimeTypeHandle</a:t>
            </a:r>
            <a:endParaRPr lang="en-US" sz="1200" dirty="0"/>
          </a:p>
          <a:p>
            <a:r>
              <a:rPr lang="en-US" sz="1200" dirty="0" err="1"/>
              <a:t>SByte</a:t>
            </a:r>
            <a:endParaRPr lang="en-US" sz="1200" dirty="0"/>
          </a:p>
          <a:p>
            <a:r>
              <a:rPr lang="en-US" sz="1200" dirty="0"/>
              <a:t>Single</a:t>
            </a:r>
          </a:p>
          <a:p>
            <a:r>
              <a:rPr lang="en-US" sz="1200" dirty="0" smtClean="0"/>
              <a:t>String</a:t>
            </a:r>
            <a:endParaRPr lang="en-US" sz="1200" dirty="0"/>
          </a:p>
          <a:p>
            <a:r>
              <a:rPr lang="en-US" sz="1200" dirty="0" err="1"/>
              <a:t>StringComparer</a:t>
            </a:r>
            <a:endParaRPr lang="en-US" sz="1200" dirty="0"/>
          </a:p>
          <a:p>
            <a:r>
              <a:rPr lang="en-US" sz="1200" dirty="0" err="1"/>
              <a:t>StringComparison</a:t>
            </a:r>
            <a:endParaRPr lang="en-US" sz="1200" dirty="0"/>
          </a:p>
          <a:p>
            <a:r>
              <a:rPr lang="en-US" sz="1200" dirty="0" err="1"/>
              <a:t>StringSplitOptions</a:t>
            </a:r>
            <a:endParaRPr lang="en-US" sz="1200" dirty="0"/>
          </a:p>
          <a:p>
            <a:r>
              <a:rPr lang="en-US" sz="1200" dirty="0" err="1"/>
              <a:t>ThreadStaticAttribute</a:t>
            </a:r>
            <a:endParaRPr lang="en-US" sz="1200" dirty="0"/>
          </a:p>
          <a:p>
            <a:r>
              <a:rPr lang="en-US" sz="1200" dirty="0" err="1"/>
              <a:t>TimeSpan</a:t>
            </a:r>
            <a:endParaRPr lang="en-US" sz="1200" dirty="0"/>
          </a:p>
          <a:p>
            <a:r>
              <a:rPr lang="en-US" sz="1200" dirty="0" err="1"/>
              <a:t>TimeZoneInfo</a:t>
            </a:r>
            <a:endParaRPr lang="en-US" sz="1200" dirty="0"/>
          </a:p>
          <a:p>
            <a:r>
              <a:rPr lang="en-US" sz="1200" dirty="0"/>
              <a:t>Tuple</a:t>
            </a:r>
          </a:p>
          <a:p>
            <a:r>
              <a:rPr lang="en-US" sz="1200" dirty="0"/>
              <a:t>Tuple&lt;...&gt;</a:t>
            </a:r>
          </a:p>
          <a:p>
            <a:r>
              <a:rPr lang="en-US" sz="1200" dirty="0"/>
              <a:t>Type</a:t>
            </a:r>
          </a:p>
          <a:p>
            <a:r>
              <a:rPr lang="en-US" sz="1200" dirty="0" err="1"/>
              <a:t>TypedReference</a:t>
            </a:r>
            <a:endParaRPr lang="en-US" sz="1200" dirty="0"/>
          </a:p>
          <a:p>
            <a:r>
              <a:rPr lang="en-US" sz="1200" dirty="0"/>
              <a:t>UInt16</a:t>
            </a:r>
          </a:p>
          <a:p>
            <a:r>
              <a:rPr lang="en-US" sz="1200" dirty="0"/>
              <a:t>UInt32</a:t>
            </a:r>
          </a:p>
          <a:p>
            <a:r>
              <a:rPr lang="en-US" sz="1200" dirty="0"/>
              <a:t>UInt64</a:t>
            </a:r>
          </a:p>
          <a:p>
            <a:r>
              <a:rPr lang="en-US" sz="1200" dirty="0" err="1"/>
              <a:t>UIntPtr</a:t>
            </a:r>
            <a:endParaRPr lang="en-US" sz="1200" dirty="0"/>
          </a:p>
          <a:p>
            <a:r>
              <a:rPr lang="en-US" sz="1200" dirty="0"/>
              <a:t>Uri</a:t>
            </a:r>
          </a:p>
          <a:p>
            <a:r>
              <a:rPr lang="en-US" sz="1200" dirty="0" err="1"/>
              <a:t>UriBuilder</a:t>
            </a:r>
            <a:endParaRPr lang="en-US" sz="1200" dirty="0"/>
          </a:p>
          <a:p>
            <a:r>
              <a:rPr lang="en-US" sz="1200" dirty="0" err="1"/>
              <a:t>UriComponents</a:t>
            </a:r>
            <a:endParaRPr lang="en-US" sz="1200" dirty="0"/>
          </a:p>
          <a:p>
            <a:r>
              <a:rPr lang="en-US" sz="1200" dirty="0" err="1"/>
              <a:t>UriFormat</a:t>
            </a:r>
            <a:endParaRPr lang="en-US" sz="1200" dirty="0"/>
          </a:p>
          <a:p>
            <a:r>
              <a:rPr lang="en-US" sz="1200" dirty="0" err="1"/>
              <a:t>UriKind</a:t>
            </a:r>
            <a:endParaRPr lang="en-US" sz="1200" dirty="0"/>
          </a:p>
          <a:p>
            <a:r>
              <a:rPr lang="en-US" sz="1200" dirty="0" err="1"/>
              <a:t>ValueType</a:t>
            </a:r>
            <a:endParaRPr lang="en-US" sz="1200" dirty="0"/>
          </a:p>
          <a:p>
            <a:r>
              <a:rPr lang="en-US" sz="1200" dirty="0"/>
              <a:t>Version</a:t>
            </a:r>
          </a:p>
          <a:p>
            <a:r>
              <a:rPr lang="en-US" sz="1200" dirty="0"/>
              <a:t>Void</a:t>
            </a:r>
          </a:p>
          <a:p>
            <a:r>
              <a:rPr lang="en-US" sz="1200" dirty="0" err="1"/>
              <a:t>WeakReference</a:t>
            </a:r>
            <a:endParaRPr lang="en-US" sz="1200" dirty="0"/>
          </a:p>
          <a:p>
            <a:r>
              <a:rPr lang="en-US" sz="1200" dirty="0" err="1"/>
              <a:t>WeakReference</a:t>
            </a:r>
            <a:r>
              <a:rPr lang="en-US" sz="1200" dirty="0"/>
              <a:t>&lt;T&gt;</a:t>
            </a:r>
          </a:p>
          <a:p>
            <a:endParaRPr lang="en-US" sz="1200" dirty="0"/>
          </a:p>
        </p:txBody>
      </p:sp>
      <p:sp>
        <p:nvSpPr>
          <p:cNvPr id="3" name="TextBox 2"/>
          <p:cNvSpPr txBox="1"/>
          <p:nvPr/>
        </p:nvSpPr>
        <p:spPr>
          <a:xfrm>
            <a:off x="9846390" y="6443308"/>
            <a:ext cx="2133044" cy="276999"/>
          </a:xfrm>
          <a:prstGeom prst="rect">
            <a:avLst/>
          </a:prstGeom>
          <a:noFill/>
        </p:spPr>
        <p:txBody>
          <a:bodyPr wrap="square" rtlCol="0">
            <a:spAutoFit/>
          </a:bodyPr>
          <a:lstStyle/>
          <a:p>
            <a:r>
              <a:rPr lang="en-US" sz="1200" dirty="0" smtClean="0"/>
              <a:t>* excluding exceptions</a:t>
            </a:r>
            <a:endParaRPr lang="en-US" sz="1200" dirty="0"/>
          </a:p>
        </p:txBody>
      </p:sp>
    </p:spTree>
    <p:extLst>
      <p:ext uri="{BB962C8B-B14F-4D97-AF65-F5344CB8AC3E}">
        <p14:creationId xmlns:p14="http://schemas.microsoft.com/office/powerpoint/2010/main" val="422807928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143000"/>
          </a:xfrm>
        </p:spPr>
        <p:txBody>
          <a:bodyPr>
            <a:normAutofit/>
          </a:bodyPr>
          <a:lstStyle/>
          <a:p>
            <a:r>
              <a:rPr lang="en-US" b="1" u="sng" dirty="0" smtClean="0"/>
              <a:t>Removed</a:t>
            </a:r>
            <a:r>
              <a:rPr lang="en-US" b="1" dirty="0" smtClean="0"/>
              <a:t>, Replaced, and Changed</a:t>
            </a:r>
            <a:endParaRPr lang="en-US" b="1" dirty="0"/>
          </a:p>
        </p:txBody>
      </p:sp>
      <p:sp>
        <p:nvSpPr>
          <p:cNvPr id="4" name="Text Placeholder 2"/>
          <p:cNvSpPr txBox="1">
            <a:spLocks/>
          </p:cNvSpPr>
          <p:nvPr/>
        </p:nvSpPr>
        <p:spPr>
          <a:xfrm>
            <a:off x="609441" y="923048"/>
            <a:ext cx="11149012" cy="521989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err="1" smtClean="0"/>
              <a:t>System.Web</a:t>
            </a:r>
            <a:endParaRPr lang="en-US" sz="2000" dirty="0" smtClean="0"/>
          </a:p>
          <a:p>
            <a:pPr lvl="1"/>
            <a:r>
              <a:rPr lang="en-US" sz="2000" dirty="0" err="1" smtClean="0"/>
              <a:t>System.Data</a:t>
            </a:r>
            <a:r>
              <a:rPr lang="en-US" sz="2000" dirty="0" smtClean="0"/>
              <a:t> </a:t>
            </a:r>
          </a:p>
          <a:p>
            <a:pPr lvl="1"/>
            <a:r>
              <a:rPr lang="en-US" sz="2000" dirty="0" err="1" smtClean="0"/>
              <a:t>System.Runtime.Remoting</a:t>
            </a:r>
            <a:endParaRPr lang="en-US" sz="2000" dirty="0" smtClean="0"/>
          </a:p>
          <a:p>
            <a:pPr lvl="1"/>
            <a:r>
              <a:rPr lang="en-US" sz="2000" dirty="0" err="1" smtClean="0"/>
              <a:t>System.Reflection.Emit</a:t>
            </a:r>
            <a:endParaRPr lang="en-US" sz="2000" dirty="0" smtClean="0"/>
          </a:p>
          <a:p>
            <a:pPr lvl="1"/>
            <a:r>
              <a:rPr lang="en-US" sz="2000" dirty="0" smtClean="0"/>
              <a:t>Private reflection</a:t>
            </a:r>
          </a:p>
          <a:p>
            <a:pPr lvl="1"/>
            <a:r>
              <a:rPr lang="en-US" sz="2000" dirty="0" smtClean="0"/>
              <a:t>Application Domains</a:t>
            </a:r>
          </a:p>
          <a:p>
            <a:pPr lvl="1"/>
            <a:endParaRPr lang="en-US" sz="1600" dirty="0" smtClean="0"/>
          </a:p>
          <a:p>
            <a:pPr lvl="1"/>
            <a:endParaRPr lang="en-US" sz="1600" dirty="0" smtClean="0"/>
          </a:p>
          <a:p>
            <a:pPr lvl="1"/>
            <a:endParaRPr lang="en-US" sz="1600" dirty="0" smtClean="0"/>
          </a:p>
          <a:p>
            <a:endParaRPr lang="en-US" sz="2400" dirty="0" smtClean="0"/>
          </a:p>
          <a:p>
            <a:endParaRPr lang="en-US" sz="2400" dirty="0"/>
          </a:p>
          <a:p>
            <a:endParaRPr lang="en-US" sz="2400" dirty="0" smtClean="0"/>
          </a:p>
          <a:p>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13895436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143000"/>
          </a:xfrm>
        </p:spPr>
        <p:txBody>
          <a:bodyPr>
            <a:normAutofit/>
          </a:bodyPr>
          <a:lstStyle/>
          <a:p>
            <a:r>
              <a:rPr lang="en-US" b="1" dirty="0" smtClean="0"/>
              <a:t>Removed, </a:t>
            </a:r>
            <a:r>
              <a:rPr lang="en-US" b="1" u="sng" dirty="0" smtClean="0"/>
              <a:t>Replaced</a:t>
            </a:r>
            <a:r>
              <a:rPr lang="en-US" b="1" dirty="0" smtClean="0"/>
              <a:t>, and Changed</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04436734"/>
              </p:ext>
            </p:extLst>
          </p:nvPr>
        </p:nvGraphicFramePr>
        <p:xfrm>
          <a:off x="789049" y="1213940"/>
          <a:ext cx="10164536" cy="2397760"/>
        </p:xfrm>
        <a:graphic>
          <a:graphicData uri="http://schemas.openxmlformats.org/drawingml/2006/table">
            <a:tbl>
              <a:tblPr firstRow="1" bandRow="1">
                <a:tableStyleId>{073A0DAA-6AF3-43AB-8588-CEC1D06C72B9}</a:tableStyleId>
              </a:tblPr>
              <a:tblGrid>
                <a:gridCol w="5082268"/>
                <a:gridCol w="5082268"/>
              </a:tblGrid>
              <a:tr h="0">
                <a:tc>
                  <a:txBody>
                    <a:bodyPr/>
                    <a:lstStyle/>
                    <a:p>
                      <a:r>
                        <a:rPr lang="en-US" sz="1600" dirty="0" smtClean="0"/>
                        <a:t>Existing Technology</a:t>
                      </a:r>
                      <a:endParaRPr lang="en-US" sz="1600" dirty="0"/>
                    </a:p>
                  </a:txBody>
                  <a:tcPr/>
                </a:tc>
                <a:tc>
                  <a:txBody>
                    <a:bodyPr/>
                    <a:lstStyle/>
                    <a:p>
                      <a:r>
                        <a:rPr lang="en-US" sz="1600" dirty="0" smtClean="0"/>
                        <a:t>New Substitute</a:t>
                      </a:r>
                      <a:endParaRPr lang="en-US" sz="1600" dirty="0"/>
                    </a:p>
                  </a:txBody>
                  <a:tcPr/>
                </a:tc>
              </a:tr>
              <a:tr h="370840">
                <a:tc>
                  <a:txBody>
                    <a:bodyPr/>
                    <a:lstStyle/>
                    <a:p>
                      <a:r>
                        <a:rPr lang="en-US" sz="1600" dirty="0" err="1" smtClean="0"/>
                        <a:t>System.Windows</a:t>
                      </a:r>
                      <a:endParaRPr lang="en-US" sz="1600" dirty="0"/>
                    </a:p>
                  </a:txBody>
                  <a:tcPr/>
                </a:tc>
                <a:tc>
                  <a:txBody>
                    <a:bodyPr/>
                    <a:lstStyle/>
                    <a:p>
                      <a:r>
                        <a:rPr lang="en-US" sz="1600" dirty="0" err="1" smtClean="0"/>
                        <a:t>Windows.UI.Xaml</a:t>
                      </a:r>
                      <a:endParaRPr lang="en-US" sz="1600" dirty="0"/>
                    </a:p>
                  </a:txBody>
                  <a:tcPr/>
                </a:tc>
              </a:tr>
              <a:tr h="370840">
                <a:tc>
                  <a:txBody>
                    <a:bodyPr/>
                    <a:lstStyle/>
                    <a:p>
                      <a:r>
                        <a:rPr lang="en-US" sz="1600" dirty="0" err="1" smtClean="0"/>
                        <a:t>System.Security.IsolatedStorage</a:t>
                      </a:r>
                      <a:endParaRPr lang="en-US" sz="1600" dirty="0"/>
                    </a:p>
                  </a:txBody>
                  <a:tcPr/>
                </a:tc>
                <a:tc>
                  <a:txBody>
                    <a:bodyPr/>
                    <a:lstStyle/>
                    <a:p>
                      <a:r>
                        <a:rPr lang="en-US" sz="1600" dirty="0" err="1" smtClean="0"/>
                        <a:t>Windows.Storage.ApplicationData</a:t>
                      </a:r>
                      <a:endParaRPr lang="en-US" sz="1600" dirty="0"/>
                    </a:p>
                  </a:txBody>
                  <a:tcPr/>
                </a:tc>
              </a:tr>
              <a:tr h="370840">
                <a:tc>
                  <a:txBody>
                    <a:bodyPr/>
                    <a:lstStyle/>
                    <a:p>
                      <a:r>
                        <a:rPr lang="en-US" sz="1600" dirty="0" err="1" smtClean="0"/>
                        <a:t>System.Resources</a:t>
                      </a:r>
                      <a:endParaRPr lang="en-US" sz="1600" dirty="0"/>
                    </a:p>
                  </a:txBody>
                  <a:tcPr/>
                </a:tc>
                <a:tc>
                  <a:txBody>
                    <a:bodyPr/>
                    <a:lstStyle/>
                    <a:p>
                      <a:r>
                        <a:rPr lang="en-US" sz="1600" dirty="0" err="1" smtClean="0"/>
                        <a:t>Windows.ApplicationModel.Resources</a:t>
                      </a:r>
                      <a:endParaRPr lang="en-US" sz="1600" dirty="0"/>
                    </a:p>
                  </a:txBody>
                  <a:tcPr/>
                </a:tc>
              </a:tr>
              <a:tr h="370840">
                <a:tc>
                  <a:txBody>
                    <a:bodyPr/>
                    <a:lstStyle/>
                    <a:p>
                      <a:r>
                        <a:rPr lang="en-US" sz="1600" dirty="0" err="1" smtClean="0"/>
                        <a:t>System.Net.Sockets</a:t>
                      </a:r>
                      <a:endParaRPr lang="en-US" sz="1600" dirty="0"/>
                    </a:p>
                  </a:txBody>
                  <a:tcPr/>
                </a:tc>
                <a:tc>
                  <a:txBody>
                    <a:bodyPr/>
                    <a:lstStyle/>
                    <a:p>
                      <a:r>
                        <a:rPr lang="en-US" sz="1600" dirty="0" err="1" smtClean="0"/>
                        <a:t>Windows.Networking.Sockets</a:t>
                      </a:r>
                      <a:endParaRPr lang="en-US" sz="1600" dirty="0" smtClean="0"/>
                    </a:p>
                  </a:txBody>
                  <a:tcPr/>
                </a:tc>
              </a:tr>
              <a:tr h="370840">
                <a:tc>
                  <a:txBody>
                    <a:bodyPr/>
                    <a:lstStyle/>
                    <a:p>
                      <a:r>
                        <a:rPr lang="en-US" sz="1600" dirty="0" err="1" smtClean="0"/>
                        <a:t>System.Net.WebClient</a:t>
                      </a:r>
                      <a:endParaRPr lang="en-US" sz="1600" dirty="0"/>
                    </a:p>
                  </a:txBody>
                  <a:tcPr/>
                </a:tc>
                <a:tc>
                  <a:txBody>
                    <a:bodyPr/>
                    <a:lstStyle/>
                    <a:p>
                      <a:r>
                        <a:rPr lang="en-US" sz="1600" dirty="0" err="1" smtClean="0"/>
                        <a:t>Windows.Networking.BackgroundTransfer</a:t>
                      </a:r>
                      <a:r>
                        <a:rPr lang="en-US" sz="1600" dirty="0" smtClean="0"/>
                        <a:t> and </a:t>
                      </a:r>
                      <a:r>
                        <a:rPr lang="en-US" sz="1600" dirty="0" err="1" smtClean="0"/>
                        <a:t>System.Net.HttpClient</a:t>
                      </a:r>
                      <a:r>
                        <a:rPr lang="en-US" sz="1600" dirty="0" smtClean="0"/>
                        <a:t> </a:t>
                      </a:r>
                    </a:p>
                  </a:txBody>
                  <a:tcPr/>
                </a:tc>
              </a:tr>
            </a:tbl>
          </a:graphicData>
        </a:graphic>
      </p:graphicFrame>
    </p:spTree>
    <p:extLst>
      <p:ext uri="{BB962C8B-B14F-4D97-AF65-F5344CB8AC3E}">
        <p14:creationId xmlns:p14="http://schemas.microsoft.com/office/powerpoint/2010/main" val="28962383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99337417"/>
              </p:ext>
            </p:extLst>
          </p:nvPr>
        </p:nvGraphicFramePr>
        <p:xfrm>
          <a:off x="797224" y="1187165"/>
          <a:ext cx="10164536" cy="4368800"/>
        </p:xfrm>
        <a:graphic>
          <a:graphicData uri="http://schemas.openxmlformats.org/drawingml/2006/table">
            <a:tbl>
              <a:tblPr firstRow="1" bandRow="1">
                <a:tableStyleId>{073A0DAA-6AF3-43AB-8588-CEC1D06C72B9}</a:tableStyleId>
              </a:tblPr>
              <a:tblGrid>
                <a:gridCol w="5082268"/>
                <a:gridCol w="5082268"/>
              </a:tblGrid>
              <a:tr h="370840">
                <a:tc>
                  <a:txBody>
                    <a:bodyPr/>
                    <a:lstStyle/>
                    <a:p>
                      <a:r>
                        <a:rPr lang="en-US" sz="1600" dirty="0" smtClean="0"/>
                        <a:t>Existing Technology</a:t>
                      </a:r>
                      <a:endParaRPr lang="en-US" sz="1600" dirty="0"/>
                    </a:p>
                  </a:txBody>
                  <a:tcPr/>
                </a:tc>
                <a:tc>
                  <a:txBody>
                    <a:bodyPr/>
                    <a:lstStyle/>
                    <a:p>
                      <a:r>
                        <a:rPr lang="en-US" sz="1600" dirty="0" smtClean="0"/>
                        <a:t>Changes</a:t>
                      </a:r>
                      <a:endParaRPr lang="en-US" sz="1600" dirty="0"/>
                    </a:p>
                  </a:txBody>
                  <a:tcPr/>
                </a:tc>
              </a:tr>
              <a:tr h="370840">
                <a:tc>
                  <a:txBody>
                    <a:bodyPr/>
                    <a:lstStyle/>
                    <a:p>
                      <a:r>
                        <a:rPr lang="en-US" sz="1600" dirty="0" smtClean="0"/>
                        <a:t>Serialization</a:t>
                      </a:r>
                      <a:endParaRPr lang="en-US" sz="1600" dirty="0"/>
                    </a:p>
                  </a:txBody>
                  <a:tcPr/>
                </a:tc>
                <a:tc>
                  <a:txBody>
                    <a:bodyPr/>
                    <a:lstStyle/>
                    <a:p>
                      <a:pPr marL="342900" indent="-342900">
                        <a:buFont typeface="Arial" pitchFamily="34" charset="0"/>
                        <a:buChar char="•"/>
                      </a:pPr>
                      <a:r>
                        <a:rPr lang="en-US" sz="1600" dirty="0" smtClean="0"/>
                        <a:t>Use Data Contract for general serialization</a:t>
                      </a:r>
                      <a:r>
                        <a:rPr lang="en-US" sz="1600" baseline="0" dirty="0" smtClean="0"/>
                        <a:t> needs</a:t>
                      </a:r>
                    </a:p>
                    <a:p>
                      <a:pPr marL="342900" indent="-342900">
                        <a:buFont typeface="Arial" pitchFamily="34" charset="0"/>
                        <a:buChar char="•"/>
                      </a:pPr>
                      <a:r>
                        <a:rPr lang="en-US" sz="1600" baseline="0" dirty="0" smtClean="0"/>
                        <a:t>Use XML serialization for fine control of the XML stream</a:t>
                      </a:r>
                      <a:endParaRPr lang="en-US" sz="1600" dirty="0"/>
                    </a:p>
                  </a:txBody>
                  <a:tcPr/>
                </a:tc>
              </a:tr>
              <a:tr h="370840">
                <a:tc>
                  <a:txBody>
                    <a:bodyPr/>
                    <a:lstStyle/>
                    <a:p>
                      <a:r>
                        <a:rPr lang="en-US" sz="1600" dirty="0" smtClean="0"/>
                        <a:t>Reflection</a:t>
                      </a:r>
                      <a:endParaRPr lang="en-US" sz="1600" dirty="0"/>
                    </a:p>
                  </a:txBody>
                  <a:tcPr/>
                </a:tc>
                <a:tc>
                  <a:txBody>
                    <a:bodyPr/>
                    <a:lstStyle/>
                    <a:p>
                      <a:pPr marL="285750" indent="-285750">
                        <a:buFont typeface="Arial" pitchFamily="34" charset="0"/>
                        <a:buChar char="•"/>
                      </a:pPr>
                      <a:r>
                        <a:rPr lang="en-US" sz="1600" dirty="0" err="1" smtClean="0"/>
                        <a:t>System.Type</a:t>
                      </a:r>
                      <a:r>
                        <a:rPr lang="en-US" sz="1600" dirty="0" smtClean="0"/>
                        <a:t> now represents a type reference</a:t>
                      </a:r>
                    </a:p>
                    <a:p>
                      <a:pPr marL="285750" indent="-285750">
                        <a:buFont typeface="Arial" pitchFamily="34" charset="0"/>
                        <a:buChar char="•"/>
                      </a:pPr>
                      <a:r>
                        <a:rPr lang="en-US" sz="1600" dirty="0" err="1" smtClean="0"/>
                        <a:t>System.Reflection.TypeInfo</a:t>
                      </a:r>
                      <a:r>
                        <a:rPr lang="en-US" sz="1600" dirty="0" smtClean="0"/>
                        <a:t> is the new </a:t>
                      </a:r>
                      <a:r>
                        <a:rPr lang="en-US" sz="1600" dirty="0" err="1" smtClean="0"/>
                        <a:t>System.Type</a:t>
                      </a:r>
                      <a:endParaRPr lang="en-US" sz="1600" dirty="0"/>
                    </a:p>
                  </a:txBody>
                  <a:tcPr/>
                </a:tc>
              </a:tr>
              <a:tr h="370840">
                <a:tc>
                  <a:txBody>
                    <a:bodyPr/>
                    <a:lstStyle/>
                    <a:p>
                      <a:r>
                        <a:rPr lang="en-US" sz="1600" smtClean="0"/>
                        <a:t>XML</a:t>
                      </a:r>
                      <a:endParaRPr lang="en-US" sz="1600" dirty="0"/>
                    </a:p>
                  </a:txBody>
                  <a:tcPr/>
                </a:tc>
                <a:tc>
                  <a:txBody>
                    <a:bodyPr/>
                    <a:lstStyle/>
                    <a:p>
                      <a:pPr marL="285750" indent="-285750">
                        <a:buFont typeface="Arial" pitchFamily="34" charset="0"/>
                        <a:buChar char="•"/>
                      </a:pPr>
                      <a:r>
                        <a:rPr lang="en-US" sz="1600" dirty="0" smtClean="0"/>
                        <a:t>XML</a:t>
                      </a:r>
                      <a:r>
                        <a:rPr lang="en-US" sz="1600" baseline="0" dirty="0" smtClean="0"/>
                        <a:t> </a:t>
                      </a:r>
                      <a:r>
                        <a:rPr lang="en-US" sz="1600" baseline="0" dirty="0" err="1" smtClean="0"/>
                        <a:t>Linq</a:t>
                      </a:r>
                      <a:r>
                        <a:rPr lang="en-US" sz="1600" baseline="0" dirty="0" smtClean="0"/>
                        <a:t> is the main XML parser</a:t>
                      </a:r>
                    </a:p>
                    <a:p>
                      <a:pPr marL="285750" indent="-285750">
                        <a:buFont typeface="Arial" pitchFamily="34" charset="0"/>
                        <a:buChar char="•"/>
                      </a:pPr>
                      <a:r>
                        <a:rPr lang="en-US" sz="1600" baseline="0" dirty="0" smtClean="0"/>
                        <a:t>Use </a:t>
                      </a:r>
                      <a:r>
                        <a:rPr lang="en-US" sz="1600" baseline="0" dirty="0" err="1" smtClean="0"/>
                        <a:t>XmlReader</a:t>
                      </a:r>
                      <a:r>
                        <a:rPr lang="en-US" sz="1600" baseline="0" dirty="0" smtClean="0"/>
                        <a:t>/Writer as a low level abstraction</a:t>
                      </a:r>
                      <a:r>
                        <a:rPr lang="en-US" sz="1600" dirty="0" smtClean="0"/>
                        <a:t> </a:t>
                      </a:r>
                      <a:endParaRPr lang="en-US" sz="1600" dirty="0"/>
                    </a:p>
                  </a:txBody>
                  <a:tcPr/>
                </a:tc>
              </a:tr>
              <a:tr h="370840">
                <a:tc>
                  <a:txBody>
                    <a:bodyPr/>
                    <a:lstStyle/>
                    <a:p>
                      <a:r>
                        <a:rPr lang="en-US" sz="1600" dirty="0" smtClean="0"/>
                        <a:t>Collections</a:t>
                      </a:r>
                      <a:endParaRPr lang="en-US" sz="1600" dirty="0"/>
                    </a:p>
                  </a:txBody>
                  <a:tcPr/>
                </a:tc>
                <a:tc>
                  <a:txBody>
                    <a:bodyPr/>
                    <a:lstStyle/>
                    <a:p>
                      <a:pPr marL="285750" indent="-285750">
                        <a:buFont typeface="Arial" pitchFamily="34" charset="0"/>
                        <a:buChar char="•"/>
                      </a:pPr>
                      <a:r>
                        <a:rPr lang="en-US" sz="1600" dirty="0" smtClean="0"/>
                        <a:t>Non generic collections gone</a:t>
                      </a:r>
                    </a:p>
                    <a:p>
                      <a:pPr marL="285750" indent="-285750">
                        <a:buFont typeface="Arial" pitchFamily="34" charset="0"/>
                        <a:buChar char="•"/>
                      </a:pPr>
                      <a:r>
                        <a:rPr lang="en-US" sz="1600" dirty="0" smtClean="0"/>
                        <a:t>New</a:t>
                      </a:r>
                      <a:r>
                        <a:rPr lang="en-US" sz="1600" baseline="0" dirty="0" smtClean="0"/>
                        <a:t> collection abstractions added: </a:t>
                      </a:r>
                      <a:r>
                        <a:rPr lang="en-US" sz="1600" baseline="0" dirty="0" err="1" smtClean="0"/>
                        <a:t>IReadOnlyList</a:t>
                      </a:r>
                      <a:r>
                        <a:rPr lang="en-US" sz="1600" baseline="0" dirty="0" smtClean="0"/>
                        <a:t>&lt;T&gt;</a:t>
                      </a:r>
                      <a:endParaRPr lang="en-US" sz="1600" dirty="0"/>
                    </a:p>
                  </a:txBody>
                  <a:tcPr/>
                </a:tc>
              </a:tr>
              <a:tr h="370840">
                <a:tc>
                  <a:txBody>
                    <a:bodyPr/>
                    <a:lstStyle/>
                    <a:p>
                      <a:r>
                        <a:rPr lang="en-US" sz="1600" dirty="0" smtClean="0"/>
                        <a:t>Threading</a:t>
                      </a:r>
                      <a:endParaRPr lang="en-US" sz="1600" dirty="0"/>
                    </a:p>
                  </a:txBody>
                  <a:tcPr/>
                </a:tc>
                <a:tc>
                  <a:txBody>
                    <a:bodyPr/>
                    <a:lstStyle/>
                    <a:p>
                      <a:pPr marL="285750" indent="-285750">
                        <a:buFont typeface="Arial" pitchFamily="34" charset="0"/>
                        <a:buChar char="•"/>
                      </a:pPr>
                      <a:r>
                        <a:rPr lang="en-US" sz="1600" dirty="0" smtClean="0"/>
                        <a:t>Synchronization primitives mainly unchanged</a:t>
                      </a:r>
                    </a:p>
                    <a:p>
                      <a:pPr marL="285750" indent="-285750">
                        <a:buFont typeface="Arial" pitchFamily="34" charset="0"/>
                        <a:buChar char="•"/>
                      </a:pPr>
                      <a:r>
                        <a:rPr lang="en-US" sz="1600" dirty="0" smtClean="0"/>
                        <a:t>Thread control in </a:t>
                      </a:r>
                      <a:r>
                        <a:rPr lang="en-US" sz="1600" dirty="0" err="1" smtClean="0"/>
                        <a:t>Windows.Foundation.Threading</a:t>
                      </a:r>
                      <a:endParaRPr lang="en-US" sz="1600" dirty="0" smtClean="0"/>
                    </a:p>
                    <a:p>
                      <a:pPr marL="285750" indent="-285750">
                        <a:buFont typeface="Arial" pitchFamily="34" charset="0"/>
                        <a:buChar char="•"/>
                      </a:pPr>
                      <a:r>
                        <a:rPr lang="en-US" sz="1600" dirty="0" err="1" smtClean="0"/>
                        <a:t>Task.Run</a:t>
                      </a:r>
                      <a:r>
                        <a:rPr lang="en-US" sz="1600" baseline="0" dirty="0" smtClean="0"/>
                        <a:t> is the new high level way of doing background processing</a:t>
                      </a:r>
                      <a:endParaRPr lang="en-US" sz="1600" dirty="0"/>
                    </a:p>
                  </a:txBody>
                  <a:tcPr/>
                </a:tc>
              </a:tr>
              <a:tr h="370840">
                <a:tc>
                  <a:txBody>
                    <a:bodyPr/>
                    <a:lstStyle/>
                    <a:p>
                      <a:r>
                        <a:rPr lang="en-US" sz="1600" dirty="0" err="1" smtClean="0"/>
                        <a:t>Async</a:t>
                      </a:r>
                      <a:r>
                        <a:rPr lang="en-US" sz="1600" dirty="0" smtClean="0"/>
                        <a:t> Model</a:t>
                      </a:r>
                      <a:endParaRPr lang="en-US" sz="1600" dirty="0"/>
                    </a:p>
                  </a:txBody>
                  <a:tcPr/>
                </a:tc>
                <a:tc>
                  <a:txBody>
                    <a:bodyPr/>
                    <a:lstStyle/>
                    <a:p>
                      <a:pPr marL="285750" indent="-285750">
                        <a:buFont typeface="Arial" pitchFamily="34" charset="0"/>
                        <a:buChar char="•"/>
                      </a:pPr>
                      <a:r>
                        <a:rPr lang="en-US" sz="1600" dirty="0" smtClean="0"/>
                        <a:t>!!!!</a:t>
                      </a:r>
                      <a:endParaRPr lang="en-US" sz="1600" dirty="0"/>
                    </a:p>
                  </a:txBody>
                  <a:tcPr/>
                </a:tc>
              </a:tr>
            </a:tbl>
          </a:graphicData>
        </a:graphic>
      </p:graphicFrame>
      <p:sp>
        <p:nvSpPr>
          <p:cNvPr id="8" name="Title 1"/>
          <p:cNvSpPr txBox="1">
            <a:spLocks/>
          </p:cNvSpPr>
          <p:nvPr/>
        </p:nvSpPr>
        <p:spPr>
          <a:xfrm>
            <a:off x="609441" y="0"/>
            <a:ext cx="10969943" cy="11430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b="1" dirty="0" smtClean="0"/>
              <a:t>Removed, Replaced, and </a:t>
            </a:r>
            <a:r>
              <a:rPr lang="en-US" b="1" u="sng" dirty="0" smtClean="0"/>
              <a:t>Changed</a:t>
            </a:r>
            <a:endParaRPr lang="en-US" b="1" u="sng" dirty="0"/>
          </a:p>
        </p:txBody>
      </p:sp>
    </p:spTree>
    <p:extLst>
      <p:ext uri="{BB962C8B-B14F-4D97-AF65-F5344CB8AC3E}">
        <p14:creationId xmlns:p14="http://schemas.microsoft.com/office/powerpoint/2010/main" val="403699103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Porting Guide: Example Topic</a:t>
            </a:r>
            <a:endParaRPr lang="en-US" dirty="0"/>
          </a:p>
        </p:txBody>
      </p:sp>
      <p:sp>
        <p:nvSpPr>
          <p:cNvPr id="7" name="Rectangle 6"/>
          <p:cNvSpPr/>
          <p:nvPr/>
        </p:nvSpPr>
        <p:spPr>
          <a:xfrm>
            <a:off x="638342" y="1016887"/>
            <a:ext cx="9787451" cy="1077218"/>
          </a:xfrm>
          <a:prstGeom prst="rect">
            <a:avLst/>
          </a:prstGeom>
        </p:spPr>
        <p:txBody>
          <a:bodyPr wrap="square">
            <a:spAutoFit/>
          </a:bodyPr>
          <a:lstStyle/>
          <a:p>
            <a:r>
              <a:rPr lang="en-US" sz="1600" b="1" i="1" dirty="0"/>
              <a:t>Reflection</a:t>
            </a:r>
          </a:p>
          <a:p>
            <a:r>
              <a:rPr lang="en-US" sz="1600" i="1" dirty="0" err="1"/>
              <a:t>System.Type</a:t>
            </a:r>
            <a:r>
              <a:rPr lang="en-US" sz="1600" i="1" dirty="0"/>
              <a:t> has become a type reference and only contains basic information. The majority of the reflection API's are now on </a:t>
            </a:r>
            <a:r>
              <a:rPr lang="en-US" sz="1600" i="1" dirty="0" err="1"/>
              <a:t>System.Reflection.TypeInfo</a:t>
            </a:r>
            <a:r>
              <a:rPr lang="en-US" sz="1600" i="1" dirty="0"/>
              <a:t>. You can get a </a:t>
            </a:r>
            <a:r>
              <a:rPr lang="en-US" sz="1600" i="1" dirty="0" err="1"/>
              <a:t>TypeInfo</a:t>
            </a:r>
            <a:r>
              <a:rPr lang="en-US" sz="1600" i="1" dirty="0"/>
              <a:t> from a Type by using the </a:t>
            </a:r>
            <a:r>
              <a:rPr lang="en-US" sz="1600" i="1" dirty="0" err="1"/>
              <a:t>GetTypeInfo</a:t>
            </a:r>
            <a:r>
              <a:rPr lang="en-US" sz="1600" i="1" dirty="0"/>
              <a:t>() extension method when you include a using statement for the </a:t>
            </a:r>
            <a:r>
              <a:rPr lang="en-US" sz="1600" i="1" dirty="0" err="1"/>
              <a:t>System.Reflection</a:t>
            </a:r>
            <a:r>
              <a:rPr lang="en-US" sz="1600" i="1" dirty="0"/>
              <a:t> namespace. </a:t>
            </a:r>
          </a:p>
        </p:txBody>
      </p:sp>
      <p:graphicFrame>
        <p:nvGraphicFramePr>
          <p:cNvPr id="8" name="Table 7"/>
          <p:cNvGraphicFramePr>
            <a:graphicFrameLocks noGrp="1"/>
          </p:cNvGraphicFramePr>
          <p:nvPr>
            <p:extLst>
              <p:ext uri="{D42A27DB-BD31-4B8C-83A1-F6EECF244321}">
                <p14:modId xmlns:p14="http://schemas.microsoft.com/office/powerpoint/2010/main" val="252910281"/>
              </p:ext>
            </p:extLst>
          </p:nvPr>
        </p:nvGraphicFramePr>
        <p:xfrm>
          <a:off x="638342" y="2185737"/>
          <a:ext cx="10571223" cy="2807820"/>
        </p:xfrm>
        <a:graphic>
          <a:graphicData uri="http://schemas.openxmlformats.org/drawingml/2006/table">
            <a:tbl>
              <a:tblPr>
                <a:tableStyleId>{3C2FFA5D-87B4-456A-9821-1D502468CF0F}</a:tableStyleId>
              </a:tblPr>
              <a:tblGrid>
                <a:gridCol w="3523741"/>
                <a:gridCol w="3523741"/>
                <a:gridCol w="3523741"/>
              </a:tblGrid>
              <a:tr h="156915">
                <a:tc>
                  <a:txBody>
                    <a:bodyPr/>
                    <a:lstStyle/>
                    <a:p>
                      <a:pPr fontAlgn="t"/>
                      <a:r>
                        <a:rPr lang="en-US" sz="1400" b="1" dirty="0">
                          <a:solidFill>
                            <a:schemeClr val="tx1"/>
                          </a:solidFill>
                          <a:effectLst/>
                        </a:rPr>
                        <a:t>Existing .NET Code </a:t>
                      </a:r>
                      <a:endParaRPr lang="en-US" sz="1400" b="1" dirty="0">
                        <a:solidFill>
                          <a:schemeClr val="tx1"/>
                        </a:solidFill>
                        <a:effectLst/>
                        <a:latin typeface="Segoe UI"/>
                      </a:endParaRPr>
                    </a:p>
                  </a:txBody>
                  <a:tcPr marL="20836" marR="20836" marT="10418" marB="10418">
                    <a:solidFill>
                      <a:schemeClr val="bg1"/>
                    </a:solidFill>
                  </a:tcPr>
                </a:tc>
                <a:tc>
                  <a:txBody>
                    <a:bodyPr/>
                    <a:lstStyle/>
                    <a:p>
                      <a:pPr fontAlgn="t"/>
                      <a:r>
                        <a:rPr lang="en-US" sz="1400" b="1" dirty="0">
                          <a:solidFill>
                            <a:schemeClr val="tx1"/>
                          </a:solidFill>
                          <a:effectLst/>
                        </a:rPr>
                        <a:t>Replacement Code</a:t>
                      </a:r>
                      <a:endParaRPr lang="en-US" sz="1400" b="1" dirty="0">
                        <a:solidFill>
                          <a:schemeClr val="tx1"/>
                        </a:solidFill>
                        <a:effectLst/>
                        <a:latin typeface="Segoe UI"/>
                      </a:endParaRPr>
                    </a:p>
                  </a:txBody>
                  <a:tcPr marL="20836" marR="20836" marT="10418" marB="10418">
                    <a:solidFill>
                      <a:schemeClr val="bg1"/>
                    </a:solidFill>
                  </a:tcPr>
                </a:tc>
                <a:tc>
                  <a:txBody>
                    <a:bodyPr/>
                    <a:lstStyle/>
                    <a:p>
                      <a:pPr fontAlgn="t"/>
                      <a:r>
                        <a:rPr lang="en-US" sz="1400" b="1" dirty="0">
                          <a:solidFill>
                            <a:schemeClr val="tx1"/>
                          </a:solidFill>
                          <a:effectLst/>
                        </a:rPr>
                        <a:t>Notes</a:t>
                      </a:r>
                      <a:endParaRPr lang="en-US" sz="1400" b="1" dirty="0">
                        <a:solidFill>
                          <a:schemeClr val="tx1"/>
                        </a:solidFill>
                        <a:effectLst/>
                        <a:latin typeface="Segoe UI"/>
                      </a:endParaRPr>
                    </a:p>
                  </a:txBody>
                  <a:tcPr marL="20836" marR="20836" marT="10418" marB="10418">
                    <a:solidFill>
                      <a:schemeClr val="bg1"/>
                    </a:solidFill>
                  </a:tcPr>
                </a:tc>
              </a:tr>
              <a:tr h="156915">
                <a:tc>
                  <a:txBody>
                    <a:bodyPr/>
                    <a:lstStyle/>
                    <a:p>
                      <a:pPr fontAlgn="t"/>
                      <a:r>
                        <a:rPr lang="en-US" sz="1400" dirty="0" err="1">
                          <a:effectLst/>
                        </a:rPr>
                        <a:t>type.Assembly</a:t>
                      </a:r>
                      <a:endParaRPr lang="en-US" sz="1400" dirty="0">
                        <a:effectLst/>
                        <a:latin typeface="Segoe UI"/>
                      </a:endParaRPr>
                    </a:p>
                  </a:txBody>
                  <a:tcPr marL="20836" marR="20836" marT="10418" marB="10418"/>
                </a:tc>
                <a:tc>
                  <a:txBody>
                    <a:bodyPr/>
                    <a:lstStyle/>
                    <a:p>
                      <a:pPr fontAlgn="t"/>
                      <a:r>
                        <a:rPr lang="en-US" sz="1400">
                          <a:effectLst/>
                        </a:rPr>
                        <a:t>type.GetTypeInfo().Assembly</a:t>
                      </a:r>
                      <a:endParaRPr lang="en-US" sz="1400">
                        <a:effectLst/>
                        <a:latin typeface="Segoe UI"/>
                      </a:endParaRPr>
                    </a:p>
                  </a:txBody>
                  <a:tcPr marL="20836" marR="20836" marT="10418" marB="10418"/>
                </a:tc>
                <a:tc>
                  <a:txBody>
                    <a:bodyPr/>
                    <a:lstStyle/>
                    <a:p>
                      <a:pPr fontAlgn="t"/>
                      <a:endParaRPr lang="en-US" sz="1400">
                        <a:effectLst/>
                        <a:latin typeface="Segoe UI"/>
                      </a:endParaRPr>
                    </a:p>
                  </a:txBody>
                  <a:tcPr marL="20836" marR="20836" marT="10418" marB="10418"/>
                </a:tc>
              </a:tr>
              <a:tr h="274602">
                <a:tc>
                  <a:txBody>
                    <a:bodyPr/>
                    <a:lstStyle/>
                    <a:p>
                      <a:pPr fontAlgn="t"/>
                      <a:r>
                        <a:rPr lang="en-US" sz="1400">
                          <a:effectLst/>
                        </a:rPr>
                        <a:t>type.GetMethods(BindingFlags.DeclaredOnly)</a:t>
                      </a:r>
                      <a:endParaRPr lang="en-US" sz="1400">
                        <a:effectLst/>
                        <a:latin typeface="Segoe UI"/>
                      </a:endParaRPr>
                    </a:p>
                  </a:txBody>
                  <a:tcPr marL="20836" marR="20836" marT="10418" marB="10418"/>
                </a:tc>
                <a:tc>
                  <a:txBody>
                    <a:bodyPr/>
                    <a:lstStyle/>
                    <a:p>
                      <a:pPr fontAlgn="t"/>
                      <a:r>
                        <a:rPr lang="en-US" sz="1400">
                          <a:effectLst/>
                        </a:rPr>
                        <a:t>type.GetTypeInfo().DeclaredMethods</a:t>
                      </a:r>
                      <a:endParaRPr lang="en-US" sz="1400">
                        <a:effectLst/>
                        <a:latin typeface="Segoe UI"/>
                      </a:endParaRPr>
                    </a:p>
                  </a:txBody>
                  <a:tcPr marL="20836" marR="20836" marT="10418" marB="10418"/>
                </a:tc>
                <a:tc>
                  <a:txBody>
                    <a:bodyPr/>
                    <a:lstStyle/>
                    <a:p>
                      <a:pPr fontAlgn="t"/>
                      <a:endParaRPr lang="en-US" sz="1400" dirty="0">
                        <a:effectLst/>
                        <a:latin typeface="Segoe UI"/>
                      </a:endParaRPr>
                    </a:p>
                  </a:txBody>
                  <a:tcPr marL="20836" marR="20836" marT="10418" marB="10418"/>
                </a:tc>
              </a:tr>
              <a:tr h="274602">
                <a:tc>
                  <a:txBody>
                    <a:bodyPr/>
                    <a:lstStyle/>
                    <a:p>
                      <a:pPr fontAlgn="t"/>
                      <a:r>
                        <a:rPr lang="en-US" sz="1400">
                          <a:effectLst/>
                        </a:rPr>
                        <a:t>type.GetMethod("MethodName", BindingFlags.DeclaredOnly)</a:t>
                      </a:r>
                      <a:endParaRPr lang="en-US" sz="1400">
                        <a:effectLst/>
                        <a:latin typeface="Segoe UI"/>
                      </a:endParaRPr>
                    </a:p>
                  </a:txBody>
                  <a:tcPr marL="20836" marR="20836" marT="10418" marB="10418"/>
                </a:tc>
                <a:tc>
                  <a:txBody>
                    <a:bodyPr/>
                    <a:lstStyle/>
                    <a:p>
                      <a:pPr fontAlgn="t"/>
                      <a:r>
                        <a:rPr lang="en-US" sz="1400">
                          <a:effectLst/>
                        </a:rPr>
                        <a:t>type.GetTypeInfo().GetDeclaredMethod("MethodName")</a:t>
                      </a:r>
                      <a:endParaRPr lang="en-US" sz="1400">
                        <a:effectLst/>
                        <a:latin typeface="Segoe UI"/>
                      </a:endParaRPr>
                    </a:p>
                  </a:txBody>
                  <a:tcPr marL="20836" marR="20836" marT="10418" marB="10418"/>
                </a:tc>
                <a:tc>
                  <a:txBody>
                    <a:bodyPr/>
                    <a:lstStyle/>
                    <a:p>
                      <a:pPr fontAlgn="t"/>
                      <a:r>
                        <a:rPr lang="en-US" sz="1400">
                          <a:effectLst/>
                        </a:rPr>
                        <a:t>These samples are the same for Properties, Events, and Fields.</a:t>
                      </a:r>
                      <a:endParaRPr lang="en-US" sz="1400">
                        <a:effectLst/>
                        <a:latin typeface="Segoe UI"/>
                      </a:endParaRPr>
                    </a:p>
                  </a:txBody>
                  <a:tcPr marL="20836" marR="20836" marT="10418" marB="10418"/>
                </a:tc>
              </a:tr>
              <a:tr h="274602">
                <a:tc>
                  <a:txBody>
                    <a:bodyPr/>
                    <a:lstStyle/>
                    <a:p>
                      <a:pPr fontAlgn="t"/>
                      <a:r>
                        <a:rPr lang="en-US" sz="1400">
                          <a:effectLst/>
                        </a:rPr>
                        <a:t>type.GetMethod("MethodName")</a:t>
                      </a:r>
                      <a:endParaRPr lang="en-US" sz="1400">
                        <a:effectLst/>
                        <a:latin typeface="Segoe UI"/>
                      </a:endParaRPr>
                    </a:p>
                  </a:txBody>
                  <a:tcPr marL="20836" marR="20836" marT="10418" marB="10418"/>
                </a:tc>
                <a:tc>
                  <a:txBody>
                    <a:bodyPr/>
                    <a:lstStyle/>
                    <a:p>
                      <a:pPr fontAlgn="t"/>
                      <a:r>
                        <a:rPr lang="en-US" sz="1400">
                          <a:effectLst/>
                        </a:rPr>
                        <a:t>type.GetRuntimeMethod("MethodName")</a:t>
                      </a:r>
                      <a:endParaRPr lang="en-US" sz="1400">
                        <a:effectLst/>
                        <a:latin typeface="Segoe UI"/>
                      </a:endParaRPr>
                    </a:p>
                  </a:txBody>
                  <a:tcPr marL="20836" marR="20836" marT="10418" marB="10418"/>
                </a:tc>
                <a:tc>
                  <a:txBody>
                    <a:bodyPr/>
                    <a:lstStyle/>
                    <a:p>
                      <a:pPr fontAlgn="t"/>
                      <a:r>
                        <a:rPr lang="en-US" sz="1400">
                          <a:effectLst/>
                        </a:rPr>
                        <a:t>GetRuntimeMethod API in Beta.</a:t>
                      </a:r>
                      <a:endParaRPr lang="en-US" sz="1400">
                        <a:effectLst/>
                        <a:latin typeface="Segoe UI"/>
                      </a:endParaRPr>
                    </a:p>
                  </a:txBody>
                  <a:tcPr marL="20836" marR="20836" marT="10418" marB="10418"/>
                </a:tc>
              </a:tr>
              <a:tr h="156915">
                <a:tc>
                  <a:txBody>
                    <a:bodyPr/>
                    <a:lstStyle/>
                    <a:p>
                      <a:pPr fontAlgn="t"/>
                      <a:r>
                        <a:rPr lang="en-US" sz="1400">
                          <a:effectLst/>
                        </a:rPr>
                        <a:t>type.GetMethods()</a:t>
                      </a:r>
                      <a:endParaRPr lang="en-US" sz="1400">
                        <a:effectLst/>
                        <a:latin typeface="Segoe UI"/>
                      </a:endParaRPr>
                    </a:p>
                  </a:txBody>
                  <a:tcPr marL="20836" marR="20836" marT="10418" marB="10418"/>
                </a:tc>
                <a:tc>
                  <a:txBody>
                    <a:bodyPr/>
                    <a:lstStyle/>
                    <a:p>
                      <a:pPr fontAlgn="t"/>
                      <a:r>
                        <a:rPr lang="en-US" sz="1400">
                          <a:effectLst/>
                        </a:rPr>
                        <a:t>type.GetRuntimeMethods()</a:t>
                      </a:r>
                      <a:endParaRPr lang="en-US" sz="1400">
                        <a:effectLst/>
                        <a:latin typeface="Segoe UI"/>
                      </a:endParaRPr>
                    </a:p>
                  </a:txBody>
                  <a:tcPr marL="20836" marR="20836" marT="10418" marB="10418"/>
                </a:tc>
                <a:tc>
                  <a:txBody>
                    <a:bodyPr/>
                    <a:lstStyle/>
                    <a:p>
                      <a:pPr fontAlgn="t"/>
                      <a:r>
                        <a:rPr lang="en-US" sz="1400">
                          <a:effectLst/>
                        </a:rPr>
                        <a:t>GetRuntimeMethods() API in Beta.</a:t>
                      </a:r>
                      <a:endParaRPr lang="en-US" sz="1400">
                        <a:effectLst/>
                        <a:latin typeface="Segoe UI"/>
                      </a:endParaRPr>
                    </a:p>
                  </a:txBody>
                  <a:tcPr marL="20836" marR="20836" marT="10418" marB="10418"/>
                </a:tc>
              </a:tr>
              <a:tr h="274602">
                <a:tc>
                  <a:txBody>
                    <a:bodyPr/>
                    <a:lstStyle/>
                    <a:p>
                      <a:pPr fontAlgn="t"/>
                      <a:r>
                        <a:rPr lang="en-US" sz="1400">
                          <a:effectLst/>
                        </a:rPr>
                        <a:t>type.GetMethods(BindingFlags.Instance|BindingFlags.Public)</a:t>
                      </a:r>
                      <a:endParaRPr lang="en-US" sz="1400">
                        <a:effectLst/>
                        <a:latin typeface="Segoe UI"/>
                      </a:endParaRPr>
                    </a:p>
                  </a:txBody>
                  <a:tcPr marL="20836" marR="20836" marT="10418" marB="10418"/>
                </a:tc>
                <a:tc>
                  <a:txBody>
                    <a:bodyPr/>
                    <a:lstStyle/>
                    <a:p>
                      <a:pPr fontAlgn="t"/>
                      <a:r>
                        <a:rPr lang="en-US" sz="1400" dirty="0" err="1">
                          <a:effectLst/>
                        </a:rPr>
                        <a:t>type.GetRuntimeMethods</a:t>
                      </a:r>
                      <a:r>
                        <a:rPr lang="en-US" sz="1400" dirty="0">
                          <a:effectLst/>
                        </a:rPr>
                        <a:t>().Where(m =&gt; !</a:t>
                      </a:r>
                      <a:r>
                        <a:rPr lang="en-US" sz="1400" dirty="0" err="1">
                          <a:effectLst/>
                        </a:rPr>
                        <a:t>m.IsStatic</a:t>
                      </a:r>
                      <a:r>
                        <a:rPr lang="en-US" sz="1400" dirty="0">
                          <a:effectLst/>
                        </a:rPr>
                        <a:t> &amp;&amp; </a:t>
                      </a:r>
                      <a:r>
                        <a:rPr lang="en-US" sz="1400" dirty="0" err="1">
                          <a:effectLst/>
                        </a:rPr>
                        <a:t>m.IsPublic</a:t>
                      </a:r>
                      <a:r>
                        <a:rPr lang="en-US" sz="1400" dirty="0">
                          <a:effectLst/>
                        </a:rPr>
                        <a:t>)</a:t>
                      </a:r>
                      <a:endParaRPr lang="en-US" sz="1400" dirty="0">
                        <a:effectLst/>
                        <a:latin typeface="Segoe UI"/>
                      </a:endParaRPr>
                    </a:p>
                  </a:txBody>
                  <a:tcPr marL="20836" marR="20836" marT="10418" marB="10418"/>
                </a:tc>
                <a:tc>
                  <a:txBody>
                    <a:bodyPr/>
                    <a:lstStyle/>
                    <a:p>
                      <a:pPr fontAlgn="t"/>
                      <a:r>
                        <a:rPr lang="en-US" sz="1400">
                          <a:effectLst/>
                        </a:rPr>
                        <a:t>GetRuntimeMethods() API in Beta.</a:t>
                      </a:r>
                      <a:endParaRPr lang="en-US" sz="1400">
                        <a:effectLst/>
                        <a:latin typeface="Segoe UI"/>
                      </a:endParaRPr>
                    </a:p>
                  </a:txBody>
                  <a:tcPr marL="20836" marR="20836" marT="10418" marB="10418"/>
                </a:tc>
              </a:tr>
              <a:tr h="509973">
                <a:tc>
                  <a:txBody>
                    <a:bodyPr/>
                    <a:lstStyle/>
                    <a:p>
                      <a:pPr fontAlgn="t"/>
                      <a:r>
                        <a:rPr lang="en-US" sz="1400" dirty="0" err="1">
                          <a:effectLst/>
                        </a:rPr>
                        <a:t>BindingFlags.NonPublic</a:t>
                      </a:r>
                      <a:endParaRPr lang="en-US" sz="1400" dirty="0">
                        <a:effectLst/>
                        <a:latin typeface="Segoe UI"/>
                      </a:endParaRPr>
                    </a:p>
                  </a:txBody>
                  <a:tcPr marL="20836" marR="20836" marT="10418" marB="10418"/>
                </a:tc>
                <a:tc>
                  <a:txBody>
                    <a:bodyPr/>
                    <a:lstStyle/>
                    <a:p>
                      <a:pPr fontAlgn="t"/>
                      <a:r>
                        <a:rPr lang="en-US" sz="1400" dirty="0">
                          <a:effectLst/>
                        </a:rPr>
                        <a:t>!</a:t>
                      </a:r>
                      <a:r>
                        <a:rPr lang="en-US" sz="1400" dirty="0" err="1">
                          <a:effectLst/>
                        </a:rPr>
                        <a:t>member.IsPublic</a:t>
                      </a:r>
                      <a:endParaRPr lang="en-US" sz="1400" dirty="0">
                        <a:effectLst/>
                        <a:latin typeface="Segoe UI"/>
                      </a:endParaRPr>
                    </a:p>
                  </a:txBody>
                  <a:tcPr marL="20836" marR="20836" marT="10418" marB="10418"/>
                </a:tc>
                <a:tc>
                  <a:txBody>
                    <a:bodyPr/>
                    <a:lstStyle/>
                    <a:p>
                      <a:pPr fontAlgn="t"/>
                      <a:r>
                        <a:rPr lang="en-US" sz="1400" dirty="0">
                          <a:effectLst/>
                        </a:rPr>
                        <a:t>You can also use </a:t>
                      </a:r>
                      <a:r>
                        <a:rPr lang="en-US" sz="1400" dirty="0" err="1">
                          <a:effectLst/>
                        </a:rPr>
                        <a:t>member.IsAssembly</a:t>
                      </a:r>
                      <a:r>
                        <a:rPr lang="en-US" sz="1400" dirty="0">
                          <a:effectLst/>
                        </a:rPr>
                        <a:t> =&gt; internal or </a:t>
                      </a:r>
                      <a:r>
                        <a:rPr lang="en-US" sz="1400" dirty="0" err="1">
                          <a:effectLst/>
                        </a:rPr>
                        <a:t>member.IsFamily</a:t>
                      </a:r>
                      <a:r>
                        <a:rPr lang="en-US" sz="1400" dirty="0">
                          <a:effectLst/>
                        </a:rPr>
                        <a:t> =&gt; protected for more flexibility</a:t>
                      </a:r>
                      <a:endParaRPr lang="en-US" sz="1400" dirty="0">
                        <a:effectLst/>
                        <a:latin typeface="Segoe UI"/>
                      </a:endParaRPr>
                    </a:p>
                  </a:txBody>
                  <a:tcPr marL="20836" marR="20836" marT="10418" marB="10418"/>
                </a:tc>
              </a:tr>
            </a:tbl>
          </a:graphicData>
        </a:graphic>
      </p:graphicFrame>
      <p:sp>
        <p:nvSpPr>
          <p:cNvPr id="9" name="TextBox 8"/>
          <p:cNvSpPr txBox="1"/>
          <p:nvPr/>
        </p:nvSpPr>
        <p:spPr>
          <a:xfrm>
            <a:off x="638342" y="5486400"/>
            <a:ext cx="8734258"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Look for more on the BCL team’s blog</a:t>
            </a:r>
          </a:p>
        </p:txBody>
      </p:sp>
    </p:spTree>
    <p:extLst>
      <p:ext uri="{BB962C8B-B14F-4D97-AF65-F5344CB8AC3E}">
        <p14:creationId xmlns:p14="http://schemas.microsoft.com/office/powerpoint/2010/main" val="35228910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165" y="1747157"/>
            <a:ext cx="11168021" cy="3788229"/>
          </a:xfrm>
        </p:spPr>
        <p:txBody>
          <a:bodyPr>
            <a:noAutofit/>
          </a:bodyPr>
          <a:lstStyle/>
          <a:p>
            <a:pPr marL="0" indent="0">
              <a:buNone/>
            </a:pPr>
            <a:r>
              <a:rPr lang="en-US" sz="8000" b="1" dirty="0" smtClean="0">
                <a:solidFill>
                  <a:srgbClr val="FF0000"/>
                </a:solidFill>
                <a:sym typeface="Wingdings"/>
              </a:rPr>
              <a:t></a:t>
            </a:r>
            <a:r>
              <a:rPr lang="en-US" sz="8000" b="1" u="sng" dirty="0" smtClean="0"/>
              <a:t>DO NOT</a:t>
            </a:r>
            <a:r>
              <a:rPr lang="en-US" sz="8000" b="1" dirty="0" smtClean="0"/>
              <a:t> call APIs that are not part of the profile!</a:t>
            </a:r>
          </a:p>
        </p:txBody>
      </p:sp>
    </p:spTree>
    <p:extLst>
      <p:ext uri="{BB962C8B-B14F-4D97-AF65-F5344CB8AC3E}">
        <p14:creationId xmlns:p14="http://schemas.microsoft.com/office/powerpoint/2010/main" val="7788416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107996"/>
          </a:xfrm>
          <a:prstGeom prst="rect">
            <a:avLst/>
          </a:prstGeom>
          <a:noFill/>
        </p:spPr>
        <p:txBody>
          <a:bodyPr wrap="square" lIns="0" tIns="0" rIns="0" bIns="0" rtlCol="0">
            <a:spAutoFit/>
          </a:bodyPr>
          <a:lstStyle/>
          <a:p>
            <a:pPr marL="342918" indent="-342900">
              <a:buFont typeface="Arial" pitchFamily="34" charset="0"/>
              <a:buChar char="•"/>
            </a:pPr>
            <a:r>
              <a:rPr lang="en-US" b="1" dirty="0" smtClean="0"/>
              <a:t>Existing .NET developers who want to start developing Windows 8 Metro style apps</a:t>
            </a:r>
            <a:endParaRPr lang="en-US" b="1" dirty="0"/>
          </a:p>
          <a:p>
            <a:pPr marL="18"/>
            <a:endParaRPr lang="en-US" b="1" dirty="0"/>
          </a:p>
        </p:txBody>
      </p:sp>
      <p:sp>
        <p:nvSpPr>
          <p:cNvPr id="10" name="TextBox 9"/>
          <p:cNvSpPr txBox="1"/>
          <p:nvPr/>
        </p:nvSpPr>
        <p:spPr>
          <a:xfrm>
            <a:off x="4274322" y="2253321"/>
            <a:ext cx="3566160" cy="1107996"/>
          </a:xfrm>
          <a:prstGeom prst="rect">
            <a:avLst/>
          </a:prstGeom>
          <a:noFill/>
        </p:spPr>
        <p:txBody>
          <a:bodyPr wrap="square" lIns="0" tIns="0" rIns="0" bIns="0" rtlCol="0">
            <a:spAutoFit/>
          </a:bodyPr>
          <a:lstStyle/>
          <a:p>
            <a:pPr marL="285768" indent="-285750">
              <a:buFont typeface="Arial" pitchFamily="34" charset="0"/>
              <a:buChar char="•"/>
            </a:pPr>
            <a:r>
              <a:rPr lang="en-US" b="1" dirty="0" smtClean="0"/>
              <a:t>Overview of .NET Profile for Metro style apps</a:t>
            </a:r>
          </a:p>
          <a:p>
            <a:pPr marL="285768" indent="-285750">
              <a:buFont typeface="Arial" pitchFamily="34" charset="0"/>
              <a:buChar char="•"/>
            </a:pPr>
            <a:r>
              <a:rPr lang="en-US" b="1" dirty="0" smtClean="0"/>
              <a:t>Design Principles</a:t>
            </a:r>
          </a:p>
          <a:p>
            <a:pPr marL="285768" indent="-285750">
              <a:buFont typeface="Arial" pitchFamily="34" charset="0"/>
              <a:buChar char="•"/>
            </a:pPr>
            <a:r>
              <a:rPr lang="en-US" b="1" dirty="0" smtClean="0"/>
              <a:t>Portability</a:t>
            </a:r>
            <a:endParaRPr lang="en-US" b="1" dirty="0"/>
          </a:p>
        </p:txBody>
      </p:sp>
      <p:sp>
        <p:nvSpPr>
          <p:cNvPr id="11" name="TextBox 10"/>
          <p:cNvSpPr txBox="1"/>
          <p:nvPr/>
        </p:nvSpPr>
        <p:spPr>
          <a:xfrm>
            <a:off x="8243917" y="2240164"/>
            <a:ext cx="3566160" cy="830997"/>
          </a:xfrm>
          <a:prstGeom prst="rect">
            <a:avLst/>
          </a:prstGeom>
          <a:noFill/>
        </p:spPr>
        <p:txBody>
          <a:bodyPr wrap="square" lIns="0" tIns="0" rIns="0" bIns="0" rtlCol="0">
            <a:spAutoFit/>
          </a:bodyPr>
          <a:lstStyle/>
          <a:p>
            <a:pPr marL="342918" indent="-342900">
              <a:buFont typeface="Arial" pitchFamily="34" charset="0"/>
              <a:buChar char="•"/>
            </a:pPr>
            <a:r>
              <a:rPr lang="en-US" b="1" dirty="0" smtClean="0"/>
              <a:t>Better understanding how to use your .NET skills to develop Windows 8 Metro style apps</a:t>
            </a:r>
            <a:endParaRPr lang="en-US" b="1" dirty="0"/>
          </a:p>
        </p:txBody>
      </p:sp>
    </p:spTree>
    <p:extLst>
      <p:ext uri="{BB962C8B-B14F-4D97-AF65-F5344CB8AC3E}">
        <p14:creationId xmlns:p14="http://schemas.microsoft.com/office/powerpoint/2010/main" val="363838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IBuffer</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11036"/>
            <a:ext cx="10718125" cy="3323987"/>
          </a:xfrm>
        </p:spPr>
        <p:txBody>
          <a:bodyPr/>
          <a:lstStyle/>
          <a:p>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Windows.Security.Cryptography.DataProtection.winmd</a:t>
            </a:r>
            <a:r>
              <a:rPr lang="en-US" sz="1600" dirty="0" smtClean="0">
                <a:solidFill>
                  <a:srgbClr val="00B050"/>
                </a:solidFill>
                <a:highlight>
                  <a:srgbClr val="FFFFFF"/>
                </a:highlight>
                <a:latin typeface="Consolas"/>
              </a:rPr>
              <a:t> </a:t>
            </a:r>
            <a:r>
              <a:rPr lang="en-US" sz="1600" dirty="0">
                <a:solidFill>
                  <a:srgbClr val="00B050"/>
                </a:solidFill>
                <a:highlight>
                  <a:srgbClr val="FFFFFF"/>
                </a:highlight>
                <a:latin typeface="Consolas"/>
              </a:rPr>
              <a:t>(Windows Runtime API</a:t>
            </a:r>
            <a:r>
              <a:rPr lang="en-US" sz="1600" dirty="0" smtClean="0">
                <a:solidFill>
                  <a:srgbClr val="00B050"/>
                </a:solidFill>
                <a:highlight>
                  <a:srgbClr val="FFFFFF"/>
                </a:highlight>
                <a:latin typeface="Consolas"/>
              </a:rPr>
              <a:t>)</a:t>
            </a:r>
            <a:endParaRPr lang="en-US" sz="1600" dirty="0" smtClean="0">
              <a:solidFill>
                <a:srgbClr val="0000FF"/>
              </a:solidFill>
              <a:highlight>
                <a:srgbClr val="FFFFFF"/>
              </a:highlight>
              <a:latin typeface="Consolas"/>
            </a:endParaRP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DataProtectionProvider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DataProtectionProtectOperation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ProtectAsync</a:t>
            </a:r>
            <a:r>
              <a:rPr lang="en-US" sz="1600" dirty="0">
                <a:solidFill>
                  <a:srgbClr val="000000"/>
                </a:solidFill>
                <a:highlight>
                  <a:srgbClr val="FFFFFF"/>
                </a:highlight>
                <a:latin typeface="Consolas"/>
              </a:rPr>
              <a:t>(</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Data);</a:t>
            </a:r>
            <a:endParaRPr lang="en-US" sz="1600" dirty="0"/>
          </a:p>
          <a:p>
            <a:r>
              <a:rPr lang="en-US" sz="1600" dirty="0">
                <a:solidFill>
                  <a:srgbClr val="000000"/>
                </a:solidFill>
                <a:highlight>
                  <a:srgbClr val="FFFFFF"/>
                </a:highlight>
                <a:latin typeface="Consolas"/>
              </a:rPr>
              <a:t>    </a:t>
            </a: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DataProtectionUnprotectOperation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UnprotectAsync</a:t>
            </a:r>
            <a:r>
              <a:rPr lang="en-US" sz="1600" dirty="0">
                <a:solidFill>
                  <a:srgbClr val="000000"/>
                </a:solidFill>
                <a:highlight>
                  <a:srgbClr val="FFFFFF"/>
                </a:highlight>
                <a:latin typeface="Consolas"/>
              </a:rPr>
              <a:t>(</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Data);</a:t>
            </a:r>
            <a:endParaRPr lang="en-US" sz="1600" dirty="0"/>
          </a:p>
          <a:p>
            <a:r>
              <a:rPr lang="en-US" sz="1600" dirty="0" smtClean="0">
                <a:solidFill>
                  <a:srgbClr val="000000"/>
                </a:solidFill>
                <a:highlight>
                  <a:srgbClr val="FFFFFF"/>
                </a:highlight>
                <a:latin typeface="Consolas"/>
              </a:rPr>
              <a:t>}</a:t>
            </a:r>
          </a:p>
          <a:p>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Windows.Storage.Streams.winmd</a:t>
            </a:r>
            <a:r>
              <a:rPr lang="en-US" sz="1600" dirty="0" smtClean="0">
                <a:solidFill>
                  <a:srgbClr val="00B050"/>
                </a:solidFill>
                <a:highlight>
                  <a:srgbClr val="FFFFFF"/>
                </a:highlight>
                <a:latin typeface="Consolas"/>
              </a:rPr>
              <a:t> </a:t>
            </a:r>
            <a:r>
              <a:rPr lang="en-US" sz="1600" dirty="0">
                <a:solidFill>
                  <a:srgbClr val="00B050"/>
                </a:solidFill>
                <a:highlight>
                  <a:srgbClr val="FFFFFF"/>
                </a:highlight>
                <a:latin typeface="Consolas"/>
              </a:rPr>
              <a:t>(Windows Runtime API)</a:t>
            </a:r>
            <a:endParaRPr lang="en-US" sz="1600" dirty="0">
              <a:solidFill>
                <a:srgbClr val="0000FF"/>
              </a:solidFill>
              <a:highlight>
                <a:srgbClr val="FFFFFF"/>
              </a:highlight>
              <a:latin typeface="Consolas"/>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public</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FF"/>
                </a:solidFill>
                <a:highlight>
                  <a:srgbClr val="FFFFFF"/>
                </a:highlight>
                <a:latin typeface="Consolas"/>
                <a:ea typeface="Times New Roman"/>
                <a:cs typeface="Times New Roman"/>
              </a:rPr>
              <a:t>interface</a:t>
            </a:r>
            <a:r>
              <a:rPr lang="en-US" sz="1600" dirty="0">
                <a:solidFill>
                  <a:srgbClr val="000000"/>
                </a:solidFill>
                <a:highlight>
                  <a:srgbClr val="FFFFFF"/>
                </a:highlight>
                <a:latin typeface="Consolas"/>
                <a:ea typeface="Times New Roman"/>
                <a:cs typeface="Times New Roman"/>
              </a:rPr>
              <a:t> </a:t>
            </a:r>
            <a:r>
              <a:rPr lang="en-US" sz="1600" dirty="0" err="1">
                <a:solidFill>
                  <a:srgbClr val="2B91AF"/>
                </a:solidFill>
                <a:highlight>
                  <a:srgbClr val="FFFFFF"/>
                </a:highlight>
                <a:latin typeface="Consolas"/>
                <a:ea typeface="Times New Roman"/>
                <a:cs typeface="Times New Roman"/>
              </a:rPr>
              <a:t>IBuffer</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    </a:t>
            </a:r>
            <a:r>
              <a:rPr lang="en-US" sz="1600" dirty="0" err="1" smtClean="0">
                <a:solidFill>
                  <a:srgbClr val="0000FF"/>
                </a:solidFill>
                <a:highlight>
                  <a:srgbClr val="FFFFFF"/>
                </a:highlight>
                <a:latin typeface="Consolas"/>
                <a:ea typeface="Times New Roman"/>
                <a:cs typeface="Times New Roman"/>
              </a:rPr>
              <a:t>uint</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00"/>
                </a:solidFill>
                <a:highlight>
                  <a:srgbClr val="FFFFFF"/>
                </a:highlight>
                <a:latin typeface="Consolas"/>
                <a:ea typeface="Times New Roman"/>
                <a:cs typeface="Times New Roman"/>
              </a:rPr>
              <a:t>Capacity { </a:t>
            </a:r>
            <a:r>
              <a:rPr lang="en-US" sz="1600" dirty="0">
                <a:solidFill>
                  <a:srgbClr val="0000FF"/>
                </a:solidFill>
                <a:highlight>
                  <a:srgbClr val="FFFFFF"/>
                </a:highlight>
                <a:latin typeface="Consolas"/>
                <a:ea typeface="Times New Roman"/>
                <a:cs typeface="Times New Roman"/>
              </a:rPr>
              <a:t>get</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    </a:t>
            </a:r>
            <a:r>
              <a:rPr lang="en-US" sz="1600" dirty="0" err="1" smtClean="0">
                <a:solidFill>
                  <a:srgbClr val="0000FF"/>
                </a:solidFill>
                <a:highlight>
                  <a:srgbClr val="FFFFFF"/>
                </a:highlight>
                <a:latin typeface="Consolas"/>
                <a:ea typeface="Times New Roman"/>
                <a:cs typeface="Times New Roman"/>
              </a:rPr>
              <a:t>uint</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00"/>
                </a:solidFill>
                <a:highlight>
                  <a:srgbClr val="FFFFFF"/>
                </a:highlight>
                <a:latin typeface="Consolas"/>
                <a:ea typeface="Times New Roman"/>
                <a:cs typeface="Times New Roman"/>
              </a:rPr>
              <a:t>Length { </a:t>
            </a:r>
            <a:r>
              <a:rPr lang="en-US" sz="1600" dirty="0">
                <a:solidFill>
                  <a:srgbClr val="0000FF"/>
                </a:solidFill>
                <a:highlight>
                  <a:srgbClr val="FFFFFF"/>
                </a:highlight>
                <a:latin typeface="Consolas"/>
                <a:ea typeface="Times New Roman"/>
                <a:cs typeface="Times New Roman"/>
              </a:rPr>
              <a:t>get</a:t>
            </a:r>
            <a:r>
              <a:rPr lang="en-US" sz="1600" dirty="0">
                <a:solidFill>
                  <a:srgbClr val="000000"/>
                </a:solidFill>
                <a:highlight>
                  <a:srgbClr val="FFFFFF"/>
                </a:highlight>
                <a:latin typeface="Consolas"/>
                <a:ea typeface="Times New Roman"/>
                <a:cs typeface="Times New Roman"/>
              </a:rPr>
              <a:t>; </a:t>
            </a:r>
            <a:r>
              <a:rPr lang="en-US" sz="1600" dirty="0">
                <a:solidFill>
                  <a:srgbClr val="0000FF"/>
                </a:solidFill>
                <a:highlight>
                  <a:srgbClr val="FFFFFF"/>
                </a:highlight>
                <a:latin typeface="Consolas"/>
                <a:ea typeface="Times New Roman"/>
                <a:cs typeface="Times New Roman"/>
              </a:rPr>
              <a:t>set</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00"/>
                </a:solidFill>
                <a:highlight>
                  <a:srgbClr val="FFFFFF"/>
                </a:highlight>
                <a:latin typeface="Consolas"/>
                <a:ea typeface="Times New Roman"/>
                <a:cs typeface="Times New Roman"/>
              </a:rPr>
              <a:t>}</a:t>
            </a:r>
          </a:p>
          <a:p>
            <a:pPr>
              <a:lnSpc>
                <a:spcPct val="100000"/>
              </a:lnSpc>
              <a:spcBef>
                <a:spcPts val="0"/>
              </a:spcBef>
            </a:pPr>
            <a:endParaRPr lang="en-US" sz="1600" dirty="0" smtClean="0">
              <a:solidFill>
                <a:srgbClr val="000000"/>
              </a:solidFill>
              <a:highlight>
                <a:srgbClr val="FFFFFF"/>
              </a:highlight>
              <a:latin typeface="Consolas"/>
              <a:cs typeface="Times New Roman"/>
            </a:endParaRPr>
          </a:p>
          <a:p>
            <a:endParaRPr lang="en-US" sz="1600" dirty="0" smtClean="0">
              <a:solidFill>
                <a:srgbClr val="2B91AF"/>
              </a:solidFill>
              <a:highlight>
                <a:srgbClr val="FFFFFF"/>
              </a:highlight>
              <a:latin typeface="Consolas"/>
            </a:endParaRPr>
          </a:p>
          <a:p>
            <a:pPr>
              <a:lnSpc>
                <a:spcPct val="100000"/>
              </a:lnSpc>
              <a:spcBef>
                <a:spcPts val="0"/>
              </a:spcBef>
            </a:pPr>
            <a:endParaRPr lang="en-US" sz="16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4270620138"/>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IBuffer</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11036"/>
            <a:ext cx="10718125" cy="4628960"/>
          </a:xfrm>
        </p:spPr>
        <p:txBody>
          <a:bodyPr/>
          <a:lstStyle/>
          <a:p>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Windows.Security.Cryptography.DataProtection.winmd</a:t>
            </a:r>
            <a:r>
              <a:rPr lang="en-US" sz="1600" dirty="0" smtClean="0">
                <a:solidFill>
                  <a:srgbClr val="00B050"/>
                </a:solidFill>
                <a:highlight>
                  <a:srgbClr val="FFFFFF"/>
                </a:highlight>
                <a:latin typeface="Consolas"/>
              </a:rPr>
              <a:t> </a:t>
            </a:r>
            <a:r>
              <a:rPr lang="en-US" sz="1600" dirty="0">
                <a:solidFill>
                  <a:srgbClr val="00B050"/>
                </a:solidFill>
                <a:highlight>
                  <a:srgbClr val="FFFFFF"/>
                </a:highlight>
                <a:latin typeface="Consolas"/>
              </a:rPr>
              <a:t>(Windows Runtime API</a:t>
            </a:r>
            <a:r>
              <a:rPr lang="en-US" sz="1600" dirty="0" smtClean="0">
                <a:solidFill>
                  <a:srgbClr val="00B050"/>
                </a:solidFill>
                <a:highlight>
                  <a:srgbClr val="FFFFFF"/>
                </a:highlight>
                <a:latin typeface="Consolas"/>
              </a:rPr>
              <a:t>)</a:t>
            </a:r>
            <a:endParaRPr lang="en-US" sz="1600" dirty="0" smtClean="0">
              <a:solidFill>
                <a:srgbClr val="0000FF"/>
              </a:solidFill>
              <a:highlight>
                <a:srgbClr val="FFFFFF"/>
              </a:highlight>
              <a:latin typeface="Consolas"/>
            </a:endParaRP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DataProtectionProvider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DataProtectionProtectOperation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ProtectAsync</a:t>
            </a:r>
            <a:r>
              <a:rPr lang="en-US" sz="1600" dirty="0">
                <a:solidFill>
                  <a:srgbClr val="000000"/>
                </a:solidFill>
                <a:highlight>
                  <a:srgbClr val="FFFFFF"/>
                </a:highlight>
                <a:latin typeface="Consolas"/>
              </a:rPr>
              <a:t>(</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Data);</a:t>
            </a:r>
            <a:endParaRPr lang="en-US" sz="1600" dirty="0"/>
          </a:p>
          <a:p>
            <a:r>
              <a:rPr lang="en-US" sz="1600" dirty="0">
                <a:solidFill>
                  <a:srgbClr val="000000"/>
                </a:solidFill>
                <a:highlight>
                  <a:srgbClr val="FFFFFF"/>
                </a:highlight>
                <a:latin typeface="Consolas"/>
              </a:rPr>
              <a:t>    </a:t>
            </a: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DataProtectionUnprotectOperation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UnprotectAsync</a:t>
            </a:r>
            <a:r>
              <a:rPr lang="en-US" sz="1600" dirty="0">
                <a:solidFill>
                  <a:srgbClr val="000000"/>
                </a:solidFill>
                <a:highlight>
                  <a:srgbClr val="FFFFFF"/>
                </a:highlight>
                <a:latin typeface="Consolas"/>
              </a:rPr>
              <a:t>(</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Data);</a:t>
            </a:r>
            <a:endParaRPr lang="en-US" sz="1600" dirty="0"/>
          </a:p>
          <a:p>
            <a:r>
              <a:rPr lang="en-US" sz="1600" dirty="0" smtClean="0">
                <a:solidFill>
                  <a:srgbClr val="000000"/>
                </a:solidFill>
                <a:highlight>
                  <a:srgbClr val="FFFFFF"/>
                </a:highlight>
                <a:latin typeface="Consolas"/>
              </a:rPr>
              <a:t>}</a:t>
            </a:r>
          </a:p>
          <a:p>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Windows.Storage.Streams.winmd</a:t>
            </a:r>
            <a:r>
              <a:rPr lang="en-US" sz="1600" dirty="0" smtClean="0">
                <a:solidFill>
                  <a:srgbClr val="00B050"/>
                </a:solidFill>
                <a:highlight>
                  <a:srgbClr val="FFFFFF"/>
                </a:highlight>
                <a:latin typeface="Consolas"/>
              </a:rPr>
              <a:t> </a:t>
            </a:r>
            <a:r>
              <a:rPr lang="en-US" sz="1600" dirty="0">
                <a:solidFill>
                  <a:srgbClr val="00B050"/>
                </a:solidFill>
                <a:highlight>
                  <a:srgbClr val="FFFFFF"/>
                </a:highlight>
                <a:latin typeface="Consolas"/>
              </a:rPr>
              <a:t>(Windows Runtime API)</a:t>
            </a:r>
            <a:endParaRPr lang="en-US" sz="1600" dirty="0">
              <a:solidFill>
                <a:srgbClr val="0000FF"/>
              </a:solidFill>
              <a:highlight>
                <a:srgbClr val="FFFFFF"/>
              </a:highlight>
              <a:latin typeface="Consolas"/>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public</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FF"/>
                </a:solidFill>
                <a:highlight>
                  <a:srgbClr val="FFFFFF"/>
                </a:highlight>
                <a:latin typeface="Consolas"/>
                <a:ea typeface="Times New Roman"/>
                <a:cs typeface="Times New Roman"/>
              </a:rPr>
              <a:t>interface</a:t>
            </a:r>
            <a:r>
              <a:rPr lang="en-US" sz="1600" dirty="0">
                <a:solidFill>
                  <a:srgbClr val="000000"/>
                </a:solidFill>
                <a:highlight>
                  <a:srgbClr val="FFFFFF"/>
                </a:highlight>
                <a:latin typeface="Consolas"/>
                <a:ea typeface="Times New Roman"/>
                <a:cs typeface="Times New Roman"/>
              </a:rPr>
              <a:t> </a:t>
            </a:r>
            <a:r>
              <a:rPr lang="en-US" sz="1600" dirty="0" err="1">
                <a:solidFill>
                  <a:srgbClr val="2B91AF"/>
                </a:solidFill>
                <a:highlight>
                  <a:srgbClr val="FFFFFF"/>
                </a:highlight>
                <a:latin typeface="Consolas"/>
                <a:ea typeface="Times New Roman"/>
                <a:cs typeface="Times New Roman"/>
              </a:rPr>
              <a:t>IBuffer</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    </a:t>
            </a:r>
            <a:r>
              <a:rPr lang="en-US" sz="1600" dirty="0" err="1" smtClean="0">
                <a:solidFill>
                  <a:srgbClr val="0000FF"/>
                </a:solidFill>
                <a:highlight>
                  <a:srgbClr val="FFFFFF"/>
                </a:highlight>
                <a:latin typeface="Consolas"/>
                <a:ea typeface="Times New Roman"/>
                <a:cs typeface="Times New Roman"/>
              </a:rPr>
              <a:t>uint</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00"/>
                </a:solidFill>
                <a:highlight>
                  <a:srgbClr val="FFFFFF"/>
                </a:highlight>
                <a:latin typeface="Consolas"/>
                <a:ea typeface="Times New Roman"/>
                <a:cs typeface="Times New Roman"/>
              </a:rPr>
              <a:t>Capacity { </a:t>
            </a:r>
            <a:r>
              <a:rPr lang="en-US" sz="1600" dirty="0">
                <a:solidFill>
                  <a:srgbClr val="0000FF"/>
                </a:solidFill>
                <a:highlight>
                  <a:srgbClr val="FFFFFF"/>
                </a:highlight>
                <a:latin typeface="Consolas"/>
                <a:ea typeface="Times New Roman"/>
                <a:cs typeface="Times New Roman"/>
              </a:rPr>
              <a:t>get</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    </a:t>
            </a:r>
            <a:r>
              <a:rPr lang="en-US" sz="1600" dirty="0" err="1" smtClean="0">
                <a:solidFill>
                  <a:srgbClr val="0000FF"/>
                </a:solidFill>
                <a:highlight>
                  <a:srgbClr val="FFFFFF"/>
                </a:highlight>
                <a:latin typeface="Consolas"/>
                <a:ea typeface="Times New Roman"/>
                <a:cs typeface="Times New Roman"/>
              </a:rPr>
              <a:t>uint</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00"/>
                </a:solidFill>
                <a:highlight>
                  <a:srgbClr val="FFFFFF"/>
                </a:highlight>
                <a:latin typeface="Consolas"/>
                <a:ea typeface="Times New Roman"/>
                <a:cs typeface="Times New Roman"/>
              </a:rPr>
              <a:t>Length { </a:t>
            </a:r>
            <a:r>
              <a:rPr lang="en-US" sz="1600" dirty="0">
                <a:solidFill>
                  <a:srgbClr val="0000FF"/>
                </a:solidFill>
                <a:highlight>
                  <a:srgbClr val="FFFFFF"/>
                </a:highlight>
                <a:latin typeface="Consolas"/>
                <a:ea typeface="Times New Roman"/>
                <a:cs typeface="Times New Roman"/>
              </a:rPr>
              <a:t>get</a:t>
            </a:r>
            <a:r>
              <a:rPr lang="en-US" sz="1600" dirty="0">
                <a:solidFill>
                  <a:srgbClr val="000000"/>
                </a:solidFill>
                <a:highlight>
                  <a:srgbClr val="FFFFFF"/>
                </a:highlight>
                <a:latin typeface="Consolas"/>
                <a:ea typeface="Times New Roman"/>
                <a:cs typeface="Times New Roman"/>
              </a:rPr>
              <a:t>; </a:t>
            </a:r>
            <a:r>
              <a:rPr lang="en-US" sz="1600" dirty="0">
                <a:solidFill>
                  <a:srgbClr val="0000FF"/>
                </a:solidFill>
                <a:highlight>
                  <a:srgbClr val="FFFFFF"/>
                </a:highlight>
                <a:latin typeface="Consolas"/>
                <a:ea typeface="Times New Roman"/>
                <a:cs typeface="Times New Roman"/>
              </a:rPr>
              <a:t>set</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00"/>
                </a:solidFill>
                <a:highlight>
                  <a:srgbClr val="FFFFFF"/>
                </a:highlight>
                <a:latin typeface="Consolas"/>
                <a:ea typeface="Times New Roman"/>
                <a:cs typeface="Times New Roman"/>
              </a:rPr>
              <a:t>}</a:t>
            </a:r>
          </a:p>
          <a:p>
            <a:pPr>
              <a:lnSpc>
                <a:spcPct val="100000"/>
              </a:lnSpc>
              <a:spcBef>
                <a:spcPts val="0"/>
              </a:spcBef>
            </a:pPr>
            <a:endParaRPr lang="en-US" sz="1600" dirty="0" smtClean="0">
              <a:solidFill>
                <a:srgbClr val="000000"/>
              </a:solidFill>
              <a:highlight>
                <a:srgbClr val="FFFFFF"/>
              </a:highlight>
              <a:latin typeface="Consolas"/>
              <a:cs typeface="Times New Roman"/>
            </a:endParaRPr>
          </a:p>
          <a:p>
            <a:pPr>
              <a:lnSpc>
                <a:spcPct val="100000"/>
              </a:lnSpc>
              <a:spcBef>
                <a:spcPts val="0"/>
              </a:spcBef>
            </a:pPr>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System.Runtime.InteropServices.WindowsRuntime</a:t>
            </a:r>
            <a:r>
              <a:rPr lang="en-US" sz="1600" dirty="0" smtClean="0">
                <a:solidFill>
                  <a:srgbClr val="00B050"/>
                </a:solidFill>
                <a:highlight>
                  <a:srgbClr val="FFFFFF"/>
                </a:highlight>
                <a:latin typeface="Consolas"/>
              </a:rPr>
              <a:t> namespace</a:t>
            </a:r>
            <a:endParaRPr lang="en-US" sz="1600" dirty="0">
              <a:solidFill>
                <a:srgbClr val="00B050"/>
              </a:solidFill>
              <a:highlight>
                <a:srgbClr val="FFFFFF"/>
              </a:highlight>
              <a:latin typeface="Consolas"/>
            </a:endParaRPr>
          </a:p>
          <a:p>
            <a:pPr>
              <a:lnSpc>
                <a:spcPct val="100000"/>
              </a:lnSpc>
              <a:spcBef>
                <a:spcPts val="0"/>
              </a:spcBef>
            </a:pP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static</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WindowsRuntimeBufferExtensions</a:t>
            </a:r>
            <a:r>
              <a:rPr lang="en-US" sz="1600" dirty="0">
                <a:solidFill>
                  <a:srgbClr val="000000"/>
                </a:solidFill>
                <a:highlight>
                  <a:srgbClr val="FFFFFF"/>
                </a:highlight>
                <a:latin typeface="Consolas"/>
              </a:rPr>
              <a:t> {</a:t>
            </a:r>
            <a:endParaRPr lang="en-US" sz="1600" dirty="0"/>
          </a:p>
          <a:p>
            <a:r>
              <a:rPr lang="en-US" sz="1600" dirty="0">
                <a:solidFill>
                  <a:srgbClr val="000000"/>
                </a:solidFill>
                <a:highlight>
                  <a:srgbClr val="FFFFFF"/>
                </a:highlight>
                <a:latin typeface="Consolas"/>
              </a:rPr>
              <a:t> </a:t>
            </a:r>
            <a:r>
              <a:rPr lang="en-US" sz="1600" dirty="0" smtClean="0">
                <a:solidFill>
                  <a:srgbClr val="000000"/>
                </a:solidFill>
                <a:highlight>
                  <a:srgbClr val="FFFFFF"/>
                </a:highlight>
                <a:latin typeface="Consolas"/>
              </a:rPr>
              <a:t>   </a:t>
            </a: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static</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AsBuffer</a:t>
            </a:r>
            <a:r>
              <a:rPr lang="en-US" sz="1600" dirty="0">
                <a:solidFill>
                  <a:srgbClr val="000000"/>
                </a:solidFill>
                <a:highlight>
                  <a:srgbClr val="FFFFFF"/>
                </a:highlight>
                <a:latin typeface="Consolas"/>
              </a:rPr>
              <a:t>(</a:t>
            </a:r>
            <a:r>
              <a:rPr lang="en-US" sz="1600" dirty="0">
                <a:solidFill>
                  <a:srgbClr val="0000FF"/>
                </a:solidFill>
                <a:highlight>
                  <a:srgbClr val="FFFFFF"/>
                </a:highlight>
                <a:latin typeface="Consolas"/>
              </a:rPr>
              <a:t>this</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byte</a:t>
            </a:r>
            <a:r>
              <a:rPr lang="en-US" sz="1600" dirty="0">
                <a:solidFill>
                  <a:srgbClr val="000000"/>
                </a:solidFill>
                <a:highlight>
                  <a:srgbClr val="FFFFFF"/>
                </a:highlight>
                <a:latin typeface="Consolas"/>
              </a:rPr>
              <a:t>[] source);</a:t>
            </a:r>
            <a:endParaRPr lang="en-US" sz="1600" dirty="0"/>
          </a:p>
          <a:p>
            <a:r>
              <a:rPr lang="en-US" sz="1600" dirty="0">
                <a:solidFill>
                  <a:srgbClr val="000000"/>
                </a:solidFill>
                <a:highlight>
                  <a:srgbClr val="FFFFFF"/>
                </a:highlight>
                <a:latin typeface="Consolas"/>
              </a:rPr>
              <a:t>    </a:t>
            </a:r>
            <a:r>
              <a:rPr lang="en-US" sz="1600" dirty="0" smtClean="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endParaRPr lang="en-US" sz="1600" dirty="0"/>
          </a:p>
          <a:p>
            <a:endParaRPr lang="en-US" sz="1600" dirty="0" smtClean="0">
              <a:solidFill>
                <a:srgbClr val="2B91AF"/>
              </a:solidFill>
              <a:highlight>
                <a:srgbClr val="FFFFFF"/>
              </a:highlight>
              <a:latin typeface="Consolas"/>
            </a:endParaRPr>
          </a:p>
          <a:p>
            <a:pPr>
              <a:lnSpc>
                <a:spcPct val="100000"/>
              </a:lnSpc>
              <a:spcBef>
                <a:spcPts val="0"/>
              </a:spcBef>
            </a:pPr>
            <a:endParaRPr lang="en-US" sz="1600" dirty="0" smtClean="0">
              <a:gradFill>
                <a:gsLst>
                  <a:gs pos="0">
                    <a:schemeClr val="bg1"/>
                  </a:gs>
                  <a:gs pos="86000">
                    <a:schemeClr val="bg1"/>
                  </a:gs>
                </a:gsLst>
                <a:lin ang="5400000" scaled="0"/>
              </a:gradFill>
            </a:endParaRPr>
          </a:p>
        </p:txBody>
      </p:sp>
      <p:sp>
        <p:nvSpPr>
          <p:cNvPr id="4" name="Rectangle 3"/>
          <p:cNvSpPr/>
          <p:nvPr/>
        </p:nvSpPr>
        <p:spPr bwMode="auto">
          <a:xfrm>
            <a:off x="218301" y="3954293"/>
            <a:ext cx="11462657" cy="1393314"/>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57984619"/>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IBuffer</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11036"/>
            <a:ext cx="10718125" cy="5712333"/>
          </a:xfrm>
        </p:spPr>
        <p:txBody>
          <a:bodyPr/>
          <a:lstStyle/>
          <a:p>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Windows.Security.Cryptography.DataProtection.winmd</a:t>
            </a:r>
            <a:r>
              <a:rPr lang="en-US" sz="1600" dirty="0" smtClean="0">
                <a:solidFill>
                  <a:srgbClr val="00B050"/>
                </a:solidFill>
                <a:highlight>
                  <a:srgbClr val="FFFFFF"/>
                </a:highlight>
                <a:latin typeface="Consolas"/>
              </a:rPr>
              <a:t> </a:t>
            </a:r>
            <a:r>
              <a:rPr lang="en-US" sz="1600" dirty="0">
                <a:solidFill>
                  <a:srgbClr val="00B050"/>
                </a:solidFill>
                <a:highlight>
                  <a:srgbClr val="FFFFFF"/>
                </a:highlight>
                <a:latin typeface="Consolas"/>
              </a:rPr>
              <a:t>(Windows Runtime API</a:t>
            </a:r>
            <a:r>
              <a:rPr lang="en-US" sz="1600" dirty="0" smtClean="0">
                <a:solidFill>
                  <a:srgbClr val="00B050"/>
                </a:solidFill>
                <a:highlight>
                  <a:srgbClr val="FFFFFF"/>
                </a:highlight>
                <a:latin typeface="Consolas"/>
              </a:rPr>
              <a:t>)</a:t>
            </a:r>
            <a:endParaRPr lang="en-US" sz="1600" dirty="0" smtClean="0">
              <a:solidFill>
                <a:srgbClr val="0000FF"/>
              </a:solidFill>
              <a:highlight>
                <a:srgbClr val="FFFFFF"/>
              </a:highlight>
              <a:latin typeface="Consolas"/>
            </a:endParaRP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DataProtectionProvider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DataProtectionProtectOperation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ProtectAsync</a:t>
            </a:r>
            <a:r>
              <a:rPr lang="en-US" sz="1600" dirty="0">
                <a:solidFill>
                  <a:srgbClr val="000000"/>
                </a:solidFill>
                <a:highlight>
                  <a:srgbClr val="FFFFFF"/>
                </a:highlight>
                <a:latin typeface="Consolas"/>
              </a:rPr>
              <a:t>(</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Data);</a:t>
            </a:r>
            <a:endParaRPr lang="en-US" sz="1600" dirty="0"/>
          </a:p>
          <a:p>
            <a:r>
              <a:rPr lang="en-US" sz="1600" dirty="0">
                <a:solidFill>
                  <a:srgbClr val="000000"/>
                </a:solidFill>
                <a:highlight>
                  <a:srgbClr val="FFFFFF"/>
                </a:highlight>
                <a:latin typeface="Consolas"/>
              </a:rPr>
              <a:t>    </a:t>
            </a: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DataProtectionUnprotectOperation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UnprotectAsync</a:t>
            </a:r>
            <a:r>
              <a:rPr lang="en-US" sz="1600" dirty="0">
                <a:solidFill>
                  <a:srgbClr val="000000"/>
                </a:solidFill>
                <a:highlight>
                  <a:srgbClr val="FFFFFF"/>
                </a:highlight>
                <a:latin typeface="Consolas"/>
              </a:rPr>
              <a:t>(</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Data);</a:t>
            </a:r>
            <a:endParaRPr lang="en-US" sz="1600" dirty="0"/>
          </a:p>
          <a:p>
            <a:r>
              <a:rPr lang="en-US" sz="1600" dirty="0" smtClean="0">
                <a:solidFill>
                  <a:srgbClr val="000000"/>
                </a:solidFill>
                <a:highlight>
                  <a:srgbClr val="FFFFFF"/>
                </a:highlight>
                <a:latin typeface="Consolas"/>
              </a:rPr>
              <a:t>}</a:t>
            </a:r>
          </a:p>
          <a:p>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Windows.Storage.Streams.winmd</a:t>
            </a:r>
            <a:r>
              <a:rPr lang="en-US" sz="1600" dirty="0" smtClean="0">
                <a:solidFill>
                  <a:srgbClr val="00B050"/>
                </a:solidFill>
                <a:highlight>
                  <a:srgbClr val="FFFFFF"/>
                </a:highlight>
                <a:latin typeface="Consolas"/>
              </a:rPr>
              <a:t> </a:t>
            </a:r>
            <a:r>
              <a:rPr lang="en-US" sz="1600" dirty="0">
                <a:solidFill>
                  <a:srgbClr val="00B050"/>
                </a:solidFill>
                <a:highlight>
                  <a:srgbClr val="FFFFFF"/>
                </a:highlight>
                <a:latin typeface="Consolas"/>
              </a:rPr>
              <a:t>(Windows Runtime API)</a:t>
            </a:r>
            <a:endParaRPr lang="en-US" sz="1600" dirty="0">
              <a:solidFill>
                <a:srgbClr val="0000FF"/>
              </a:solidFill>
              <a:highlight>
                <a:srgbClr val="FFFFFF"/>
              </a:highlight>
              <a:latin typeface="Consolas"/>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public</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FF"/>
                </a:solidFill>
                <a:highlight>
                  <a:srgbClr val="FFFFFF"/>
                </a:highlight>
                <a:latin typeface="Consolas"/>
                <a:ea typeface="Times New Roman"/>
                <a:cs typeface="Times New Roman"/>
              </a:rPr>
              <a:t>interface</a:t>
            </a:r>
            <a:r>
              <a:rPr lang="en-US" sz="1600" dirty="0">
                <a:solidFill>
                  <a:srgbClr val="000000"/>
                </a:solidFill>
                <a:highlight>
                  <a:srgbClr val="FFFFFF"/>
                </a:highlight>
                <a:latin typeface="Consolas"/>
                <a:ea typeface="Times New Roman"/>
                <a:cs typeface="Times New Roman"/>
              </a:rPr>
              <a:t> </a:t>
            </a:r>
            <a:r>
              <a:rPr lang="en-US" sz="1600" dirty="0" err="1">
                <a:solidFill>
                  <a:srgbClr val="2B91AF"/>
                </a:solidFill>
                <a:highlight>
                  <a:srgbClr val="FFFFFF"/>
                </a:highlight>
                <a:latin typeface="Consolas"/>
                <a:ea typeface="Times New Roman"/>
                <a:cs typeface="Times New Roman"/>
              </a:rPr>
              <a:t>IBuffer</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    </a:t>
            </a:r>
            <a:r>
              <a:rPr lang="en-US" sz="1600" dirty="0" err="1" smtClean="0">
                <a:solidFill>
                  <a:srgbClr val="0000FF"/>
                </a:solidFill>
                <a:highlight>
                  <a:srgbClr val="FFFFFF"/>
                </a:highlight>
                <a:latin typeface="Consolas"/>
                <a:ea typeface="Times New Roman"/>
                <a:cs typeface="Times New Roman"/>
              </a:rPr>
              <a:t>uint</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00"/>
                </a:solidFill>
                <a:highlight>
                  <a:srgbClr val="FFFFFF"/>
                </a:highlight>
                <a:latin typeface="Consolas"/>
                <a:ea typeface="Times New Roman"/>
                <a:cs typeface="Times New Roman"/>
              </a:rPr>
              <a:t>Capacity { </a:t>
            </a:r>
            <a:r>
              <a:rPr lang="en-US" sz="1600" dirty="0">
                <a:solidFill>
                  <a:srgbClr val="0000FF"/>
                </a:solidFill>
                <a:highlight>
                  <a:srgbClr val="FFFFFF"/>
                </a:highlight>
                <a:latin typeface="Consolas"/>
                <a:ea typeface="Times New Roman"/>
                <a:cs typeface="Times New Roman"/>
              </a:rPr>
              <a:t>get</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FF"/>
                </a:solidFill>
                <a:highlight>
                  <a:srgbClr val="FFFFFF"/>
                </a:highlight>
                <a:latin typeface="Consolas"/>
                <a:ea typeface="Times New Roman"/>
                <a:cs typeface="Times New Roman"/>
              </a:rPr>
              <a:t>    </a:t>
            </a:r>
            <a:r>
              <a:rPr lang="en-US" sz="1600" dirty="0" err="1" smtClean="0">
                <a:solidFill>
                  <a:srgbClr val="0000FF"/>
                </a:solidFill>
                <a:highlight>
                  <a:srgbClr val="FFFFFF"/>
                </a:highlight>
                <a:latin typeface="Consolas"/>
                <a:ea typeface="Times New Roman"/>
                <a:cs typeface="Times New Roman"/>
              </a:rPr>
              <a:t>uint</a:t>
            </a:r>
            <a:r>
              <a:rPr lang="en-US" sz="1600" dirty="0" smtClean="0">
                <a:solidFill>
                  <a:srgbClr val="000000"/>
                </a:solidFill>
                <a:highlight>
                  <a:srgbClr val="FFFFFF"/>
                </a:highlight>
                <a:latin typeface="Consolas"/>
                <a:ea typeface="Times New Roman"/>
                <a:cs typeface="Times New Roman"/>
              </a:rPr>
              <a:t> </a:t>
            </a:r>
            <a:r>
              <a:rPr lang="en-US" sz="1600" dirty="0">
                <a:solidFill>
                  <a:srgbClr val="000000"/>
                </a:solidFill>
                <a:highlight>
                  <a:srgbClr val="FFFFFF"/>
                </a:highlight>
                <a:latin typeface="Consolas"/>
                <a:ea typeface="Times New Roman"/>
                <a:cs typeface="Times New Roman"/>
              </a:rPr>
              <a:t>Length { </a:t>
            </a:r>
            <a:r>
              <a:rPr lang="en-US" sz="1600" dirty="0">
                <a:solidFill>
                  <a:srgbClr val="0000FF"/>
                </a:solidFill>
                <a:highlight>
                  <a:srgbClr val="FFFFFF"/>
                </a:highlight>
                <a:latin typeface="Consolas"/>
                <a:ea typeface="Times New Roman"/>
                <a:cs typeface="Times New Roman"/>
              </a:rPr>
              <a:t>get</a:t>
            </a:r>
            <a:r>
              <a:rPr lang="en-US" sz="1600" dirty="0">
                <a:solidFill>
                  <a:srgbClr val="000000"/>
                </a:solidFill>
                <a:highlight>
                  <a:srgbClr val="FFFFFF"/>
                </a:highlight>
                <a:latin typeface="Consolas"/>
                <a:ea typeface="Times New Roman"/>
                <a:cs typeface="Times New Roman"/>
              </a:rPr>
              <a:t>; </a:t>
            </a:r>
            <a:r>
              <a:rPr lang="en-US" sz="1600" dirty="0">
                <a:solidFill>
                  <a:srgbClr val="0000FF"/>
                </a:solidFill>
                <a:highlight>
                  <a:srgbClr val="FFFFFF"/>
                </a:highlight>
                <a:latin typeface="Consolas"/>
                <a:ea typeface="Times New Roman"/>
                <a:cs typeface="Times New Roman"/>
              </a:rPr>
              <a:t>set</a:t>
            </a:r>
            <a:r>
              <a:rPr lang="en-US" sz="1600" dirty="0">
                <a:solidFill>
                  <a:srgbClr val="000000"/>
                </a:solidFill>
                <a:highlight>
                  <a:srgbClr val="FFFFFF"/>
                </a:highlight>
                <a:latin typeface="Consolas"/>
                <a:ea typeface="Times New Roman"/>
                <a:cs typeface="Times New Roman"/>
              </a:rPr>
              <a:t>; }</a:t>
            </a:r>
            <a:endParaRPr lang="en-US" sz="1200" dirty="0">
              <a:latin typeface="Times New Roman"/>
              <a:ea typeface="Times New Roman"/>
            </a:endParaRPr>
          </a:p>
          <a:p>
            <a:pPr>
              <a:lnSpc>
                <a:spcPct val="100000"/>
              </a:lnSpc>
              <a:spcBef>
                <a:spcPts val="0"/>
              </a:spcBef>
            </a:pPr>
            <a:r>
              <a:rPr lang="en-US" sz="1600" dirty="0" smtClean="0">
                <a:solidFill>
                  <a:srgbClr val="000000"/>
                </a:solidFill>
                <a:highlight>
                  <a:srgbClr val="FFFFFF"/>
                </a:highlight>
                <a:latin typeface="Consolas"/>
                <a:ea typeface="Times New Roman"/>
                <a:cs typeface="Times New Roman"/>
              </a:rPr>
              <a:t>}</a:t>
            </a:r>
          </a:p>
          <a:p>
            <a:pPr>
              <a:lnSpc>
                <a:spcPct val="100000"/>
              </a:lnSpc>
              <a:spcBef>
                <a:spcPts val="0"/>
              </a:spcBef>
            </a:pPr>
            <a:endParaRPr lang="en-US" sz="1600" dirty="0" smtClean="0">
              <a:solidFill>
                <a:srgbClr val="000000"/>
              </a:solidFill>
              <a:highlight>
                <a:srgbClr val="FFFFFF"/>
              </a:highlight>
              <a:latin typeface="Consolas"/>
              <a:cs typeface="Times New Roman"/>
            </a:endParaRPr>
          </a:p>
          <a:p>
            <a:pPr>
              <a:lnSpc>
                <a:spcPct val="100000"/>
              </a:lnSpc>
              <a:spcBef>
                <a:spcPts val="0"/>
              </a:spcBef>
            </a:pPr>
            <a:r>
              <a:rPr lang="en-US" sz="1600" dirty="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System.Runtime.InteropServices.WindowsRuntime</a:t>
            </a:r>
            <a:r>
              <a:rPr lang="en-US" sz="1600" dirty="0" smtClean="0">
                <a:solidFill>
                  <a:srgbClr val="00B050"/>
                </a:solidFill>
                <a:highlight>
                  <a:srgbClr val="FFFFFF"/>
                </a:highlight>
                <a:latin typeface="Consolas"/>
              </a:rPr>
              <a:t> namespace</a:t>
            </a:r>
            <a:endParaRPr lang="en-US" sz="1600" dirty="0">
              <a:solidFill>
                <a:srgbClr val="00B050"/>
              </a:solidFill>
              <a:highlight>
                <a:srgbClr val="FFFFFF"/>
              </a:highlight>
              <a:latin typeface="Consolas"/>
            </a:endParaRPr>
          </a:p>
          <a:p>
            <a:pPr>
              <a:lnSpc>
                <a:spcPct val="100000"/>
              </a:lnSpc>
              <a:spcBef>
                <a:spcPts val="0"/>
              </a:spcBef>
            </a:pP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static</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WindowsRuntimeBufferExtensions</a:t>
            </a:r>
            <a:r>
              <a:rPr lang="en-US" sz="1600" dirty="0">
                <a:solidFill>
                  <a:srgbClr val="000000"/>
                </a:solidFill>
                <a:highlight>
                  <a:srgbClr val="FFFFFF"/>
                </a:highlight>
                <a:latin typeface="Consolas"/>
              </a:rPr>
              <a:t> {</a:t>
            </a:r>
            <a:endParaRPr lang="en-US" sz="1600" dirty="0"/>
          </a:p>
          <a:p>
            <a:r>
              <a:rPr lang="en-US" sz="1600" dirty="0">
                <a:solidFill>
                  <a:srgbClr val="000000"/>
                </a:solidFill>
                <a:highlight>
                  <a:srgbClr val="FFFFFF"/>
                </a:highlight>
                <a:latin typeface="Consolas"/>
              </a:rPr>
              <a:t> </a:t>
            </a:r>
            <a:r>
              <a:rPr lang="en-US" sz="1600" dirty="0" smtClean="0">
                <a:solidFill>
                  <a:srgbClr val="000000"/>
                </a:solidFill>
                <a:highlight>
                  <a:srgbClr val="FFFFFF"/>
                </a:highlight>
                <a:latin typeface="Consolas"/>
              </a:rPr>
              <a:t>   </a:t>
            </a:r>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static</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IBuffer</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AsBuffer</a:t>
            </a:r>
            <a:r>
              <a:rPr lang="en-US" sz="1600" dirty="0">
                <a:solidFill>
                  <a:srgbClr val="000000"/>
                </a:solidFill>
                <a:highlight>
                  <a:srgbClr val="FFFFFF"/>
                </a:highlight>
                <a:latin typeface="Consolas"/>
              </a:rPr>
              <a:t>(</a:t>
            </a:r>
            <a:r>
              <a:rPr lang="en-US" sz="1600" dirty="0">
                <a:solidFill>
                  <a:srgbClr val="0000FF"/>
                </a:solidFill>
                <a:highlight>
                  <a:srgbClr val="FFFFFF"/>
                </a:highlight>
                <a:latin typeface="Consolas"/>
              </a:rPr>
              <a:t>this</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byte</a:t>
            </a:r>
            <a:r>
              <a:rPr lang="en-US" sz="1600" dirty="0">
                <a:solidFill>
                  <a:srgbClr val="000000"/>
                </a:solidFill>
                <a:highlight>
                  <a:srgbClr val="FFFFFF"/>
                </a:highlight>
                <a:latin typeface="Consolas"/>
              </a:rPr>
              <a:t>[] source);</a:t>
            </a:r>
            <a:endParaRPr lang="en-US" sz="1600" dirty="0"/>
          </a:p>
          <a:p>
            <a:r>
              <a:rPr lang="en-US" sz="1600" dirty="0">
                <a:solidFill>
                  <a:srgbClr val="000000"/>
                </a:solidFill>
                <a:highlight>
                  <a:srgbClr val="FFFFFF"/>
                </a:highlight>
                <a:latin typeface="Consolas"/>
              </a:rPr>
              <a:t>    </a:t>
            </a:r>
            <a:r>
              <a:rPr lang="en-US" sz="1600" dirty="0" smtClean="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endParaRPr lang="en-US" sz="1600" dirty="0"/>
          </a:p>
          <a:p>
            <a:endParaRPr lang="en-US" sz="1600" dirty="0" smtClean="0">
              <a:solidFill>
                <a:srgbClr val="2B91AF"/>
              </a:solidFill>
              <a:highlight>
                <a:srgbClr val="FFFFFF"/>
              </a:highlight>
              <a:latin typeface="Consolas"/>
            </a:endParaRPr>
          </a:p>
          <a:p>
            <a:r>
              <a:rPr lang="en-US" sz="1600" dirty="0" smtClean="0">
                <a:solidFill>
                  <a:srgbClr val="00B050"/>
                </a:solidFill>
                <a:highlight>
                  <a:srgbClr val="FFFFFF"/>
                </a:highlight>
                <a:latin typeface="Consolas"/>
              </a:rPr>
              <a:t>// Your code</a:t>
            </a:r>
            <a:endParaRPr lang="en-US" sz="1600" dirty="0">
              <a:solidFill>
                <a:srgbClr val="00B050"/>
              </a:solidFill>
              <a:highlight>
                <a:srgbClr val="FFFFFF"/>
              </a:highlight>
              <a:latin typeface="Consolas"/>
            </a:endParaRPr>
          </a:p>
          <a:p>
            <a:r>
              <a:rPr lang="en-US" sz="1600" dirty="0" err="1" smtClean="0">
                <a:solidFill>
                  <a:srgbClr val="0000FF"/>
                </a:solidFill>
                <a:highlight>
                  <a:srgbClr val="FFFFFF"/>
                </a:highlight>
                <a:latin typeface="Consolas"/>
              </a:rPr>
              <a:t>var</a:t>
            </a:r>
            <a:r>
              <a:rPr lang="en-US" sz="1600" dirty="0" smtClean="0">
                <a:solidFill>
                  <a:srgbClr val="000000"/>
                </a:solidFill>
                <a:highlight>
                  <a:srgbClr val="FFFFFF"/>
                </a:highlight>
                <a:latin typeface="Consolas"/>
              </a:rPr>
              <a:t> </a:t>
            </a:r>
            <a:r>
              <a:rPr lang="en-US" sz="1600" dirty="0" err="1" smtClean="0">
                <a:solidFill>
                  <a:srgbClr val="000000"/>
                </a:solidFill>
                <a:highlight>
                  <a:srgbClr val="FFFFFF"/>
                </a:highlight>
                <a:latin typeface="Consolas"/>
              </a:rPr>
              <a:t>dpp</a:t>
            </a:r>
            <a:r>
              <a:rPr lang="en-US" sz="1600" dirty="0" smtClean="0">
                <a:solidFill>
                  <a:srgbClr val="000000"/>
                </a:solidFill>
                <a:highlight>
                  <a:srgbClr val="FFFFFF"/>
                </a:highlight>
                <a:latin typeface="Consolas"/>
              </a:rPr>
              <a:t> </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new</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DataProtectionProvider</a:t>
            </a:r>
            <a:r>
              <a:rPr lang="en-US" sz="1600" dirty="0">
                <a:solidFill>
                  <a:srgbClr val="000000"/>
                </a:solidFill>
                <a:highlight>
                  <a:srgbClr val="FFFFFF"/>
                </a:highlight>
                <a:latin typeface="Consolas"/>
              </a:rPr>
              <a:t>();</a:t>
            </a:r>
            <a:endParaRPr lang="en-US" sz="1600" dirty="0"/>
          </a:p>
          <a:p>
            <a:r>
              <a:rPr lang="en-US" sz="1600" dirty="0" smtClean="0">
                <a:solidFill>
                  <a:srgbClr val="0000FF"/>
                </a:solidFill>
                <a:highlight>
                  <a:srgbClr val="FFFFFF"/>
                </a:highlight>
                <a:latin typeface="Consolas"/>
              </a:rPr>
              <a:t>await</a:t>
            </a:r>
            <a:r>
              <a:rPr lang="en-US" sz="1600" dirty="0" smtClean="0">
                <a:solidFill>
                  <a:srgbClr val="000000"/>
                </a:solidFill>
                <a:highlight>
                  <a:srgbClr val="FFFFFF"/>
                </a:highlight>
                <a:latin typeface="Consolas"/>
              </a:rPr>
              <a:t> </a:t>
            </a:r>
            <a:r>
              <a:rPr lang="en-US" sz="1600" dirty="0" err="1">
                <a:solidFill>
                  <a:srgbClr val="000000"/>
                </a:solidFill>
                <a:highlight>
                  <a:srgbClr val="FFFFFF"/>
                </a:highlight>
                <a:latin typeface="Consolas"/>
              </a:rPr>
              <a:t>dpp.ProtectAsync</a:t>
            </a:r>
            <a:r>
              <a:rPr lang="en-US" sz="1600" dirty="0">
                <a:solidFill>
                  <a:srgbClr val="000000"/>
                </a:solidFill>
                <a:highlight>
                  <a:srgbClr val="FFFFFF"/>
                </a:highlight>
                <a:latin typeface="Consolas"/>
              </a:rPr>
              <a:t>(</a:t>
            </a:r>
            <a:r>
              <a:rPr lang="en-US" sz="1600" dirty="0" err="1">
                <a:solidFill>
                  <a:srgbClr val="000000"/>
                </a:solidFill>
                <a:highlight>
                  <a:srgbClr val="FFFFFF"/>
                </a:highlight>
                <a:latin typeface="Consolas"/>
              </a:rPr>
              <a:t>bytes.AsBuffer</a:t>
            </a:r>
            <a:r>
              <a:rPr lang="en-US" sz="1600" dirty="0">
                <a:solidFill>
                  <a:srgbClr val="000000"/>
                </a:solidFill>
                <a:highlight>
                  <a:srgbClr val="FFFFFF"/>
                </a:highlight>
                <a:latin typeface="Consolas"/>
              </a:rPr>
              <a:t>());</a:t>
            </a:r>
            <a:endParaRPr lang="en-US" sz="1600" dirty="0"/>
          </a:p>
          <a:p>
            <a:r>
              <a:rPr lang="en-US" sz="1600" dirty="0" smtClean="0">
                <a:solidFill>
                  <a:srgbClr val="0000FF"/>
                </a:solidFill>
                <a:highlight>
                  <a:srgbClr val="FFFFFF"/>
                </a:highlight>
                <a:latin typeface="Consolas"/>
              </a:rPr>
              <a:t>await</a:t>
            </a:r>
            <a:r>
              <a:rPr lang="en-US" sz="1600" dirty="0" smtClean="0">
                <a:solidFill>
                  <a:srgbClr val="000000"/>
                </a:solidFill>
                <a:highlight>
                  <a:srgbClr val="FFFFFF"/>
                </a:highlight>
                <a:latin typeface="Consolas"/>
              </a:rPr>
              <a:t> </a:t>
            </a:r>
            <a:r>
              <a:rPr lang="en-US" sz="1600" dirty="0" err="1">
                <a:solidFill>
                  <a:srgbClr val="000000"/>
                </a:solidFill>
                <a:highlight>
                  <a:srgbClr val="FFFFFF"/>
                </a:highlight>
                <a:latin typeface="Consolas"/>
              </a:rPr>
              <a:t>dpp.UnprotectAsync</a:t>
            </a:r>
            <a:r>
              <a:rPr lang="en-US" sz="1600" dirty="0">
                <a:solidFill>
                  <a:srgbClr val="000000"/>
                </a:solidFill>
                <a:highlight>
                  <a:srgbClr val="FFFFFF"/>
                </a:highlight>
                <a:latin typeface="Consolas"/>
              </a:rPr>
              <a:t>(</a:t>
            </a:r>
            <a:r>
              <a:rPr lang="en-US" sz="1600" dirty="0" err="1">
                <a:solidFill>
                  <a:srgbClr val="000000"/>
                </a:solidFill>
                <a:highlight>
                  <a:srgbClr val="FFFFFF"/>
                </a:highlight>
                <a:latin typeface="Consolas"/>
              </a:rPr>
              <a:t>bytes.AsBuffer</a:t>
            </a:r>
            <a:r>
              <a:rPr lang="en-US" sz="1600" dirty="0">
                <a:solidFill>
                  <a:srgbClr val="000000"/>
                </a:solidFill>
                <a:highlight>
                  <a:srgbClr val="FFFFFF"/>
                </a:highlight>
                <a:latin typeface="Consolas"/>
              </a:rPr>
              <a:t>());</a:t>
            </a:r>
            <a:endParaRPr lang="en-US" sz="1600" dirty="0"/>
          </a:p>
          <a:p>
            <a:pPr>
              <a:lnSpc>
                <a:spcPct val="100000"/>
              </a:lnSpc>
              <a:spcBef>
                <a:spcPts val="0"/>
              </a:spcBef>
            </a:pPr>
            <a:endParaRPr lang="en-US" sz="1600" dirty="0" smtClean="0">
              <a:gradFill>
                <a:gsLst>
                  <a:gs pos="0">
                    <a:schemeClr val="bg1"/>
                  </a:gs>
                  <a:gs pos="86000">
                    <a:schemeClr val="bg1"/>
                  </a:gs>
                </a:gsLst>
                <a:lin ang="5400000" scaled="0"/>
              </a:gradFill>
            </a:endParaRPr>
          </a:p>
        </p:txBody>
      </p:sp>
      <p:sp>
        <p:nvSpPr>
          <p:cNvPr id="4" name="Rectangle 3"/>
          <p:cNvSpPr/>
          <p:nvPr/>
        </p:nvSpPr>
        <p:spPr bwMode="auto">
          <a:xfrm>
            <a:off x="218301" y="5546273"/>
            <a:ext cx="11462657" cy="1140277"/>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43853986"/>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302" y="230189"/>
            <a:ext cx="11173090" cy="609398"/>
          </a:xfrm>
        </p:spPr>
        <p:txBody>
          <a:bodyPr/>
          <a:lstStyle/>
          <a:p>
            <a:r>
              <a:rPr lang="en-US" dirty="0" err="1" smtClean="0"/>
              <a:t>Async</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137556"/>
            <a:ext cx="11289525" cy="1304973"/>
          </a:xfrm>
        </p:spPr>
        <p:txBody>
          <a:bodyPr/>
          <a:lstStyle/>
          <a:p>
            <a:r>
              <a:rPr lang="en-US" sz="1600" dirty="0" smtClean="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Windows.Storage.winmd</a:t>
            </a:r>
            <a:r>
              <a:rPr lang="en-US" sz="1600" dirty="0" smtClean="0">
                <a:solidFill>
                  <a:srgbClr val="00B050"/>
                </a:solidFill>
                <a:highlight>
                  <a:srgbClr val="FFFFFF"/>
                </a:highlight>
                <a:latin typeface="Consolas"/>
              </a:rPr>
              <a:t> (Windows Runtime API)</a:t>
            </a: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StorageFolder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StorageFileViewOperation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GetFilesAsync</a:t>
            </a:r>
            <a:r>
              <a:rPr lang="en-US" sz="1600" dirty="0">
                <a:solidFill>
                  <a:srgbClr val="000000"/>
                </a:solidFill>
                <a:highlight>
                  <a:srgbClr val="FFFFFF"/>
                </a:highlight>
                <a:latin typeface="Consolas"/>
              </a:rPr>
              <a:t>();</a:t>
            </a:r>
            <a:endParaRPr lang="en-US" sz="1600" dirty="0"/>
          </a:p>
          <a:p>
            <a:r>
              <a:rPr lang="en-US" sz="1600" dirty="0" smtClean="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p>
        </p:txBody>
      </p:sp>
    </p:spTree>
    <p:extLst>
      <p:ext uri="{BB962C8B-B14F-4D97-AF65-F5344CB8AC3E}">
        <p14:creationId xmlns:p14="http://schemas.microsoft.com/office/powerpoint/2010/main" val="1241406758"/>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302" y="230189"/>
            <a:ext cx="11173090" cy="609398"/>
          </a:xfrm>
        </p:spPr>
        <p:txBody>
          <a:bodyPr/>
          <a:lstStyle/>
          <a:p>
            <a:r>
              <a:rPr lang="en-US" dirty="0" err="1" smtClean="0"/>
              <a:t>Async</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137556"/>
            <a:ext cx="11289525" cy="2388346"/>
          </a:xfrm>
        </p:spPr>
        <p:txBody>
          <a:bodyPr/>
          <a:lstStyle/>
          <a:p>
            <a:r>
              <a:rPr lang="en-US" sz="1600" dirty="0" smtClean="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Windows.Storage.winmd</a:t>
            </a:r>
            <a:r>
              <a:rPr lang="en-US" sz="1600" dirty="0" smtClean="0">
                <a:solidFill>
                  <a:srgbClr val="00B050"/>
                </a:solidFill>
                <a:highlight>
                  <a:srgbClr val="FFFFFF"/>
                </a:highlight>
                <a:latin typeface="Consolas"/>
              </a:rPr>
              <a:t> (Windows Runtime API)</a:t>
            </a: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StorageFolder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StorageFileViewOperation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GetFilesAsync</a:t>
            </a:r>
            <a:r>
              <a:rPr lang="en-US" sz="1600" dirty="0">
                <a:solidFill>
                  <a:srgbClr val="000000"/>
                </a:solidFill>
                <a:highlight>
                  <a:srgbClr val="FFFFFF"/>
                </a:highlight>
                <a:latin typeface="Consolas"/>
              </a:rPr>
              <a:t>();</a:t>
            </a:r>
            <a:endParaRPr lang="en-US" sz="1600" dirty="0"/>
          </a:p>
          <a:p>
            <a:r>
              <a:rPr lang="en-US" sz="1600" dirty="0" smtClean="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r>
              <a:rPr lang="en-US" sz="1600" dirty="0" smtClean="0">
                <a:solidFill>
                  <a:srgbClr val="00B050"/>
                </a:solidFill>
                <a:highlight>
                  <a:srgbClr val="FFFFFF"/>
                </a:highlight>
                <a:latin typeface="Consolas"/>
              </a:rPr>
              <a:t>// Your code</a:t>
            </a:r>
          </a:p>
          <a:p>
            <a:r>
              <a:rPr lang="en-US" sz="1600" dirty="0" err="1" smtClean="0">
                <a:solidFill>
                  <a:srgbClr val="2B91AF"/>
                </a:solidFill>
                <a:highlight>
                  <a:srgbClr val="FFFFFF"/>
                </a:highlight>
                <a:latin typeface="Consolas"/>
              </a:rPr>
              <a:t>IReadOnlyList</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IStorageFile</a:t>
            </a:r>
            <a:r>
              <a:rPr lang="en-US" sz="1600" dirty="0" smtClean="0">
                <a:solidFill>
                  <a:srgbClr val="000000"/>
                </a:solidFill>
                <a:highlight>
                  <a:srgbClr val="FFFFFF"/>
                </a:highlight>
                <a:latin typeface="Consolas"/>
              </a:rPr>
              <a:t>&gt; files = </a:t>
            </a:r>
            <a:r>
              <a:rPr lang="en-US" sz="1600" dirty="0" smtClean="0">
                <a:solidFill>
                  <a:srgbClr val="0000FF"/>
                </a:solidFill>
                <a:highlight>
                  <a:srgbClr val="FFFFFF"/>
                </a:highlight>
                <a:latin typeface="Consolas"/>
              </a:rPr>
              <a:t>await</a:t>
            </a:r>
            <a:r>
              <a:rPr lang="en-US" sz="1600" dirty="0" smtClean="0">
                <a:solidFill>
                  <a:srgbClr val="000000"/>
                </a:solidFill>
                <a:highlight>
                  <a:srgbClr val="FFFFFF"/>
                </a:highlight>
                <a:latin typeface="Consolas"/>
              </a:rPr>
              <a:t> </a:t>
            </a:r>
            <a:r>
              <a:rPr lang="en-US" sz="1600" dirty="0" err="1" smtClean="0">
                <a:solidFill>
                  <a:srgbClr val="000000"/>
                </a:solidFill>
                <a:highlight>
                  <a:srgbClr val="FFFFFF"/>
                </a:highlight>
                <a:latin typeface="Consolas"/>
              </a:rPr>
              <a:t>folder.GetFilesAsync</a:t>
            </a:r>
            <a:r>
              <a:rPr lang="en-US" sz="1600" dirty="0" smtClean="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p:txBody>
      </p:sp>
      <p:sp>
        <p:nvSpPr>
          <p:cNvPr id="2" name="Rectangle 1"/>
          <p:cNvSpPr/>
          <p:nvPr/>
        </p:nvSpPr>
        <p:spPr bwMode="auto">
          <a:xfrm>
            <a:off x="334735" y="2522764"/>
            <a:ext cx="11462657" cy="898071"/>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53652930"/>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302" y="230189"/>
            <a:ext cx="11173090" cy="609398"/>
          </a:xfrm>
        </p:spPr>
        <p:txBody>
          <a:bodyPr/>
          <a:lstStyle/>
          <a:p>
            <a:r>
              <a:rPr lang="en-US" dirty="0" err="1" smtClean="0"/>
              <a:t>Async</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137556"/>
            <a:ext cx="11289525" cy="3693319"/>
          </a:xfrm>
        </p:spPr>
        <p:txBody>
          <a:bodyPr/>
          <a:lstStyle/>
          <a:p>
            <a:r>
              <a:rPr lang="en-US" sz="1600" dirty="0" smtClean="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Windows.Storage.winmd</a:t>
            </a:r>
            <a:r>
              <a:rPr lang="en-US" sz="1600" dirty="0" smtClean="0">
                <a:solidFill>
                  <a:srgbClr val="00B050"/>
                </a:solidFill>
                <a:highlight>
                  <a:srgbClr val="FFFFFF"/>
                </a:highlight>
                <a:latin typeface="Consolas"/>
              </a:rPr>
              <a:t> (Windows Runtime API)</a:t>
            </a: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StorageFolder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StorageFileViewOperation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GetFilesAsync</a:t>
            </a:r>
            <a:r>
              <a:rPr lang="en-US" sz="1600" dirty="0">
                <a:solidFill>
                  <a:srgbClr val="000000"/>
                </a:solidFill>
                <a:highlight>
                  <a:srgbClr val="FFFFFF"/>
                </a:highlight>
                <a:latin typeface="Consolas"/>
              </a:rPr>
              <a:t>();</a:t>
            </a:r>
            <a:endParaRPr lang="en-US" sz="1600" dirty="0"/>
          </a:p>
          <a:p>
            <a:r>
              <a:rPr lang="en-US" sz="1600" dirty="0" smtClean="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r>
              <a:rPr lang="en-US" sz="1600" dirty="0" smtClean="0">
                <a:solidFill>
                  <a:srgbClr val="00B050"/>
                </a:solidFill>
                <a:highlight>
                  <a:srgbClr val="FFFFFF"/>
                </a:highlight>
                <a:latin typeface="Consolas"/>
              </a:rPr>
              <a:t>// Your code</a:t>
            </a:r>
          </a:p>
          <a:p>
            <a:r>
              <a:rPr lang="en-US" sz="1600" dirty="0" err="1" smtClean="0">
                <a:solidFill>
                  <a:srgbClr val="2B91AF"/>
                </a:solidFill>
                <a:highlight>
                  <a:srgbClr val="FFFFFF"/>
                </a:highlight>
                <a:latin typeface="Consolas"/>
              </a:rPr>
              <a:t>IReadOnlyList</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IStorageFile</a:t>
            </a:r>
            <a:r>
              <a:rPr lang="en-US" sz="1600" dirty="0" smtClean="0">
                <a:solidFill>
                  <a:srgbClr val="000000"/>
                </a:solidFill>
                <a:highlight>
                  <a:srgbClr val="FFFFFF"/>
                </a:highlight>
                <a:latin typeface="Consolas"/>
              </a:rPr>
              <a:t>&gt; files = </a:t>
            </a:r>
            <a:r>
              <a:rPr lang="en-US" sz="1600" dirty="0" smtClean="0">
                <a:solidFill>
                  <a:srgbClr val="0000FF"/>
                </a:solidFill>
                <a:highlight>
                  <a:srgbClr val="FFFFFF"/>
                </a:highlight>
                <a:latin typeface="Consolas"/>
              </a:rPr>
              <a:t>await</a:t>
            </a:r>
            <a:r>
              <a:rPr lang="en-US" sz="1600" dirty="0" smtClean="0">
                <a:solidFill>
                  <a:srgbClr val="000000"/>
                </a:solidFill>
                <a:highlight>
                  <a:srgbClr val="FFFFFF"/>
                </a:highlight>
                <a:latin typeface="Consolas"/>
              </a:rPr>
              <a:t> </a:t>
            </a:r>
            <a:r>
              <a:rPr lang="en-US" sz="1600" dirty="0" err="1" smtClean="0">
                <a:solidFill>
                  <a:srgbClr val="000000"/>
                </a:solidFill>
                <a:highlight>
                  <a:srgbClr val="FFFFFF"/>
                </a:highlight>
                <a:latin typeface="Consolas"/>
              </a:rPr>
              <a:t>folder.GetFilesAsync</a:t>
            </a:r>
            <a:r>
              <a:rPr lang="en-US" sz="1600" dirty="0" smtClean="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r>
              <a:rPr lang="en-US" sz="1600" dirty="0" smtClean="0">
                <a:solidFill>
                  <a:srgbClr val="00B050"/>
                </a:solidFill>
                <a:highlight>
                  <a:srgbClr val="FFFFFF"/>
                </a:highlight>
                <a:latin typeface="Consolas"/>
              </a:rPr>
              <a:t>// Compiler Generates</a:t>
            </a:r>
            <a:endParaRPr lang="en-US" sz="1600" dirty="0">
              <a:solidFill>
                <a:srgbClr val="00B050"/>
              </a:solidFill>
              <a:highlight>
                <a:srgbClr val="FFFFFF"/>
              </a:highlight>
              <a:latin typeface="Consolas"/>
            </a:endParaRPr>
          </a:p>
          <a:p>
            <a:r>
              <a:rPr lang="en-US" sz="1600" dirty="0" err="1">
                <a:solidFill>
                  <a:srgbClr val="000000"/>
                </a:solidFill>
                <a:highlight>
                  <a:srgbClr val="FFFFFF"/>
                </a:highlight>
                <a:latin typeface="Consolas"/>
              </a:rPr>
              <a:t>awaiter</a:t>
            </a:r>
            <a:r>
              <a:rPr lang="en-US" sz="1600" dirty="0">
                <a:solidFill>
                  <a:srgbClr val="000000"/>
                </a:solidFill>
                <a:highlight>
                  <a:srgbClr val="FFFFFF"/>
                </a:highlight>
                <a:latin typeface="Consolas"/>
              </a:rPr>
              <a:t> = </a:t>
            </a:r>
            <a:r>
              <a:rPr lang="en-US" sz="1600" dirty="0" err="1" smtClean="0">
                <a:solidFill>
                  <a:srgbClr val="2B91AF"/>
                </a:solidFill>
                <a:highlight>
                  <a:srgbClr val="FFFFFF"/>
                </a:highlight>
                <a:latin typeface="Consolas"/>
              </a:rPr>
              <a:t>WindowsRuntimeSystemExtensions</a:t>
            </a:r>
            <a:r>
              <a:rPr lang="en-US" sz="1600" dirty="0" err="1" smtClean="0">
                <a:solidFill>
                  <a:srgbClr val="000000"/>
                </a:solidFill>
                <a:highlight>
                  <a:srgbClr val="FFFFFF"/>
                </a:highlight>
                <a:latin typeface="Consolas"/>
              </a:rPr>
              <a:t>.GetAwaiter</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IReadOnlyList</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IStorageFile</a:t>
            </a:r>
            <a:r>
              <a:rPr lang="en-US" sz="1600" dirty="0" smtClean="0">
                <a:solidFill>
                  <a:srgbClr val="000000"/>
                </a:solidFill>
                <a:highlight>
                  <a:srgbClr val="FFFFFF"/>
                </a:highlight>
                <a:latin typeface="Consolas"/>
              </a:rPr>
              <a:t>&gt;&gt;(</a:t>
            </a:r>
            <a:r>
              <a:rPr lang="en-US" sz="1600" dirty="0" err="1">
                <a:solidFill>
                  <a:srgbClr val="000000"/>
                </a:solidFill>
                <a:highlight>
                  <a:srgbClr val="FFFFFF"/>
                </a:highlight>
                <a:latin typeface="Consolas"/>
              </a:rPr>
              <a:t>this.folder.GetFilesAsync</a:t>
            </a:r>
            <a:r>
              <a:rPr lang="en-US" sz="1600" dirty="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endParaRPr lang="en-US" sz="1600" dirty="0" smtClean="0">
              <a:solidFill>
                <a:srgbClr val="000000"/>
              </a:solidFill>
              <a:highlight>
                <a:srgbClr val="FFFFFF"/>
              </a:highlight>
              <a:latin typeface="Consolas"/>
            </a:endParaRPr>
          </a:p>
        </p:txBody>
      </p:sp>
      <p:sp>
        <p:nvSpPr>
          <p:cNvPr id="2" name="Rectangle 1"/>
          <p:cNvSpPr/>
          <p:nvPr/>
        </p:nvSpPr>
        <p:spPr bwMode="auto">
          <a:xfrm>
            <a:off x="334736" y="3467099"/>
            <a:ext cx="11462657" cy="898071"/>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53652930"/>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302" y="230189"/>
            <a:ext cx="11173090" cy="609398"/>
          </a:xfrm>
        </p:spPr>
        <p:txBody>
          <a:bodyPr/>
          <a:lstStyle/>
          <a:p>
            <a:r>
              <a:rPr lang="en-US" dirty="0" err="1" smtClean="0"/>
              <a:t>Async</a:t>
            </a:r>
            <a:r>
              <a:rPr lang="en-US" dirty="0" smtClean="0"/>
              <a:t>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137556"/>
            <a:ext cx="11289525" cy="5047536"/>
          </a:xfrm>
        </p:spPr>
        <p:txBody>
          <a:bodyPr/>
          <a:lstStyle/>
          <a:p>
            <a:r>
              <a:rPr lang="en-US" sz="1600" dirty="0" smtClean="0">
                <a:solidFill>
                  <a:srgbClr val="00B050"/>
                </a:solidFill>
                <a:highlight>
                  <a:srgbClr val="FFFFFF"/>
                </a:highlight>
                <a:latin typeface="Consolas"/>
              </a:rPr>
              <a:t>// </a:t>
            </a:r>
            <a:r>
              <a:rPr lang="en-US" sz="1600" dirty="0" err="1" smtClean="0">
                <a:solidFill>
                  <a:srgbClr val="00B050"/>
                </a:solidFill>
                <a:highlight>
                  <a:srgbClr val="FFFFFF"/>
                </a:highlight>
                <a:latin typeface="Consolas"/>
              </a:rPr>
              <a:t>Windows.Storage.winmd</a:t>
            </a:r>
            <a:r>
              <a:rPr lang="en-US" sz="1600" dirty="0" smtClean="0">
                <a:solidFill>
                  <a:srgbClr val="00B050"/>
                </a:solidFill>
                <a:highlight>
                  <a:srgbClr val="FFFFFF"/>
                </a:highlight>
                <a:latin typeface="Consolas"/>
              </a:rPr>
              <a:t> (Windows Runtime API)</a:t>
            </a:r>
          </a:p>
          <a:p>
            <a:r>
              <a:rPr lang="en-US" sz="1600" dirty="0" smtClean="0">
                <a:solidFill>
                  <a:srgbClr val="0000FF"/>
                </a:solidFill>
                <a:highlight>
                  <a:srgbClr val="FFFFFF"/>
                </a:highlight>
                <a:latin typeface="Consolas"/>
              </a:rPr>
              <a:t>public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sealed</a:t>
            </a:r>
            <a:r>
              <a:rPr lang="en-US" sz="1600" dirty="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StorageFolder</a:t>
            </a:r>
            <a:r>
              <a:rPr lang="en-US" sz="1600" dirty="0">
                <a:solidFill>
                  <a:srgbClr val="000000"/>
                </a:solidFill>
                <a:highlight>
                  <a:srgbClr val="FFFFFF"/>
                </a:highlight>
                <a:latin typeface="Consolas"/>
              </a:rPr>
              <a:t> {</a:t>
            </a:r>
            <a:endParaRPr lang="en-US" sz="1600" dirty="0"/>
          </a:p>
          <a:p>
            <a:r>
              <a:rPr lang="en-US" sz="1600" dirty="0" smtClean="0">
                <a:solidFill>
                  <a:srgbClr val="0000FF"/>
                </a:solidFill>
                <a:highlight>
                  <a:srgbClr val="FFFFFF"/>
                </a:highlight>
                <a:latin typeface="Consolas"/>
              </a:rPr>
              <a:t>    public</a:t>
            </a:r>
            <a:r>
              <a:rPr lang="en-US" sz="1600" dirty="0" smtClean="0">
                <a:solidFill>
                  <a:srgbClr val="000000"/>
                </a:solidFill>
                <a:highlight>
                  <a:srgbClr val="FFFFFF"/>
                </a:highlight>
                <a:latin typeface="Consolas"/>
              </a:rPr>
              <a:t> </a:t>
            </a:r>
            <a:r>
              <a:rPr lang="en-US" sz="1600" dirty="0" err="1">
                <a:solidFill>
                  <a:srgbClr val="2B91AF"/>
                </a:solidFill>
                <a:highlight>
                  <a:srgbClr val="FFFFFF"/>
                </a:highlight>
                <a:latin typeface="Consolas"/>
              </a:rPr>
              <a:t>StorageFileViewOperation</a:t>
            </a:r>
            <a:r>
              <a:rPr lang="en-US" sz="1600" dirty="0">
                <a:solidFill>
                  <a:srgbClr val="000000"/>
                </a:solidFill>
                <a:highlight>
                  <a:srgbClr val="FFFFFF"/>
                </a:highlight>
                <a:latin typeface="Consolas"/>
              </a:rPr>
              <a:t> </a:t>
            </a:r>
            <a:r>
              <a:rPr lang="en-US" sz="1600" dirty="0" err="1">
                <a:solidFill>
                  <a:srgbClr val="000000"/>
                </a:solidFill>
                <a:highlight>
                  <a:srgbClr val="FFFFFF"/>
                </a:highlight>
                <a:latin typeface="Consolas"/>
              </a:rPr>
              <a:t>GetFilesAsync</a:t>
            </a:r>
            <a:r>
              <a:rPr lang="en-US" sz="1600" dirty="0">
                <a:solidFill>
                  <a:srgbClr val="000000"/>
                </a:solidFill>
                <a:highlight>
                  <a:srgbClr val="FFFFFF"/>
                </a:highlight>
                <a:latin typeface="Consolas"/>
              </a:rPr>
              <a:t>();</a:t>
            </a:r>
            <a:endParaRPr lang="en-US" sz="1600" dirty="0"/>
          </a:p>
          <a:p>
            <a:r>
              <a:rPr lang="en-US" sz="1600" dirty="0" smtClean="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r>
              <a:rPr lang="en-US" sz="1600" dirty="0" smtClean="0">
                <a:solidFill>
                  <a:srgbClr val="00B050"/>
                </a:solidFill>
                <a:highlight>
                  <a:srgbClr val="FFFFFF"/>
                </a:highlight>
                <a:latin typeface="Consolas"/>
              </a:rPr>
              <a:t>// Your code</a:t>
            </a:r>
          </a:p>
          <a:p>
            <a:r>
              <a:rPr lang="en-US" sz="1600" dirty="0" err="1" smtClean="0">
                <a:solidFill>
                  <a:srgbClr val="2B91AF"/>
                </a:solidFill>
                <a:highlight>
                  <a:srgbClr val="FFFFFF"/>
                </a:highlight>
                <a:latin typeface="Consolas"/>
              </a:rPr>
              <a:t>IReadOnlyList</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IStorageFile</a:t>
            </a:r>
            <a:r>
              <a:rPr lang="en-US" sz="1600" dirty="0" smtClean="0">
                <a:solidFill>
                  <a:srgbClr val="000000"/>
                </a:solidFill>
                <a:highlight>
                  <a:srgbClr val="FFFFFF"/>
                </a:highlight>
                <a:latin typeface="Consolas"/>
              </a:rPr>
              <a:t>&gt; files = </a:t>
            </a:r>
            <a:r>
              <a:rPr lang="en-US" sz="1600" dirty="0" smtClean="0">
                <a:solidFill>
                  <a:srgbClr val="0000FF"/>
                </a:solidFill>
                <a:highlight>
                  <a:srgbClr val="FFFFFF"/>
                </a:highlight>
                <a:latin typeface="Consolas"/>
              </a:rPr>
              <a:t>await</a:t>
            </a:r>
            <a:r>
              <a:rPr lang="en-US" sz="1600" dirty="0" smtClean="0">
                <a:solidFill>
                  <a:srgbClr val="000000"/>
                </a:solidFill>
                <a:highlight>
                  <a:srgbClr val="FFFFFF"/>
                </a:highlight>
                <a:latin typeface="Consolas"/>
              </a:rPr>
              <a:t> </a:t>
            </a:r>
            <a:r>
              <a:rPr lang="en-US" sz="1600" dirty="0" err="1" smtClean="0">
                <a:solidFill>
                  <a:srgbClr val="000000"/>
                </a:solidFill>
                <a:highlight>
                  <a:srgbClr val="FFFFFF"/>
                </a:highlight>
                <a:latin typeface="Consolas"/>
              </a:rPr>
              <a:t>folder.GetFilesAsync</a:t>
            </a:r>
            <a:r>
              <a:rPr lang="en-US" sz="1600" dirty="0" smtClean="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r>
              <a:rPr lang="en-US" sz="1600" dirty="0" smtClean="0">
                <a:solidFill>
                  <a:srgbClr val="00B050"/>
                </a:solidFill>
                <a:highlight>
                  <a:srgbClr val="FFFFFF"/>
                </a:highlight>
                <a:latin typeface="Consolas"/>
              </a:rPr>
              <a:t>// Compiler Generates</a:t>
            </a:r>
            <a:endParaRPr lang="en-US" sz="1600" dirty="0">
              <a:solidFill>
                <a:srgbClr val="00B050"/>
              </a:solidFill>
              <a:highlight>
                <a:srgbClr val="FFFFFF"/>
              </a:highlight>
              <a:latin typeface="Consolas"/>
            </a:endParaRPr>
          </a:p>
          <a:p>
            <a:r>
              <a:rPr lang="en-US" sz="1600" dirty="0" err="1">
                <a:solidFill>
                  <a:srgbClr val="000000"/>
                </a:solidFill>
                <a:highlight>
                  <a:srgbClr val="FFFFFF"/>
                </a:highlight>
                <a:latin typeface="Consolas"/>
              </a:rPr>
              <a:t>awaiter</a:t>
            </a:r>
            <a:r>
              <a:rPr lang="en-US" sz="1600" dirty="0">
                <a:solidFill>
                  <a:srgbClr val="000000"/>
                </a:solidFill>
                <a:highlight>
                  <a:srgbClr val="FFFFFF"/>
                </a:highlight>
                <a:latin typeface="Consolas"/>
              </a:rPr>
              <a:t> = </a:t>
            </a:r>
            <a:r>
              <a:rPr lang="en-US" sz="1600" dirty="0" err="1" smtClean="0">
                <a:solidFill>
                  <a:srgbClr val="2B91AF"/>
                </a:solidFill>
                <a:highlight>
                  <a:srgbClr val="FFFFFF"/>
                </a:highlight>
                <a:latin typeface="Consolas"/>
              </a:rPr>
              <a:t>WindowsRuntimeSystemExtensions</a:t>
            </a:r>
            <a:r>
              <a:rPr lang="en-US" sz="1600" dirty="0" err="1" smtClean="0">
                <a:solidFill>
                  <a:srgbClr val="000000"/>
                </a:solidFill>
                <a:highlight>
                  <a:srgbClr val="FFFFFF"/>
                </a:highlight>
                <a:latin typeface="Consolas"/>
              </a:rPr>
              <a:t>.GetAwaiter</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IReadOnlyList</a:t>
            </a:r>
            <a:r>
              <a:rPr lang="en-US" sz="1600" dirty="0" smtClean="0">
                <a:solidFill>
                  <a:srgbClr val="000000"/>
                </a:solidFill>
                <a:highlight>
                  <a:srgbClr val="FFFFFF"/>
                </a:highlight>
                <a:latin typeface="Consolas"/>
              </a:rPr>
              <a:t>&lt;</a:t>
            </a:r>
            <a:r>
              <a:rPr lang="en-US" sz="1600" dirty="0" err="1" smtClean="0">
                <a:solidFill>
                  <a:srgbClr val="2B91AF"/>
                </a:solidFill>
                <a:highlight>
                  <a:srgbClr val="FFFFFF"/>
                </a:highlight>
                <a:latin typeface="Consolas"/>
              </a:rPr>
              <a:t>IStorageFile</a:t>
            </a:r>
            <a:r>
              <a:rPr lang="en-US" sz="1600" dirty="0" smtClean="0">
                <a:solidFill>
                  <a:srgbClr val="000000"/>
                </a:solidFill>
                <a:highlight>
                  <a:srgbClr val="FFFFFF"/>
                </a:highlight>
                <a:latin typeface="Consolas"/>
              </a:rPr>
              <a:t>&gt;&gt;(</a:t>
            </a:r>
            <a:r>
              <a:rPr lang="en-US" sz="1600" dirty="0" err="1">
                <a:solidFill>
                  <a:srgbClr val="000000"/>
                </a:solidFill>
                <a:highlight>
                  <a:srgbClr val="FFFFFF"/>
                </a:highlight>
                <a:latin typeface="Consolas"/>
              </a:rPr>
              <a:t>this.folder.GetFilesAsync</a:t>
            </a:r>
            <a:r>
              <a:rPr lang="en-US" sz="1600" dirty="0">
                <a:solidFill>
                  <a:srgbClr val="000000"/>
                </a:solidFill>
                <a:highlight>
                  <a:srgbClr val="FFFFFF"/>
                </a:highlight>
                <a:latin typeface="Consolas"/>
              </a:rPr>
              <a:t>());</a:t>
            </a:r>
          </a:p>
          <a:p>
            <a:endParaRPr lang="en-US" sz="1600" dirty="0" smtClean="0">
              <a:solidFill>
                <a:srgbClr val="000000"/>
              </a:solidFill>
              <a:highlight>
                <a:srgbClr val="FFFFFF"/>
              </a:highlight>
              <a:latin typeface="Consolas"/>
            </a:endParaRPr>
          </a:p>
          <a:p>
            <a:endParaRPr lang="en-US" sz="1600" dirty="0" smtClean="0">
              <a:solidFill>
                <a:srgbClr val="000000"/>
              </a:solidFill>
              <a:highlight>
                <a:srgbClr val="FFFFFF"/>
              </a:highlight>
              <a:latin typeface="Consolas"/>
            </a:endParaRPr>
          </a:p>
          <a:p>
            <a:r>
              <a:rPr lang="en-US" sz="1600" dirty="0" smtClean="0">
                <a:solidFill>
                  <a:srgbClr val="00B050"/>
                </a:solidFill>
                <a:highlight>
                  <a:srgbClr val="FFFFFF"/>
                </a:highlight>
                <a:latin typeface="Consolas"/>
              </a:rPr>
              <a:t>// System.Runtime.WindowsRuntime.dll (.NET API)</a:t>
            </a:r>
          </a:p>
          <a:p>
            <a:r>
              <a:rPr lang="en-US" sz="1600" dirty="0">
                <a:solidFill>
                  <a:srgbClr val="0000FF"/>
                </a:solidFill>
                <a:highlight>
                  <a:srgbClr val="FFFFFF"/>
                </a:highlight>
                <a:latin typeface="Consolas"/>
              </a:rPr>
              <a:t>public</a:t>
            </a:r>
            <a:r>
              <a:rPr lang="en-US" sz="1600" dirty="0">
                <a:solidFill>
                  <a:srgbClr val="000000"/>
                </a:solidFill>
                <a:highlight>
                  <a:srgbClr val="FFFFFF"/>
                </a:highlight>
                <a:latin typeface="Consolas"/>
              </a:rPr>
              <a:t> </a:t>
            </a:r>
            <a:r>
              <a:rPr lang="en-US" sz="1600" dirty="0" smtClean="0">
                <a:solidFill>
                  <a:srgbClr val="0000FF"/>
                </a:solidFill>
                <a:highlight>
                  <a:srgbClr val="FFFFFF"/>
                </a:highlight>
                <a:latin typeface="Consolas"/>
              </a:rPr>
              <a:t>static</a:t>
            </a:r>
            <a:r>
              <a:rPr lang="en-US" sz="1600" dirty="0" smtClean="0">
                <a:solidFill>
                  <a:srgbClr val="000000"/>
                </a:solidFill>
                <a:highlight>
                  <a:srgbClr val="FFFFFF"/>
                </a:highlight>
                <a:latin typeface="Consolas"/>
              </a:rPr>
              <a:t> </a:t>
            </a:r>
            <a:r>
              <a:rPr lang="en-US" sz="1600" dirty="0">
                <a:solidFill>
                  <a:srgbClr val="0000FF"/>
                </a:solidFill>
                <a:highlight>
                  <a:srgbClr val="FFFFFF"/>
                </a:highlight>
                <a:latin typeface="Consolas"/>
              </a:rPr>
              <a:t>class</a:t>
            </a:r>
            <a:r>
              <a:rPr lang="en-US" sz="1600" dirty="0">
                <a:solidFill>
                  <a:srgbClr val="000000"/>
                </a:solidFill>
                <a:highlight>
                  <a:srgbClr val="FFFFFF"/>
                </a:highlight>
                <a:latin typeface="Consolas"/>
              </a:rPr>
              <a:t> </a:t>
            </a:r>
            <a:r>
              <a:rPr lang="en-US" sz="1600" dirty="0" err="1">
                <a:solidFill>
                  <a:srgbClr val="2B91AF"/>
                </a:solidFill>
                <a:highlight>
                  <a:srgbClr val="FFFFFF"/>
                </a:highlight>
                <a:latin typeface="Consolas"/>
              </a:rPr>
              <a:t>WindowsRuntimeSystemExtensions</a:t>
            </a:r>
            <a:r>
              <a:rPr lang="en-US" sz="1600" dirty="0">
                <a:solidFill>
                  <a:srgbClr val="2B91AF"/>
                </a:solidFill>
                <a:highlight>
                  <a:srgbClr val="FFFFFF"/>
                </a:highlight>
                <a:latin typeface="Consolas"/>
              </a:rPr>
              <a:t> </a:t>
            </a:r>
            <a:r>
              <a:rPr lang="en-US" sz="1600" dirty="0" smtClean="0">
                <a:solidFill>
                  <a:srgbClr val="000000"/>
                </a:solidFill>
                <a:highlight>
                  <a:srgbClr val="FFFFFF"/>
                </a:highlight>
                <a:latin typeface="Consolas"/>
              </a:rPr>
              <a:t>{</a:t>
            </a:r>
            <a:endParaRPr lang="en-US" sz="1600" dirty="0"/>
          </a:p>
          <a:p>
            <a:r>
              <a:rPr lang="en-US" sz="1600" dirty="0">
                <a:solidFill>
                  <a:srgbClr val="0000FF"/>
                </a:solidFill>
                <a:highlight>
                  <a:srgbClr val="FFFFFF"/>
                </a:highlight>
                <a:latin typeface="Consolas"/>
              </a:rPr>
              <a:t>    public</a:t>
            </a:r>
            <a:r>
              <a:rPr lang="en-US" sz="1600" dirty="0">
                <a:solidFill>
                  <a:srgbClr val="000000"/>
                </a:solidFill>
                <a:highlight>
                  <a:srgbClr val="FFFFFF"/>
                </a:highlight>
                <a:latin typeface="Consolas"/>
              </a:rPr>
              <a:t> </a:t>
            </a:r>
            <a:r>
              <a:rPr lang="en-US" sz="1600" dirty="0" err="1" smtClean="0">
                <a:solidFill>
                  <a:srgbClr val="2B91AF"/>
                </a:solidFill>
                <a:highlight>
                  <a:srgbClr val="FFFFFF"/>
                </a:highlight>
                <a:latin typeface="Consolas"/>
              </a:rPr>
              <a:t>TaskAwaiter</a:t>
            </a:r>
            <a:r>
              <a:rPr lang="en-US" sz="1600" dirty="0">
                <a:solidFill>
                  <a:srgbClr val="000000"/>
                </a:solidFill>
                <a:highlight>
                  <a:srgbClr val="FFFFFF"/>
                </a:highlight>
                <a:latin typeface="Consolas"/>
              </a:rPr>
              <a:t>&lt;</a:t>
            </a:r>
            <a:r>
              <a:rPr lang="en-US" sz="1600" dirty="0" err="1">
                <a:solidFill>
                  <a:srgbClr val="000000"/>
                </a:solidFill>
                <a:highlight>
                  <a:srgbClr val="FFFFFF"/>
                </a:highlight>
                <a:latin typeface="Consolas"/>
              </a:rPr>
              <a:t>TResult</a:t>
            </a:r>
            <a:r>
              <a:rPr lang="en-US" sz="1600" dirty="0">
                <a:solidFill>
                  <a:srgbClr val="000000"/>
                </a:solidFill>
                <a:highlight>
                  <a:srgbClr val="FFFFFF"/>
                </a:highlight>
                <a:latin typeface="Consolas"/>
              </a:rPr>
              <a:t>&gt;</a:t>
            </a:r>
            <a:r>
              <a:rPr lang="en-US" sz="1600" dirty="0" smtClean="0">
                <a:solidFill>
                  <a:srgbClr val="2B91AF"/>
                </a:solidFill>
                <a:highlight>
                  <a:srgbClr val="FFFFFF"/>
                </a:highlight>
                <a:latin typeface="Consolas"/>
              </a:rPr>
              <a:t> </a:t>
            </a:r>
            <a:r>
              <a:rPr lang="en-US" sz="1600" dirty="0" err="1" smtClean="0">
                <a:solidFill>
                  <a:srgbClr val="000000"/>
                </a:solidFill>
                <a:highlight>
                  <a:srgbClr val="FFFFFF"/>
                </a:highlight>
                <a:latin typeface="Consolas"/>
              </a:rPr>
              <a:t>GetAwaiter</a:t>
            </a:r>
            <a:r>
              <a:rPr lang="en-US" sz="1600" dirty="0" smtClean="0">
                <a:solidFill>
                  <a:srgbClr val="000000"/>
                </a:solidFill>
                <a:highlight>
                  <a:srgbClr val="FFFFFF"/>
                </a:highlight>
                <a:latin typeface="Consolas"/>
              </a:rPr>
              <a:t>&lt;</a:t>
            </a:r>
            <a:r>
              <a:rPr lang="en-US" sz="1600" dirty="0" err="1" smtClean="0">
                <a:solidFill>
                  <a:srgbClr val="000000"/>
                </a:solidFill>
                <a:highlight>
                  <a:srgbClr val="FFFFFF"/>
                </a:highlight>
                <a:latin typeface="Consolas"/>
              </a:rPr>
              <a:t>TResult</a:t>
            </a:r>
            <a:r>
              <a:rPr lang="en-US" sz="1600" dirty="0" smtClean="0">
                <a:solidFill>
                  <a:srgbClr val="000000"/>
                </a:solidFill>
                <a:highlight>
                  <a:srgbClr val="FFFFFF"/>
                </a:highlight>
                <a:latin typeface="Consolas"/>
              </a:rPr>
              <a:t>&gt;(</a:t>
            </a:r>
            <a:r>
              <a:rPr lang="en-US" sz="1600" dirty="0" smtClean="0">
                <a:solidFill>
                  <a:srgbClr val="0000FF"/>
                </a:solidFill>
                <a:highlight>
                  <a:srgbClr val="FFFFFF"/>
                </a:highlight>
                <a:latin typeface="Consolas"/>
              </a:rPr>
              <a:t>this</a:t>
            </a:r>
            <a:r>
              <a:rPr lang="en-US" sz="1600" dirty="0" smtClean="0">
                <a:solidFill>
                  <a:srgbClr val="000000"/>
                </a:solidFill>
                <a:highlight>
                  <a:srgbClr val="FFFFFF"/>
                </a:highlight>
                <a:latin typeface="Consolas"/>
              </a:rPr>
              <a:t> </a:t>
            </a:r>
            <a:r>
              <a:rPr lang="en-US" sz="1600" dirty="0" err="1" smtClean="0">
                <a:solidFill>
                  <a:srgbClr val="2B91AF"/>
                </a:solidFill>
                <a:highlight>
                  <a:srgbClr val="FFFFFF"/>
                </a:highlight>
                <a:latin typeface="Consolas"/>
              </a:rPr>
              <a:t>IAsyncOperation</a:t>
            </a:r>
            <a:r>
              <a:rPr lang="en-US" sz="1600" dirty="0" smtClean="0">
                <a:solidFill>
                  <a:srgbClr val="000000"/>
                </a:solidFill>
                <a:highlight>
                  <a:srgbClr val="FFFFFF"/>
                </a:highlight>
                <a:latin typeface="Consolas"/>
              </a:rPr>
              <a:t>&lt;</a:t>
            </a:r>
            <a:r>
              <a:rPr lang="en-US" sz="1600" dirty="0" err="1" smtClean="0">
                <a:solidFill>
                  <a:srgbClr val="000000"/>
                </a:solidFill>
                <a:highlight>
                  <a:srgbClr val="FFFFFF"/>
                </a:highlight>
                <a:latin typeface="Consolas"/>
              </a:rPr>
              <a:t>TResult</a:t>
            </a:r>
            <a:r>
              <a:rPr lang="en-US" sz="1600" dirty="0" smtClean="0">
                <a:solidFill>
                  <a:srgbClr val="000000"/>
                </a:solidFill>
                <a:highlight>
                  <a:srgbClr val="FFFFFF"/>
                </a:highlight>
                <a:latin typeface="Consolas"/>
              </a:rPr>
              <a:t>&gt; source);</a:t>
            </a:r>
            <a:endParaRPr lang="en-US" sz="1600" dirty="0"/>
          </a:p>
          <a:p>
            <a:r>
              <a:rPr lang="en-US" sz="1600" dirty="0">
                <a:solidFill>
                  <a:srgbClr val="000000"/>
                </a:solidFill>
                <a:highlight>
                  <a:srgbClr val="FFFFFF"/>
                </a:highlight>
                <a:latin typeface="Consolas"/>
              </a:rPr>
              <a:t>    …</a:t>
            </a:r>
            <a:endParaRPr lang="en-US" sz="1600" dirty="0"/>
          </a:p>
          <a:p>
            <a:r>
              <a:rPr lang="en-US" sz="1600" dirty="0" smtClean="0">
                <a:solidFill>
                  <a:srgbClr val="000000"/>
                </a:solidFill>
                <a:highlight>
                  <a:srgbClr val="FFFFFF"/>
                </a:highlight>
                <a:latin typeface="Consolas"/>
              </a:rPr>
              <a:t>}</a:t>
            </a:r>
            <a:endParaRPr lang="en-US" sz="1600" dirty="0">
              <a:solidFill>
                <a:srgbClr val="000000"/>
              </a:solidFill>
              <a:highlight>
                <a:srgbClr val="FFFFFF"/>
              </a:highlight>
              <a:latin typeface="Consolas"/>
            </a:endParaRPr>
          </a:p>
        </p:txBody>
      </p:sp>
      <p:sp>
        <p:nvSpPr>
          <p:cNvPr id="2" name="Rectangle 1"/>
          <p:cNvSpPr/>
          <p:nvPr/>
        </p:nvSpPr>
        <p:spPr bwMode="auto">
          <a:xfrm>
            <a:off x="334734" y="4770664"/>
            <a:ext cx="11462657" cy="1414428"/>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53652930"/>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Stream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02871"/>
            <a:ext cx="10718125" cy="1378839"/>
          </a:xfrm>
        </p:spPr>
        <p:txBody>
          <a:bodyPr/>
          <a:lstStyle/>
          <a:p>
            <a:r>
              <a:rPr lang="en-US" sz="1400" dirty="0">
                <a:solidFill>
                  <a:srgbClr val="00B050"/>
                </a:solidFill>
                <a:highlight>
                  <a:srgbClr val="FFFFFF"/>
                </a:highlight>
                <a:latin typeface="Consolas"/>
              </a:rPr>
              <a:t>// </a:t>
            </a:r>
            <a:r>
              <a:rPr lang="en-US" sz="1400" dirty="0" smtClean="0">
                <a:solidFill>
                  <a:srgbClr val="00B050"/>
                </a:solidFill>
                <a:highlight>
                  <a:srgbClr val="FFFFFF"/>
                </a:highlight>
                <a:latin typeface="Consolas"/>
              </a:rPr>
              <a:t>Code you would like to write</a:t>
            </a:r>
            <a:endParaRPr lang="en-US" sz="1400" dirty="0" smtClean="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public</a:t>
            </a:r>
            <a:r>
              <a:rPr lang="en-US" sz="1400" dirty="0" smtClean="0">
                <a:solidFill>
                  <a:srgbClr val="000000"/>
                </a:solidFill>
                <a:highlight>
                  <a:srgbClr val="FFFFFF"/>
                </a:highlight>
                <a:latin typeface="Consolas"/>
              </a:rPr>
              <a:t> </a:t>
            </a:r>
            <a:r>
              <a:rPr lang="en-US" sz="1400" dirty="0" err="1">
                <a:solidFill>
                  <a:srgbClr val="0000FF"/>
                </a:solidFill>
                <a:highlight>
                  <a:srgbClr val="FFFFFF"/>
                </a:highlight>
                <a:latin typeface="Consolas"/>
              </a:rPr>
              <a:t>async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Task</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ProcessXml</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StorageFile</a:t>
            </a:r>
            <a:r>
              <a:rPr lang="en-US" sz="1400" dirty="0">
                <a:solidFill>
                  <a:srgbClr val="000000"/>
                </a:solidFill>
                <a:highlight>
                  <a:srgbClr val="FFFFFF"/>
                </a:highlight>
                <a:latin typeface="Consolas"/>
              </a:rPr>
              <a:t> file) {</a:t>
            </a:r>
            <a:endParaRPr lang="en-US" sz="1400" dirty="0"/>
          </a:p>
          <a:p>
            <a:r>
              <a:rPr lang="en-US" sz="1400" dirty="0">
                <a:solidFill>
                  <a:srgbClr val="2B91AF"/>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file.OpenForReadAsync</a:t>
            </a:r>
            <a:r>
              <a:rPr lang="en-US" sz="1400" dirty="0">
                <a:solidFill>
                  <a:srgbClr val="000000"/>
                </a:solidFill>
                <a:highlight>
                  <a:srgbClr val="FFFFFF"/>
                </a:highlight>
                <a:latin typeface="Consolas"/>
              </a:rPr>
              <a:t>();</a:t>
            </a:r>
            <a:endParaRPr lang="en-US" sz="1400" dirty="0"/>
          </a:p>
          <a:p>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XDocument</a:t>
            </a:r>
            <a:r>
              <a:rPr lang="en-US" sz="1400" dirty="0">
                <a:solidFill>
                  <a:srgbClr val="000000"/>
                </a:solidFill>
                <a:highlight>
                  <a:srgbClr val="FFFFFF"/>
                </a:highlight>
                <a:latin typeface="Consolas"/>
              </a:rPr>
              <a:t> xml = </a:t>
            </a:r>
            <a:r>
              <a:rPr lang="en-US" sz="1400" dirty="0" err="1" smtClean="0">
                <a:solidFill>
                  <a:srgbClr val="2B91AF"/>
                </a:solidFill>
                <a:highlight>
                  <a:srgbClr val="FFFFFF"/>
                </a:highlight>
                <a:latin typeface="Consolas"/>
              </a:rPr>
              <a:t>XDocument</a:t>
            </a:r>
            <a:r>
              <a:rPr lang="en-US" sz="1400" dirty="0" err="1" smtClean="0">
                <a:solidFill>
                  <a:srgbClr val="000000"/>
                </a:solidFill>
                <a:highlight>
                  <a:srgbClr val="FFFFFF"/>
                </a:highlight>
                <a:latin typeface="Consolas"/>
              </a:rPr>
              <a:t>.Load</a:t>
            </a:r>
            <a:r>
              <a:rPr lang="en-US" sz="1400" dirty="0" smtClean="0">
                <a:solidFill>
                  <a:srgbClr val="000000"/>
                </a:solidFill>
                <a:highlight>
                  <a:srgbClr val="FFFFFF"/>
                </a:highlight>
                <a:latin typeface="Consolas"/>
              </a:rPr>
              <a:t>(</a:t>
            </a:r>
            <a:r>
              <a:rPr lang="en-US" sz="1400" dirty="0" err="1" smtClean="0">
                <a:solidFill>
                  <a:srgbClr val="000000"/>
                </a:solidFill>
                <a:highlight>
                  <a:srgbClr val="FFFFFF"/>
                </a:highlight>
                <a:latin typeface="Consolas"/>
              </a:rPr>
              <a:t>wrtStream</a:t>
            </a:r>
            <a:r>
              <a:rPr lang="en-US" sz="1400" dirty="0">
                <a:solidFill>
                  <a:srgbClr val="000000"/>
                </a:solidFill>
                <a:highlight>
                  <a:srgbClr val="FFFFFF"/>
                </a:highlight>
                <a:latin typeface="Consolas"/>
              </a:rPr>
              <a:t>);</a:t>
            </a:r>
          </a:p>
          <a:p>
            <a:r>
              <a:rPr lang="en-US" sz="1400" dirty="0">
                <a:solidFill>
                  <a:srgbClr val="000000"/>
                </a:solidFill>
                <a:highlight>
                  <a:srgbClr val="FFFFFF"/>
                </a:highlight>
                <a:latin typeface="Consolas"/>
              </a:rPr>
              <a:t>    … // process xml here</a:t>
            </a:r>
            <a:endParaRPr lang="en-US" sz="1400" dirty="0"/>
          </a:p>
          <a:p>
            <a:r>
              <a:rPr lang="en-US" sz="1400" dirty="0" smtClean="0">
                <a:solidFill>
                  <a:srgbClr val="000000"/>
                </a:solidFill>
                <a:highlight>
                  <a:srgbClr val="FFFFFF"/>
                </a:highlight>
                <a:latin typeface="Consolas"/>
              </a:rPr>
              <a:t>}</a:t>
            </a:r>
            <a:endParaRPr lang="en-US" sz="1400" dirty="0">
              <a:solidFill>
                <a:srgbClr val="000000"/>
              </a:solidFill>
              <a:highlight>
                <a:srgbClr val="FFFFFF"/>
              </a:highlight>
              <a:latin typeface="Consolas"/>
            </a:endParaRPr>
          </a:p>
        </p:txBody>
      </p:sp>
    </p:spTree>
    <p:extLst>
      <p:ext uri="{BB962C8B-B14F-4D97-AF65-F5344CB8AC3E}">
        <p14:creationId xmlns:p14="http://schemas.microsoft.com/office/powerpoint/2010/main" val="409848784"/>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Stream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02871"/>
            <a:ext cx="10718125" cy="1852815"/>
          </a:xfrm>
        </p:spPr>
        <p:txBody>
          <a:bodyPr/>
          <a:lstStyle/>
          <a:p>
            <a:r>
              <a:rPr lang="en-US" sz="1400" dirty="0">
                <a:solidFill>
                  <a:srgbClr val="00B050"/>
                </a:solidFill>
                <a:highlight>
                  <a:srgbClr val="FFFFFF"/>
                </a:highlight>
                <a:latin typeface="Consolas"/>
              </a:rPr>
              <a:t>// Code you would like to write</a:t>
            </a:r>
            <a:endParaRPr lang="en-US" sz="1400" dirty="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public</a:t>
            </a:r>
            <a:r>
              <a:rPr lang="en-US" sz="1400" dirty="0" smtClean="0">
                <a:solidFill>
                  <a:srgbClr val="000000"/>
                </a:solidFill>
                <a:highlight>
                  <a:srgbClr val="FFFFFF"/>
                </a:highlight>
                <a:latin typeface="Consolas"/>
              </a:rPr>
              <a:t> </a:t>
            </a:r>
            <a:r>
              <a:rPr lang="en-US" sz="1400" dirty="0" err="1">
                <a:solidFill>
                  <a:srgbClr val="0000FF"/>
                </a:solidFill>
                <a:highlight>
                  <a:srgbClr val="FFFFFF"/>
                </a:highlight>
                <a:latin typeface="Consolas"/>
              </a:rPr>
              <a:t>async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Task</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ProcessXml</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StorageFile</a:t>
            </a:r>
            <a:r>
              <a:rPr lang="en-US" sz="1400" dirty="0">
                <a:solidFill>
                  <a:srgbClr val="000000"/>
                </a:solidFill>
                <a:highlight>
                  <a:srgbClr val="FFFFFF"/>
                </a:highlight>
                <a:latin typeface="Consolas"/>
              </a:rPr>
              <a:t> file) {</a:t>
            </a:r>
            <a:endParaRPr lang="en-US" sz="1400" dirty="0"/>
          </a:p>
          <a:p>
            <a:r>
              <a:rPr lang="en-US" sz="1400" dirty="0">
                <a:solidFill>
                  <a:srgbClr val="2B91AF"/>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file.OpenForReadAsync</a:t>
            </a:r>
            <a:r>
              <a:rPr lang="en-US" sz="1400" dirty="0">
                <a:solidFill>
                  <a:srgbClr val="000000"/>
                </a:solidFill>
                <a:highlight>
                  <a:srgbClr val="FFFFFF"/>
                </a:highlight>
                <a:latin typeface="Consolas"/>
              </a:rPr>
              <a:t>();</a:t>
            </a:r>
            <a:endParaRPr lang="en-US" sz="1400" dirty="0"/>
          </a:p>
          <a:p>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XDocument</a:t>
            </a:r>
            <a:r>
              <a:rPr lang="en-US" sz="1400" dirty="0">
                <a:solidFill>
                  <a:srgbClr val="000000"/>
                </a:solidFill>
                <a:highlight>
                  <a:srgbClr val="FFFFFF"/>
                </a:highlight>
                <a:latin typeface="Consolas"/>
              </a:rPr>
              <a:t> xml = </a:t>
            </a:r>
            <a:r>
              <a:rPr lang="en-US" sz="1400" dirty="0" err="1" smtClean="0">
                <a:solidFill>
                  <a:srgbClr val="2B91AF"/>
                </a:solidFill>
                <a:highlight>
                  <a:srgbClr val="FFFFFF"/>
                </a:highlight>
                <a:latin typeface="Consolas"/>
              </a:rPr>
              <a:t>XDocument</a:t>
            </a:r>
            <a:r>
              <a:rPr lang="en-US" sz="1400" dirty="0" err="1" smtClean="0">
                <a:solidFill>
                  <a:srgbClr val="000000"/>
                </a:solidFill>
                <a:highlight>
                  <a:srgbClr val="FFFFFF"/>
                </a:highlight>
                <a:latin typeface="Consolas"/>
              </a:rPr>
              <a:t>.Load</a:t>
            </a:r>
            <a:r>
              <a:rPr lang="en-US" sz="1400" dirty="0" smtClean="0">
                <a:solidFill>
                  <a:srgbClr val="000000"/>
                </a:solidFill>
                <a:highlight>
                  <a:srgbClr val="FFFFFF"/>
                </a:highlight>
                <a:latin typeface="Consolas"/>
              </a:rPr>
              <a:t>(</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B050"/>
                </a:solidFill>
                <a:highlight>
                  <a:srgbClr val="FFFFFF"/>
                </a:highlight>
                <a:latin typeface="Consolas"/>
              </a:rPr>
              <a:t>// </a:t>
            </a:r>
            <a:r>
              <a:rPr lang="en-US" sz="1400" dirty="0" smtClean="0">
                <a:solidFill>
                  <a:srgbClr val="00B050"/>
                </a:solidFill>
                <a:highlight>
                  <a:srgbClr val="FFFFFF"/>
                </a:highlight>
                <a:latin typeface="Consolas"/>
              </a:rPr>
              <a:t>Compilation ERROR!</a:t>
            </a:r>
            <a:endParaRPr lang="en-US" sz="1400" dirty="0">
              <a:solidFill>
                <a:srgbClr val="000000"/>
              </a:solidFill>
              <a:highlight>
                <a:srgbClr val="FFFFFF"/>
              </a:highlight>
              <a:latin typeface="Consolas"/>
            </a:endParaRPr>
          </a:p>
          <a:p>
            <a:r>
              <a:rPr lang="en-US" sz="1400" dirty="0">
                <a:solidFill>
                  <a:srgbClr val="000000"/>
                </a:solidFill>
                <a:highlight>
                  <a:srgbClr val="FFFFFF"/>
                </a:highlight>
                <a:latin typeface="Consolas"/>
              </a:rPr>
              <a:t>    … // process xml here</a:t>
            </a:r>
            <a:endParaRPr lang="en-US" sz="1400" dirty="0"/>
          </a:p>
          <a:p>
            <a:r>
              <a:rPr lang="en-US" sz="1400" dirty="0" smtClean="0">
                <a:solidFill>
                  <a:srgbClr val="000000"/>
                </a:solidFill>
                <a:highlight>
                  <a:srgbClr val="FFFFFF"/>
                </a:highlight>
                <a:latin typeface="Consolas"/>
              </a:rPr>
              <a:t>}</a:t>
            </a:r>
          </a:p>
          <a:p>
            <a:endParaRPr lang="en-US" sz="1400" dirty="0">
              <a:solidFill>
                <a:srgbClr val="000000"/>
              </a:solidFill>
              <a:highlight>
                <a:srgbClr val="FFFFFF"/>
              </a:highlight>
              <a:latin typeface="Consolas"/>
            </a:endParaRPr>
          </a:p>
          <a:p>
            <a:endParaRPr lang="en-US" sz="1400" dirty="0" smtClean="0">
              <a:solidFill>
                <a:srgbClr val="0000FF"/>
              </a:solidFill>
              <a:highlight>
                <a:srgbClr val="FFFFFF"/>
              </a:highlight>
              <a:latin typeface="Consolas"/>
            </a:endParaRPr>
          </a:p>
        </p:txBody>
      </p:sp>
      <p:sp>
        <p:nvSpPr>
          <p:cNvPr id="3" name="&quot;No&quot; Symbol 2"/>
          <p:cNvSpPr/>
          <p:nvPr/>
        </p:nvSpPr>
        <p:spPr bwMode="auto">
          <a:xfrm>
            <a:off x="354955" y="1767935"/>
            <a:ext cx="420648" cy="455583"/>
          </a:xfrm>
          <a:prstGeom prst="noSmoking">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855114" y="1865088"/>
            <a:ext cx="6125350" cy="260462"/>
          </a:xfrm>
          <a:prstGeom prst="rect">
            <a:avLst/>
          </a:prstGeom>
          <a:solidFill>
            <a:srgbClr val="FFC000">
              <a:alpha val="27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58867522"/>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Stream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02871"/>
            <a:ext cx="10718125" cy="3037755"/>
          </a:xfrm>
        </p:spPr>
        <p:txBody>
          <a:bodyPr/>
          <a:lstStyle/>
          <a:p>
            <a:r>
              <a:rPr lang="en-US" sz="1400" dirty="0">
                <a:solidFill>
                  <a:srgbClr val="00B050"/>
                </a:solidFill>
                <a:highlight>
                  <a:srgbClr val="FFFFFF"/>
                </a:highlight>
                <a:latin typeface="Consolas"/>
              </a:rPr>
              <a:t>// Code you would like to write</a:t>
            </a:r>
            <a:endParaRPr lang="en-US" sz="1400" dirty="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public</a:t>
            </a:r>
            <a:r>
              <a:rPr lang="en-US" sz="1400" dirty="0" smtClean="0">
                <a:solidFill>
                  <a:srgbClr val="000000"/>
                </a:solidFill>
                <a:highlight>
                  <a:srgbClr val="FFFFFF"/>
                </a:highlight>
                <a:latin typeface="Consolas"/>
              </a:rPr>
              <a:t> </a:t>
            </a:r>
            <a:r>
              <a:rPr lang="en-US" sz="1400" dirty="0" err="1">
                <a:solidFill>
                  <a:srgbClr val="0000FF"/>
                </a:solidFill>
                <a:highlight>
                  <a:srgbClr val="FFFFFF"/>
                </a:highlight>
                <a:latin typeface="Consolas"/>
              </a:rPr>
              <a:t>async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Task</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ProcessXml</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StorageFile</a:t>
            </a:r>
            <a:r>
              <a:rPr lang="en-US" sz="1400" dirty="0">
                <a:solidFill>
                  <a:srgbClr val="000000"/>
                </a:solidFill>
                <a:highlight>
                  <a:srgbClr val="FFFFFF"/>
                </a:highlight>
                <a:latin typeface="Consolas"/>
              </a:rPr>
              <a:t> file) {</a:t>
            </a:r>
            <a:endParaRPr lang="en-US" sz="1400" dirty="0"/>
          </a:p>
          <a:p>
            <a:r>
              <a:rPr lang="en-US" sz="1400" dirty="0">
                <a:solidFill>
                  <a:srgbClr val="2B91AF"/>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file.OpenForReadAsync</a:t>
            </a:r>
            <a:r>
              <a:rPr lang="en-US" sz="1400" dirty="0">
                <a:solidFill>
                  <a:srgbClr val="000000"/>
                </a:solidFill>
                <a:highlight>
                  <a:srgbClr val="FFFFFF"/>
                </a:highlight>
                <a:latin typeface="Consolas"/>
              </a:rPr>
              <a:t>();</a:t>
            </a:r>
            <a:endParaRPr lang="en-US" sz="1400" dirty="0"/>
          </a:p>
          <a:p>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XDocument</a:t>
            </a:r>
            <a:r>
              <a:rPr lang="en-US" sz="1400" dirty="0">
                <a:solidFill>
                  <a:srgbClr val="000000"/>
                </a:solidFill>
                <a:highlight>
                  <a:srgbClr val="FFFFFF"/>
                </a:highlight>
                <a:latin typeface="Consolas"/>
              </a:rPr>
              <a:t> xml = </a:t>
            </a:r>
            <a:r>
              <a:rPr lang="en-US" sz="1400" dirty="0" err="1" smtClean="0">
                <a:solidFill>
                  <a:srgbClr val="2B91AF"/>
                </a:solidFill>
                <a:highlight>
                  <a:srgbClr val="FFFFFF"/>
                </a:highlight>
                <a:latin typeface="Consolas"/>
              </a:rPr>
              <a:t>XDocument</a:t>
            </a:r>
            <a:r>
              <a:rPr lang="en-US" sz="1400" dirty="0" err="1" smtClean="0">
                <a:solidFill>
                  <a:srgbClr val="000000"/>
                </a:solidFill>
                <a:highlight>
                  <a:srgbClr val="FFFFFF"/>
                </a:highlight>
                <a:latin typeface="Consolas"/>
              </a:rPr>
              <a:t>.Load</a:t>
            </a:r>
            <a:r>
              <a:rPr lang="en-US" sz="1400" dirty="0" smtClean="0">
                <a:solidFill>
                  <a:srgbClr val="000000"/>
                </a:solidFill>
                <a:highlight>
                  <a:srgbClr val="FFFFFF"/>
                </a:highlight>
                <a:latin typeface="Consolas"/>
              </a:rPr>
              <a:t>(</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B050"/>
                </a:solidFill>
                <a:highlight>
                  <a:srgbClr val="FFFFFF"/>
                </a:highlight>
                <a:latin typeface="Consolas"/>
              </a:rPr>
              <a:t>// </a:t>
            </a:r>
            <a:r>
              <a:rPr lang="en-US" sz="1400" dirty="0" smtClean="0">
                <a:solidFill>
                  <a:srgbClr val="00B050"/>
                </a:solidFill>
                <a:highlight>
                  <a:srgbClr val="FFFFFF"/>
                </a:highlight>
                <a:latin typeface="Consolas"/>
              </a:rPr>
              <a:t>Compilation ERROR!</a:t>
            </a:r>
            <a:endParaRPr lang="en-US" sz="1400" dirty="0">
              <a:solidFill>
                <a:srgbClr val="000000"/>
              </a:solidFill>
              <a:highlight>
                <a:srgbClr val="FFFFFF"/>
              </a:highlight>
              <a:latin typeface="Consolas"/>
            </a:endParaRPr>
          </a:p>
          <a:p>
            <a:r>
              <a:rPr lang="en-US" sz="1400" dirty="0">
                <a:solidFill>
                  <a:srgbClr val="000000"/>
                </a:solidFill>
                <a:highlight>
                  <a:srgbClr val="FFFFFF"/>
                </a:highlight>
                <a:latin typeface="Consolas"/>
              </a:rPr>
              <a:t>    … // process xml here</a:t>
            </a:r>
            <a:endParaRPr lang="en-US" sz="1400" dirty="0"/>
          </a:p>
          <a:p>
            <a:r>
              <a:rPr lang="en-US" sz="1400" dirty="0" smtClean="0">
                <a:solidFill>
                  <a:srgbClr val="000000"/>
                </a:solidFill>
                <a:highlight>
                  <a:srgbClr val="FFFFFF"/>
                </a:highlight>
                <a:latin typeface="Consolas"/>
              </a:rPr>
              <a:t>}</a:t>
            </a:r>
          </a:p>
          <a:p>
            <a:endParaRPr lang="en-US" sz="1400" dirty="0">
              <a:solidFill>
                <a:srgbClr val="000000"/>
              </a:solidFill>
              <a:highlight>
                <a:srgbClr val="FFFFFF"/>
              </a:highlight>
              <a:latin typeface="Consolas"/>
            </a:endParaRPr>
          </a:p>
          <a:p>
            <a:endParaRPr lang="en-US" sz="1400" dirty="0" smtClean="0">
              <a:solidFill>
                <a:srgbClr val="0000FF"/>
              </a:solidFill>
              <a:highlight>
                <a:srgbClr val="FFFFFF"/>
              </a:highlight>
              <a:latin typeface="Consolas"/>
            </a:endParaRPr>
          </a:p>
          <a:p>
            <a:r>
              <a:rPr lang="en-US" sz="1400" dirty="0">
                <a:solidFill>
                  <a:srgbClr val="00B050"/>
                </a:solidFill>
                <a:highlight>
                  <a:srgbClr val="FFFFFF"/>
                </a:highlight>
                <a:latin typeface="Consolas"/>
              </a:rPr>
              <a:t>// </a:t>
            </a:r>
            <a:r>
              <a:rPr lang="en-US" sz="1400" dirty="0" err="1" smtClean="0">
                <a:solidFill>
                  <a:srgbClr val="00B050"/>
                </a:solidFill>
                <a:highlight>
                  <a:srgbClr val="FFFFFF"/>
                </a:highlight>
                <a:latin typeface="Consolas"/>
              </a:rPr>
              <a:t>System.Xml.Linq</a:t>
            </a:r>
            <a:r>
              <a:rPr lang="en-US" sz="1400" dirty="0" smtClean="0">
                <a:solidFill>
                  <a:srgbClr val="00B050"/>
                </a:solidFill>
                <a:highlight>
                  <a:srgbClr val="FFFFFF"/>
                </a:highlight>
                <a:latin typeface="Consolas"/>
              </a:rPr>
              <a:t> namespace</a:t>
            </a:r>
            <a:endParaRPr lang="en-US" sz="1400" dirty="0" smtClean="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class</a:t>
            </a:r>
            <a:r>
              <a:rPr lang="en-US" sz="1400" dirty="0" smtClean="0">
                <a:solidFill>
                  <a:srgbClr val="000000"/>
                </a:solidFill>
                <a:highlight>
                  <a:srgbClr val="FFFFFF"/>
                </a:highlight>
                <a:latin typeface="Consolas"/>
              </a:rPr>
              <a:t> </a:t>
            </a:r>
            <a:r>
              <a:rPr lang="en-US" sz="1400" dirty="0" err="1" smtClean="0">
                <a:solidFill>
                  <a:srgbClr val="2B91AF"/>
                </a:solidFill>
                <a:highlight>
                  <a:srgbClr val="FFFFFF"/>
                </a:highlight>
                <a:latin typeface="Consolas"/>
              </a:rPr>
              <a:t>XDocument</a:t>
            </a:r>
            <a:r>
              <a:rPr lang="en-US" sz="1400" dirty="0" smtClean="0">
                <a:solidFill>
                  <a:srgbClr val="000000"/>
                </a:solidFill>
                <a:highlight>
                  <a:srgbClr val="FFFFFF"/>
                </a:highlight>
                <a:latin typeface="Consolas"/>
              </a:rPr>
              <a:t> : </a:t>
            </a:r>
            <a:r>
              <a:rPr lang="en-US" sz="1400" dirty="0" err="1" smtClean="0">
                <a:solidFill>
                  <a:srgbClr val="2B91AF"/>
                </a:solidFill>
                <a:highlight>
                  <a:srgbClr val="FFFFFF"/>
                </a:highlight>
                <a:latin typeface="Consolas"/>
              </a:rPr>
              <a:t>XContainer</a:t>
            </a:r>
            <a:r>
              <a:rPr lang="en-US" sz="1400" dirty="0" smtClean="0">
                <a:solidFill>
                  <a:srgbClr val="000000"/>
                </a:solidFill>
                <a:highlight>
                  <a:srgbClr val="FFFFFF"/>
                </a:highlight>
                <a:latin typeface="Consolas"/>
              </a:rPr>
              <a:t> {</a:t>
            </a:r>
            <a:endParaRPr lang="en-US" sz="1400" dirty="0" smtClean="0"/>
          </a:p>
          <a:p>
            <a:r>
              <a:rPr lang="en-US" sz="1400" dirty="0" smtClean="0">
                <a:solidFill>
                  <a:srgbClr val="0000FF"/>
                </a:solidFill>
                <a:highlight>
                  <a:srgbClr val="FFFFFF"/>
                </a:highlight>
                <a:latin typeface="Consolas"/>
              </a:rPr>
              <a:t>    public</a:t>
            </a:r>
            <a:r>
              <a:rPr lang="en-US" sz="1400" dirty="0" smtClean="0">
                <a:solidFill>
                  <a:srgbClr val="000000"/>
                </a:solidFill>
                <a:highlight>
                  <a:srgbClr val="FFFFFF"/>
                </a:highlight>
                <a:latin typeface="Consolas"/>
              </a:rPr>
              <a:t> </a:t>
            </a:r>
            <a:r>
              <a:rPr lang="en-US" sz="1400" dirty="0" smtClean="0">
                <a:solidFill>
                  <a:srgbClr val="0000FF"/>
                </a:solidFill>
                <a:highlight>
                  <a:srgbClr val="FFFFFF"/>
                </a:highlight>
                <a:latin typeface="Consolas"/>
              </a:rPr>
              <a:t>static</a:t>
            </a:r>
            <a:r>
              <a:rPr lang="en-US" sz="1400" dirty="0" smtClean="0">
                <a:solidFill>
                  <a:srgbClr val="000000"/>
                </a:solidFill>
                <a:highlight>
                  <a:srgbClr val="FFFFFF"/>
                </a:highlight>
                <a:latin typeface="Consolas"/>
              </a:rPr>
              <a:t> </a:t>
            </a:r>
            <a:r>
              <a:rPr lang="en-US" sz="1400" dirty="0" err="1" smtClean="0">
                <a:solidFill>
                  <a:srgbClr val="2B91AF"/>
                </a:solidFill>
                <a:highlight>
                  <a:srgbClr val="FFFFFF"/>
                </a:highlight>
                <a:latin typeface="Consolas"/>
              </a:rPr>
              <a:t>XDocument</a:t>
            </a:r>
            <a:r>
              <a:rPr lang="en-US" sz="1400" dirty="0" smtClean="0">
                <a:solidFill>
                  <a:srgbClr val="000000"/>
                </a:solidFill>
                <a:highlight>
                  <a:srgbClr val="FFFFFF"/>
                </a:highlight>
                <a:latin typeface="Consolas"/>
              </a:rPr>
              <a:t> Load(</a:t>
            </a:r>
            <a:r>
              <a:rPr lang="en-US" sz="1400" dirty="0" smtClean="0">
                <a:solidFill>
                  <a:srgbClr val="2B91AF"/>
                </a:solidFill>
                <a:highlight>
                  <a:srgbClr val="FFFFFF"/>
                </a:highlight>
                <a:latin typeface="Consolas"/>
              </a:rPr>
              <a:t>Stream</a:t>
            </a:r>
            <a:r>
              <a:rPr lang="en-US" sz="1400" dirty="0" smtClean="0">
                <a:solidFill>
                  <a:srgbClr val="000000"/>
                </a:solidFill>
                <a:highlight>
                  <a:srgbClr val="FFFFFF"/>
                </a:highlight>
                <a:latin typeface="Consolas"/>
              </a:rPr>
              <a:t> stream);</a:t>
            </a:r>
          </a:p>
          <a:p>
            <a:r>
              <a:rPr lang="en-US" sz="1400" dirty="0" smtClean="0"/>
              <a:t>    …</a:t>
            </a:r>
          </a:p>
          <a:p>
            <a:r>
              <a:rPr lang="en-US" sz="1400" dirty="0" smtClean="0">
                <a:solidFill>
                  <a:srgbClr val="000000"/>
                </a:solidFill>
                <a:highlight>
                  <a:srgbClr val="FFFFFF"/>
                </a:highlight>
                <a:latin typeface="Consolas"/>
              </a:rPr>
              <a:t>}</a:t>
            </a:r>
          </a:p>
        </p:txBody>
      </p:sp>
      <p:sp>
        <p:nvSpPr>
          <p:cNvPr id="8" name="Rectangle 7"/>
          <p:cNvSpPr/>
          <p:nvPr/>
        </p:nvSpPr>
        <p:spPr bwMode="auto">
          <a:xfrm>
            <a:off x="218301" y="2917365"/>
            <a:ext cx="11462657" cy="1414428"/>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quot;No&quot; Symbol 2"/>
          <p:cNvSpPr/>
          <p:nvPr/>
        </p:nvSpPr>
        <p:spPr bwMode="auto">
          <a:xfrm>
            <a:off x="354955" y="1767935"/>
            <a:ext cx="420648" cy="455583"/>
          </a:xfrm>
          <a:prstGeom prst="noSmoking">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855114" y="1865088"/>
            <a:ext cx="6125350" cy="260462"/>
          </a:xfrm>
          <a:prstGeom prst="rect">
            <a:avLst/>
          </a:prstGeom>
          <a:solidFill>
            <a:srgbClr val="FFC000">
              <a:alpha val="27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38939810"/>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98" y="261257"/>
            <a:ext cx="10058400" cy="6286500"/>
          </a:xfrm>
          <a:prstGeom prst="rect">
            <a:avLst/>
          </a:prstGeom>
        </p:spPr>
      </p:pic>
      <p:sp>
        <p:nvSpPr>
          <p:cNvPr id="4" name="Oval 3"/>
          <p:cNvSpPr/>
          <p:nvPr/>
        </p:nvSpPr>
        <p:spPr bwMode="auto">
          <a:xfrm>
            <a:off x="2334986" y="1983921"/>
            <a:ext cx="1787978" cy="620486"/>
          </a:xfrm>
          <a:prstGeom prst="ellipse">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98227306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Stream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02871"/>
            <a:ext cx="10718125" cy="4696670"/>
          </a:xfrm>
        </p:spPr>
        <p:txBody>
          <a:bodyPr/>
          <a:lstStyle/>
          <a:p>
            <a:r>
              <a:rPr lang="en-US" sz="1400" dirty="0">
                <a:solidFill>
                  <a:srgbClr val="00B050"/>
                </a:solidFill>
                <a:highlight>
                  <a:srgbClr val="FFFFFF"/>
                </a:highlight>
                <a:latin typeface="Consolas"/>
              </a:rPr>
              <a:t>// Code you would like to write</a:t>
            </a:r>
            <a:endParaRPr lang="en-US" sz="1400" dirty="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public</a:t>
            </a:r>
            <a:r>
              <a:rPr lang="en-US" sz="1400" dirty="0" smtClean="0">
                <a:solidFill>
                  <a:srgbClr val="000000"/>
                </a:solidFill>
                <a:highlight>
                  <a:srgbClr val="FFFFFF"/>
                </a:highlight>
                <a:latin typeface="Consolas"/>
              </a:rPr>
              <a:t> </a:t>
            </a:r>
            <a:r>
              <a:rPr lang="en-US" sz="1400" dirty="0" err="1">
                <a:solidFill>
                  <a:srgbClr val="0000FF"/>
                </a:solidFill>
                <a:highlight>
                  <a:srgbClr val="FFFFFF"/>
                </a:highlight>
                <a:latin typeface="Consolas"/>
              </a:rPr>
              <a:t>async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Task</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ProcessXml</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StorageFile</a:t>
            </a:r>
            <a:r>
              <a:rPr lang="en-US" sz="1400" dirty="0">
                <a:solidFill>
                  <a:srgbClr val="000000"/>
                </a:solidFill>
                <a:highlight>
                  <a:srgbClr val="FFFFFF"/>
                </a:highlight>
                <a:latin typeface="Consolas"/>
              </a:rPr>
              <a:t> file) {</a:t>
            </a:r>
            <a:endParaRPr lang="en-US" sz="1400" dirty="0"/>
          </a:p>
          <a:p>
            <a:r>
              <a:rPr lang="en-US" sz="1400" dirty="0">
                <a:solidFill>
                  <a:srgbClr val="2B91AF"/>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file.OpenForReadAsync</a:t>
            </a:r>
            <a:r>
              <a:rPr lang="en-US" sz="1400" dirty="0">
                <a:solidFill>
                  <a:srgbClr val="000000"/>
                </a:solidFill>
                <a:highlight>
                  <a:srgbClr val="FFFFFF"/>
                </a:highlight>
                <a:latin typeface="Consolas"/>
              </a:rPr>
              <a:t>();</a:t>
            </a:r>
            <a:endParaRPr lang="en-US" sz="1400" dirty="0"/>
          </a:p>
          <a:p>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XDocument</a:t>
            </a:r>
            <a:r>
              <a:rPr lang="en-US" sz="1400" dirty="0">
                <a:solidFill>
                  <a:srgbClr val="000000"/>
                </a:solidFill>
                <a:highlight>
                  <a:srgbClr val="FFFFFF"/>
                </a:highlight>
                <a:latin typeface="Consolas"/>
              </a:rPr>
              <a:t> xml = </a:t>
            </a:r>
            <a:r>
              <a:rPr lang="en-US" sz="1400" dirty="0" err="1" smtClean="0">
                <a:solidFill>
                  <a:srgbClr val="2B91AF"/>
                </a:solidFill>
                <a:highlight>
                  <a:srgbClr val="FFFFFF"/>
                </a:highlight>
                <a:latin typeface="Consolas"/>
              </a:rPr>
              <a:t>XDocument</a:t>
            </a:r>
            <a:r>
              <a:rPr lang="en-US" sz="1400" dirty="0" err="1" smtClean="0">
                <a:solidFill>
                  <a:srgbClr val="000000"/>
                </a:solidFill>
                <a:highlight>
                  <a:srgbClr val="FFFFFF"/>
                </a:highlight>
                <a:latin typeface="Consolas"/>
              </a:rPr>
              <a:t>.Load</a:t>
            </a:r>
            <a:r>
              <a:rPr lang="en-US" sz="1400" dirty="0" smtClean="0">
                <a:solidFill>
                  <a:srgbClr val="000000"/>
                </a:solidFill>
                <a:highlight>
                  <a:srgbClr val="FFFFFF"/>
                </a:highlight>
                <a:latin typeface="Consolas"/>
              </a:rPr>
              <a:t>(</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B050"/>
                </a:solidFill>
                <a:highlight>
                  <a:srgbClr val="FFFFFF"/>
                </a:highlight>
                <a:latin typeface="Consolas"/>
              </a:rPr>
              <a:t>// </a:t>
            </a:r>
            <a:r>
              <a:rPr lang="en-US" sz="1400" dirty="0" smtClean="0">
                <a:solidFill>
                  <a:srgbClr val="00B050"/>
                </a:solidFill>
                <a:highlight>
                  <a:srgbClr val="FFFFFF"/>
                </a:highlight>
                <a:latin typeface="Consolas"/>
              </a:rPr>
              <a:t>Compilation ERROR!</a:t>
            </a:r>
            <a:endParaRPr lang="en-US" sz="1400" dirty="0">
              <a:solidFill>
                <a:srgbClr val="000000"/>
              </a:solidFill>
              <a:highlight>
                <a:srgbClr val="FFFFFF"/>
              </a:highlight>
              <a:latin typeface="Consolas"/>
            </a:endParaRPr>
          </a:p>
          <a:p>
            <a:r>
              <a:rPr lang="en-US" sz="1400" dirty="0">
                <a:solidFill>
                  <a:srgbClr val="000000"/>
                </a:solidFill>
                <a:highlight>
                  <a:srgbClr val="FFFFFF"/>
                </a:highlight>
                <a:latin typeface="Consolas"/>
              </a:rPr>
              <a:t>    … // process xml here</a:t>
            </a:r>
            <a:endParaRPr lang="en-US" sz="1400" dirty="0"/>
          </a:p>
          <a:p>
            <a:r>
              <a:rPr lang="en-US" sz="1400" dirty="0" smtClean="0">
                <a:solidFill>
                  <a:srgbClr val="000000"/>
                </a:solidFill>
                <a:highlight>
                  <a:srgbClr val="FFFFFF"/>
                </a:highlight>
                <a:latin typeface="Consolas"/>
              </a:rPr>
              <a:t>}</a:t>
            </a:r>
          </a:p>
          <a:p>
            <a:endParaRPr lang="en-US" sz="1400" dirty="0">
              <a:solidFill>
                <a:srgbClr val="000000"/>
              </a:solidFill>
              <a:highlight>
                <a:srgbClr val="FFFFFF"/>
              </a:highlight>
              <a:latin typeface="Consolas"/>
            </a:endParaRPr>
          </a:p>
          <a:p>
            <a:endParaRPr lang="en-US" sz="1400" dirty="0" smtClean="0">
              <a:solidFill>
                <a:srgbClr val="0000FF"/>
              </a:solidFill>
              <a:highlight>
                <a:srgbClr val="FFFFFF"/>
              </a:highlight>
              <a:latin typeface="Consolas"/>
            </a:endParaRPr>
          </a:p>
          <a:p>
            <a:r>
              <a:rPr lang="en-US" sz="1400" dirty="0">
                <a:solidFill>
                  <a:srgbClr val="00B050"/>
                </a:solidFill>
                <a:highlight>
                  <a:srgbClr val="FFFFFF"/>
                </a:highlight>
                <a:latin typeface="Consolas"/>
              </a:rPr>
              <a:t>// </a:t>
            </a:r>
            <a:r>
              <a:rPr lang="en-US" sz="1400" dirty="0" err="1" smtClean="0">
                <a:solidFill>
                  <a:srgbClr val="00B050"/>
                </a:solidFill>
                <a:highlight>
                  <a:srgbClr val="FFFFFF"/>
                </a:highlight>
                <a:latin typeface="Consolas"/>
              </a:rPr>
              <a:t>System.Xml.Linq</a:t>
            </a:r>
            <a:r>
              <a:rPr lang="en-US" sz="1400" dirty="0" smtClean="0">
                <a:solidFill>
                  <a:srgbClr val="00B050"/>
                </a:solidFill>
                <a:highlight>
                  <a:srgbClr val="FFFFFF"/>
                </a:highlight>
                <a:latin typeface="Consolas"/>
              </a:rPr>
              <a:t> namespace</a:t>
            </a:r>
            <a:endParaRPr lang="en-US" sz="1400" dirty="0" smtClean="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class</a:t>
            </a:r>
            <a:r>
              <a:rPr lang="en-US" sz="1400" dirty="0" smtClean="0">
                <a:solidFill>
                  <a:srgbClr val="000000"/>
                </a:solidFill>
                <a:highlight>
                  <a:srgbClr val="FFFFFF"/>
                </a:highlight>
                <a:latin typeface="Consolas"/>
              </a:rPr>
              <a:t> </a:t>
            </a:r>
            <a:r>
              <a:rPr lang="en-US" sz="1400" dirty="0" err="1" smtClean="0">
                <a:solidFill>
                  <a:srgbClr val="2B91AF"/>
                </a:solidFill>
                <a:highlight>
                  <a:srgbClr val="FFFFFF"/>
                </a:highlight>
                <a:latin typeface="Consolas"/>
              </a:rPr>
              <a:t>XDocument</a:t>
            </a:r>
            <a:r>
              <a:rPr lang="en-US" sz="1400" dirty="0" smtClean="0">
                <a:solidFill>
                  <a:srgbClr val="000000"/>
                </a:solidFill>
                <a:highlight>
                  <a:srgbClr val="FFFFFF"/>
                </a:highlight>
                <a:latin typeface="Consolas"/>
              </a:rPr>
              <a:t> : </a:t>
            </a:r>
            <a:r>
              <a:rPr lang="en-US" sz="1400" dirty="0" err="1" smtClean="0">
                <a:solidFill>
                  <a:srgbClr val="2B91AF"/>
                </a:solidFill>
                <a:highlight>
                  <a:srgbClr val="FFFFFF"/>
                </a:highlight>
                <a:latin typeface="Consolas"/>
              </a:rPr>
              <a:t>XContainer</a:t>
            </a:r>
            <a:r>
              <a:rPr lang="en-US" sz="1400" dirty="0" smtClean="0">
                <a:solidFill>
                  <a:srgbClr val="000000"/>
                </a:solidFill>
                <a:highlight>
                  <a:srgbClr val="FFFFFF"/>
                </a:highlight>
                <a:latin typeface="Consolas"/>
              </a:rPr>
              <a:t> {</a:t>
            </a:r>
            <a:endParaRPr lang="en-US" sz="1400" dirty="0" smtClean="0"/>
          </a:p>
          <a:p>
            <a:r>
              <a:rPr lang="en-US" sz="1400" dirty="0" smtClean="0">
                <a:solidFill>
                  <a:srgbClr val="0000FF"/>
                </a:solidFill>
                <a:highlight>
                  <a:srgbClr val="FFFFFF"/>
                </a:highlight>
                <a:latin typeface="Consolas"/>
              </a:rPr>
              <a:t>    public</a:t>
            </a:r>
            <a:r>
              <a:rPr lang="en-US" sz="1400" dirty="0" smtClean="0">
                <a:solidFill>
                  <a:srgbClr val="000000"/>
                </a:solidFill>
                <a:highlight>
                  <a:srgbClr val="FFFFFF"/>
                </a:highlight>
                <a:latin typeface="Consolas"/>
              </a:rPr>
              <a:t> </a:t>
            </a:r>
            <a:r>
              <a:rPr lang="en-US" sz="1400" dirty="0" smtClean="0">
                <a:solidFill>
                  <a:srgbClr val="0000FF"/>
                </a:solidFill>
                <a:highlight>
                  <a:srgbClr val="FFFFFF"/>
                </a:highlight>
                <a:latin typeface="Consolas"/>
              </a:rPr>
              <a:t>static</a:t>
            </a:r>
            <a:r>
              <a:rPr lang="en-US" sz="1400" dirty="0" smtClean="0">
                <a:solidFill>
                  <a:srgbClr val="000000"/>
                </a:solidFill>
                <a:highlight>
                  <a:srgbClr val="FFFFFF"/>
                </a:highlight>
                <a:latin typeface="Consolas"/>
              </a:rPr>
              <a:t> </a:t>
            </a:r>
            <a:r>
              <a:rPr lang="en-US" sz="1400" dirty="0" err="1" smtClean="0">
                <a:solidFill>
                  <a:srgbClr val="2B91AF"/>
                </a:solidFill>
                <a:highlight>
                  <a:srgbClr val="FFFFFF"/>
                </a:highlight>
                <a:latin typeface="Consolas"/>
              </a:rPr>
              <a:t>XDocument</a:t>
            </a:r>
            <a:r>
              <a:rPr lang="en-US" sz="1400" dirty="0" smtClean="0">
                <a:solidFill>
                  <a:srgbClr val="000000"/>
                </a:solidFill>
                <a:highlight>
                  <a:srgbClr val="FFFFFF"/>
                </a:highlight>
                <a:latin typeface="Consolas"/>
              </a:rPr>
              <a:t> Load(</a:t>
            </a:r>
            <a:r>
              <a:rPr lang="en-US" sz="1400" dirty="0" smtClean="0">
                <a:solidFill>
                  <a:srgbClr val="2B91AF"/>
                </a:solidFill>
                <a:highlight>
                  <a:srgbClr val="FFFFFF"/>
                </a:highlight>
                <a:latin typeface="Consolas"/>
              </a:rPr>
              <a:t>Stream</a:t>
            </a:r>
            <a:r>
              <a:rPr lang="en-US" sz="1400" dirty="0" smtClean="0">
                <a:solidFill>
                  <a:srgbClr val="000000"/>
                </a:solidFill>
                <a:highlight>
                  <a:srgbClr val="FFFFFF"/>
                </a:highlight>
                <a:latin typeface="Consolas"/>
              </a:rPr>
              <a:t> stream);</a:t>
            </a:r>
          </a:p>
          <a:p>
            <a:r>
              <a:rPr lang="en-US" sz="1400" dirty="0" smtClean="0"/>
              <a:t>    …</a:t>
            </a:r>
          </a:p>
          <a:p>
            <a:r>
              <a:rPr lang="en-US" sz="1400" dirty="0" smtClean="0">
                <a:solidFill>
                  <a:srgbClr val="000000"/>
                </a:solidFill>
                <a:highlight>
                  <a:srgbClr val="FFFFFF"/>
                </a:highlight>
                <a:latin typeface="Consolas"/>
              </a:rPr>
              <a:t>}</a:t>
            </a:r>
          </a:p>
          <a:p>
            <a:endParaRPr lang="en-US" sz="1400" dirty="0">
              <a:solidFill>
                <a:srgbClr val="000000"/>
              </a:solidFill>
              <a:highlight>
                <a:srgbClr val="FFFFFF"/>
              </a:highlight>
              <a:latin typeface="Consolas"/>
            </a:endParaRPr>
          </a:p>
          <a:p>
            <a:r>
              <a:rPr lang="en-US" sz="1400" dirty="0">
                <a:solidFill>
                  <a:srgbClr val="00B050"/>
                </a:solidFill>
                <a:highlight>
                  <a:srgbClr val="FFFFFF"/>
                </a:highlight>
                <a:latin typeface="Consolas"/>
              </a:rPr>
              <a:t>// System.IO namespace; System.Runtime.WindowsRuntime.dll</a:t>
            </a:r>
            <a:endParaRPr lang="en-US" sz="1400" dirty="0">
              <a:solidFill>
                <a:srgbClr val="0000FF"/>
              </a:solidFill>
              <a:highlight>
                <a:srgbClr val="FFFFFF"/>
              </a:highlight>
              <a:latin typeface="Consolas"/>
            </a:endParaRPr>
          </a:p>
          <a:p>
            <a:r>
              <a:rPr lang="en-US" sz="1400" dirty="0">
                <a:solidFill>
                  <a:srgbClr val="0000FF"/>
                </a:solidFill>
                <a:highlight>
                  <a:srgbClr val="FFFFFF"/>
                </a:highlight>
                <a:latin typeface="Consolas"/>
              </a:rPr>
              <a:t>public</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static</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class</a:t>
            </a:r>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WindowsRuntimeStreamExtensions</a:t>
            </a:r>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public</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static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Stream</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AsStream</a:t>
            </a:r>
            <a:r>
              <a:rPr lang="en-US" sz="1400" dirty="0">
                <a:solidFill>
                  <a:srgbClr val="000000"/>
                </a:solidFill>
                <a:highlight>
                  <a:srgbClr val="FFFFFF"/>
                </a:highlight>
                <a:latin typeface="Consolas"/>
              </a:rPr>
              <a:t>(</a:t>
            </a:r>
            <a:r>
              <a:rPr lang="en-US" sz="1400" dirty="0">
                <a:solidFill>
                  <a:srgbClr val="0000FF"/>
                </a:solidFill>
                <a:highlight>
                  <a:srgbClr val="FFFFFF"/>
                </a:highlight>
                <a:latin typeface="Consolas"/>
              </a:rPr>
              <a:t>this</a:t>
            </a:r>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source);</a:t>
            </a:r>
          </a:p>
          <a:p>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a:t>
            </a:r>
            <a:endParaRPr lang="en-US" sz="1400" dirty="0"/>
          </a:p>
          <a:p>
            <a:endParaRPr lang="en-US" sz="1400" dirty="0" smtClean="0">
              <a:solidFill>
                <a:srgbClr val="000000"/>
              </a:solidFill>
              <a:highlight>
                <a:srgbClr val="FFFFFF"/>
              </a:highlight>
              <a:latin typeface="Consolas"/>
            </a:endParaRPr>
          </a:p>
        </p:txBody>
      </p:sp>
      <p:sp>
        <p:nvSpPr>
          <p:cNvPr id="8" name="Rectangle 7"/>
          <p:cNvSpPr/>
          <p:nvPr/>
        </p:nvSpPr>
        <p:spPr bwMode="auto">
          <a:xfrm>
            <a:off x="218301" y="4370609"/>
            <a:ext cx="11462657" cy="1414428"/>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quot;No&quot; Symbol 2"/>
          <p:cNvSpPr/>
          <p:nvPr/>
        </p:nvSpPr>
        <p:spPr bwMode="auto">
          <a:xfrm>
            <a:off x="354955" y="1767935"/>
            <a:ext cx="420648" cy="455583"/>
          </a:xfrm>
          <a:prstGeom prst="noSmoking">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855114" y="1865088"/>
            <a:ext cx="6125350" cy="260462"/>
          </a:xfrm>
          <a:prstGeom prst="rect">
            <a:avLst/>
          </a:prstGeom>
          <a:solidFill>
            <a:srgbClr val="FFC000">
              <a:alpha val="27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90972960"/>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Stream </a:t>
            </a:r>
            <a:r>
              <a:rPr lang="en-US" dirty="0" err="1" smtClean="0"/>
              <a:t>Interop</a:t>
            </a:r>
            <a:r>
              <a:rPr lang="en-US" dirty="0" smtClean="0"/>
              <a:t> Helpers</a:t>
            </a:r>
            <a:endParaRPr lang="en-US" dirty="0"/>
          </a:p>
        </p:txBody>
      </p:sp>
      <p:sp>
        <p:nvSpPr>
          <p:cNvPr id="6" name="Text Placeholder 5"/>
          <p:cNvSpPr>
            <a:spLocks noGrp="1"/>
          </p:cNvSpPr>
          <p:nvPr>
            <p:ph type="body" sz="quarter" idx="10"/>
          </p:nvPr>
        </p:nvSpPr>
        <p:spPr>
          <a:xfrm>
            <a:off x="507868" y="1202871"/>
            <a:ext cx="10718125" cy="4459682"/>
          </a:xfrm>
        </p:spPr>
        <p:txBody>
          <a:bodyPr/>
          <a:lstStyle/>
          <a:p>
            <a:r>
              <a:rPr lang="en-US" sz="1400" dirty="0">
                <a:solidFill>
                  <a:srgbClr val="00B050"/>
                </a:solidFill>
                <a:highlight>
                  <a:srgbClr val="FFFFFF"/>
                </a:highlight>
                <a:latin typeface="Consolas"/>
              </a:rPr>
              <a:t>// Code </a:t>
            </a:r>
            <a:r>
              <a:rPr lang="en-US" sz="1400" dirty="0" smtClean="0">
                <a:solidFill>
                  <a:srgbClr val="00B050"/>
                </a:solidFill>
                <a:highlight>
                  <a:srgbClr val="FFFFFF"/>
                </a:highlight>
                <a:latin typeface="Consolas"/>
              </a:rPr>
              <a:t>you can write</a:t>
            </a:r>
            <a:endParaRPr lang="en-US" sz="1400" dirty="0">
              <a:solidFill>
                <a:srgbClr val="0000FF"/>
              </a:solidFill>
              <a:highlight>
                <a:srgbClr val="FFFFFF"/>
              </a:highlight>
              <a:latin typeface="Consolas"/>
            </a:endParaRPr>
          </a:p>
          <a:p>
            <a:r>
              <a:rPr lang="en-US" sz="1400" dirty="0">
                <a:solidFill>
                  <a:srgbClr val="0000FF"/>
                </a:solidFill>
                <a:highlight>
                  <a:srgbClr val="FFFFFF"/>
                </a:highlight>
                <a:latin typeface="Consolas"/>
              </a:rPr>
              <a:t>public</a:t>
            </a:r>
            <a:r>
              <a:rPr lang="en-US" sz="1400" dirty="0">
                <a:solidFill>
                  <a:srgbClr val="000000"/>
                </a:solidFill>
                <a:highlight>
                  <a:srgbClr val="FFFFFF"/>
                </a:highlight>
                <a:latin typeface="Consolas"/>
              </a:rPr>
              <a:t> </a:t>
            </a:r>
            <a:r>
              <a:rPr lang="en-US" sz="1400" dirty="0" err="1">
                <a:solidFill>
                  <a:srgbClr val="0000FF"/>
                </a:solidFill>
                <a:highlight>
                  <a:srgbClr val="FFFFFF"/>
                </a:highlight>
                <a:latin typeface="Consolas"/>
              </a:rPr>
              <a:t>async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Task</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ProcessXml</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StorageFile</a:t>
            </a:r>
            <a:r>
              <a:rPr lang="en-US" sz="1400" dirty="0">
                <a:solidFill>
                  <a:srgbClr val="000000"/>
                </a:solidFill>
                <a:highlight>
                  <a:srgbClr val="FFFFFF"/>
                </a:highlight>
                <a:latin typeface="Consolas"/>
              </a:rPr>
              <a:t> file) {</a:t>
            </a:r>
            <a:endParaRPr lang="en-US" sz="1400" dirty="0"/>
          </a:p>
          <a:p>
            <a:r>
              <a:rPr lang="en-US" sz="1400" dirty="0">
                <a:solidFill>
                  <a:srgbClr val="2B91AF"/>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a:t>
            </a:r>
            <a:r>
              <a:rPr lang="en-US" sz="1400" dirty="0" err="1" smtClean="0">
                <a:solidFill>
                  <a:srgbClr val="000000"/>
                </a:solidFill>
                <a:highlight>
                  <a:srgbClr val="FFFFFF"/>
                </a:highlight>
                <a:latin typeface="Consolas"/>
              </a:rPr>
              <a:t>wrtStream</a:t>
            </a:r>
            <a:r>
              <a:rPr lang="en-US" sz="1400" dirty="0" smtClean="0">
                <a:solidFill>
                  <a:srgbClr val="000000"/>
                </a:solidFill>
                <a:highlight>
                  <a:srgbClr val="FFFFFF"/>
                </a:highlight>
                <a:latin typeface="Consolas"/>
              </a:rPr>
              <a:t> </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file.OpenForReadAsync</a:t>
            </a:r>
            <a:r>
              <a:rPr lang="en-US" sz="1400" dirty="0">
                <a:solidFill>
                  <a:srgbClr val="000000"/>
                </a:solidFill>
                <a:highlight>
                  <a:srgbClr val="FFFFFF"/>
                </a:highlight>
                <a:latin typeface="Consolas"/>
              </a:rPr>
              <a:t>();</a:t>
            </a:r>
            <a:endParaRPr lang="en-US" sz="1400" dirty="0"/>
          </a:p>
          <a:p>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XDocument</a:t>
            </a:r>
            <a:r>
              <a:rPr lang="en-US" sz="1400" dirty="0">
                <a:solidFill>
                  <a:srgbClr val="000000"/>
                </a:solidFill>
                <a:highlight>
                  <a:srgbClr val="FFFFFF"/>
                </a:highlight>
                <a:latin typeface="Consolas"/>
              </a:rPr>
              <a:t> xml = </a:t>
            </a:r>
            <a:r>
              <a:rPr lang="en-US" sz="1400" dirty="0" err="1" smtClean="0">
                <a:solidFill>
                  <a:srgbClr val="2B91AF"/>
                </a:solidFill>
                <a:highlight>
                  <a:srgbClr val="FFFFFF"/>
                </a:highlight>
                <a:latin typeface="Consolas"/>
              </a:rPr>
              <a:t>XDocument</a:t>
            </a:r>
            <a:r>
              <a:rPr lang="en-US" sz="1400" dirty="0" err="1" smtClean="0">
                <a:solidFill>
                  <a:srgbClr val="000000"/>
                </a:solidFill>
                <a:highlight>
                  <a:srgbClr val="FFFFFF"/>
                </a:highlight>
                <a:latin typeface="Consolas"/>
              </a:rPr>
              <a:t>.Load</a:t>
            </a:r>
            <a:r>
              <a:rPr lang="en-US" sz="1400" dirty="0" smtClean="0">
                <a:solidFill>
                  <a:srgbClr val="000000"/>
                </a:solidFill>
                <a:highlight>
                  <a:srgbClr val="FFFFFF"/>
                </a:highlight>
                <a:latin typeface="Consolas"/>
              </a:rPr>
              <a:t>(</a:t>
            </a:r>
            <a:r>
              <a:rPr lang="en-US" sz="1400" dirty="0" err="1" smtClean="0">
                <a:solidFill>
                  <a:srgbClr val="000000"/>
                </a:solidFill>
                <a:highlight>
                  <a:srgbClr val="FFFFFF"/>
                </a:highlight>
                <a:latin typeface="Consolas"/>
              </a:rPr>
              <a:t>wrtStream.AsStream</a:t>
            </a:r>
            <a:r>
              <a:rPr lang="en-US" sz="1400" dirty="0" smtClean="0">
                <a:solidFill>
                  <a:srgbClr val="000000"/>
                </a:solidFill>
                <a:highlight>
                  <a:srgbClr val="FFFFFF"/>
                </a:highlight>
                <a:latin typeface="Consolas"/>
              </a:rPr>
              <a:t>()); </a:t>
            </a:r>
            <a:r>
              <a:rPr lang="en-US" sz="1400" dirty="0">
                <a:solidFill>
                  <a:srgbClr val="00B050"/>
                </a:solidFill>
                <a:highlight>
                  <a:srgbClr val="FFFFFF"/>
                </a:highlight>
                <a:latin typeface="Consolas"/>
              </a:rPr>
              <a:t>// </a:t>
            </a:r>
            <a:r>
              <a:rPr lang="en-US" sz="1400" dirty="0" err="1" smtClean="0">
                <a:solidFill>
                  <a:srgbClr val="00B050"/>
                </a:solidFill>
                <a:highlight>
                  <a:srgbClr val="FFFFFF"/>
                </a:highlight>
                <a:latin typeface="Consolas"/>
              </a:rPr>
              <a:t>AsStream</a:t>
            </a:r>
            <a:r>
              <a:rPr lang="en-US" sz="1400" dirty="0" smtClean="0">
                <a:solidFill>
                  <a:srgbClr val="00B050"/>
                </a:solidFill>
                <a:highlight>
                  <a:srgbClr val="FFFFFF"/>
                </a:highlight>
                <a:latin typeface="Consolas"/>
              </a:rPr>
              <a:t>() makes this work!</a:t>
            </a:r>
            <a:endParaRPr lang="en-US" sz="1400" dirty="0">
              <a:solidFill>
                <a:srgbClr val="000000"/>
              </a:solidFill>
              <a:highlight>
                <a:srgbClr val="FFFFFF"/>
              </a:highlight>
              <a:latin typeface="Consolas"/>
            </a:endParaRPr>
          </a:p>
          <a:p>
            <a:r>
              <a:rPr lang="en-US" sz="1400" dirty="0">
                <a:solidFill>
                  <a:srgbClr val="000000"/>
                </a:solidFill>
                <a:highlight>
                  <a:srgbClr val="FFFFFF"/>
                </a:highlight>
                <a:latin typeface="Consolas"/>
              </a:rPr>
              <a:t>    … // process xml here</a:t>
            </a:r>
            <a:endParaRPr lang="en-US" sz="1400" dirty="0"/>
          </a:p>
          <a:p>
            <a:r>
              <a:rPr lang="en-US" sz="1400" dirty="0">
                <a:solidFill>
                  <a:srgbClr val="000000"/>
                </a:solidFill>
                <a:highlight>
                  <a:srgbClr val="FFFFFF"/>
                </a:highlight>
                <a:latin typeface="Consolas"/>
              </a:rPr>
              <a:t>}</a:t>
            </a:r>
          </a:p>
          <a:p>
            <a:endParaRPr lang="en-US" sz="1400" dirty="0">
              <a:solidFill>
                <a:srgbClr val="000000"/>
              </a:solidFill>
              <a:highlight>
                <a:srgbClr val="FFFFFF"/>
              </a:highlight>
              <a:latin typeface="Consolas"/>
            </a:endParaRPr>
          </a:p>
          <a:p>
            <a:endParaRPr lang="en-US" sz="1400" dirty="0" smtClean="0">
              <a:solidFill>
                <a:srgbClr val="0000FF"/>
              </a:solidFill>
              <a:highlight>
                <a:srgbClr val="FFFFFF"/>
              </a:highlight>
              <a:latin typeface="Consolas"/>
            </a:endParaRPr>
          </a:p>
          <a:p>
            <a:r>
              <a:rPr lang="en-US" sz="1400" dirty="0">
                <a:solidFill>
                  <a:srgbClr val="00B050"/>
                </a:solidFill>
                <a:highlight>
                  <a:srgbClr val="FFFFFF"/>
                </a:highlight>
                <a:latin typeface="Consolas"/>
              </a:rPr>
              <a:t>// </a:t>
            </a:r>
            <a:r>
              <a:rPr lang="en-US" sz="1400" dirty="0" err="1" smtClean="0">
                <a:solidFill>
                  <a:srgbClr val="00B050"/>
                </a:solidFill>
                <a:highlight>
                  <a:srgbClr val="FFFFFF"/>
                </a:highlight>
                <a:latin typeface="Consolas"/>
              </a:rPr>
              <a:t>System.Xml.Linq</a:t>
            </a:r>
            <a:r>
              <a:rPr lang="en-US" sz="1400" dirty="0" smtClean="0">
                <a:solidFill>
                  <a:srgbClr val="00B050"/>
                </a:solidFill>
                <a:highlight>
                  <a:srgbClr val="FFFFFF"/>
                </a:highlight>
                <a:latin typeface="Consolas"/>
              </a:rPr>
              <a:t> namespace</a:t>
            </a:r>
            <a:endParaRPr lang="en-US" sz="1400" dirty="0" smtClean="0">
              <a:solidFill>
                <a:srgbClr val="0000FF"/>
              </a:solidFill>
              <a:highlight>
                <a:srgbClr val="FFFFFF"/>
              </a:highlight>
              <a:latin typeface="Consolas"/>
            </a:endParaRPr>
          </a:p>
          <a:p>
            <a:r>
              <a:rPr lang="en-US" sz="1400" dirty="0" smtClean="0">
                <a:solidFill>
                  <a:srgbClr val="0000FF"/>
                </a:solidFill>
                <a:highlight>
                  <a:srgbClr val="FFFFFF"/>
                </a:highlight>
                <a:latin typeface="Consolas"/>
              </a:rPr>
              <a:t>class</a:t>
            </a:r>
            <a:r>
              <a:rPr lang="en-US" sz="1400" dirty="0" smtClean="0">
                <a:solidFill>
                  <a:srgbClr val="000000"/>
                </a:solidFill>
                <a:highlight>
                  <a:srgbClr val="FFFFFF"/>
                </a:highlight>
                <a:latin typeface="Consolas"/>
              </a:rPr>
              <a:t> </a:t>
            </a:r>
            <a:r>
              <a:rPr lang="en-US" sz="1400" dirty="0" err="1" smtClean="0">
                <a:solidFill>
                  <a:srgbClr val="2B91AF"/>
                </a:solidFill>
                <a:highlight>
                  <a:srgbClr val="FFFFFF"/>
                </a:highlight>
                <a:latin typeface="Consolas"/>
              </a:rPr>
              <a:t>XDocument</a:t>
            </a:r>
            <a:r>
              <a:rPr lang="en-US" sz="1400" dirty="0" smtClean="0">
                <a:solidFill>
                  <a:srgbClr val="000000"/>
                </a:solidFill>
                <a:highlight>
                  <a:srgbClr val="FFFFFF"/>
                </a:highlight>
                <a:latin typeface="Consolas"/>
              </a:rPr>
              <a:t> : </a:t>
            </a:r>
            <a:r>
              <a:rPr lang="en-US" sz="1400" dirty="0" err="1" smtClean="0">
                <a:solidFill>
                  <a:srgbClr val="2B91AF"/>
                </a:solidFill>
                <a:highlight>
                  <a:srgbClr val="FFFFFF"/>
                </a:highlight>
                <a:latin typeface="Consolas"/>
              </a:rPr>
              <a:t>XContainer</a:t>
            </a:r>
            <a:r>
              <a:rPr lang="en-US" sz="1400" dirty="0" smtClean="0">
                <a:solidFill>
                  <a:srgbClr val="000000"/>
                </a:solidFill>
                <a:highlight>
                  <a:srgbClr val="FFFFFF"/>
                </a:highlight>
                <a:latin typeface="Consolas"/>
              </a:rPr>
              <a:t> {</a:t>
            </a:r>
            <a:endParaRPr lang="en-US" sz="1400" dirty="0" smtClean="0"/>
          </a:p>
          <a:p>
            <a:r>
              <a:rPr lang="en-US" sz="1400" dirty="0" smtClean="0">
                <a:solidFill>
                  <a:srgbClr val="0000FF"/>
                </a:solidFill>
                <a:highlight>
                  <a:srgbClr val="FFFFFF"/>
                </a:highlight>
                <a:latin typeface="Consolas"/>
              </a:rPr>
              <a:t>    public</a:t>
            </a:r>
            <a:r>
              <a:rPr lang="en-US" sz="1400" dirty="0" smtClean="0">
                <a:solidFill>
                  <a:srgbClr val="000000"/>
                </a:solidFill>
                <a:highlight>
                  <a:srgbClr val="FFFFFF"/>
                </a:highlight>
                <a:latin typeface="Consolas"/>
              </a:rPr>
              <a:t> </a:t>
            </a:r>
            <a:r>
              <a:rPr lang="en-US" sz="1400" dirty="0" smtClean="0">
                <a:solidFill>
                  <a:srgbClr val="0000FF"/>
                </a:solidFill>
                <a:highlight>
                  <a:srgbClr val="FFFFFF"/>
                </a:highlight>
                <a:latin typeface="Consolas"/>
              </a:rPr>
              <a:t>static</a:t>
            </a:r>
            <a:r>
              <a:rPr lang="en-US" sz="1400" dirty="0" smtClean="0">
                <a:solidFill>
                  <a:srgbClr val="000000"/>
                </a:solidFill>
                <a:highlight>
                  <a:srgbClr val="FFFFFF"/>
                </a:highlight>
                <a:latin typeface="Consolas"/>
              </a:rPr>
              <a:t> </a:t>
            </a:r>
            <a:r>
              <a:rPr lang="en-US" sz="1400" dirty="0" err="1" smtClean="0">
                <a:solidFill>
                  <a:srgbClr val="2B91AF"/>
                </a:solidFill>
                <a:highlight>
                  <a:srgbClr val="FFFFFF"/>
                </a:highlight>
                <a:latin typeface="Consolas"/>
              </a:rPr>
              <a:t>XDocument</a:t>
            </a:r>
            <a:r>
              <a:rPr lang="en-US" sz="1400" dirty="0" smtClean="0">
                <a:solidFill>
                  <a:srgbClr val="000000"/>
                </a:solidFill>
                <a:highlight>
                  <a:srgbClr val="FFFFFF"/>
                </a:highlight>
                <a:latin typeface="Consolas"/>
              </a:rPr>
              <a:t> Load(</a:t>
            </a:r>
            <a:r>
              <a:rPr lang="en-US" sz="1400" dirty="0" smtClean="0">
                <a:solidFill>
                  <a:srgbClr val="2B91AF"/>
                </a:solidFill>
                <a:highlight>
                  <a:srgbClr val="FFFFFF"/>
                </a:highlight>
                <a:latin typeface="Consolas"/>
              </a:rPr>
              <a:t>Stream</a:t>
            </a:r>
            <a:r>
              <a:rPr lang="en-US" sz="1400" dirty="0" smtClean="0">
                <a:solidFill>
                  <a:srgbClr val="000000"/>
                </a:solidFill>
                <a:highlight>
                  <a:srgbClr val="FFFFFF"/>
                </a:highlight>
                <a:latin typeface="Consolas"/>
              </a:rPr>
              <a:t> stream);</a:t>
            </a:r>
          </a:p>
          <a:p>
            <a:r>
              <a:rPr lang="en-US" sz="1400" dirty="0" smtClean="0"/>
              <a:t>    …</a:t>
            </a:r>
          </a:p>
          <a:p>
            <a:r>
              <a:rPr lang="en-US" sz="1400" dirty="0" smtClean="0">
                <a:solidFill>
                  <a:srgbClr val="000000"/>
                </a:solidFill>
                <a:highlight>
                  <a:srgbClr val="FFFFFF"/>
                </a:highlight>
                <a:latin typeface="Consolas"/>
              </a:rPr>
              <a:t>}</a:t>
            </a:r>
          </a:p>
          <a:p>
            <a:endParaRPr lang="en-US" sz="1400" dirty="0">
              <a:solidFill>
                <a:srgbClr val="000000"/>
              </a:solidFill>
              <a:highlight>
                <a:srgbClr val="FFFFFF"/>
              </a:highlight>
              <a:latin typeface="Consolas"/>
            </a:endParaRPr>
          </a:p>
          <a:p>
            <a:r>
              <a:rPr lang="en-US" sz="1400" dirty="0">
                <a:solidFill>
                  <a:srgbClr val="00B050"/>
                </a:solidFill>
                <a:highlight>
                  <a:srgbClr val="FFFFFF"/>
                </a:highlight>
                <a:latin typeface="Consolas"/>
              </a:rPr>
              <a:t>// System.IO namespace; System.Runtime.WindowsRuntime.dll</a:t>
            </a:r>
            <a:endParaRPr lang="en-US" sz="1400" dirty="0">
              <a:solidFill>
                <a:srgbClr val="0000FF"/>
              </a:solidFill>
              <a:highlight>
                <a:srgbClr val="FFFFFF"/>
              </a:highlight>
              <a:latin typeface="Consolas"/>
            </a:endParaRPr>
          </a:p>
          <a:p>
            <a:r>
              <a:rPr lang="en-US" sz="1400" dirty="0">
                <a:solidFill>
                  <a:srgbClr val="0000FF"/>
                </a:solidFill>
                <a:highlight>
                  <a:srgbClr val="FFFFFF"/>
                </a:highlight>
                <a:latin typeface="Consolas"/>
              </a:rPr>
              <a:t>public</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static</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class</a:t>
            </a:r>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WindowsRuntimeStreamExtensions</a:t>
            </a:r>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public</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static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Stream</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AsStream</a:t>
            </a:r>
            <a:r>
              <a:rPr lang="en-US" sz="1400" dirty="0">
                <a:solidFill>
                  <a:srgbClr val="000000"/>
                </a:solidFill>
                <a:highlight>
                  <a:srgbClr val="FFFFFF"/>
                </a:highlight>
                <a:latin typeface="Consolas"/>
              </a:rPr>
              <a:t>(</a:t>
            </a:r>
            <a:r>
              <a:rPr lang="en-US" sz="1400" dirty="0">
                <a:solidFill>
                  <a:srgbClr val="0000FF"/>
                </a:solidFill>
                <a:highlight>
                  <a:srgbClr val="FFFFFF"/>
                </a:highlight>
                <a:latin typeface="Consolas"/>
              </a:rPr>
              <a:t>this</a:t>
            </a:r>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IInputStream</a:t>
            </a:r>
            <a:r>
              <a:rPr lang="en-US" sz="1400" dirty="0">
                <a:solidFill>
                  <a:srgbClr val="000000"/>
                </a:solidFill>
                <a:highlight>
                  <a:srgbClr val="FFFFFF"/>
                </a:highlight>
                <a:latin typeface="Consolas"/>
              </a:rPr>
              <a:t> source);</a:t>
            </a:r>
          </a:p>
          <a:p>
            <a:r>
              <a:rPr lang="en-US" sz="1400" dirty="0">
                <a:solidFill>
                  <a:srgbClr val="000000"/>
                </a:solidFill>
                <a:highlight>
                  <a:srgbClr val="FFFFFF"/>
                </a:highlight>
                <a:latin typeface="Consolas"/>
              </a:rPr>
              <a:t>    …</a:t>
            </a:r>
            <a:endParaRPr lang="en-US" sz="1400" dirty="0"/>
          </a:p>
          <a:p>
            <a:r>
              <a:rPr lang="en-US" sz="1400" dirty="0" smtClean="0">
                <a:solidFill>
                  <a:srgbClr val="000000"/>
                </a:solidFill>
                <a:highlight>
                  <a:srgbClr val="FFFFFF"/>
                </a:highlight>
                <a:latin typeface="Consolas"/>
              </a:rPr>
              <a:t>}</a:t>
            </a:r>
            <a:endParaRPr lang="en-US" sz="1400" dirty="0"/>
          </a:p>
        </p:txBody>
      </p:sp>
      <p:sp>
        <p:nvSpPr>
          <p:cNvPr id="8" name="Rectangle 7"/>
          <p:cNvSpPr/>
          <p:nvPr/>
        </p:nvSpPr>
        <p:spPr bwMode="auto">
          <a:xfrm>
            <a:off x="367393" y="1113421"/>
            <a:ext cx="11462657" cy="1556299"/>
          </a:xfrm>
          <a:prstGeom prst="rect">
            <a:avLst/>
          </a:prstGeom>
          <a:noFill/>
          <a:ln w="381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Smiley Face 1"/>
          <p:cNvSpPr/>
          <p:nvPr/>
        </p:nvSpPr>
        <p:spPr bwMode="auto">
          <a:xfrm>
            <a:off x="367393" y="1820636"/>
            <a:ext cx="391886" cy="342900"/>
          </a:xfrm>
          <a:prstGeom prst="smileyFace">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00495543"/>
      </p:ext>
    </p:extLst>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48" y="302079"/>
            <a:ext cx="10058400" cy="6286500"/>
          </a:xfrm>
          <a:prstGeom prst="rect">
            <a:avLst/>
          </a:prstGeom>
        </p:spPr>
      </p:pic>
    </p:spTree>
    <p:extLst>
      <p:ext uri="{BB962C8B-B14F-4D97-AF65-F5344CB8AC3E}">
        <p14:creationId xmlns:p14="http://schemas.microsoft.com/office/powerpoint/2010/main" val="365723836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430" y="367392"/>
            <a:ext cx="6400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6881646" y="696685"/>
            <a:ext cx="2488552" cy="608251"/>
          </a:xfrm>
          <a:prstGeom prst="wedgeRectCallout">
            <a:avLst>
              <a:gd name="adj1" fmla="val -156677"/>
              <a:gd name="adj2" fmla="val 347592"/>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mscorlib.dll</a:t>
            </a:r>
            <a:endParaRPr lang="en-US" sz="1200" b="1" dirty="0"/>
          </a:p>
        </p:txBody>
      </p:sp>
    </p:spTree>
    <p:extLst>
      <p:ext uri="{BB962C8B-B14F-4D97-AF65-F5344CB8AC3E}">
        <p14:creationId xmlns:p14="http://schemas.microsoft.com/office/powerpoint/2010/main" val="333310189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632" y="383395"/>
            <a:ext cx="6400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7591939" y="1129392"/>
            <a:ext cx="2488552" cy="608251"/>
          </a:xfrm>
          <a:prstGeom prst="wedgeRectCallout">
            <a:avLst>
              <a:gd name="adj1" fmla="val -156677"/>
              <a:gd name="adj2" fmla="val 347592"/>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System.Runtime.dll</a:t>
            </a:r>
            <a:endParaRPr lang="en-US" sz="1200" b="1" dirty="0"/>
          </a:p>
        </p:txBody>
      </p:sp>
      <p:sp>
        <p:nvSpPr>
          <p:cNvPr id="6" name="Rectangular Callout 5"/>
          <p:cNvSpPr/>
          <p:nvPr/>
        </p:nvSpPr>
        <p:spPr>
          <a:xfrm>
            <a:off x="7099360" y="2555421"/>
            <a:ext cx="2488552" cy="608251"/>
          </a:xfrm>
          <a:prstGeom prst="wedgeRectCallout">
            <a:avLst>
              <a:gd name="adj1" fmla="val -156677"/>
              <a:gd name="adj2" fmla="val 347592"/>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System.Reflection.dll</a:t>
            </a:r>
            <a:endParaRPr lang="en-US" sz="1200" b="1" dirty="0"/>
          </a:p>
        </p:txBody>
      </p:sp>
    </p:spTree>
    <p:extLst>
      <p:ext uri="{BB962C8B-B14F-4D97-AF65-F5344CB8AC3E}">
        <p14:creationId xmlns:p14="http://schemas.microsoft.com/office/powerpoint/2010/main" val="161239848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609398"/>
          </a:xfrm>
        </p:spPr>
        <p:txBody>
          <a:bodyPr/>
          <a:lstStyle/>
          <a:p>
            <a:r>
              <a:rPr lang="en-US" dirty="0" smtClean="0"/>
              <a:t>Portable Project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721" y="1234249"/>
            <a:ext cx="8329382" cy="4389501"/>
          </a:xfrm>
          <a:prstGeom prst="rect">
            <a:avLst/>
          </a:prstGeom>
        </p:spPr>
      </p:pic>
      <p:sp>
        <p:nvSpPr>
          <p:cNvPr id="6" name="Oval 5"/>
          <p:cNvSpPr/>
          <p:nvPr/>
        </p:nvSpPr>
        <p:spPr bwMode="auto">
          <a:xfrm>
            <a:off x="3984171" y="3282043"/>
            <a:ext cx="3812721" cy="800100"/>
          </a:xfrm>
          <a:prstGeom prst="ellipse">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 name="Oval 6"/>
          <p:cNvSpPr/>
          <p:nvPr/>
        </p:nvSpPr>
        <p:spPr bwMode="auto">
          <a:xfrm>
            <a:off x="7633607" y="1698171"/>
            <a:ext cx="2625496" cy="1110343"/>
          </a:xfrm>
          <a:prstGeom prst="ellipse">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5662133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26" y="212271"/>
            <a:ext cx="10058400" cy="6286500"/>
          </a:xfrm>
          <a:prstGeom prst="rect">
            <a:avLst/>
          </a:prstGeom>
        </p:spPr>
      </p:pic>
      <p:sp>
        <p:nvSpPr>
          <p:cNvPr id="7" name="Oval 6"/>
          <p:cNvSpPr/>
          <p:nvPr/>
        </p:nvSpPr>
        <p:spPr bwMode="auto">
          <a:xfrm>
            <a:off x="2212522" y="2465614"/>
            <a:ext cx="1992086" cy="1167492"/>
          </a:xfrm>
          <a:prstGeom prst="ellipse">
            <a:avLst/>
          </a:prstGeom>
          <a:no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784959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t>
            </a:r>
            <a:r>
              <a:rPr lang="en-US" dirty="0"/>
              <a:t>M</a:t>
            </a:r>
            <a:r>
              <a:rPr lang="en-US" dirty="0" smtClean="0"/>
              <a:t>ore </a:t>
            </a:r>
            <a:r>
              <a:rPr lang="en-US" dirty="0"/>
              <a:t>I</a:t>
            </a:r>
            <a:r>
              <a:rPr lang="en-US" dirty="0" smtClean="0"/>
              <a:t>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10868246" cy="246221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a:solidFill>
                  <a:schemeClr val="tx1"/>
                </a:solidFill>
              </a:rPr>
              <a:t>TOOL-810T: </a:t>
            </a:r>
            <a:r>
              <a:rPr lang="en-US" sz="2000" b="1" dirty="0" err="1">
                <a:solidFill>
                  <a:schemeClr val="tx1"/>
                </a:solidFill>
              </a:rPr>
              <a:t>Async</a:t>
            </a:r>
            <a:r>
              <a:rPr lang="en-US" sz="2000" b="1" dirty="0">
                <a:solidFill>
                  <a:schemeClr val="tx1"/>
                </a:solidFill>
              </a:rPr>
              <a:t> made simple in Windows 8, with C# and Visual Basic</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TOOL-531T: Using the Windows Runtime from C# and Visual Basic</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APP-737T: Metro style apps using XAML: what you need to know</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PLAT-876T: Lessons learned designing the Windows Runtime</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SAC-824T: </a:t>
            </a:r>
            <a:r>
              <a:rPr lang="en-US" sz="2000" b="1" dirty="0" err="1">
                <a:solidFill>
                  <a:schemeClr val="tx1"/>
                </a:solidFill>
              </a:rPr>
              <a:t>OData</a:t>
            </a:r>
            <a:r>
              <a:rPr lang="en-US" sz="2000" b="1" dirty="0">
                <a:solidFill>
                  <a:schemeClr val="tx1"/>
                </a:solidFill>
              </a:rPr>
              <a:t> Futures: creating the web of data</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PLAT-581T: Making apps  social and connected with HTTP services</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7" y="1161105"/>
            <a:ext cx="10868247" cy="40011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884215" y="5087600"/>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799876" y="4767560"/>
            <a:ext cx="10868247" cy="40011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2" name="TextBox 21"/>
          <p:cNvSpPr txBox="1"/>
          <p:nvPr/>
        </p:nvSpPr>
        <p:spPr>
          <a:xfrm>
            <a:off x="799878" y="5189877"/>
            <a:ext cx="5231751" cy="61555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BCL Blog</a:t>
            </a:r>
            <a:r>
              <a:rPr lang="en-US" sz="2000" b="1" dirty="0">
                <a:solidFill>
                  <a:schemeClr val="tx1"/>
                </a:solidFill>
              </a:rPr>
              <a:t>: </a:t>
            </a:r>
            <a:r>
              <a:rPr lang="en-US" sz="2000" b="1" dirty="0">
                <a:solidFill>
                  <a:schemeClr val="tx1"/>
                </a:solidFill>
                <a:hlinkClick r:id="rId2"/>
              </a:rPr>
              <a:t>http://blogs.msdn.com/b/bclteam</a:t>
            </a:r>
            <a:r>
              <a:rPr lang="en-US" sz="2000" b="1" dirty="0" smtClean="0">
                <a:solidFill>
                  <a:schemeClr val="tx1"/>
                </a:solidFill>
                <a:hlinkClick r:id="rId2"/>
              </a:rPr>
              <a:t>/</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endParaRPr lang="en-US" sz="2000" b="1" dirty="0" smtClean="0">
              <a:solidFill>
                <a:schemeClr val="tx1"/>
              </a:solidFill>
            </a:endParaRPr>
          </a:p>
        </p:txBody>
      </p:sp>
    </p:spTree>
    <p:extLst>
      <p:ext uri="{BB962C8B-B14F-4D97-AF65-F5344CB8AC3E}">
        <p14:creationId xmlns:p14="http://schemas.microsoft.com/office/powerpoint/2010/main" val="369612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41228776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29277" y="1300993"/>
            <a:ext cx="10718125" cy="4696670"/>
          </a:xfrm>
        </p:spPr>
        <p:txBody>
          <a:bodyPr/>
          <a:lstStyle/>
          <a:p>
            <a:r>
              <a:rPr lang="en-US" sz="1400" dirty="0">
                <a:solidFill>
                  <a:srgbClr val="0000FF"/>
                </a:solidFill>
                <a:highlight>
                  <a:srgbClr val="FFFFFF"/>
                </a:highlight>
                <a:latin typeface="Consolas"/>
              </a:rPr>
              <a:t>using</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Windows.Storage</a:t>
            </a:r>
            <a:r>
              <a:rPr lang="en-US" sz="1400" dirty="0">
                <a:solidFill>
                  <a:srgbClr val="000000"/>
                </a:solidFill>
                <a:highlight>
                  <a:srgbClr val="FFFFFF"/>
                </a:highlight>
                <a:latin typeface="Consolas"/>
              </a:rPr>
              <a:t>;</a:t>
            </a:r>
            <a:endParaRPr lang="en-US" sz="1400" dirty="0">
              <a:solidFill>
                <a:srgbClr val="0000FF"/>
              </a:solidFill>
              <a:highlight>
                <a:srgbClr val="FFFFFF"/>
              </a:highlight>
              <a:latin typeface="Consolas"/>
            </a:endParaRPr>
          </a:p>
          <a:p>
            <a:r>
              <a:rPr lang="en-US" sz="1400" dirty="0">
                <a:solidFill>
                  <a:srgbClr val="0000FF"/>
                </a:solidFill>
                <a:highlight>
                  <a:srgbClr val="FFFFFF"/>
                </a:highlight>
                <a:latin typeface="Consolas"/>
              </a:rPr>
              <a:t>using</a:t>
            </a:r>
            <a:r>
              <a:rPr lang="en-US" sz="1400" dirty="0">
                <a:solidFill>
                  <a:srgbClr val="000000"/>
                </a:solidFill>
                <a:highlight>
                  <a:srgbClr val="FFFFFF"/>
                </a:highlight>
                <a:latin typeface="Consolas"/>
              </a:rPr>
              <a:t> System;</a:t>
            </a:r>
            <a:endParaRPr lang="en-US" sz="1400" dirty="0"/>
          </a:p>
          <a:p>
            <a:r>
              <a:rPr lang="en-US" sz="1400" dirty="0">
                <a:solidFill>
                  <a:srgbClr val="0000FF"/>
                </a:solidFill>
                <a:highlight>
                  <a:srgbClr val="FFFFFF"/>
                </a:highlight>
                <a:latin typeface="Consolas"/>
              </a:rPr>
              <a:t>using</a:t>
            </a:r>
            <a:r>
              <a:rPr lang="en-US" sz="1400" dirty="0">
                <a:solidFill>
                  <a:srgbClr val="000000"/>
                </a:solidFill>
                <a:highlight>
                  <a:srgbClr val="FFFFFF"/>
                </a:highlight>
                <a:latin typeface="Consolas"/>
              </a:rPr>
              <a:t> System.IO;</a:t>
            </a:r>
            <a:endParaRPr lang="en-US" sz="1400" dirty="0"/>
          </a:p>
          <a:p>
            <a:r>
              <a:rPr lang="en-US" sz="1400" dirty="0">
                <a:solidFill>
                  <a:srgbClr val="0000FF"/>
                </a:solidFill>
                <a:highlight>
                  <a:srgbClr val="FFFFFF"/>
                </a:highlight>
                <a:latin typeface="Consolas"/>
              </a:rPr>
              <a:t>using</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System.Threading.Tasks</a:t>
            </a:r>
            <a:r>
              <a:rPr lang="en-US" sz="1400" dirty="0">
                <a:solidFill>
                  <a:srgbClr val="000000"/>
                </a:solidFill>
                <a:highlight>
                  <a:srgbClr val="FFFFFF"/>
                </a:highlight>
                <a:latin typeface="Consolas"/>
              </a:rPr>
              <a:t>;</a:t>
            </a:r>
            <a:endParaRPr lang="en-US" sz="1400" dirty="0"/>
          </a:p>
          <a:p>
            <a:r>
              <a:rPr lang="en-US" sz="1400" dirty="0">
                <a:solidFill>
                  <a:srgbClr val="000000"/>
                </a:solidFill>
                <a:highlight>
                  <a:srgbClr val="FFFFFF"/>
                </a:highlight>
                <a:latin typeface="Consolas"/>
              </a:rPr>
              <a:t> </a:t>
            </a:r>
            <a:endParaRPr lang="en-US" sz="1400" dirty="0"/>
          </a:p>
          <a:p>
            <a:r>
              <a:rPr lang="en-US" sz="1400" dirty="0">
                <a:solidFill>
                  <a:srgbClr val="0000FF"/>
                </a:solidFill>
                <a:highlight>
                  <a:srgbClr val="FFFFFF"/>
                </a:highlight>
                <a:latin typeface="Consolas"/>
              </a:rPr>
              <a:t>class</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Sample</a:t>
            </a:r>
            <a:r>
              <a:rPr lang="en-US" sz="1400" dirty="0">
                <a:solidFill>
                  <a:srgbClr val="000000"/>
                </a:solidFill>
                <a:highlight>
                  <a:srgbClr val="FFFFFF"/>
                </a:highlight>
                <a:latin typeface="Consolas"/>
              </a:rPr>
              <a:t> {</a:t>
            </a:r>
            <a:endParaRPr lang="en-US" sz="1400" dirty="0"/>
          </a:p>
          <a:p>
            <a:r>
              <a:rPr lang="en-US" sz="1400" dirty="0">
                <a:solidFill>
                  <a:srgbClr val="0000FF"/>
                </a:solidFill>
                <a:highlight>
                  <a:srgbClr val="FFFFFF"/>
                </a:highlight>
                <a:latin typeface="Consolas"/>
              </a:rPr>
              <a:t>    static</a:t>
            </a:r>
            <a:r>
              <a:rPr lang="en-US" sz="1400" dirty="0">
                <a:solidFill>
                  <a:srgbClr val="000000"/>
                </a:solidFill>
                <a:highlight>
                  <a:srgbClr val="FFFFFF"/>
                </a:highlight>
                <a:latin typeface="Consolas"/>
              </a:rPr>
              <a:t> </a:t>
            </a:r>
            <a:r>
              <a:rPr lang="en-US" sz="1400" dirty="0" err="1">
                <a:solidFill>
                  <a:srgbClr val="0000FF"/>
                </a:solidFill>
                <a:highlight>
                  <a:srgbClr val="FFFFFF"/>
                </a:highlight>
                <a:latin typeface="Consolas"/>
              </a:rPr>
              <a:t>async</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Task</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WriteAsync</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StorageFolder</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wrtfolder</a:t>
            </a:r>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string</a:t>
            </a:r>
            <a:r>
              <a:rPr lang="en-US" sz="1400" dirty="0">
                <a:solidFill>
                  <a:srgbClr val="000000"/>
                </a:solidFill>
                <a:highlight>
                  <a:srgbClr val="FFFFFF"/>
                </a:highlight>
                <a:latin typeface="Consolas"/>
              </a:rPr>
              <a:t> </a:t>
            </a:r>
            <a:r>
              <a:rPr lang="en-US" sz="1400" dirty="0" smtClean="0">
                <a:solidFill>
                  <a:srgbClr val="000000"/>
                </a:solidFill>
                <a:highlight>
                  <a:srgbClr val="FFFFFF"/>
                </a:highlight>
                <a:latin typeface="Consolas"/>
              </a:rPr>
              <a:t>filename, </a:t>
            </a:r>
            <a:r>
              <a:rPr lang="en-US" sz="1400" dirty="0">
                <a:solidFill>
                  <a:srgbClr val="0000FF"/>
                </a:solidFill>
                <a:highlight>
                  <a:srgbClr val="FFFFFF"/>
                </a:highlight>
                <a:latin typeface="Consolas"/>
              </a:rPr>
              <a:t>string</a:t>
            </a:r>
            <a:r>
              <a:rPr lang="en-US" sz="1400" dirty="0">
                <a:solidFill>
                  <a:srgbClr val="000000"/>
                </a:solidFill>
                <a:highlight>
                  <a:srgbClr val="FFFFFF"/>
                </a:highlight>
                <a:latin typeface="Consolas"/>
              </a:rPr>
              <a:t> text) {</a:t>
            </a:r>
            <a:endParaRPr lang="en-US" sz="1400" dirty="0"/>
          </a:p>
          <a:p>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                </a:t>
            </a:r>
            <a:r>
              <a:rPr lang="en-US" sz="1400" dirty="0" err="1">
                <a:solidFill>
                  <a:srgbClr val="0000FF"/>
                </a:solidFill>
                <a:highlight>
                  <a:srgbClr val="FFFFFF"/>
                </a:highlight>
                <a:latin typeface="Consolas"/>
              </a:rPr>
              <a:t>var</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wrtFile</a:t>
            </a:r>
            <a:r>
              <a:rPr lang="en-US" sz="1400" dirty="0">
                <a:solidFill>
                  <a:srgbClr val="000000"/>
                </a:solidFill>
                <a:highlight>
                  <a:srgbClr val="FFFFFF"/>
                </a:highlight>
                <a:latin typeface="Consolas"/>
              </a:rPr>
              <a:t> =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smtClean="0">
                <a:solidFill>
                  <a:srgbClr val="000000"/>
                </a:solidFill>
                <a:highlight>
                  <a:srgbClr val="FFFFFF"/>
                </a:highlight>
                <a:latin typeface="Consolas"/>
              </a:rPr>
              <a:t>wrtFolder.CreateFileAsync</a:t>
            </a:r>
            <a:r>
              <a:rPr lang="en-US" sz="1400" dirty="0" smtClean="0">
                <a:solidFill>
                  <a:srgbClr val="000000"/>
                </a:solidFill>
                <a:highlight>
                  <a:srgbClr val="FFFFFF"/>
                </a:highlight>
                <a:latin typeface="Consolas"/>
              </a:rPr>
              <a:t>(filename);</a:t>
            </a:r>
            <a:endParaRPr lang="en-US" sz="1400" dirty="0">
              <a:solidFill>
                <a:srgbClr val="000000"/>
              </a:solidFill>
              <a:highlight>
                <a:srgbClr val="FFFFFF"/>
              </a:highlight>
              <a:latin typeface="Consolas"/>
            </a:endParaRPr>
          </a:p>
          <a:p>
            <a:endParaRPr lang="en-US" sz="1400" dirty="0"/>
          </a:p>
          <a:p>
            <a:r>
              <a:rPr lang="en-US" sz="1400" dirty="0">
                <a:solidFill>
                  <a:srgbClr val="000000"/>
                </a:solidFill>
                <a:highlight>
                  <a:srgbClr val="FFFFFF"/>
                </a:highlight>
                <a:latin typeface="Consolas"/>
              </a:rPr>
              <a:t>                </a:t>
            </a:r>
            <a:r>
              <a:rPr lang="en-US" sz="1400" dirty="0" err="1">
                <a:solidFill>
                  <a:srgbClr val="0000FF"/>
                </a:solidFill>
                <a:highlight>
                  <a:srgbClr val="FFFFFF"/>
                </a:highlight>
                <a:latin typeface="Consolas"/>
              </a:rPr>
              <a:t>var</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wrtStream</a:t>
            </a:r>
            <a:r>
              <a:rPr lang="en-US" sz="1400" dirty="0">
                <a:solidFill>
                  <a:srgbClr val="000000"/>
                </a:solidFill>
                <a:highlight>
                  <a:srgbClr val="FFFFFF"/>
                </a:highlight>
                <a:latin typeface="Consolas"/>
              </a:rPr>
              <a:t> = </a:t>
            </a:r>
            <a:r>
              <a:rPr lang="en-US" sz="1400" dirty="0">
                <a:solidFill>
                  <a:srgbClr val="0000FF"/>
                </a:solidFill>
                <a:highlight>
                  <a:srgbClr val="FFFFFF"/>
                </a:highlight>
                <a:latin typeface="Consolas"/>
              </a:rPr>
              <a:t>await</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wrtFile.OpenAsync</a:t>
            </a:r>
            <a:r>
              <a:rPr lang="en-US" sz="1400" dirty="0">
                <a:solidFill>
                  <a:srgbClr val="000000"/>
                </a:solidFill>
                <a:highlight>
                  <a:srgbClr val="FFFFFF"/>
                </a:highlight>
                <a:latin typeface="Consolas"/>
              </a:rPr>
              <a:t>(</a:t>
            </a:r>
            <a:r>
              <a:rPr lang="en-US" sz="1400" dirty="0" err="1">
                <a:solidFill>
                  <a:srgbClr val="2B91AF"/>
                </a:solidFill>
                <a:highlight>
                  <a:srgbClr val="FFFFFF"/>
                </a:highlight>
                <a:latin typeface="Consolas"/>
              </a:rPr>
              <a:t>FileAccessMode</a:t>
            </a:r>
            <a:r>
              <a:rPr lang="en-US" sz="1400" dirty="0" err="1">
                <a:solidFill>
                  <a:srgbClr val="000000"/>
                </a:solidFill>
                <a:highlight>
                  <a:srgbClr val="FFFFFF"/>
                </a:highlight>
                <a:latin typeface="Consolas"/>
              </a:rPr>
              <a:t>.ReadWrite</a:t>
            </a:r>
            <a:r>
              <a:rPr lang="en-US" sz="1400" dirty="0">
                <a:solidFill>
                  <a:srgbClr val="000000"/>
                </a:solidFill>
                <a:highlight>
                  <a:srgbClr val="FFFFFF"/>
                </a:highlight>
                <a:latin typeface="Consolas"/>
              </a:rPr>
              <a:t>);</a:t>
            </a:r>
          </a:p>
          <a:p>
            <a:endParaRPr lang="en-US" sz="1400" dirty="0"/>
          </a:p>
          <a:p>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using</a:t>
            </a:r>
            <a:r>
              <a:rPr lang="en-US" sz="1400" dirty="0">
                <a:solidFill>
                  <a:srgbClr val="000000"/>
                </a:solidFill>
                <a:highlight>
                  <a:srgbClr val="FFFFFF"/>
                </a:highlight>
                <a:latin typeface="Consolas"/>
              </a:rPr>
              <a:t> (</a:t>
            </a:r>
            <a:r>
              <a:rPr lang="en-US" sz="1400" dirty="0">
                <a:solidFill>
                  <a:srgbClr val="2B91AF"/>
                </a:solidFill>
                <a:highlight>
                  <a:srgbClr val="FFFFFF"/>
                </a:highlight>
                <a:latin typeface="Consolas"/>
              </a:rPr>
              <a:t>Stream</a:t>
            </a:r>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stream</a:t>
            </a:r>
            <a:r>
              <a:rPr lang="en-US" sz="1400" dirty="0">
                <a:solidFill>
                  <a:srgbClr val="000000"/>
                </a:solidFill>
                <a:highlight>
                  <a:srgbClr val="FFFFFF"/>
                </a:highlight>
                <a:latin typeface="Consolas"/>
              </a:rPr>
              <a:t> = </a:t>
            </a:r>
            <a:r>
              <a:rPr lang="en-US" sz="1400" dirty="0" err="1">
                <a:solidFill>
                  <a:srgbClr val="000000"/>
                </a:solidFill>
                <a:highlight>
                  <a:srgbClr val="FFFFFF"/>
                </a:highlight>
                <a:latin typeface="Consolas"/>
              </a:rPr>
              <a:t>wrtStream.OpenWrite</a:t>
            </a:r>
            <a:r>
              <a:rPr lang="en-US" sz="1400" dirty="0">
                <a:solidFill>
                  <a:srgbClr val="000000"/>
                </a:solidFill>
                <a:highlight>
                  <a:srgbClr val="FFFFFF"/>
                </a:highlight>
                <a:latin typeface="Consolas"/>
              </a:rPr>
              <a:t>()) {</a:t>
            </a:r>
          </a:p>
          <a:p>
            <a:endParaRPr lang="en-US" sz="1400" dirty="0"/>
          </a:p>
          <a:p>
            <a:r>
              <a:rPr lang="en-US" sz="1400" dirty="0">
                <a:solidFill>
                  <a:srgbClr val="000000"/>
                </a:solidFill>
                <a:highlight>
                  <a:srgbClr val="FFFFFF"/>
                </a:highlight>
                <a:latin typeface="Consolas"/>
              </a:rPr>
              <a:t>                    </a:t>
            </a:r>
            <a:r>
              <a:rPr lang="en-US" sz="1400" dirty="0">
                <a:solidFill>
                  <a:srgbClr val="0000FF"/>
                </a:solidFill>
                <a:highlight>
                  <a:srgbClr val="FFFFFF"/>
                </a:highlight>
                <a:latin typeface="Consolas"/>
              </a:rPr>
              <a:t>using</a:t>
            </a:r>
            <a:r>
              <a:rPr lang="en-US" sz="1400" dirty="0">
                <a:solidFill>
                  <a:srgbClr val="000000"/>
                </a:solidFill>
                <a:highlight>
                  <a:srgbClr val="FFFFFF"/>
                </a:highlight>
                <a:latin typeface="Consolas"/>
              </a:rPr>
              <a:t> (</a:t>
            </a:r>
            <a:r>
              <a:rPr lang="en-US" sz="1400" dirty="0" err="1">
                <a:solidFill>
                  <a:srgbClr val="0000FF"/>
                </a:solidFill>
                <a:highlight>
                  <a:srgbClr val="FFFFFF"/>
                </a:highlight>
                <a:latin typeface="Consolas"/>
              </a:rPr>
              <a:t>var</a:t>
            </a:r>
            <a:r>
              <a:rPr lang="en-US" sz="1400" dirty="0">
                <a:solidFill>
                  <a:srgbClr val="000000"/>
                </a:solidFill>
                <a:highlight>
                  <a:srgbClr val="FFFFFF"/>
                </a:highlight>
                <a:latin typeface="Consolas"/>
              </a:rPr>
              <a:t> writer = </a:t>
            </a:r>
            <a:r>
              <a:rPr lang="en-US" sz="1400" dirty="0">
                <a:solidFill>
                  <a:srgbClr val="0000FF"/>
                </a:solidFill>
                <a:highlight>
                  <a:srgbClr val="FFFFFF"/>
                </a:highlight>
                <a:latin typeface="Consolas"/>
              </a:rPr>
              <a:t>new</a:t>
            </a:r>
            <a:r>
              <a:rPr lang="en-US" sz="1400" dirty="0">
                <a:solidFill>
                  <a:srgbClr val="000000"/>
                </a:solidFill>
                <a:highlight>
                  <a:srgbClr val="FFFFFF"/>
                </a:highlight>
                <a:latin typeface="Consolas"/>
              </a:rPr>
              <a:t> </a:t>
            </a:r>
            <a:r>
              <a:rPr lang="en-US" sz="1400" dirty="0" err="1">
                <a:solidFill>
                  <a:srgbClr val="2B91AF"/>
                </a:solidFill>
                <a:highlight>
                  <a:srgbClr val="FFFFFF"/>
                </a:highlight>
                <a:latin typeface="Consolas"/>
              </a:rPr>
              <a:t>StreamWriter</a:t>
            </a:r>
            <a:r>
              <a:rPr lang="en-US" sz="1400" dirty="0">
                <a:solidFill>
                  <a:srgbClr val="000000"/>
                </a:solidFill>
                <a:highlight>
                  <a:srgbClr val="FFFFFF"/>
                </a:highlight>
                <a:latin typeface="Consolas"/>
              </a:rPr>
              <a:t>(stream)) {</a:t>
            </a:r>
            <a:endParaRPr lang="en-US" sz="1400" dirty="0"/>
          </a:p>
          <a:p>
            <a:r>
              <a:rPr lang="en-US" sz="1400" dirty="0">
                <a:solidFill>
                  <a:srgbClr val="000000"/>
                </a:solidFill>
                <a:highlight>
                  <a:srgbClr val="FFFFFF"/>
                </a:highlight>
                <a:latin typeface="Consolas"/>
              </a:rPr>
              <a:t>                        </a:t>
            </a:r>
            <a:r>
              <a:rPr lang="en-US" sz="1400" dirty="0" err="1">
                <a:solidFill>
                  <a:srgbClr val="000000"/>
                </a:solidFill>
                <a:highlight>
                  <a:srgbClr val="FFFFFF"/>
                </a:highlight>
                <a:latin typeface="Consolas"/>
              </a:rPr>
              <a:t>writer.WriteLine</a:t>
            </a:r>
            <a:r>
              <a:rPr lang="en-US" sz="1400" dirty="0">
                <a:solidFill>
                  <a:srgbClr val="000000"/>
                </a:solidFill>
                <a:highlight>
                  <a:srgbClr val="FFFFFF"/>
                </a:highlight>
                <a:latin typeface="Consolas"/>
              </a:rPr>
              <a:t>(text);</a:t>
            </a:r>
            <a:endParaRPr lang="en-US" sz="1400" dirty="0"/>
          </a:p>
          <a:p>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     }</a:t>
            </a:r>
            <a:endParaRPr lang="en-US" sz="1400" dirty="0"/>
          </a:p>
          <a:p>
            <a:r>
              <a:rPr lang="en-US" sz="1400" dirty="0">
                <a:solidFill>
                  <a:srgbClr val="000000"/>
                </a:solidFill>
                <a:highlight>
                  <a:srgbClr val="FFFFFF"/>
                </a:highlight>
                <a:latin typeface="Consolas"/>
              </a:rPr>
              <a:t>}</a:t>
            </a:r>
            <a:endParaRPr lang="en-US" sz="1400" dirty="0"/>
          </a:p>
        </p:txBody>
      </p:sp>
      <p:sp>
        <p:nvSpPr>
          <p:cNvPr id="7" name="Oval Callout 6"/>
          <p:cNvSpPr/>
          <p:nvPr/>
        </p:nvSpPr>
        <p:spPr>
          <a:xfrm>
            <a:off x="3987598" y="942058"/>
            <a:ext cx="2437765" cy="876300"/>
          </a:xfrm>
          <a:prstGeom prst="wedgeEllipseCallout">
            <a:avLst>
              <a:gd name="adj1" fmla="val -8448"/>
              <a:gd name="adj2" fmla="val 15088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t>
            </a:r>
            <a:r>
              <a:rPr lang="en-US" b="1" dirty="0" smtClean="0">
                <a:solidFill>
                  <a:schemeClr val="tx1"/>
                </a:solidFill>
              </a:rPr>
              <a:t>ative type</a:t>
            </a:r>
            <a:endParaRPr lang="en-US" b="1" dirty="0">
              <a:solidFill>
                <a:schemeClr val="tx1"/>
              </a:solidFill>
            </a:endParaRPr>
          </a:p>
        </p:txBody>
      </p:sp>
      <p:sp>
        <p:nvSpPr>
          <p:cNvPr id="8" name="Oval Callout 7"/>
          <p:cNvSpPr/>
          <p:nvPr/>
        </p:nvSpPr>
        <p:spPr>
          <a:xfrm>
            <a:off x="6989986" y="829275"/>
            <a:ext cx="2521811" cy="1066800"/>
          </a:xfrm>
          <a:prstGeom prst="wedgeEllipseCallout">
            <a:avLst>
              <a:gd name="adj1" fmla="val -81890"/>
              <a:gd name="adj2" fmla="val 16312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t>
            </a:r>
            <a:r>
              <a:rPr lang="en-US" b="1" dirty="0" smtClean="0">
                <a:solidFill>
                  <a:schemeClr val="tx1"/>
                </a:solidFill>
              </a:rPr>
              <a:t>ative </a:t>
            </a:r>
            <a:r>
              <a:rPr lang="en-US" b="1" dirty="0">
                <a:solidFill>
                  <a:schemeClr val="tx1"/>
                </a:solidFill>
              </a:rPr>
              <a:t>m</a:t>
            </a:r>
            <a:r>
              <a:rPr lang="en-US" b="1" dirty="0" smtClean="0">
                <a:solidFill>
                  <a:schemeClr val="tx1"/>
                </a:solidFill>
              </a:rPr>
              <a:t>ethod</a:t>
            </a:r>
            <a:endParaRPr lang="en-US" b="1" dirty="0">
              <a:solidFill>
                <a:schemeClr val="tx1"/>
              </a:solidFill>
            </a:endParaRPr>
          </a:p>
        </p:txBody>
      </p:sp>
      <p:sp>
        <p:nvSpPr>
          <p:cNvPr id="9" name="Oval Callout 8"/>
          <p:cNvSpPr/>
          <p:nvPr/>
        </p:nvSpPr>
        <p:spPr>
          <a:xfrm>
            <a:off x="4348246" y="5301842"/>
            <a:ext cx="2843386" cy="1321380"/>
          </a:xfrm>
          <a:prstGeom prst="wedgeEllipseCallout">
            <a:avLst>
              <a:gd name="adj1" fmla="val -75645"/>
              <a:gd name="adj2" fmla="val -12391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r>
              <a:rPr lang="en-US" b="1" dirty="0" smtClean="0">
                <a:solidFill>
                  <a:schemeClr val="tx1"/>
                </a:solidFill>
              </a:rPr>
              <a:t>anaged type returned from a seemingly  native method</a:t>
            </a:r>
            <a:endParaRPr lang="en-US" b="1" dirty="0">
              <a:solidFill>
                <a:schemeClr val="tx1"/>
              </a:solidFill>
            </a:endParaRPr>
          </a:p>
        </p:txBody>
      </p:sp>
      <p:sp>
        <p:nvSpPr>
          <p:cNvPr id="10" name="Oval Callout 9"/>
          <p:cNvSpPr/>
          <p:nvPr/>
        </p:nvSpPr>
        <p:spPr>
          <a:xfrm>
            <a:off x="9209793" y="3266813"/>
            <a:ext cx="2875115" cy="1354614"/>
          </a:xfrm>
          <a:prstGeom prst="wedgeEllipseCallout">
            <a:avLst>
              <a:gd name="adj1" fmla="val -110329"/>
              <a:gd name="adj2" fmla="val -4075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r>
              <a:rPr lang="en-US" b="1" dirty="0" smtClean="0">
                <a:solidFill>
                  <a:schemeClr val="tx1"/>
                </a:solidFill>
              </a:rPr>
              <a:t>anaged </a:t>
            </a:r>
            <a:r>
              <a:rPr lang="en-US" b="1" dirty="0">
                <a:solidFill>
                  <a:schemeClr val="tx1"/>
                </a:solidFill>
              </a:rPr>
              <a:t>a</a:t>
            </a:r>
            <a:r>
              <a:rPr lang="en-US" b="1" dirty="0" smtClean="0">
                <a:solidFill>
                  <a:schemeClr val="tx1"/>
                </a:solidFill>
              </a:rPr>
              <a:t>rgument passed to native API</a:t>
            </a:r>
            <a:endParaRPr lang="en-US" b="1" dirty="0">
              <a:solidFill>
                <a:schemeClr val="tx1"/>
              </a:solidFill>
            </a:endParaRPr>
          </a:p>
        </p:txBody>
      </p:sp>
      <p:sp>
        <p:nvSpPr>
          <p:cNvPr id="11" name="Oval Callout 10"/>
          <p:cNvSpPr/>
          <p:nvPr/>
        </p:nvSpPr>
        <p:spPr>
          <a:xfrm>
            <a:off x="2057825" y="219010"/>
            <a:ext cx="2437765" cy="935304"/>
          </a:xfrm>
          <a:prstGeom prst="wedgeEllipseCallout">
            <a:avLst>
              <a:gd name="adj1" fmla="val -46094"/>
              <a:gd name="adj2" fmla="val 6632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t>
            </a:r>
            <a:r>
              <a:rPr lang="en-US" b="1" dirty="0" smtClean="0">
                <a:solidFill>
                  <a:schemeClr val="tx1"/>
                </a:solidFill>
              </a:rPr>
              <a:t>ative namespace</a:t>
            </a:r>
            <a:endParaRPr lang="en-US" b="1" dirty="0">
              <a:solidFill>
                <a:schemeClr val="tx1"/>
              </a:solidFill>
            </a:endParaRPr>
          </a:p>
        </p:txBody>
      </p:sp>
      <p:sp>
        <p:nvSpPr>
          <p:cNvPr id="12" name="Oval Callout 11"/>
          <p:cNvSpPr/>
          <p:nvPr/>
        </p:nvSpPr>
        <p:spPr>
          <a:xfrm>
            <a:off x="387704" y="3266813"/>
            <a:ext cx="2521811" cy="1066800"/>
          </a:xfrm>
          <a:prstGeom prst="wedgeEllipseCallout">
            <a:avLst>
              <a:gd name="adj1" fmla="val 96383"/>
              <a:gd name="adj2" fmla="val -4170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 feature</a:t>
            </a:r>
            <a:endParaRPr lang="en-US" b="1" dirty="0">
              <a:solidFill>
                <a:schemeClr val="tx1"/>
              </a:solidFill>
            </a:endParaRPr>
          </a:p>
        </p:txBody>
      </p:sp>
    </p:spTree>
    <p:extLst>
      <p:ext uri="{BB962C8B-B14F-4D97-AF65-F5344CB8AC3E}">
        <p14:creationId xmlns:p14="http://schemas.microsoft.com/office/powerpoint/2010/main" val="321500246"/>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383" y="1532021"/>
            <a:ext cx="2931041" cy="4506313"/>
            <a:chOff x="471767" y="1714204"/>
            <a:chExt cx="3665622" cy="3657600"/>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2495409"/>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Windows Runtime Types</a:t>
              </a: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6156125" y="1534148"/>
            <a:ext cx="2931041" cy="4506313"/>
            <a:chOff x="4426943" y="1714204"/>
            <a:chExt cx="3665622" cy="3657600"/>
          </a:xfrm>
          <a:solidFill>
            <a:schemeClr val="accent2"/>
          </a:solidFill>
        </p:grpSpPr>
        <p:sp>
          <p:nvSpPr>
            <p:cNvPr id="11" name="Rectangle 10"/>
            <p:cNvSpPr/>
            <p:nvPr/>
          </p:nvSpPr>
          <p:spPr bwMode="auto">
            <a:xfrm>
              <a:off x="4434965" y="1714204"/>
              <a:ext cx="3657600" cy="3657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37188"/>
              <a:ext cx="3657600" cy="2495408"/>
            </a:xfrm>
            <a:prstGeom prst="rect">
              <a:avLst/>
            </a:prstGeom>
            <a:grp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Mapped Types</a:t>
              </a: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grpSp>
        <p:nvGrpSpPr>
          <p:cNvPr id="13" name="Group 12"/>
          <p:cNvGrpSpPr/>
          <p:nvPr/>
        </p:nvGrpSpPr>
        <p:grpSpPr>
          <a:xfrm>
            <a:off x="9151313" y="1532021"/>
            <a:ext cx="2931041" cy="4506313"/>
            <a:chOff x="8385757" y="1714204"/>
            <a:chExt cx="3665622" cy="3657600"/>
          </a:xfrm>
          <a:solidFill>
            <a:schemeClr val="accent2"/>
          </a:solidFill>
        </p:grpSpPr>
        <p:sp>
          <p:nvSpPr>
            <p:cNvPr id="12" name="Rectangle 11"/>
            <p:cNvSpPr/>
            <p:nvPr/>
          </p:nvSpPr>
          <p:spPr bwMode="auto">
            <a:xfrm>
              <a:off x="8393779" y="1714204"/>
              <a:ext cx="3657600" cy="3657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1"/>
              <a:ext cx="3657600" cy="2495408"/>
            </a:xfrm>
            <a:prstGeom prst="rect">
              <a:avLst/>
            </a:prstGeom>
            <a:grp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err="1" smtClean="0">
                  <a:solidFill>
                    <a:schemeClr val="tx1"/>
                  </a:solidFill>
                </a:rPr>
                <a:t>Interop</a:t>
              </a:r>
              <a:r>
                <a:rPr lang="en-US" sz="3200" b="1" dirty="0" smtClean="0">
                  <a:solidFill>
                    <a:schemeClr val="tx1"/>
                  </a:solidFill>
                </a:rPr>
                <a:t> Helpers</a:t>
              </a: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15" name="Rectangle 14"/>
          <p:cNvSpPr/>
          <p:nvPr/>
        </p:nvSpPr>
        <p:spPr bwMode="auto">
          <a:xfrm>
            <a:off x="170866" y="4533520"/>
            <a:ext cx="2919795" cy="149026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99% of Windows* namespaces</a:t>
            </a:r>
            <a:endParaRPr lang="en-US" sz="2400" b="1" dirty="0">
              <a:solidFill>
                <a:schemeClr val="bg1"/>
              </a:solidFill>
            </a:endParaRPr>
          </a:p>
        </p:txBody>
      </p:sp>
      <p:sp>
        <p:nvSpPr>
          <p:cNvPr id="16" name="Rectangle 15"/>
          <p:cNvSpPr/>
          <p:nvPr/>
        </p:nvSpPr>
        <p:spPr bwMode="auto">
          <a:xfrm>
            <a:off x="6153300" y="4538771"/>
            <a:ext cx="2927672" cy="148501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a:solidFill>
                  <a:schemeClr val="bg1"/>
                </a:solidFill>
              </a:rPr>
              <a:t>Int32, String, Boolean, </a:t>
            </a:r>
            <a:r>
              <a:rPr lang="en-US" sz="2400" b="1" dirty="0" err="1">
                <a:solidFill>
                  <a:schemeClr val="bg1"/>
                </a:solidFill>
              </a:rPr>
              <a:t>IEnumerable</a:t>
            </a:r>
            <a:r>
              <a:rPr lang="en-US" sz="2400" b="1" dirty="0">
                <a:solidFill>
                  <a:schemeClr val="bg1"/>
                </a:solidFill>
              </a:rPr>
              <a:t>&lt;T&gt;, </a:t>
            </a:r>
            <a:r>
              <a:rPr lang="en-US" sz="2400" b="1" dirty="0" err="1" smtClean="0">
                <a:solidFill>
                  <a:schemeClr val="bg1"/>
                </a:solidFill>
              </a:rPr>
              <a:t>IList</a:t>
            </a:r>
            <a:r>
              <a:rPr lang="en-US" sz="2400" b="1" dirty="0" smtClean="0">
                <a:solidFill>
                  <a:schemeClr val="bg1"/>
                </a:solidFill>
              </a:rPr>
              <a:t>&lt;T</a:t>
            </a:r>
            <a:r>
              <a:rPr lang="en-US" sz="2400" b="1" dirty="0">
                <a:solidFill>
                  <a:schemeClr val="bg1"/>
                </a:solidFill>
              </a:rPr>
              <a:t>&gt;, Uri, </a:t>
            </a:r>
            <a:r>
              <a:rPr lang="en-US" sz="2400" b="1" dirty="0" smtClean="0">
                <a:solidFill>
                  <a:schemeClr val="bg1"/>
                </a:solidFill>
              </a:rPr>
              <a:t>etc</a:t>
            </a:r>
            <a:r>
              <a:rPr lang="en-US" sz="2400" b="1" dirty="0">
                <a:solidFill>
                  <a:schemeClr val="bg1"/>
                </a:solidFill>
              </a:rPr>
              <a:t>.</a:t>
            </a:r>
          </a:p>
        </p:txBody>
      </p:sp>
      <p:sp>
        <p:nvSpPr>
          <p:cNvPr id="17" name="Rectangle 16"/>
          <p:cNvSpPr/>
          <p:nvPr/>
        </p:nvSpPr>
        <p:spPr bwMode="auto">
          <a:xfrm>
            <a:off x="9157264" y="4532500"/>
            <a:ext cx="2918213" cy="149128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err="1" smtClean="0">
                <a:solidFill>
                  <a:schemeClr val="bg1"/>
                </a:solidFill>
              </a:rPr>
              <a:t>IBuffer</a:t>
            </a:r>
            <a:r>
              <a:rPr lang="en-US" sz="2400" b="1" dirty="0" smtClean="0">
                <a:solidFill>
                  <a:schemeClr val="bg1"/>
                </a:solidFill>
              </a:rPr>
              <a:t> / Byte[] </a:t>
            </a:r>
          </a:p>
          <a:p>
            <a:pPr defTabSz="914099" fontAlgn="base">
              <a:spcBef>
                <a:spcPct val="0"/>
              </a:spcBef>
              <a:spcAft>
                <a:spcPct val="0"/>
              </a:spcAft>
            </a:pPr>
            <a:r>
              <a:rPr lang="en-US" sz="2400" b="1" dirty="0" err="1">
                <a:solidFill>
                  <a:schemeClr val="bg1"/>
                </a:solidFill>
              </a:rPr>
              <a:t>IAsync</a:t>
            </a:r>
            <a:r>
              <a:rPr lang="en-US" sz="2400" b="1" dirty="0" smtClean="0">
                <a:solidFill>
                  <a:schemeClr val="bg1"/>
                </a:solidFill>
              </a:rPr>
              <a:t>* / Task*</a:t>
            </a:r>
            <a:endParaRPr lang="en-US" sz="2400" b="1" dirty="0">
              <a:solidFill>
                <a:schemeClr val="bg1"/>
              </a:solidFill>
            </a:endParaRPr>
          </a:p>
          <a:p>
            <a:pPr defTabSz="914099" fontAlgn="base">
              <a:spcBef>
                <a:spcPct val="0"/>
              </a:spcBef>
              <a:spcAft>
                <a:spcPct val="0"/>
              </a:spcAft>
            </a:pPr>
            <a:r>
              <a:rPr lang="en-US" sz="2400" b="1" dirty="0" err="1" smtClean="0">
                <a:solidFill>
                  <a:schemeClr val="bg1"/>
                </a:solidFill>
              </a:rPr>
              <a:t>InputStream</a:t>
            </a:r>
            <a:r>
              <a:rPr lang="en-US" sz="2400" b="1" dirty="0" smtClean="0">
                <a:solidFill>
                  <a:schemeClr val="bg1"/>
                </a:solidFill>
              </a:rPr>
              <a:t>, </a:t>
            </a:r>
            <a:r>
              <a:rPr lang="en-US" sz="2400" b="1" dirty="0" err="1" smtClean="0">
                <a:solidFill>
                  <a:schemeClr val="bg1"/>
                </a:solidFill>
              </a:rPr>
              <a:t>OutputStream</a:t>
            </a:r>
            <a:r>
              <a:rPr lang="en-US" sz="2400" b="1" dirty="0">
                <a:solidFill>
                  <a:schemeClr val="bg1"/>
                </a:solidFill>
              </a:rPr>
              <a:t>, </a:t>
            </a:r>
          </a:p>
        </p:txBody>
      </p:sp>
      <p:grpSp>
        <p:nvGrpSpPr>
          <p:cNvPr id="18" name="Group 17"/>
          <p:cNvGrpSpPr/>
          <p:nvPr/>
        </p:nvGrpSpPr>
        <p:grpSpPr>
          <a:xfrm>
            <a:off x="3153371" y="1530026"/>
            <a:ext cx="2931041" cy="4506313"/>
            <a:chOff x="4426943" y="1714204"/>
            <a:chExt cx="3665622" cy="3657600"/>
          </a:xfrm>
          <a:solidFill>
            <a:schemeClr val="accent2"/>
          </a:solidFill>
        </p:grpSpPr>
        <p:sp>
          <p:nvSpPr>
            <p:cNvPr id="19" name="Rectangle 18"/>
            <p:cNvSpPr/>
            <p:nvPr/>
          </p:nvSpPr>
          <p:spPr bwMode="auto">
            <a:xfrm>
              <a:off x="4434965" y="1714204"/>
              <a:ext cx="3657600" cy="3657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20" name="Rectangle 19"/>
            <p:cNvSpPr/>
            <p:nvPr/>
          </p:nvSpPr>
          <p:spPr bwMode="auto">
            <a:xfrm>
              <a:off x="4426943" y="1837188"/>
              <a:ext cx="3657600" cy="2495408"/>
            </a:xfrm>
            <a:prstGeom prst="rect">
              <a:avLst/>
            </a:prstGeom>
            <a:grp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Managed Types</a:t>
              </a: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sp>
        <p:nvSpPr>
          <p:cNvPr id="21" name="Rectangle 20"/>
          <p:cNvSpPr/>
          <p:nvPr/>
        </p:nvSpPr>
        <p:spPr bwMode="auto">
          <a:xfrm>
            <a:off x="3158784" y="4538771"/>
            <a:ext cx="2927672" cy="148501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Tuple, List&lt;T&gt;, </a:t>
            </a:r>
            <a:r>
              <a:rPr lang="en-US" sz="2400" b="1" dirty="0" err="1" smtClean="0">
                <a:solidFill>
                  <a:schemeClr val="bg1"/>
                </a:solidFill>
              </a:rPr>
              <a:t>XDocument</a:t>
            </a:r>
            <a:r>
              <a:rPr lang="en-US" sz="2400" b="1" dirty="0" smtClean="0">
                <a:solidFill>
                  <a:schemeClr val="bg1"/>
                </a:solidFill>
              </a:rPr>
              <a:t>, </a:t>
            </a:r>
            <a:r>
              <a:rPr lang="en-US" sz="2400" b="1" dirty="0" err="1" smtClean="0">
                <a:solidFill>
                  <a:schemeClr val="bg1"/>
                </a:solidFill>
              </a:rPr>
              <a:t>DataContract</a:t>
            </a:r>
            <a:r>
              <a:rPr lang="en-US" sz="2400" b="1" dirty="0" smtClean="0">
                <a:solidFill>
                  <a:schemeClr val="bg1"/>
                </a:solidFill>
              </a:rPr>
              <a:t>, etc. </a:t>
            </a:r>
            <a:endParaRPr lang="en-US" sz="2400" b="1" dirty="0">
              <a:solidFill>
                <a:schemeClr val="bg1"/>
              </a:solidFill>
            </a:endParaRPr>
          </a:p>
        </p:txBody>
      </p:sp>
    </p:spTree>
    <p:extLst>
      <p:ext uri="{BB962C8B-B14F-4D97-AF65-F5344CB8AC3E}">
        <p14:creationId xmlns:p14="http://schemas.microsoft.com/office/powerpoint/2010/main" val="2145382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2816654" y="1094003"/>
            <a:ext cx="5878286" cy="48577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Oval 5"/>
          <p:cNvSpPr/>
          <p:nvPr/>
        </p:nvSpPr>
        <p:spPr bwMode="auto">
          <a:xfrm>
            <a:off x="3837189" y="1567531"/>
            <a:ext cx="3290207" cy="2751364"/>
          </a:xfrm>
          <a:prstGeom prst="ellipse">
            <a:avLst/>
          </a:prstGeom>
          <a:solidFill>
            <a:schemeClr val="accent4">
              <a:lumMod val="50000"/>
              <a:lumOff val="50000"/>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 name="Oval 13"/>
          <p:cNvSpPr/>
          <p:nvPr/>
        </p:nvSpPr>
        <p:spPr bwMode="auto">
          <a:xfrm>
            <a:off x="4887660" y="2373074"/>
            <a:ext cx="3290207" cy="2751364"/>
          </a:xfrm>
          <a:prstGeom prst="ellipse">
            <a:avLst/>
          </a:prstGeom>
          <a:solidFill>
            <a:schemeClr val="accent4">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Rectangular Callout 14"/>
          <p:cNvSpPr/>
          <p:nvPr/>
        </p:nvSpPr>
        <p:spPr>
          <a:xfrm>
            <a:off x="6750993" y="715720"/>
            <a:ext cx="2488552" cy="608251"/>
          </a:xfrm>
          <a:prstGeom prst="wedgeRectCallout">
            <a:avLst>
              <a:gd name="adj1" fmla="val -71050"/>
              <a:gd name="adj2" fmla="val 190548"/>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Windows Phone 7</a:t>
            </a:r>
            <a:endParaRPr lang="en-US" sz="1200" b="1" dirty="0"/>
          </a:p>
        </p:txBody>
      </p:sp>
      <p:sp>
        <p:nvSpPr>
          <p:cNvPr id="16" name="Rectangular Callout 15"/>
          <p:cNvSpPr/>
          <p:nvPr/>
        </p:nvSpPr>
        <p:spPr>
          <a:xfrm>
            <a:off x="8805672" y="2726858"/>
            <a:ext cx="2488552" cy="608251"/>
          </a:xfrm>
          <a:prstGeom prst="wedgeRectCallout">
            <a:avLst>
              <a:gd name="adj1" fmla="val -98936"/>
              <a:gd name="adj2" fmla="val 16638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Silverlight 5 </a:t>
            </a:r>
            <a:endParaRPr lang="en-US" sz="1200" b="1" dirty="0"/>
          </a:p>
        </p:txBody>
      </p:sp>
      <p:sp>
        <p:nvSpPr>
          <p:cNvPr id="17" name="Rectangular Callout 16"/>
          <p:cNvSpPr/>
          <p:nvPr/>
        </p:nvSpPr>
        <p:spPr>
          <a:xfrm>
            <a:off x="837601" y="789877"/>
            <a:ext cx="2488552" cy="608251"/>
          </a:xfrm>
          <a:prstGeom prst="wedgeRectCallout">
            <a:avLst>
              <a:gd name="adj1" fmla="val 61492"/>
              <a:gd name="adj2" fmla="val 177125"/>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.NET Framework 4.5</a:t>
            </a:r>
            <a:endParaRPr lang="en-US" sz="1200" b="1" dirty="0"/>
          </a:p>
        </p:txBody>
      </p:sp>
      <p:sp>
        <p:nvSpPr>
          <p:cNvPr id="18" name="Oval 17"/>
          <p:cNvSpPr/>
          <p:nvPr/>
        </p:nvSpPr>
        <p:spPr bwMode="auto">
          <a:xfrm>
            <a:off x="3571073" y="2726857"/>
            <a:ext cx="3074631" cy="2658837"/>
          </a:xfrm>
          <a:prstGeom prst="ellipse">
            <a:avLst/>
          </a:prstGeom>
          <a:solidFill>
            <a:schemeClr val="accent2">
              <a:alpha val="77000"/>
            </a:schemeClr>
          </a:solid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Rectangular Callout 20"/>
          <p:cNvSpPr/>
          <p:nvPr/>
        </p:nvSpPr>
        <p:spPr>
          <a:xfrm>
            <a:off x="941006" y="4318895"/>
            <a:ext cx="2488552" cy="608251"/>
          </a:xfrm>
          <a:prstGeom prst="wedgeRectCallout">
            <a:avLst>
              <a:gd name="adj1" fmla="val 89378"/>
              <a:gd name="adj2" fmla="val -38978"/>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.NET Profile for Metro style apps</a:t>
            </a:r>
            <a:endParaRPr lang="en-US" sz="1200" b="1" dirty="0">
              <a:solidFill>
                <a:schemeClr val="bg1"/>
              </a:solidFill>
            </a:endParaRPr>
          </a:p>
        </p:txBody>
      </p:sp>
    </p:spTree>
    <p:extLst>
      <p:ext uri="{BB962C8B-B14F-4D97-AF65-F5344CB8AC3E}">
        <p14:creationId xmlns:p14="http://schemas.microsoft.com/office/powerpoint/2010/main" val="579392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433484"/>
            <a:ext cx="12188825" cy="1755058"/>
          </a:xfrm>
          <a:prstGeom prst="rect">
            <a:avLst/>
          </a:prstGeom>
          <a:solidFill>
            <a:srgbClr val="FFFFF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 name="Rectangle 2"/>
          <p:cNvSpPr/>
          <p:nvPr/>
        </p:nvSpPr>
        <p:spPr bwMode="auto">
          <a:xfrm>
            <a:off x="327389" y="1561804"/>
            <a:ext cx="11340736"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i="1" dirty="0"/>
              <a:t>Provides </a:t>
            </a:r>
            <a:r>
              <a:rPr lang="en-US" sz="3200" b="1" i="1" u="sng" dirty="0"/>
              <a:t>simple</a:t>
            </a:r>
            <a:r>
              <a:rPr lang="en-US" sz="3200" b="1" i="1" dirty="0"/>
              <a:t> and </a:t>
            </a:r>
            <a:r>
              <a:rPr lang="en-US" sz="3200" b="1" i="1" u="sng" dirty="0"/>
              <a:t>well-designed</a:t>
            </a:r>
            <a:r>
              <a:rPr lang="en-US" sz="3200" b="1" i="1" dirty="0"/>
              <a:t> .NET APIs  specifically tailored for  development of Windows 8 Metro style </a:t>
            </a:r>
            <a:r>
              <a:rPr lang="en-US" sz="3200" b="1" i="1" dirty="0" smtClean="0"/>
              <a:t>apps</a:t>
            </a:r>
            <a:endParaRPr lang="en-US" sz="3200" dirty="0"/>
          </a:p>
        </p:txBody>
      </p:sp>
      <p:sp>
        <p:nvSpPr>
          <p:cNvPr id="2" name="Title 1"/>
          <p:cNvSpPr>
            <a:spLocks noGrp="1"/>
          </p:cNvSpPr>
          <p:nvPr>
            <p:ph type="title"/>
          </p:nvPr>
        </p:nvSpPr>
        <p:spPr/>
        <p:txBody>
          <a:bodyPr/>
          <a:lstStyle/>
          <a:p>
            <a:r>
              <a:rPr lang="en-US" dirty="0"/>
              <a:t>.NET </a:t>
            </a:r>
            <a:r>
              <a:rPr lang="en-US" dirty="0" smtClean="0"/>
              <a:t>Profile for Metro style apps</a:t>
            </a:r>
            <a:endParaRPr lang="en-US" dirty="0"/>
          </a:p>
        </p:txBody>
      </p:sp>
    </p:spTree>
    <p:extLst>
      <p:ext uri="{BB962C8B-B14F-4D97-AF65-F5344CB8AC3E}">
        <p14:creationId xmlns:p14="http://schemas.microsoft.com/office/powerpoint/2010/main" val="1638092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Design Requirements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176140"/>
            <a:ext cx="11149012" cy="4567404"/>
          </a:xfrm>
        </p:spPr>
        <p:txBody>
          <a:bodyPr/>
          <a:lstStyle/>
          <a:p>
            <a:r>
              <a:rPr lang="en-US" dirty="0"/>
              <a:t>Remove APIs not applicable to </a:t>
            </a:r>
            <a:r>
              <a:rPr lang="en-US" dirty="0" smtClean="0"/>
              <a:t>Metro style apps</a:t>
            </a:r>
            <a:endParaRPr lang="en-US" dirty="0"/>
          </a:p>
          <a:p>
            <a:pPr lvl="1"/>
            <a:r>
              <a:rPr lang="en-US" sz="2400" dirty="0"/>
              <a:t>e.g. Console, ASP.NET</a:t>
            </a:r>
          </a:p>
          <a:p>
            <a:r>
              <a:rPr lang="en-US" dirty="0"/>
              <a:t>Remove dangerous, obsolete, and legacy APIs</a:t>
            </a:r>
          </a:p>
          <a:p>
            <a:r>
              <a:rPr lang="en-US" dirty="0" smtClean="0"/>
              <a:t>Remove </a:t>
            </a:r>
            <a:r>
              <a:rPr lang="en-US" dirty="0"/>
              <a:t>duplication (within .NET APIs and with WRT </a:t>
            </a:r>
            <a:r>
              <a:rPr lang="en-US" dirty="0" smtClean="0"/>
              <a:t>APIs</a:t>
            </a:r>
            <a:r>
              <a:rPr lang="en-US" dirty="0"/>
              <a:t>)</a:t>
            </a:r>
          </a:p>
          <a:p>
            <a:pPr lvl="1"/>
            <a:r>
              <a:rPr lang="en-US" sz="2400" dirty="0"/>
              <a:t>e.g. </a:t>
            </a:r>
            <a:r>
              <a:rPr lang="en-US" sz="2400" dirty="0" err="1"/>
              <a:t>ArrayList</a:t>
            </a:r>
            <a:r>
              <a:rPr lang="en-US" sz="2400" dirty="0"/>
              <a:t> (with List&lt;T&gt;) and XML DOM (with WR XML </a:t>
            </a:r>
            <a:r>
              <a:rPr lang="en-US" sz="2400" dirty="0" smtClean="0"/>
              <a:t>API</a:t>
            </a:r>
            <a:r>
              <a:rPr lang="en-US" sz="2400" dirty="0"/>
              <a:t>)</a:t>
            </a:r>
          </a:p>
          <a:p>
            <a:r>
              <a:rPr lang="en-US" dirty="0"/>
              <a:t>Remove APIs that are OS </a:t>
            </a:r>
            <a:r>
              <a:rPr lang="en-US" dirty="0" smtClean="0"/>
              <a:t>API wrappers</a:t>
            </a:r>
            <a:endParaRPr lang="en-US" dirty="0"/>
          </a:p>
          <a:p>
            <a:pPr lvl="1"/>
            <a:r>
              <a:rPr lang="en-US" sz="2400" dirty="0"/>
              <a:t>e.g. </a:t>
            </a:r>
            <a:r>
              <a:rPr lang="en-US" sz="2400" dirty="0" err="1"/>
              <a:t>EventLog</a:t>
            </a:r>
            <a:r>
              <a:rPr lang="en-US" sz="2400" dirty="0"/>
              <a:t>, Performance Counters</a:t>
            </a:r>
          </a:p>
          <a:p>
            <a:r>
              <a:rPr lang="en-US" dirty="0"/>
              <a:t>Remove badly designed APIs</a:t>
            </a:r>
          </a:p>
          <a:p>
            <a:pPr lvl="1"/>
            <a:r>
              <a:rPr lang="en-US" sz="2400" dirty="0"/>
              <a:t>e.g. APIs that are confusing, don’t follow basic design guidelines, cause bad </a:t>
            </a:r>
            <a:r>
              <a:rPr lang="en-US" sz="2400" dirty="0" smtClean="0"/>
              <a:t>dependencies</a:t>
            </a:r>
            <a:endParaRPr lang="en-US" sz="2400" dirty="0"/>
          </a:p>
        </p:txBody>
      </p:sp>
    </p:spTree>
    <p:extLst>
      <p:ext uri="{BB962C8B-B14F-4D97-AF65-F5344CB8AC3E}">
        <p14:creationId xmlns:p14="http://schemas.microsoft.com/office/powerpoint/2010/main" val="167076299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Compatibility </a:t>
            </a:r>
            <a:r>
              <a:rPr lang="en-US" dirty="0"/>
              <a:t>Requirements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176140"/>
            <a:ext cx="11149012" cy="3939540"/>
          </a:xfrm>
        </p:spPr>
        <p:txBody>
          <a:bodyPr/>
          <a:lstStyle/>
          <a:p>
            <a:r>
              <a:rPr lang="en-US" dirty="0" smtClean="0"/>
              <a:t>Running </a:t>
            </a:r>
            <a:r>
              <a:rPr lang="en-US" dirty="0"/>
              <a:t>existing .NET applications </a:t>
            </a:r>
            <a:r>
              <a:rPr lang="en-US" dirty="0" smtClean="0"/>
              <a:t>as-is on the .NET profile for Metro style apps </a:t>
            </a:r>
            <a:r>
              <a:rPr lang="en-US" dirty="0"/>
              <a:t>is not an objective</a:t>
            </a:r>
          </a:p>
          <a:p>
            <a:r>
              <a:rPr lang="en-US" dirty="0" smtClean="0"/>
              <a:t>Porting </a:t>
            </a:r>
            <a:r>
              <a:rPr lang="en-US" dirty="0"/>
              <a:t>existing C# and VB code </a:t>
            </a:r>
            <a:r>
              <a:rPr lang="en-US" dirty="0" smtClean="0"/>
              <a:t>to the profile should </a:t>
            </a:r>
            <a:r>
              <a:rPr lang="en-US" dirty="0"/>
              <a:t>be </a:t>
            </a:r>
            <a:r>
              <a:rPr lang="en-US" dirty="0" smtClean="0"/>
              <a:t>easy</a:t>
            </a:r>
          </a:p>
          <a:p>
            <a:r>
              <a:rPr lang="en-US" dirty="0"/>
              <a:t>Existing .NET developers should feel at home with this </a:t>
            </a:r>
            <a:r>
              <a:rPr lang="en-US" dirty="0" smtClean="0"/>
              <a:t>profile</a:t>
            </a:r>
            <a:endParaRPr lang="en-US" dirty="0"/>
          </a:p>
          <a:p>
            <a:r>
              <a:rPr lang="en-US" dirty="0" smtClean="0"/>
              <a:t>Code </a:t>
            </a:r>
            <a:r>
              <a:rPr lang="en-US" dirty="0"/>
              <a:t>compiled to the </a:t>
            </a:r>
            <a:r>
              <a:rPr lang="en-US" dirty="0" smtClean="0"/>
              <a:t>profile </a:t>
            </a:r>
            <a:r>
              <a:rPr lang="en-US" dirty="0"/>
              <a:t>must be able to execute on .NET Framework </a:t>
            </a:r>
            <a:r>
              <a:rPr lang="en-US" dirty="0" smtClean="0"/>
              <a:t>4.5</a:t>
            </a:r>
          </a:p>
          <a:p>
            <a:r>
              <a:rPr lang="en-US" dirty="0" smtClean="0"/>
              <a:t>Code compiled to the portable subset needs to be compatible with this profile</a:t>
            </a:r>
            <a:endParaRPr lang="en-US" dirty="0"/>
          </a:p>
        </p:txBody>
      </p:sp>
    </p:spTree>
    <p:extLst>
      <p:ext uri="{BB962C8B-B14F-4D97-AF65-F5344CB8AC3E}">
        <p14:creationId xmlns:p14="http://schemas.microsoft.com/office/powerpoint/2010/main" val="2360532036"/>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0B5A041-A9E3-4EED-B723-18EEEC601972}"/>
</file>

<file path=customXml/itemProps2.xml><?xml version="1.0" encoding="utf-8"?>
<ds:datastoreItem xmlns:ds="http://schemas.openxmlformats.org/officeDocument/2006/customXml" ds:itemID="{B29B1D7F-7F35-4ACB-8798-4006571D2371}"/>
</file>

<file path=customXml/itemProps3.xml><?xml version="1.0" encoding="utf-8"?>
<ds:datastoreItem xmlns:ds="http://schemas.openxmlformats.org/officeDocument/2006/customXml" ds:itemID="{CFB93787-7925-47DD-A8D0-D0709C52417B}"/>
</file>

<file path=docProps/app.xml><?xml version="1.0" encoding="utf-8"?>
<Properties xmlns="http://schemas.openxmlformats.org/officeDocument/2006/extended-properties" xmlns:vt="http://schemas.openxmlformats.org/officeDocument/2006/docPropsVTypes">
  <Template>BUILD_Breakout_Template _ SAMPLE for Scott 7.28</Template>
  <TotalTime>3199</TotalTime>
  <Words>3516</Words>
  <Application>Microsoft Office PowerPoint</Application>
  <PresentationFormat>Custom</PresentationFormat>
  <Paragraphs>545</Paragraphs>
  <Slides>40</Slides>
  <Notes>23</Notes>
  <HiddenSlides>0</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A .NET Developer's View of Windows 8 Application Development</vt:lpstr>
      <vt:lpstr>Agenda slide</vt:lpstr>
      <vt:lpstr>PowerPoint Presentation</vt:lpstr>
      <vt:lpstr>PowerPoint Presentation</vt:lpstr>
      <vt:lpstr>PowerPoint Presentation</vt:lpstr>
      <vt:lpstr>PowerPoint Presentation</vt:lpstr>
      <vt:lpstr>.NET Profile for Metro style apps</vt:lpstr>
      <vt:lpstr>Design Requirements</vt:lpstr>
      <vt:lpstr>Compatibility Requirements</vt:lpstr>
      <vt:lpstr>Surface Area Statistics</vt:lpstr>
      <vt:lpstr>PowerPoint Presentation</vt:lpstr>
      <vt:lpstr>PowerPoint Presentation</vt:lpstr>
      <vt:lpstr>Main Namespaces</vt:lpstr>
      <vt:lpstr>System Namespace* Simplicity</vt:lpstr>
      <vt:lpstr>Removed, Replaced, and Changed</vt:lpstr>
      <vt:lpstr>Removed, Replaced, and Changed</vt:lpstr>
      <vt:lpstr>PowerPoint Presentation</vt:lpstr>
      <vt:lpstr>Porting Guide: Example Topic</vt:lpstr>
      <vt:lpstr>PowerPoint Presentation</vt:lpstr>
      <vt:lpstr>IBuffer Interop Helpers</vt:lpstr>
      <vt:lpstr>IBuffer Interop Helpers</vt:lpstr>
      <vt:lpstr>IBuffer Interop Helpers</vt:lpstr>
      <vt:lpstr>Async Interop Helpers</vt:lpstr>
      <vt:lpstr>Async Interop Helpers</vt:lpstr>
      <vt:lpstr>Async Interop Helpers</vt:lpstr>
      <vt:lpstr>Async Interop Helpers</vt:lpstr>
      <vt:lpstr>Stream Interop Helpers</vt:lpstr>
      <vt:lpstr>Stream Interop Helpers</vt:lpstr>
      <vt:lpstr>Stream Interop Helpers</vt:lpstr>
      <vt:lpstr>Stream Interop Helpers</vt:lpstr>
      <vt:lpstr>Stream Interop Helpers</vt:lpstr>
      <vt:lpstr>PowerPoint Presentation</vt:lpstr>
      <vt:lpstr>PowerPoint Presentation</vt:lpstr>
      <vt:lpstr>PowerPoint Presentation</vt:lpstr>
      <vt:lpstr>Portable Project</vt:lpstr>
      <vt:lpstr>PowerPoint Presentation</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TOOL-930C: A .NET Developer's View of Windows 8 Application Development</dc:title>
  <dc:subject>BUILD</dc:subject>
  <dc:creator>Krzysztof Cwalina</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367</cp:revision>
  <cp:lastPrinted>2010-05-11T05:02:34Z</cp:lastPrinted>
  <dcterms:created xsi:type="dcterms:W3CDTF">2011-08-03T21:25:07Z</dcterms:created>
  <dcterms:modified xsi:type="dcterms:W3CDTF">2011-09-16T19:14:34Z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