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6" r:id="rId8"/>
    <p:sldMasterId id="2147483835" r:id="rId9"/>
  </p:sldMasterIdLst>
  <p:notesMasterIdLst>
    <p:notesMasterId r:id="rId46"/>
  </p:notesMasterIdLst>
  <p:handoutMasterIdLst>
    <p:handoutMasterId r:id="rId47"/>
  </p:handoutMasterIdLst>
  <p:sldIdLst>
    <p:sldId id="478" r:id="rId10"/>
    <p:sldId id="530" r:id="rId11"/>
    <p:sldId id="502" r:id="rId12"/>
    <p:sldId id="499" r:id="rId13"/>
    <p:sldId id="480" r:id="rId14"/>
    <p:sldId id="519" r:id="rId15"/>
    <p:sldId id="498" r:id="rId16"/>
    <p:sldId id="528" r:id="rId17"/>
    <p:sldId id="520" r:id="rId18"/>
    <p:sldId id="505" r:id="rId19"/>
    <p:sldId id="516" r:id="rId20"/>
    <p:sldId id="523" r:id="rId21"/>
    <p:sldId id="522" r:id="rId22"/>
    <p:sldId id="514" r:id="rId23"/>
    <p:sldId id="484" r:id="rId24"/>
    <p:sldId id="485" r:id="rId25"/>
    <p:sldId id="486" r:id="rId26"/>
    <p:sldId id="488" r:id="rId27"/>
    <p:sldId id="490" r:id="rId28"/>
    <p:sldId id="489" r:id="rId29"/>
    <p:sldId id="468" r:id="rId30"/>
    <p:sldId id="493" r:id="rId31"/>
    <p:sldId id="521" r:id="rId32"/>
    <p:sldId id="524" r:id="rId33"/>
    <p:sldId id="527" r:id="rId34"/>
    <p:sldId id="500" r:id="rId35"/>
    <p:sldId id="469" r:id="rId36"/>
    <p:sldId id="515" r:id="rId37"/>
    <p:sldId id="474" r:id="rId38"/>
    <p:sldId id="512" r:id="rId39"/>
    <p:sldId id="504" r:id="rId40"/>
    <p:sldId id="511" r:id="rId41"/>
    <p:sldId id="513" r:id="rId42"/>
    <p:sldId id="529" r:id="rId43"/>
    <p:sldId id="503" r:id="rId44"/>
    <p:sldId id="377"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78"/>
            <p14:sldId id="530"/>
            <p14:sldId id="502"/>
            <p14:sldId id="499"/>
            <p14:sldId id="480"/>
            <p14:sldId id="519"/>
            <p14:sldId id="498"/>
            <p14:sldId id="528"/>
            <p14:sldId id="520"/>
            <p14:sldId id="505"/>
            <p14:sldId id="516"/>
            <p14:sldId id="523"/>
            <p14:sldId id="522"/>
            <p14:sldId id="514"/>
            <p14:sldId id="484"/>
            <p14:sldId id="485"/>
            <p14:sldId id="486"/>
            <p14:sldId id="488"/>
            <p14:sldId id="490"/>
            <p14:sldId id="489"/>
            <p14:sldId id="468"/>
            <p14:sldId id="493"/>
            <p14:sldId id="521"/>
            <p14:sldId id="524"/>
            <p14:sldId id="527"/>
            <p14:sldId id="500"/>
            <p14:sldId id="469"/>
            <p14:sldId id="515"/>
            <p14:sldId id="474"/>
            <p14:sldId id="512"/>
            <p14:sldId id="504"/>
            <p14:sldId id="511"/>
            <p14:sldId id="513"/>
            <p14:sldId id="529"/>
            <p14:sldId id="503"/>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00FF"/>
    <a:srgbClr val="00B050"/>
    <a:srgbClr val="F8F57B"/>
    <a:srgbClr val="65BC46"/>
    <a:srgbClr val="EF4423"/>
    <a:srgbClr val="457EC1"/>
    <a:srgbClr val="59CC0E"/>
    <a:srgbClr val="008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7234" autoAdjust="0"/>
  </p:normalViewPr>
  <p:slideViewPr>
    <p:cSldViewPr snapToGrid="0" snapToObjects="1">
      <p:cViewPr varScale="1">
        <p:scale>
          <a:sx n="64" d="100"/>
          <a:sy n="64" d="100"/>
        </p:scale>
        <p:origin x="-108" y="-222"/>
      </p:cViewPr>
      <p:guideLst>
        <p:guide orient="horz" pos="144"/>
        <p:guide orient="horz" pos="123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10/28/2011 4:03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1051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9985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340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9985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10/28/2011 4:03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8258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98120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4807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sz="900" b="0" i="0" u="none"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10/28/2011 4:03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10/28/2011 4:03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10/28/2011 4:03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30111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196227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10/28/2011 4:03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83187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330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439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5548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89342252"/>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9108399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94412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37077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4834511"/>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7124878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2096147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152748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707096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10/28/2011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49859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212881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9898818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875164456"/>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79561782"/>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404092"/>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897950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04041782"/>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3237829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597999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6195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8783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1145162"/>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88279638"/>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743033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0100819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8727248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10/28/2011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4745090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69891955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599622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10/28/2011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10/28/2011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10/28/2011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505781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10/28/2011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10/28/2011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10/28/2011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23593556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878712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9915252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3077445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901981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1.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834"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382316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7775419"/>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baseline="0" dirty="0" smtClean="0">
                <a:gradFill>
                  <a:gsLst>
                    <a:gs pos="0">
                      <a:schemeClr val="bg2"/>
                    </a:gs>
                    <a:gs pos="86000">
                      <a:schemeClr val="bg2"/>
                    </a:gs>
                  </a:gsLst>
                  <a:lin ang="5400000" scaled="0"/>
                </a:gradFill>
                <a:latin typeface="Segoe UI Light"/>
                <a:ea typeface="メイリオ"/>
                <a:cs typeface="+mn-cs"/>
              </a:rPr>
              <a:t>APP-398T</a:t>
            </a:r>
            <a:endParaRPr lang="en-US" altLang="ja-JP" sz="2000" b="0" baseline="0" dirty="0">
              <a:gradFill>
                <a:gsLst>
                  <a:gs pos="0">
                    <a:schemeClr val="bg2"/>
                  </a:gs>
                  <a:gs pos="86000">
                    <a:schemeClr val="bg2"/>
                  </a:gs>
                </a:gsLst>
                <a:lin ang="5400000" scaled="0"/>
              </a:gradFill>
              <a:latin typeface="Segoe UI Light"/>
              <a:ea typeface="メイリオ"/>
              <a:cs typeface="+mn-cs"/>
            </a:endParaRPr>
          </a:p>
        </p:txBody>
      </p:sp>
      <p:sp>
        <p:nvSpPr>
          <p:cNvPr id="5" name="Title 1"/>
          <p:cNvSpPr txBox="1">
            <a:spLocks/>
          </p:cNvSpPr>
          <p:nvPr/>
        </p:nvSpPr>
        <p:spPr>
          <a:xfrm>
            <a:off x="969964" y="1584269"/>
            <a:ext cx="7839185" cy="256863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bg2"/>
                    </a:gs>
                    <a:gs pos="86000">
                      <a:schemeClr val="bg2"/>
                    </a:gs>
                  </a:gsLst>
                  <a:lin ang="5400000" scaled="0"/>
                  <a:tileRect/>
                </a:gradFill>
                <a:effectLst/>
                <a:latin typeface="+mj-lt"/>
                <a:ea typeface="+mn-ea"/>
                <a:cs typeface="Arial" charset="0"/>
              </a:defRPr>
            </a:lvl1pPr>
          </a:lstStyle>
          <a:p>
            <a:pPr algn="l" defTabSz="914400">
              <a:buNone/>
            </a:pPr>
            <a:r>
              <a:rPr lang="en-US" altLang="ja-JP" sz="3600" b="0" dirty="0" smtClean="0">
                <a:gradFill flip="none" rotWithShape="1">
                  <a:gsLst>
                    <a:gs pos="0">
                      <a:srgbClr val="585858"/>
                    </a:gs>
                    <a:gs pos="86000">
                      <a:srgbClr val="585858"/>
                    </a:gs>
                  </a:gsLst>
                  <a:lin ang="5400000" scaled="0"/>
                  <a:tileRect/>
                </a:gradFill>
                <a:latin typeface="Segoe UI Semibold" pitchFamily="34" charset="0"/>
                <a:ea typeface="メイリオ"/>
                <a:cs typeface="+mn-cs"/>
              </a:rPr>
              <a:t>How to declare your app’s capabilities</a:t>
            </a:r>
          </a:p>
          <a:p>
            <a:pPr algn="l" defTabSz="914400">
              <a:buNone/>
            </a:pPr>
            <a:r>
              <a:rPr lang="en-US" altLang="ja-JP" sz="1000" b="0" dirty="0" smtClean="0">
                <a:gradFill flip="none" rotWithShape="1">
                  <a:gsLst>
                    <a:gs pos="0">
                      <a:srgbClr val="585858"/>
                    </a:gs>
                    <a:gs pos="86000">
                      <a:srgbClr val="585858"/>
                    </a:gs>
                  </a:gsLst>
                  <a:lin ang="5400000" scaled="0"/>
                  <a:tileRect/>
                </a:gradFill>
                <a:latin typeface="Segoe UI Semibold" pitchFamily="34" charset="0"/>
                <a:ea typeface="メイリオ"/>
                <a:cs typeface="+mn-cs"/>
              </a:rPr>
              <a:t> </a:t>
            </a:r>
            <a:r>
              <a:rPr lang="en-US" altLang="ja-JP" b="0" dirty="0" smtClean="0">
                <a:gradFill flip="none" rotWithShape="1">
                  <a:gsLst>
                    <a:gs pos="0">
                      <a:srgbClr val="585858"/>
                    </a:gs>
                    <a:gs pos="86000">
                      <a:srgbClr val="585858"/>
                    </a:gs>
                  </a:gsLst>
                  <a:lin ang="5400000" scaled="0"/>
                  <a:tileRect/>
                </a:gradFill>
                <a:latin typeface="Segoe UI Semibold" pitchFamily="34" charset="0"/>
                <a:ea typeface="メイリオ"/>
                <a:cs typeface="+mn-cs"/>
              </a:rPr>
              <a:t/>
            </a:r>
            <a:br>
              <a:rPr lang="en-US" altLang="ja-JP" b="0" dirty="0" smtClean="0">
                <a:gradFill flip="none" rotWithShape="1">
                  <a:gsLst>
                    <a:gs pos="0">
                      <a:srgbClr val="585858"/>
                    </a:gs>
                    <a:gs pos="86000">
                      <a:srgbClr val="585858"/>
                    </a:gs>
                  </a:gsLst>
                  <a:lin ang="5400000" scaled="0"/>
                  <a:tileRect/>
                </a:gradFill>
                <a:latin typeface="Segoe UI Semibold" pitchFamily="34" charset="0"/>
                <a:ea typeface="メイリオ"/>
                <a:cs typeface="+mn-cs"/>
              </a:rPr>
            </a:br>
            <a:r>
              <a:rPr lang="ja-JP" altLang="en-US" b="0" dirty="0" smtClean="0">
                <a:gradFill flip="none" rotWithShape="1">
                  <a:gsLst>
                    <a:gs pos="0">
                      <a:srgbClr val="585858"/>
                    </a:gs>
                    <a:gs pos="86000">
                      <a:srgbClr val="585858"/>
                    </a:gs>
                  </a:gsLst>
                  <a:lin ang="5400000" scaled="0"/>
                  <a:tileRect/>
                </a:gradFill>
                <a:latin typeface="Segoe UI Semibold" pitchFamily="34" charset="0"/>
                <a:ea typeface="メイリオ"/>
                <a:cs typeface="+mn-cs"/>
              </a:rPr>
              <a:t>アプリのケイパビリティを宣言する方法</a:t>
            </a:r>
            <a:endParaRPr lang="ja-JP" altLang="en-US" dirty="0">
              <a:gradFill flip="none" rotWithShape="1">
                <a:gsLst>
                  <a:gs pos="0">
                    <a:srgbClr val="585858"/>
                  </a:gs>
                  <a:gs pos="86000">
                    <a:srgbClr val="585858"/>
                  </a:gs>
                </a:gsLst>
                <a:lin ang="5400000" scaled="0"/>
                <a:tileRect/>
              </a:gradFill>
              <a:latin typeface="Segoe UI Semibold" pitchFamily="34" charset="0"/>
              <a:ea typeface="メイリオ"/>
            </a:endParaRPr>
          </a:p>
        </p:txBody>
      </p:sp>
      <p:sp>
        <p:nvSpPr>
          <p:cNvPr id="6" name="Subtitle 2"/>
          <p:cNvSpPr txBox="1">
            <a:spLocks/>
          </p:cNvSpPr>
          <p:nvPr/>
        </p:nvSpPr>
        <p:spPr>
          <a:xfrm>
            <a:off x="969963" y="4826002"/>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buNone/>
            </a:pPr>
            <a:r>
              <a:rPr lang="en-US" altLang="ja-JP" sz="2800" b="1" dirty="0" smtClean="0">
                <a:gradFill>
                  <a:gsLst>
                    <a:gs pos="0">
                      <a:srgbClr val="65BC46"/>
                    </a:gs>
                    <a:gs pos="86000">
                      <a:srgbClr val="65BC46"/>
                    </a:gs>
                  </a:gsLst>
                  <a:lin ang="5400000" scaled="0"/>
                </a:gradFill>
                <a:latin typeface="Segoe UI Semibold"/>
                <a:ea typeface="メイリオ"/>
                <a:cs typeface="+mn-cs"/>
              </a:rPr>
              <a:t>Jeff Johnson</a:t>
            </a:r>
            <a:endParaRPr lang="ja-JP" altLang="en-US" sz="2800" dirty="0" smtClean="0">
              <a:gradFill>
                <a:gsLst>
                  <a:gs pos="0">
                    <a:srgbClr val="65BC46"/>
                  </a:gs>
                  <a:gs pos="86000">
                    <a:srgbClr val="65BC46"/>
                  </a:gs>
                </a:gsLst>
                <a:lin ang="5400000" scaled="0"/>
              </a:gradFill>
              <a:latin typeface="Segoe UI Semibold"/>
              <a:ea typeface="メイリオ"/>
            </a:endParaRPr>
          </a:p>
          <a:p>
            <a:pPr algn="l" defTabSz="914400">
              <a:buNone/>
            </a:pPr>
            <a:r>
              <a:rPr lang="en-US" altLang="ja-JP" sz="2800" b="0" dirty="0" smtClean="0">
                <a:gradFill>
                  <a:gsLst>
                    <a:gs pos="0">
                      <a:srgbClr val="65BC46"/>
                    </a:gs>
                    <a:gs pos="86000">
                      <a:srgbClr val="65BC46"/>
                    </a:gs>
                  </a:gsLst>
                  <a:lin ang="5400000" scaled="0"/>
                </a:gradFill>
                <a:latin typeface="Segoe UI Light"/>
                <a:ea typeface="メイリオ"/>
                <a:cs typeface="+mn-cs"/>
              </a:rPr>
              <a:t>Director of Development</a:t>
            </a:r>
            <a:endParaRPr lang="ja-JP" altLang="en-US" sz="2800" b="0" dirty="0" smtClean="0">
              <a:gradFill>
                <a:gsLst>
                  <a:gs pos="0">
                    <a:srgbClr val="65BC46"/>
                  </a:gs>
                  <a:gs pos="86000">
                    <a:srgbClr val="65BC46"/>
                  </a:gs>
                </a:gsLst>
                <a:lin ang="5400000" scaled="0"/>
              </a:gradFill>
              <a:latin typeface="Segoe UI Light"/>
              <a:ea typeface="メイリオ"/>
              <a:cs typeface="+mn-cs"/>
            </a:endParaRPr>
          </a:p>
          <a:p>
            <a:pPr algn="l" defTabSz="914400">
              <a:buNone/>
            </a:pPr>
            <a:r>
              <a:rPr lang="en-US" altLang="ja-JP" sz="2800" b="0" dirty="0" smtClean="0">
                <a:gradFill>
                  <a:gsLst>
                    <a:gs pos="0">
                      <a:srgbClr val="65BC46"/>
                    </a:gs>
                    <a:gs pos="86000">
                      <a:srgbClr val="65BC46"/>
                    </a:gs>
                  </a:gsLst>
                  <a:lin ang="5400000" scaled="0"/>
                </a:gradFill>
                <a:latin typeface="Segoe UI Light"/>
                <a:ea typeface="メイリオ"/>
                <a:cs typeface="+mn-cs"/>
              </a:rPr>
              <a:t>Windows User Experience</a:t>
            </a:r>
            <a:endParaRPr lang="ja-JP" altLang="en-US" sz="2800" b="0" dirty="0" smtClean="0">
              <a:gradFill>
                <a:gsLst>
                  <a:gs pos="0">
                    <a:srgbClr val="65BC46"/>
                  </a:gs>
                  <a:gs pos="86000">
                    <a:srgbClr val="65BC46"/>
                  </a:gs>
                </a:gsLst>
                <a:lin ang="5400000" scaled="0"/>
              </a:gradFill>
              <a:latin typeface="Segoe UI Light"/>
              <a:ea typeface="メイリオ"/>
              <a:cs typeface="+mn-cs"/>
            </a:endParaRPr>
          </a:p>
          <a:p>
            <a:pPr algn="l" defTabSz="914400">
              <a:buNone/>
            </a:pPr>
            <a:r>
              <a:rPr lang="en-US" altLang="ja-JP" sz="2800" b="0" dirty="0" smtClean="0">
                <a:gradFill>
                  <a:gsLst>
                    <a:gs pos="0">
                      <a:srgbClr val="65BC46"/>
                    </a:gs>
                    <a:gs pos="86000">
                      <a:srgbClr val="65BC46"/>
                    </a:gs>
                  </a:gsLst>
                  <a:lin ang="5400000" scaled="0"/>
                </a:gradFill>
                <a:latin typeface="Segoe UI Light"/>
                <a:ea typeface="メイリオ"/>
                <a:cs typeface="+mn-cs"/>
              </a:rPr>
              <a:t>Microsoft Corporation</a:t>
            </a:r>
            <a:endParaRPr lang="ja-JP" altLang="en-US" sz="2800" dirty="0">
              <a:gradFill>
                <a:gsLst>
                  <a:gs pos="0">
                    <a:srgbClr val="65BC46"/>
                  </a:gs>
                  <a:gs pos="86000">
                    <a:srgbClr val="65BC46"/>
                  </a:gs>
                </a:gsLst>
                <a:lin ang="5400000" scaled="0"/>
              </a:gradFill>
              <a:ea typeface="メイリオ"/>
            </a:endParaRPr>
          </a:p>
        </p:txBody>
      </p:sp>
    </p:spTree>
    <p:extLst>
      <p:ext uri="{BB962C8B-B14F-4D97-AF65-F5344CB8AC3E}">
        <p14:creationId xmlns:p14="http://schemas.microsoft.com/office/powerpoint/2010/main" val="2000438356"/>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Metro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スタイル アプリ パッケージ</a:t>
            </a:r>
            <a:endParaRPr lang="ja-JP" altLang="en-US" dirty="0">
              <a:ea typeface="メイリオ"/>
            </a:endParaRPr>
          </a:p>
        </p:txBody>
      </p:sp>
      <p:sp>
        <p:nvSpPr>
          <p:cNvPr id="3" name="Text Placeholder 2"/>
          <p:cNvSpPr>
            <a:spLocks noGrp="1"/>
          </p:cNvSpPr>
          <p:nvPr>
            <p:ph type="body" sz="quarter" idx="10"/>
          </p:nvPr>
        </p:nvSpPr>
        <p:spPr>
          <a:xfrm>
            <a:off x="519114" y="1447800"/>
            <a:ext cx="11149012" cy="4426853"/>
          </a:xfrm>
        </p:spPr>
        <p:txBody>
          <a:bodyPr/>
          <a:lstStyle/>
          <a:p>
            <a:pPr marL="460400" indent="-460400" defTabSz="914400">
              <a:spcBef>
                <a:spcPts val="1800"/>
              </a:spcBef>
              <a:buFont typeface="Arial"/>
              <a:buChar char="•"/>
            </a:pPr>
            <a:r>
              <a:rPr lang="en-US" altLang="ja-JP" dirty="0" smtClean="0">
                <a:ea typeface="メイリオ"/>
              </a:rPr>
              <a:t>1 </a:t>
            </a:r>
            <a:r>
              <a:rPr lang="ja-JP" altLang="en-US" dirty="0" err="1" smtClean="0">
                <a:ea typeface="メイリオ"/>
              </a:rPr>
              <a:t>つの</a:t>
            </a:r>
            <a:r>
              <a:rPr lang="ja-JP" altLang="en-US" dirty="0">
                <a:ea typeface="メイリオ"/>
              </a:rPr>
              <a:t>パッケージ</a:t>
            </a:r>
            <a:r>
              <a:rPr lang="ja-JP" altLang="en-US" dirty="0" smtClean="0">
                <a:ea typeface="メイリオ"/>
              </a:rPr>
              <a:t>に </a:t>
            </a:r>
            <a:r>
              <a:rPr lang="en-US" altLang="ja-JP" dirty="0" smtClean="0">
                <a:ea typeface="メイリオ"/>
              </a:rPr>
              <a:t>1 </a:t>
            </a:r>
            <a:r>
              <a:rPr lang="ja-JP" altLang="en-US" dirty="0" smtClean="0">
                <a:ea typeface="メイリオ"/>
              </a:rPr>
              <a:t>つの </a:t>
            </a:r>
            <a:r>
              <a:rPr lang="en-US" altLang="ja-JP" dirty="0" smtClean="0">
                <a:ea typeface="メイリオ"/>
              </a:rPr>
              <a:t>Metro </a:t>
            </a:r>
            <a:r>
              <a:rPr lang="ja-JP" altLang="en-US" dirty="0">
                <a:ea typeface="メイリオ"/>
              </a:rPr>
              <a:t>スタイル アプリを格納</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Store </a:t>
            </a:r>
            <a:r>
              <a:rPr lang="ja-JP" altLang="en-US" sz="3200" b="0" dirty="0" smtClean="0">
                <a:gradFill>
                  <a:gsLst>
                    <a:gs pos="0">
                      <a:schemeClr val="tx1"/>
                    </a:gs>
                    <a:gs pos="86000">
                      <a:schemeClr val="tx1"/>
                    </a:gs>
                  </a:gsLst>
                  <a:lin ang="5400000" scaled="0"/>
                </a:gradFill>
                <a:latin typeface="Segoe UI Light"/>
                <a:ea typeface="メイリオ"/>
                <a:cs typeface="+mn-cs"/>
              </a:rPr>
              <a:t>からのみ配信</a:t>
            </a:r>
          </a:p>
          <a:p>
            <a:pPr marL="460400" indent="-460400" algn="l" defTabSz="914400">
              <a:spcBef>
                <a:spcPts val="18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ユーザーは簡単にインストール</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アンインストール可能</a:t>
            </a:r>
          </a:p>
          <a:p>
            <a:pPr marL="460400" indent="-460400" defTabSz="914400">
              <a:spcBef>
                <a:spcPts val="1800"/>
              </a:spcBef>
              <a:buFont typeface="Arial"/>
              <a:buChar char="•"/>
            </a:pPr>
            <a:r>
              <a:rPr lang="ja-JP" altLang="en-US" dirty="0" smtClean="0">
                <a:ea typeface="メイリオ"/>
              </a:rPr>
              <a:t>以</a:t>
            </a:r>
            <a:r>
              <a:rPr lang="ja-JP" altLang="en-US" dirty="0">
                <a:ea typeface="メイリオ"/>
              </a:rPr>
              <a:t>下の</a:t>
            </a:r>
            <a:r>
              <a:rPr lang="ja-JP" altLang="en-US" dirty="0" smtClean="0">
                <a:ea typeface="メイリオ"/>
              </a:rPr>
              <a:t>アプリケーション インタフェース</a:t>
            </a:r>
            <a:r>
              <a:rPr lang="ja-JP" altLang="en-US" dirty="0">
                <a:ea typeface="メイリオ"/>
              </a:rPr>
              <a:t>を宣言</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ts val="79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ケイパビリティ</a:t>
            </a:r>
          </a:p>
          <a:p>
            <a:pPr marL="855696" lvl="1" indent="-395295" algn="l" defTabSz="914400">
              <a:spcBef>
                <a:spcPts val="79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デバイス</a:t>
            </a:r>
          </a:p>
          <a:p>
            <a:pPr marL="855696" lvl="1" indent="-395295" algn="l" defTabSz="914400">
              <a:spcBef>
                <a:spcPts val="79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ファイルの種類の関連付け</a:t>
            </a:r>
            <a:endParaRPr lang="ja-JP" altLang="en-US" dirty="0" smtClean="0">
              <a:ea typeface="メイリオ"/>
            </a:endParaRPr>
          </a:p>
          <a:p>
            <a:pPr marL="855696" lvl="1" indent="-395295" algn="l" defTabSz="914400">
              <a:spcBef>
                <a:spcPts val="79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 コントラクト</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9782324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ファイルのケイパビリティ</a:t>
            </a:r>
            <a:endParaRPr lang="ja-JP" altLang="en-US" dirty="0">
              <a:ea typeface="メイリオ"/>
            </a:endParaRPr>
          </a:p>
        </p:txBody>
      </p:sp>
      <p:sp>
        <p:nvSpPr>
          <p:cNvPr id="5" name="Text Placeholder 4"/>
          <p:cNvSpPr>
            <a:spLocks noGrp="1"/>
          </p:cNvSpPr>
          <p:nvPr>
            <p:ph type="body" sz="quarter" idx="10"/>
          </p:nvPr>
        </p:nvSpPr>
        <p:spPr>
          <a:xfrm>
            <a:off x="519114" y="1447800"/>
            <a:ext cx="11149012" cy="2856167"/>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musicLibrary</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picturesLibrary</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videoLibrary</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documentsLibrary</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removableStorage</a:t>
            </a:r>
            <a:endParaRPr lang="ja-JP" altLang="en-US" dirty="0">
              <a:ea typeface="メイリオ"/>
            </a:endParaRPr>
          </a:p>
        </p:txBody>
      </p:sp>
      <p:sp>
        <p:nvSpPr>
          <p:cNvPr id="7" name="Audio Icon"/>
          <p:cNvSpPr>
            <a:spLocks noEditPoints="1"/>
          </p:cNvSpPr>
          <p:nvPr/>
        </p:nvSpPr>
        <p:spPr bwMode="auto">
          <a:xfrm>
            <a:off x="5994653" y="2329615"/>
            <a:ext cx="867028" cy="696679"/>
          </a:xfrm>
          <a:custGeom>
            <a:avLst/>
            <a:gdLst>
              <a:gd name="T0" fmla="*/ 126 w 168"/>
              <a:gd name="T1" fmla="*/ 26 h 135"/>
              <a:gd name="T2" fmla="*/ 126 w 168"/>
              <a:gd name="T3" fmla="*/ 109 h 135"/>
              <a:gd name="T4" fmla="*/ 122 w 168"/>
              <a:gd name="T5" fmla="*/ 111 h 135"/>
              <a:gd name="T6" fmla="*/ 118 w 168"/>
              <a:gd name="T7" fmla="*/ 109 h 135"/>
              <a:gd name="T8" fmla="*/ 118 w 168"/>
              <a:gd name="T9" fmla="*/ 101 h 135"/>
              <a:gd name="T10" fmla="*/ 118 w 168"/>
              <a:gd name="T11" fmla="*/ 34 h 135"/>
              <a:gd name="T12" fmla="*/ 118 w 168"/>
              <a:gd name="T13" fmla="*/ 26 h 135"/>
              <a:gd name="T14" fmla="*/ 126 w 168"/>
              <a:gd name="T15" fmla="*/ 26 h 135"/>
              <a:gd name="T16" fmla="*/ 106 w 168"/>
              <a:gd name="T17" fmla="*/ 41 h 135"/>
              <a:gd name="T18" fmla="*/ 98 w 168"/>
              <a:gd name="T19" fmla="*/ 41 h 135"/>
              <a:gd name="T20" fmla="*/ 98 w 168"/>
              <a:gd name="T21" fmla="*/ 49 h 135"/>
              <a:gd name="T22" fmla="*/ 105 w 168"/>
              <a:gd name="T23" fmla="*/ 67 h 135"/>
              <a:gd name="T24" fmla="*/ 98 w 168"/>
              <a:gd name="T25" fmla="*/ 86 h 135"/>
              <a:gd name="T26" fmla="*/ 98 w 168"/>
              <a:gd name="T27" fmla="*/ 94 h 135"/>
              <a:gd name="T28" fmla="*/ 102 w 168"/>
              <a:gd name="T29" fmla="*/ 96 h 135"/>
              <a:gd name="T30" fmla="*/ 106 w 168"/>
              <a:gd name="T31" fmla="*/ 94 h 135"/>
              <a:gd name="T32" fmla="*/ 117 w 168"/>
              <a:gd name="T33" fmla="*/ 67 h 135"/>
              <a:gd name="T34" fmla="*/ 106 w 168"/>
              <a:gd name="T35" fmla="*/ 41 h 135"/>
              <a:gd name="T36" fmla="*/ 145 w 168"/>
              <a:gd name="T37" fmla="*/ 11 h 135"/>
              <a:gd name="T38" fmla="*/ 137 w 168"/>
              <a:gd name="T39" fmla="*/ 11 h 135"/>
              <a:gd name="T40" fmla="*/ 137 w 168"/>
              <a:gd name="T41" fmla="*/ 19 h 135"/>
              <a:gd name="T42" fmla="*/ 157 w 168"/>
              <a:gd name="T43" fmla="*/ 67 h 135"/>
              <a:gd name="T44" fmla="*/ 137 w 168"/>
              <a:gd name="T45" fmla="*/ 115 h 135"/>
              <a:gd name="T46" fmla="*/ 137 w 168"/>
              <a:gd name="T47" fmla="*/ 123 h 135"/>
              <a:gd name="T48" fmla="*/ 141 w 168"/>
              <a:gd name="T49" fmla="*/ 125 h 135"/>
              <a:gd name="T50" fmla="*/ 145 w 168"/>
              <a:gd name="T51" fmla="*/ 123 h 135"/>
              <a:gd name="T52" fmla="*/ 168 w 168"/>
              <a:gd name="T53" fmla="*/ 67 h 135"/>
              <a:gd name="T54" fmla="*/ 145 w 168"/>
              <a:gd name="T55" fmla="*/ 11 h 135"/>
              <a:gd name="T56" fmla="*/ 78 w 168"/>
              <a:gd name="T57" fmla="*/ 3 h 135"/>
              <a:gd name="T58" fmla="*/ 42 w 168"/>
              <a:gd name="T59" fmla="*/ 31 h 135"/>
              <a:gd name="T60" fmla="*/ 41 w 168"/>
              <a:gd name="T61" fmla="*/ 32 h 135"/>
              <a:gd name="T62" fmla="*/ 2 w 168"/>
              <a:gd name="T63" fmla="*/ 32 h 135"/>
              <a:gd name="T64" fmla="*/ 0 w 168"/>
              <a:gd name="T65" fmla="*/ 34 h 135"/>
              <a:gd name="T66" fmla="*/ 0 w 168"/>
              <a:gd name="T67" fmla="*/ 100 h 135"/>
              <a:gd name="T68" fmla="*/ 2 w 168"/>
              <a:gd name="T69" fmla="*/ 102 h 135"/>
              <a:gd name="T70" fmla="*/ 41 w 168"/>
              <a:gd name="T71" fmla="*/ 102 h 135"/>
              <a:gd name="T72" fmla="*/ 42 w 168"/>
              <a:gd name="T73" fmla="*/ 104 h 135"/>
              <a:gd name="T74" fmla="*/ 78 w 168"/>
              <a:gd name="T75" fmla="*/ 131 h 135"/>
              <a:gd name="T76" fmla="*/ 87 w 168"/>
              <a:gd name="T77" fmla="*/ 127 h 135"/>
              <a:gd name="T78" fmla="*/ 87 w 168"/>
              <a:gd name="T79" fmla="*/ 7 h 135"/>
              <a:gd name="T80" fmla="*/ 78 w 168"/>
              <a:gd name="T8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35">
                <a:moveTo>
                  <a:pt x="126" y="26"/>
                </a:moveTo>
                <a:cubicBezTo>
                  <a:pt x="149" y="49"/>
                  <a:pt x="149" y="86"/>
                  <a:pt x="126" y="109"/>
                </a:cubicBezTo>
                <a:cubicBezTo>
                  <a:pt x="125" y="110"/>
                  <a:pt x="123" y="111"/>
                  <a:pt x="122" y="111"/>
                </a:cubicBezTo>
                <a:cubicBezTo>
                  <a:pt x="120" y="111"/>
                  <a:pt x="119" y="110"/>
                  <a:pt x="118" y="109"/>
                </a:cubicBezTo>
                <a:cubicBezTo>
                  <a:pt x="115" y="107"/>
                  <a:pt x="115" y="103"/>
                  <a:pt x="118" y="101"/>
                </a:cubicBezTo>
                <a:cubicBezTo>
                  <a:pt x="136" y="82"/>
                  <a:pt x="136" y="52"/>
                  <a:pt x="118" y="34"/>
                </a:cubicBezTo>
                <a:cubicBezTo>
                  <a:pt x="115" y="32"/>
                  <a:pt x="115" y="28"/>
                  <a:pt x="118" y="26"/>
                </a:cubicBezTo>
                <a:cubicBezTo>
                  <a:pt x="120" y="23"/>
                  <a:pt x="124" y="23"/>
                  <a:pt x="126" y="26"/>
                </a:cubicBezTo>
                <a:moveTo>
                  <a:pt x="106" y="41"/>
                </a:moveTo>
                <a:cubicBezTo>
                  <a:pt x="104" y="38"/>
                  <a:pt x="100" y="38"/>
                  <a:pt x="98" y="41"/>
                </a:cubicBezTo>
                <a:cubicBezTo>
                  <a:pt x="96" y="43"/>
                  <a:pt x="96" y="47"/>
                  <a:pt x="98" y="49"/>
                </a:cubicBezTo>
                <a:cubicBezTo>
                  <a:pt x="103" y="54"/>
                  <a:pt x="105" y="60"/>
                  <a:pt x="105" y="67"/>
                </a:cubicBezTo>
                <a:cubicBezTo>
                  <a:pt x="105" y="74"/>
                  <a:pt x="103" y="81"/>
                  <a:pt x="98" y="86"/>
                </a:cubicBezTo>
                <a:cubicBezTo>
                  <a:pt x="96" y="88"/>
                  <a:pt x="96" y="92"/>
                  <a:pt x="98" y="94"/>
                </a:cubicBezTo>
                <a:cubicBezTo>
                  <a:pt x="99" y="95"/>
                  <a:pt x="100" y="96"/>
                  <a:pt x="102" y="96"/>
                </a:cubicBezTo>
                <a:cubicBezTo>
                  <a:pt x="103" y="96"/>
                  <a:pt x="105" y="95"/>
                  <a:pt x="106" y="94"/>
                </a:cubicBezTo>
                <a:cubicBezTo>
                  <a:pt x="113" y="87"/>
                  <a:pt x="117" y="77"/>
                  <a:pt x="117" y="67"/>
                </a:cubicBezTo>
                <a:cubicBezTo>
                  <a:pt x="117" y="57"/>
                  <a:pt x="113" y="48"/>
                  <a:pt x="106" y="41"/>
                </a:cubicBezTo>
                <a:moveTo>
                  <a:pt x="145" y="11"/>
                </a:moveTo>
                <a:cubicBezTo>
                  <a:pt x="143" y="9"/>
                  <a:pt x="139" y="9"/>
                  <a:pt x="137" y="11"/>
                </a:cubicBezTo>
                <a:cubicBezTo>
                  <a:pt x="135" y="13"/>
                  <a:pt x="135" y="17"/>
                  <a:pt x="137" y="19"/>
                </a:cubicBezTo>
                <a:cubicBezTo>
                  <a:pt x="150" y="32"/>
                  <a:pt x="157" y="49"/>
                  <a:pt x="157" y="67"/>
                </a:cubicBezTo>
                <a:cubicBezTo>
                  <a:pt x="157" y="85"/>
                  <a:pt x="150" y="102"/>
                  <a:pt x="137" y="115"/>
                </a:cubicBezTo>
                <a:cubicBezTo>
                  <a:pt x="135" y="117"/>
                  <a:pt x="135" y="121"/>
                  <a:pt x="137" y="123"/>
                </a:cubicBezTo>
                <a:cubicBezTo>
                  <a:pt x="138" y="124"/>
                  <a:pt x="140" y="125"/>
                  <a:pt x="141" y="125"/>
                </a:cubicBezTo>
                <a:cubicBezTo>
                  <a:pt x="143" y="125"/>
                  <a:pt x="144" y="124"/>
                  <a:pt x="145" y="123"/>
                </a:cubicBezTo>
                <a:cubicBezTo>
                  <a:pt x="160" y="108"/>
                  <a:pt x="168" y="88"/>
                  <a:pt x="168" y="67"/>
                </a:cubicBezTo>
                <a:cubicBezTo>
                  <a:pt x="168" y="46"/>
                  <a:pt x="160" y="26"/>
                  <a:pt x="145" y="11"/>
                </a:cubicBezTo>
                <a:moveTo>
                  <a:pt x="78" y="3"/>
                </a:moveTo>
                <a:cubicBezTo>
                  <a:pt x="42" y="31"/>
                  <a:pt x="42" y="31"/>
                  <a:pt x="42" y="31"/>
                </a:cubicBezTo>
                <a:cubicBezTo>
                  <a:pt x="42" y="31"/>
                  <a:pt x="42" y="32"/>
                  <a:pt x="41" y="32"/>
                </a:cubicBezTo>
                <a:cubicBezTo>
                  <a:pt x="2" y="32"/>
                  <a:pt x="2" y="32"/>
                  <a:pt x="2" y="32"/>
                </a:cubicBezTo>
                <a:cubicBezTo>
                  <a:pt x="1" y="32"/>
                  <a:pt x="0" y="33"/>
                  <a:pt x="0" y="34"/>
                </a:cubicBezTo>
                <a:cubicBezTo>
                  <a:pt x="0" y="100"/>
                  <a:pt x="0" y="100"/>
                  <a:pt x="0" y="100"/>
                </a:cubicBezTo>
                <a:cubicBezTo>
                  <a:pt x="0" y="101"/>
                  <a:pt x="1" y="102"/>
                  <a:pt x="2" y="102"/>
                </a:cubicBezTo>
                <a:cubicBezTo>
                  <a:pt x="41" y="102"/>
                  <a:pt x="41" y="102"/>
                  <a:pt x="41" y="102"/>
                </a:cubicBezTo>
                <a:cubicBezTo>
                  <a:pt x="41" y="103"/>
                  <a:pt x="42" y="104"/>
                  <a:pt x="42" y="104"/>
                </a:cubicBezTo>
                <a:cubicBezTo>
                  <a:pt x="78" y="131"/>
                  <a:pt x="78" y="131"/>
                  <a:pt x="78" y="131"/>
                </a:cubicBezTo>
                <a:cubicBezTo>
                  <a:pt x="83" y="135"/>
                  <a:pt x="87" y="133"/>
                  <a:pt x="87" y="127"/>
                </a:cubicBezTo>
                <a:cubicBezTo>
                  <a:pt x="87" y="7"/>
                  <a:pt x="87" y="7"/>
                  <a:pt x="87" y="7"/>
                </a:cubicBezTo>
                <a:cubicBezTo>
                  <a:pt x="87" y="2"/>
                  <a:pt x="83" y="0"/>
                  <a:pt x="78" y="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dirty="0">
              <a:ea typeface="メイリオ"/>
            </a:endParaRPr>
          </a:p>
        </p:txBody>
      </p:sp>
      <p:grpSp>
        <p:nvGrpSpPr>
          <p:cNvPr id="9" name="Group 8"/>
          <p:cNvGrpSpPr/>
          <p:nvPr/>
        </p:nvGrpSpPr>
        <p:grpSpPr>
          <a:xfrm>
            <a:off x="7816667" y="1911943"/>
            <a:ext cx="968521" cy="1114351"/>
            <a:chOff x="4190638" y="1754283"/>
            <a:chExt cx="1125538" cy="1295010"/>
          </a:xfrm>
        </p:grpSpPr>
        <p:sp>
          <p:nvSpPr>
            <p:cNvPr id="10" name="Video Icon"/>
            <p:cNvSpPr>
              <a:spLocks noEditPoints="1"/>
            </p:cNvSpPr>
            <p:nvPr/>
          </p:nvSpPr>
          <p:spPr bwMode="auto">
            <a:xfrm>
              <a:off x="4190638" y="2239668"/>
              <a:ext cx="1125538" cy="809625"/>
            </a:xfrm>
            <a:custGeom>
              <a:avLst/>
              <a:gdLst>
                <a:gd name="T0" fmla="*/ 276 w 300"/>
                <a:gd name="T1" fmla="*/ 216 h 216"/>
                <a:gd name="T2" fmla="*/ 0 w 300"/>
                <a:gd name="T3" fmla="*/ 192 h 216"/>
                <a:gd name="T4" fmla="*/ 24 w 300"/>
                <a:gd name="T5" fmla="*/ 0 h 216"/>
                <a:gd name="T6" fmla="*/ 300 w 300"/>
                <a:gd name="T7" fmla="*/ 24 h 216"/>
                <a:gd name="T8" fmla="*/ 238 w 300"/>
                <a:gd name="T9" fmla="*/ 44 h 216"/>
                <a:gd name="T10" fmla="*/ 62 w 300"/>
                <a:gd name="T11" fmla="*/ 171 h 216"/>
                <a:gd name="T12" fmla="*/ 238 w 300"/>
                <a:gd name="T13" fmla="*/ 44 h 216"/>
                <a:gd name="T14" fmla="*/ 257 w 300"/>
                <a:gd name="T15" fmla="*/ 20 h 216"/>
                <a:gd name="T16" fmla="*/ 285 w 300"/>
                <a:gd name="T17" fmla="*/ 39 h 216"/>
                <a:gd name="T18" fmla="*/ 285 w 300"/>
                <a:gd name="T19" fmla="*/ 59 h 216"/>
                <a:gd name="T20" fmla="*/ 257 w 300"/>
                <a:gd name="T21" fmla="*/ 78 h 216"/>
                <a:gd name="T22" fmla="*/ 285 w 300"/>
                <a:gd name="T23" fmla="*/ 59 h 216"/>
                <a:gd name="T24" fmla="*/ 257 w 300"/>
                <a:gd name="T25" fmla="*/ 98 h 216"/>
                <a:gd name="T26" fmla="*/ 285 w 300"/>
                <a:gd name="T27" fmla="*/ 117 h 216"/>
                <a:gd name="T28" fmla="*/ 285 w 300"/>
                <a:gd name="T29" fmla="*/ 138 h 216"/>
                <a:gd name="T30" fmla="*/ 257 w 300"/>
                <a:gd name="T31" fmla="*/ 157 h 216"/>
                <a:gd name="T32" fmla="*/ 285 w 300"/>
                <a:gd name="T33" fmla="*/ 138 h 216"/>
                <a:gd name="T34" fmla="*/ 257 w 300"/>
                <a:gd name="T35" fmla="*/ 177 h 216"/>
                <a:gd name="T36" fmla="*/ 285 w 300"/>
                <a:gd name="T37" fmla="*/ 196 h 216"/>
                <a:gd name="T38" fmla="*/ 45 w 300"/>
                <a:gd name="T39" fmla="*/ 20 h 216"/>
                <a:gd name="T40" fmla="*/ 17 w 300"/>
                <a:gd name="T41" fmla="*/ 39 h 216"/>
                <a:gd name="T42" fmla="*/ 45 w 300"/>
                <a:gd name="T43" fmla="*/ 20 h 216"/>
                <a:gd name="T44" fmla="*/ 17 w 300"/>
                <a:gd name="T45" fmla="*/ 59 h 216"/>
                <a:gd name="T46" fmla="*/ 45 w 300"/>
                <a:gd name="T47" fmla="*/ 78 h 216"/>
                <a:gd name="T48" fmla="*/ 45 w 300"/>
                <a:gd name="T49" fmla="*/ 98 h 216"/>
                <a:gd name="T50" fmla="*/ 17 w 300"/>
                <a:gd name="T51" fmla="*/ 117 h 216"/>
                <a:gd name="T52" fmla="*/ 45 w 300"/>
                <a:gd name="T53" fmla="*/ 98 h 216"/>
                <a:gd name="T54" fmla="*/ 17 w 300"/>
                <a:gd name="T55" fmla="*/ 138 h 216"/>
                <a:gd name="T56" fmla="*/ 45 w 300"/>
                <a:gd name="T57" fmla="*/ 157 h 216"/>
                <a:gd name="T58" fmla="*/ 45 w 300"/>
                <a:gd name="T59" fmla="*/ 177 h 216"/>
                <a:gd name="T60" fmla="*/ 17 w 300"/>
                <a:gd name="T61" fmla="*/ 196 h 216"/>
                <a:gd name="T62" fmla="*/ 45 w 300"/>
                <a:gd name="T63" fmla="*/ 177 h 216"/>
                <a:gd name="T64" fmla="*/ 116 w 300"/>
                <a:gd name="T65" fmla="*/ 65 h 216"/>
                <a:gd name="T66" fmla="*/ 116 w 300"/>
                <a:gd name="T67" fmla="*/ 144 h 216"/>
                <a:gd name="T68" fmla="*/ 194 w 300"/>
                <a:gd name="T69" fmla="*/ 1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216">
                  <a:moveTo>
                    <a:pt x="300" y="192"/>
                  </a:moveTo>
                  <a:cubicBezTo>
                    <a:pt x="300" y="205"/>
                    <a:pt x="289" y="216"/>
                    <a:pt x="276" y="216"/>
                  </a:cubicBezTo>
                  <a:cubicBezTo>
                    <a:pt x="24" y="216"/>
                    <a:pt x="24" y="216"/>
                    <a:pt x="24" y="216"/>
                  </a:cubicBezTo>
                  <a:cubicBezTo>
                    <a:pt x="11" y="216"/>
                    <a:pt x="0" y="205"/>
                    <a:pt x="0" y="192"/>
                  </a:cubicBezTo>
                  <a:cubicBezTo>
                    <a:pt x="0" y="24"/>
                    <a:pt x="0" y="24"/>
                    <a:pt x="0" y="24"/>
                  </a:cubicBezTo>
                  <a:cubicBezTo>
                    <a:pt x="0" y="11"/>
                    <a:pt x="11" y="0"/>
                    <a:pt x="24" y="0"/>
                  </a:cubicBezTo>
                  <a:cubicBezTo>
                    <a:pt x="276" y="0"/>
                    <a:pt x="276" y="0"/>
                    <a:pt x="276" y="0"/>
                  </a:cubicBezTo>
                  <a:cubicBezTo>
                    <a:pt x="289" y="0"/>
                    <a:pt x="300" y="11"/>
                    <a:pt x="300" y="24"/>
                  </a:cubicBezTo>
                  <a:lnTo>
                    <a:pt x="300" y="192"/>
                  </a:lnTo>
                  <a:close/>
                  <a:moveTo>
                    <a:pt x="238" y="44"/>
                  </a:moveTo>
                  <a:cubicBezTo>
                    <a:pt x="62" y="44"/>
                    <a:pt x="62" y="44"/>
                    <a:pt x="62" y="44"/>
                  </a:cubicBezTo>
                  <a:cubicBezTo>
                    <a:pt x="62" y="171"/>
                    <a:pt x="62" y="171"/>
                    <a:pt x="62" y="171"/>
                  </a:cubicBezTo>
                  <a:cubicBezTo>
                    <a:pt x="238" y="171"/>
                    <a:pt x="238" y="171"/>
                    <a:pt x="238" y="171"/>
                  </a:cubicBezTo>
                  <a:lnTo>
                    <a:pt x="238" y="44"/>
                  </a:lnTo>
                  <a:close/>
                  <a:moveTo>
                    <a:pt x="285" y="20"/>
                  </a:moveTo>
                  <a:cubicBezTo>
                    <a:pt x="257" y="20"/>
                    <a:pt x="257" y="20"/>
                    <a:pt x="257" y="20"/>
                  </a:cubicBezTo>
                  <a:cubicBezTo>
                    <a:pt x="257" y="39"/>
                    <a:pt x="257" y="39"/>
                    <a:pt x="257" y="39"/>
                  </a:cubicBezTo>
                  <a:cubicBezTo>
                    <a:pt x="285" y="39"/>
                    <a:pt x="285" y="39"/>
                    <a:pt x="285" y="39"/>
                  </a:cubicBezTo>
                  <a:lnTo>
                    <a:pt x="285" y="20"/>
                  </a:lnTo>
                  <a:close/>
                  <a:moveTo>
                    <a:pt x="285" y="59"/>
                  </a:moveTo>
                  <a:cubicBezTo>
                    <a:pt x="257" y="59"/>
                    <a:pt x="257" y="59"/>
                    <a:pt x="257" y="59"/>
                  </a:cubicBezTo>
                  <a:cubicBezTo>
                    <a:pt x="257" y="78"/>
                    <a:pt x="257" y="78"/>
                    <a:pt x="257" y="78"/>
                  </a:cubicBezTo>
                  <a:cubicBezTo>
                    <a:pt x="285" y="78"/>
                    <a:pt x="285" y="78"/>
                    <a:pt x="285" y="78"/>
                  </a:cubicBezTo>
                  <a:lnTo>
                    <a:pt x="285" y="59"/>
                  </a:lnTo>
                  <a:close/>
                  <a:moveTo>
                    <a:pt x="285" y="98"/>
                  </a:moveTo>
                  <a:cubicBezTo>
                    <a:pt x="257" y="98"/>
                    <a:pt x="257" y="98"/>
                    <a:pt x="257" y="98"/>
                  </a:cubicBezTo>
                  <a:cubicBezTo>
                    <a:pt x="257" y="117"/>
                    <a:pt x="257" y="117"/>
                    <a:pt x="257" y="117"/>
                  </a:cubicBezTo>
                  <a:cubicBezTo>
                    <a:pt x="285" y="117"/>
                    <a:pt x="285" y="117"/>
                    <a:pt x="285" y="117"/>
                  </a:cubicBezTo>
                  <a:lnTo>
                    <a:pt x="285" y="98"/>
                  </a:lnTo>
                  <a:close/>
                  <a:moveTo>
                    <a:pt x="285" y="138"/>
                  </a:moveTo>
                  <a:cubicBezTo>
                    <a:pt x="257" y="138"/>
                    <a:pt x="257" y="138"/>
                    <a:pt x="257" y="138"/>
                  </a:cubicBezTo>
                  <a:cubicBezTo>
                    <a:pt x="257" y="157"/>
                    <a:pt x="257" y="157"/>
                    <a:pt x="257" y="157"/>
                  </a:cubicBezTo>
                  <a:cubicBezTo>
                    <a:pt x="285" y="157"/>
                    <a:pt x="285" y="157"/>
                    <a:pt x="285" y="157"/>
                  </a:cubicBezTo>
                  <a:lnTo>
                    <a:pt x="285" y="138"/>
                  </a:lnTo>
                  <a:close/>
                  <a:moveTo>
                    <a:pt x="285" y="177"/>
                  </a:moveTo>
                  <a:cubicBezTo>
                    <a:pt x="257" y="177"/>
                    <a:pt x="257" y="177"/>
                    <a:pt x="257" y="177"/>
                  </a:cubicBezTo>
                  <a:cubicBezTo>
                    <a:pt x="257" y="196"/>
                    <a:pt x="257" y="196"/>
                    <a:pt x="257" y="196"/>
                  </a:cubicBezTo>
                  <a:cubicBezTo>
                    <a:pt x="285" y="196"/>
                    <a:pt x="285" y="196"/>
                    <a:pt x="285" y="196"/>
                  </a:cubicBezTo>
                  <a:lnTo>
                    <a:pt x="285" y="177"/>
                  </a:lnTo>
                  <a:close/>
                  <a:moveTo>
                    <a:pt x="45" y="20"/>
                  </a:moveTo>
                  <a:cubicBezTo>
                    <a:pt x="17" y="20"/>
                    <a:pt x="17" y="20"/>
                    <a:pt x="17" y="20"/>
                  </a:cubicBezTo>
                  <a:cubicBezTo>
                    <a:pt x="17" y="39"/>
                    <a:pt x="17" y="39"/>
                    <a:pt x="17" y="39"/>
                  </a:cubicBezTo>
                  <a:cubicBezTo>
                    <a:pt x="45" y="39"/>
                    <a:pt x="45" y="39"/>
                    <a:pt x="45" y="39"/>
                  </a:cubicBezTo>
                  <a:lnTo>
                    <a:pt x="45" y="20"/>
                  </a:lnTo>
                  <a:close/>
                  <a:moveTo>
                    <a:pt x="45" y="59"/>
                  </a:moveTo>
                  <a:cubicBezTo>
                    <a:pt x="17" y="59"/>
                    <a:pt x="17" y="59"/>
                    <a:pt x="17" y="59"/>
                  </a:cubicBezTo>
                  <a:cubicBezTo>
                    <a:pt x="17" y="78"/>
                    <a:pt x="17" y="78"/>
                    <a:pt x="17" y="78"/>
                  </a:cubicBezTo>
                  <a:cubicBezTo>
                    <a:pt x="45" y="78"/>
                    <a:pt x="45" y="78"/>
                    <a:pt x="45" y="78"/>
                  </a:cubicBezTo>
                  <a:lnTo>
                    <a:pt x="45" y="59"/>
                  </a:lnTo>
                  <a:close/>
                  <a:moveTo>
                    <a:pt x="45" y="98"/>
                  </a:moveTo>
                  <a:cubicBezTo>
                    <a:pt x="17" y="98"/>
                    <a:pt x="17" y="98"/>
                    <a:pt x="17" y="98"/>
                  </a:cubicBezTo>
                  <a:cubicBezTo>
                    <a:pt x="17" y="117"/>
                    <a:pt x="17" y="117"/>
                    <a:pt x="17" y="117"/>
                  </a:cubicBezTo>
                  <a:cubicBezTo>
                    <a:pt x="45" y="117"/>
                    <a:pt x="45" y="117"/>
                    <a:pt x="45" y="117"/>
                  </a:cubicBezTo>
                  <a:lnTo>
                    <a:pt x="45" y="98"/>
                  </a:lnTo>
                  <a:close/>
                  <a:moveTo>
                    <a:pt x="45" y="138"/>
                  </a:moveTo>
                  <a:cubicBezTo>
                    <a:pt x="17" y="138"/>
                    <a:pt x="17" y="138"/>
                    <a:pt x="17" y="138"/>
                  </a:cubicBezTo>
                  <a:cubicBezTo>
                    <a:pt x="17" y="157"/>
                    <a:pt x="17" y="157"/>
                    <a:pt x="17" y="157"/>
                  </a:cubicBezTo>
                  <a:cubicBezTo>
                    <a:pt x="45" y="157"/>
                    <a:pt x="45" y="157"/>
                    <a:pt x="45" y="157"/>
                  </a:cubicBezTo>
                  <a:lnTo>
                    <a:pt x="45" y="138"/>
                  </a:lnTo>
                  <a:close/>
                  <a:moveTo>
                    <a:pt x="45" y="177"/>
                  </a:moveTo>
                  <a:cubicBezTo>
                    <a:pt x="17" y="177"/>
                    <a:pt x="17" y="177"/>
                    <a:pt x="17" y="177"/>
                  </a:cubicBezTo>
                  <a:cubicBezTo>
                    <a:pt x="17" y="196"/>
                    <a:pt x="17" y="196"/>
                    <a:pt x="17" y="196"/>
                  </a:cubicBezTo>
                  <a:cubicBezTo>
                    <a:pt x="45" y="196"/>
                    <a:pt x="45" y="196"/>
                    <a:pt x="45" y="196"/>
                  </a:cubicBezTo>
                  <a:lnTo>
                    <a:pt x="45" y="177"/>
                  </a:lnTo>
                  <a:close/>
                  <a:moveTo>
                    <a:pt x="155" y="85"/>
                  </a:moveTo>
                  <a:cubicBezTo>
                    <a:pt x="116" y="65"/>
                    <a:pt x="116" y="65"/>
                    <a:pt x="116" y="65"/>
                  </a:cubicBezTo>
                  <a:cubicBezTo>
                    <a:pt x="116" y="104"/>
                    <a:pt x="116" y="104"/>
                    <a:pt x="116" y="104"/>
                  </a:cubicBezTo>
                  <a:cubicBezTo>
                    <a:pt x="116" y="144"/>
                    <a:pt x="116" y="144"/>
                    <a:pt x="116" y="144"/>
                  </a:cubicBezTo>
                  <a:cubicBezTo>
                    <a:pt x="155" y="124"/>
                    <a:pt x="155" y="124"/>
                    <a:pt x="155" y="124"/>
                  </a:cubicBezTo>
                  <a:cubicBezTo>
                    <a:pt x="194" y="104"/>
                    <a:pt x="194" y="104"/>
                    <a:pt x="194" y="104"/>
                  </a:cubicBezTo>
                  <a:lnTo>
                    <a:pt x="155"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4455012" y="1754283"/>
              <a:ext cx="76" cy="321906"/>
            </a:xfrm>
            <a:prstGeom prst="rect">
              <a:avLst/>
            </a:prstGeom>
            <a:noFill/>
          </p:spPr>
          <p:txBody>
            <a:bodyPr wrap="none" lIns="0" tIns="0" rIns="0" bIns="0" rtlCol="0">
              <a:spAutoFit/>
            </a:bodyPr>
            <a:lstStyle/>
            <a:p>
              <a:endParaRPr lang="en-US" b="1" dirty="0" smtClean="0">
                <a:gradFill>
                  <a:gsLst>
                    <a:gs pos="0">
                      <a:schemeClr val="tx1"/>
                    </a:gs>
                    <a:gs pos="86000">
                      <a:schemeClr val="tx1"/>
                    </a:gs>
                  </a:gsLst>
                  <a:lin ang="5400000" scaled="0"/>
                </a:gradFill>
              </a:endParaRPr>
            </a:p>
          </p:txBody>
        </p:sp>
      </p:grpSp>
      <p:sp>
        <p:nvSpPr>
          <p:cNvPr id="13" name="Camera Photo Icon"/>
          <p:cNvSpPr>
            <a:spLocks noEditPoints="1"/>
          </p:cNvSpPr>
          <p:nvPr/>
        </p:nvSpPr>
        <p:spPr bwMode="auto">
          <a:xfrm>
            <a:off x="9720945" y="2330614"/>
            <a:ext cx="869681" cy="696680"/>
          </a:xfrm>
          <a:custGeom>
            <a:avLst/>
            <a:gdLst>
              <a:gd name="T0" fmla="*/ 109 w 157"/>
              <a:gd name="T1" fmla="*/ 77 h 126"/>
              <a:gd name="T2" fmla="*/ 78 w 157"/>
              <a:gd name="T3" fmla="*/ 47 h 126"/>
              <a:gd name="T4" fmla="*/ 48 w 157"/>
              <a:gd name="T5" fmla="*/ 77 h 126"/>
              <a:gd name="T6" fmla="*/ 78 w 157"/>
              <a:gd name="T7" fmla="*/ 108 h 126"/>
              <a:gd name="T8" fmla="*/ 109 w 157"/>
              <a:gd name="T9" fmla="*/ 77 h 126"/>
              <a:gd name="T10" fmla="*/ 32 w 157"/>
              <a:gd name="T11" fmla="*/ 44 h 126"/>
              <a:gd name="T12" fmla="*/ 26 w 157"/>
              <a:gd name="T13" fmla="*/ 38 h 126"/>
              <a:gd name="T14" fmla="*/ 19 w 157"/>
              <a:gd name="T15" fmla="*/ 44 h 126"/>
              <a:gd name="T16" fmla="*/ 26 w 157"/>
              <a:gd name="T17" fmla="*/ 51 h 126"/>
              <a:gd name="T18" fmla="*/ 32 w 157"/>
              <a:gd name="T19" fmla="*/ 44 h 126"/>
              <a:gd name="T20" fmla="*/ 157 w 157"/>
              <a:gd name="T21" fmla="*/ 40 h 126"/>
              <a:gd name="T22" fmla="*/ 157 w 157"/>
              <a:gd name="T23" fmla="*/ 106 h 126"/>
              <a:gd name="T24" fmla="*/ 138 w 157"/>
              <a:gd name="T25" fmla="*/ 126 h 126"/>
              <a:gd name="T26" fmla="*/ 19 w 157"/>
              <a:gd name="T27" fmla="*/ 126 h 126"/>
              <a:gd name="T28" fmla="*/ 0 w 157"/>
              <a:gd name="T29" fmla="*/ 106 h 126"/>
              <a:gd name="T30" fmla="*/ 0 w 157"/>
              <a:gd name="T31" fmla="*/ 40 h 126"/>
              <a:gd name="T32" fmla="*/ 19 w 157"/>
              <a:gd name="T33" fmla="*/ 20 h 126"/>
              <a:gd name="T34" fmla="*/ 47 w 157"/>
              <a:gd name="T35" fmla="*/ 20 h 126"/>
              <a:gd name="T36" fmla="*/ 50 w 157"/>
              <a:gd name="T37" fmla="*/ 11 h 126"/>
              <a:gd name="T38" fmla="*/ 65 w 157"/>
              <a:gd name="T39" fmla="*/ 0 h 126"/>
              <a:gd name="T40" fmla="*/ 92 w 157"/>
              <a:gd name="T41" fmla="*/ 0 h 126"/>
              <a:gd name="T42" fmla="*/ 107 w 157"/>
              <a:gd name="T43" fmla="*/ 11 h 126"/>
              <a:gd name="T44" fmla="*/ 110 w 157"/>
              <a:gd name="T45" fmla="*/ 20 h 126"/>
              <a:gd name="T46" fmla="*/ 138 w 157"/>
              <a:gd name="T47" fmla="*/ 20 h 126"/>
              <a:gd name="T48" fmla="*/ 157 w 157"/>
              <a:gd name="T49" fmla="*/ 40 h 126"/>
              <a:gd name="T50" fmla="*/ 98 w 157"/>
              <a:gd name="T51" fmla="*/ 77 h 126"/>
              <a:gd name="T52" fmla="*/ 78 w 157"/>
              <a:gd name="T53" fmla="*/ 97 h 126"/>
              <a:gd name="T54" fmla="*/ 59 w 157"/>
              <a:gd name="T55" fmla="*/ 77 h 126"/>
              <a:gd name="T56" fmla="*/ 78 w 157"/>
              <a:gd name="T57" fmla="*/ 58 h 126"/>
              <a:gd name="T58" fmla="*/ 98 w 157"/>
              <a:gd name="T59" fmla="*/ 7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26">
                <a:moveTo>
                  <a:pt x="109" y="77"/>
                </a:moveTo>
                <a:cubicBezTo>
                  <a:pt x="109" y="61"/>
                  <a:pt x="95" y="47"/>
                  <a:pt x="78" y="47"/>
                </a:cubicBezTo>
                <a:cubicBezTo>
                  <a:pt x="61" y="47"/>
                  <a:pt x="48" y="61"/>
                  <a:pt x="48" y="77"/>
                </a:cubicBezTo>
                <a:cubicBezTo>
                  <a:pt x="48" y="94"/>
                  <a:pt x="61" y="108"/>
                  <a:pt x="78" y="108"/>
                </a:cubicBezTo>
                <a:cubicBezTo>
                  <a:pt x="95" y="108"/>
                  <a:pt x="109" y="94"/>
                  <a:pt x="109" y="77"/>
                </a:cubicBezTo>
                <a:moveTo>
                  <a:pt x="32" y="44"/>
                </a:moveTo>
                <a:cubicBezTo>
                  <a:pt x="32" y="41"/>
                  <a:pt x="29" y="38"/>
                  <a:pt x="26" y="38"/>
                </a:cubicBezTo>
                <a:cubicBezTo>
                  <a:pt x="22" y="38"/>
                  <a:pt x="19" y="41"/>
                  <a:pt x="19" y="44"/>
                </a:cubicBezTo>
                <a:cubicBezTo>
                  <a:pt x="19" y="48"/>
                  <a:pt x="22" y="51"/>
                  <a:pt x="26" y="51"/>
                </a:cubicBezTo>
                <a:cubicBezTo>
                  <a:pt x="29" y="51"/>
                  <a:pt x="32" y="48"/>
                  <a:pt x="32" y="44"/>
                </a:cubicBezTo>
                <a:moveTo>
                  <a:pt x="157" y="40"/>
                </a:moveTo>
                <a:cubicBezTo>
                  <a:pt x="157" y="106"/>
                  <a:pt x="157" y="106"/>
                  <a:pt x="157" y="106"/>
                </a:cubicBezTo>
                <a:cubicBezTo>
                  <a:pt x="157" y="117"/>
                  <a:pt x="148" y="126"/>
                  <a:pt x="138" y="126"/>
                </a:cubicBezTo>
                <a:cubicBezTo>
                  <a:pt x="19" y="126"/>
                  <a:pt x="19" y="126"/>
                  <a:pt x="19" y="126"/>
                </a:cubicBezTo>
                <a:cubicBezTo>
                  <a:pt x="8" y="126"/>
                  <a:pt x="0" y="117"/>
                  <a:pt x="0" y="106"/>
                </a:cubicBezTo>
                <a:cubicBezTo>
                  <a:pt x="0" y="40"/>
                  <a:pt x="0" y="40"/>
                  <a:pt x="0" y="40"/>
                </a:cubicBezTo>
                <a:cubicBezTo>
                  <a:pt x="0" y="29"/>
                  <a:pt x="8" y="20"/>
                  <a:pt x="19" y="20"/>
                </a:cubicBezTo>
                <a:cubicBezTo>
                  <a:pt x="47" y="20"/>
                  <a:pt x="47" y="20"/>
                  <a:pt x="47" y="20"/>
                </a:cubicBezTo>
                <a:cubicBezTo>
                  <a:pt x="50" y="11"/>
                  <a:pt x="50" y="11"/>
                  <a:pt x="50" y="11"/>
                </a:cubicBezTo>
                <a:cubicBezTo>
                  <a:pt x="52" y="5"/>
                  <a:pt x="58" y="0"/>
                  <a:pt x="65" y="0"/>
                </a:cubicBezTo>
                <a:cubicBezTo>
                  <a:pt x="92" y="0"/>
                  <a:pt x="92" y="0"/>
                  <a:pt x="92" y="0"/>
                </a:cubicBezTo>
                <a:cubicBezTo>
                  <a:pt x="98" y="0"/>
                  <a:pt x="105" y="5"/>
                  <a:pt x="107" y="11"/>
                </a:cubicBezTo>
                <a:cubicBezTo>
                  <a:pt x="110" y="20"/>
                  <a:pt x="110" y="20"/>
                  <a:pt x="110" y="20"/>
                </a:cubicBezTo>
                <a:cubicBezTo>
                  <a:pt x="138" y="20"/>
                  <a:pt x="138" y="20"/>
                  <a:pt x="138" y="20"/>
                </a:cubicBezTo>
                <a:cubicBezTo>
                  <a:pt x="148" y="20"/>
                  <a:pt x="157" y="29"/>
                  <a:pt x="157" y="40"/>
                </a:cubicBezTo>
                <a:moveTo>
                  <a:pt x="98" y="77"/>
                </a:moveTo>
                <a:cubicBezTo>
                  <a:pt x="98" y="88"/>
                  <a:pt x="89" y="97"/>
                  <a:pt x="78" y="97"/>
                </a:cubicBezTo>
                <a:cubicBezTo>
                  <a:pt x="67" y="97"/>
                  <a:pt x="59" y="88"/>
                  <a:pt x="59" y="77"/>
                </a:cubicBezTo>
                <a:cubicBezTo>
                  <a:pt x="59" y="67"/>
                  <a:pt x="67" y="58"/>
                  <a:pt x="78" y="58"/>
                </a:cubicBezTo>
                <a:cubicBezTo>
                  <a:pt x="89" y="58"/>
                  <a:pt x="98" y="67"/>
                  <a:pt x="98" y="77"/>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dirty="0">
              <a:ea typeface="メイリオ"/>
            </a:endParaRPr>
          </a:p>
        </p:txBody>
      </p:sp>
    </p:spTree>
    <p:extLst>
      <p:ext uri="{BB962C8B-B14F-4D97-AF65-F5344CB8AC3E}">
        <p14:creationId xmlns:p14="http://schemas.microsoft.com/office/powerpoint/2010/main" val="42328486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デバイスのケイパビリティ</a:t>
            </a:r>
            <a:endParaRPr lang="ja-JP" altLang="en-US" dirty="0">
              <a:ea typeface="メイリオ"/>
            </a:endParaRPr>
          </a:p>
        </p:txBody>
      </p:sp>
      <p:sp>
        <p:nvSpPr>
          <p:cNvPr id="3" name="Text Placeholder 2"/>
          <p:cNvSpPr>
            <a:spLocks noGrp="1"/>
          </p:cNvSpPr>
          <p:nvPr>
            <p:ph type="body" sz="quarter" idx="10"/>
          </p:nvPr>
        </p:nvSpPr>
        <p:spPr>
          <a:xfrm>
            <a:off x="519114" y="1447800"/>
            <a:ext cx="11149012" cy="3693319"/>
          </a:xfrm>
        </p:spPr>
        <p:txBody>
          <a:bodyPr/>
          <a:lstStyle/>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webcam</a:t>
            </a:r>
            <a:endParaRPr lang="ja-JP" altLang="en-US" dirty="0" smtClean="0">
              <a:ea typeface="メイリオ"/>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microphone</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location</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ct val="20000"/>
              </a:spcBef>
              <a:buSzPct val="90000"/>
              <a:buFont typeface="Arial"/>
              <a:buChar char="•"/>
            </a:pPr>
            <a:r>
              <a:rPr lang="en-US" altLang="ja-JP" sz="3200" b="0" dirty="0" err="1" smtClean="0">
                <a:gradFill>
                  <a:gsLst>
                    <a:gs pos="0">
                      <a:schemeClr val="tx1"/>
                    </a:gs>
                    <a:gs pos="86000">
                      <a:schemeClr val="tx1"/>
                    </a:gs>
                  </a:gsLst>
                  <a:lin ang="5400000" scaled="0"/>
                </a:gradFill>
                <a:latin typeface="Segoe UI Light"/>
                <a:ea typeface="メイリオ"/>
                <a:cs typeface="+mn-cs"/>
              </a:rPr>
              <a:t>sms</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proximity</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新しいデバイス クラスに拡張可能</a:t>
            </a:r>
          </a:p>
          <a:p>
            <a:pPr marL="460400" indent="-460400" algn="l" defTabSz="914400">
              <a:spcBef>
                <a:spcPct val="20000"/>
              </a:spcBef>
              <a:buSzPct val="90000"/>
              <a:buFont typeface="Arial"/>
              <a:buChar char="•"/>
            </a:pPr>
            <a:endParaRPr lang="ja-JP" altLang="en-US" dirty="0">
              <a:ea typeface="メイリオ"/>
            </a:endParaRPr>
          </a:p>
        </p:txBody>
      </p:sp>
      <p:sp>
        <p:nvSpPr>
          <p:cNvPr id="5" name="Camera Video Icon"/>
          <p:cNvSpPr>
            <a:spLocks noEditPoints="1"/>
          </p:cNvSpPr>
          <p:nvPr/>
        </p:nvSpPr>
        <p:spPr bwMode="auto">
          <a:xfrm>
            <a:off x="6009985" y="2330614"/>
            <a:ext cx="889209" cy="696680"/>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dirty="0">
              <a:ea typeface="メイリオ"/>
            </a:endParaRPr>
          </a:p>
        </p:txBody>
      </p:sp>
      <p:sp>
        <p:nvSpPr>
          <p:cNvPr id="8" name="Microphone Icon"/>
          <p:cNvSpPr>
            <a:spLocks noEditPoints="1"/>
          </p:cNvSpPr>
          <p:nvPr/>
        </p:nvSpPr>
        <p:spPr bwMode="auto">
          <a:xfrm>
            <a:off x="8259521" y="2362609"/>
            <a:ext cx="351439" cy="710397"/>
          </a:xfrm>
          <a:custGeom>
            <a:avLst/>
            <a:gdLst>
              <a:gd name="T0" fmla="*/ 45 w 79"/>
              <a:gd name="T1" fmla="*/ 128 h 160"/>
              <a:gd name="T2" fmla="*/ 45 w 79"/>
              <a:gd name="T3" fmla="*/ 140 h 160"/>
              <a:gd name="T4" fmla="*/ 76 w 79"/>
              <a:gd name="T5" fmla="*/ 150 h 160"/>
              <a:gd name="T6" fmla="*/ 39 w 79"/>
              <a:gd name="T7" fmla="*/ 160 h 160"/>
              <a:gd name="T8" fmla="*/ 2 w 79"/>
              <a:gd name="T9" fmla="*/ 150 h 160"/>
              <a:gd name="T10" fmla="*/ 33 w 79"/>
              <a:gd name="T11" fmla="*/ 140 h 160"/>
              <a:gd name="T12" fmla="*/ 33 w 79"/>
              <a:gd name="T13" fmla="*/ 128 h 160"/>
              <a:gd name="T14" fmla="*/ 0 w 79"/>
              <a:gd name="T15" fmla="*/ 89 h 160"/>
              <a:gd name="T16" fmla="*/ 0 w 79"/>
              <a:gd name="T17" fmla="*/ 56 h 160"/>
              <a:gd name="T18" fmla="*/ 12 w 79"/>
              <a:gd name="T19" fmla="*/ 56 h 160"/>
              <a:gd name="T20" fmla="*/ 12 w 79"/>
              <a:gd name="T21" fmla="*/ 89 h 160"/>
              <a:gd name="T22" fmla="*/ 39 w 79"/>
              <a:gd name="T23" fmla="*/ 117 h 160"/>
              <a:gd name="T24" fmla="*/ 67 w 79"/>
              <a:gd name="T25" fmla="*/ 89 h 160"/>
              <a:gd name="T26" fmla="*/ 67 w 79"/>
              <a:gd name="T27" fmla="*/ 56 h 160"/>
              <a:gd name="T28" fmla="*/ 79 w 79"/>
              <a:gd name="T29" fmla="*/ 56 h 160"/>
              <a:gd name="T30" fmla="*/ 79 w 79"/>
              <a:gd name="T31" fmla="*/ 89 h 160"/>
              <a:gd name="T32" fmla="*/ 45 w 79"/>
              <a:gd name="T33" fmla="*/ 128 h 160"/>
              <a:gd name="T34" fmla="*/ 16 w 79"/>
              <a:gd name="T35" fmla="*/ 60 h 160"/>
              <a:gd name="T36" fmla="*/ 16 w 79"/>
              <a:gd name="T37" fmla="*/ 89 h 160"/>
              <a:gd name="T38" fmla="*/ 39 w 79"/>
              <a:gd name="T39" fmla="*/ 112 h 160"/>
              <a:gd name="T40" fmla="*/ 39 w 79"/>
              <a:gd name="T41" fmla="*/ 112 h 160"/>
              <a:gd name="T42" fmla="*/ 62 w 79"/>
              <a:gd name="T43" fmla="*/ 89 h 160"/>
              <a:gd name="T44" fmla="*/ 62 w 79"/>
              <a:gd name="T45" fmla="*/ 60 h 160"/>
              <a:gd name="T46" fmla="*/ 16 w 79"/>
              <a:gd name="T47" fmla="*/ 60 h 160"/>
              <a:gd name="T48" fmla="*/ 62 w 79"/>
              <a:gd name="T49" fmla="*/ 53 h 160"/>
              <a:gd name="T50" fmla="*/ 62 w 79"/>
              <a:gd name="T51" fmla="*/ 23 h 160"/>
              <a:gd name="T52" fmla="*/ 39 w 79"/>
              <a:gd name="T53" fmla="*/ 0 h 160"/>
              <a:gd name="T54" fmla="*/ 39 w 79"/>
              <a:gd name="T55" fmla="*/ 0 h 160"/>
              <a:gd name="T56" fmla="*/ 16 w 79"/>
              <a:gd name="T57" fmla="*/ 23 h 160"/>
              <a:gd name="T58" fmla="*/ 16 w 79"/>
              <a:gd name="T59" fmla="*/ 53 h 160"/>
              <a:gd name="T60" fmla="*/ 62 w 79"/>
              <a:gd name="T6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160">
                <a:moveTo>
                  <a:pt x="45" y="128"/>
                </a:moveTo>
                <a:cubicBezTo>
                  <a:pt x="45" y="140"/>
                  <a:pt x="45" y="140"/>
                  <a:pt x="45" y="140"/>
                </a:cubicBezTo>
                <a:cubicBezTo>
                  <a:pt x="63" y="141"/>
                  <a:pt x="76" y="145"/>
                  <a:pt x="76" y="150"/>
                </a:cubicBezTo>
                <a:cubicBezTo>
                  <a:pt x="76" y="155"/>
                  <a:pt x="60" y="160"/>
                  <a:pt x="39" y="160"/>
                </a:cubicBezTo>
                <a:cubicBezTo>
                  <a:pt x="19" y="160"/>
                  <a:pt x="2" y="155"/>
                  <a:pt x="2" y="150"/>
                </a:cubicBezTo>
                <a:cubicBezTo>
                  <a:pt x="2" y="145"/>
                  <a:pt x="16" y="141"/>
                  <a:pt x="33" y="140"/>
                </a:cubicBezTo>
                <a:cubicBezTo>
                  <a:pt x="33" y="128"/>
                  <a:pt x="33" y="128"/>
                  <a:pt x="33" y="128"/>
                </a:cubicBezTo>
                <a:cubicBezTo>
                  <a:pt x="14" y="125"/>
                  <a:pt x="0" y="109"/>
                  <a:pt x="0" y="89"/>
                </a:cubicBezTo>
                <a:cubicBezTo>
                  <a:pt x="0" y="56"/>
                  <a:pt x="0" y="56"/>
                  <a:pt x="0" y="56"/>
                </a:cubicBezTo>
                <a:cubicBezTo>
                  <a:pt x="12" y="56"/>
                  <a:pt x="12" y="56"/>
                  <a:pt x="12" y="56"/>
                </a:cubicBezTo>
                <a:cubicBezTo>
                  <a:pt x="12" y="89"/>
                  <a:pt x="12" y="89"/>
                  <a:pt x="12" y="89"/>
                </a:cubicBezTo>
                <a:cubicBezTo>
                  <a:pt x="12" y="104"/>
                  <a:pt x="24" y="117"/>
                  <a:pt x="39" y="117"/>
                </a:cubicBezTo>
                <a:cubicBezTo>
                  <a:pt x="55" y="117"/>
                  <a:pt x="67" y="104"/>
                  <a:pt x="67" y="89"/>
                </a:cubicBezTo>
                <a:cubicBezTo>
                  <a:pt x="67" y="56"/>
                  <a:pt x="67" y="56"/>
                  <a:pt x="67" y="56"/>
                </a:cubicBezTo>
                <a:cubicBezTo>
                  <a:pt x="79" y="56"/>
                  <a:pt x="79" y="56"/>
                  <a:pt x="79" y="56"/>
                </a:cubicBezTo>
                <a:cubicBezTo>
                  <a:pt x="79" y="89"/>
                  <a:pt x="79" y="89"/>
                  <a:pt x="79" y="89"/>
                </a:cubicBezTo>
                <a:cubicBezTo>
                  <a:pt x="79" y="109"/>
                  <a:pt x="64" y="125"/>
                  <a:pt x="45" y="128"/>
                </a:cubicBezTo>
                <a:close/>
                <a:moveTo>
                  <a:pt x="16" y="60"/>
                </a:moveTo>
                <a:cubicBezTo>
                  <a:pt x="16" y="89"/>
                  <a:pt x="16" y="89"/>
                  <a:pt x="16" y="89"/>
                </a:cubicBezTo>
                <a:cubicBezTo>
                  <a:pt x="16" y="102"/>
                  <a:pt x="27" y="112"/>
                  <a:pt x="39" y="112"/>
                </a:cubicBezTo>
                <a:cubicBezTo>
                  <a:pt x="39" y="112"/>
                  <a:pt x="39" y="112"/>
                  <a:pt x="39" y="112"/>
                </a:cubicBezTo>
                <a:cubicBezTo>
                  <a:pt x="52" y="112"/>
                  <a:pt x="62" y="102"/>
                  <a:pt x="62" y="89"/>
                </a:cubicBezTo>
                <a:cubicBezTo>
                  <a:pt x="62" y="60"/>
                  <a:pt x="62" y="60"/>
                  <a:pt x="62" y="60"/>
                </a:cubicBezTo>
                <a:lnTo>
                  <a:pt x="16" y="60"/>
                </a:lnTo>
                <a:close/>
                <a:moveTo>
                  <a:pt x="62" y="53"/>
                </a:moveTo>
                <a:cubicBezTo>
                  <a:pt x="62" y="23"/>
                  <a:pt x="62" y="23"/>
                  <a:pt x="62" y="23"/>
                </a:cubicBezTo>
                <a:cubicBezTo>
                  <a:pt x="62" y="11"/>
                  <a:pt x="52" y="0"/>
                  <a:pt x="39" y="0"/>
                </a:cubicBezTo>
                <a:cubicBezTo>
                  <a:pt x="39" y="0"/>
                  <a:pt x="39" y="0"/>
                  <a:pt x="39" y="0"/>
                </a:cubicBezTo>
                <a:cubicBezTo>
                  <a:pt x="27" y="0"/>
                  <a:pt x="16" y="11"/>
                  <a:pt x="16" y="23"/>
                </a:cubicBezTo>
                <a:cubicBezTo>
                  <a:pt x="16" y="53"/>
                  <a:pt x="16" y="53"/>
                  <a:pt x="16" y="53"/>
                </a:cubicBezTo>
                <a:lnTo>
                  <a:pt x="62" y="5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dirty="0">
              <a:ea typeface="メイリオ"/>
            </a:endParaRPr>
          </a:p>
        </p:txBody>
      </p:sp>
      <p:sp>
        <p:nvSpPr>
          <p:cNvPr id="11" name="Wireless Device Icon"/>
          <p:cNvSpPr>
            <a:spLocks noEditPoints="1"/>
          </p:cNvSpPr>
          <p:nvPr/>
        </p:nvSpPr>
        <p:spPr bwMode="auto">
          <a:xfrm>
            <a:off x="9971287" y="2143218"/>
            <a:ext cx="702160" cy="884076"/>
          </a:xfrm>
          <a:custGeom>
            <a:avLst/>
            <a:gdLst>
              <a:gd name="T0" fmla="*/ 83 w 175"/>
              <a:gd name="T1" fmla="*/ 166 h 220"/>
              <a:gd name="T2" fmla="*/ 53 w 175"/>
              <a:gd name="T3" fmla="*/ 197 h 220"/>
              <a:gd name="T4" fmla="*/ 22 w 175"/>
              <a:gd name="T5" fmla="*/ 166 h 220"/>
              <a:gd name="T6" fmla="*/ 53 w 175"/>
              <a:gd name="T7" fmla="*/ 135 h 220"/>
              <a:gd name="T8" fmla="*/ 83 w 175"/>
              <a:gd name="T9" fmla="*/ 166 h 220"/>
              <a:gd name="T10" fmla="*/ 53 w 175"/>
              <a:gd name="T11" fmla="*/ 152 h 220"/>
              <a:gd name="T12" fmla="*/ 39 w 175"/>
              <a:gd name="T13" fmla="*/ 166 h 220"/>
              <a:gd name="T14" fmla="*/ 53 w 175"/>
              <a:gd name="T15" fmla="*/ 180 h 220"/>
              <a:gd name="T16" fmla="*/ 66 w 175"/>
              <a:gd name="T17" fmla="*/ 166 h 220"/>
              <a:gd name="T18" fmla="*/ 53 w 175"/>
              <a:gd name="T19" fmla="*/ 152 h 220"/>
              <a:gd name="T20" fmla="*/ 12 w 175"/>
              <a:gd name="T21" fmla="*/ 220 h 220"/>
              <a:gd name="T22" fmla="*/ 0 w 175"/>
              <a:gd name="T23" fmla="*/ 208 h 220"/>
              <a:gd name="T24" fmla="*/ 0 w 175"/>
              <a:gd name="T25" fmla="*/ 83 h 220"/>
              <a:gd name="T26" fmla="*/ 12 w 175"/>
              <a:gd name="T27" fmla="*/ 71 h 220"/>
              <a:gd name="T28" fmla="*/ 93 w 175"/>
              <a:gd name="T29" fmla="*/ 71 h 220"/>
              <a:gd name="T30" fmla="*/ 105 w 175"/>
              <a:gd name="T31" fmla="*/ 83 h 220"/>
              <a:gd name="T32" fmla="*/ 105 w 175"/>
              <a:gd name="T33" fmla="*/ 208 h 220"/>
              <a:gd name="T34" fmla="*/ 93 w 175"/>
              <a:gd name="T35" fmla="*/ 220 h 220"/>
              <a:gd name="T36" fmla="*/ 12 w 175"/>
              <a:gd name="T37" fmla="*/ 220 h 220"/>
              <a:gd name="T38" fmla="*/ 53 w 175"/>
              <a:gd name="T39" fmla="*/ 126 h 220"/>
              <a:gd name="T40" fmla="*/ 13 w 175"/>
              <a:gd name="T41" fmla="*/ 166 h 220"/>
              <a:gd name="T42" fmla="*/ 53 w 175"/>
              <a:gd name="T43" fmla="*/ 206 h 220"/>
              <a:gd name="T44" fmla="*/ 93 w 175"/>
              <a:gd name="T45" fmla="*/ 166 h 220"/>
              <a:gd name="T46" fmla="*/ 53 w 175"/>
              <a:gd name="T47" fmla="*/ 126 h 220"/>
              <a:gd name="T48" fmla="*/ 53 w 175"/>
              <a:gd name="T49" fmla="*/ 84 h 220"/>
              <a:gd name="T50" fmla="*/ 38 w 175"/>
              <a:gd name="T51" fmla="*/ 98 h 220"/>
              <a:gd name="T52" fmla="*/ 53 w 175"/>
              <a:gd name="T53" fmla="*/ 113 h 220"/>
              <a:gd name="T54" fmla="*/ 67 w 175"/>
              <a:gd name="T55" fmla="*/ 98 h 220"/>
              <a:gd name="T56" fmla="*/ 53 w 175"/>
              <a:gd name="T57" fmla="*/ 84 h 220"/>
              <a:gd name="T58" fmla="*/ 121 w 175"/>
              <a:gd name="T59" fmla="*/ 62 h 220"/>
              <a:gd name="T60" fmla="*/ 112 w 175"/>
              <a:gd name="T61" fmla="*/ 53 h 220"/>
              <a:gd name="T62" fmla="*/ 105 w 175"/>
              <a:gd name="T63" fmla="*/ 62 h 220"/>
              <a:gd name="T64" fmla="*/ 114 w 175"/>
              <a:gd name="T65" fmla="*/ 70 h 220"/>
              <a:gd name="T66" fmla="*/ 121 w 175"/>
              <a:gd name="T67" fmla="*/ 62 h 220"/>
              <a:gd name="T68" fmla="*/ 175 w 175"/>
              <a:gd name="T69" fmla="*/ 65 h 220"/>
              <a:gd name="T70" fmla="*/ 141 w 175"/>
              <a:gd name="T71" fmla="*/ 8 h 220"/>
              <a:gd name="T72" fmla="*/ 105 w 175"/>
              <a:gd name="T73" fmla="*/ 1 h 220"/>
              <a:gd name="T74" fmla="*/ 104 w 175"/>
              <a:gd name="T75" fmla="*/ 2 h 220"/>
              <a:gd name="T76" fmla="*/ 103 w 175"/>
              <a:gd name="T77" fmla="*/ 10 h 220"/>
              <a:gd name="T78" fmla="*/ 105 w 175"/>
              <a:gd name="T79" fmla="*/ 11 h 220"/>
              <a:gd name="T80" fmla="*/ 135 w 175"/>
              <a:gd name="T81" fmla="*/ 19 h 220"/>
              <a:gd name="T82" fmla="*/ 163 w 175"/>
              <a:gd name="T83" fmla="*/ 66 h 220"/>
              <a:gd name="T84" fmla="*/ 164 w 175"/>
              <a:gd name="T85" fmla="*/ 68 h 220"/>
              <a:gd name="T86" fmla="*/ 173 w 175"/>
              <a:gd name="T87" fmla="*/ 67 h 220"/>
              <a:gd name="T88" fmla="*/ 175 w 175"/>
              <a:gd name="T89" fmla="*/ 65 h 220"/>
              <a:gd name="T90" fmla="*/ 149 w 175"/>
              <a:gd name="T91" fmla="*/ 67 h 220"/>
              <a:gd name="T92" fmla="*/ 104 w 175"/>
              <a:gd name="T93" fmla="*/ 26 h 220"/>
              <a:gd name="T94" fmla="*/ 103 w 175"/>
              <a:gd name="T95" fmla="*/ 28 h 220"/>
              <a:gd name="T96" fmla="*/ 103 w 175"/>
              <a:gd name="T97" fmla="*/ 37 h 220"/>
              <a:gd name="T98" fmla="*/ 105 w 175"/>
              <a:gd name="T99" fmla="*/ 38 h 220"/>
              <a:gd name="T100" fmla="*/ 137 w 175"/>
              <a:gd name="T101" fmla="*/ 68 h 220"/>
              <a:gd name="T102" fmla="*/ 138 w 175"/>
              <a:gd name="T103" fmla="*/ 69 h 220"/>
              <a:gd name="T104" fmla="*/ 148 w 175"/>
              <a:gd name="T105" fmla="*/ 69 h 220"/>
              <a:gd name="T106" fmla="*/ 149 w 175"/>
              <a:gd name="T10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20">
                <a:moveTo>
                  <a:pt x="83" y="166"/>
                </a:moveTo>
                <a:cubicBezTo>
                  <a:pt x="83" y="183"/>
                  <a:pt x="70" y="197"/>
                  <a:pt x="53" y="197"/>
                </a:cubicBezTo>
                <a:cubicBezTo>
                  <a:pt x="36" y="197"/>
                  <a:pt x="22" y="183"/>
                  <a:pt x="22" y="166"/>
                </a:cubicBezTo>
                <a:cubicBezTo>
                  <a:pt x="22" y="149"/>
                  <a:pt x="36" y="135"/>
                  <a:pt x="53" y="135"/>
                </a:cubicBezTo>
                <a:cubicBezTo>
                  <a:pt x="70" y="135"/>
                  <a:pt x="83" y="149"/>
                  <a:pt x="83" y="166"/>
                </a:cubicBezTo>
                <a:close/>
                <a:moveTo>
                  <a:pt x="53" y="152"/>
                </a:moveTo>
                <a:cubicBezTo>
                  <a:pt x="45" y="152"/>
                  <a:pt x="39" y="158"/>
                  <a:pt x="39" y="166"/>
                </a:cubicBezTo>
                <a:cubicBezTo>
                  <a:pt x="39" y="174"/>
                  <a:pt x="45" y="180"/>
                  <a:pt x="53" y="180"/>
                </a:cubicBezTo>
                <a:cubicBezTo>
                  <a:pt x="60" y="180"/>
                  <a:pt x="66" y="174"/>
                  <a:pt x="66" y="166"/>
                </a:cubicBezTo>
                <a:cubicBezTo>
                  <a:pt x="66" y="158"/>
                  <a:pt x="60" y="152"/>
                  <a:pt x="53" y="152"/>
                </a:cubicBezTo>
                <a:close/>
                <a:moveTo>
                  <a:pt x="12" y="220"/>
                </a:moveTo>
                <a:cubicBezTo>
                  <a:pt x="6" y="220"/>
                  <a:pt x="0" y="215"/>
                  <a:pt x="0" y="208"/>
                </a:cubicBezTo>
                <a:cubicBezTo>
                  <a:pt x="0" y="83"/>
                  <a:pt x="0" y="83"/>
                  <a:pt x="0" y="83"/>
                </a:cubicBezTo>
                <a:cubicBezTo>
                  <a:pt x="0" y="76"/>
                  <a:pt x="6" y="71"/>
                  <a:pt x="12" y="71"/>
                </a:cubicBezTo>
                <a:cubicBezTo>
                  <a:pt x="93" y="71"/>
                  <a:pt x="93" y="71"/>
                  <a:pt x="93" y="71"/>
                </a:cubicBezTo>
                <a:cubicBezTo>
                  <a:pt x="100" y="71"/>
                  <a:pt x="105" y="76"/>
                  <a:pt x="105" y="83"/>
                </a:cubicBezTo>
                <a:cubicBezTo>
                  <a:pt x="105" y="208"/>
                  <a:pt x="105" y="208"/>
                  <a:pt x="105" y="208"/>
                </a:cubicBezTo>
                <a:cubicBezTo>
                  <a:pt x="105" y="215"/>
                  <a:pt x="100" y="220"/>
                  <a:pt x="93" y="220"/>
                </a:cubicBezTo>
                <a:lnTo>
                  <a:pt x="12" y="220"/>
                </a:lnTo>
                <a:close/>
                <a:moveTo>
                  <a:pt x="53" y="126"/>
                </a:moveTo>
                <a:cubicBezTo>
                  <a:pt x="31" y="126"/>
                  <a:pt x="13" y="144"/>
                  <a:pt x="13" y="166"/>
                </a:cubicBezTo>
                <a:cubicBezTo>
                  <a:pt x="13" y="188"/>
                  <a:pt x="31" y="206"/>
                  <a:pt x="53" y="206"/>
                </a:cubicBezTo>
                <a:cubicBezTo>
                  <a:pt x="75" y="206"/>
                  <a:pt x="93" y="188"/>
                  <a:pt x="93" y="166"/>
                </a:cubicBezTo>
                <a:cubicBezTo>
                  <a:pt x="93" y="144"/>
                  <a:pt x="75" y="126"/>
                  <a:pt x="53" y="126"/>
                </a:cubicBezTo>
                <a:close/>
                <a:moveTo>
                  <a:pt x="53" y="84"/>
                </a:moveTo>
                <a:cubicBezTo>
                  <a:pt x="45" y="84"/>
                  <a:pt x="38" y="90"/>
                  <a:pt x="38" y="98"/>
                </a:cubicBezTo>
                <a:cubicBezTo>
                  <a:pt x="38" y="106"/>
                  <a:pt x="45" y="113"/>
                  <a:pt x="53" y="113"/>
                </a:cubicBezTo>
                <a:cubicBezTo>
                  <a:pt x="61" y="113"/>
                  <a:pt x="67" y="106"/>
                  <a:pt x="67" y="98"/>
                </a:cubicBezTo>
                <a:cubicBezTo>
                  <a:pt x="67" y="90"/>
                  <a:pt x="61" y="84"/>
                  <a:pt x="53" y="84"/>
                </a:cubicBezTo>
                <a:close/>
                <a:moveTo>
                  <a:pt x="121" y="62"/>
                </a:moveTo>
                <a:cubicBezTo>
                  <a:pt x="121" y="57"/>
                  <a:pt x="117" y="53"/>
                  <a:pt x="112" y="53"/>
                </a:cubicBezTo>
                <a:cubicBezTo>
                  <a:pt x="108" y="53"/>
                  <a:pt x="105" y="57"/>
                  <a:pt x="105" y="62"/>
                </a:cubicBezTo>
                <a:cubicBezTo>
                  <a:pt x="105" y="66"/>
                  <a:pt x="109" y="70"/>
                  <a:pt x="114" y="70"/>
                </a:cubicBezTo>
                <a:cubicBezTo>
                  <a:pt x="118" y="70"/>
                  <a:pt x="122" y="66"/>
                  <a:pt x="121" y="62"/>
                </a:cubicBezTo>
                <a:close/>
                <a:moveTo>
                  <a:pt x="175" y="65"/>
                </a:moveTo>
                <a:cubicBezTo>
                  <a:pt x="174" y="33"/>
                  <a:pt x="157" y="16"/>
                  <a:pt x="141" y="8"/>
                </a:cubicBezTo>
                <a:cubicBezTo>
                  <a:pt x="125" y="0"/>
                  <a:pt x="109" y="0"/>
                  <a:pt x="105" y="1"/>
                </a:cubicBezTo>
                <a:cubicBezTo>
                  <a:pt x="104" y="1"/>
                  <a:pt x="104" y="1"/>
                  <a:pt x="104" y="2"/>
                </a:cubicBezTo>
                <a:cubicBezTo>
                  <a:pt x="104" y="2"/>
                  <a:pt x="103" y="10"/>
                  <a:pt x="103" y="10"/>
                </a:cubicBezTo>
                <a:cubicBezTo>
                  <a:pt x="103" y="11"/>
                  <a:pt x="104" y="11"/>
                  <a:pt x="105" y="11"/>
                </a:cubicBezTo>
                <a:cubicBezTo>
                  <a:pt x="108" y="11"/>
                  <a:pt x="122" y="12"/>
                  <a:pt x="135" y="19"/>
                </a:cubicBezTo>
                <a:cubicBezTo>
                  <a:pt x="149" y="27"/>
                  <a:pt x="162" y="41"/>
                  <a:pt x="163" y="66"/>
                </a:cubicBezTo>
                <a:cubicBezTo>
                  <a:pt x="163" y="67"/>
                  <a:pt x="164" y="68"/>
                  <a:pt x="164" y="68"/>
                </a:cubicBezTo>
                <a:cubicBezTo>
                  <a:pt x="165" y="68"/>
                  <a:pt x="173" y="67"/>
                  <a:pt x="173" y="67"/>
                </a:cubicBezTo>
                <a:cubicBezTo>
                  <a:pt x="175" y="67"/>
                  <a:pt x="175" y="66"/>
                  <a:pt x="175" y="65"/>
                </a:cubicBezTo>
                <a:close/>
                <a:moveTo>
                  <a:pt x="149" y="67"/>
                </a:moveTo>
                <a:cubicBezTo>
                  <a:pt x="146" y="35"/>
                  <a:pt x="120" y="26"/>
                  <a:pt x="104" y="26"/>
                </a:cubicBezTo>
                <a:cubicBezTo>
                  <a:pt x="104" y="26"/>
                  <a:pt x="103" y="27"/>
                  <a:pt x="103" y="28"/>
                </a:cubicBezTo>
                <a:cubicBezTo>
                  <a:pt x="103" y="28"/>
                  <a:pt x="103" y="36"/>
                  <a:pt x="103" y="37"/>
                </a:cubicBezTo>
                <a:cubicBezTo>
                  <a:pt x="103" y="38"/>
                  <a:pt x="104" y="38"/>
                  <a:pt x="105" y="38"/>
                </a:cubicBezTo>
                <a:cubicBezTo>
                  <a:pt x="113" y="39"/>
                  <a:pt x="134" y="43"/>
                  <a:pt x="137" y="68"/>
                </a:cubicBezTo>
                <a:cubicBezTo>
                  <a:pt x="137" y="69"/>
                  <a:pt x="137" y="69"/>
                  <a:pt x="138" y="69"/>
                </a:cubicBezTo>
                <a:cubicBezTo>
                  <a:pt x="139" y="69"/>
                  <a:pt x="147" y="69"/>
                  <a:pt x="148" y="69"/>
                </a:cubicBezTo>
                <a:cubicBezTo>
                  <a:pt x="149" y="69"/>
                  <a:pt x="149" y="68"/>
                  <a:pt x="149" y="6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dirty="0">
              <a:ea typeface="メイリオ"/>
            </a:endParaRPr>
          </a:p>
        </p:txBody>
      </p:sp>
    </p:spTree>
    <p:extLst>
      <p:ext uri="{BB962C8B-B14F-4D97-AF65-F5344CB8AC3E}">
        <p14:creationId xmlns:p14="http://schemas.microsoft.com/office/powerpoint/2010/main" val="4630434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ネットワークと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ID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管理のケイパビリティ</a:t>
            </a:r>
            <a:endParaRPr lang="ja-JP" altLang="en-US" dirty="0">
              <a:ea typeface="メイリオ"/>
            </a:endParaRPr>
          </a:p>
        </p:txBody>
      </p:sp>
      <p:sp>
        <p:nvSpPr>
          <p:cNvPr id="3" name="Text Placeholder 2"/>
          <p:cNvSpPr>
            <a:spLocks noGrp="1"/>
          </p:cNvSpPr>
          <p:nvPr>
            <p:ph type="body" sz="quarter" idx="10"/>
          </p:nvPr>
        </p:nvSpPr>
        <p:spPr>
          <a:xfrm>
            <a:off x="519114" y="1447800"/>
            <a:ext cx="11149012" cy="4844403"/>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ネットワークのケイパビリティ</a:t>
            </a: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internetClient</a:t>
            </a:r>
            <a:endParaRPr lang="ja-JP" altLang="en-US" dirty="0" smtClean="0">
              <a:ea typeface="メイリオ"/>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internetClientServer</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privateNetworkClientServer</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ID </a:t>
            </a:r>
            <a:r>
              <a:rPr lang="ja-JP" altLang="en-US" sz="3200" b="0" dirty="0" smtClean="0">
                <a:gradFill>
                  <a:gsLst>
                    <a:gs pos="0">
                      <a:schemeClr val="tx1"/>
                    </a:gs>
                    <a:gs pos="86000">
                      <a:schemeClr val="tx1"/>
                    </a:gs>
                  </a:gsLst>
                  <a:lin ang="5400000" scaled="0"/>
                </a:gradFill>
                <a:latin typeface="Segoe UI Light"/>
                <a:ea typeface="メイリオ"/>
                <a:cs typeface="+mn-cs"/>
              </a:rPr>
              <a:t>管理のケイパビリティ</a:t>
            </a:r>
            <a:endParaRPr lang="ja-JP" altLang="en-US" dirty="0" smtClean="0">
              <a:ea typeface="メイリオ"/>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defaultWindowsCredentials</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sharedUserCertificates</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30831522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tevebal\Desktop\JeffJo Images\jeffjo_398_manifestdesig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84" y="888798"/>
            <a:ext cx="8851916" cy="61609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92112" y="1778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dirty="0" smtClean="0">
                <a:solidFill>
                  <a:srgbClr val="232323"/>
                </a:solidFill>
                <a:latin typeface="Segoe UI Light"/>
                <a:ea typeface="メイリオ"/>
                <a:cs typeface="+mn-cs"/>
              </a:rPr>
              <a:t>マニフェスト デザイナー</a:t>
            </a:r>
            <a:endParaRPr lang="ja-JP" altLang="en-US" dirty="0">
              <a:solidFill>
                <a:schemeClr val="bg1"/>
              </a:solidFill>
              <a:ea typeface="メイリオ"/>
            </a:endParaRPr>
          </a:p>
        </p:txBody>
      </p:sp>
    </p:spTree>
    <p:extLst>
      <p:ext uri="{BB962C8B-B14F-4D97-AF65-F5344CB8AC3E}">
        <p14:creationId xmlns:p14="http://schemas.microsoft.com/office/powerpoint/2010/main" val="13026465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例</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ケイパビリティの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XML</a:t>
            </a:r>
            <a:endParaRPr lang="ja-JP" altLang="en-US" dirty="0">
              <a:ea typeface="メイリオ"/>
            </a:endParaRPr>
          </a:p>
        </p:txBody>
      </p:sp>
      <p:sp>
        <p:nvSpPr>
          <p:cNvPr id="5" name="Text Placeholder 2"/>
          <p:cNvSpPr>
            <a:spLocks noGrp="1"/>
          </p:cNvSpPr>
          <p:nvPr>
            <p:ph type="body" sz="quarter" idx="10"/>
          </p:nvPr>
        </p:nvSpPr>
        <p:spPr>
          <a:xfrm>
            <a:off x="519115" y="1905001"/>
            <a:ext cx="11149012" cy="1631216"/>
          </a:xfrm>
        </p:spPr>
        <p:txBody>
          <a:bodyPr/>
          <a:lstStyle/>
          <a:p>
            <a:pPr marL="0" indent="0" algn="l" defTabSz="914400">
              <a:spcBef>
                <a:spcPct val="20000"/>
              </a:spcBef>
              <a:buNone/>
            </a:pPr>
            <a:r>
              <a:rPr lang="en-US" altLang="ja-JP" sz="2000" b="0" kern="0" dirty="0" smtClean="0">
                <a:gradFill>
                  <a:gsLst>
                    <a:gs pos="0">
                      <a:srgbClr val="000000"/>
                    </a:gs>
                    <a:gs pos="86000">
                      <a:srgbClr val="000000"/>
                    </a:gs>
                  </a:gsLst>
                  <a:lin ang="5400000" scaled="0"/>
                </a:gradFill>
                <a:latin typeface="Consolas"/>
                <a:ea typeface="メイリオ"/>
                <a:cs typeface="Consolas"/>
              </a:rPr>
              <a:t>&lt;Capabilities&gt;</a:t>
            </a:r>
          </a:p>
          <a:p>
            <a:pPr marL="0" indent="0" algn="l" defTabSz="914400">
              <a:spcBef>
                <a:spcPct val="20000"/>
              </a:spcBef>
              <a:buNone/>
            </a:pPr>
            <a:r>
              <a:rPr lang="ja-JP" altLang="en-US" sz="2000" b="0" kern="0" dirty="0" smtClean="0">
                <a:gradFill>
                  <a:gsLst>
                    <a:gs pos="0">
                      <a:srgbClr val="000000"/>
                    </a:gs>
                    <a:gs pos="86000">
                      <a:srgbClr val="000000"/>
                    </a:gs>
                  </a:gsLst>
                  <a:lin ang="5400000" scaled="0"/>
                </a:gradFill>
                <a:latin typeface="Consolas"/>
                <a:ea typeface="メイリオ"/>
                <a:cs typeface="Consolas"/>
              </a:rPr>
              <a:t>    </a:t>
            </a:r>
            <a:r>
              <a:rPr lang="en-US" altLang="ja-JP" sz="2000" b="0" kern="0" dirty="0" smtClean="0">
                <a:gradFill>
                  <a:gsLst>
                    <a:gs pos="0">
                      <a:srgbClr val="000000"/>
                    </a:gs>
                    <a:gs pos="86000">
                      <a:srgbClr val="000000"/>
                    </a:gs>
                  </a:gsLst>
                  <a:lin ang="5400000" scaled="0"/>
                </a:gradFill>
                <a:latin typeface="Consolas"/>
                <a:ea typeface="メイリオ"/>
                <a:cs typeface="Consolas"/>
              </a:rPr>
              <a:t>&lt;Capability Name="picturesLibrary" /&gt;</a:t>
            </a:r>
            <a:endParaRPr lang="ja-JP" altLang="en-US" sz="2000" b="0" kern="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2000" b="0" kern="0" dirty="0" smtClean="0">
                <a:gradFill>
                  <a:gsLst>
                    <a:gs pos="0">
                      <a:srgbClr val="000000"/>
                    </a:gs>
                    <a:gs pos="86000">
                      <a:srgbClr val="000000"/>
                    </a:gs>
                  </a:gsLst>
                  <a:lin ang="5400000" scaled="0"/>
                </a:gradFill>
                <a:latin typeface="Consolas"/>
                <a:ea typeface="メイリオ"/>
                <a:cs typeface="Consolas"/>
              </a:rPr>
              <a:t>    </a:t>
            </a:r>
            <a:r>
              <a:rPr lang="en-US" altLang="ja-JP" sz="2000" b="0" kern="0" dirty="0" smtClean="0">
                <a:gradFill>
                  <a:gsLst>
                    <a:gs pos="0">
                      <a:srgbClr val="000000"/>
                    </a:gs>
                    <a:gs pos="86000">
                      <a:srgbClr val="000000"/>
                    </a:gs>
                  </a:gsLst>
                  <a:lin ang="5400000" scaled="0"/>
                </a:gradFill>
                <a:latin typeface="Consolas"/>
                <a:ea typeface="メイリオ"/>
                <a:cs typeface="Consolas"/>
              </a:rPr>
              <a:t>&lt;Capability Name="internetClient" /&gt;</a:t>
            </a:r>
            <a:endParaRPr lang="ja-JP" altLang="en-US" sz="2000" b="0" kern="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2000" b="0" kern="0" dirty="0" smtClean="0">
                <a:gradFill>
                  <a:gsLst>
                    <a:gs pos="0">
                      <a:srgbClr val="000000"/>
                    </a:gs>
                    <a:gs pos="86000">
                      <a:srgbClr val="000000"/>
                    </a:gs>
                  </a:gsLst>
                  <a:lin ang="5400000" scaled="0"/>
                </a:gradFill>
                <a:latin typeface="Consolas"/>
                <a:ea typeface="メイリオ"/>
                <a:cs typeface="Consolas"/>
              </a:rPr>
              <a:t>&lt;/Capabilities&gt;</a:t>
            </a:r>
            <a:endParaRPr lang="ja-JP" altLang="en-US" sz="2000" b="0" kern="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endParaRPr lang="ja-JP" altLang="en-US" sz="2000" kern="0" dirty="0">
              <a:solidFill>
                <a:sysClr val="windowText" lastClr="000000"/>
              </a:solidFill>
              <a:ea typeface="メイリオ"/>
            </a:endParaRPr>
          </a:p>
        </p:txBody>
      </p:sp>
    </p:spTree>
    <p:extLst>
      <p:ext uri="{BB962C8B-B14F-4D97-AF65-F5344CB8AC3E}">
        <p14:creationId xmlns:p14="http://schemas.microsoft.com/office/powerpoint/2010/main" val="16946316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498149"/>
            <a:ext cx="11874500" cy="451300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defTabSz="914400">
              <a:buNone/>
            </a:pP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ケイパビリティがないパッケージでも、</a:t>
            </a:r>
            <a: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t/>
            </a:r>
            <a:b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b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プライベートの作業フォルダーや</a:t>
            </a:r>
            <a:r>
              <a:rPr lang="ja-JP" altLang="en-US" dirty="0" smtClean="0">
                <a:gradFill flip="none" rotWithShape="1">
                  <a:gsLst>
                    <a:gs pos="0">
                      <a:srgbClr val="FFFFFF"/>
                    </a:gs>
                    <a:gs pos="86000">
                      <a:srgbClr val="FFFFFF"/>
                    </a:gs>
                  </a:gsLst>
                  <a:lin ang="5400000" scaled="0"/>
                  <a:tileRect/>
                </a:gradFill>
                <a:latin typeface="Segoe UI Light"/>
                <a:ea typeface="メイリオ"/>
                <a:cs typeface="+mn-cs"/>
              </a:rPr>
              <a:t>単純</a:t>
            </a: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な</a:t>
            </a:r>
            <a: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t/>
            </a:r>
            <a:b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b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センサー </a:t>
            </a:r>
            <a: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t>(</a:t>
            </a: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加速度センサーなど</a:t>
            </a:r>
            <a:r>
              <a:rPr lang="en-US" altLang="ja-JP" b="0" dirty="0" smtClean="0">
                <a:gradFill flip="none" rotWithShape="1">
                  <a:gsLst>
                    <a:gs pos="0">
                      <a:srgbClr val="FFFFFF"/>
                    </a:gs>
                    <a:gs pos="86000">
                      <a:srgbClr val="FFFFFF"/>
                    </a:gs>
                  </a:gsLst>
                  <a:lin ang="5400000" scaled="0"/>
                  <a:tileRect/>
                </a:gradFill>
                <a:latin typeface="Segoe UI Light"/>
                <a:ea typeface="メイリオ"/>
                <a:cs typeface="+mn-cs"/>
              </a:rPr>
              <a:t>) </a:t>
            </a: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にアクセス可能</a:t>
            </a:r>
            <a:endParaRPr lang="ja-JP" altLang="en-US" dirty="0">
              <a:gradFill flip="none" rotWithShape="1">
                <a:gsLst>
                  <a:gs pos="0">
                    <a:srgbClr val="FFFFFF"/>
                  </a:gs>
                  <a:gs pos="86000">
                    <a:srgbClr val="FFFFFF"/>
                  </a:gs>
                </a:gsLst>
                <a:lin ang="5400000" scaled="0"/>
                <a:tileRect/>
              </a:gradFill>
              <a:latin typeface="Segoe UI Light"/>
              <a:ea typeface="メイリオ"/>
            </a:endParaRPr>
          </a:p>
        </p:txBody>
      </p:sp>
    </p:spTree>
    <p:extLst>
      <p:ext uri="{BB962C8B-B14F-4D97-AF65-F5344CB8AC3E}">
        <p14:creationId xmlns:p14="http://schemas.microsoft.com/office/powerpoint/2010/main" val="27723506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9596434"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ファイルの選択機能を使って</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ファイル システムにアクセスする</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531824980"/>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複数のアイテムを開く</a:t>
            </a:r>
            <a:endParaRPr lang="ja-JP" altLang="en-US" dirty="0">
              <a:ea typeface="メイリオ"/>
            </a:endParaRPr>
          </a:p>
        </p:txBody>
      </p:sp>
      <p:sp>
        <p:nvSpPr>
          <p:cNvPr id="5" name="Text Placeholder 2"/>
          <p:cNvSpPr>
            <a:spLocks noGrp="1"/>
          </p:cNvSpPr>
          <p:nvPr>
            <p:ph type="body" sz="quarter" idx="10"/>
          </p:nvPr>
        </p:nvSpPr>
        <p:spPr>
          <a:xfrm>
            <a:off x="519112" y="1952625"/>
            <a:ext cx="5537304" cy="4099584"/>
          </a:xfrm>
        </p:spPr>
        <p:txBody>
          <a:bodyPr/>
          <a:lstStyle/>
          <a:p>
            <a:pPr indent="0" defTabSz="914400">
              <a:lnSpc>
                <a:spcPct val="90000"/>
              </a:lnSpc>
              <a:spcBef>
                <a:spcPct val="20000"/>
              </a:spcBef>
            </a:pPr>
            <a:r>
              <a:rPr lang="en-US" altLang="ja-JP" sz="1800" kern="0" dirty="0" smtClean="0">
                <a:solidFill>
                  <a:srgbClr val="00B050"/>
                </a:solidFill>
                <a:latin typeface="Consolas"/>
                <a:ea typeface="メイリオ"/>
                <a:cs typeface="Consolas"/>
              </a:rPr>
              <a:t>// JavaScript</a:t>
            </a:r>
            <a:endParaRPr lang="ja-JP" altLang="en-US" sz="1800" kern="0" dirty="0" smtClean="0">
              <a:solidFill>
                <a:srgbClr val="00B050"/>
              </a:solidFill>
              <a:latin typeface="Consolas"/>
              <a:ea typeface="メイリオ"/>
              <a:cs typeface="Consolas"/>
            </a:endParaRPr>
          </a:p>
          <a:p>
            <a:pPr marL="0" indent="0" algn="l" defTabSz="914400">
              <a:lnSpc>
                <a:spcPct val="90000"/>
              </a:lnSpc>
              <a:spcBef>
                <a:spcPct val="20000"/>
              </a:spcBef>
              <a:buNone/>
            </a:pPr>
            <a:r>
              <a:rPr lang="en-US" altLang="ja-JP" sz="1800" dirty="0" smtClean="0">
                <a:solidFill>
                  <a:srgbClr val="0000FF"/>
                </a:solidFill>
                <a:latin typeface="Consolas"/>
                <a:ea typeface="メイリオ"/>
                <a:cs typeface="+mn-cs"/>
              </a:rPr>
              <a:t>var</a:t>
            </a:r>
            <a:r>
              <a:rPr lang="en-US" altLang="ja-JP" sz="1800" b="0" dirty="0" smtClean="0">
                <a:gradFill>
                  <a:gsLst>
                    <a:gs pos="0">
                      <a:srgbClr val="000000"/>
                    </a:gs>
                    <a:gs pos="86000">
                      <a:srgbClr val="000000"/>
                    </a:gs>
                  </a:gsLst>
                  <a:lin ang="5400000" scaled="0"/>
                </a:gradFill>
                <a:latin typeface="Consolas"/>
                <a:ea typeface="メイリオ"/>
                <a:cs typeface="Consolas"/>
              </a:rPr>
              <a:t> picker </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00FF"/>
                </a:solidFill>
                <a:latin typeface="Consolas"/>
                <a:ea typeface="メイリオ"/>
                <a:cs typeface="+mn-cs"/>
              </a:rPr>
              <a:t>new</a:t>
            </a:r>
            <a:r>
              <a:rPr lang="en-US" altLang="ja-JP" sz="1800" b="0" dirty="0" smtClean="0">
                <a:gradFill>
                  <a:gsLst>
                    <a:gs pos="0">
                      <a:srgbClr val="000000"/>
                    </a:gs>
                    <a:gs pos="86000">
                      <a:srgbClr val="000000"/>
                    </a:gs>
                  </a:gsLst>
                  <a:lin ang="5400000" scaled="0"/>
                </a:gradFill>
                <a:latin typeface="Consolas"/>
                <a:ea typeface="メイリオ"/>
                <a:cs typeface="Consolas"/>
              </a:rPr>
              <a:t> Windows</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Storage</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Pickers</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FileOpenPicker</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endParaRPr lang="ja-JP" altLang="en-US" sz="18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1800" b="0" dirty="0" smtClean="0">
                <a:gradFill>
                  <a:gsLst>
                    <a:gs pos="0">
                      <a:srgbClr val="000000"/>
                    </a:gs>
                    <a:gs pos="86000">
                      <a:srgbClr val="000000"/>
                    </a:gs>
                  </a:gsLst>
                  <a:lin ang="5400000" scaled="0"/>
                </a:gradFill>
                <a:latin typeface="Consolas"/>
                <a:ea typeface="メイリオ"/>
                <a:cs typeface="Consolas"/>
              </a:rPr>
              <a:t>picker</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fileTypeFilter</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replaceAll</a:t>
            </a:r>
            <a:r>
              <a:rPr lang="en-US" altLang="ja-JP" sz="1800" dirty="0" smtClean="0">
                <a:solidFill>
                  <a:srgbClr val="008080"/>
                </a:solidFill>
                <a:latin typeface="Consolas"/>
                <a:ea typeface="メイリオ"/>
                <a:cs typeface="Consolas"/>
              </a:rPr>
              <a:t>([</a:t>
            </a:r>
            <a:r>
              <a:rPr lang="en-US" altLang="ja-JP" sz="1800" dirty="0" smtClean="0">
                <a:solidFill>
                  <a:srgbClr val="A31515"/>
                </a:solidFill>
                <a:latin typeface="Consolas"/>
                <a:ea typeface="メイリオ"/>
                <a:cs typeface="Consolas"/>
              </a:rPr>
              <a:t>"*"</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endParaRPr lang="ja-JP" altLang="en-US" sz="18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1800" b="0" dirty="0" smtClean="0">
                <a:gradFill>
                  <a:gsLst>
                    <a:gs pos="0">
                      <a:srgbClr val="000000"/>
                    </a:gs>
                    <a:gs pos="86000">
                      <a:srgbClr val="000000"/>
                    </a:gs>
                  </a:gsLst>
                  <a:lin ang="5400000" scaled="0"/>
                </a:gradFill>
                <a:latin typeface="Consolas"/>
                <a:ea typeface="メイリオ"/>
                <a:cs typeface="Consolas"/>
              </a:rPr>
              <a:t>picker</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pickMultipleFilesAsync</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.then</a:t>
            </a:r>
            <a:r>
              <a:rPr lang="en-US" altLang="ja-JP" sz="1800" dirty="0" smtClean="0">
                <a:solidFill>
                  <a:srgbClr val="008080"/>
                </a:solidFill>
                <a:latin typeface="Consolas"/>
                <a:ea typeface="メイリオ"/>
                <a:cs typeface="Consolas"/>
              </a:rPr>
              <a:t>(</a:t>
            </a:r>
            <a:r>
              <a:rPr lang="ja-JP" altLang="en-US" sz="1800" b="0" dirty="0" smtClean="0">
                <a:gradFill>
                  <a:gsLst>
                    <a:gs pos="0">
                      <a:srgbClr val="000000"/>
                    </a:gs>
                    <a:gs pos="86000">
                      <a:srgbClr val="000000"/>
                    </a:gs>
                  </a:gsLst>
                  <a:lin ang="5400000" scaled="0"/>
                </a:gradFill>
                <a:latin typeface="Consolas"/>
                <a:ea typeface="メイリオ"/>
                <a:cs typeface="Consolas"/>
              </a:rPr>
              <a:t/>
            </a:r>
            <a:br>
              <a:rPr lang="ja-JP" altLang="en-US" sz="1800" b="0" dirty="0" smtClean="0">
                <a:gradFill>
                  <a:gsLst>
                    <a:gs pos="0">
                      <a:srgbClr val="000000"/>
                    </a:gs>
                    <a:gs pos="86000">
                      <a:srgbClr val="000000"/>
                    </a:gs>
                  </a:gsLst>
                  <a:lin ang="5400000" scaled="0"/>
                </a:gradFill>
                <a:latin typeface="Consolas"/>
                <a:ea typeface="メイリオ"/>
                <a:cs typeface="Consolas"/>
              </a:rPr>
            </a:br>
            <a:r>
              <a:rPr lang="en-US" altLang="ja-JP" sz="1800" dirty="0" smtClean="0">
                <a:solidFill>
                  <a:srgbClr val="0000FF"/>
                </a:solidFill>
                <a:latin typeface="Consolas"/>
                <a:ea typeface="メイリオ"/>
                <a:cs typeface="+mn-cs"/>
              </a:rPr>
              <a:t>function</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files</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00FF"/>
                </a:solidFill>
                <a:latin typeface="Consolas"/>
                <a:ea typeface="メイリオ"/>
                <a:cs typeface="+mn-cs"/>
              </a:rPr>
              <a:t>if</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files</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size </a:t>
            </a:r>
            <a:r>
              <a:rPr lang="en-US" altLang="ja-JP" sz="1800" dirty="0" smtClean="0">
                <a:solidFill>
                  <a:srgbClr val="008080"/>
                </a:solidFill>
                <a:latin typeface="Consolas"/>
                <a:ea typeface="メイリオ"/>
                <a:cs typeface="Consolas"/>
              </a:rPr>
              <a:t>&gt;</a:t>
            </a:r>
            <a:r>
              <a:rPr lang="en-US" altLang="ja-JP" sz="1800" b="0" dirty="0" smtClean="0">
                <a:gradFill>
                  <a:gsLst>
                    <a:gs pos="0">
                      <a:srgbClr val="000000"/>
                    </a:gs>
                    <a:gs pos="86000">
                      <a:srgbClr val="000000"/>
                    </a:gs>
                  </a:gsLst>
                  <a:lin ang="5400000" scaled="0"/>
                </a:gradFill>
                <a:latin typeface="Consolas"/>
                <a:ea typeface="メイリオ"/>
                <a:cs typeface="Consolas"/>
              </a:rPr>
              <a:t> 0</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00"/>
                </a:solidFill>
                <a:latin typeface="Consolas"/>
                <a:ea typeface="メイリオ"/>
                <a:cs typeface="+mn-cs"/>
              </a:rPr>
              <a:t>// </a:t>
            </a:r>
            <a:r>
              <a:rPr lang="ja-JP" altLang="en-US" sz="1800" dirty="0" smtClean="0">
                <a:solidFill>
                  <a:srgbClr val="008000"/>
                </a:solidFill>
                <a:latin typeface="Consolas"/>
                <a:ea typeface="メイリオ"/>
                <a:cs typeface="+mn-cs"/>
              </a:rPr>
              <a:t>選択されたファイルの配列を操作</a:t>
            </a:r>
          </a:p>
          <a:p>
            <a:pPr marL="0" indent="0" algn="l" defTabSz="914400">
              <a:lnSpc>
                <a:spcPct val="90000"/>
              </a:lnSpc>
              <a:spcBef>
                <a:spcPct val="20000"/>
              </a:spcBef>
              <a:buNone/>
            </a:pP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00FF"/>
                </a:solidFill>
                <a:latin typeface="Consolas"/>
                <a:ea typeface="メイリオ"/>
                <a:cs typeface="+mn-cs"/>
              </a:rPr>
              <a:t>else</a:t>
            </a:r>
            <a:r>
              <a:rPr lang="en-US" altLang="ja-JP"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00"/>
                </a:solidFill>
                <a:latin typeface="Consolas"/>
                <a:ea typeface="メイリオ"/>
                <a:cs typeface="+mn-cs"/>
              </a:rPr>
              <a:t>// </a:t>
            </a:r>
            <a:r>
              <a:rPr lang="ja-JP" altLang="en-US" sz="1800" dirty="0" smtClean="0">
                <a:solidFill>
                  <a:srgbClr val="008000"/>
                </a:solidFill>
                <a:latin typeface="Consolas"/>
                <a:ea typeface="メイリオ"/>
                <a:cs typeface="+mn-cs"/>
              </a:rPr>
              <a:t>ファイルは返されない</a:t>
            </a:r>
          </a:p>
          <a:p>
            <a:pPr marL="0" indent="0" algn="l" defTabSz="914400">
              <a:lnSpc>
                <a:spcPct val="90000"/>
              </a:lnSpc>
              <a:spcBef>
                <a:spcPct val="20000"/>
              </a:spcBef>
              <a:buNone/>
            </a:pP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dirty="0" smtClean="0">
                <a:solidFill>
                  <a:srgbClr val="008080"/>
                </a:solidFill>
                <a:latin typeface="Consolas"/>
                <a:ea typeface="メイリオ"/>
                <a:cs typeface="Consolas"/>
              </a:rPr>
              <a:t>}</a:t>
            </a:r>
            <a:endParaRPr lang="ja-JP" altLang="en-US" sz="1800" dirty="0" smtClean="0">
              <a:solidFill>
                <a:srgbClr val="008080"/>
              </a:solidFill>
              <a:latin typeface="Consolas"/>
              <a:ea typeface="メイリオ"/>
              <a:cs typeface="Consolas"/>
            </a:endParaRPr>
          </a:p>
          <a:p>
            <a:pPr marL="0" indent="0" algn="l" defTabSz="914400">
              <a:lnSpc>
                <a:spcPct val="90000"/>
              </a:lnSpc>
              <a:spcBef>
                <a:spcPct val="20000"/>
              </a:spcBef>
              <a:buNone/>
            </a:pPr>
            <a:r>
              <a:rPr lang="en-US" altLang="ja-JP" sz="1800" dirty="0" smtClean="0">
                <a:solidFill>
                  <a:srgbClr val="008080"/>
                </a:solidFill>
                <a:latin typeface="Consolas"/>
                <a:ea typeface="メイリオ"/>
                <a:cs typeface="Consolas"/>
              </a:rPr>
              <a:t>});</a:t>
            </a:r>
            <a:r>
              <a:rPr lang="ja-JP" altLang="en-US" sz="1800" b="0" dirty="0" smtClean="0">
                <a:gradFill>
                  <a:gsLst>
                    <a:gs pos="0">
                      <a:srgbClr val="000000"/>
                    </a:gs>
                    <a:gs pos="86000">
                      <a:srgbClr val="000000"/>
                    </a:gs>
                  </a:gsLst>
                  <a:lin ang="5400000" scaled="0"/>
                </a:gradFill>
                <a:latin typeface="Consolas"/>
                <a:ea typeface="メイリオ"/>
                <a:cs typeface="Consolas"/>
              </a:rPr>
              <a:t> </a:t>
            </a:r>
            <a:endParaRPr lang="ja-JP" altLang="en-US" sz="1800" kern="0" dirty="0">
              <a:solidFill>
                <a:sysClr val="windowText" lastClr="000000"/>
              </a:solidFill>
              <a:ea typeface="メイリオ"/>
            </a:endParaRPr>
          </a:p>
        </p:txBody>
      </p:sp>
      <p:sp>
        <p:nvSpPr>
          <p:cNvPr id="3" name="TextBox 2"/>
          <p:cNvSpPr txBox="1"/>
          <p:nvPr/>
        </p:nvSpPr>
        <p:spPr>
          <a:xfrm>
            <a:off x="6353299" y="1952625"/>
            <a:ext cx="5617027" cy="3600986"/>
          </a:xfrm>
          <a:prstGeom prst="rect">
            <a:avLst/>
          </a:prstGeom>
          <a:noFill/>
        </p:spPr>
        <p:txBody>
          <a:bodyPr wrap="square" lIns="0" tIns="0" rIns="0" bIns="0" rtlCol="0">
            <a:spAutoFit/>
          </a:bodyPr>
          <a:lstStyle/>
          <a:p>
            <a:pPr algn="l" defTabSz="914400">
              <a:buNone/>
            </a:pPr>
            <a:r>
              <a:rPr lang="en-US" altLang="ja-JP" sz="1800" b="0" kern="0" dirty="0" smtClean="0">
                <a:solidFill>
                  <a:srgbClr val="00B050"/>
                </a:solidFill>
                <a:latin typeface="Consolas"/>
                <a:ea typeface="メイリオ"/>
                <a:cs typeface="Consolas"/>
              </a:rPr>
              <a:t>// C#</a:t>
            </a:r>
          </a:p>
          <a:p>
            <a:pPr algn="l" defTabSz="914400">
              <a:buNone/>
            </a:pPr>
            <a:r>
              <a:rPr lang="en-US" altLang="ja-JP" sz="1800" b="0" dirty="0" smtClean="0">
                <a:gradFill>
                  <a:gsLst>
                    <a:gs pos="0">
                      <a:srgbClr val="000000"/>
                    </a:gs>
                    <a:gs pos="86000">
                      <a:srgbClr val="000000"/>
                    </a:gs>
                  </a:gsLst>
                  <a:lin ang="5400000" scaled="0"/>
                </a:gradFill>
                <a:latin typeface="Consolas"/>
                <a:ea typeface="メイリオ"/>
                <a:cs typeface="Consolas"/>
              </a:rPr>
              <a:t>FileOpenPicker picker = </a:t>
            </a:r>
            <a:r>
              <a:rPr lang="en-US" altLang="ja-JP" sz="1800" b="0" dirty="0" smtClean="0">
                <a:solidFill>
                  <a:srgbClr val="0000FF"/>
                </a:solidFill>
                <a:latin typeface="Consolas"/>
                <a:ea typeface="メイリオ"/>
                <a:cs typeface="+mn-cs"/>
              </a:rPr>
              <a:t>new</a:t>
            </a:r>
            <a:r>
              <a:rPr lang="ja-JP" altLang="en-US" sz="1800" b="0" dirty="0" smtClean="0">
                <a:gradFill>
                  <a:gsLst>
                    <a:gs pos="0">
                      <a:srgbClr val="000000"/>
                    </a:gs>
                    <a:gs pos="86000">
                      <a:srgbClr val="000000"/>
                    </a:gs>
                  </a:gsLst>
                  <a:lin ang="5400000" scaled="0"/>
                </a:gradFill>
                <a:latin typeface="Consolas"/>
                <a:ea typeface="メイリオ"/>
                <a:cs typeface="Consolas"/>
              </a:rPr>
              <a:t> </a:t>
            </a:r>
            <a:r>
              <a:rPr lang="en-US" altLang="ja-JP" sz="1800" b="0" dirty="0" smtClean="0">
                <a:solidFill>
                  <a:srgbClr val="000000"/>
                </a:solidFill>
                <a:latin typeface="Consolas"/>
                <a:ea typeface="メイリオ"/>
                <a:cs typeface="Consolas"/>
              </a:rPr>
              <a:t>Windows</a:t>
            </a:r>
            <a:r>
              <a:rPr lang="en-US" altLang="ja-JP" sz="1800" b="0" dirty="0" smtClean="0">
                <a:solidFill>
                  <a:srgbClr val="008080"/>
                </a:solidFill>
                <a:latin typeface="Consolas"/>
                <a:ea typeface="メイリオ"/>
                <a:cs typeface="Consolas"/>
              </a:rPr>
              <a:t>.</a:t>
            </a:r>
            <a:r>
              <a:rPr lang="en-US" altLang="ja-JP" sz="1800" b="0" dirty="0" smtClean="0">
                <a:solidFill>
                  <a:srgbClr val="000000"/>
                </a:solidFill>
                <a:latin typeface="Consolas"/>
                <a:ea typeface="メイリオ"/>
                <a:cs typeface="Consolas"/>
              </a:rPr>
              <a:t>Storage</a:t>
            </a:r>
            <a:r>
              <a:rPr lang="en-US" altLang="ja-JP" sz="1800" b="0" dirty="0" smtClean="0">
                <a:solidFill>
                  <a:srgbClr val="008080"/>
                </a:solidFill>
                <a:latin typeface="Consolas"/>
                <a:ea typeface="メイリオ"/>
                <a:cs typeface="Consolas"/>
              </a:rPr>
              <a:t>.</a:t>
            </a:r>
            <a:r>
              <a:rPr lang="en-US" altLang="ja-JP" sz="1800" b="0" dirty="0" smtClean="0">
                <a:solidFill>
                  <a:srgbClr val="000000"/>
                </a:solidFill>
                <a:latin typeface="Consolas"/>
                <a:ea typeface="メイリオ"/>
                <a:cs typeface="Consolas"/>
              </a:rPr>
              <a:t>Pickers</a:t>
            </a:r>
            <a:r>
              <a:rPr lang="en-US" altLang="ja-JP" sz="1800" b="0" dirty="0" smtClean="0">
                <a:solidFill>
                  <a:srgbClr val="008080"/>
                </a:solidFill>
                <a:latin typeface="Consolas"/>
                <a:ea typeface="メイリオ"/>
                <a:cs typeface="Consolas"/>
              </a:rPr>
              <a:t>.</a:t>
            </a:r>
            <a:r>
              <a:rPr lang="en-US" altLang="ja-JP" sz="1800" b="0" dirty="0" smtClean="0">
                <a:solidFill>
                  <a:srgbClr val="000000"/>
                </a:solidFill>
                <a:latin typeface="Consolas"/>
                <a:ea typeface="メイリオ"/>
                <a:cs typeface="Consolas"/>
              </a:rPr>
              <a:t>FileOpenPicker</a:t>
            </a:r>
            <a:r>
              <a:rPr lang="en-US" altLang="ja-JP" sz="1800" b="0" dirty="0" smtClean="0">
                <a:solidFill>
                  <a:srgbClr val="008080"/>
                </a:solidFill>
                <a:latin typeface="Consolas"/>
                <a:ea typeface="メイリオ"/>
                <a:cs typeface="Consolas"/>
              </a:rPr>
              <a:t>();</a:t>
            </a:r>
            <a:endParaRPr lang="ja-JP" altLang="en-US" sz="1800" b="0" dirty="0" smtClean="0">
              <a:solidFill>
                <a:srgbClr val="008080"/>
              </a:solidFill>
              <a:latin typeface="Consolas"/>
              <a:ea typeface="メイリオ"/>
              <a:cs typeface="Consolas"/>
            </a:endParaRPr>
          </a:p>
          <a:p>
            <a:pPr algn="l" defTabSz="914400">
              <a:buNone/>
            </a:pPr>
            <a:endParaRPr lang="ja-JP" altLang="en-US" dirty="0" smtClean="0">
              <a:gradFill>
                <a:gsLst>
                  <a:gs pos="0">
                    <a:srgbClr val="000000"/>
                  </a:gs>
                  <a:gs pos="86000">
                    <a:srgbClr val="000000"/>
                  </a:gs>
                </a:gsLst>
                <a:lin ang="5400000" scaled="0"/>
              </a:gradFill>
              <a:latin typeface="Consolas" pitchFamily="49" charset="0"/>
              <a:ea typeface="メイリオ"/>
              <a:cs typeface="Consolas" pitchFamily="49" charset="0"/>
            </a:endParaRPr>
          </a:p>
          <a:p>
            <a:pPr algn="l" defTabSz="914400">
              <a:buNone/>
            </a:pPr>
            <a:r>
              <a:rPr lang="en-US" altLang="ja-JP" sz="1800" b="0" dirty="0" smtClean="0">
                <a:solidFill>
                  <a:srgbClr val="000000"/>
                </a:solidFill>
                <a:latin typeface="Consolas"/>
                <a:ea typeface="メイリオ"/>
                <a:cs typeface="Consolas"/>
              </a:rPr>
              <a:t>picker</a:t>
            </a:r>
            <a:r>
              <a:rPr lang="en-US" altLang="ja-JP" sz="1800" b="0" dirty="0" smtClean="0">
                <a:solidFill>
                  <a:srgbClr val="008080"/>
                </a:solidFill>
                <a:latin typeface="Consolas"/>
                <a:ea typeface="メイリオ"/>
                <a:cs typeface="Consolas"/>
              </a:rPr>
              <a:t>.</a:t>
            </a:r>
            <a:r>
              <a:rPr lang="en-US" altLang="ja-JP" sz="1800" b="0" dirty="0" smtClean="0">
                <a:solidFill>
                  <a:srgbClr val="000000"/>
                </a:solidFill>
                <a:latin typeface="Consolas"/>
                <a:ea typeface="メイリオ"/>
                <a:cs typeface="Consolas"/>
              </a:rPr>
              <a:t>fileTypeFilter</a:t>
            </a:r>
            <a:r>
              <a:rPr lang="en-US" altLang="ja-JP" sz="1800" b="0" dirty="0" smtClean="0">
                <a:solidFill>
                  <a:srgbClr val="008080"/>
                </a:solidFill>
                <a:latin typeface="Consolas"/>
                <a:ea typeface="メイリオ"/>
                <a:cs typeface="Consolas"/>
              </a:rPr>
              <a:t>.</a:t>
            </a:r>
            <a:r>
              <a:rPr lang="en-US" altLang="ja-JP" sz="1800" b="0" dirty="0" smtClean="0">
                <a:solidFill>
                  <a:srgbClr val="000000"/>
                </a:solidFill>
                <a:latin typeface="Consolas"/>
                <a:ea typeface="メイリオ"/>
                <a:cs typeface="Consolas"/>
              </a:rPr>
              <a:t>replaceAll</a:t>
            </a:r>
            <a:r>
              <a:rPr lang="en-US" altLang="ja-JP" sz="1800" b="0" dirty="0" smtClean="0">
                <a:solidFill>
                  <a:srgbClr val="008080"/>
                </a:solidFill>
                <a:latin typeface="Consolas"/>
                <a:ea typeface="メイリオ"/>
                <a:cs typeface="Consolas"/>
              </a:rPr>
              <a:t>([</a:t>
            </a:r>
            <a:r>
              <a:rPr lang="en-US" altLang="ja-JP" sz="1800" b="0" dirty="0" smtClean="0">
                <a:solidFill>
                  <a:srgbClr val="A31515"/>
                </a:solidFill>
                <a:latin typeface="Consolas"/>
                <a:ea typeface="メイリオ"/>
                <a:cs typeface="Consolas"/>
              </a:rPr>
              <a:t>"*"</a:t>
            </a:r>
            <a:r>
              <a:rPr lang="en-US" altLang="ja-JP" sz="1800" b="0" dirty="0" smtClean="0">
                <a:solidFill>
                  <a:srgbClr val="008080"/>
                </a:solidFill>
                <a:latin typeface="Consolas"/>
                <a:ea typeface="メイリオ"/>
                <a:cs typeface="Consolas"/>
              </a:rPr>
              <a:t>]);</a:t>
            </a:r>
            <a:endParaRPr lang="ja-JP" altLang="en-US" dirty="0" smtClean="0">
              <a:solidFill>
                <a:srgbClr val="000000"/>
              </a:solidFill>
              <a:highlight>
                <a:srgbClr val="FFFFFF"/>
              </a:highlight>
              <a:latin typeface="Consolas" pitchFamily="49" charset="0"/>
              <a:ea typeface="メイリオ"/>
              <a:cs typeface="Consolas" pitchFamily="49" charset="0"/>
            </a:endParaRPr>
          </a:p>
          <a:p>
            <a:pPr algn="l" defTabSz="914400">
              <a:buNone/>
            </a:pPr>
            <a:endParaRPr lang="ja-JP" altLang="en-US" dirty="0" smtClean="0">
              <a:gradFill>
                <a:gsLst>
                  <a:gs pos="0">
                    <a:srgbClr val="000000"/>
                  </a:gs>
                  <a:gs pos="86000">
                    <a:srgbClr val="000000"/>
                  </a:gs>
                </a:gsLst>
                <a:lin ang="5400000" scaled="0"/>
              </a:gradFill>
              <a:latin typeface="Consolas" pitchFamily="49" charset="0"/>
              <a:ea typeface="メイリオ"/>
              <a:cs typeface="Consolas" pitchFamily="49" charset="0"/>
            </a:endParaRPr>
          </a:p>
          <a:p>
            <a:pPr algn="l" defTabSz="914400">
              <a:buNone/>
            </a:pPr>
            <a:r>
              <a:rPr lang="en-US" altLang="ja-JP" sz="1800" b="0" dirty="0" smtClean="0">
                <a:solidFill>
                  <a:srgbClr val="2B91AF"/>
                </a:solidFill>
                <a:latin typeface="Consolas"/>
                <a:ea typeface="メイリオ"/>
                <a:cs typeface="+mn-cs"/>
              </a:rPr>
              <a:t>IReadOnlyList</a:t>
            </a:r>
            <a:r>
              <a:rPr lang="en-US" altLang="ja-JP" sz="1800" b="0" dirty="0" smtClean="0">
                <a:solidFill>
                  <a:srgbClr val="000000"/>
                </a:solidFill>
                <a:latin typeface="Consolas"/>
                <a:ea typeface="メイリオ"/>
                <a:cs typeface="+mn-cs"/>
              </a:rPr>
              <a:t>&lt;</a:t>
            </a:r>
            <a:r>
              <a:rPr lang="en-US" altLang="ja-JP" sz="1800" b="0" dirty="0" err="1" smtClean="0">
                <a:solidFill>
                  <a:srgbClr val="000000"/>
                </a:solidFill>
                <a:latin typeface="Consolas"/>
                <a:ea typeface="メイリオ"/>
                <a:cs typeface="+mn-cs"/>
              </a:rPr>
              <a:t>StorageFile</a:t>
            </a:r>
            <a:r>
              <a:rPr lang="en-US" altLang="ja-JP" sz="1800" b="0" dirty="0" smtClean="0">
                <a:solidFill>
                  <a:srgbClr val="000000"/>
                </a:solidFill>
                <a:latin typeface="Consolas"/>
                <a:ea typeface="メイリオ"/>
                <a:cs typeface="+mn-cs"/>
              </a:rPr>
              <a:t>&gt; files = </a:t>
            </a:r>
            <a:r>
              <a:rPr lang="en-US" altLang="ja-JP" sz="1800" b="0" dirty="0" smtClean="0">
                <a:solidFill>
                  <a:srgbClr val="0000FF"/>
                </a:solidFill>
                <a:latin typeface="Consolas"/>
                <a:ea typeface="メイリオ"/>
                <a:cs typeface="+mn-cs"/>
              </a:rPr>
              <a:t>await</a:t>
            </a:r>
            <a:r>
              <a:rPr lang="ja-JP" altLang="en-US" sz="1800" b="0" dirty="0" smtClean="0">
                <a:solidFill>
                  <a:srgbClr val="000000"/>
                </a:solidFill>
                <a:latin typeface="Consolas"/>
                <a:ea typeface="メイリオ"/>
                <a:cs typeface="+mn-cs"/>
              </a:rPr>
              <a:t> </a:t>
            </a:r>
            <a:r>
              <a:rPr lang="en-US" altLang="ja-JP" sz="1800" b="0" dirty="0" smtClean="0">
                <a:solidFill>
                  <a:srgbClr val="000000"/>
                </a:solidFill>
                <a:latin typeface="Consolas"/>
                <a:ea typeface="メイリオ"/>
                <a:cs typeface="+mn-cs"/>
              </a:rPr>
              <a:t>openPicker.PickMultipleFilesAsync();</a:t>
            </a:r>
            <a:endParaRPr lang="ja-JP" altLang="en-US" sz="1800" b="0" dirty="0" smtClean="0">
              <a:solidFill>
                <a:srgbClr val="000000"/>
              </a:solidFill>
              <a:latin typeface="Consolas"/>
              <a:ea typeface="メイリオ"/>
              <a:cs typeface="+mn-cs"/>
            </a:endParaRPr>
          </a:p>
          <a:p>
            <a:pPr algn="l" defTabSz="914400">
              <a:buNone/>
            </a:pPr>
            <a:r>
              <a:rPr lang="en-US" altLang="ja-JP" sz="1800" b="0" dirty="0" smtClean="0">
                <a:solidFill>
                  <a:srgbClr val="0000FF"/>
                </a:solidFill>
                <a:latin typeface="Consolas"/>
                <a:ea typeface="メイリオ"/>
                <a:cs typeface="+mn-cs"/>
              </a:rPr>
              <a:t>if</a:t>
            </a:r>
            <a:r>
              <a:rPr lang="ja-JP" altLang="en-US" sz="1800" b="0" dirty="0" smtClean="0">
                <a:solidFill>
                  <a:srgbClr val="000000"/>
                </a:solidFill>
                <a:latin typeface="Consolas"/>
                <a:ea typeface="メイリオ"/>
                <a:cs typeface="+mn-cs"/>
              </a:rPr>
              <a:t> </a:t>
            </a:r>
            <a:r>
              <a:rPr lang="en-US" altLang="ja-JP" sz="1800" b="0" dirty="0" smtClean="0">
                <a:solidFill>
                  <a:srgbClr val="000000"/>
                </a:solidFill>
                <a:latin typeface="Consolas"/>
                <a:ea typeface="メイリオ"/>
                <a:cs typeface="+mn-cs"/>
              </a:rPr>
              <a:t>(files.Count &gt; 0) {</a:t>
            </a:r>
            <a:endParaRPr lang="ja-JP" altLang="en-US" dirty="0" smtClean="0">
              <a:solidFill>
                <a:srgbClr val="000000"/>
              </a:solidFill>
              <a:highlight>
                <a:srgbClr val="FFFFFF"/>
              </a:highlight>
              <a:latin typeface="Consolas"/>
              <a:ea typeface="メイリオ"/>
            </a:endParaRPr>
          </a:p>
          <a:p>
            <a:pPr algn="l" defTabSz="914400">
              <a:buNone/>
            </a:pPr>
            <a:r>
              <a:rPr lang="ja-JP" altLang="en-US" sz="1800" b="0" dirty="0" smtClean="0">
                <a:solidFill>
                  <a:srgbClr val="008000"/>
                </a:solidFill>
                <a:latin typeface="Consolas"/>
                <a:ea typeface="メイリオ"/>
                <a:cs typeface="+mn-cs"/>
              </a:rPr>
              <a:t>   </a:t>
            </a:r>
            <a:r>
              <a:rPr lang="en-US" altLang="ja-JP" sz="1800" b="0" dirty="0" smtClean="0">
                <a:solidFill>
                  <a:srgbClr val="008000"/>
                </a:solidFill>
                <a:latin typeface="Consolas"/>
                <a:ea typeface="メイリオ"/>
                <a:cs typeface="+mn-cs"/>
              </a:rPr>
              <a:t>// </a:t>
            </a:r>
            <a:r>
              <a:rPr lang="ja-JP" altLang="en-US" sz="1800" b="0" dirty="0" smtClean="0">
                <a:solidFill>
                  <a:srgbClr val="008000"/>
                </a:solidFill>
                <a:latin typeface="Consolas"/>
                <a:ea typeface="メイリオ"/>
                <a:cs typeface="+mn-cs"/>
              </a:rPr>
              <a:t>選択されたファイルの配列を操作</a:t>
            </a:r>
            <a:endParaRPr lang="ja-JP" altLang="en-US" dirty="0" smtClean="0">
              <a:solidFill>
                <a:srgbClr val="000000"/>
              </a:solidFill>
              <a:highlight>
                <a:srgbClr val="FFFFFF"/>
              </a:highlight>
              <a:latin typeface="Consolas"/>
              <a:ea typeface="メイリオ"/>
            </a:endParaRPr>
          </a:p>
          <a:p>
            <a:pPr algn="l" defTabSz="914400">
              <a:buNone/>
            </a:pPr>
            <a:r>
              <a:rPr lang="en-US" altLang="ja-JP" sz="1800" b="0" dirty="0" smtClean="0">
                <a:solidFill>
                  <a:srgbClr val="000000"/>
                </a:solidFill>
                <a:latin typeface="Consolas"/>
                <a:ea typeface="メイリオ"/>
                <a:cs typeface="+mn-cs"/>
              </a:rPr>
              <a:t>} </a:t>
            </a:r>
            <a:r>
              <a:rPr lang="en-US" altLang="ja-JP" sz="1800" b="0" dirty="0" smtClean="0">
                <a:solidFill>
                  <a:srgbClr val="0000FF"/>
                </a:solidFill>
                <a:latin typeface="Consolas"/>
                <a:ea typeface="メイリオ"/>
                <a:cs typeface="+mn-cs"/>
              </a:rPr>
              <a:t>else</a:t>
            </a:r>
            <a:r>
              <a:rPr lang="ja-JP" altLang="en-US" sz="1800" b="0" dirty="0" smtClean="0">
                <a:solidFill>
                  <a:srgbClr val="000000"/>
                </a:solidFill>
                <a:latin typeface="Consolas"/>
                <a:ea typeface="メイリオ"/>
                <a:cs typeface="+mn-cs"/>
              </a:rPr>
              <a:t> </a:t>
            </a:r>
            <a:r>
              <a:rPr lang="en-US" altLang="ja-JP" sz="1800" b="0" dirty="0" smtClean="0">
                <a:solidFill>
                  <a:srgbClr val="000000"/>
                </a:solidFill>
                <a:latin typeface="Consolas"/>
                <a:ea typeface="メイリオ"/>
                <a:cs typeface="+mn-cs"/>
              </a:rPr>
              <a:t>{</a:t>
            </a:r>
            <a:endParaRPr lang="ja-JP" altLang="en-US" dirty="0" smtClean="0">
              <a:solidFill>
                <a:srgbClr val="000000"/>
              </a:solidFill>
              <a:highlight>
                <a:srgbClr val="FFFFFF"/>
              </a:highlight>
              <a:latin typeface="Consolas"/>
              <a:ea typeface="メイリオ"/>
            </a:endParaRPr>
          </a:p>
          <a:p>
            <a:pPr algn="l" defTabSz="914400">
              <a:buNone/>
            </a:pPr>
            <a:r>
              <a:rPr lang="ja-JP" altLang="en-US" sz="1800" b="0" dirty="0" smtClean="0">
                <a:solidFill>
                  <a:srgbClr val="000000"/>
                </a:solidFill>
                <a:latin typeface="Consolas"/>
                <a:ea typeface="メイリオ"/>
                <a:cs typeface="+mn-cs"/>
              </a:rPr>
              <a:t>   </a:t>
            </a:r>
            <a:r>
              <a:rPr lang="en-US" altLang="ja-JP" sz="1800" b="0" dirty="0" smtClean="0">
                <a:solidFill>
                  <a:srgbClr val="008000"/>
                </a:solidFill>
                <a:latin typeface="Consolas"/>
                <a:ea typeface="メイリオ"/>
                <a:cs typeface="+mn-cs"/>
              </a:rPr>
              <a:t>// </a:t>
            </a:r>
            <a:r>
              <a:rPr lang="ja-JP" altLang="en-US" sz="1800" b="0" dirty="0" smtClean="0">
                <a:solidFill>
                  <a:srgbClr val="008000"/>
                </a:solidFill>
                <a:latin typeface="Consolas"/>
                <a:ea typeface="メイリオ"/>
                <a:cs typeface="+mn-cs"/>
              </a:rPr>
              <a:t>ファイルは返されない</a:t>
            </a:r>
            <a:r>
              <a:rPr lang="ja-JP" altLang="en-US" sz="1800" b="0" dirty="0" smtClean="0">
                <a:solidFill>
                  <a:srgbClr val="000000"/>
                </a:solidFill>
                <a:latin typeface="Consolas"/>
                <a:ea typeface="メイリオ"/>
                <a:cs typeface="+mn-cs"/>
              </a:rPr>
              <a:t>     </a:t>
            </a:r>
            <a:endParaRPr lang="ja-JP" altLang="en-US" dirty="0" smtClean="0">
              <a:solidFill>
                <a:srgbClr val="000000"/>
              </a:solidFill>
              <a:highlight>
                <a:srgbClr val="FFFFFF"/>
              </a:highlight>
              <a:latin typeface="Consolas"/>
              <a:ea typeface="メイリオ"/>
            </a:endParaRPr>
          </a:p>
          <a:p>
            <a:pPr algn="l" defTabSz="914400">
              <a:buNone/>
            </a:pPr>
            <a:r>
              <a:rPr lang="en-US" altLang="ja-JP" sz="1800" b="0" dirty="0" smtClean="0">
                <a:solidFill>
                  <a:srgbClr val="000000"/>
                </a:solidFill>
                <a:latin typeface="Consolas"/>
                <a:ea typeface="メイリオ"/>
                <a:cs typeface="+mn-cs"/>
              </a:rPr>
              <a:t>} </a:t>
            </a:r>
            <a:endParaRPr lang="ja-JP" altLang="en-US" dirty="0" smtClean="0">
              <a:gradFill>
                <a:gsLst>
                  <a:gs pos="417">
                    <a:srgbClr val="000000"/>
                  </a:gs>
                  <a:gs pos="100000">
                    <a:srgbClr val="000000"/>
                  </a:gs>
                </a:gsLst>
                <a:lin ang="5400000" scaled="0"/>
              </a:gradFill>
              <a:latin typeface="Consolas" pitchFamily="49" charset="0"/>
              <a:ea typeface="メイリオ"/>
              <a:cs typeface="Consolas" pitchFamily="49" charset="0"/>
            </a:endParaRPr>
          </a:p>
        </p:txBody>
      </p:sp>
    </p:spTree>
    <p:extLst>
      <p:ext uri="{BB962C8B-B14F-4D97-AF65-F5344CB8AC3E}">
        <p14:creationId xmlns:p14="http://schemas.microsoft.com/office/powerpoint/2010/main" val="34503769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ファイルを保存する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a:t>
            </a:r>
            <a:endParaRPr lang="ja-JP" altLang="en-US" dirty="0">
              <a:ea typeface="メイリオ"/>
            </a:endParaRPr>
          </a:p>
        </p:txBody>
      </p:sp>
      <p:sp>
        <p:nvSpPr>
          <p:cNvPr id="5" name="Text Placeholder 2"/>
          <p:cNvSpPr>
            <a:spLocks noGrp="1"/>
          </p:cNvSpPr>
          <p:nvPr>
            <p:ph type="body" sz="quarter" idx="10"/>
          </p:nvPr>
        </p:nvSpPr>
        <p:spPr>
          <a:xfrm>
            <a:off x="519114" y="1293520"/>
            <a:ext cx="11403711" cy="4934684"/>
          </a:xfrm>
        </p:spPr>
        <p:txBody>
          <a:bodyPr/>
          <a:lstStyle/>
          <a:p>
            <a:pPr marL="0" indent="0" algn="l" defTabSz="914400">
              <a:spcBef>
                <a:spcPts val="432"/>
              </a:spcBef>
              <a:buNone/>
            </a:pPr>
            <a:r>
              <a:rPr lang="en-US" altLang="ja-JP" sz="2000" b="0" kern="0" dirty="0" smtClean="0">
                <a:solidFill>
                  <a:srgbClr val="00B050"/>
                </a:solidFill>
                <a:latin typeface="Consolas"/>
                <a:ea typeface="メイリオ"/>
                <a:cs typeface="Consolas"/>
              </a:rPr>
              <a:t>// JavaScript</a:t>
            </a:r>
            <a:endParaRPr lang="ja-JP" altLang="en-US" sz="2000" dirty="0" smtClean="0">
              <a:solidFill>
                <a:srgbClr val="00B050"/>
              </a:solidFill>
              <a:ea typeface="メイリオ"/>
            </a:endParaRPr>
          </a:p>
          <a:p>
            <a:pPr marL="0" indent="0" algn="l" defTabSz="914400">
              <a:spcBef>
                <a:spcPts val="432"/>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var savePicker = new Windows.Storage.Pickers.FileSavePicker();</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savePicker.defaultFileExtension</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 ".docx";</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savePicker.suggestedFileName</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 "New Document";</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savePicker.fileTypeChoices.insert("Microsoft Word Document", [".docx", ".doc"]);</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savePicker.fileTypeChoices.insert("Plain Text", [".txt"]);</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ts val="432"/>
              </a:spcBef>
              <a:buNone/>
            </a:pPr>
            <a:endParaRPr lang="ja-JP" altLang="en-US" sz="2000" dirty="0" smtClean="0">
              <a:ea typeface="メイリオ"/>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savePicker</a:t>
            </a:r>
            <a:r>
              <a:rPr lang="en-US" altLang="ja-JP" sz="2000" b="0" dirty="0" smtClean="0">
                <a:solidFill>
                  <a:srgbClr val="008080"/>
                </a:solidFill>
                <a:latin typeface="Consolas"/>
                <a:ea typeface="メイリオ"/>
                <a:cs typeface="Consolas"/>
              </a:rPr>
              <a:t>.</a:t>
            </a:r>
            <a:r>
              <a:rPr lang="en-US" altLang="ja-JP" sz="2000" b="0" dirty="0" smtClean="0">
                <a:gradFill>
                  <a:gsLst>
                    <a:gs pos="0">
                      <a:srgbClr val="000000"/>
                    </a:gs>
                    <a:gs pos="86000">
                      <a:srgbClr val="000000"/>
                    </a:gs>
                  </a:gsLst>
                  <a:lin ang="5400000" scaled="0"/>
                </a:gradFill>
                <a:latin typeface="Consolas"/>
                <a:ea typeface="メイリオ"/>
                <a:cs typeface="Consolas"/>
              </a:rPr>
              <a:t>pickSaveFileAsync</a:t>
            </a:r>
            <a:r>
              <a:rPr lang="en-US" altLang="ja-JP" sz="2000" b="0" dirty="0" smtClean="0">
                <a:solidFill>
                  <a:srgbClr val="008080"/>
                </a:solidFill>
                <a:latin typeface="Consolas"/>
                <a:ea typeface="メイリオ"/>
                <a:cs typeface="Consolas"/>
              </a:rPr>
              <a:t>().</a:t>
            </a:r>
            <a:r>
              <a:rPr lang="en-US" altLang="ja-JP" sz="2000" b="0" dirty="0" smtClean="0">
                <a:gradFill>
                  <a:gsLst>
                    <a:gs pos="0">
                      <a:srgbClr val="000000"/>
                    </a:gs>
                    <a:gs pos="86000">
                      <a:srgbClr val="000000"/>
                    </a:gs>
                  </a:gsLst>
                  <a:lin ang="5400000" scaled="0"/>
                </a:gradFill>
                <a:latin typeface="Consolas"/>
                <a:ea typeface="メイリオ"/>
                <a:cs typeface="Consolas"/>
              </a:rPr>
              <a:t>then</a:t>
            </a:r>
            <a:r>
              <a:rPr lang="en-US" altLang="ja-JP" sz="2000" b="0" dirty="0" smtClean="0">
                <a:solidFill>
                  <a:srgbClr val="008080"/>
                </a:solidFill>
                <a:latin typeface="Consolas"/>
                <a:ea typeface="メイリオ"/>
                <a:cs typeface="Consolas"/>
              </a:rPr>
              <a:t>(</a:t>
            </a:r>
            <a:r>
              <a:rPr lang="ja-JP" altLang="en-US" sz="2000" b="0" dirty="0" smtClean="0">
                <a:gradFill>
                  <a:gsLst>
                    <a:gs pos="0">
                      <a:srgbClr val="000000"/>
                    </a:gs>
                    <a:gs pos="86000">
                      <a:srgbClr val="000000"/>
                    </a:gs>
                  </a:gsLst>
                  <a:lin ang="5400000" scaled="0"/>
                </a:gradFill>
                <a:latin typeface="Consolas"/>
                <a:ea typeface="メイリオ"/>
                <a:cs typeface="Consolas"/>
              </a:rPr>
              <a:t/>
            </a:r>
            <a:br>
              <a:rPr lang="ja-JP" altLang="en-US" sz="2000" b="0" dirty="0" smtClean="0">
                <a:gradFill>
                  <a:gsLst>
                    <a:gs pos="0">
                      <a:srgbClr val="000000"/>
                    </a:gs>
                    <a:gs pos="86000">
                      <a:srgbClr val="000000"/>
                    </a:gs>
                  </a:gsLst>
                  <a:lin ang="5400000" scaled="0"/>
                </a:gradFill>
                <a:latin typeface="Consolas"/>
                <a:ea typeface="メイリオ"/>
                <a:cs typeface="Consolas"/>
              </a:rPr>
            </a:b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00FF"/>
                </a:solidFill>
                <a:latin typeface="Consolas"/>
                <a:ea typeface="メイリオ"/>
                <a:cs typeface="Consolas"/>
              </a:rPr>
              <a:t>function</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r>
              <a:rPr lang="en-US" altLang="ja-JP" sz="2000" b="0" dirty="0" smtClean="0">
                <a:gradFill>
                  <a:gsLst>
                    <a:gs pos="0">
                      <a:srgbClr val="000000"/>
                    </a:gs>
                    <a:gs pos="86000">
                      <a:srgbClr val="000000"/>
                    </a:gs>
                  </a:gsLst>
                  <a:lin ang="5400000" scaled="0"/>
                </a:gradFill>
                <a:latin typeface="Consolas"/>
                <a:ea typeface="メイリオ"/>
                <a:cs typeface="Consolas"/>
              </a:rPr>
              <a:t>file</a:t>
            </a:r>
            <a:r>
              <a:rPr lang="en-US" altLang="ja-JP" sz="2000" b="0" dirty="0" smtClean="0">
                <a:solidFill>
                  <a:srgbClr val="008080"/>
                </a:solidFill>
                <a:latin typeface="Consolas"/>
                <a:ea typeface="メイリオ"/>
                <a:cs typeface="Consolas"/>
              </a:rPr>
              <a:t>) {</a:t>
            </a:r>
            <a:endParaRPr lang="ja-JP" altLang="en-US" sz="2000"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00FF"/>
                </a:solidFill>
                <a:latin typeface="Consolas"/>
                <a:ea typeface="メイリオ"/>
                <a:cs typeface="Consolas"/>
              </a:rPr>
              <a:t>if</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r>
              <a:rPr lang="en-US" altLang="ja-JP" sz="2000" b="0" dirty="0" smtClean="0">
                <a:gradFill>
                  <a:gsLst>
                    <a:gs pos="0">
                      <a:srgbClr val="000000"/>
                    </a:gs>
                    <a:gs pos="86000">
                      <a:srgbClr val="000000"/>
                    </a:gs>
                  </a:gsLst>
                  <a:lin ang="5400000" scaled="0"/>
                </a:gradFill>
                <a:latin typeface="Consolas"/>
                <a:ea typeface="メイリオ"/>
                <a:cs typeface="Consolas"/>
              </a:rPr>
              <a:t>file</a:t>
            </a:r>
            <a:r>
              <a:rPr lang="en-US" altLang="ja-JP" sz="2000" b="0" dirty="0" smtClean="0">
                <a:solidFill>
                  <a:srgbClr val="008080"/>
                </a:solidFill>
                <a:latin typeface="Consolas"/>
                <a:ea typeface="メイリオ"/>
                <a:cs typeface="Consolas"/>
              </a:rPr>
              <a:t>) {</a:t>
            </a:r>
            <a:endParaRPr lang="ja-JP" altLang="en-US" sz="2000"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00"/>
                </a:solidFill>
                <a:latin typeface="Consolas"/>
                <a:ea typeface="メイリオ"/>
                <a:cs typeface="Consolas"/>
              </a:rPr>
              <a:t>// </a:t>
            </a:r>
            <a:r>
              <a:rPr lang="ja-JP" altLang="en-US" sz="1900" b="0" dirty="0" smtClean="0">
                <a:solidFill>
                  <a:srgbClr val="008000"/>
                </a:solidFill>
                <a:latin typeface="Consolas"/>
                <a:ea typeface="メイリオ"/>
                <a:cs typeface="Consolas"/>
              </a:rPr>
              <a:t>アプリケーションは、保存されたファイルの読み取り</a:t>
            </a:r>
            <a:r>
              <a:rPr lang="en-US" altLang="ja-JP" sz="1900" b="0" dirty="0" smtClean="0">
                <a:solidFill>
                  <a:srgbClr val="008000"/>
                </a:solidFill>
                <a:latin typeface="Consolas"/>
                <a:ea typeface="メイリオ"/>
                <a:cs typeface="Consolas"/>
              </a:rPr>
              <a:t>/</a:t>
            </a:r>
            <a:r>
              <a:rPr lang="ja-JP" altLang="en-US" sz="1900" b="0" dirty="0" smtClean="0">
                <a:solidFill>
                  <a:srgbClr val="008000"/>
                </a:solidFill>
                <a:latin typeface="Consolas"/>
                <a:ea typeface="メイリオ"/>
                <a:cs typeface="Consolas"/>
              </a:rPr>
              <a:t>書き込みアクセス権限を取得</a:t>
            </a:r>
            <a:endParaRPr lang="ja-JP" altLang="en-US" sz="1900" dirty="0" smtClean="0">
              <a:solidFill>
                <a:srgbClr val="008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00FF"/>
                </a:solidFill>
                <a:latin typeface="Consolas"/>
                <a:ea typeface="メイリオ"/>
                <a:cs typeface="Consolas"/>
              </a:rPr>
              <a:t>else</a:t>
            </a: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endParaRPr lang="ja-JP" altLang="en-US" sz="2000"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00"/>
                </a:solidFill>
                <a:latin typeface="Consolas"/>
                <a:ea typeface="メイリオ"/>
                <a:cs typeface="Consolas"/>
              </a:rPr>
              <a:t>// </a:t>
            </a:r>
            <a:r>
              <a:rPr lang="ja-JP" altLang="en-US" sz="1900" b="0" dirty="0" smtClean="0">
                <a:solidFill>
                  <a:srgbClr val="008000"/>
                </a:solidFill>
                <a:latin typeface="Consolas"/>
                <a:ea typeface="メイリオ"/>
                <a:cs typeface="Consolas"/>
              </a:rPr>
              <a:t>ファイルは返されない </a:t>
            </a:r>
            <a:r>
              <a:rPr lang="en-US" altLang="ja-JP" sz="1900" b="0" dirty="0" smtClean="0">
                <a:solidFill>
                  <a:srgbClr val="008000"/>
                </a:solidFill>
                <a:latin typeface="Consolas"/>
                <a:ea typeface="メイリオ"/>
                <a:cs typeface="Consolas"/>
              </a:rPr>
              <a:t>(</a:t>
            </a:r>
            <a:r>
              <a:rPr lang="ja-JP" altLang="en-US" sz="1900" b="0" dirty="0" smtClean="0">
                <a:solidFill>
                  <a:srgbClr val="008000"/>
                </a:solidFill>
                <a:latin typeface="Consolas"/>
                <a:ea typeface="メイリオ"/>
                <a:cs typeface="Consolas"/>
              </a:rPr>
              <a:t>キャンセル、アクセス拒否など</a:t>
            </a:r>
            <a:r>
              <a:rPr lang="en-US" altLang="ja-JP" sz="1900" b="0" dirty="0" smtClean="0">
                <a:solidFill>
                  <a:srgbClr val="008000"/>
                </a:solidFill>
                <a:latin typeface="Consolas"/>
                <a:ea typeface="メイリオ"/>
                <a:cs typeface="Consolas"/>
              </a:rPr>
              <a:t>)</a:t>
            </a:r>
            <a:endParaRPr lang="ja-JP" altLang="en-US" sz="1900" dirty="0" smtClean="0">
              <a:solidFill>
                <a:srgbClr val="008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endParaRPr lang="ja-JP" altLang="en-US" sz="2000"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8080"/>
                </a:solidFill>
                <a:latin typeface="Consolas"/>
                <a:ea typeface="メイリオ"/>
                <a:cs typeface="Consolas"/>
              </a:rPr>
              <a:t>});</a:t>
            </a:r>
            <a:endParaRPr lang="ja-JP" altLang="en-US" sz="2000" dirty="0">
              <a:solidFill>
                <a:srgbClr val="008080"/>
              </a:solidFill>
              <a:ea typeface="メイリオ"/>
            </a:endParaRPr>
          </a:p>
        </p:txBody>
      </p:sp>
    </p:spTree>
    <p:extLst>
      <p:ext uri="{BB962C8B-B14F-4D97-AF65-F5344CB8AC3E}">
        <p14:creationId xmlns:p14="http://schemas.microsoft.com/office/powerpoint/2010/main" val="40539466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18420113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ピッカー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選択機能</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のプロパティ</a:t>
            </a:r>
            <a:endParaRPr lang="ja-JP" altLang="en-US" dirty="0">
              <a:ea typeface="メイリオ"/>
            </a:endParaRPr>
          </a:p>
        </p:txBody>
      </p:sp>
      <p:sp>
        <p:nvSpPr>
          <p:cNvPr id="3" name="Text Placeholder 2"/>
          <p:cNvSpPr>
            <a:spLocks noGrp="1"/>
          </p:cNvSpPr>
          <p:nvPr>
            <p:ph type="body" sz="quarter" idx="10"/>
          </p:nvPr>
        </p:nvSpPr>
        <p:spPr>
          <a:xfrm>
            <a:off x="519114" y="1321672"/>
            <a:ext cx="11149012" cy="4745915"/>
          </a:xfrm>
        </p:spPr>
        <p:txBody>
          <a:bodyPr/>
          <a:lstStyle/>
          <a:p>
            <a:pPr marL="460400" indent="-460400" algn="l" defTabSz="914400">
              <a:spcBef>
                <a:spcPct val="20000"/>
              </a:spcBef>
              <a:buSzPct val="90000"/>
              <a:buFont typeface="Arial"/>
              <a:buChar char="•"/>
            </a:pPr>
            <a:r>
              <a:rPr lang="ja-JP" altLang="en-US" sz="3100" b="0" dirty="0" smtClean="0">
                <a:gradFill>
                  <a:gsLst>
                    <a:gs pos="0">
                      <a:schemeClr val="tx1"/>
                    </a:gs>
                    <a:gs pos="86000">
                      <a:schemeClr val="tx1"/>
                    </a:gs>
                  </a:gsLst>
                  <a:lin ang="5400000" scaled="0"/>
                </a:gradFill>
                <a:latin typeface="Segoe UI Light"/>
                <a:ea typeface="メイリオ"/>
                <a:cs typeface="+mn-cs"/>
              </a:rPr>
              <a:t>プレゼンテーション モード</a:t>
            </a:r>
          </a:p>
          <a:p>
            <a:pPr marL="855696" lvl="1" indent="-395295" algn="l" defTabSz="914400">
              <a:spcBef>
                <a:spcPct val="20000"/>
              </a:spcBef>
              <a:buSzPct val="90000"/>
              <a:buFont typeface="Arial"/>
              <a:buChar char="•"/>
            </a:pPr>
            <a:r>
              <a:rPr lang="en-US" altLang="ja-JP" sz="2700" b="0" dirty="0" smtClean="0">
                <a:gradFill>
                  <a:gsLst>
                    <a:gs pos="0">
                      <a:schemeClr val="tx1"/>
                    </a:gs>
                    <a:gs pos="86000">
                      <a:schemeClr val="tx1"/>
                    </a:gs>
                  </a:gsLst>
                  <a:lin ang="5400000" scaled="0"/>
                </a:gradFill>
                <a:latin typeface="Consolas"/>
                <a:ea typeface="メイリオ"/>
                <a:cs typeface="Consolas"/>
              </a:rPr>
              <a:t>thumbnail</a:t>
            </a:r>
            <a:r>
              <a:rPr lang="ja-JP" altLang="en-US" sz="2700" b="0" dirty="0" err="1" smtClean="0">
                <a:gradFill>
                  <a:gsLst>
                    <a:gs pos="0">
                      <a:schemeClr val="tx1"/>
                    </a:gs>
                    <a:gs pos="86000">
                      <a:schemeClr val="tx1"/>
                    </a:gs>
                  </a:gsLst>
                  <a:lin ang="5400000" scaled="0"/>
                </a:gradFill>
                <a:latin typeface="Consolas"/>
                <a:ea typeface="メイリオ"/>
                <a:cs typeface="Consolas"/>
              </a:rPr>
              <a:t>、</a:t>
            </a:r>
            <a:r>
              <a:rPr lang="en-US" altLang="ja-JP" sz="2700" b="0" dirty="0" smtClean="0">
                <a:gradFill>
                  <a:gsLst>
                    <a:gs pos="0">
                      <a:schemeClr val="tx1"/>
                    </a:gs>
                    <a:gs pos="86000">
                      <a:schemeClr val="tx1"/>
                    </a:gs>
                  </a:gsLst>
                  <a:lin ang="5400000" scaled="0"/>
                </a:gradFill>
                <a:latin typeface="Consolas"/>
                <a:ea typeface="メイリオ"/>
                <a:cs typeface="Consolas"/>
              </a:rPr>
              <a:t>list</a:t>
            </a:r>
            <a:endParaRPr lang="ja-JP" altLang="en-US" sz="2700" b="0" dirty="0" smtClean="0">
              <a:gradFill>
                <a:gsLst>
                  <a:gs pos="0">
                    <a:schemeClr val="tx1"/>
                  </a:gs>
                  <a:gs pos="86000">
                    <a:schemeClr val="tx1"/>
                  </a:gs>
                </a:gsLst>
                <a:lin ang="5400000" scaled="0"/>
              </a:gradFill>
              <a:latin typeface="Consolas"/>
              <a:ea typeface="メイリオ"/>
              <a:cs typeface="Consolas"/>
            </a:endParaRPr>
          </a:p>
          <a:p>
            <a:pPr marL="0" indent="0" algn="l" defTabSz="914400">
              <a:spcBef>
                <a:spcPct val="20000"/>
              </a:spcBef>
              <a:buNone/>
            </a:pPr>
            <a:endParaRPr lang="ja-JP" altLang="en-US" sz="1800" dirty="0" smtClean="0">
              <a:ea typeface="メイリオ"/>
            </a:endParaRPr>
          </a:p>
          <a:p>
            <a:pPr marL="460400" indent="-460400" algn="l" defTabSz="914400">
              <a:spcBef>
                <a:spcPct val="20000"/>
              </a:spcBef>
              <a:buSzPct val="90000"/>
              <a:buFont typeface="Arial"/>
              <a:buChar char="•"/>
            </a:pPr>
            <a:r>
              <a:rPr lang="ja-JP" altLang="en-US" sz="3100" b="0" dirty="0" smtClean="0">
                <a:gradFill>
                  <a:gsLst>
                    <a:gs pos="0">
                      <a:schemeClr val="tx1"/>
                    </a:gs>
                    <a:gs pos="86000">
                      <a:schemeClr val="tx1"/>
                    </a:gs>
                  </a:gsLst>
                  <a:lin ang="5400000" scaled="0"/>
                </a:gradFill>
                <a:latin typeface="Segoe UI Light"/>
                <a:ea typeface="メイリオ"/>
                <a:cs typeface="+mn-cs"/>
              </a:rPr>
              <a:t>デフォルトの場所</a:t>
            </a:r>
          </a:p>
          <a:p>
            <a:pPr marL="855696" lvl="1" indent="-395295" algn="l" defTabSz="914400">
              <a:spcBef>
                <a:spcPct val="20000"/>
              </a:spcBef>
              <a:buSzPct val="90000"/>
              <a:buFont typeface="Arial"/>
              <a:buChar char="•"/>
            </a:pPr>
            <a:r>
              <a:rPr lang="ja-JP" altLang="en-US" sz="2700" b="0" dirty="0" smtClean="0">
                <a:gradFill>
                  <a:gsLst>
                    <a:gs pos="0">
                      <a:schemeClr val="tx1"/>
                    </a:gs>
                    <a:gs pos="86000">
                      <a:schemeClr val="tx1"/>
                    </a:gs>
                  </a:gsLst>
                  <a:lin ang="5400000" scaled="0"/>
                </a:gradFill>
                <a:latin typeface="Segoe UI Light"/>
                <a:ea typeface="メイリオ"/>
                <a:cs typeface="+mn-cs"/>
              </a:rPr>
              <a:t>個々のユーザー ライブラリまたはコンピューター</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100" b="0" dirty="0" smtClean="0">
                <a:gradFill>
                  <a:gsLst>
                    <a:gs pos="0">
                      <a:schemeClr val="tx1"/>
                    </a:gs>
                    <a:gs pos="86000">
                      <a:schemeClr val="tx1"/>
                    </a:gs>
                  </a:gsLst>
                  <a:lin ang="5400000" scaled="0"/>
                </a:gradFill>
                <a:latin typeface="Segoe UI Light"/>
                <a:ea typeface="メイリオ"/>
                <a:cs typeface="+mn-cs"/>
              </a:rPr>
              <a:t>カスタムのボタン ラベル </a:t>
            </a:r>
          </a:p>
          <a:p>
            <a:pPr marL="855696" lvl="1" indent="-395295" algn="l" defTabSz="914400">
              <a:spcBef>
                <a:spcPct val="20000"/>
              </a:spcBef>
              <a:buSzPct val="90000"/>
              <a:buFont typeface="Arial"/>
              <a:buChar char="•"/>
            </a:pPr>
            <a:r>
              <a:rPr lang="ja-JP" altLang="en-US" sz="2700" b="0" dirty="0" smtClean="0">
                <a:gradFill>
                  <a:gsLst>
                    <a:gs pos="0">
                      <a:schemeClr val="tx1"/>
                    </a:gs>
                    <a:gs pos="86000">
                      <a:schemeClr val="tx1"/>
                    </a:gs>
                  </a:gsLst>
                  <a:lin ang="5400000" scaled="0"/>
                </a:gradFill>
                <a:latin typeface="Segoe UI Light"/>
                <a:ea typeface="メイリオ"/>
                <a:cs typeface="+mn-cs"/>
              </a:rPr>
              <a:t>開く、保存、インポート、アップロードなど</a:t>
            </a:r>
          </a:p>
          <a:p>
            <a:pPr marL="460400" indent="-460400" algn="l" defTabSz="914400">
              <a:spcBef>
                <a:spcPct val="20000"/>
              </a:spcBef>
              <a:buSzPct val="90000"/>
              <a:buFont typeface="Arial"/>
              <a:buChar char="•"/>
            </a:pPr>
            <a:endParaRPr lang="ja-JP" altLang="en-US" sz="1800" dirty="0" smtClean="0">
              <a:ea typeface="メイリオ"/>
            </a:endParaRPr>
          </a:p>
          <a:p>
            <a:pPr marL="460400" indent="-460400" algn="l" defTabSz="914400">
              <a:spcBef>
                <a:spcPct val="20000"/>
              </a:spcBef>
              <a:buSzPct val="90000"/>
              <a:buFont typeface="Arial"/>
              <a:buChar char="•"/>
            </a:pPr>
            <a:r>
              <a:rPr lang="ja-JP" altLang="en-US" sz="3100" b="0" dirty="0" smtClean="0">
                <a:gradFill>
                  <a:gsLst>
                    <a:gs pos="0">
                      <a:schemeClr val="tx1"/>
                    </a:gs>
                    <a:gs pos="86000">
                      <a:schemeClr val="tx1"/>
                    </a:gs>
                  </a:gsLst>
                  <a:lin ang="5400000" scaled="0"/>
                </a:gradFill>
                <a:latin typeface="Segoe UI Light"/>
                <a:ea typeface="メイリオ"/>
                <a:cs typeface="+mn-cs"/>
              </a:rPr>
              <a:t>選択機能の識別子</a:t>
            </a:r>
          </a:p>
          <a:p>
            <a:pPr marL="855696" lvl="1" indent="-395295" algn="l" defTabSz="914400">
              <a:spcBef>
                <a:spcPct val="20000"/>
              </a:spcBef>
              <a:buSzPct val="90000"/>
              <a:buFont typeface="Arial"/>
              <a:buChar char="•"/>
            </a:pPr>
            <a:r>
              <a:rPr lang="ja-JP" altLang="en-US" sz="2700" b="0" dirty="0" smtClean="0">
                <a:gradFill>
                  <a:gsLst>
                    <a:gs pos="0">
                      <a:schemeClr val="tx1"/>
                    </a:gs>
                    <a:gs pos="86000">
                      <a:schemeClr val="tx1"/>
                    </a:gs>
                  </a:gsLst>
                  <a:lin ang="5400000" scaled="0"/>
                </a:gradFill>
                <a:latin typeface="Segoe UI Light"/>
                <a:ea typeface="メイリオ"/>
                <a:cs typeface="+mn-cs"/>
              </a:rPr>
              <a:t>アプリ内で複数の選択機能のコンテキストが許可される  </a:t>
            </a:r>
            <a:endParaRPr lang="ja-JP" altLang="en-US" sz="2700" dirty="0">
              <a:ea typeface="メイリオ"/>
            </a:endParaRPr>
          </a:p>
        </p:txBody>
      </p:sp>
      <p:pic>
        <p:nvPicPr>
          <p:cNvPr id="1026" name="Picture 2" descr="\\TKZAW-PRO-15\Mydocs9\scgraham\Desktop\thum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843" y="846561"/>
            <a:ext cx="2796433" cy="2049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866" y="846561"/>
            <a:ext cx="2796433" cy="204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475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1702"/>
            <a:ext cx="10874055" cy="1446550"/>
          </a:xfrm>
          <a:prstGeom prst="rect">
            <a:avLst/>
          </a:prstGeom>
          <a:noFill/>
        </p:spPr>
        <p:txBody>
          <a:bodyPr wrap="square" rtlCol="0">
            <a:spAutoFit/>
          </a:bodyPr>
          <a:lstStyle/>
          <a:p>
            <a:pPr algn="l" defTabSz="914400">
              <a:buNone/>
            </a:pPr>
            <a:r>
              <a:rPr lang="ja-JP" altLang="en-US" sz="4400" b="0" dirty="0" smtClean="0">
                <a:solidFill>
                  <a:srgbClr val="FFFFFF"/>
                </a:solidFill>
                <a:latin typeface="Segoe UI Semibold"/>
                <a:ea typeface="メイリオ"/>
                <a:cs typeface="+mn-cs"/>
              </a:rPr>
              <a:t>ファイルおよびフォルダーへの</a:t>
            </a:r>
          </a:p>
          <a:p>
            <a:pPr algn="l" defTabSz="914400">
              <a:buNone/>
            </a:pPr>
            <a:r>
              <a:rPr lang="ja-JP" altLang="en-US" sz="4400" b="0" dirty="0" smtClean="0">
                <a:solidFill>
                  <a:srgbClr val="FFFFFF"/>
                </a:solidFill>
                <a:latin typeface="Segoe UI Semibold"/>
                <a:ea typeface="メイリオ"/>
                <a:cs typeface="+mn-cs"/>
              </a:rPr>
              <a:t>プログラムによるアクセス</a:t>
            </a:r>
            <a:endParaRPr lang="ja-JP" altLang="en-US" sz="4400" dirty="0">
              <a:solidFill>
                <a:srgbClr val="FFFFFF"/>
              </a:solidFill>
              <a:latin typeface="Segoe UI Semibold"/>
              <a:ea typeface="メイリオ"/>
            </a:endParaRPr>
          </a:p>
        </p:txBody>
      </p:sp>
    </p:spTree>
    <p:extLst>
      <p:ext uri="{BB962C8B-B14F-4D97-AF65-F5344CB8AC3E}">
        <p14:creationId xmlns:p14="http://schemas.microsoft.com/office/powerpoint/2010/main" val="2528389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401735"/>
            <a:ext cx="10812303"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画像ライブラリへの</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プログラムによるアクセス</a:t>
            </a:r>
            <a:b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1361518072"/>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235723"/>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ドキュメント ライブラリと</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r>
            <a:b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b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リムーバブル ストレージ</a:t>
            </a:r>
            <a:endParaRPr lang="ja-JP" altLang="en-US" dirty="0">
              <a:ea typeface="メイリオ"/>
            </a:endParaRPr>
          </a:p>
        </p:txBody>
      </p:sp>
      <p:sp>
        <p:nvSpPr>
          <p:cNvPr id="5" name="Text Placeholder 4"/>
          <p:cNvSpPr>
            <a:spLocks noGrp="1"/>
          </p:cNvSpPr>
          <p:nvPr>
            <p:ph type="body" sz="quarter" idx="10"/>
          </p:nvPr>
        </p:nvSpPr>
        <p:spPr>
          <a:xfrm>
            <a:off x="519114" y="1790700"/>
            <a:ext cx="11149012" cy="1871282"/>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ドキュメント ライブラリとリムーバブル ストレージへのアクセスは、パッケージ マニフェスト内のファイルの</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b="0" dirty="0" smtClean="0">
                <a:gradFill>
                  <a:gsLst>
                    <a:gs pos="0">
                      <a:schemeClr val="tx1"/>
                    </a:gs>
                    <a:gs pos="86000">
                      <a:schemeClr val="tx1"/>
                    </a:gs>
                  </a:gsLst>
                  <a:lin ang="5400000" scaled="0"/>
                </a:gradFill>
                <a:latin typeface="Segoe UI Light"/>
                <a:ea typeface="メイリオ"/>
                <a:cs typeface="+mn-cs"/>
              </a:rPr>
              <a:t>種類の関連付けでフィルタリングされる</a:t>
            </a:r>
          </a:p>
          <a:p>
            <a:pPr marL="460400" indent="-460400" algn="l" defTabSz="914400">
              <a:spcBef>
                <a:spcPct val="20000"/>
              </a:spcBef>
              <a:buSzPct val="90000"/>
              <a:buFont typeface="Arial"/>
              <a:buChar char="•"/>
            </a:pPr>
            <a:endParaRPr lang="ja-JP" altLang="en-US" dirty="0">
              <a:ea typeface="メイリオ"/>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3340100"/>
            <a:ext cx="8939212" cy="182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931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983534"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ドキュメント ライブラリへのアクセス</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1912520942"/>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19807" y="4229100"/>
            <a:ext cx="9995338" cy="1981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ファイルの種類の関連付け</a:t>
            </a:r>
            <a:endParaRPr lang="ja-JP" altLang="en-US" dirty="0">
              <a:ea typeface="メイリオ"/>
            </a:endParaRPr>
          </a:p>
        </p:txBody>
      </p:sp>
      <p:sp>
        <p:nvSpPr>
          <p:cNvPr id="5" name="Content Placeholder 4"/>
          <p:cNvSpPr>
            <a:spLocks noGrp="1"/>
          </p:cNvSpPr>
          <p:nvPr>
            <p:ph idx="1"/>
          </p:nvPr>
        </p:nvSpPr>
        <p:spPr>
          <a:xfrm>
            <a:off x="519112" y="1447800"/>
            <a:ext cx="11329988" cy="3656386"/>
          </a:xfrm>
        </p:spPr>
        <p:txBody>
          <a:bodyPr/>
          <a:lstStyle/>
          <a:p>
            <a:pPr marL="460400" indent="-460400" algn="l" defTabSz="914400">
              <a:lnSpc>
                <a:spcPct val="9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マニフェスト経由の登録</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ファイルの種類の関連付けは、マニフェストで静的に宣言される</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登録済みのファイルの種類を新しいアプリで開くことができる場合、ユーザーにトーストが表示される  </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起動イベントはアプリケーション アクティベーション中に</a:t>
            </a:r>
            <a:r>
              <a:rPr lang="en-US" altLang="ja-JP" sz="2800" b="0" dirty="0" smtClean="0">
                <a:gradFill>
                  <a:gsLst>
                    <a:gs pos="0">
                      <a:schemeClr val="tx1"/>
                    </a:gs>
                    <a:gs pos="86000">
                      <a:schemeClr val="tx1"/>
                    </a:gs>
                  </a:gsLst>
                  <a:lin ang="5400000" scaled="0"/>
                </a:gradFill>
                <a:latin typeface="Segoe UI Light"/>
                <a:ea typeface="メイリオ"/>
                <a:cs typeface="+mn-cs"/>
              </a:rPr>
              <a:t/>
            </a:r>
            <a:br>
              <a:rPr lang="en-US" altLang="ja-JP" sz="2800" b="0" dirty="0" smtClean="0">
                <a:gradFill>
                  <a:gsLst>
                    <a:gs pos="0">
                      <a:schemeClr val="tx1"/>
                    </a:gs>
                    <a:gs pos="86000">
                      <a:schemeClr val="tx1"/>
                    </a:gs>
                  </a:gsLst>
                  <a:lin ang="5400000" scaled="0"/>
                </a:gradFill>
                <a:latin typeface="Segoe UI Light"/>
                <a:ea typeface="メイリオ"/>
                <a:cs typeface="+mn-cs"/>
              </a:rPr>
            </a:br>
            <a:r>
              <a:rPr lang="ja-JP" altLang="en-US" sz="2800" b="0" dirty="0" smtClean="0">
                <a:gradFill>
                  <a:gsLst>
                    <a:gs pos="0">
                      <a:schemeClr val="tx1"/>
                    </a:gs>
                    <a:gs pos="86000">
                      <a:schemeClr val="tx1"/>
                    </a:gs>
                  </a:gsLst>
                  <a:lin ang="5400000" scaled="0"/>
                </a:gradFill>
                <a:latin typeface="Segoe UI Light"/>
                <a:ea typeface="メイリオ"/>
                <a:cs typeface="+mn-cs"/>
              </a:rPr>
              <a:t>処理される</a:t>
            </a:r>
          </a:p>
          <a:p>
            <a:pPr marL="855696" lvl="1" indent="-395295" algn="l" defTabSz="914400">
              <a:spcBef>
                <a:spcPct val="20000"/>
              </a:spcBef>
              <a:buSzPct val="90000"/>
              <a:buFont typeface="Arial"/>
              <a:buChar char="•"/>
            </a:pPr>
            <a:endParaRPr lang="ja-JP" altLang="en-US" dirty="0" smtClean="0">
              <a:ea typeface="メイリオ"/>
            </a:endParaRPr>
          </a:p>
          <a:p>
            <a:pPr marL="460400" indent="-460400" algn="l" defTabSz="914400">
              <a:lnSpc>
                <a:spcPct val="90000"/>
              </a:lnSpc>
              <a:spcBef>
                <a:spcPct val="20000"/>
              </a:spcBef>
              <a:buSzPct val="90000"/>
              <a:buFont typeface="Arial"/>
              <a:buChar char="•"/>
            </a:pPr>
            <a:endParaRPr lang="ja-JP" altLang="en-US" dirty="0" smtClean="0">
              <a:ea typeface="メイリオ"/>
            </a:endParaRPr>
          </a:p>
        </p:txBody>
      </p:sp>
      <p:sp>
        <p:nvSpPr>
          <p:cNvPr id="6" name="Rectangle 5"/>
          <p:cNvSpPr/>
          <p:nvPr/>
        </p:nvSpPr>
        <p:spPr>
          <a:xfrm>
            <a:off x="987535" y="4431550"/>
            <a:ext cx="9969499" cy="1631216"/>
          </a:xfrm>
          <a:prstGeom prst="rect">
            <a:avLst/>
          </a:prstGeom>
        </p:spPr>
        <p:txBody>
          <a:bodyPr wrap="square">
            <a:spAutoFit/>
          </a:bodyPr>
          <a:lstStyle/>
          <a:p>
            <a:pPr algn="l" defTabSz="914400">
              <a:buNone/>
            </a:pPr>
            <a:r>
              <a:rPr lang="en-US" altLang="ja-JP" sz="2000" b="0" dirty="0" smtClean="0">
                <a:solidFill>
                  <a:srgbClr val="008000"/>
                </a:solidFill>
                <a:latin typeface="Consolas"/>
                <a:ea typeface="メイリオ"/>
                <a:cs typeface="+mn-cs"/>
              </a:rPr>
              <a:t>// </a:t>
            </a:r>
            <a:r>
              <a:rPr lang="ja-JP" altLang="en-US" sz="2000" b="0" dirty="0" smtClean="0">
                <a:solidFill>
                  <a:srgbClr val="008000"/>
                </a:solidFill>
                <a:latin typeface="Consolas"/>
                <a:ea typeface="メイリオ"/>
                <a:cs typeface="+mn-cs"/>
              </a:rPr>
              <a:t>アクティベーションを受信</a:t>
            </a:r>
            <a:endParaRPr lang="ja-JP" altLang="en-US" sz="2000" dirty="0" smtClean="0">
              <a:solidFill>
                <a:srgbClr val="000000"/>
              </a:solidFill>
              <a:highlight>
                <a:srgbClr val="FFFFFF"/>
              </a:highlight>
              <a:latin typeface="Consolas"/>
              <a:ea typeface="メイリオ"/>
            </a:endParaRPr>
          </a:p>
          <a:p>
            <a:pPr algn="l" defTabSz="914400">
              <a:buNone/>
            </a:pPr>
            <a:r>
              <a:rPr lang="en-US" altLang="ja-JP" sz="2000" b="0" dirty="0" smtClean="0">
                <a:solidFill>
                  <a:srgbClr val="0000FF"/>
                </a:solidFill>
                <a:latin typeface="Consolas"/>
                <a:ea typeface="メイリオ"/>
                <a:cs typeface="+mn-cs"/>
              </a:rPr>
              <a:t>function</a:t>
            </a:r>
            <a:r>
              <a:rPr lang="ja-JP" altLang="en-US" sz="2000" b="0" dirty="0" smtClean="0">
                <a:solidFill>
                  <a:srgbClr val="000000"/>
                </a:solidFill>
                <a:latin typeface="Consolas"/>
                <a:ea typeface="メイリオ"/>
                <a:cs typeface="+mn-cs"/>
              </a:rPr>
              <a:t> </a:t>
            </a:r>
            <a:r>
              <a:rPr lang="en-US" altLang="ja-JP" sz="2000" b="0" dirty="0" err="1" smtClean="0">
                <a:solidFill>
                  <a:srgbClr val="000000"/>
                </a:solidFill>
                <a:latin typeface="Consolas"/>
                <a:ea typeface="メイリオ"/>
                <a:cs typeface="+mn-cs"/>
              </a:rPr>
              <a:t>onActivatedHandler</a:t>
            </a:r>
            <a:r>
              <a:rPr lang="en-US" altLang="ja-JP" sz="2000" b="0" dirty="0"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eventArgs</a:t>
            </a:r>
            <a:r>
              <a:rPr lang="en-US" altLang="ja-JP" sz="2000" b="0" dirty="0" smtClean="0">
                <a:solidFill>
                  <a:srgbClr val="008080"/>
                </a:solidFill>
                <a:latin typeface="Consolas"/>
                <a:ea typeface="メイリオ"/>
                <a:cs typeface="+mn-cs"/>
              </a:rPr>
              <a:t>)</a:t>
            </a:r>
            <a:r>
              <a:rPr lang="ja-JP" altLang="en-US" sz="2000" b="0" dirty="0" smtClean="0">
                <a:solidFill>
                  <a:srgbClr val="000000"/>
                </a:solidFill>
                <a:latin typeface="Consolas"/>
                <a:ea typeface="メイリオ"/>
                <a:cs typeface="+mn-cs"/>
              </a:rPr>
              <a:t> </a:t>
            </a:r>
            <a:r>
              <a:rPr lang="en-US" altLang="ja-JP" sz="2000" b="0" dirty="0" smtClean="0">
                <a:solidFill>
                  <a:srgbClr val="008080"/>
                </a:solidFill>
                <a:latin typeface="Consolas"/>
                <a:ea typeface="メイリオ"/>
                <a:cs typeface="+mn-cs"/>
              </a:rPr>
              <a:t>{</a:t>
            </a:r>
            <a:endParaRPr lang="ja-JP" altLang="en-US" sz="2000" dirty="0" smtClean="0">
              <a:solidFill>
                <a:srgbClr val="000000"/>
              </a:solidFill>
              <a:highlight>
                <a:srgbClr val="FFFFFF"/>
              </a:highlight>
              <a:latin typeface="Consolas"/>
              <a:ea typeface="メイリオ"/>
            </a:endParaRPr>
          </a:p>
          <a:p>
            <a:pPr algn="l" defTabSz="914400">
              <a:buNone/>
            </a:pPr>
            <a:r>
              <a:rPr lang="ja-JP" altLang="en-US" sz="2000" b="0" dirty="0" smtClean="0">
                <a:solidFill>
                  <a:srgbClr val="000000"/>
                </a:solidFill>
                <a:latin typeface="Consolas"/>
                <a:ea typeface="メイリオ"/>
                <a:cs typeface="+mn-cs"/>
              </a:rPr>
              <a:t>    </a:t>
            </a:r>
            <a:r>
              <a:rPr lang="en-US" altLang="ja-JP" sz="2000" b="0" dirty="0" smtClean="0">
                <a:solidFill>
                  <a:srgbClr val="0000FF"/>
                </a:solidFill>
                <a:latin typeface="Consolas"/>
                <a:ea typeface="メイリオ"/>
                <a:cs typeface="+mn-cs"/>
              </a:rPr>
              <a:t>if</a:t>
            </a:r>
            <a:r>
              <a:rPr lang="ja-JP" altLang="en-US" sz="2000" b="0" dirty="0" smtClean="0">
                <a:solidFill>
                  <a:srgbClr val="000000"/>
                </a:solidFill>
                <a:latin typeface="Consolas"/>
                <a:ea typeface="メイリオ"/>
                <a:cs typeface="+mn-cs"/>
              </a:rPr>
              <a:t> </a:t>
            </a:r>
            <a:r>
              <a:rPr lang="en-US" altLang="ja-JP" sz="2000" b="0" dirty="0"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eventArgs</a:t>
            </a:r>
            <a:r>
              <a:rPr lang="en-US" altLang="ja-JP" sz="2000" b="0" dirty="0" err="1"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kind</a:t>
            </a:r>
            <a:r>
              <a:rPr lang="en-US" altLang="ja-JP" sz="2000" b="0" dirty="0" smtClean="0">
                <a:solidFill>
                  <a:srgbClr val="000000"/>
                </a:solidFill>
                <a:latin typeface="Consolas"/>
                <a:ea typeface="メイリオ"/>
                <a:cs typeface="+mn-cs"/>
              </a:rPr>
              <a:t> </a:t>
            </a:r>
            <a:r>
              <a:rPr lang="en-US" altLang="ja-JP" sz="2000" b="0" dirty="0" smtClean="0">
                <a:solidFill>
                  <a:srgbClr val="008080"/>
                </a:solidFill>
                <a:latin typeface="Consolas"/>
                <a:ea typeface="メイリオ"/>
                <a:cs typeface="+mn-cs"/>
              </a:rPr>
              <a:t>==</a:t>
            </a:r>
            <a:r>
              <a:rPr lang="ja-JP" altLang="en-US" sz="2000" b="0" dirty="0" smtClean="0">
                <a:solidFill>
                  <a:srgbClr val="000000"/>
                </a:solidFill>
                <a:latin typeface="Consolas"/>
                <a:ea typeface="メイリオ"/>
                <a:cs typeface="+mn-cs"/>
              </a:rPr>
              <a:t>   </a:t>
            </a:r>
            <a:br>
              <a:rPr lang="ja-JP" altLang="en-US" sz="2000" b="0" dirty="0" smtClean="0">
                <a:solidFill>
                  <a:srgbClr val="000000"/>
                </a:solidFill>
                <a:latin typeface="Consolas"/>
                <a:ea typeface="メイリオ"/>
                <a:cs typeface="+mn-cs"/>
              </a:rPr>
            </a:br>
            <a:r>
              <a:rPr lang="ja-JP" altLang="en-US" sz="2000" b="0" dirty="0" smtClean="0">
                <a:solidFill>
                  <a:srgbClr val="000000"/>
                </a:solidFill>
                <a:latin typeface="Consolas"/>
                <a:ea typeface="メイリオ"/>
                <a:cs typeface="+mn-cs"/>
              </a:rPr>
              <a:t>       </a:t>
            </a:r>
            <a:r>
              <a:rPr lang="en-US" altLang="ja-JP" sz="2000" b="0" dirty="0" err="1" smtClean="0">
                <a:solidFill>
                  <a:srgbClr val="000000"/>
                </a:solidFill>
                <a:latin typeface="Consolas"/>
                <a:ea typeface="メイリオ"/>
                <a:cs typeface="+mn-cs"/>
              </a:rPr>
              <a:t>Windows</a:t>
            </a:r>
            <a:r>
              <a:rPr lang="en-US" altLang="ja-JP" sz="2000" b="0" dirty="0" err="1"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ApplicationModel</a:t>
            </a:r>
            <a:r>
              <a:rPr lang="en-US" altLang="ja-JP" sz="2000" b="0" dirty="0" err="1"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Activation</a:t>
            </a:r>
            <a:r>
              <a:rPr lang="en-US" altLang="ja-JP" sz="2000" b="0" dirty="0" err="1"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ActivationKind</a:t>
            </a:r>
            <a:r>
              <a:rPr lang="en-US" altLang="ja-JP" sz="2000" b="0" dirty="0" err="1" smtClean="0">
                <a:solidFill>
                  <a:srgbClr val="008080"/>
                </a:solidFill>
                <a:latin typeface="Consolas"/>
                <a:ea typeface="メイリオ"/>
                <a:cs typeface="+mn-cs"/>
              </a:rPr>
              <a:t>.</a:t>
            </a:r>
            <a:r>
              <a:rPr lang="en-US" altLang="ja-JP" sz="2000" b="0" dirty="0" err="1" smtClean="0">
                <a:solidFill>
                  <a:srgbClr val="000000"/>
                </a:solidFill>
                <a:latin typeface="Consolas"/>
                <a:ea typeface="メイリオ"/>
                <a:cs typeface="+mn-cs"/>
              </a:rPr>
              <a:t>file</a:t>
            </a:r>
            <a:r>
              <a:rPr lang="en-US" altLang="ja-JP" sz="2000" b="0" dirty="0" smtClean="0">
                <a:solidFill>
                  <a:srgbClr val="008080"/>
                </a:solidFill>
                <a:latin typeface="Consolas"/>
                <a:ea typeface="メイリオ"/>
                <a:cs typeface="+mn-cs"/>
              </a:rPr>
              <a:t>)</a:t>
            </a:r>
            <a:r>
              <a:rPr lang="ja-JP" altLang="en-US" sz="2000" b="0" dirty="0" smtClean="0">
                <a:solidFill>
                  <a:srgbClr val="000000"/>
                </a:solidFill>
                <a:latin typeface="Consolas"/>
                <a:ea typeface="メイリオ"/>
                <a:cs typeface="+mn-cs"/>
              </a:rPr>
              <a:t> </a:t>
            </a:r>
            <a:r>
              <a:rPr lang="en-US" altLang="ja-JP" sz="2000" b="0" dirty="0" smtClean="0">
                <a:solidFill>
                  <a:srgbClr val="008080"/>
                </a:solidFill>
                <a:latin typeface="Consolas"/>
                <a:ea typeface="メイリオ"/>
                <a:cs typeface="+mn-cs"/>
              </a:rPr>
              <a:t>{</a:t>
            </a:r>
            <a:endParaRPr lang="ja-JP" altLang="en-US" sz="2000" dirty="0" smtClean="0">
              <a:solidFill>
                <a:srgbClr val="000000"/>
              </a:solidFill>
              <a:highlight>
                <a:srgbClr val="FFFFFF"/>
              </a:highlight>
              <a:latin typeface="Consolas"/>
              <a:ea typeface="メイリオ"/>
            </a:endParaRPr>
          </a:p>
          <a:p>
            <a:pPr algn="l" defTabSz="914400">
              <a:buNone/>
            </a:pPr>
            <a:r>
              <a:rPr lang="ja-JP" altLang="en-US" sz="2000" b="0" dirty="0" smtClean="0">
                <a:solidFill>
                  <a:srgbClr val="000000"/>
                </a:solidFill>
                <a:latin typeface="Consolas"/>
                <a:ea typeface="メイリオ"/>
                <a:cs typeface="+mn-cs"/>
              </a:rPr>
              <a:t>       </a:t>
            </a:r>
            <a:r>
              <a:rPr lang="en-US" altLang="ja-JP" sz="2000" b="0" dirty="0" smtClean="0">
                <a:solidFill>
                  <a:srgbClr val="008000"/>
                </a:solidFill>
                <a:latin typeface="Consolas"/>
                <a:ea typeface="メイリオ"/>
                <a:cs typeface="+mn-cs"/>
              </a:rPr>
              <a:t>// ...</a:t>
            </a:r>
            <a:endParaRPr lang="ja-JP" altLang="en-US" sz="2000" dirty="0">
              <a:gradFill>
                <a:gsLst>
                  <a:gs pos="0">
                    <a:schemeClr val="bg1"/>
                  </a:gs>
                  <a:gs pos="86000">
                    <a:schemeClr val="bg1"/>
                  </a:gs>
                </a:gsLst>
                <a:lin ang="5400000" scaled="0"/>
              </a:gradFill>
              <a:latin typeface="Consolas" pitchFamily="49" charset="0"/>
              <a:ea typeface="メイリオ"/>
              <a:cs typeface="Consolas" pitchFamily="49" charset="0"/>
            </a:endParaRPr>
          </a:p>
        </p:txBody>
      </p:sp>
    </p:spTree>
    <p:extLst>
      <p:ext uri="{BB962C8B-B14F-4D97-AF65-F5344CB8AC3E}">
        <p14:creationId xmlns:p14="http://schemas.microsoft.com/office/powerpoint/2010/main" val="26348311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7719642" cy="769441"/>
          </a:xfrm>
          <a:prstGeom prst="rect">
            <a:avLst/>
          </a:prstGeom>
          <a:noFill/>
        </p:spPr>
        <p:txBody>
          <a:bodyPr wrap="square" rtlCol="0">
            <a:spAutoFit/>
          </a:bodyPr>
          <a:lstStyle/>
          <a:p>
            <a:pPr algn="l" defTabSz="914400">
              <a:buNone/>
            </a:pPr>
            <a:r>
              <a:rPr lang="ja-JP" altLang="en-US" sz="4400" b="0" dirty="0" smtClean="0">
                <a:solidFill>
                  <a:srgbClr val="FFFFFF"/>
                </a:solidFill>
                <a:latin typeface="Segoe UI Semibold"/>
                <a:ea typeface="メイリオ"/>
                <a:cs typeface="+mn-cs"/>
              </a:rPr>
              <a:t>デバイスのケイパビリティ</a:t>
            </a:r>
            <a:endParaRPr lang="ja-JP" altLang="en-US" sz="4400" dirty="0">
              <a:solidFill>
                <a:srgbClr val="FFFFFF"/>
              </a:solidFill>
              <a:latin typeface="Segoe UI Semibold"/>
              <a:ea typeface="メイリオ"/>
            </a:endParaRPr>
          </a:p>
        </p:txBody>
      </p:sp>
    </p:spTree>
    <p:extLst>
      <p:ext uri="{BB962C8B-B14F-4D97-AF65-F5344CB8AC3E}">
        <p14:creationId xmlns:p14="http://schemas.microsoft.com/office/powerpoint/2010/main" val="2974665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724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dirty="0" smtClean="0">
                <a:gradFill flip="none" rotWithShape="1">
                  <a:gsLst>
                    <a:gs pos="0">
                      <a:srgbClr val="FFFFFF"/>
                    </a:gs>
                    <a:gs pos="86000">
                      <a:srgbClr val="FFFFFF"/>
                    </a:gs>
                  </a:gsLst>
                  <a:lin ang="5400000" scaled="0"/>
                  <a:tileRect/>
                </a:gradFill>
                <a:latin typeface="Segoe UI Light"/>
                <a:ea typeface="メイリオ"/>
                <a:cs typeface="+mn-cs"/>
              </a:rPr>
              <a:t>デバイスの使用</a:t>
            </a:r>
            <a:endParaRPr lang="ja-JP" altLang="en-US" dirty="0">
              <a:gradFill flip="none" rotWithShape="1">
                <a:gsLst>
                  <a:gs pos="0">
                    <a:srgbClr val="FFFFFF"/>
                  </a:gs>
                  <a:gs pos="86000">
                    <a:srgbClr val="FFFFFF"/>
                  </a:gs>
                </a:gsLst>
                <a:lin ang="5400000" scaled="0"/>
                <a:tileRect/>
              </a:gradFill>
              <a:ea typeface="メイリオ"/>
            </a:endParaRPr>
          </a:p>
        </p:txBody>
      </p:sp>
      <p:sp>
        <p:nvSpPr>
          <p:cNvPr id="3" name="Content Placeholder 2"/>
          <p:cNvSpPr txBox="1">
            <a:spLocks/>
          </p:cNvSpPr>
          <p:nvPr/>
        </p:nvSpPr>
        <p:spPr>
          <a:xfrm>
            <a:off x="521602" y="1447800"/>
            <a:ext cx="11149013" cy="4720244"/>
          </a:xfrm>
          <a:prstGeom prst="rect">
            <a:avLst/>
          </a:prstGeom>
        </p:spPr>
        <p:txBody>
          <a:bodyPr>
            <a:normAutofit fontScale="92500" lnSpcReduction="20000"/>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r>
              <a:rPr lang="ja-JP" altLang="en-US" b="0" dirty="0" smtClean="0">
                <a:solidFill>
                  <a:srgbClr val="FFFFFF"/>
                </a:solidFill>
                <a:latin typeface="Segoe UI Light"/>
                <a:ea typeface="メイリオ"/>
                <a:cs typeface="+mn-cs"/>
              </a:rPr>
              <a:t>ネイティブ デバイスおよび特別なデバイスとのシンプルな</a:t>
            </a:r>
            <a:r>
              <a:rPr lang="en-US" altLang="ja-JP" b="0" dirty="0" smtClean="0">
                <a:solidFill>
                  <a:srgbClr val="FFFFFF"/>
                </a:solidFill>
                <a:latin typeface="Segoe UI Light"/>
                <a:ea typeface="メイリオ"/>
                <a:cs typeface="+mn-cs"/>
              </a:rPr>
              <a:t/>
            </a:r>
            <a:br>
              <a:rPr lang="en-US" altLang="ja-JP" b="0" dirty="0" smtClean="0">
                <a:solidFill>
                  <a:srgbClr val="FFFFFF"/>
                </a:solidFill>
                <a:latin typeface="Segoe UI Light"/>
                <a:ea typeface="メイリオ"/>
                <a:cs typeface="+mn-cs"/>
              </a:rPr>
            </a:br>
            <a:r>
              <a:rPr lang="ja-JP" altLang="en-US" b="0" dirty="0" smtClean="0">
                <a:solidFill>
                  <a:srgbClr val="FFFFFF"/>
                </a:solidFill>
                <a:latin typeface="Segoe UI Light"/>
                <a:ea typeface="メイリオ"/>
                <a:cs typeface="+mn-cs"/>
              </a:rPr>
              <a:t>統合</a:t>
            </a:r>
          </a:p>
          <a:p>
            <a:pPr algn="l" defTabSz="914400"/>
            <a:endParaRPr lang="ja-JP" altLang="en-US" dirty="0" smtClean="0">
              <a:solidFill>
                <a:srgbClr val="FFFFFF"/>
              </a:solidFill>
              <a:ea typeface="メイリオ"/>
            </a:endParaRPr>
          </a:p>
          <a:p>
            <a:pPr algn="l" defTabSz="914400">
              <a:lnSpc>
                <a:spcPct val="100000"/>
              </a:lnSpc>
              <a:spcBef>
                <a:spcPts val="0"/>
              </a:spcBef>
            </a:pPr>
            <a:r>
              <a:rPr lang="ja-JP" altLang="en-US" dirty="0">
                <a:solidFill>
                  <a:srgbClr val="FFFFFF"/>
                </a:solidFill>
                <a:latin typeface="Segoe UI Light"/>
                <a:ea typeface="メイリオ"/>
              </a:rPr>
              <a:t>一般的</a:t>
            </a:r>
            <a:r>
              <a:rPr lang="ja-JP" altLang="en-US" dirty="0" smtClean="0">
                <a:solidFill>
                  <a:srgbClr val="FFFFFF"/>
                </a:solidFill>
                <a:latin typeface="Segoe UI Light"/>
                <a:ea typeface="メイリオ"/>
              </a:rPr>
              <a:t>な</a:t>
            </a:r>
            <a:r>
              <a:rPr lang="ja-JP" altLang="en-US" b="0" dirty="0" smtClean="0">
                <a:solidFill>
                  <a:srgbClr val="FFFFFF"/>
                </a:solidFill>
                <a:latin typeface="Segoe UI Light"/>
                <a:ea typeface="メイリオ"/>
                <a:cs typeface="+mn-cs"/>
              </a:rPr>
              <a:t>デバイス </a:t>
            </a:r>
            <a:r>
              <a:rPr lang="ja-JP" altLang="en-US" b="0" dirty="0" smtClean="0">
                <a:solidFill>
                  <a:srgbClr val="FFFFFF"/>
                </a:solidFill>
                <a:latin typeface="Segoe UI Light"/>
                <a:ea typeface="メイリオ"/>
                <a:cs typeface="+mn-cs"/>
              </a:rPr>
              <a:t>クラスには宣言型のアクセス モデルを使用</a:t>
            </a:r>
          </a:p>
          <a:p>
            <a:pPr lvl="1" algn="l" defTabSz="914400">
              <a:lnSpc>
                <a:spcPct val="100000"/>
              </a:lnSpc>
              <a:spcBef>
                <a:spcPts val="0"/>
              </a:spcBef>
            </a:pPr>
            <a:r>
              <a:rPr lang="en-US" altLang="ja-JP" sz="3000" b="0" dirty="0" smtClean="0">
                <a:solidFill>
                  <a:srgbClr val="FFFFFF"/>
                </a:solidFill>
                <a:latin typeface="Segoe UI Light"/>
                <a:ea typeface="メイリオ"/>
                <a:cs typeface="+mn-cs"/>
              </a:rPr>
              <a:t>Web </a:t>
            </a:r>
            <a:r>
              <a:rPr lang="ja-JP" altLang="en-US" sz="3000" b="0" dirty="0" smtClean="0">
                <a:solidFill>
                  <a:srgbClr val="FFFFFF"/>
                </a:solidFill>
                <a:latin typeface="Segoe UI Light"/>
                <a:ea typeface="メイリオ"/>
                <a:cs typeface="+mn-cs"/>
              </a:rPr>
              <a:t>カメラとマイク</a:t>
            </a:r>
            <a:endParaRPr lang="ja-JP" altLang="en-US" sz="3000" dirty="0" smtClean="0">
              <a:solidFill>
                <a:srgbClr val="FFFFFF"/>
              </a:solidFill>
              <a:ea typeface="メイリオ"/>
            </a:endParaRPr>
          </a:p>
          <a:p>
            <a:pPr lvl="1" algn="l" defTabSz="914400">
              <a:lnSpc>
                <a:spcPct val="100000"/>
              </a:lnSpc>
              <a:spcBef>
                <a:spcPts val="0"/>
              </a:spcBef>
            </a:pPr>
            <a:r>
              <a:rPr lang="ja-JP" altLang="en-US" sz="3000" b="0" dirty="0" smtClean="0">
                <a:solidFill>
                  <a:srgbClr val="FFFFFF"/>
                </a:solidFill>
                <a:latin typeface="Segoe UI Light"/>
                <a:ea typeface="メイリオ"/>
                <a:cs typeface="+mn-cs"/>
              </a:rPr>
              <a:t>位置認識 </a:t>
            </a:r>
          </a:p>
          <a:p>
            <a:pPr lvl="1" algn="l" defTabSz="914400">
              <a:lnSpc>
                <a:spcPct val="100000"/>
              </a:lnSpc>
              <a:spcBef>
                <a:spcPts val="0"/>
              </a:spcBef>
            </a:pPr>
            <a:r>
              <a:rPr lang="ja-JP" altLang="en-US" sz="3000" b="0" dirty="0" smtClean="0">
                <a:solidFill>
                  <a:srgbClr val="FFFFFF"/>
                </a:solidFill>
                <a:latin typeface="Segoe UI Light"/>
                <a:ea typeface="メイリオ"/>
                <a:cs typeface="+mn-cs"/>
              </a:rPr>
              <a:t>近接センサー</a:t>
            </a:r>
          </a:p>
          <a:p>
            <a:pPr lvl="1" algn="l" defTabSz="914400">
              <a:lnSpc>
                <a:spcPct val="100000"/>
              </a:lnSpc>
              <a:spcBef>
                <a:spcPts val="0"/>
              </a:spcBef>
            </a:pPr>
            <a:r>
              <a:rPr lang="en-US" altLang="ja-JP" sz="3000" b="0" dirty="0" smtClean="0">
                <a:solidFill>
                  <a:srgbClr val="FFFFFF"/>
                </a:solidFill>
                <a:latin typeface="Segoe UI Light"/>
                <a:ea typeface="メイリオ"/>
                <a:cs typeface="+mn-cs"/>
              </a:rPr>
              <a:t>SMS</a:t>
            </a:r>
            <a:endParaRPr lang="ja-JP" altLang="en-US" sz="3000" b="0" dirty="0" smtClean="0">
              <a:solidFill>
                <a:srgbClr val="FFFFFF"/>
              </a:solidFill>
              <a:latin typeface="Segoe UI Light"/>
              <a:ea typeface="メイリオ"/>
              <a:cs typeface="+mn-cs"/>
            </a:endParaRPr>
          </a:p>
          <a:p>
            <a:pPr lvl="1" algn="l" defTabSz="914400">
              <a:lnSpc>
                <a:spcPct val="100000"/>
              </a:lnSpc>
              <a:spcBef>
                <a:spcPts val="0"/>
              </a:spcBef>
            </a:pPr>
            <a:r>
              <a:rPr lang="ja-JP" altLang="en-US" sz="3000" b="0" dirty="0" smtClean="0">
                <a:solidFill>
                  <a:srgbClr val="FFFFFF"/>
                </a:solidFill>
                <a:latin typeface="Segoe UI Light"/>
                <a:ea typeface="メイリオ"/>
                <a:cs typeface="+mn-cs"/>
              </a:rPr>
              <a:t>その他</a:t>
            </a:r>
            <a:r>
              <a:rPr lang="en-US" altLang="ja-JP" sz="3000" b="0" dirty="0" smtClean="0">
                <a:solidFill>
                  <a:srgbClr val="FFFFFF"/>
                </a:solidFill>
                <a:latin typeface="Segoe UI Light"/>
                <a:ea typeface="メイリオ"/>
                <a:cs typeface="+mn-cs"/>
              </a:rPr>
              <a:t>...</a:t>
            </a:r>
            <a:endParaRPr lang="ja-JP" altLang="en-US" sz="3000" dirty="0" smtClean="0">
              <a:solidFill>
                <a:srgbClr val="FFFFFF"/>
              </a:solidFill>
              <a:ea typeface="メイリオ"/>
            </a:endParaRPr>
          </a:p>
          <a:p>
            <a:pPr lvl="1" algn="l" defTabSz="914400">
              <a:lnSpc>
                <a:spcPct val="100000"/>
              </a:lnSpc>
              <a:spcBef>
                <a:spcPts val="0"/>
              </a:spcBef>
              <a:buNone/>
            </a:pPr>
            <a:endParaRPr lang="ja-JP" altLang="en-US" dirty="0" smtClean="0">
              <a:solidFill>
                <a:srgbClr val="FFFFFF"/>
              </a:solidFill>
              <a:ea typeface="メイリオ"/>
            </a:endParaRPr>
          </a:p>
          <a:p>
            <a:pPr defTabSz="914400">
              <a:lnSpc>
                <a:spcPct val="100000"/>
              </a:lnSpc>
              <a:spcBef>
                <a:spcPts val="0"/>
              </a:spcBef>
            </a:pPr>
            <a:r>
              <a:rPr lang="ja-JP" altLang="en-US" dirty="0" smtClean="0">
                <a:solidFill>
                  <a:srgbClr val="FFFFFF"/>
                </a:solidFill>
                <a:ea typeface="メイリオ"/>
              </a:rPr>
              <a:t>個</a:t>
            </a:r>
            <a:r>
              <a:rPr lang="ja-JP" altLang="en-US" dirty="0">
                <a:solidFill>
                  <a:srgbClr val="FFFFFF"/>
                </a:solidFill>
                <a:ea typeface="メイリオ"/>
              </a:rPr>
              <a:t>人情報</a:t>
            </a:r>
            <a:r>
              <a:rPr lang="ja-JP" altLang="en-US" dirty="0" smtClean="0">
                <a:solidFill>
                  <a:srgbClr val="FFFFFF"/>
                </a:solidFill>
                <a:ea typeface="メイリオ"/>
              </a:rPr>
              <a:t>にアクセスする</a:t>
            </a:r>
            <a:r>
              <a:rPr lang="ja-JP" altLang="en-US" dirty="0">
                <a:solidFill>
                  <a:srgbClr val="FFFFFF"/>
                </a:solidFill>
                <a:ea typeface="メイリオ"/>
              </a:rPr>
              <a:t>デバイスを使用する場合</a:t>
            </a:r>
            <a:r>
              <a:rPr lang="ja-JP" altLang="en-US" dirty="0" smtClean="0">
                <a:solidFill>
                  <a:srgbClr val="FFFFFF"/>
                </a:solidFill>
                <a:ea typeface="メイリオ"/>
              </a:rPr>
              <a:t>は、ユーザーの</a:t>
            </a:r>
            <a:r>
              <a:rPr lang="ja-JP" altLang="en-US" dirty="0">
                <a:solidFill>
                  <a:srgbClr val="FFFFFF"/>
                </a:solidFill>
                <a:ea typeface="メイリオ"/>
              </a:rPr>
              <a:t>同意が必</a:t>
            </a:r>
            <a:r>
              <a:rPr lang="ja-JP" altLang="en-US" dirty="0" smtClean="0">
                <a:solidFill>
                  <a:srgbClr val="FFFFFF"/>
                </a:solidFill>
                <a:ea typeface="メイリオ"/>
              </a:rPr>
              <a:t>要</a:t>
            </a:r>
          </a:p>
        </p:txBody>
      </p:sp>
      <p:sp>
        <p:nvSpPr>
          <p:cNvPr id="4" name="Content Placeholder 2"/>
          <p:cNvSpPr txBox="1">
            <a:spLocks/>
          </p:cNvSpPr>
          <p:nvPr/>
        </p:nvSpPr>
        <p:spPr>
          <a:xfrm>
            <a:off x="592852" y="2325001"/>
            <a:ext cx="11149013" cy="4227340"/>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0"/>
              </a:spcBef>
              <a:buSzTx/>
            </a:pPr>
            <a:endParaRPr lang="ja-JP" altLang="en-US" dirty="0" smtClean="0">
              <a:solidFill>
                <a:srgbClr val="FFFFFF"/>
              </a:solidFill>
              <a:ea typeface="メイリオ"/>
            </a:endParaRPr>
          </a:p>
          <a:p>
            <a:pPr lvl="1">
              <a:lnSpc>
                <a:spcPct val="100000"/>
              </a:lnSpc>
              <a:spcBef>
                <a:spcPts val="0"/>
              </a:spcBef>
              <a:buSzTx/>
            </a:pPr>
            <a:endParaRPr lang="ja-JP" altLang="en-US" dirty="0" smtClean="0">
              <a:solidFill>
                <a:srgbClr val="FFFFFF"/>
              </a:solidFill>
              <a:ea typeface="メイリオ"/>
            </a:endParaRPr>
          </a:p>
          <a:p>
            <a:pPr lvl="1">
              <a:lnSpc>
                <a:spcPct val="100000"/>
              </a:lnSpc>
              <a:spcBef>
                <a:spcPts val="0"/>
              </a:spcBef>
              <a:buSzTx/>
            </a:pPr>
            <a:endParaRPr lang="ja-JP" altLang="en-US" dirty="0">
              <a:solidFill>
                <a:srgbClr val="FFFFFF"/>
              </a:solidFill>
              <a:ea typeface="メイリオ"/>
            </a:endParaRPr>
          </a:p>
        </p:txBody>
      </p:sp>
      <p:sp>
        <p:nvSpPr>
          <p:cNvPr id="5" name="Content Placeholder 2"/>
          <p:cNvSpPr txBox="1">
            <a:spLocks/>
          </p:cNvSpPr>
          <p:nvPr/>
        </p:nvSpPr>
        <p:spPr>
          <a:xfrm>
            <a:off x="563356" y="43320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gradFill>
                <a:gsLst>
                  <a:gs pos="0">
                    <a:srgbClr val="FFFFFF"/>
                  </a:gs>
                  <a:gs pos="86000">
                    <a:srgbClr val="FFFFFF"/>
                  </a:gs>
                </a:gsLst>
                <a:lin ang="5400000" scaled="0"/>
              </a:gradFill>
              <a:ea typeface="メイリオ"/>
            </a:endParaRPr>
          </a:p>
        </p:txBody>
      </p:sp>
    </p:spTree>
    <p:extLst>
      <p:ext uri="{BB962C8B-B14F-4D97-AF65-F5344CB8AC3E}">
        <p14:creationId xmlns:p14="http://schemas.microsoft.com/office/powerpoint/2010/main" val="36718319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デバイスが存在しない場合の処理方法</a:t>
            </a:r>
            <a:endParaRPr lang="ja-JP" altLang="en-US" dirty="0">
              <a:ea typeface="メイリオ"/>
            </a:endParaRPr>
          </a:p>
        </p:txBody>
      </p:sp>
      <p:sp>
        <p:nvSpPr>
          <p:cNvPr id="3" name="Text Placeholder 2"/>
          <p:cNvSpPr>
            <a:spLocks noGrp="1"/>
          </p:cNvSpPr>
          <p:nvPr>
            <p:ph type="body" sz="quarter" idx="10"/>
          </p:nvPr>
        </p:nvSpPr>
        <p:spPr>
          <a:xfrm>
            <a:off x="519112" y="1183177"/>
            <a:ext cx="11351461" cy="4339650"/>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開発者がデバイスの不在を処理しなければならない理由</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デバイスは常に存在し、動作するとは限らない</a:t>
            </a: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ユーザーはアプリからアクセスを無効化できる</a:t>
            </a:r>
          </a:p>
          <a:p>
            <a:pPr marL="855696" lvl="1" indent="-395295" algn="l" defTabSz="914400">
              <a:spcBef>
                <a:spcPct val="20000"/>
              </a:spcBef>
              <a:buSzPct val="90000"/>
              <a:buFont typeface="Arial"/>
              <a:buChar char="•"/>
            </a:pPr>
            <a:endParaRPr lang="ja-JP" altLang="en-US" sz="26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絶対に必要になるまでデバイスへのアクセスを保留する</a:t>
            </a:r>
          </a:p>
          <a:p>
            <a:pPr marL="460400" indent="-460400" algn="l" defTabSz="914400">
              <a:spcBef>
                <a:spcPct val="20000"/>
              </a:spcBef>
              <a:buSzPct val="90000"/>
              <a:buFont typeface="Arial"/>
              <a:buChar char="•"/>
            </a:pPr>
            <a:endParaRPr lang="ja-JP" altLang="en-US" sz="2600"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デバイスが使えない場合の二次的なエクスペリエンスを</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b="0" dirty="0" smtClean="0">
                <a:gradFill>
                  <a:gsLst>
                    <a:gs pos="0">
                      <a:schemeClr val="tx1"/>
                    </a:gs>
                    <a:gs pos="86000">
                      <a:schemeClr val="tx1"/>
                    </a:gs>
                  </a:gsLst>
                  <a:lin ang="5400000" scaled="0"/>
                </a:gradFill>
                <a:latin typeface="Segoe UI Light"/>
                <a:ea typeface="メイリオ"/>
                <a:cs typeface="+mn-cs"/>
              </a:rPr>
              <a:t>検討する</a:t>
            </a:r>
            <a:endParaRPr lang="ja-JP" altLang="en-US" dirty="0" smtClean="0">
              <a:ea typeface="メイリオ"/>
            </a:endParaRPr>
          </a:p>
          <a:p>
            <a:pPr marL="1258854" lvl="2" indent="-403250" algn="l" defTabSz="914400">
              <a:spcBef>
                <a:spcPct val="20000"/>
              </a:spcBef>
              <a:buSzPct val="90000"/>
              <a:buFont typeface="Arial"/>
              <a:buChar char="•"/>
            </a:pPr>
            <a:endParaRPr lang="ja-JP" altLang="en-US" dirty="0" smtClean="0">
              <a:ea typeface="メイリオ"/>
            </a:endParaRPr>
          </a:p>
        </p:txBody>
      </p:sp>
      <p:pic>
        <p:nvPicPr>
          <p:cNvPr id="1027" name="Picture 3" descr="\\windesign\modern\roumen\prompt_location.PNG"/>
          <p:cNvPicPr>
            <a:picLocks noChangeAspect="1" noChangeArrowheads="1"/>
          </p:cNvPicPr>
          <p:nvPr/>
        </p:nvPicPr>
        <p:blipFill>
          <a:blip r:embed="rId3">
            <a:extLst>
              <a:ext uri="{28A0092B-C50C-407E-A947-70E740481C1C}">
                <a14:useLocalDpi xmlns:a14="http://schemas.microsoft.com/office/drawing/2010/main" val="0"/>
              </a:ext>
            </a:extLst>
          </a:blip>
          <a:srcRect t="10515" b="1826"/>
          <a:stretch>
            <a:fillRect/>
          </a:stretch>
        </p:blipFill>
        <p:spPr bwMode="auto">
          <a:xfrm>
            <a:off x="919856" y="5170516"/>
            <a:ext cx="10609260" cy="1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945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002834"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同意のメッセージとアクセスの</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許可</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無効化 </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位置認識</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3760948966"/>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Text Placeholder 2"/>
          <p:cNvSpPr>
            <a:spLocks noGrp="1"/>
          </p:cNvSpPr>
          <p:nvPr>
            <p:ph type="body" sz="quarter" idx="10"/>
          </p:nvPr>
        </p:nvSpPr>
        <p:spPr>
          <a:xfrm>
            <a:off x="336231" y="1238049"/>
            <a:ext cx="11669713" cy="5437071"/>
          </a:xfrm>
        </p:spPr>
        <p:txBody>
          <a:bodyPr/>
          <a:lstStyle/>
          <a:p>
            <a:pPr marL="460400" indent="-460400" algn="l" defTabSz="914400">
              <a:spcBef>
                <a:spcPts val="768"/>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アプリのケイパビリティ </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機能</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モデルの概要</a:t>
            </a:r>
          </a:p>
          <a:p>
            <a:pPr marL="460400" indent="-460400" algn="l" defTabSz="914400">
              <a:spcBef>
                <a:spcPts val="768"/>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ファイル システム</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デバイスへのアクセスに関するベスト </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b="0" dirty="0" smtClean="0">
                <a:gradFill>
                  <a:gsLst>
                    <a:gs pos="0">
                      <a:schemeClr val="tx1"/>
                    </a:gs>
                    <a:gs pos="86000">
                      <a:schemeClr val="tx1"/>
                    </a:gs>
                  </a:gsLst>
                  <a:lin ang="5400000" scaled="0"/>
                </a:gradFill>
                <a:latin typeface="Segoe UI Light"/>
                <a:ea typeface="メイリオ"/>
                <a:cs typeface="+mn-cs"/>
              </a:rPr>
              <a:t>プラクティス</a:t>
            </a:r>
            <a:endParaRPr lang="ja-JP" altLang="en-US" dirty="0" smtClean="0">
              <a:ea typeface="メイリオ"/>
            </a:endParaRPr>
          </a:p>
          <a:p>
            <a:pPr marL="460400" indent="-460400" algn="l" defTabSz="914400">
              <a:spcBef>
                <a:spcPts val="768"/>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ケイパビリティと連携するための新機能</a:t>
            </a:r>
          </a:p>
          <a:p>
            <a:pPr marL="460400" indent="-460400" algn="l" defTabSz="914400">
              <a:spcBef>
                <a:spcPts val="1800"/>
              </a:spcBef>
              <a:buSzPct val="90000"/>
              <a:buFont typeface="Arial"/>
              <a:buChar char="•"/>
            </a:pPr>
            <a:endParaRPr lang="ja-JP" altLang="en-US" sz="2600" dirty="0" smtClean="0">
              <a:ea typeface="メイリオ"/>
            </a:endParaRPr>
          </a:p>
          <a:p>
            <a:pPr marL="460400" indent="-460400" algn="l" defTabSz="914400">
              <a:spcBef>
                <a:spcPts val="1800"/>
              </a:spcBef>
              <a:buSzPct val="90000"/>
              <a:buFont typeface="Arial"/>
              <a:buChar char="•"/>
            </a:pPr>
            <a:endParaRPr lang="ja-JP" altLang="en-US" sz="2600" dirty="0" smtClean="0">
              <a:ea typeface="メイリオ"/>
            </a:endParaRPr>
          </a:p>
          <a:p>
            <a:pPr marL="0" indent="0" algn="l" defTabSz="914400">
              <a:spcBef>
                <a:spcPct val="20000"/>
              </a:spcBef>
              <a:buNone/>
            </a:pPr>
            <a:r>
              <a:rPr lang="ja-JP" altLang="en-US" sz="3200" b="0" dirty="0" smtClean="0">
                <a:gradFill>
                  <a:gsLst>
                    <a:gs pos="0">
                      <a:srgbClr val="FFFFFF"/>
                    </a:gs>
                    <a:gs pos="86000">
                      <a:srgbClr val="FFFFFF"/>
                    </a:gs>
                  </a:gsLst>
                  <a:lin ang="5400000" scaled="0"/>
                </a:gradFill>
                <a:latin typeface="Segoe UI Semibold"/>
                <a:ea typeface="メイリオ"/>
                <a:cs typeface="+mn-cs"/>
              </a:rPr>
              <a:t>理解していただきたいこと</a:t>
            </a:r>
          </a:p>
          <a:p>
            <a:pPr marL="460400" indent="-460400" algn="l" defTabSz="914400">
              <a:spcBef>
                <a:spcPct val="20000"/>
              </a:spcBef>
              <a:buSzPct val="90000"/>
              <a:buFont typeface="Arial"/>
              <a:buChar char="•"/>
            </a:pPr>
            <a:r>
              <a:rPr lang="ja-JP" altLang="en-US" sz="3200" b="0" dirty="0" smtClean="0">
                <a:gradFill>
                  <a:gsLst>
                    <a:gs pos="0">
                      <a:srgbClr val="FFFFFF"/>
                    </a:gs>
                    <a:gs pos="86000">
                      <a:srgbClr val="FFFFFF"/>
                    </a:gs>
                  </a:gsLst>
                  <a:lin ang="5400000" scaled="0"/>
                </a:gradFill>
                <a:latin typeface="Segoe UI Light"/>
                <a:ea typeface="メイリオ"/>
                <a:cs typeface="+mn-cs"/>
              </a:rPr>
              <a:t>必要なケイパビリティを特定し追加する方法</a:t>
            </a:r>
          </a:p>
          <a:p>
            <a:pPr marL="460400" indent="-460400" algn="l" defTabSz="914400">
              <a:spcBef>
                <a:spcPct val="20000"/>
              </a:spcBef>
              <a:buSzPct val="90000"/>
              <a:buFont typeface="Arial"/>
              <a:buChar char="•"/>
            </a:pPr>
            <a:r>
              <a:rPr lang="ja-JP" altLang="en-US" sz="3200" b="0" dirty="0" smtClean="0">
                <a:gradFill>
                  <a:gsLst>
                    <a:gs pos="0">
                      <a:srgbClr val="FFFFFF"/>
                    </a:gs>
                    <a:gs pos="86000">
                      <a:srgbClr val="FFFFFF"/>
                    </a:gs>
                  </a:gsLst>
                  <a:lin ang="5400000" scaled="0"/>
                </a:gradFill>
                <a:latin typeface="Segoe UI Light"/>
                <a:ea typeface="メイリオ"/>
                <a:cs typeface="+mn-cs"/>
              </a:rPr>
              <a:t>プログラムによるファイル アクセスをアプリに追加する方法</a:t>
            </a:r>
            <a:endParaRPr lang="ja-JP" altLang="en-US" dirty="0" smtClean="0">
              <a:gradFill>
                <a:gsLst>
                  <a:gs pos="0">
                    <a:srgbClr val="FFFFFF"/>
                  </a:gs>
                  <a:gs pos="86000">
                    <a:srgbClr val="FFFFFF"/>
                  </a:gs>
                </a:gsLst>
                <a:lin ang="5400000" scaled="0"/>
              </a:gradFill>
              <a:ea typeface="メイリオ"/>
            </a:endParaRPr>
          </a:p>
          <a:p>
            <a:pPr marL="460400" indent="-460400" algn="l" defTabSz="914400">
              <a:spcBef>
                <a:spcPts val="18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35159801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488" y="3428999"/>
            <a:ext cx="7719642" cy="769441"/>
          </a:xfrm>
          <a:prstGeom prst="rect">
            <a:avLst/>
          </a:prstGeom>
          <a:noFill/>
        </p:spPr>
        <p:txBody>
          <a:bodyPr wrap="square" rtlCol="0">
            <a:spAutoFit/>
          </a:bodyPr>
          <a:lstStyle/>
          <a:p>
            <a:pPr algn="l" defTabSz="914400">
              <a:buNone/>
            </a:pPr>
            <a:r>
              <a:rPr lang="ja-JP" altLang="en-US" sz="4400" b="0" dirty="0" smtClean="0">
                <a:solidFill>
                  <a:srgbClr val="FFFFFF"/>
                </a:solidFill>
                <a:latin typeface="Segoe UI Semibold"/>
                <a:ea typeface="メイリオ"/>
                <a:cs typeface="+mn-cs"/>
              </a:rPr>
              <a:t>まとめ</a:t>
            </a:r>
            <a:endParaRPr lang="ja-JP" altLang="en-US" sz="4400" dirty="0">
              <a:solidFill>
                <a:srgbClr val="FFFFFF"/>
              </a:solidFill>
              <a:latin typeface="Segoe UI Semibold"/>
              <a:ea typeface="メイリオ"/>
            </a:endParaRPr>
          </a:p>
        </p:txBody>
      </p:sp>
    </p:spTree>
    <p:extLst>
      <p:ext uri="{BB962C8B-B14F-4D97-AF65-F5344CB8AC3E}">
        <p14:creationId xmlns:p14="http://schemas.microsoft.com/office/powerpoint/2010/main" val="3570364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まとめ</a:t>
            </a:r>
            <a:endParaRPr lang="ja-JP" altLang="en-US" dirty="0">
              <a:ea typeface="メイリオ"/>
            </a:endParaRPr>
          </a:p>
        </p:txBody>
      </p:sp>
      <p:sp>
        <p:nvSpPr>
          <p:cNvPr id="3" name="Content Placeholder 2"/>
          <p:cNvSpPr>
            <a:spLocks noGrp="1"/>
          </p:cNvSpPr>
          <p:nvPr>
            <p:ph sz="half" idx="1"/>
          </p:nvPr>
        </p:nvSpPr>
        <p:spPr>
          <a:xfrm>
            <a:off x="519112" y="1447801"/>
            <a:ext cx="10948988" cy="2908489"/>
          </a:xfrm>
        </p:spPr>
        <p:txBody>
          <a:bodyPr/>
          <a:lstStyle/>
          <a:p>
            <a:pPr marL="339974" indent="-339974" algn="l" defTabSz="914400">
              <a:spcBef>
                <a:spcPts val="18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必要なケイパビリティを宣言する</a:t>
            </a:r>
          </a:p>
          <a:p>
            <a:pPr marL="339974" indent="-339974" algn="l" defTabSz="914400">
              <a:spcBef>
                <a:spcPts val="18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必要なケイパビリティのみを要求する</a:t>
            </a:r>
          </a:p>
          <a:p>
            <a:pPr marL="339974" indent="-339974" algn="l" defTabSz="914400">
              <a:spcBef>
                <a:spcPts val="18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絶対に必要になるまで、デバイスの使用を保留する</a:t>
            </a:r>
          </a:p>
          <a:p>
            <a:pPr marL="339974" indent="-339974" algn="l" defTabSz="914400">
              <a:spcBef>
                <a:spcPts val="18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顧客の意思決定を尊重することが優れたエクスペリエンスにつながる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3107787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519114" y="1952625"/>
            <a:ext cx="11149012" cy="3360920"/>
          </a:xfrm>
        </p:spPr>
        <p:txBody>
          <a:bodyPr/>
          <a:lstStyle/>
          <a:p>
            <a:pPr marL="460400" indent="-460400" algn="l" defTabSz="914400">
              <a:lnSpc>
                <a:spcPct val="100000"/>
              </a:lnSpc>
              <a:spcBef>
                <a:spcPct val="20000"/>
              </a:spcBef>
              <a:buSzPct val="90000"/>
              <a:buFont typeface="Arial"/>
              <a:buChar char="•"/>
            </a:pPr>
            <a:r>
              <a:rPr lang="en-US" altLang="ja-JP" sz="2800" b="0" smtClean="0">
                <a:gradFill>
                  <a:gsLst>
                    <a:gs pos="0">
                      <a:schemeClr val="tx1"/>
                    </a:gs>
                    <a:gs pos="86000">
                      <a:schemeClr val="tx1"/>
                    </a:gs>
                  </a:gsLst>
                  <a:lin ang="5400000" scaled="0"/>
                </a:gradFill>
                <a:latin typeface="Segoe UI Light"/>
                <a:ea typeface="メイリオ"/>
                <a:cs typeface="+mn-cs"/>
              </a:rPr>
              <a:t>[PLAT-282T] File type associations and AutoPlay</a:t>
            </a:r>
            <a:endParaRPr lang="ja-JP" altLang="en-US" sz="2800" smtClean="0">
              <a:ea typeface="メイリオ"/>
            </a:endParaRPr>
          </a:p>
          <a:p>
            <a:pPr marL="460400" indent="-460400" algn="l" defTabSz="914400">
              <a:lnSpc>
                <a:spcPct val="100000"/>
              </a:lnSpc>
              <a:spcBef>
                <a:spcPct val="20000"/>
              </a:spcBef>
              <a:buSzPct val="90000"/>
              <a:buFont typeface="Arial"/>
              <a:buChar char="•"/>
            </a:pPr>
            <a:r>
              <a:rPr lang="en-US" altLang="ja-JP" sz="2800" b="0" smtClean="0">
                <a:gradFill>
                  <a:gsLst>
                    <a:gs pos="0">
                      <a:schemeClr val="tx1"/>
                    </a:gs>
                    <a:gs pos="86000">
                      <a:schemeClr val="tx1"/>
                    </a:gs>
                  </a:gsLst>
                  <a:lin ang="5400000" scaled="0"/>
                </a:gradFill>
                <a:latin typeface="Segoe UI Light"/>
                <a:ea typeface="メイリオ"/>
                <a:cs typeface="+mn-cs"/>
              </a:rPr>
              <a:t>[HW-745T] Reimagining the experience for connecting with devices</a:t>
            </a:r>
            <a:endParaRPr lang="ja-JP" altLang="en-US" sz="2800" b="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2800" b="0" smtClean="0">
                <a:gradFill>
                  <a:gsLst>
                    <a:gs pos="0">
                      <a:schemeClr val="tx1"/>
                    </a:gs>
                    <a:gs pos="86000">
                      <a:schemeClr val="tx1"/>
                    </a:gs>
                  </a:gsLst>
                  <a:lin ang="5400000" scaled="0"/>
                </a:gradFill>
                <a:latin typeface="Segoe UI Light"/>
                <a:ea typeface="メイリオ"/>
                <a:cs typeface="+mn-cs"/>
              </a:rPr>
              <a:t>[HW-747T] Building Metro style apps that connect to specialized devices </a:t>
            </a:r>
            <a:endParaRPr lang="ja-JP" altLang="en-US" sz="2800" b="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2800" b="0" smtClean="0">
                <a:gradFill>
                  <a:gsLst>
                    <a:gs pos="0">
                      <a:schemeClr val="tx1"/>
                    </a:gs>
                    <a:gs pos="86000">
                      <a:schemeClr val="tx1"/>
                    </a:gs>
                  </a:gsLst>
                  <a:lin ang="5400000" scaled="0"/>
                </a:gradFill>
                <a:latin typeface="Segoe UI Light"/>
                <a:ea typeface="メイリオ"/>
                <a:cs typeface="+mn-cs"/>
              </a:rPr>
              <a:t>[PLAT-785T] Creating connected apps that just work on today's networks </a:t>
            </a:r>
            <a:endParaRPr lang="ja-JP" altLang="en-US" sz="2800" b="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2800" b="0" smtClean="0">
                <a:gradFill>
                  <a:gsLst>
                    <a:gs pos="0">
                      <a:schemeClr val="tx1"/>
                    </a:gs>
                    <a:gs pos="86000">
                      <a:schemeClr val="tx1"/>
                    </a:gs>
                  </a:gsLst>
                  <a:lin ang="5400000" scaled="0"/>
                </a:gradFill>
                <a:latin typeface="Segoe UI Light"/>
                <a:ea typeface="メイリオ"/>
                <a:cs typeface="+mn-cs"/>
              </a:rPr>
              <a:t>[PLAT-894T] Seamlessly interacting with web and local data </a:t>
            </a:r>
            <a:endParaRPr lang="ja-JP" altLang="en-US" sz="2800" dirty="0">
              <a:ea typeface="メイリオ"/>
            </a:endParaRPr>
          </a:p>
        </p:txBody>
      </p:sp>
    </p:spTree>
    <p:extLst>
      <p:ext uri="{BB962C8B-B14F-4D97-AF65-F5344CB8AC3E}">
        <p14:creationId xmlns:p14="http://schemas.microsoft.com/office/powerpoint/2010/main" val="155973515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その他の参照リソースとドキュメント</a:t>
            </a:r>
            <a:endParaRPr lang="ja-JP" altLang="en-US" dirty="0">
              <a:ea typeface="メイリオ"/>
            </a:endParaRPr>
          </a:p>
        </p:txBody>
      </p:sp>
      <p:sp>
        <p:nvSpPr>
          <p:cNvPr id="3" name="Text Placeholder 2"/>
          <p:cNvSpPr>
            <a:spLocks noGrp="1"/>
          </p:cNvSpPr>
          <p:nvPr>
            <p:ph type="body" sz="quarter" idx="10"/>
          </p:nvPr>
        </p:nvSpPr>
        <p:spPr>
          <a:xfrm>
            <a:off x="519114" y="1952625"/>
            <a:ext cx="11149012" cy="3896451"/>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ファイル </a:t>
            </a:r>
            <a:r>
              <a:rPr lang="en-US" altLang="ja-JP" sz="3200" b="0" dirty="0" smtClean="0">
                <a:gradFill>
                  <a:gsLst>
                    <a:gs pos="0">
                      <a:schemeClr val="tx1"/>
                    </a:gs>
                    <a:gs pos="86000">
                      <a:schemeClr val="tx1"/>
                    </a:gs>
                  </a:gsLst>
                  <a:lin ang="5400000" scaled="0"/>
                </a:gradFill>
                <a:latin typeface="Segoe UI Light"/>
                <a:ea typeface="メイリオ"/>
                <a:cs typeface="+mn-cs"/>
              </a:rPr>
              <a:t>SDK </a:t>
            </a:r>
            <a:r>
              <a:rPr lang="ja-JP" altLang="en-US" sz="3200" b="0" dirty="0" smtClean="0">
                <a:gradFill>
                  <a:gsLst>
                    <a:gs pos="0">
                      <a:schemeClr val="tx1"/>
                    </a:gs>
                    <a:gs pos="86000">
                      <a:schemeClr val="tx1"/>
                    </a:gs>
                  </a:gsLst>
                  <a:lin ang="5400000" scaled="0"/>
                </a:gradFill>
                <a:latin typeface="Segoe UI Light"/>
                <a:ea typeface="メイリオ"/>
                <a:cs typeface="+mn-cs"/>
              </a:rPr>
              <a:t>のサンプル</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ファイル アクセス</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ファイルの選択機能</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フォルダーの列挙</a:t>
            </a:r>
            <a:endParaRPr lang="ja-JP" altLang="en-US" dirty="0" smtClean="0">
              <a:ea typeface="メイリオ"/>
            </a:endParaRPr>
          </a:p>
          <a:p>
            <a:pPr marL="460400" indent="-460400"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 </a:t>
            </a:r>
            <a:r>
              <a:rPr lang="en-US" altLang="ja-JP" sz="3200" b="0" dirty="0" smtClean="0">
                <a:gradFill>
                  <a:gsLst>
                    <a:gs pos="0">
                      <a:schemeClr val="tx1"/>
                    </a:gs>
                    <a:gs pos="86000">
                      <a:schemeClr val="tx1"/>
                    </a:gs>
                  </a:gsLst>
                  <a:lin ang="5400000" scaled="0"/>
                </a:gradFill>
                <a:latin typeface="Segoe UI Light"/>
                <a:ea typeface="メイリオ"/>
                <a:cs typeface="+mn-cs"/>
              </a:rPr>
              <a:t>SDK </a:t>
            </a:r>
            <a:r>
              <a:rPr lang="ja-JP" altLang="en-US" sz="3200" b="0" dirty="0" smtClean="0">
                <a:gradFill>
                  <a:gsLst>
                    <a:gs pos="0">
                      <a:schemeClr val="tx1"/>
                    </a:gs>
                    <a:gs pos="86000">
                      <a:schemeClr val="tx1"/>
                    </a:gs>
                  </a:gsLst>
                  <a:lin ang="5400000" scaled="0"/>
                </a:gradFill>
                <a:latin typeface="Segoe UI Light"/>
                <a:ea typeface="メイリオ"/>
                <a:cs typeface="+mn-cs"/>
              </a:rPr>
              <a:t>のサンプル</a:t>
            </a:r>
            <a:endParaRPr lang="ja-JP" altLang="en-US" dirty="0" smtClean="0">
              <a:ea typeface="メイリオ"/>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ジオロケーション </a:t>
            </a:r>
            <a:r>
              <a:rPr lang="en-US" altLang="ja-JP" sz="2800" b="0" dirty="0" smtClean="0">
                <a:gradFill>
                  <a:gsLst>
                    <a:gs pos="0">
                      <a:schemeClr val="tx1"/>
                    </a:gs>
                    <a:gs pos="86000">
                      <a:schemeClr val="tx1"/>
                    </a:gs>
                  </a:gsLst>
                  <a:lin ang="5400000" scaled="0"/>
                </a:gradFill>
                <a:latin typeface="Segoe UI Light"/>
                <a:ea typeface="メイリオ"/>
                <a:cs typeface="+mn-cs"/>
              </a:rPr>
              <a:t>(</a:t>
            </a:r>
            <a:r>
              <a:rPr lang="ja-JP" altLang="en-US" sz="2800" b="0" dirty="0" smtClean="0">
                <a:gradFill>
                  <a:gsLst>
                    <a:gs pos="0">
                      <a:schemeClr val="tx1"/>
                    </a:gs>
                    <a:gs pos="86000">
                      <a:schemeClr val="tx1"/>
                    </a:gs>
                  </a:gsLst>
                  <a:lin ang="5400000" scaled="0"/>
                </a:gradFill>
                <a:latin typeface="Segoe UI Light"/>
                <a:ea typeface="メイリオ"/>
                <a:cs typeface="+mn-cs"/>
              </a:rPr>
              <a:t>地理位置情報</a:t>
            </a:r>
            <a:r>
              <a:rPr lang="en-US" altLang="ja-JP" sz="2800" b="0" dirty="0" smtClean="0">
                <a:gradFill>
                  <a:gsLst>
                    <a:gs pos="0">
                      <a:schemeClr val="tx1"/>
                    </a:gs>
                    <a:gs pos="86000">
                      <a:schemeClr val="tx1"/>
                    </a:gs>
                  </a:gsLst>
                  <a:lin ang="5400000" scaled="0"/>
                </a:gradFill>
                <a:latin typeface="Segoe UI Light"/>
                <a:ea typeface="メイリオ"/>
                <a:cs typeface="+mn-cs"/>
              </a:rPr>
              <a: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メディアのキャプチャ</a:t>
            </a:r>
            <a:endParaRPr lang="ja-JP" altLang="en-US" dirty="0">
              <a:ea typeface="メイリオ"/>
            </a:endParaRPr>
          </a:p>
        </p:txBody>
      </p:sp>
    </p:spTree>
    <p:extLst>
      <p:ext uri="{BB962C8B-B14F-4D97-AF65-F5344CB8AC3E}">
        <p14:creationId xmlns:p14="http://schemas.microsoft.com/office/powerpoint/2010/main" val="157323124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312416085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extLst>
      <p:ext uri="{BB962C8B-B14F-4D97-AF65-F5344CB8AC3E}">
        <p14:creationId xmlns:p14="http://schemas.microsoft.com/office/powerpoint/2010/main" val="3799804325"/>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68186" y="2541980"/>
            <a:ext cx="11386010" cy="3224212"/>
          </a:xfrm>
        </p:spPr>
        <p:txBody>
          <a:bodyPr>
            <a:noAutofit/>
          </a:bodyPr>
          <a:lstStyle/>
          <a:p>
            <a:pPr algn="ctr" defTabSz="914400">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ケイパビリティは、システム リソースとデバイスへのアクセスを提供。</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パッケージ マニフェストで宣言</a:t>
            </a:r>
            <a:endParaRPr lang="ja-JP" altLang="en-US" sz="4800" dirty="0">
              <a:latin typeface="+mn-lt"/>
              <a:ea typeface="メイリオ"/>
            </a:endParaRPr>
          </a:p>
        </p:txBody>
      </p:sp>
    </p:spTree>
    <p:extLst>
      <p:ext uri="{BB962C8B-B14F-4D97-AF65-F5344CB8AC3E}">
        <p14:creationId xmlns:p14="http://schemas.microsoft.com/office/powerpoint/2010/main" val="40124892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dirty="0" smtClean="0">
                <a:gradFill flip="none" rotWithShape="1">
                  <a:gsLst>
                    <a:gs pos="0">
                      <a:srgbClr val="FFFFFF"/>
                    </a:gs>
                    <a:gs pos="86000">
                      <a:srgbClr val="FFFFFF"/>
                    </a:gs>
                  </a:gsLst>
                  <a:lin ang="5400000" scaled="0"/>
                  <a:tileRect/>
                </a:gradFill>
                <a:latin typeface="Segoe UI Semibold" pitchFamily="34" charset="0"/>
                <a:ea typeface="メイリオ"/>
                <a:cs typeface="+mn-cs"/>
              </a:rPr>
              <a:t>ケイパビリティが実現すること</a:t>
            </a:r>
            <a:endParaRPr lang="ja-JP" altLang="en-US" b="0" dirty="0">
              <a:gradFill flip="none" rotWithShape="1">
                <a:gsLst>
                  <a:gs pos="0">
                    <a:srgbClr val="FFFFFF"/>
                  </a:gs>
                  <a:gs pos="86000">
                    <a:srgbClr val="FFFFFF"/>
                  </a:gs>
                </a:gsLst>
                <a:lin ang="5400000" scaled="0"/>
                <a:tileRect/>
              </a:gradFill>
              <a:latin typeface="Segoe UI Semibold" pitchFamily="34" charset="0"/>
              <a:ea typeface="メイリオ"/>
              <a:cs typeface="+mn-cs"/>
            </a:endParaRPr>
          </a:p>
        </p:txBody>
      </p:sp>
      <p:sp>
        <p:nvSpPr>
          <p:cNvPr id="3" name="Content Placeholder 2"/>
          <p:cNvSpPr txBox="1">
            <a:spLocks/>
          </p:cNvSpPr>
          <p:nvPr/>
        </p:nvSpPr>
        <p:spPr>
          <a:xfrm>
            <a:off x="427752" y="1549398"/>
            <a:ext cx="11087489" cy="4228605"/>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r>
              <a:rPr lang="ja-JP" altLang="en-US" sz="2800" b="0" dirty="0" smtClean="0">
                <a:solidFill>
                  <a:srgbClr val="FFFFFF"/>
                </a:solidFill>
                <a:latin typeface="Segoe UI Light" pitchFamily="34" charset="0"/>
                <a:ea typeface="メイリオ"/>
                <a:cs typeface="+mn-cs"/>
              </a:rPr>
              <a:t>プログラムによるファイル システムへの簡単なアクセス、ファイルの種類の関連付け、ファイルを開くための新しいシステム </a:t>
            </a:r>
            <a:r>
              <a:rPr lang="en-US" altLang="ja-JP" sz="2800" b="0" dirty="0" smtClean="0">
                <a:solidFill>
                  <a:srgbClr val="FFFFFF"/>
                </a:solidFill>
                <a:latin typeface="Segoe UI Light" pitchFamily="34" charset="0"/>
                <a:ea typeface="メイリオ"/>
                <a:cs typeface="+mn-cs"/>
              </a:rPr>
              <a:t>UI </a:t>
            </a:r>
            <a:r>
              <a:rPr lang="ja-JP" altLang="en-US" sz="2800" b="0" dirty="0" smtClean="0">
                <a:solidFill>
                  <a:srgbClr val="FFFFFF"/>
                </a:solidFill>
                <a:latin typeface="Segoe UI Light" pitchFamily="34" charset="0"/>
                <a:ea typeface="メイリオ"/>
                <a:cs typeface="+mn-cs"/>
              </a:rPr>
              <a:t>コントロール</a:t>
            </a:r>
          </a:p>
          <a:p>
            <a:pPr algn="l" defTabSz="914400"/>
            <a:endParaRPr lang="ja-JP" altLang="en-US" sz="2800" dirty="0" smtClean="0">
              <a:solidFill>
                <a:srgbClr val="FFFFFF"/>
              </a:solidFill>
              <a:latin typeface="Segoe UI Light" pitchFamily="34" charset="0"/>
              <a:ea typeface="メイリオ"/>
            </a:endParaRPr>
          </a:p>
          <a:p>
            <a:pPr algn="l" defTabSz="914400"/>
            <a:r>
              <a:rPr lang="ja-JP" altLang="en-US" sz="2800" b="0" dirty="0" smtClean="0">
                <a:solidFill>
                  <a:srgbClr val="FFFFFF"/>
                </a:solidFill>
                <a:latin typeface="Segoe UI Light" pitchFamily="34" charset="0"/>
                <a:ea typeface="メイリオ"/>
                <a:cs typeface="+mn-cs"/>
              </a:rPr>
              <a:t>ファイル システム</a:t>
            </a:r>
            <a:r>
              <a:rPr lang="ja-JP" altLang="en-US" sz="2800" dirty="0" smtClean="0">
                <a:solidFill>
                  <a:srgbClr val="FFFFFF"/>
                </a:solidFill>
                <a:latin typeface="Segoe UI Light" pitchFamily="34" charset="0"/>
                <a:ea typeface="メイリオ"/>
              </a:rPr>
              <a:t>と</a:t>
            </a:r>
            <a:r>
              <a:rPr lang="ja-JP" altLang="en-US" sz="2800" b="0" dirty="0" smtClean="0">
                <a:solidFill>
                  <a:srgbClr val="FFFFFF"/>
                </a:solidFill>
                <a:latin typeface="Segoe UI Light" pitchFamily="34" charset="0"/>
                <a:ea typeface="メイリオ"/>
                <a:cs typeface="+mn-cs"/>
              </a:rPr>
              <a:t>デバイス </a:t>
            </a:r>
            <a:r>
              <a:rPr lang="en-US" altLang="ja-JP" sz="2800" b="0" dirty="0" smtClean="0">
                <a:solidFill>
                  <a:srgbClr val="FFFFFF"/>
                </a:solidFill>
                <a:latin typeface="Segoe UI Light" pitchFamily="34" charset="0"/>
                <a:ea typeface="メイリオ"/>
                <a:cs typeface="+mn-cs"/>
              </a:rPr>
              <a:t>(Web </a:t>
            </a:r>
            <a:r>
              <a:rPr lang="ja-JP" altLang="en-US" sz="2800" b="0" dirty="0" smtClean="0">
                <a:solidFill>
                  <a:srgbClr val="FFFFFF"/>
                </a:solidFill>
                <a:latin typeface="Segoe UI Light" pitchFamily="34" charset="0"/>
                <a:ea typeface="メイリオ"/>
                <a:cs typeface="+mn-cs"/>
              </a:rPr>
              <a:t>カメラや位置センサーなど</a:t>
            </a:r>
            <a:r>
              <a:rPr lang="en-US" altLang="ja-JP" sz="2800" b="0" dirty="0" smtClean="0">
                <a:solidFill>
                  <a:srgbClr val="FFFFFF"/>
                </a:solidFill>
                <a:latin typeface="Segoe UI Light" pitchFamily="34" charset="0"/>
                <a:ea typeface="メイリオ"/>
                <a:cs typeface="+mn-cs"/>
              </a:rPr>
              <a:t>) </a:t>
            </a:r>
            <a:r>
              <a:rPr lang="ja-JP" altLang="en-US" sz="2800" b="0" dirty="0" smtClean="0">
                <a:solidFill>
                  <a:srgbClr val="FFFFFF"/>
                </a:solidFill>
                <a:latin typeface="Segoe UI Light" pitchFamily="34" charset="0"/>
                <a:ea typeface="メイリオ"/>
                <a:cs typeface="+mn-cs"/>
              </a:rPr>
              <a:t>との簡単な統合</a:t>
            </a:r>
          </a:p>
          <a:p>
            <a:pPr algn="l" defTabSz="914400"/>
            <a:endParaRPr lang="ja-JP" altLang="en-US" sz="2800" dirty="0" smtClean="0">
              <a:solidFill>
                <a:srgbClr val="FFFFFF"/>
              </a:solidFill>
              <a:latin typeface="Segoe UI Light" pitchFamily="34" charset="0"/>
              <a:ea typeface="メイリオ"/>
            </a:endParaRPr>
          </a:p>
          <a:p>
            <a:pPr defTabSz="914400"/>
            <a:r>
              <a:rPr lang="ja-JP" altLang="en-US" sz="2800" dirty="0" smtClean="0">
                <a:solidFill>
                  <a:srgbClr val="FFFFFF"/>
                </a:solidFill>
                <a:latin typeface="Segoe UI Light" pitchFamily="34" charset="0"/>
                <a:ea typeface="メイリオ"/>
              </a:rPr>
              <a:t>ア</a:t>
            </a:r>
            <a:r>
              <a:rPr lang="ja-JP" altLang="en-US" sz="2800" dirty="0">
                <a:solidFill>
                  <a:srgbClr val="FFFFFF"/>
                </a:solidFill>
                <a:latin typeface="Segoe UI Light" pitchFamily="34" charset="0"/>
                <a:ea typeface="メイリオ"/>
              </a:rPr>
              <a:t>プリ購入前</a:t>
            </a:r>
            <a:r>
              <a:rPr lang="ja-JP" altLang="en-US" sz="2800" dirty="0" smtClean="0">
                <a:solidFill>
                  <a:srgbClr val="FFFFFF"/>
                </a:solidFill>
                <a:latin typeface="Segoe UI Light" pitchFamily="34" charset="0"/>
                <a:ea typeface="メイリオ"/>
              </a:rPr>
              <a:t>に必要なケ</a:t>
            </a:r>
            <a:r>
              <a:rPr lang="ja-JP" altLang="en-US" sz="2800" dirty="0">
                <a:solidFill>
                  <a:srgbClr val="FFFFFF"/>
                </a:solidFill>
                <a:latin typeface="Segoe UI Light" pitchFamily="34" charset="0"/>
                <a:ea typeface="メイリオ"/>
              </a:rPr>
              <a:t>イパビリティをユーザに提示する、</a:t>
            </a:r>
            <a:r>
              <a:rPr lang="en-US" altLang="ja-JP" sz="2800" b="0" dirty="0" smtClean="0">
                <a:solidFill>
                  <a:srgbClr val="FFFFFF"/>
                </a:solidFill>
                <a:latin typeface="Segoe UI Light" pitchFamily="34" charset="0"/>
                <a:ea typeface="メイリオ"/>
              </a:rPr>
              <a:t>PC </a:t>
            </a:r>
            <a:r>
              <a:rPr lang="ja-JP" altLang="en-US" sz="2800" b="0" dirty="0" smtClean="0">
                <a:solidFill>
                  <a:srgbClr val="FFFFFF"/>
                </a:solidFill>
                <a:latin typeface="Segoe UI Light" pitchFamily="34" charset="0"/>
                <a:ea typeface="メイリオ"/>
              </a:rPr>
              <a:t>リソースへの新しい宣言型のアクセス モデル</a:t>
            </a:r>
          </a:p>
          <a:p>
            <a:pPr algn="l" defTabSz="914400">
              <a:buNone/>
            </a:pPr>
            <a:endParaRPr lang="ja-JP" altLang="en-US" sz="2800" dirty="0" smtClean="0">
              <a:solidFill>
                <a:srgbClr val="FFFFFF"/>
              </a:solidFill>
              <a:latin typeface="Segoe UI Light" pitchFamily="34" charset="0"/>
              <a:ea typeface="メイリオ"/>
            </a:endParaRPr>
          </a:p>
          <a:p>
            <a:pPr algn="l" defTabSz="914400">
              <a:buNone/>
            </a:pPr>
            <a:endParaRPr lang="ja-JP" altLang="en-US" sz="2800" dirty="0">
              <a:solidFill>
                <a:srgbClr val="FFFFFF"/>
              </a:solidFill>
              <a:latin typeface="Segoe UI Light" pitchFamily="34" charset="0"/>
              <a:ea typeface="メイリオ"/>
            </a:endParaRPr>
          </a:p>
        </p:txBody>
      </p:sp>
      <p:sp>
        <p:nvSpPr>
          <p:cNvPr id="4" name="Content Placeholder 2"/>
          <p:cNvSpPr txBox="1">
            <a:spLocks/>
          </p:cNvSpPr>
          <p:nvPr/>
        </p:nvSpPr>
        <p:spPr>
          <a:xfrm>
            <a:off x="592852" y="257437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gradFill>
                <a:gsLst>
                  <a:gs pos="0">
                    <a:srgbClr val="FFFFFF"/>
                  </a:gs>
                  <a:gs pos="86000">
                    <a:srgbClr val="FFFFFF"/>
                  </a:gs>
                </a:gsLst>
                <a:lin ang="5400000" scaled="0"/>
              </a:gradFill>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gradFill>
                <a:gsLst>
                  <a:gs pos="0">
                    <a:srgbClr val="FFFFFF"/>
                  </a:gs>
                  <a:gs pos="86000">
                    <a:srgbClr val="FFFFFF"/>
                  </a:gs>
                </a:gsLst>
                <a:lin ang="5400000" scaled="0"/>
              </a:gradFill>
              <a:ea typeface="メイリオ"/>
            </a:endParaRPr>
          </a:p>
        </p:txBody>
      </p:sp>
    </p:spTree>
    <p:extLst>
      <p:ext uri="{BB962C8B-B14F-4D97-AF65-F5344CB8AC3E}">
        <p14:creationId xmlns:p14="http://schemas.microsoft.com/office/powerpoint/2010/main" val="25246145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6412" y="225425"/>
            <a:ext cx="11149013" cy="626325"/>
          </a:xfrm>
        </p:spPr>
        <p:txBody>
          <a:bodyPr/>
          <a:lstStyle/>
          <a:p>
            <a:pPr algn="l" defTabSz="914400">
              <a:lnSpc>
                <a:spcPct val="90000"/>
              </a:lnSpc>
              <a:spcBef>
                <a:spcPct val="0"/>
              </a:spcBef>
              <a:buNone/>
            </a:pPr>
            <a:r>
              <a:rPr lang="en-US" altLang="ja-JP" sz="4400" b="0" spc="-100" dirty="0" smtClean="0">
                <a:ln w="3175">
                  <a:noFill/>
                </a:ln>
                <a:solidFill>
                  <a:schemeClr val="bg1"/>
                </a:solidFill>
                <a:effectLst/>
                <a:latin typeface="Segoe UI Semibold"/>
                <a:ea typeface="メイリオ"/>
                <a:cs typeface="Arial"/>
              </a:rPr>
              <a:t>Store </a:t>
            </a:r>
            <a:r>
              <a:rPr lang="ja-JP" altLang="en-US" sz="4400" b="0" spc="-100" dirty="0" smtClean="0">
                <a:ln w="3175">
                  <a:noFill/>
                </a:ln>
                <a:solidFill>
                  <a:schemeClr val="bg1"/>
                </a:solidFill>
                <a:effectLst/>
                <a:latin typeface="Segoe UI Semibold"/>
                <a:ea typeface="メイリオ"/>
                <a:cs typeface="Arial"/>
              </a:rPr>
              <a:t>に表示されるケイパビリティ</a:t>
            </a:r>
            <a:endParaRPr lang="ja-JP" altLang="en-US" dirty="0">
              <a:solidFill>
                <a:schemeClr val="bg1"/>
              </a:solidFill>
              <a:ea typeface="メイリオ"/>
            </a:endParaRPr>
          </a:p>
        </p:txBody>
      </p:sp>
      <p:pic>
        <p:nvPicPr>
          <p:cNvPr id="3" name="Picture 2" descr="C:\Users\scgraham\AppData\Local\Microsoft\Windows\Temporary Internet Files\Content.Outlook\UWRQTKOJ\b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 y="835025"/>
            <a:ext cx="10706101" cy="6019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549400" y="4711700"/>
            <a:ext cx="1892300" cy="558800"/>
          </a:xfrm>
          <a:prstGeom prst="rect">
            <a:avLst/>
          </a:prstGeom>
          <a:noFill/>
          <a:ln w="381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extLst>
      <p:ext uri="{BB962C8B-B14F-4D97-AF65-F5344CB8AC3E}">
        <p14:creationId xmlns:p14="http://schemas.microsoft.com/office/powerpoint/2010/main" val="125319623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19112" y="1612900"/>
            <a:ext cx="10748156" cy="4929809"/>
          </a:xfrm>
          <a:prstGeom prst="rect">
            <a:avLst/>
          </a:prstGeom>
        </p:spPr>
        <p:txBody>
          <a:bodyPr>
            <a:normAutofit/>
          </a:bodyPr>
          <a:lstStyle/>
          <a:p>
            <a:pPr marL="457200" lvl="1" indent="-457200" algn="l" defTabSz="914400">
              <a:spcBef>
                <a:spcPct val="20000"/>
              </a:spcBef>
              <a:buClr>
                <a:srgbClr val="FFFFFF"/>
              </a:buClr>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ユーザーは </a:t>
            </a:r>
            <a:r>
              <a:rPr lang="en-US" altLang="ja-JP" sz="3000" b="0" dirty="0" smtClean="0">
                <a:gradFill>
                  <a:gsLst>
                    <a:gs pos="0">
                      <a:schemeClr val="tx1"/>
                    </a:gs>
                    <a:gs pos="86000">
                      <a:schemeClr val="tx1"/>
                    </a:gs>
                  </a:gsLst>
                  <a:lin ang="5400000" scaled="0"/>
                </a:gradFill>
                <a:latin typeface="Segoe UI Light"/>
                <a:ea typeface="メイリオ"/>
                <a:cs typeface="+mn-cs"/>
              </a:rPr>
              <a:t>Store </a:t>
            </a:r>
            <a:r>
              <a:rPr lang="ja-JP" altLang="en-US" sz="3000" b="0" dirty="0" err="1" smtClean="0">
                <a:gradFill>
                  <a:gsLst>
                    <a:gs pos="0">
                      <a:schemeClr val="tx1"/>
                    </a:gs>
                    <a:gs pos="86000">
                      <a:schemeClr val="tx1"/>
                    </a:gs>
                  </a:gsLst>
                  <a:lin ang="5400000" scaled="0"/>
                </a:gradFill>
                <a:latin typeface="Segoe UI Light"/>
                <a:ea typeface="メイリオ"/>
                <a:cs typeface="+mn-cs"/>
              </a:rPr>
              <a:t>での</a:t>
            </a:r>
            <a:r>
              <a:rPr lang="ja-JP" altLang="en-US" sz="3000" b="0" dirty="0" smtClean="0">
                <a:gradFill>
                  <a:gsLst>
                    <a:gs pos="0">
                      <a:schemeClr val="tx1"/>
                    </a:gs>
                    <a:gs pos="86000">
                      <a:schemeClr val="tx1"/>
                    </a:gs>
                  </a:gsLst>
                  <a:lin ang="5400000" scaled="0"/>
                </a:gradFill>
                <a:latin typeface="Segoe UI Light"/>
                <a:ea typeface="メイリオ"/>
                <a:cs typeface="+mn-cs"/>
              </a:rPr>
              <a:t>アプリ入手時に、宣言されたケイパビリティを確認できる </a:t>
            </a:r>
          </a:p>
          <a:p>
            <a:pPr marL="860450" lvl="2" indent="-457200" defTabSz="914400">
              <a:buClr>
                <a:srgbClr val="FFFFFF"/>
              </a:buClr>
              <a:buFont typeface="Arial"/>
              <a:buChar char="•"/>
            </a:pPr>
            <a:r>
              <a:rPr lang="ja-JP" altLang="en-US" sz="2800" dirty="0" smtClean="0">
                <a:ea typeface="メイリオ"/>
              </a:rPr>
              <a:t>ユーザーの受ける印象と実情がマッチすること</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60450" lvl="2" indent="-457200" algn="l" defTabSz="914400">
              <a:spcBef>
                <a:spcPct val="20000"/>
              </a:spcBef>
              <a:buSzPct val="90000"/>
              <a:buFont typeface="Arial"/>
              <a:buChar char="•"/>
            </a:pPr>
            <a:endParaRPr lang="ja-JP" altLang="en-US" dirty="0" smtClean="0">
              <a:solidFill>
                <a:schemeClr val="tx1"/>
              </a:solidFill>
              <a:ea typeface="メイリオ"/>
            </a:endParaRPr>
          </a:p>
          <a:p>
            <a:pPr marL="457200" lvl="1" indent="-457200" defTabSz="914400">
              <a:buClr>
                <a:srgbClr val="FFFFFF"/>
              </a:buClr>
              <a:buFont typeface="Arial"/>
              <a:buChar char="•"/>
            </a:pPr>
            <a:r>
              <a:rPr lang="ja-JP" altLang="en-US" sz="3000" b="0" dirty="0" smtClean="0">
                <a:gradFill>
                  <a:gsLst>
                    <a:gs pos="0">
                      <a:schemeClr val="tx1"/>
                    </a:gs>
                    <a:gs pos="86000">
                      <a:schemeClr val="tx1"/>
                    </a:gs>
                  </a:gsLst>
                  <a:lin ang="5400000" scaled="0"/>
                </a:gradFill>
                <a:latin typeface="Segoe UI Light"/>
                <a:ea typeface="メイリオ"/>
              </a:rPr>
              <a:t>ユーザーは各アプリの </a:t>
            </a:r>
            <a:r>
              <a:rPr lang="en-US" altLang="ja-JP" sz="3000" b="0" dirty="0" smtClean="0">
                <a:gradFill>
                  <a:gsLst>
                    <a:gs pos="0">
                      <a:schemeClr val="tx1"/>
                    </a:gs>
                    <a:gs pos="86000">
                      <a:schemeClr val="tx1"/>
                    </a:gs>
                  </a:gsLst>
                  <a:lin ang="5400000" scaled="0"/>
                </a:gradFill>
                <a:latin typeface="Segoe UI Light"/>
                <a:ea typeface="メイリオ"/>
              </a:rPr>
              <a:t>[</a:t>
            </a:r>
            <a:r>
              <a:rPr lang="ja-JP" altLang="en-US" sz="3000" b="0" dirty="0" smtClean="0">
                <a:gradFill>
                  <a:gsLst>
                    <a:gs pos="0">
                      <a:schemeClr val="tx1"/>
                    </a:gs>
                    <a:gs pos="86000">
                      <a:schemeClr val="tx1"/>
                    </a:gs>
                  </a:gsLst>
                  <a:lin ang="5400000" scaled="0"/>
                </a:gradFill>
                <a:latin typeface="Segoe UI Light"/>
                <a:ea typeface="メイリオ"/>
              </a:rPr>
              <a:t>設定</a:t>
            </a:r>
            <a:r>
              <a:rPr lang="en-US" altLang="ja-JP" sz="3000" b="0" dirty="0" smtClean="0">
                <a:gradFill>
                  <a:gsLst>
                    <a:gs pos="0">
                      <a:schemeClr val="tx1"/>
                    </a:gs>
                    <a:gs pos="86000">
                      <a:schemeClr val="tx1"/>
                    </a:gs>
                  </a:gsLst>
                  <a:lin ang="5400000" scaled="0"/>
                </a:gradFill>
                <a:latin typeface="Segoe UI Light"/>
                <a:ea typeface="メイリオ"/>
              </a:rPr>
              <a:t>] </a:t>
            </a:r>
            <a:r>
              <a:rPr lang="ja-JP" altLang="en-US" sz="3000" b="0" dirty="0" smtClean="0">
                <a:gradFill>
                  <a:gsLst>
                    <a:gs pos="0">
                      <a:schemeClr val="tx1"/>
                    </a:gs>
                    <a:gs pos="86000">
                      <a:schemeClr val="tx1"/>
                    </a:gs>
                  </a:gsLst>
                  <a:lin ang="5400000" scaled="0"/>
                </a:gradFill>
                <a:latin typeface="Segoe UI Light"/>
                <a:ea typeface="メイリオ"/>
              </a:rPr>
              <a:t>チャームから</a:t>
            </a:r>
            <a:r>
              <a:rPr lang="ja-JP" altLang="en-US" sz="3000" dirty="0" smtClean="0">
                <a:ea typeface="メイリオ"/>
              </a:rPr>
              <a:t>、個人情報にアクセスするデバイス</a:t>
            </a:r>
            <a:r>
              <a:rPr lang="ja-JP" altLang="en-US" sz="3000" dirty="0">
                <a:ea typeface="メイリオ"/>
              </a:rPr>
              <a:t>へ</a:t>
            </a:r>
            <a:r>
              <a:rPr lang="ja-JP" altLang="en-US" sz="3000" b="0" dirty="0" smtClean="0">
                <a:gradFill>
                  <a:gsLst>
                    <a:gs pos="0">
                      <a:schemeClr val="tx1"/>
                    </a:gs>
                    <a:gs pos="86000">
                      <a:schemeClr val="tx1"/>
                    </a:gs>
                  </a:gsLst>
                  <a:lin ang="5400000" scaled="0"/>
                </a:gradFill>
                <a:latin typeface="Segoe UI Light"/>
                <a:ea typeface="メイリオ"/>
              </a:rPr>
              <a:t>のアクセスを有効化</a:t>
            </a:r>
            <a:r>
              <a:rPr lang="en-US" altLang="ja-JP" sz="3000" b="0" dirty="0" smtClean="0">
                <a:gradFill>
                  <a:gsLst>
                    <a:gs pos="0">
                      <a:schemeClr val="tx1"/>
                    </a:gs>
                    <a:gs pos="86000">
                      <a:schemeClr val="tx1"/>
                    </a:gs>
                  </a:gsLst>
                  <a:lin ang="5400000" scaled="0"/>
                </a:gradFill>
                <a:latin typeface="Segoe UI Light"/>
                <a:ea typeface="メイリオ"/>
              </a:rPr>
              <a:t>/</a:t>
            </a:r>
            <a:r>
              <a:rPr lang="ja-JP" altLang="en-US" sz="3000" b="0" dirty="0" smtClean="0">
                <a:gradFill>
                  <a:gsLst>
                    <a:gs pos="0">
                      <a:schemeClr val="tx1"/>
                    </a:gs>
                    <a:gs pos="86000">
                      <a:schemeClr val="tx1"/>
                    </a:gs>
                  </a:gsLst>
                  <a:lin ang="5400000" scaled="0"/>
                </a:gradFill>
                <a:latin typeface="Segoe UI Light"/>
                <a:ea typeface="メイリオ"/>
              </a:rPr>
              <a:t>無効化できる</a:t>
            </a:r>
          </a:p>
          <a:p>
            <a:pPr marL="457200" lvl="1" indent="-457200" algn="l" defTabSz="914400">
              <a:spcBef>
                <a:spcPct val="20000"/>
              </a:spcBef>
              <a:buSzPct val="90000"/>
              <a:buFont typeface="Arial"/>
              <a:buChar char="•"/>
            </a:pPr>
            <a:endParaRPr lang="ja-JP" altLang="en-US" sz="3000" dirty="0" smtClean="0">
              <a:solidFill>
                <a:schemeClr val="tx1"/>
              </a:solidFill>
              <a:ea typeface="メイリオ"/>
            </a:endParaRPr>
          </a:p>
          <a:p>
            <a:pPr marL="457200" lvl="1" indent="-457200" algn="l" defTabSz="914400">
              <a:spcBef>
                <a:spcPct val="20000"/>
              </a:spcBef>
              <a:buClr>
                <a:srgbClr val="FFFFFF"/>
              </a:buClr>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rPr>
              <a:t>ファイルの種類の関連付けにも宣言を使用し、ユーザーは各ファイルの種類に使用するアプリケーションを選択できる</a:t>
            </a:r>
            <a:endParaRPr lang="ja-JP" altLang="en-US" sz="3000" b="0" dirty="0">
              <a:gradFill>
                <a:gsLst>
                  <a:gs pos="0">
                    <a:schemeClr val="tx1"/>
                  </a:gs>
                  <a:gs pos="86000">
                    <a:schemeClr val="tx1"/>
                  </a:gs>
                </a:gsLst>
                <a:lin ang="5400000" scaled="0"/>
              </a:gradFill>
              <a:latin typeface="Segoe UI Light"/>
              <a:ea typeface="メイリオ"/>
            </a:endParaRPr>
          </a:p>
        </p:txBody>
      </p:sp>
      <p:sp>
        <p:nvSpPr>
          <p:cNvPr id="6" name="Title 5"/>
          <p:cNvSpPr>
            <a:spLocks noGrp="1"/>
          </p:cNvSpPr>
          <p:nvPr>
            <p:ph type="title"/>
          </p:nvPr>
        </p:nvSpPr>
        <p:spPr/>
        <p:txBody>
          <a:bodyPr>
            <a:normAutofit/>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制御をするのは常にユーザー側 </a:t>
            </a:r>
            <a:endParaRPr lang="ja-JP" altLang="en-US" dirty="0">
              <a:ea typeface="メイリオ"/>
            </a:endParaRPr>
          </a:p>
        </p:txBody>
      </p:sp>
    </p:spTree>
    <p:extLst>
      <p:ext uri="{BB962C8B-B14F-4D97-AF65-F5344CB8AC3E}">
        <p14:creationId xmlns:p14="http://schemas.microsoft.com/office/powerpoint/2010/main" val="19836247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835025"/>
            <a:ext cx="10712737"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p:txBody>
          <a:bodyPr/>
          <a:lstStyle/>
          <a:p>
            <a:endParaRPr lang="ja-JP" altLang="en-US">
              <a:ea typeface="メイリオ"/>
            </a:endParaRPr>
          </a:p>
        </p:txBody>
      </p:sp>
      <p:sp>
        <p:nvSpPr>
          <p:cNvPr id="5" name="Text Placeholder 4"/>
          <p:cNvSpPr>
            <a:spLocks noGrp="1"/>
          </p:cNvSpPr>
          <p:nvPr>
            <p:ph type="body" sz="quarter" idx="10"/>
          </p:nvPr>
        </p:nvSpPr>
        <p:spPr/>
        <p:txBody>
          <a:bodyPr/>
          <a:lstStyle/>
          <a:p>
            <a:endParaRPr lang="ja-JP" altLang="en-US">
              <a:ea typeface="メイリオ"/>
            </a:endParaRPr>
          </a:p>
        </p:txBody>
      </p:sp>
      <p:sp>
        <p:nvSpPr>
          <p:cNvPr id="2" name="Title 1"/>
          <p:cNvSpPr>
            <a:spLocks noGrp="1"/>
          </p:cNvSpPr>
          <p:nvPr>
            <p:ph type="title" idx="4294967295"/>
          </p:nvPr>
        </p:nvSpPr>
        <p:spPr>
          <a:xfrm>
            <a:off x="508793" y="225425"/>
            <a:ext cx="11149013" cy="626325"/>
          </a:xfrm>
        </p:spPr>
        <p:txBody>
          <a:bodyPr/>
          <a:lstStyle/>
          <a:p>
            <a:pPr algn="l" defTabSz="914400">
              <a:lnSpc>
                <a:spcPct val="90000"/>
              </a:lnSpc>
              <a:spcBef>
                <a:spcPct val="0"/>
              </a:spcBef>
              <a:buNone/>
            </a:pPr>
            <a:r>
              <a:rPr lang="ja-JP" altLang="en-US" sz="4400" b="0" spc="-100" dirty="0" smtClean="0">
                <a:ln w="3175">
                  <a:noFill/>
                </a:ln>
                <a:solidFill>
                  <a:schemeClr val="bg1"/>
                </a:solidFill>
                <a:effectLst/>
                <a:latin typeface="Segoe UI Semibold"/>
                <a:ea typeface="メイリオ"/>
                <a:cs typeface="Arial"/>
              </a:rPr>
              <a:t>ケイパビリティの確認</a:t>
            </a:r>
            <a:endParaRPr lang="ja-JP" altLang="en-US" dirty="0">
              <a:solidFill>
                <a:schemeClr val="bg1"/>
              </a:solidFill>
              <a:ea typeface="メイリオ"/>
            </a:endParaRPr>
          </a:p>
        </p:txBody>
      </p:sp>
      <p:sp>
        <p:nvSpPr>
          <p:cNvPr id="6" name="Rectangle 5"/>
          <p:cNvSpPr/>
          <p:nvPr/>
        </p:nvSpPr>
        <p:spPr bwMode="auto">
          <a:xfrm>
            <a:off x="1773046" y="4567184"/>
            <a:ext cx="2671954" cy="1062857"/>
          </a:xfrm>
          <a:prstGeom prst="rect">
            <a:avLst/>
          </a:prstGeom>
          <a:ln>
            <a:solidFill>
              <a:schemeClr val="accent3"/>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126">
              <a:spcBef>
                <a:spcPct val="0"/>
              </a:spcBef>
              <a:spcAft>
                <a:spcPct val="0"/>
              </a:spcAft>
              <a:buNone/>
            </a:pPr>
            <a:r>
              <a:rPr lang="en-US" altLang="ja-JP" sz="1200" b="1" smtClean="0">
                <a:solidFill>
                  <a:srgbClr val="232323"/>
                </a:solidFill>
                <a:latin typeface="Segoe UI Light"/>
                <a:ea typeface="メイリオ"/>
                <a:cs typeface="+mn-cs"/>
              </a:rPr>
              <a:t>This app could use your:</a:t>
            </a:r>
          </a:p>
          <a:p>
            <a:pPr algn="l" defTabSz="914126">
              <a:spcBef>
                <a:spcPct val="0"/>
              </a:spcBef>
              <a:spcAft>
                <a:spcPct val="0"/>
              </a:spcAft>
              <a:buNone/>
            </a:pPr>
            <a:r>
              <a:rPr lang="en-US" altLang="ja-JP" sz="1200" b="0" smtClean="0">
                <a:solidFill>
                  <a:srgbClr val="232323"/>
                </a:solidFill>
                <a:latin typeface="Segoe UI Light"/>
                <a:ea typeface="メイリオ"/>
                <a:cs typeface="+mn-cs"/>
              </a:rPr>
              <a:t>Location</a:t>
            </a:r>
            <a:endParaRPr lang="ja-JP" altLang="en-US" sz="1200" b="0" smtClean="0">
              <a:solidFill>
                <a:srgbClr val="232323"/>
              </a:solidFill>
              <a:latin typeface="Segoe UI Light"/>
              <a:ea typeface="メイリオ"/>
              <a:cs typeface="+mn-cs"/>
            </a:endParaRPr>
          </a:p>
          <a:p>
            <a:pPr algn="l" defTabSz="914126">
              <a:spcBef>
                <a:spcPct val="0"/>
              </a:spcBef>
              <a:spcAft>
                <a:spcPct val="0"/>
              </a:spcAft>
              <a:buNone/>
            </a:pPr>
            <a:r>
              <a:rPr lang="en-US" altLang="ja-JP" sz="1200" b="0" smtClean="0">
                <a:solidFill>
                  <a:srgbClr val="232323"/>
                </a:solidFill>
                <a:latin typeface="Segoe UI Light"/>
                <a:ea typeface="メイリオ"/>
                <a:cs typeface="+mn-cs"/>
              </a:rPr>
              <a:t>Documents Library</a:t>
            </a:r>
            <a:endParaRPr lang="ja-JP" altLang="en-US" sz="1200" b="0" smtClean="0">
              <a:solidFill>
                <a:srgbClr val="232323"/>
              </a:solidFill>
              <a:latin typeface="Segoe UI Light"/>
              <a:ea typeface="メイリオ"/>
              <a:cs typeface="+mn-cs"/>
            </a:endParaRPr>
          </a:p>
          <a:p>
            <a:pPr algn="l" defTabSz="914126">
              <a:spcBef>
                <a:spcPct val="0"/>
              </a:spcBef>
              <a:spcAft>
                <a:spcPct val="0"/>
              </a:spcAft>
              <a:buNone/>
            </a:pPr>
            <a:r>
              <a:rPr lang="en-US" altLang="ja-JP" sz="1200" b="0" smtClean="0">
                <a:solidFill>
                  <a:srgbClr val="232323"/>
                </a:solidFill>
                <a:latin typeface="Segoe UI Light"/>
                <a:ea typeface="メイリオ"/>
                <a:cs typeface="+mn-cs"/>
              </a:rPr>
              <a:t>Webcam</a:t>
            </a:r>
            <a:endParaRPr lang="ja-JP" altLang="en-US" sz="1200" b="0" smtClean="0">
              <a:solidFill>
                <a:srgbClr val="232323"/>
              </a:solidFill>
              <a:latin typeface="Segoe UI Light"/>
              <a:ea typeface="メイリオ"/>
              <a:cs typeface="+mn-cs"/>
            </a:endParaRPr>
          </a:p>
          <a:p>
            <a:pPr algn="l" defTabSz="914126">
              <a:spcBef>
                <a:spcPct val="0"/>
              </a:spcBef>
              <a:spcAft>
                <a:spcPct val="0"/>
              </a:spcAft>
              <a:buNone/>
            </a:pPr>
            <a:r>
              <a:rPr lang="en-US" altLang="ja-JP" sz="1200" b="0" smtClean="0">
                <a:solidFill>
                  <a:srgbClr val="232323"/>
                </a:solidFill>
                <a:latin typeface="Segoe UI Light"/>
                <a:ea typeface="メイリオ"/>
                <a:cs typeface="+mn-cs"/>
              </a:rPr>
              <a:t>Microphone</a:t>
            </a:r>
            <a:endParaRPr lang="ja-JP" altLang="en-US" sz="1200" b="0">
              <a:solidFill>
                <a:srgbClr val="232323"/>
              </a:solidFill>
              <a:latin typeface="Segoe UI Light"/>
              <a:ea typeface="メイリオ"/>
              <a:cs typeface="+mn-cs"/>
            </a:endParaRPr>
          </a:p>
        </p:txBody>
      </p:sp>
    </p:spTree>
    <p:extLst>
      <p:ext uri="{BB962C8B-B14F-4D97-AF65-F5344CB8AC3E}">
        <p14:creationId xmlns:p14="http://schemas.microsoft.com/office/powerpoint/2010/main" val="3565073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 Arrow 19"/>
          <p:cNvSpPr/>
          <p:nvPr/>
        </p:nvSpPr>
        <p:spPr bwMode="auto">
          <a:xfrm>
            <a:off x="4693612" y="1518166"/>
            <a:ext cx="5564813" cy="881360"/>
          </a:xfrm>
          <a:prstGeom prst="lef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b="1" dirty="0" smtClean="0">
                <a:gradFill>
                  <a:gsLst>
                    <a:gs pos="0">
                      <a:schemeClr val="tx1"/>
                    </a:gs>
                    <a:gs pos="100000">
                      <a:schemeClr val="tx1"/>
                    </a:gs>
                  </a:gsLst>
                  <a:lin ang="5400000" scaled="0"/>
                </a:gradFill>
                <a:latin typeface="Segoe UI Light"/>
                <a:ea typeface="メイリオ"/>
                <a:cs typeface="+mn-cs"/>
              </a:rPr>
              <a:t>起動およびコントラクト</a:t>
            </a:r>
            <a:endParaRPr lang="ja-JP" altLang="en-US" sz="2200" b="1" dirty="0">
              <a:gradFill>
                <a:gsLst>
                  <a:gs pos="0">
                    <a:schemeClr val="tx1"/>
                  </a:gs>
                  <a:gs pos="100000">
                    <a:schemeClr val="tx1"/>
                  </a:gs>
                </a:gsLst>
                <a:lin ang="5400000" scaled="0"/>
              </a:gradFill>
              <a:latin typeface="Segoe UI Light"/>
              <a:ea typeface="メイリオ"/>
              <a:cs typeface="+mn-cs"/>
            </a:endParaRPr>
          </a:p>
        </p:txBody>
      </p:sp>
      <p:sp>
        <p:nvSpPr>
          <p:cNvPr id="11" name="Title 10"/>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ランタイム環境</a:t>
            </a:r>
            <a:endParaRPr lang="ja-JP" altLang="en-US" dirty="0">
              <a:ea typeface="メイリオ"/>
            </a:endParaRPr>
          </a:p>
        </p:txBody>
      </p:sp>
      <p:sp>
        <p:nvSpPr>
          <p:cNvPr id="12" name="Rectangle 11"/>
          <p:cNvSpPr/>
          <p:nvPr/>
        </p:nvSpPr>
        <p:spPr bwMode="auto">
          <a:xfrm>
            <a:off x="757237" y="1398032"/>
            <a:ext cx="3916363" cy="2352675"/>
          </a:xfrm>
          <a:prstGeom prst="rect">
            <a:avLst/>
          </a:prstGeom>
          <a:noFill/>
          <a:ln w="381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dirty="0" smtClean="0">
              <a:gradFill>
                <a:gsLst>
                  <a:gs pos="0">
                    <a:schemeClr val="tx1"/>
                  </a:gs>
                  <a:gs pos="100000">
                    <a:schemeClr val="tx1"/>
                  </a:gs>
                </a:gsLst>
                <a:lin ang="5400000" scaled="0"/>
              </a:gradFill>
              <a:ea typeface="メイリオ"/>
            </a:endParaRPr>
          </a:p>
        </p:txBody>
      </p:sp>
      <p:sp>
        <p:nvSpPr>
          <p:cNvPr id="13" name="TextBox 12"/>
          <p:cNvSpPr txBox="1"/>
          <p:nvPr/>
        </p:nvSpPr>
        <p:spPr>
          <a:xfrm>
            <a:off x="890588" y="1512332"/>
            <a:ext cx="3783012" cy="276999"/>
          </a:xfrm>
          <a:prstGeom prst="rect">
            <a:avLst/>
          </a:prstGeom>
          <a:noFill/>
        </p:spPr>
        <p:txBody>
          <a:bodyPr wrap="square" lIns="0" tIns="0" rIns="0" bIns="0" rtlCol="0">
            <a:spAutoFit/>
          </a:bodyPr>
          <a:lstStyle/>
          <a:p>
            <a:pPr algn="l" defTabSz="914400">
              <a:buNone/>
            </a:pPr>
            <a:r>
              <a:rPr lang="en-US" altLang="ja-JP" sz="1800" b="1" dirty="0" err="1" smtClean="0">
                <a:gradFill>
                  <a:gsLst>
                    <a:gs pos="0">
                      <a:schemeClr val="tx1"/>
                    </a:gs>
                    <a:gs pos="86000">
                      <a:schemeClr val="tx1"/>
                    </a:gs>
                  </a:gsLst>
                  <a:lin ang="5400000" scaled="0"/>
                </a:gradFill>
                <a:latin typeface="Segoe UI Light"/>
                <a:ea typeface="メイリオ"/>
                <a:cs typeface="+mn-cs"/>
              </a:rPr>
              <a:t>AppContainer</a:t>
            </a:r>
            <a:r>
              <a:rPr lang="en-US" altLang="ja-JP" sz="1800" b="1" dirty="0" smtClean="0">
                <a:gradFill>
                  <a:gsLst>
                    <a:gs pos="0">
                      <a:schemeClr val="tx1"/>
                    </a:gs>
                    <a:gs pos="86000">
                      <a:schemeClr val="tx1"/>
                    </a:gs>
                  </a:gsLst>
                  <a:lin ang="5400000" scaled="0"/>
                </a:gradFill>
                <a:latin typeface="Segoe UI Light"/>
                <a:ea typeface="メイリオ"/>
                <a:cs typeface="+mn-cs"/>
              </a:rPr>
              <a:t> – </a:t>
            </a:r>
            <a:r>
              <a:rPr lang="ja-JP" altLang="en-US" sz="1800" b="1" dirty="0" smtClean="0">
                <a:gradFill>
                  <a:gsLst>
                    <a:gs pos="0">
                      <a:schemeClr val="tx1"/>
                    </a:gs>
                    <a:gs pos="86000">
                      <a:schemeClr val="tx1"/>
                    </a:gs>
                  </a:gsLst>
                  <a:lin ang="5400000" scaled="0"/>
                </a:gradFill>
                <a:latin typeface="Segoe UI Light"/>
                <a:ea typeface="メイリオ"/>
                <a:cs typeface="+mn-cs"/>
              </a:rPr>
              <a:t>署名済み </a:t>
            </a:r>
            <a:r>
              <a:rPr lang="en-US" altLang="ja-JP" sz="1800" b="1" dirty="0" smtClean="0">
                <a:gradFill>
                  <a:gsLst>
                    <a:gs pos="0">
                      <a:schemeClr val="tx1"/>
                    </a:gs>
                    <a:gs pos="86000">
                      <a:schemeClr val="tx1"/>
                    </a:gs>
                  </a:gsLst>
                  <a:lin ang="5400000" scaled="0"/>
                </a:gradFill>
                <a:latin typeface="Segoe UI Light"/>
                <a:ea typeface="メイリオ"/>
                <a:cs typeface="+mn-cs"/>
              </a:rPr>
              <a:t>+ </a:t>
            </a:r>
            <a:r>
              <a:rPr lang="ja-JP" altLang="en-US" sz="1800" b="1" dirty="0" smtClean="0">
                <a:gradFill>
                  <a:gsLst>
                    <a:gs pos="0">
                      <a:schemeClr val="tx1"/>
                    </a:gs>
                    <a:gs pos="86000">
                      <a:schemeClr val="tx1"/>
                    </a:gs>
                  </a:gsLst>
                  <a:lin ang="5400000" scaled="0"/>
                </a:gradFill>
                <a:latin typeface="Segoe UI Light"/>
                <a:ea typeface="メイリオ"/>
                <a:cs typeface="+mn-cs"/>
              </a:rPr>
              <a:t>検証済み</a:t>
            </a:r>
            <a:endParaRPr lang="ja-JP" altLang="en-US" sz="1800" b="1" dirty="0">
              <a:gradFill>
                <a:gsLst>
                  <a:gs pos="0">
                    <a:schemeClr val="tx1"/>
                  </a:gs>
                  <a:gs pos="86000">
                    <a:schemeClr val="tx1"/>
                  </a:gs>
                </a:gsLst>
                <a:lin ang="5400000" scaled="0"/>
              </a:gradFill>
              <a:latin typeface="Segoe UI Light"/>
              <a:ea typeface="メイリオ"/>
              <a:cs typeface="+mn-cs"/>
            </a:endParaRPr>
          </a:p>
        </p:txBody>
      </p:sp>
      <p:sp>
        <p:nvSpPr>
          <p:cNvPr id="14" name="Rectangle 13"/>
          <p:cNvSpPr/>
          <p:nvPr/>
        </p:nvSpPr>
        <p:spPr bwMode="auto">
          <a:xfrm>
            <a:off x="1023938" y="2061091"/>
            <a:ext cx="1944000" cy="14287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smtClean="0">
                <a:gradFill>
                  <a:gsLst>
                    <a:gs pos="0">
                      <a:schemeClr val="tx1"/>
                    </a:gs>
                    <a:gs pos="100000">
                      <a:schemeClr val="tx1"/>
                    </a:gs>
                  </a:gsLst>
                  <a:lin ang="5400000" scaled="0"/>
                </a:gradFill>
                <a:latin typeface="Segoe UI Light"/>
                <a:ea typeface="メイリオ"/>
                <a:cs typeface="+mn-cs"/>
              </a:rPr>
              <a:t>process.exe</a:t>
            </a:r>
            <a:endParaRPr lang="en-US" altLang="ja-JP" sz="2200" b="1" dirty="0">
              <a:gradFill>
                <a:gsLst>
                  <a:gs pos="0">
                    <a:schemeClr val="tx1"/>
                  </a:gs>
                  <a:gs pos="100000">
                    <a:schemeClr val="tx1"/>
                  </a:gs>
                </a:gsLst>
                <a:lin ang="5400000" scaled="0"/>
              </a:gradFill>
              <a:latin typeface="Segoe UI Light"/>
              <a:ea typeface="メイリオ"/>
              <a:cs typeface="+mn-cs"/>
            </a:endParaRPr>
          </a:p>
        </p:txBody>
      </p:sp>
      <p:sp>
        <p:nvSpPr>
          <p:cNvPr id="15" name="Rectangle 14"/>
          <p:cNvSpPr/>
          <p:nvPr/>
        </p:nvSpPr>
        <p:spPr bwMode="auto">
          <a:xfrm>
            <a:off x="3210718" y="2061091"/>
            <a:ext cx="1224000" cy="142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err="1" smtClean="0">
                <a:gradFill>
                  <a:gsLst>
                    <a:gs pos="0">
                      <a:schemeClr val="tx1"/>
                    </a:gs>
                    <a:gs pos="100000">
                      <a:schemeClr val="tx1"/>
                    </a:gs>
                  </a:gsLst>
                  <a:lin ang="5400000" scaled="0"/>
                </a:gradFill>
                <a:latin typeface="Segoe UI Light"/>
                <a:ea typeface="メイリオ"/>
                <a:cs typeface="+mn-cs"/>
              </a:rPr>
              <a:t>WinRT</a:t>
            </a:r>
            <a:r>
              <a:rPr lang="en-US" altLang="ja-JP" sz="2200" b="1" dirty="0" smtClean="0">
                <a:gradFill>
                  <a:gsLst>
                    <a:gs pos="0">
                      <a:schemeClr val="tx1"/>
                    </a:gs>
                    <a:gs pos="100000">
                      <a:schemeClr val="tx1"/>
                    </a:gs>
                  </a:gsLst>
                  <a:lin ang="5400000" scaled="0"/>
                </a:gradFill>
                <a:latin typeface="Segoe UI Light"/>
                <a:ea typeface="メイリオ"/>
                <a:cs typeface="+mn-cs"/>
              </a:rPr>
              <a:t/>
            </a:r>
            <a:br>
              <a:rPr lang="en-US" altLang="ja-JP" sz="2200" b="1" dirty="0" smtClean="0">
                <a:gradFill>
                  <a:gsLst>
                    <a:gs pos="0">
                      <a:schemeClr val="tx1"/>
                    </a:gs>
                    <a:gs pos="100000">
                      <a:schemeClr val="tx1"/>
                    </a:gs>
                  </a:gsLst>
                  <a:lin ang="5400000" scaled="0"/>
                </a:gradFill>
                <a:latin typeface="Segoe UI Light"/>
                <a:ea typeface="メイリオ"/>
                <a:cs typeface="+mn-cs"/>
              </a:rPr>
            </a:br>
            <a:r>
              <a:rPr lang="en-US" altLang="ja-JP" sz="2200" b="1" dirty="0" smtClean="0">
                <a:gradFill>
                  <a:gsLst>
                    <a:gs pos="0">
                      <a:schemeClr val="tx1"/>
                    </a:gs>
                    <a:gs pos="100000">
                      <a:schemeClr val="tx1"/>
                    </a:gs>
                  </a:gsLst>
                  <a:lin ang="5400000" scaled="0"/>
                </a:gradFill>
                <a:latin typeface="Segoe UI Light"/>
                <a:ea typeface="メイリオ"/>
                <a:cs typeface="+mn-cs"/>
              </a:rPr>
              <a:t>API</a:t>
            </a:r>
            <a:endParaRPr lang="en-US" altLang="ja-JP" sz="2200" b="1" dirty="0">
              <a:gradFill>
                <a:gsLst>
                  <a:gs pos="0">
                    <a:schemeClr val="tx1"/>
                  </a:gs>
                  <a:gs pos="100000">
                    <a:schemeClr val="tx1"/>
                  </a:gs>
                </a:gsLst>
                <a:lin ang="5400000" scaled="0"/>
              </a:gradFill>
              <a:latin typeface="Segoe UI Light"/>
              <a:ea typeface="メイリオ"/>
              <a:cs typeface="+mn-cs"/>
            </a:endParaRPr>
          </a:p>
        </p:txBody>
      </p:sp>
      <p:sp>
        <p:nvSpPr>
          <p:cNvPr id="16" name="Rectangle 15"/>
          <p:cNvSpPr/>
          <p:nvPr/>
        </p:nvSpPr>
        <p:spPr bwMode="auto">
          <a:xfrm>
            <a:off x="9886949" y="1403866"/>
            <a:ext cx="1447801" cy="23468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a:gradFill>
                  <a:gsLst>
                    <a:gs pos="0">
                      <a:schemeClr val="tx1"/>
                    </a:gs>
                    <a:gs pos="100000">
                      <a:schemeClr val="tx1"/>
                    </a:gs>
                  </a:gsLst>
                  <a:lin ang="5400000" scaled="0"/>
                </a:gradFill>
                <a:latin typeface="Segoe UI Light"/>
                <a:ea typeface="メイリオ"/>
              </a:rPr>
              <a:t>Core</a:t>
            </a:r>
            <a:r>
              <a:rPr lang="ja-JP" altLang="en-US" sz="2200" b="1" dirty="0" smtClean="0">
                <a:gradFill>
                  <a:gsLst>
                    <a:gs pos="0">
                      <a:schemeClr val="tx1"/>
                    </a:gs>
                    <a:gs pos="100000">
                      <a:schemeClr val="tx1"/>
                    </a:gs>
                  </a:gsLst>
                  <a:lin ang="5400000" scaled="0"/>
                </a:gradFill>
                <a:latin typeface="Segoe UI Light"/>
                <a:ea typeface="メイリオ"/>
                <a:cs typeface="+mn-cs"/>
              </a:rPr>
              <a:t> </a:t>
            </a:r>
            <a:r>
              <a:rPr lang="en-US" altLang="ja-JP" sz="2200" b="1" dirty="0" smtClean="0">
                <a:gradFill>
                  <a:gsLst>
                    <a:gs pos="0">
                      <a:schemeClr val="tx1"/>
                    </a:gs>
                    <a:gs pos="100000">
                      <a:schemeClr val="tx1"/>
                    </a:gs>
                  </a:gsLst>
                  <a:lin ang="5400000" scaled="0"/>
                </a:gradFill>
                <a:latin typeface="Segoe UI Light"/>
                <a:ea typeface="メイリオ"/>
                <a:cs typeface="+mn-cs"/>
              </a:rPr>
              <a:t>OS</a:t>
            </a:r>
            <a:endParaRPr lang="en-US" altLang="ja-JP" sz="2200" b="1" dirty="0">
              <a:gradFill>
                <a:gsLst>
                  <a:gs pos="0">
                    <a:schemeClr val="tx1"/>
                  </a:gs>
                  <a:gs pos="100000">
                    <a:schemeClr val="tx1"/>
                  </a:gs>
                </a:gsLst>
                <a:lin ang="5400000" scaled="0"/>
              </a:gradFill>
              <a:latin typeface="Segoe UI Light"/>
              <a:ea typeface="メイリオ"/>
              <a:cs typeface="+mn-cs"/>
            </a:endParaRPr>
          </a:p>
        </p:txBody>
      </p:sp>
      <p:sp>
        <p:nvSpPr>
          <p:cNvPr id="22" name="Left-Right Arrow 21"/>
          <p:cNvSpPr/>
          <p:nvPr/>
        </p:nvSpPr>
        <p:spPr bwMode="auto">
          <a:xfrm>
            <a:off x="4673600" y="2574369"/>
            <a:ext cx="5213349" cy="87630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smtClean="0">
                <a:gradFill>
                  <a:gsLst>
                    <a:gs pos="0">
                      <a:schemeClr val="tx1"/>
                    </a:gs>
                    <a:gs pos="100000">
                      <a:schemeClr val="tx1"/>
                    </a:gs>
                  </a:gsLst>
                  <a:lin ang="5400000" scaled="0"/>
                </a:gradFill>
                <a:latin typeface="Segoe UI Light"/>
                <a:ea typeface="メイリオ"/>
                <a:cs typeface="+mn-cs"/>
              </a:rPr>
              <a:t>API </a:t>
            </a:r>
            <a:r>
              <a:rPr lang="ja-JP" altLang="en-US" sz="2200" b="1" dirty="0" smtClean="0">
                <a:gradFill>
                  <a:gsLst>
                    <a:gs pos="0">
                      <a:schemeClr val="tx1"/>
                    </a:gs>
                    <a:gs pos="100000">
                      <a:schemeClr val="tx1"/>
                    </a:gs>
                  </a:gsLst>
                  <a:lin ang="5400000" scaled="0"/>
                </a:gradFill>
                <a:latin typeface="Segoe UI Light"/>
                <a:ea typeface="メイリオ"/>
                <a:cs typeface="+mn-cs"/>
              </a:rPr>
              <a:t>の直接呼び出し</a:t>
            </a:r>
            <a:endParaRPr lang="ja-JP" altLang="en-US" sz="2200" b="1" dirty="0">
              <a:gradFill>
                <a:gsLst>
                  <a:gs pos="0">
                    <a:schemeClr val="tx1"/>
                  </a:gs>
                  <a:gs pos="100000">
                    <a:schemeClr val="tx1"/>
                  </a:gs>
                </a:gsLst>
                <a:lin ang="5400000" scaled="0"/>
              </a:gradFill>
              <a:latin typeface="Segoe UI Light"/>
              <a:ea typeface="メイリオ"/>
              <a:cs typeface="+mn-cs"/>
            </a:endParaRPr>
          </a:p>
        </p:txBody>
      </p:sp>
      <p:sp>
        <p:nvSpPr>
          <p:cNvPr id="28" name="Rectangle 27"/>
          <p:cNvSpPr/>
          <p:nvPr/>
        </p:nvSpPr>
        <p:spPr bwMode="auto">
          <a:xfrm rot="17551181">
            <a:off x="5251302" y="2949163"/>
            <a:ext cx="894699" cy="12461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9" name="Rectangle 28"/>
          <p:cNvSpPr/>
          <p:nvPr/>
        </p:nvSpPr>
        <p:spPr bwMode="auto">
          <a:xfrm rot="17551181">
            <a:off x="5480195" y="2952079"/>
            <a:ext cx="894699" cy="12461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32" name="Left-Up Arrow 31"/>
          <p:cNvSpPr/>
          <p:nvPr/>
        </p:nvSpPr>
        <p:spPr bwMode="auto">
          <a:xfrm rot="5400000">
            <a:off x="5485453" y="3606654"/>
            <a:ext cx="656167" cy="639525"/>
          </a:xfrm>
          <a:prstGeom prst="leftUp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33" name="TextBox 32"/>
          <p:cNvSpPr txBox="1"/>
          <p:nvPr/>
        </p:nvSpPr>
        <p:spPr>
          <a:xfrm>
            <a:off x="6273799" y="3926416"/>
            <a:ext cx="5562601" cy="1477328"/>
          </a:xfrm>
          <a:prstGeom prst="rect">
            <a:avLst/>
          </a:prstGeom>
          <a:noFill/>
        </p:spPr>
        <p:txBody>
          <a:bodyPr wrap="square" lIns="0" tIns="0" rIns="0" bIns="0" rtlCol="0">
            <a:spAutoFit/>
          </a:bodyPr>
          <a:lstStyle/>
          <a:p>
            <a:pPr algn="l" defTabSz="914400">
              <a:buNone/>
            </a:pPr>
            <a:r>
              <a:rPr lang="ja-JP" altLang="en-US" sz="3100" b="0" dirty="0" smtClean="0">
                <a:gradFill>
                  <a:gsLst>
                    <a:gs pos="0">
                      <a:schemeClr val="tx1"/>
                    </a:gs>
                    <a:gs pos="86000">
                      <a:schemeClr val="tx1"/>
                    </a:gs>
                  </a:gsLst>
                  <a:lin ang="5400000" scaled="0"/>
                </a:gradFill>
                <a:latin typeface="Segoe UI Light"/>
                <a:ea typeface="メイリオ"/>
                <a:cs typeface="+mn-cs"/>
              </a:rPr>
              <a:t>パッケージ マニフェストで</a:t>
            </a:r>
            <a:r>
              <a:rPr lang="en-US" altLang="ja-JP" sz="3100" b="0" dirty="0" smtClean="0">
                <a:gradFill>
                  <a:gsLst>
                    <a:gs pos="0">
                      <a:schemeClr val="tx1"/>
                    </a:gs>
                    <a:gs pos="86000">
                      <a:schemeClr val="tx1"/>
                    </a:gs>
                  </a:gsLst>
                  <a:lin ang="5400000" scaled="0"/>
                </a:gradFill>
                <a:latin typeface="Segoe UI Light"/>
                <a:ea typeface="メイリオ"/>
                <a:cs typeface="+mn-cs"/>
              </a:rPr>
              <a:t/>
            </a:r>
            <a:br>
              <a:rPr lang="en-US" altLang="ja-JP" sz="3100" b="0" dirty="0" smtClean="0">
                <a:gradFill>
                  <a:gsLst>
                    <a:gs pos="0">
                      <a:schemeClr val="tx1"/>
                    </a:gs>
                    <a:gs pos="86000">
                      <a:schemeClr val="tx1"/>
                    </a:gs>
                  </a:gsLst>
                  <a:lin ang="5400000" scaled="0"/>
                </a:gradFill>
                <a:latin typeface="Segoe UI Light"/>
                <a:ea typeface="メイリオ"/>
                <a:cs typeface="+mn-cs"/>
              </a:rPr>
            </a:br>
            <a:r>
              <a:rPr lang="ja-JP" altLang="en-US" sz="3100" b="0" dirty="0" smtClean="0">
                <a:gradFill>
                  <a:gsLst>
                    <a:gs pos="0">
                      <a:schemeClr val="tx1"/>
                    </a:gs>
                    <a:gs pos="86000">
                      <a:schemeClr val="tx1"/>
                    </a:gs>
                  </a:gsLst>
                  <a:lin ang="5400000" scaled="0"/>
                </a:gradFill>
                <a:latin typeface="Segoe UI Light"/>
                <a:ea typeface="メイリオ"/>
                <a:cs typeface="+mn-cs"/>
              </a:rPr>
              <a:t>宣言されているケイパビリティでフィルタリングされる</a:t>
            </a:r>
            <a:endParaRPr lang="ja-JP" altLang="en-US" sz="31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4335553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1745</Words>
  <Application>Microsoft Office PowerPoint</Application>
  <PresentationFormat>ユーザー設定</PresentationFormat>
  <Paragraphs>261</Paragraphs>
  <Slides>36</Slides>
  <Notes>36</Notes>
  <HiddenSlides>0</HiddenSlides>
  <MMClips>0</MMClips>
  <ScaleCrop>false</ScaleCrop>
  <HeadingPairs>
    <vt:vector size="4" baseType="variant">
      <vt:variant>
        <vt:lpstr>テーマ</vt:lpstr>
      </vt:variant>
      <vt:variant>
        <vt:i4>9</vt:i4>
      </vt:variant>
      <vt:variant>
        <vt:lpstr>スライド タイトル</vt:lpstr>
      </vt:variant>
      <vt:variant>
        <vt:i4>36</vt:i4>
      </vt:variant>
    </vt:vector>
  </HeadingPairs>
  <TitlesOfParts>
    <vt:vector size="4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PowerPoint プレゼンテーション</vt:lpstr>
      <vt:lpstr>PowerPoint プレゼンテーション</vt:lpstr>
      <vt:lpstr>アジェンダ</vt:lpstr>
      <vt:lpstr>ケイパビリティは、システム リソースとデバイスへのアクセスを提供。 パッケージ マニフェストで宣言</vt:lpstr>
      <vt:lpstr>PowerPoint プレゼンテーション</vt:lpstr>
      <vt:lpstr>Store に表示されるケイパビリティ</vt:lpstr>
      <vt:lpstr>制御をするのは常にユーザー側 </vt:lpstr>
      <vt:lpstr>ケイパビリティの確認</vt:lpstr>
      <vt:lpstr>Windows ランタイム環境</vt:lpstr>
      <vt:lpstr>Metro スタイル アプリ パッケージ</vt:lpstr>
      <vt:lpstr>ファイルのケイパビリティ</vt:lpstr>
      <vt:lpstr>デバイスのケイパビリティ</vt:lpstr>
      <vt:lpstr>ネットワークと ID 管理のケイパビリティ</vt:lpstr>
      <vt:lpstr>PowerPoint プレゼンテーション</vt:lpstr>
      <vt:lpstr>例: ケイパビリティの XML</vt:lpstr>
      <vt:lpstr>PowerPoint プレゼンテーション</vt:lpstr>
      <vt:lpstr>ファイルの選択機能を使って ファイル システムにアクセスする</vt:lpstr>
      <vt:lpstr>複数のアイテムを開く</vt:lpstr>
      <vt:lpstr>ファイルを保存する (JavaScript)</vt:lpstr>
      <vt:lpstr>ピッカー (選択機能) のプロパティ</vt:lpstr>
      <vt:lpstr>PowerPoint プレゼンテーション</vt:lpstr>
      <vt:lpstr>画像ライブラリへの プログラムによるアクセス </vt:lpstr>
      <vt:lpstr>ドキュメント ライブラリと リムーバブル ストレージ</vt:lpstr>
      <vt:lpstr>ドキュメント ライブラリへのアクセス</vt:lpstr>
      <vt:lpstr>ファイルの種類の関連付け</vt:lpstr>
      <vt:lpstr>PowerPoint プレゼンテーション</vt:lpstr>
      <vt:lpstr>PowerPoint プレゼンテーション</vt:lpstr>
      <vt:lpstr>デバイスが存在しない場合の処理方法</vt:lpstr>
      <vt:lpstr>同意のメッセージとアクセスの 許可/無効化 (位置認識)</vt:lpstr>
      <vt:lpstr>PowerPoint プレゼンテーション</vt:lpstr>
      <vt:lpstr>まとめ</vt:lpstr>
      <vt:lpstr>関連セッション</vt:lpstr>
      <vt:lpstr>その他の参照リソースとドキュメント</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2011-10-28T07:07:20Z</dcterms:created>
  <dcterms:modified xsi:type="dcterms:W3CDTF">2011-10-28T07:08:41Z</dcterms:modified>
</cp:coreProperties>
</file>