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8"/>
  </p:notesMasterIdLst>
  <p:handoutMasterIdLst>
    <p:handoutMasterId r:id="rId49"/>
  </p:handoutMasterIdLst>
  <p:sldIdLst>
    <p:sldId id="621" r:id="rId8"/>
    <p:sldId id="673" r:id="rId9"/>
    <p:sldId id="579" r:id="rId10"/>
    <p:sldId id="580" r:id="rId11"/>
    <p:sldId id="657" r:id="rId12"/>
    <p:sldId id="585" r:id="rId13"/>
    <p:sldId id="658" r:id="rId14"/>
    <p:sldId id="660" r:id="rId15"/>
    <p:sldId id="659" r:id="rId16"/>
    <p:sldId id="590" r:id="rId17"/>
    <p:sldId id="591" r:id="rId18"/>
    <p:sldId id="593" r:id="rId19"/>
    <p:sldId id="631" r:id="rId20"/>
    <p:sldId id="595" r:id="rId21"/>
    <p:sldId id="596" r:id="rId22"/>
    <p:sldId id="642" r:id="rId23"/>
    <p:sldId id="643" r:id="rId24"/>
    <p:sldId id="667" r:id="rId25"/>
    <p:sldId id="644" r:id="rId26"/>
    <p:sldId id="661" r:id="rId27"/>
    <p:sldId id="647" r:id="rId28"/>
    <p:sldId id="648" r:id="rId29"/>
    <p:sldId id="649" r:id="rId30"/>
    <p:sldId id="662" r:id="rId31"/>
    <p:sldId id="652" r:id="rId32"/>
    <p:sldId id="651" r:id="rId33"/>
    <p:sldId id="656" r:id="rId34"/>
    <p:sldId id="663" r:id="rId35"/>
    <p:sldId id="602" r:id="rId36"/>
    <p:sldId id="604" r:id="rId37"/>
    <p:sldId id="630" r:id="rId38"/>
    <p:sldId id="625" r:id="rId39"/>
    <p:sldId id="664" r:id="rId40"/>
    <p:sldId id="668" r:id="rId41"/>
    <p:sldId id="665" r:id="rId42"/>
    <p:sldId id="669" r:id="rId43"/>
    <p:sldId id="666" r:id="rId44"/>
    <p:sldId id="671" r:id="rId45"/>
    <p:sldId id="670" r:id="rId46"/>
    <p:sldId id="672"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621"/>
            <p14:sldId id="673"/>
          </p14:sldIdLst>
        </p14:section>
        <p14:section name="Body of Presentation" id="{3134B837-DC82-4AD0-A289-C27747844212}">
          <p14:sldIdLst>
            <p14:sldId id="579"/>
            <p14:sldId id="580"/>
            <p14:sldId id="657"/>
            <p14:sldId id="585"/>
            <p14:sldId id="658"/>
            <p14:sldId id="660"/>
            <p14:sldId id="659"/>
            <p14:sldId id="590"/>
            <p14:sldId id="591"/>
            <p14:sldId id="593"/>
            <p14:sldId id="631"/>
            <p14:sldId id="595"/>
            <p14:sldId id="596"/>
            <p14:sldId id="642"/>
            <p14:sldId id="643"/>
            <p14:sldId id="667"/>
            <p14:sldId id="644"/>
            <p14:sldId id="661"/>
            <p14:sldId id="647"/>
            <p14:sldId id="648"/>
            <p14:sldId id="649"/>
            <p14:sldId id="662"/>
            <p14:sldId id="652"/>
            <p14:sldId id="651"/>
            <p14:sldId id="656"/>
            <p14:sldId id="663"/>
            <p14:sldId id="602"/>
            <p14:sldId id="604"/>
            <p14:sldId id="630"/>
            <p14:sldId id="625"/>
            <p14:sldId id="664"/>
            <p14:sldId id="668"/>
            <p14:sldId id="665"/>
            <p14:sldId id="669"/>
            <p14:sldId id="666"/>
            <p14:sldId id="671"/>
            <p14:sldId id="670"/>
            <p14:sldId id="6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8" autoAdjust="0"/>
    <p:restoredTop sz="93323" autoAdjust="0"/>
  </p:normalViewPr>
  <p:slideViewPr>
    <p:cSldViewPr snapToGrid="0" snapToObjects="1">
      <p:cViewPr varScale="1">
        <p:scale>
          <a:sx n="53" d="100"/>
          <a:sy n="53" d="100"/>
        </p:scale>
        <p:origin x="-108" y="-33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11/20/2011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11/20/2011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3" tIns="45716" rIns="91433" bIns="45716"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2EFE1-1924-4B38-A9D1-53B48B148574}" type="slidenum">
              <a:rPr lang="en-US" smtClean="0"/>
              <a:pPr/>
              <a:t>21</a:t>
            </a:fld>
            <a:endParaRPr lang="en-US"/>
          </a:p>
        </p:txBody>
      </p:sp>
    </p:spTree>
    <p:extLst>
      <p:ext uri="{BB962C8B-B14F-4D97-AF65-F5344CB8AC3E}">
        <p14:creationId xmlns:p14="http://schemas.microsoft.com/office/powerpoint/2010/main" val="3748891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49053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65662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11/20/2011 11:10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11/20/2011 11:10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11/20/2011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11/20/2011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11/20/2011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1"/>
            <a:ext cx="10360501" cy="2769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3F042FB1-E340-4511-9434-2ACE8FD98F55}" type="datetimeFigureOut">
              <a:rPr lang="en-US" smtClean="0"/>
              <a:pPr/>
              <a:t>11/20/2011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47A1E8DE-BDCE-4C92-BFEA-DCE67F16920F}" type="slidenum">
              <a:rPr lang="en-US" smtClean="0"/>
              <a:pPr/>
              <a:t>‹#›</a:t>
            </a:fld>
            <a:endParaRPr lang="en-US"/>
          </a:p>
        </p:txBody>
      </p:sp>
    </p:spTree>
    <p:extLst>
      <p:ext uri="{BB962C8B-B14F-4D97-AF65-F5344CB8AC3E}">
        <p14:creationId xmlns:p14="http://schemas.microsoft.com/office/powerpoint/2010/main" val="345399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26236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11/20/2011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11/20/2011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11/20/2011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11/20/2011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11/20/2011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11/20/2011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814" r:id="rId17"/>
    <p:sldLayoutId id="2147483816" r:id="rId18"/>
    <p:sldLayoutId id="2147483817"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18.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60.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736669"/>
            <a:ext cx="8248680" cy="1523497"/>
          </a:xfrm>
        </p:spPr>
        <p:txBody>
          <a:bodyPr/>
          <a:lstStyle/>
          <a:p>
            <a:pPr algn="l" defTabSz="914400">
              <a:lnSpc>
                <a:spcPct val="90000"/>
              </a:lnSpc>
              <a:spcBef>
                <a:spcPct val="0"/>
              </a:spcBef>
              <a:buNone/>
            </a:pP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Introducing the Windows libraries for JavaScript </a:t>
            </a: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dirty="0">
                <a:latin typeface="Segoe UI Semibold"/>
                <a:ea typeface="メイリオ"/>
                <a:cs typeface="Arial"/>
              </a:rPr>
              <a:t/>
            </a:r>
            <a:br>
              <a:rPr lang="en-US" altLang="ja-JP" sz="1000" dirty="0">
                <a:latin typeface="Segoe UI Semibold"/>
                <a:ea typeface="メイリオ"/>
                <a:cs typeface="Arial"/>
              </a:rPr>
            </a:br>
            <a:r>
              <a:rPr lang="en-US" altLang="ja-JP" b="0" spc="-100" baseline="0" dirty="0" err="1"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JavaScript</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用 </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Windows </a:t>
            </a:r>
            <a:b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ライブラリ </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a:t>
            </a:r>
            <a:r>
              <a:rPr lang="en-US" altLang="ja-JP" b="0" spc="-100" baseline="0" dirty="0" err="1"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WinJS</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の</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概要</a:t>
            </a:r>
            <a:endParaRPr lang="en-US" altLang="ja-JP"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a:xfrm>
            <a:off x="969964" y="4419602"/>
            <a:ext cx="6840536" cy="463255"/>
          </a:xfrm>
        </p:spPr>
        <p:txBody>
          <a:bodyPr/>
          <a:lstStyle/>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latin typeface="Segoe UI Semibold"/>
                <a:ea typeface="メイリオ"/>
              </a:rPr>
              <a:t>Chris Tavares</a:t>
            </a: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Chris Sells</a:t>
            </a:r>
            <a:endParaRPr lang="ja-JP" altLang="en-US" b="0" dirty="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en-US" altLang="ja-JP" sz="2000" b="0" baseline="0" dirty="0" smtClean="0">
                <a:gradFill>
                  <a:gsLst>
                    <a:gs pos="0">
                      <a:schemeClr val="bg2"/>
                    </a:gs>
                    <a:gs pos="86000">
                      <a:schemeClr val="bg2"/>
                    </a:gs>
                  </a:gsLst>
                  <a:lin ang="5400000" scaled="0"/>
                </a:gradFill>
                <a:latin typeface="Segoe UI Light"/>
                <a:ea typeface="メイリオ"/>
                <a:cs typeface="+mn-cs"/>
              </a:rPr>
              <a:t>TOOL-501T</a:t>
            </a:r>
            <a:endParaRPr lang="ja-JP" altLang="en-US" dirty="0">
              <a:ea typeface="メイリオ"/>
            </a:endParaRPr>
          </a:p>
        </p:txBody>
      </p:sp>
    </p:spTree>
    <p:extLst>
      <p:ext uri="{BB962C8B-B14F-4D97-AF65-F5344CB8AC3E}">
        <p14:creationId xmlns:p14="http://schemas.microsoft.com/office/powerpoint/2010/main" val="4285303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9963" y="5970087"/>
            <a:ext cx="9574695" cy="623688"/>
          </a:xfrm>
        </p:spPr>
        <p:txBody>
          <a:bodyPr/>
          <a:lstStyle/>
          <a:p>
            <a:pPr marL="460400" indent="-460400" algn="l" defTabSz="914400">
              <a:lnSpc>
                <a:spcPct val="70000"/>
              </a:lnSpc>
              <a:spcBef>
                <a:spcPct val="20000"/>
              </a:spcBef>
              <a:buNone/>
            </a:pPr>
            <a:r>
              <a:rPr lang="ja-JP" altLang="en-US" sz="1600" b="0" u="none" strike="noStrike" spc="-70" baseline="0" dirty="0" smtClean="0">
                <a:ln>
                  <a:noFill/>
                </a:ln>
                <a:gradFill>
                  <a:gsLst>
                    <a:gs pos="0">
                      <a:schemeClr val="tx1"/>
                    </a:gs>
                    <a:gs pos="86000">
                      <a:schemeClr val="tx1"/>
                    </a:gs>
                  </a:gsLst>
                  <a:lin ang="5400000" scaled="0"/>
                </a:gradFill>
                <a:effectLst/>
                <a:latin typeface="メイリオ"/>
                <a:ea typeface="メイリオ"/>
                <a:cs typeface="Segoe UI"/>
              </a:rPr>
              <a:t>後ほど詳しく説明します</a:t>
            </a:r>
            <a:endParaRPr lang="ja-JP" altLang="en-US" dirty="0">
              <a:ea typeface="メイリオ"/>
            </a:endParaRPr>
          </a:p>
        </p:txBody>
      </p:sp>
      <p:sp>
        <p:nvSpPr>
          <p:cNvPr id="2" name="Title 1"/>
          <p:cNvSpPr>
            <a:spLocks noGrp="1"/>
          </p:cNvSpPr>
          <p:nvPr>
            <p:ph type="title" idx="4294967295"/>
          </p:nvPr>
        </p:nvSpPr>
        <p:spPr>
          <a:xfrm>
            <a:off x="969963" y="3449638"/>
            <a:ext cx="10360025" cy="569387"/>
          </a:xfrm>
        </p:spPr>
        <p:txBody>
          <a:bodyPr/>
          <a:lstStyle/>
          <a:p>
            <a:pPr algn="l" defTabSz="914400">
              <a:lnSpc>
                <a:spcPct val="90000"/>
              </a:lnSpc>
              <a:spcBef>
                <a:spcPct val="0"/>
              </a:spcBef>
              <a:buNone/>
            </a:pP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XML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を「約束」する</a:t>
            </a:r>
            <a:endParaRPr lang="ja-JP" altLang="en-US" sz="4000" dirty="0">
              <a:ea typeface="メイリオ"/>
            </a:endParaRPr>
          </a:p>
        </p:txBody>
      </p:sp>
    </p:spTree>
    <p:extLst>
      <p:ext uri="{BB962C8B-B14F-4D97-AF65-F5344CB8AC3E}">
        <p14:creationId xmlns:p14="http://schemas.microsoft.com/office/powerpoint/2010/main" val="250786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a:t>
            </a:r>
            <a:endParaRPr lang="ja-JP" altLang="en-US" dirty="0">
              <a:ea typeface="メイリオ"/>
            </a:endParaRPr>
          </a:p>
        </p:txBody>
      </p:sp>
      <p:sp>
        <p:nvSpPr>
          <p:cNvPr id="3" name="Content Placeholder 2"/>
          <p:cNvSpPr>
            <a:spLocks noGrp="1"/>
          </p:cNvSpPr>
          <p:nvPr>
            <p:ph idx="1"/>
          </p:nvPr>
        </p:nvSpPr>
        <p:spPr>
          <a:xfrm>
            <a:off x="519112" y="1099932"/>
            <a:ext cx="11328331" cy="5195644"/>
          </a:xfrm>
        </p:spPr>
        <p:txBody>
          <a:bodyPr>
            <a:noAutofit/>
          </a:bodyPr>
          <a:lstStyle/>
          <a:p>
            <a:pPr marL="460400" indent="-460400" algn="l" defTabSz="914400">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JavaScript </a:t>
            </a:r>
            <a:r>
              <a:rPr lang="ja-JP" altLang="en-US" sz="3000" b="0" dirty="0" smtClean="0">
                <a:gradFill>
                  <a:gsLst>
                    <a:gs pos="0">
                      <a:schemeClr val="tx1"/>
                    </a:gs>
                    <a:gs pos="86000">
                      <a:schemeClr val="tx1"/>
                    </a:gs>
                  </a:gsLst>
                  <a:lin ang="5400000" scaled="0"/>
                </a:gradFill>
                <a:latin typeface="Segoe UI Light"/>
                <a:ea typeface="メイリオ"/>
                <a:cs typeface="+mn-cs"/>
              </a:rPr>
              <a:t>のあらゆる場所で使用 </a:t>
            </a:r>
            <a:endParaRPr lang="ja-JP" altLang="en-US" sz="3000" dirty="0" smtClean="0">
              <a:ea typeface="メイリオ"/>
            </a:endParaRPr>
          </a:p>
          <a:p>
            <a:pPr marL="460400" indent="-460400" algn="l" defTabSz="914400">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さまざまなモデル</a:t>
            </a:r>
          </a:p>
          <a:p>
            <a:pPr marL="855696" lvl="1" indent="-395295" algn="l" defTabSz="914400">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コールバック パラメーター</a:t>
            </a:r>
          </a:p>
          <a:p>
            <a:pPr marL="914400" lvl="2" indent="0" algn="l" defTabSz="914400">
              <a:spcBef>
                <a:spcPct val="20000"/>
              </a:spcBef>
              <a:buNone/>
            </a:pPr>
            <a:r>
              <a:rPr lang="en-US" altLang="ja-JP" sz="2200" b="0" dirty="0" err="1" smtClean="0">
                <a:gradFill>
                  <a:gsLst>
                    <a:gs pos="0">
                      <a:schemeClr val="tx1"/>
                    </a:gs>
                    <a:gs pos="86000">
                      <a:schemeClr val="tx1"/>
                    </a:gs>
                  </a:gsLst>
                  <a:lin ang="5400000" scaled="0"/>
                </a:gradFill>
                <a:latin typeface="Consolas"/>
                <a:ea typeface="メイリオ"/>
                <a:cs typeface="Consolas"/>
              </a:rPr>
              <a:t>setTimeout</a:t>
            </a:r>
            <a:r>
              <a:rPr lang="en-US" altLang="ja-JP" sz="2200" b="0" dirty="0" smtClean="0">
                <a:gradFill>
                  <a:gsLst>
                    <a:gs pos="0">
                      <a:schemeClr val="tx1"/>
                    </a:gs>
                    <a:gs pos="86000">
                      <a:schemeClr val="tx1"/>
                    </a:gs>
                  </a:gsLst>
                  <a:lin ang="5400000" scaled="0"/>
                </a:gradFill>
                <a:latin typeface="Consolas"/>
                <a:ea typeface="メイリオ"/>
                <a:cs typeface="Consolas"/>
              </a:rPr>
              <a:t>(function () { … }, 500);</a:t>
            </a:r>
            <a:endParaRPr lang="ja-JP" altLang="en-US" sz="2200" b="0" dirty="0" smtClean="0">
              <a:gradFill>
                <a:gsLst>
                  <a:gs pos="0">
                    <a:schemeClr val="tx1"/>
                  </a:gs>
                  <a:gs pos="86000">
                    <a:schemeClr val="tx1"/>
                  </a:gs>
                </a:gsLst>
                <a:lin ang="5400000" scaled="0"/>
              </a:gradFill>
              <a:latin typeface="Consolas"/>
              <a:ea typeface="メイリオ"/>
              <a:cs typeface="Consolas"/>
            </a:endParaRPr>
          </a:p>
          <a:p>
            <a:pPr marL="855696" lvl="1" indent="-395295" algn="l" defTabSz="914400">
              <a:spcBef>
                <a:spcPct val="20000"/>
              </a:spcBef>
              <a:buSzPct val="90000"/>
              <a:buFont typeface="Arial"/>
              <a:buChar char="•"/>
            </a:pPr>
            <a:endParaRPr lang="ja-JP" altLang="en-US" sz="2000" dirty="0" smtClean="0">
              <a:ea typeface="メイリオ"/>
            </a:endParaRPr>
          </a:p>
          <a:p>
            <a:pPr marL="855696" lvl="1" indent="-395295" algn="l" defTabSz="914400">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イベント ハンドラー</a:t>
            </a:r>
          </a:p>
          <a:p>
            <a:pPr marL="914400" lvl="2" indent="0" algn="l" defTabSz="914400">
              <a:spcBef>
                <a:spcPct val="20000"/>
              </a:spcBef>
              <a:buNone/>
            </a:pPr>
            <a:r>
              <a:rPr lang="en-US" altLang="ja-JP" sz="2200" b="0" dirty="0" err="1" smtClean="0">
                <a:gradFill>
                  <a:gsLst>
                    <a:gs pos="0">
                      <a:schemeClr val="tx1"/>
                    </a:gs>
                    <a:gs pos="86000">
                      <a:schemeClr val="tx1"/>
                    </a:gs>
                  </a:gsLst>
                  <a:lin ang="5400000" scaled="0"/>
                </a:gradFill>
                <a:latin typeface="Consolas"/>
                <a:ea typeface="メイリオ"/>
                <a:cs typeface="Consolas"/>
              </a:rPr>
              <a:t>var</a:t>
            </a:r>
            <a:r>
              <a:rPr lang="en-US" altLang="ja-JP" sz="2200" b="0" dirty="0" smtClean="0">
                <a:gradFill>
                  <a:gsLst>
                    <a:gs pos="0">
                      <a:schemeClr val="tx1"/>
                    </a:gs>
                    <a:gs pos="86000">
                      <a:schemeClr val="tx1"/>
                    </a:gs>
                  </a:gsLst>
                  <a:lin ang="5400000" scaled="0"/>
                </a:gradFill>
                <a:latin typeface="Consolas"/>
                <a:ea typeface="メイリオ"/>
                <a:cs typeface="Consolas"/>
              </a:rPr>
              <a:t> </a:t>
            </a:r>
            <a:r>
              <a:rPr lang="en-US" altLang="ja-JP" sz="2200" b="0" dirty="0" err="1" smtClean="0">
                <a:gradFill>
                  <a:gsLst>
                    <a:gs pos="0">
                      <a:schemeClr val="tx1"/>
                    </a:gs>
                    <a:gs pos="86000">
                      <a:schemeClr val="tx1"/>
                    </a:gs>
                  </a:gsLst>
                  <a:lin ang="5400000" scaled="0"/>
                </a:gradFill>
                <a:latin typeface="Consolas"/>
                <a:ea typeface="メイリオ"/>
                <a:cs typeface="Consolas"/>
              </a:rPr>
              <a:t>img</a:t>
            </a:r>
            <a:r>
              <a:rPr lang="en-US" altLang="ja-JP" sz="2200" b="0" dirty="0" smtClean="0">
                <a:gradFill>
                  <a:gsLst>
                    <a:gs pos="0">
                      <a:schemeClr val="tx1"/>
                    </a:gs>
                    <a:gs pos="86000">
                      <a:schemeClr val="tx1"/>
                    </a:gs>
                  </a:gsLst>
                  <a:lin ang="5400000" scaled="0"/>
                </a:gradFill>
                <a:latin typeface="Consolas"/>
                <a:ea typeface="メイリオ"/>
                <a:cs typeface="Consolas"/>
              </a:rPr>
              <a:t> = </a:t>
            </a:r>
            <a:r>
              <a:rPr lang="en-US" altLang="ja-JP" sz="2200" b="0" dirty="0" err="1" smtClean="0">
                <a:gradFill>
                  <a:gsLst>
                    <a:gs pos="0">
                      <a:schemeClr val="tx1"/>
                    </a:gs>
                    <a:gs pos="86000">
                      <a:schemeClr val="tx1"/>
                    </a:gs>
                  </a:gsLst>
                  <a:lin ang="5400000" scaled="0"/>
                </a:gradFill>
                <a:latin typeface="Consolas"/>
                <a:ea typeface="メイリオ"/>
                <a:cs typeface="Consolas"/>
              </a:rPr>
              <a:t>document.querySelector</a:t>
            </a:r>
            <a:r>
              <a:rPr lang="en-US" altLang="ja-JP" sz="2200" b="0" dirty="0" smtClean="0">
                <a:gradFill>
                  <a:gsLst>
                    <a:gs pos="0">
                      <a:schemeClr val="tx1"/>
                    </a:gs>
                    <a:gs pos="86000">
                      <a:schemeClr val="tx1"/>
                    </a:gs>
                  </a:gsLst>
                  <a:lin ang="5400000" scaled="0"/>
                </a:gradFill>
                <a:latin typeface="Consolas"/>
                <a:ea typeface="メイリオ"/>
                <a:cs typeface="Consolas"/>
              </a:rPr>
              <a:t>("</a:t>
            </a:r>
            <a:r>
              <a:rPr lang="en-US" altLang="ja-JP" sz="2200" b="0" dirty="0" err="1" smtClean="0">
                <a:gradFill>
                  <a:gsLst>
                    <a:gs pos="0">
                      <a:schemeClr val="tx1"/>
                    </a:gs>
                    <a:gs pos="86000">
                      <a:schemeClr val="tx1"/>
                    </a:gs>
                  </a:gsLst>
                  <a:lin ang="5400000" scaled="0"/>
                </a:gradFill>
                <a:latin typeface="Consolas"/>
                <a:ea typeface="メイリオ"/>
                <a:cs typeface="Consolas"/>
              </a:rPr>
              <a:t>img</a:t>
            </a:r>
            <a:r>
              <a:rPr lang="en-US" altLang="ja-JP" sz="2200" b="0" dirty="0" smtClean="0">
                <a:gradFill>
                  <a:gsLst>
                    <a:gs pos="0">
                      <a:schemeClr val="tx1"/>
                    </a:gs>
                    <a:gs pos="86000">
                      <a:schemeClr val="tx1"/>
                    </a:gs>
                  </a:gsLst>
                  <a:lin ang="5400000" scaled="0"/>
                </a:gradFill>
                <a:latin typeface="Consolas"/>
                <a:ea typeface="メイリオ"/>
                <a:cs typeface="Consolas"/>
              </a:rPr>
              <a:t> .loading");</a:t>
            </a:r>
            <a:endParaRPr lang="ja-JP" altLang="en-US" sz="2200" b="0" dirty="0" smtClean="0">
              <a:gradFill>
                <a:gsLst>
                  <a:gs pos="0">
                    <a:schemeClr val="tx1"/>
                  </a:gs>
                  <a:gs pos="86000">
                    <a:schemeClr val="tx1"/>
                  </a:gs>
                </a:gsLst>
                <a:lin ang="5400000" scaled="0"/>
              </a:gradFill>
              <a:latin typeface="Consolas"/>
              <a:ea typeface="メイリオ"/>
              <a:cs typeface="Consolas"/>
            </a:endParaRPr>
          </a:p>
          <a:p>
            <a:pPr marL="914400" lvl="2" indent="0" algn="l" defTabSz="914400">
              <a:spcBef>
                <a:spcPct val="20000"/>
              </a:spcBef>
              <a:buNone/>
            </a:pPr>
            <a:r>
              <a:rPr lang="en-US" altLang="ja-JP" sz="2200" b="0" dirty="0" err="1" smtClean="0">
                <a:gradFill>
                  <a:gsLst>
                    <a:gs pos="0">
                      <a:schemeClr val="tx1"/>
                    </a:gs>
                    <a:gs pos="86000">
                      <a:schemeClr val="tx1"/>
                    </a:gs>
                  </a:gsLst>
                  <a:lin ang="5400000" scaled="0"/>
                </a:gradFill>
                <a:latin typeface="Consolas"/>
                <a:ea typeface="メイリオ"/>
                <a:cs typeface="Consolas"/>
              </a:rPr>
              <a:t>img.addEventHandler</a:t>
            </a:r>
            <a:r>
              <a:rPr lang="en-US" altLang="ja-JP" sz="2200" b="0" dirty="0" smtClean="0">
                <a:gradFill>
                  <a:gsLst>
                    <a:gs pos="0">
                      <a:schemeClr val="tx1"/>
                    </a:gs>
                    <a:gs pos="86000">
                      <a:schemeClr val="tx1"/>
                    </a:gs>
                  </a:gsLst>
                  <a:lin ang="5400000" scaled="0"/>
                </a:gradFill>
                <a:latin typeface="Consolas"/>
                <a:ea typeface="メイリオ"/>
                <a:cs typeface="Consolas"/>
              </a:rPr>
              <a:t>("load", function () {</a:t>
            </a:r>
            <a:endParaRPr lang="ja-JP" altLang="en-US" sz="2200" b="0" dirty="0" smtClean="0">
              <a:gradFill>
                <a:gsLst>
                  <a:gs pos="0">
                    <a:schemeClr val="tx1"/>
                  </a:gs>
                  <a:gs pos="86000">
                    <a:schemeClr val="tx1"/>
                  </a:gs>
                </a:gsLst>
                <a:lin ang="5400000" scaled="0"/>
              </a:gradFill>
              <a:latin typeface="Consolas"/>
              <a:ea typeface="メイリオ"/>
              <a:cs typeface="Consolas"/>
            </a:endParaRPr>
          </a:p>
          <a:p>
            <a:pPr marL="914400" lvl="2" indent="0" algn="l" defTabSz="914400">
              <a:spcBef>
                <a:spcPct val="20000"/>
              </a:spcBef>
              <a:buNone/>
            </a:pPr>
            <a:r>
              <a:rPr lang="ja-JP" altLang="en-US" sz="2200" b="0" dirty="0" smtClean="0">
                <a:gradFill>
                  <a:gsLst>
                    <a:gs pos="0">
                      <a:schemeClr val="tx1"/>
                    </a:gs>
                    <a:gs pos="86000">
                      <a:schemeClr val="tx1"/>
                    </a:gs>
                  </a:gsLst>
                  <a:lin ang="5400000" scaled="0"/>
                </a:gradFill>
                <a:latin typeface="Consolas"/>
                <a:ea typeface="メイリオ"/>
                <a:cs typeface="Consolas"/>
              </a:rPr>
              <a:t>    </a:t>
            </a:r>
            <a:r>
              <a:rPr lang="en-US" altLang="ja-JP" sz="2200" b="0" dirty="0" err="1" smtClean="0">
                <a:gradFill>
                  <a:gsLst>
                    <a:gs pos="0">
                      <a:schemeClr val="tx1"/>
                    </a:gs>
                    <a:gs pos="86000">
                      <a:schemeClr val="tx1"/>
                    </a:gs>
                  </a:gsLst>
                  <a:lin ang="5400000" scaled="0"/>
                </a:gradFill>
                <a:latin typeface="Consolas"/>
                <a:ea typeface="メイリオ"/>
                <a:cs typeface="Consolas"/>
              </a:rPr>
              <a:t>imageLoaded</a:t>
            </a:r>
            <a:r>
              <a:rPr lang="en-US" altLang="ja-JP" sz="2200" b="0" dirty="0" smtClean="0">
                <a:gradFill>
                  <a:gsLst>
                    <a:gs pos="0">
                      <a:schemeClr val="tx1"/>
                    </a:gs>
                    <a:gs pos="86000">
                      <a:schemeClr val="tx1"/>
                    </a:gs>
                  </a:gsLst>
                  <a:lin ang="5400000" scaled="0"/>
                </a:gradFill>
                <a:latin typeface="Consolas"/>
                <a:ea typeface="メイリオ"/>
                <a:cs typeface="Consolas"/>
              </a:rPr>
              <a:t>(); }, false);</a:t>
            </a:r>
            <a:endParaRPr lang="ja-JP" altLang="en-US" sz="2200" b="0" dirty="0" smtClean="0">
              <a:gradFill>
                <a:gsLst>
                  <a:gs pos="0">
                    <a:schemeClr val="tx1"/>
                  </a:gs>
                  <a:gs pos="86000">
                    <a:schemeClr val="tx1"/>
                  </a:gs>
                </a:gsLst>
                <a:lin ang="5400000" scaled="0"/>
              </a:gradFill>
              <a:latin typeface="Consolas"/>
              <a:ea typeface="メイリオ"/>
              <a:cs typeface="Consolas"/>
            </a:endParaRPr>
          </a:p>
          <a:p>
            <a:pPr marL="914400" lvl="2" indent="0" algn="l" defTabSz="914400">
              <a:spcBef>
                <a:spcPct val="20000"/>
              </a:spcBef>
              <a:buNone/>
            </a:pPr>
            <a:r>
              <a:rPr lang="en-US" altLang="ja-JP" sz="2200" b="0" dirty="0" smtClean="0">
                <a:gradFill>
                  <a:gsLst>
                    <a:gs pos="0">
                      <a:schemeClr val="tx1"/>
                    </a:gs>
                    <a:gs pos="86000">
                      <a:schemeClr val="tx1"/>
                    </a:gs>
                  </a:gsLst>
                  <a:lin ang="5400000" scaled="0"/>
                </a:gradFill>
                <a:latin typeface="Consolas"/>
                <a:ea typeface="メイリオ"/>
                <a:cs typeface="Consolas"/>
              </a:rPr>
              <a:t>img.src = "http://www.example.org/someImage.jpg";</a:t>
            </a:r>
            <a:endParaRPr lang="ja-JP" altLang="en-US" sz="2200" b="0" dirty="0" smtClean="0">
              <a:gradFill>
                <a:gsLst>
                  <a:gs pos="0">
                    <a:schemeClr val="tx1"/>
                  </a:gs>
                  <a:gs pos="86000">
                    <a:schemeClr val="tx1"/>
                  </a:gs>
                </a:gsLst>
                <a:lin ang="5400000" scaled="0"/>
              </a:gradFill>
              <a:latin typeface="Consolas"/>
              <a:ea typeface="メイリオ"/>
              <a:cs typeface="Consolas"/>
            </a:endParaRPr>
          </a:p>
          <a:p>
            <a:pPr marL="914400" lvl="2" indent="0" algn="l" defTabSz="914400">
              <a:spcBef>
                <a:spcPct val="20000"/>
              </a:spcBef>
              <a:buNone/>
            </a:pPr>
            <a:endParaRPr lang="ja-JP" altLang="en-US" sz="2000" dirty="0" smtClean="0">
              <a:latin typeface="Consolas" pitchFamily="49" charset="0"/>
              <a:ea typeface="メイリオ"/>
              <a:cs typeface="Consolas" pitchFamily="49" charset="0"/>
            </a:endParaRPr>
          </a:p>
          <a:p>
            <a:pPr marL="460400" indent="-460400" defTabSz="914400">
              <a:buFont typeface="Arial"/>
              <a:buChar char="•"/>
            </a:pPr>
            <a:r>
              <a:rPr lang="en-US" altLang="ja-JP" sz="3000" dirty="0" err="1" smtClean="0">
                <a:ea typeface="メイリオ"/>
              </a:rPr>
              <a:t>WinRT</a:t>
            </a:r>
            <a:r>
              <a:rPr lang="ja-JP" altLang="en-US" sz="3000" dirty="0" smtClean="0">
                <a:ea typeface="メイリオ"/>
              </a:rPr>
              <a:t> の</a:t>
            </a:r>
            <a:r>
              <a:rPr lang="ja-JP" altLang="en-US" sz="3000" dirty="0">
                <a:ea typeface="メイリオ"/>
              </a:rPr>
              <a:t>あらゆる場所</a:t>
            </a:r>
            <a:r>
              <a:rPr lang="ja-JP" altLang="en-US" sz="3000" dirty="0" smtClean="0">
                <a:ea typeface="メイリオ"/>
              </a:rPr>
              <a:t>で非同期</a:t>
            </a:r>
            <a:r>
              <a:rPr lang="ja-JP" altLang="en-US" sz="3000" dirty="0">
                <a:ea typeface="メイリオ"/>
              </a:rPr>
              <a:t>が使用されています</a:t>
            </a:r>
            <a:r>
              <a:rPr lang="en-US" altLang="ja-JP" sz="3000" dirty="0" smtClean="0">
                <a:ea typeface="メイリオ"/>
              </a:rPr>
              <a:t>!</a:t>
            </a:r>
          </a:p>
          <a:p>
            <a:pPr marL="460400" indent="-460400" defTabSz="9144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主要な </a:t>
            </a:r>
            <a:r>
              <a:rPr lang="en-US" altLang="ja-JP" sz="3000" b="0" dirty="0" smtClean="0">
                <a:gradFill>
                  <a:gsLst>
                    <a:gs pos="0">
                      <a:schemeClr val="tx1"/>
                    </a:gs>
                    <a:gs pos="86000">
                      <a:schemeClr val="tx1"/>
                    </a:gs>
                  </a:gsLst>
                  <a:lin ang="5400000" scaled="0"/>
                </a:gradFill>
                <a:latin typeface="Segoe UI Light"/>
                <a:ea typeface="メイリオ"/>
                <a:cs typeface="+mn-cs"/>
              </a:rPr>
              <a:t>JS </a:t>
            </a:r>
            <a:r>
              <a:rPr lang="ja-JP" altLang="en-US" sz="3000" b="0" dirty="0" smtClean="0">
                <a:gradFill>
                  <a:gsLst>
                    <a:gs pos="0">
                      <a:schemeClr val="tx1"/>
                    </a:gs>
                    <a:gs pos="86000">
                      <a:schemeClr val="tx1"/>
                    </a:gs>
                  </a:gsLst>
                  <a:lin ang="5400000" scaled="0"/>
                </a:gradFill>
                <a:latin typeface="Segoe UI Light"/>
                <a:ea typeface="メイリオ"/>
                <a:cs typeface="+mn-cs"/>
              </a:rPr>
              <a:t>ライブラリは非同期パターンを確立</a:t>
            </a:r>
            <a:endParaRPr lang="ja-JP" altLang="en-US" sz="30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8814927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Promise</a:t>
            </a:r>
            <a:endParaRPr lang="ja-JP" altLang="en-US" dirty="0">
              <a:ea typeface="メイリオ"/>
            </a:endParaRPr>
          </a:p>
        </p:txBody>
      </p:sp>
      <p:sp>
        <p:nvSpPr>
          <p:cNvPr id="3" name="Content Placeholder 2"/>
          <p:cNvSpPr>
            <a:spLocks noGrp="1"/>
          </p:cNvSpPr>
          <p:nvPr>
            <p:ph idx="1"/>
          </p:nvPr>
        </p:nvSpPr>
        <p:spPr>
          <a:xfrm>
            <a:off x="519112" y="1447800"/>
            <a:ext cx="11669713" cy="4832092"/>
          </a:xfrm>
        </p:spPr>
        <p:txBody>
          <a:bodyPr/>
          <a:lstStyle/>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将来の値について処理を「約束」するオブジェクト</a:t>
            </a:r>
          </a:p>
          <a:p>
            <a:pPr marL="460400" indent="-460400" algn="l" defTabSz="914400">
              <a:lnSpc>
                <a:spcPct val="100000"/>
              </a:lnSpc>
              <a:spcBef>
                <a:spcPct val="20000"/>
              </a:spcBef>
              <a:buSzPct val="90000"/>
              <a:buFont typeface="Arial"/>
              <a:buChar char="•"/>
            </a:pPr>
            <a:r>
              <a:rPr lang="en-US" altLang="ja-JP" sz="3000" b="0" dirty="0" err="1" smtClean="0">
                <a:gradFill>
                  <a:gsLst>
                    <a:gs pos="0">
                      <a:schemeClr val="tx1"/>
                    </a:gs>
                    <a:gs pos="86000">
                      <a:schemeClr val="tx1"/>
                    </a:gs>
                  </a:gsLst>
                  <a:lin ang="5400000" scaled="0"/>
                </a:gradFill>
                <a:latin typeface="Segoe UI Light"/>
                <a:ea typeface="メイリオ"/>
                <a:cs typeface="+mn-cs"/>
              </a:rPr>
              <a:t>jQuery</a:t>
            </a:r>
            <a:r>
              <a:rPr lang="ja-JP" altLang="en-US" sz="3000" b="0" dirty="0" err="1" smtClean="0">
                <a:gradFill>
                  <a:gsLst>
                    <a:gs pos="0">
                      <a:schemeClr val="tx1"/>
                    </a:gs>
                    <a:gs pos="86000">
                      <a:schemeClr val="tx1"/>
                    </a:gs>
                  </a:gsLst>
                  <a:lin ang="5400000" scaled="0"/>
                </a:gradFill>
                <a:latin typeface="Segoe UI Light"/>
                <a:ea typeface="メイリオ"/>
                <a:cs typeface="+mn-cs"/>
              </a:rPr>
              <a:t>、</a:t>
            </a:r>
            <a:r>
              <a:rPr lang="en-US" altLang="ja-JP" sz="3000" b="0" dirty="0" smtClean="0">
                <a:gradFill>
                  <a:gsLst>
                    <a:gs pos="0">
                      <a:schemeClr val="tx1"/>
                    </a:gs>
                    <a:gs pos="86000">
                      <a:schemeClr val="tx1"/>
                    </a:gs>
                  </a:gsLst>
                  <a:lin ang="5400000" scaled="0"/>
                </a:gradFill>
                <a:latin typeface="Segoe UI Light"/>
                <a:ea typeface="メイリオ"/>
                <a:cs typeface="+mn-cs"/>
              </a:rPr>
              <a:t>dojo</a:t>
            </a:r>
            <a:r>
              <a:rPr lang="ja-JP" altLang="en-US" sz="3000" b="0" dirty="0" err="1" smtClean="0">
                <a:gradFill>
                  <a:gsLst>
                    <a:gs pos="0">
                      <a:schemeClr val="tx1"/>
                    </a:gs>
                    <a:gs pos="86000">
                      <a:schemeClr val="tx1"/>
                    </a:gs>
                  </a:gsLst>
                  <a:lin ang="5400000" scaled="0"/>
                </a:gradFill>
                <a:latin typeface="Segoe UI Light"/>
                <a:ea typeface="メイリオ"/>
                <a:cs typeface="+mn-cs"/>
              </a:rPr>
              <a:t>、</a:t>
            </a:r>
            <a:r>
              <a:rPr lang="en-US" altLang="ja-JP" sz="3000" b="0" dirty="0" smtClean="0">
                <a:gradFill>
                  <a:gsLst>
                    <a:gs pos="0">
                      <a:schemeClr val="tx1"/>
                    </a:gs>
                    <a:gs pos="86000">
                      <a:schemeClr val="tx1"/>
                    </a:gs>
                  </a:gsLst>
                  <a:lin ang="5400000" scaled="0"/>
                </a:gradFill>
                <a:latin typeface="Segoe UI Light"/>
                <a:ea typeface="メイリオ"/>
                <a:cs typeface="+mn-cs"/>
              </a:rPr>
              <a:t>node.js </a:t>
            </a:r>
            <a:r>
              <a:rPr lang="ja-JP" altLang="en-US" sz="3000" b="0" dirty="0" smtClean="0">
                <a:gradFill>
                  <a:gsLst>
                    <a:gs pos="0">
                      <a:schemeClr val="tx1"/>
                    </a:gs>
                    <a:gs pos="86000">
                      <a:schemeClr val="tx1"/>
                    </a:gs>
                  </a:gsLst>
                  <a:lin ang="5400000" scaled="0"/>
                </a:gradFill>
                <a:latin typeface="Segoe UI Light"/>
                <a:ea typeface="メイリオ"/>
                <a:cs typeface="+mn-cs"/>
              </a:rPr>
              <a:t>などで実装されている</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then() </a:t>
            </a:r>
            <a:r>
              <a:rPr lang="ja-JP" altLang="en-US" sz="3000" b="0" dirty="0" smtClean="0">
                <a:gradFill>
                  <a:gsLst>
                    <a:gs pos="0">
                      <a:schemeClr val="tx1"/>
                    </a:gs>
                    <a:gs pos="86000">
                      <a:schemeClr val="tx1"/>
                    </a:gs>
                  </a:gsLst>
                  <a:lin ang="5400000" scaled="0"/>
                </a:gradFill>
                <a:latin typeface="Segoe UI Light"/>
                <a:ea typeface="メイリオ"/>
                <a:cs typeface="+mn-cs"/>
              </a:rPr>
              <a:t>メソッドで、完了を取得</a:t>
            </a:r>
          </a:p>
          <a:p>
            <a:pPr marL="855696" lvl="1" indent="-395295" algn="l" defTabSz="914400">
              <a:lnSpc>
                <a:spcPct val="100000"/>
              </a:lnSpc>
              <a:spcBef>
                <a:spcPct val="20000"/>
              </a:spcBef>
              <a:buSzPct val="90000"/>
              <a:buFont typeface="Arial"/>
              <a:buChar char="•"/>
            </a:pPr>
            <a:r>
              <a:rPr lang="en-US" altLang="ja-JP" sz="2600" b="0" dirty="0" smtClean="0">
                <a:gradFill>
                  <a:gsLst>
                    <a:gs pos="0">
                      <a:schemeClr val="tx1"/>
                    </a:gs>
                    <a:gs pos="86000">
                      <a:schemeClr val="tx1"/>
                    </a:gs>
                  </a:gsLst>
                  <a:lin ang="5400000" scaled="0"/>
                </a:gradFill>
                <a:latin typeface="Segoe UI Light"/>
                <a:ea typeface="メイリオ"/>
                <a:cs typeface="+mn-cs"/>
              </a:rPr>
              <a:t>then(&lt;</a:t>
            </a:r>
            <a:r>
              <a:rPr lang="ja-JP" altLang="en-US" sz="2600" b="0" dirty="0" smtClean="0">
                <a:gradFill>
                  <a:gsLst>
                    <a:gs pos="0">
                      <a:schemeClr val="tx1"/>
                    </a:gs>
                    <a:gs pos="86000">
                      <a:schemeClr val="tx1"/>
                    </a:gs>
                  </a:gsLst>
                  <a:lin ang="5400000" scaled="0"/>
                </a:gradFill>
                <a:latin typeface="Segoe UI Light"/>
                <a:ea typeface="メイリオ"/>
                <a:cs typeface="+mn-cs"/>
              </a:rPr>
              <a:t>完了時の関数</a:t>
            </a:r>
            <a:r>
              <a:rPr lang="en-US" altLang="ja-JP" sz="2600" b="0" dirty="0" smtClean="0">
                <a:gradFill>
                  <a:gsLst>
                    <a:gs pos="0">
                      <a:schemeClr val="tx1"/>
                    </a:gs>
                    <a:gs pos="86000">
                      <a:schemeClr val="tx1"/>
                    </a:gs>
                  </a:gsLst>
                  <a:lin ang="5400000" scaled="0"/>
                </a:gradFill>
                <a:latin typeface="Segoe UI Light"/>
                <a:ea typeface="メイリオ"/>
                <a:cs typeface="+mn-cs"/>
              </a:rPr>
              <a:t>&gt;, &lt;</a:t>
            </a:r>
            <a:r>
              <a:rPr lang="ja-JP" altLang="en-US" sz="2600" b="0" dirty="0" smtClean="0">
                <a:gradFill>
                  <a:gsLst>
                    <a:gs pos="0">
                      <a:schemeClr val="tx1"/>
                    </a:gs>
                    <a:gs pos="86000">
                      <a:schemeClr val="tx1"/>
                    </a:gs>
                  </a:gsLst>
                  <a:lin ang="5400000" scaled="0"/>
                </a:gradFill>
                <a:latin typeface="Segoe UI Light"/>
                <a:ea typeface="メイリオ"/>
                <a:cs typeface="+mn-cs"/>
              </a:rPr>
              <a:t>エラー時の関数</a:t>
            </a:r>
            <a:r>
              <a:rPr lang="en-US" altLang="ja-JP" sz="2600" b="0" dirty="0" smtClean="0">
                <a:gradFill>
                  <a:gsLst>
                    <a:gs pos="0">
                      <a:schemeClr val="tx1"/>
                    </a:gs>
                    <a:gs pos="86000">
                      <a:schemeClr val="tx1"/>
                    </a:gs>
                  </a:gsLst>
                  <a:lin ang="5400000" scaled="0"/>
                </a:gradFill>
                <a:latin typeface="Segoe UI Light"/>
                <a:ea typeface="メイリオ"/>
                <a:cs typeface="+mn-cs"/>
              </a:rPr>
              <a:t>&gt;, &lt;</a:t>
            </a:r>
            <a:r>
              <a:rPr lang="ja-JP" altLang="en-US" sz="2600" b="0" dirty="0" smtClean="0">
                <a:gradFill>
                  <a:gsLst>
                    <a:gs pos="0">
                      <a:schemeClr val="tx1"/>
                    </a:gs>
                    <a:gs pos="86000">
                      <a:schemeClr val="tx1"/>
                    </a:gs>
                  </a:gsLst>
                  <a:lin ang="5400000" scaled="0"/>
                </a:gradFill>
                <a:latin typeface="Segoe UI Light"/>
                <a:ea typeface="メイリオ"/>
                <a:cs typeface="+mn-cs"/>
              </a:rPr>
              <a:t>進行状況レポート時の関数</a:t>
            </a:r>
            <a:r>
              <a:rPr lang="en-US" altLang="ja-JP" sz="2600" b="0" dirty="0" smtClean="0">
                <a:gradFill>
                  <a:gsLst>
                    <a:gs pos="0">
                      <a:schemeClr val="tx1"/>
                    </a:gs>
                    <a:gs pos="86000">
                      <a:schemeClr val="tx1"/>
                    </a:gs>
                  </a:gsLst>
                  <a:lin ang="5400000" scaled="0"/>
                </a:gradFill>
                <a:latin typeface="Segoe UI Light"/>
                <a:ea typeface="メイリオ"/>
                <a:cs typeface="+mn-cs"/>
              </a:rPr>
              <a:t>&gt;)</a:t>
            </a:r>
            <a:endParaRPr lang="ja-JP" altLang="en-US" sz="26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then() </a:t>
            </a:r>
            <a:r>
              <a:rPr lang="ja-JP" altLang="en-US" sz="3000" b="0" dirty="0" smtClean="0">
                <a:gradFill>
                  <a:gsLst>
                    <a:gs pos="0">
                      <a:schemeClr val="tx1"/>
                    </a:gs>
                    <a:gs pos="86000">
                      <a:schemeClr val="tx1"/>
                    </a:gs>
                  </a:gsLst>
                  <a:lin ang="5400000" scaled="0"/>
                </a:gradFill>
                <a:latin typeface="Segoe UI Light"/>
                <a:ea typeface="メイリオ"/>
                <a:cs typeface="+mn-cs"/>
              </a:rPr>
              <a:t>も </a:t>
            </a:r>
            <a:r>
              <a:rPr lang="en-US" altLang="ja-JP" sz="3000" b="0" dirty="0" smtClean="0">
                <a:gradFill>
                  <a:gsLst>
                    <a:gs pos="0">
                      <a:schemeClr val="tx1"/>
                    </a:gs>
                    <a:gs pos="86000">
                      <a:schemeClr val="tx1"/>
                    </a:gs>
                  </a:gsLst>
                  <a:lin ang="5400000" scaled="0"/>
                </a:gradFill>
                <a:latin typeface="Segoe UI Light"/>
                <a:ea typeface="メイリオ"/>
                <a:cs typeface="+mn-cs"/>
              </a:rPr>
              <a:t>Promise </a:t>
            </a:r>
            <a:r>
              <a:rPr lang="ja-JP" altLang="en-US" sz="3000" b="0" dirty="0" smtClean="0">
                <a:gradFill>
                  <a:gsLst>
                    <a:gs pos="0">
                      <a:schemeClr val="tx1"/>
                    </a:gs>
                    <a:gs pos="86000">
                      <a:schemeClr val="tx1"/>
                    </a:gs>
                  </a:gsLst>
                  <a:lin ang="5400000" scaled="0"/>
                </a:gradFill>
                <a:latin typeface="Segoe UI Light"/>
                <a:ea typeface="メイリオ"/>
                <a:cs typeface="+mn-cs"/>
              </a:rPr>
              <a:t>を返す</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base.js </a:t>
            </a:r>
            <a:r>
              <a:rPr lang="ja-JP" altLang="en-US" sz="3000" b="0" dirty="0" err="1" smtClean="0">
                <a:gradFill>
                  <a:gsLst>
                    <a:gs pos="0">
                      <a:schemeClr val="tx1"/>
                    </a:gs>
                    <a:gs pos="86000">
                      <a:schemeClr val="tx1"/>
                    </a:gs>
                  </a:gsLst>
                  <a:lin ang="5400000" scaled="0"/>
                </a:gradFill>
                <a:latin typeface="Segoe UI Light"/>
                <a:ea typeface="メイリオ"/>
                <a:cs typeface="+mn-cs"/>
              </a:rPr>
              <a:t>での</a:t>
            </a:r>
            <a:r>
              <a:rPr lang="ja-JP" altLang="en-US" sz="3000" b="0" dirty="0" smtClean="0">
                <a:gradFill>
                  <a:gsLst>
                    <a:gs pos="0">
                      <a:schemeClr val="tx1"/>
                    </a:gs>
                    <a:gs pos="86000">
                      <a:schemeClr val="tx1"/>
                    </a:gs>
                  </a:gsLst>
                  <a:lin ang="5400000" scaled="0"/>
                </a:gradFill>
                <a:latin typeface="Segoe UI Light"/>
                <a:ea typeface="メイリオ"/>
                <a:cs typeface="+mn-cs"/>
              </a:rPr>
              <a:t>実装</a:t>
            </a:r>
            <a:r>
              <a:rPr lang="en-US" altLang="ja-JP" sz="3000" b="0" dirty="0" smtClean="0">
                <a:gradFill>
                  <a:gsLst>
                    <a:gs pos="0">
                      <a:schemeClr val="tx1"/>
                    </a:gs>
                    <a:gs pos="86000">
                      <a:schemeClr val="tx1"/>
                    </a:gs>
                  </a:gsLst>
                  <a:lin ang="5400000" scaled="0"/>
                </a:gradFill>
                <a:latin typeface="Segoe UI Light"/>
                <a:ea typeface="メイリオ"/>
                <a:cs typeface="+mn-cs"/>
              </a:rPr>
              <a:t>: </a:t>
            </a:r>
            <a:r>
              <a:rPr lang="en-US" altLang="ja-JP" sz="3000" b="0" dirty="0" err="1" smtClean="0">
                <a:gradFill>
                  <a:gsLst>
                    <a:gs pos="0">
                      <a:schemeClr val="tx1"/>
                    </a:gs>
                    <a:gs pos="86000">
                      <a:schemeClr val="tx1"/>
                    </a:gs>
                  </a:gsLst>
                  <a:lin ang="5400000" scaled="0"/>
                </a:gradFill>
                <a:latin typeface="Segoe UI Light"/>
                <a:ea typeface="メイリオ"/>
                <a:cs typeface="+mn-cs"/>
              </a:rPr>
              <a:t>WinJS.Promise</a:t>
            </a:r>
            <a:endParaRPr lang="ja-JP" altLang="en-US" sz="3000" dirty="0" smtClean="0">
              <a:ea typeface="メイリオ"/>
            </a:endParaRPr>
          </a:p>
          <a:p>
            <a:pPr marL="460400" indent="-460400" algn="l" defTabSz="914400">
              <a:lnSpc>
                <a:spcPct val="100000"/>
              </a:lnSpc>
              <a:spcBef>
                <a:spcPct val="20000"/>
              </a:spcBef>
              <a:buSzPct val="90000"/>
              <a:buFont typeface="Arial"/>
              <a:buChar char="•"/>
            </a:pPr>
            <a:endParaRPr lang="ja-JP" altLang="en-US" sz="2600" dirty="0" smtClean="0">
              <a:ea typeface="メイリオ"/>
            </a:endParaRP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Common.js </a:t>
            </a:r>
            <a:r>
              <a:rPr lang="ja-JP" altLang="en-US" sz="3000" b="0" dirty="0" smtClean="0">
                <a:gradFill>
                  <a:gsLst>
                    <a:gs pos="0">
                      <a:schemeClr val="tx1"/>
                    </a:gs>
                    <a:gs pos="86000">
                      <a:schemeClr val="tx1"/>
                    </a:gs>
                  </a:gsLst>
                  <a:lin ang="5400000" scaled="0"/>
                </a:gradFill>
                <a:latin typeface="Segoe UI Light"/>
                <a:ea typeface="メイリオ"/>
                <a:cs typeface="+mn-cs"/>
              </a:rPr>
              <a:t>の </a:t>
            </a:r>
            <a:r>
              <a:rPr lang="en-US" altLang="ja-JP" sz="3000" b="0" dirty="0" smtClean="0">
                <a:gradFill>
                  <a:gsLst>
                    <a:gs pos="0">
                      <a:schemeClr val="tx1"/>
                    </a:gs>
                    <a:gs pos="86000">
                      <a:schemeClr val="tx1"/>
                    </a:gs>
                  </a:gsLst>
                  <a:lin ang="5400000" scaled="0"/>
                </a:gradFill>
                <a:latin typeface="Segoe UI Light"/>
                <a:ea typeface="メイリオ"/>
                <a:cs typeface="+mn-cs"/>
              </a:rPr>
              <a:t>promises/A </a:t>
            </a:r>
            <a:r>
              <a:rPr lang="ja-JP" altLang="en-US" sz="3000" b="0" dirty="0" smtClean="0">
                <a:gradFill>
                  <a:gsLst>
                    <a:gs pos="0">
                      <a:schemeClr val="tx1"/>
                    </a:gs>
                    <a:gs pos="86000">
                      <a:schemeClr val="tx1"/>
                    </a:gs>
                  </a:gsLst>
                  <a:lin ang="5400000" scaled="0"/>
                </a:gradFill>
                <a:latin typeface="Segoe UI Light"/>
                <a:ea typeface="メイリオ"/>
                <a:cs typeface="+mn-cs"/>
              </a:rPr>
              <a:t>仕様</a:t>
            </a:r>
          </a:p>
          <a:p>
            <a:pPr marL="855696" lvl="1" indent="-395295" algn="l" defTabSz="914400">
              <a:lnSpc>
                <a:spcPct val="100000"/>
              </a:lnSpc>
              <a:spcBef>
                <a:spcPct val="20000"/>
              </a:spcBef>
              <a:buSzPct val="90000"/>
              <a:buFont typeface="Arial"/>
              <a:buChar char="•"/>
            </a:pPr>
            <a:r>
              <a:rPr lang="en-US" altLang="ja-JP" sz="2600" b="0" dirty="0" smtClean="0">
                <a:gradFill>
                  <a:gsLst>
                    <a:gs pos="0">
                      <a:schemeClr val="tx1"/>
                    </a:gs>
                    <a:gs pos="86000">
                      <a:schemeClr val="tx1"/>
                    </a:gs>
                  </a:gsLst>
                  <a:lin ang="5400000" scaled="0"/>
                </a:gradFill>
                <a:latin typeface="Segoe UI Light"/>
                <a:ea typeface="メイリオ"/>
                <a:cs typeface="+mn-cs"/>
              </a:rPr>
              <a:t>http://wiki.commonjs.org/wiki/Promises/A</a:t>
            </a:r>
            <a:endParaRPr lang="ja-JP" altLang="en-US" sz="26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4400700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Promise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と</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t>
            </a:r>
            <a:r>
              <a:rPr lang="en-US" altLang="ja-JP" sz="4400"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XMLHttpRequest</a:t>
            </a:r>
            <a:endParaRPr lang="ja-JP" altLang="en-US" sz="4400" dirty="0">
              <a:ea typeface="メイリオ"/>
            </a:endParaRPr>
          </a:p>
        </p:txBody>
      </p:sp>
      <p:sp>
        <p:nvSpPr>
          <p:cNvPr id="6" name="Text Placeholder 5"/>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12015468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例</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完了処理</a:t>
            </a:r>
            <a:endParaRPr lang="ja-JP" altLang="en-US" dirty="0">
              <a:ea typeface="メイリオ"/>
            </a:endParaRPr>
          </a:p>
        </p:txBody>
      </p:sp>
      <p:sp>
        <p:nvSpPr>
          <p:cNvPr id="3" name="Content Placeholder 2"/>
          <p:cNvSpPr>
            <a:spLocks noGrp="1"/>
          </p:cNvSpPr>
          <p:nvPr>
            <p:ph type="body" sz="quarter" idx="10"/>
          </p:nvPr>
        </p:nvSpPr>
        <p:spPr>
          <a:xfrm>
            <a:off x="519112" y="1905000"/>
            <a:ext cx="11285990" cy="5254388"/>
          </a:xfrm>
        </p:spPr>
        <p:txBody>
          <a:bodyPr>
            <a:normAutofit/>
          </a:bodyPr>
          <a:lstStyle/>
          <a:p>
            <a:pPr marL="0" indent="0" algn="l" defTabSz="914400">
              <a:spcBef>
                <a:spcPct val="20000"/>
              </a:spcBef>
              <a:buNone/>
            </a:pPr>
            <a:r>
              <a:rPr lang="en-US" altLang="ja-JP" sz="3200" b="0" dirty="0" smtClean="0">
                <a:gradFill>
                  <a:gsLst>
                    <a:gs pos="0">
                      <a:srgbClr val="000000"/>
                    </a:gs>
                    <a:gs pos="86000">
                      <a:srgbClr val="000000"/>
                    </a:gs>
                  </a:gsLst>
                  <a:lin ang="5400000" scaled="0"/>
                </a:gradFill>
                <a:latin typeface="Consolas"/>
                <a:ea typeface="メイリオ"/>
                <a:cs typeface="Consolas"/>
              </a:rPr>
              <a:t>WinJS.xhr({</a:t>
            </a:r>
          </a:p>
          <a:p>
            <a:pPr marL="0" indent="0" algn="l" defTabSz="914400">
              <a:spcBef>
                <a:spcPct val="20000"/>
              </a:spcBef>
              <a:buNone/>
            </a:pPr>
            <a:r>
              <a:rPr lang="ja-JP" altLang="en-US" sz="3200" b="0" dirty="0" smtClean="0">
                <a:gradFill>
                  <a:gsLst>
                    <a:gs pos="0">
                      <a:srgbClr val="000000"/>
                    </a:gs>
                    <a:gs pos="86000">
                      <a:srgbClr val="000000"/>
                    </a:gs>
                  </a:gsLst>
                  <a:lin ang="5400000" scaled="0"/>
                </a:gradFill>
                <a:latin typeface="Consolas"/>
                <a:ea typeface="メイリオ"/>
                <a:cs typeface="Consolas"/>
              </a:rPr>
              <a:t>  </a:t>
            </a:r>
            <a:r>
              <a:rPr lang="en-US" altLang="ja-JP" sz="3200" b="0" dirty="0" err="1" smtClean="0">
                <a:gradFill>
                  <a:gsLst>
                    <a:gs pos="0">
                      <a:srgbClr val="000000"/>
                    </a:gs>
                    <a:gs pos="86000">
                      <a:srgbClr val="000000"/>
                    </a:gs>
                  </a:gsLst>
                  <a:lin ang="5400000" scaled="0"/>
                </a:gradFill>
                <a:latin typeface="Consolas"/>
                <a:ea typeface="メイリオ"/>
                <a:cs typeface="Consolas"/>
              </a:rPr>
              <a:t>url</a:t>
            </a:r>
            <a:r>
              <a:rPr lang="en-US" altLang="ja-JP" sz="3200" b="0" dirty="0" smtClean="0">
                <a:gradFill>
                  <a:gsLst>
                    <a:gs pos="0">
                      <a:srgbClr val="000000"/>
                    </a:gs>
                    <a:gs pos="86000">
                      <a:srgbClr val="000000"/>
                    </a:gs>
                  </a:gsLst>
                  <a:lin ang="5400000" scaled="0"/>
                </a:gradFill>
                <a:latin typeface="Consolas"/>
                <a:ea typeface="メイリオ"/>
                <a:cs typeface="Consolas"/>
              </a:rPr>
              <a:t>:"http://www.example.org/somedata.json"</a:t>
            </a:r>
            <a:endParaRPr lang="ja-JP" altLang="en-US" sz="3200" b="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3200" b="0" dirty="0" smtClean="0">
                <a:gradFill>
                  <a:gsLst>
                    <a:gs pos="0">
                      <a:srgbClr val="000000"/>
                    </a:gs>
                    <a:gs pos="86000">
                      <a:srgbClr val="000000"/>
                    </a:gs>
                  </a:gsLst>
                  <a:lin ang="5400000" scaled="0"/>
                </a:gradFill>
                <a:latin typeface="Consolas"/>
                <a:ea typeface="メイリオ"/>
                <a:cs typeface="Consolas"/>
              </a:rPr>
              <a:t>}).then(</a:t>
            </a:r>
            <a:r>
              <a:rPr lang="en-US" altLang="ja-JP" sz="3200" b="1" dirty="0" smtClean="0">
                <a:gradFill>
                  <a:gsLst>
                    <a:gs pos="0">
                      <a:srgbClr val="000000"/>
                    </a:gs>
                    <a:gs pos="86000">
                      <a:srgbClr val="000000"/>
                    </a:gs>
                  </a:gsLst>
                  <a:lin ang="5400000" scaled="0"/>
                </a:gradFill>
                <a:latin typeface="Consolas"/>
                <a:ea typeface="メイリオ"/>
                <a:cs typeface="Consolas"/>
              </a:rPr>
              <a:t>function (response) {</a:t>
            </a:r>
            <a:endParaRPr lang="ja-JP" altLang="en-US" sz="3200" b="1"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3200" b="1" dirty="0" smtClean="0">
                <a:gradFill>
                  <a:gsLst>
                    <a:gs pos="0">
                      <a:srgbClr val="000000"/>
                    </a:gs>
                    <a:gs pos="86000">
                      <a:srgbClr val="000000"/>
                    </a:gs>
                  </a:gsLst>
                  <a:lin ang="5400000" scaled="0"/>
                </a:gradFill>
                <a:latin typeface="Consolas"/>
                <a:ea typeface="メイリオ"/>
                <a:cs typeface="Consolas"/>
              </a:rPr>
              <a:t>    </a:t>
            </a:r>
            <a:r>
              <a:rPr lang="en-US" altLang="ja-JP" sz="3200" b="1" dirty="0" err="1" smtClean="0">
                <a:gradFill>
                  <a:gsLst>
                    <a:gs pos="0">
                      <a:srgbClr val="000000"/>
                    </a:gs>
                    <a:gs pos="86000">
                      <a:srgbClr val="000000"/>
                    </a:gs>
                  </a:gsLst>
                  <a:lin ang="5400000" scaled="0"/>
                </a:gradFill>
                <a:latin typeface="Consolas"/>
                <a:ea typeface="メイリオ"/>
                <a:cs typeface="Consolas"/>
              </a:rPr>
              <a:t>updateDisplay</a:t>
            </a:r>
            <a:r>
              <a:rPr lang="en-US" altLang="ja-JP" sz="3200" b="1" dirty="0" smtClean="0">
                <a:gradFill>
                  <a:gsLst>
                    <a:gs pos="0">
                      <a:srgbClr val="000000"/>
                    </a:gs>
                    <a:gs pos="86000">
                      <a:srgbClr val="000000"/>
                    </a:gs>
                  </a:gsLst>
                  <a:lin ang="5400000" scaled="0"/>
                </a:gradFill>
                <a:latin typeface="Consolas"/>
                <a:ea typeface="メイリオ"/>
                <a:cs typeface="Consolas"/>
              </a:rPr>
              <a:t>(</a:t>
            </a:r>
            <a:endParaRPr lang="ja-JP" altLang="en-US" sz="3200" b="1"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3200" b="1" dirty="0" smtClean="0">
                <a:gradFill>
                  <a:gsLst>
                    <a:gs pos="0">
                      <a:srgbClr val="000000"/>
                    </a:gs>
                    <a:gs pos="86000">
                      <a:srgbClr val="000000"/>
                    </a:gs>
                  </a:gsLst>
                  <a:lin ang="5400000" scaled="0"/>
                </a:gradFill>
                <a:latin typeface="Consolas"/>
                <a:ea typeface="メイリオ"/>
                <a:cs typeface="Consolas"/>
              </a:rPr>
              <a:t>      </a:t>
            </a:r>
            <a:r>
              <a:rPr lang="en-US" altLang="ja-JP" sz="3200" b="1" dirty="0" err="1" smtClean="0">
                <a:gradFill>
                  <a:gsLst>
                    <a:gs pos="0">
                      <a:srgbClr val="000000"/>
                    </a:gs>
                    <a:gs pos="86000">
                      <a:srgbClr val="000000"/>
                    </a:gs>
                  </a:gsLst>
                  <a:lin ang="5400000" scaled="0"/>
                </a:gradFill>
                <a:latin typeface="Consolas"/>
                <a:ea typeface="メイリオ"/>
                <a:cs typeface="Consolas"/>
              </a:rPr>
              <a:t>JSON.parse</a:t>
            </a:r>
            <a:r>
              <a:rPr lang="en-US" altLang="ja-JP" sz="3200" b="1" dirty="0" smtClean="0">
                <a:gradFill>
                  <a:gsLst>
                    <a:gs pos="0">
                      <a:srgbClr val="000000"/>
                    </a:gs>
                    <a:gs pos="86000">
                      <a:srgbClr val="000000"/>
                    </a:gs>
                  </a:gsLst>
                  <a:lin ang="5400000" scaled="0"/>
                </a:gradFill>
                <a:latin typeface="Consolas"/>
                <a:ea typeface="メイリオ"/>
                <a:cs typeface="Consolas"/>
              </a:rPr>
              <a:t>(</a:t>
            </a:r>
            <a:r>
              <a:rPr lang="en-US" altLang="ja-JP" sz="3200" b="1" dirty="0" err="1" smtClean="0">
                <a:gradFill>
                  <a:gsLst>
                    <a:gs pos="0">
                      <a:srgbClr val="000000"/>
                    </a:gs>
                    <a:gs pos="86000">
                      <a:srgbClr val="000000"/>
                    </a:gs>
                  </a:gsLst>
                  <a:lin ang="5400000" scaled="0"/>
                </a:gradFill>
                <a:latin typeface="Consolas"/>
                <a:ea typeface="メイリオ"/>
                <a:cs typeface="Consolas"/>
              </a:rPr>
              <a:t>response.responseText</a:t>
            </a:r>
            <a:r>
              <a:rPr lang="en-US" altLang="ja-JP" sz="3200" b="1" dirty="0" smtClean="0">
                <a:gradFill>
                  <a:gsLst>
                    <a:gs pos="0">
                      <a:srgbClr val="000000"/>
                    </a:gs>
                    <a:gs pos="86000">
                      <a:srgbClr val="000000"/>
                    </a:gs>
                  </a:gsLst>
                  <a:lin ang="5400000" scaled="0"/>
                </a:gradFill>
                <a:latin typeface="Consolas"/>
                <a:ea typeface="メイリオ"/>
                <a:cs typeface="Consolas"/>
              </a:rPr>
              <a:t>));</a:t>
            </a:r>
            <a:endParaRPr lang="ja-JP" altLang="en-US" sz="3200" b="1"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3200" b="1" dirty="0" smtClean="0">
                <a:gradFill>
                  <a:gsLst>
                    <a:gs pos="0">
                      <a:srgbClr val="000000"/>
                    </a:gs>
                    <a:gs pos="86000">
                      <a:srgbClr val="000000"/>
                    </a:gs>
                  </a:gsLst>
                  <a:lin ang="5400000" scaled="0"/>
                </a:gradFill>
                <a:latin typeface="Consolas"/>
                <a:ea typeface="メイリオ"/>
                <a:cs typeface="Consolas"/>
              </a:rPr>
              <a:t>}</a:t>
            </a:r>
            <a:r>
              <a:rPr lang="en-US" altLang="ja-JP" sz="3200" b="0" dirty="0" smtClean="0">
                <a:gradFill>
                  <a:gsLst>
                    <a:gs pos="0">
                      <a:srgbClr val="000000"/>
                    </a:gs>
                    <a:gs pos="86000">
                      <a:srgbClr val="000000"/>
                    </a:gs>
                  </a:gsLst>
                  <a:lin ang="5400000" scaled="0"/>
                </a:gradFill>
                <a:latin typeface="Consolas"/>
                <a:ea typeface="メイリオ"/>
                <a:cs typeface="Consolas"/>
              </a:rPr>
              <a:t>);</a:t>
            </a:r>
            <a:endParaRPr lang="ja-JP" altLang="en-US" sz="3200" b="0" dirty="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endParaRPr lang="ja-JP" altLang="en-US" sz="2400" dirty="0">
              <a:latin typeface="Consolas" pitchFamily="49" charset="0"/>
              <a:ea typeface="メイリオ"/>
              <a:cs typeface="Consolas" pitchFamily="49" charset="0"/>
            </a:endParaRPr>
          </a:p>
        </p:txBody>
      </p:sp>
    </p:spTree>
    <p:extLst>
      <p:ext uri="{BB962C8B-B14F-4D97-AF65-F5344CB8AC3E}">
        <p14:creationId xmlns:p14="http://schemas.microsoft.com/office/powerpoint/2010/main" val="10837238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例</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エラー処理</a:t>
            </a:r>
            <a:endParaRPr lang="ja-JP" altLang="en-US" dirty="0">
              <a:ea typeface="メイリオ"/>
            </a:endParaRPr>
          </a:p>
        </p:txBody>
      </p:sp>
      <p:sp>
        <p:nvSpPr>
          <p:cNvPr id="3" name="Content Placeholder 2"/>
          <p:cNvSpPr>
            <a:spLocks noGrp="1"/>
          </p:cNvSpPr>
          <p:nvPr>
            <p:ph type="body" sz="quarter" idx="10"/>
          </p:nvPr>
        </p:nvSpPr>
        <p:spPr>
          <a:xfrm>
            <a:off x="519115" y="1918648"/>
            <a:ext cx="11149012" cy="5295331"/>
          </a:xfrm>
        </p:spPr>
        <p:txBody>
          <a:bodyPr>
            <a:normAutofit/>
          </a:bodyPr>
          <a:lstStyle/>
          <a:p>
            <a:pPr marL="0" indent="0" algn="l" defTabSz="914400">
              <a:spcBef>
                <a:spcPct val="20000"/>
              </a:spcBef>
              <a:buNone/>
            </a:pPr>
            <a:r>
              <a:rPr lang="en-US" altLang="ja-JP" sz="3200" b="0" smtClean="0">
                <a:gradFill>
                  <a:gsLst>
                    <a:gs pos="0">
                      <a:srgbClr val="000000"/>
                    </a:gs>
                    <a:gs pos="86000">
                      <a:srgbClr val="000000"/>
                    </a:gs>
                  </a:gsLst>
                  <a:lin ang="5400000" scaled="0"/>
                </a:gradFill>
                <a:latin typeface="Consolas"/>
                <a:ea typeface="メイリオ"/>
                <a:cs typeface="Consolas"/>
              </a:rPr>
              <a:t>WinJS.xhr({</a:t>
            </a:r>
          </a:p>
          <a:p>
            <a:pPr marL="0" indent="0" algn="l" defTabSz="914400">
              <a:spcBef>
                <a:spcPct val="20000"/>
              </a:spcBef>
              <a:buNone/>
            </a:pPr>
            <a:r>
              <a:rPr lang="ja-JP" altLang="en-US" sz="3200" b="0" smtClean="0">
                <a:gradFill>
                  <a:gsLst>
                    <a:gs pos="0">
                      <a:srgbClr val="000000"/>
                    </a:gs>
                    <a:gs pos="86000">
                      <a:srgbClr val="000000"/>
                    </a:gs>
                  </a:gsLst>
                  <a:lin ang="5400000" scaled="0"/>
                </a:gradFill>
                <a:latin typeface="Consolas"/>
                <a:ea typeface="メイリオ"/>
                <a:cs typeface="Consolas"/>
              </a:rPr>
              <a:t>  </a:t>
            </a:r>
            <a:r>
              <a:rPr lang="en-US" altLang="ja-JP" sz="3200" b="0" smtClean="0">
                <a:gradFill>
                  <a:gsLst>
                    <a:gs pos="0">
                      <a:srgbClr val="000000"/>
                    </a:gs>
                    <a:gs pos="86000">
                      <a:srgbClr val="000000"/>
                    </a:gs>
                  </a:gsLst>
                  <a:lin ang="5400000" scaled="0"/>
                </a:gradFill>
                <a:latin typeface="Consolas"/>
                <a:ea typeface="メイリオ"/>
                <a:cs typeface="Consolas"/>
              </a:rPr>
              <a:t>url:"http://www.example.org/somedata.json"</a:t>
            </a:r>
            <a:endParaRPr lang="ja-JP" altLang="en-US" sz="3200" b="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3200" b="0" smtClean="0">
                <a:gradFill>
                  <a:gsLst>
                    <a:gs pos="0">
                      <a:srgbClr val="000000"/>
                    </a:gs>
                    <a:gs pos="86000">
                      <a:srgbClr val="000000"/>
                    </a:gs>
                  </a:gsLst>
                  <a:lin ang="5400000" scaled="0"/>
                </a:gradFill>
                <a:latin typeface="Consolas"/>
                <a:ea typeface="メイリオ"/>
                <a:cs typeface="Consolas"/>
              </a:rPr>
              <a:t>}).then(function (response) {</a:t>
            </a:r>
            <a:endParaRPr lang="ja-JP" altLang="en-US" sz="3200" b="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3200" b="0" smtClean="0">
                <a:gradFill>
                  <a:gsLst>
                    <a:gs pos="0">
                      <a:srgbClr val="000000"/>
                    </a:gs>
                    <a:gs pos="86000">
                      <a:srgbClr val="000000"/>
                    </a:gs>
                  </a:gsLst>
                  <a:lin ang="5400000" scaled="0"/>
                </a:gradFill>
                <a:latin typeface="Consolas"/>
                <a:ea typeface="メイリオ"/>
                <a:cs typeface="Consolas"/>
              </a:rPr>
              <a:t>    </a:t>
            </a:r>
            <a:r>
              <a:rPr lang="en-US" altLang="ja-JP" sz="3200" b="0" smtClean="0">
                <a:gradFill>
                  <a:gsLst>
                    <a:gs pos="0">
                      <a:srgbClr val="000000"/>
                    </a:gs>
                    <a:gs pos="86000">
                      <a:srgbClr val="000000"/>
                    </a:gs>
                  </a:gsLst>
                  <a:lin ang="5400000" scaled="0"/>
                </a:gradFill>
                <a:latin typeface="Consolas"/>
                <a:ea typeface="メイリオ"/>
                <a:cs typeface="Consolas"/>
              </a:rPr>
              <a:t>updateDisplay(</a:t>
            </a:r>
            <a:endParaRPr lang="ja-JP" altLang="en-US" sz="3200" b="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3200" b="0" smtClean="0">
                <a:gradFill>
                  <a:gsLst>
                    <a:gs pos="0">
                      <a:srgbClr val="000000"/>
                    </a:gs>
                    <a:gs pos="86000">
                      <a:srgbClr val="000000"/>
                    </a:gs>
                  </a:gsLst>
                  <a:lin ang="5400000" scaled="0"/>
                </a:gradFill>
                <a:latin typeface="Consolas"/>
                <a:ea typeface="メイリオ"/>
                <a:cs typeface="Consolas"/>
              </a:rPr>
              <a:t>      </a:t>
            </a:r>
            <a:r>
              <a:rPr lang="en-US" altLang="ja-JP" sz="3200" b="0" smtClean="0">
                <a:gradFill>
                  <a:gsLst>
                    <a:gs pos="0">
                      <a:srgbClr val="000000"/>
                    </a:gs>
                    <a:gs pos="86000">
                      <a:srgbClr val="000000"/>
                    </a:gs>
                  </a:gsLst>
                  <a:lin ang="5400000" scaled="0"/>
                </a:gradFill>
                <a:latin typeface="Consolas"/>
                <a:ea typeface="メイリオ"/>
                <a:cs typeface="Consolas"/>
              </a:rPr>
              <a:t>JSON.parse(response.responseText));</a:t>
            </a:r>
            <a:endParaRPr lang="ja-JP" altLang="en-US" sz="3200" b="0"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3200" b="0" smtClean="0">
                <a:gradFill>
                  <a:gsLst>
                    <a:gs pos="0">
                      <a:srgbClr val="000000"/>
                    </a:gs>
                    <a:gs pos="86000">
                      <a:srgbClr val="000000"/>
                    </a:gs>
                  </a:gsLst>
                  <a:lin ang="5400000" scaled="0"/>
                </a:gradFill>
                <a:latin typeface="Consolas"/>
                <a:ea typeface="メイリオ"/>
                <a:cs typeface="Consolas"/>
              </a:rPr>
              <a:t>}</a:t>
            </a:r>
            <a:r>
              <a:rPr lang="en-US" altLang="ja-JP" sz="3200" b="1" smtClean="0">
                <a:gradFill>
                  <a:gsLst>
                    <a:gs pos="0">
                      <a:srgbClr val="000000"/>
                    </a:gs>
                    <a:gs pos="86000">
                      <a:srgbClr val="000000"/>
                    </a:gs>
                  </a:gsLst>
                  <a:lin ang="5400000" scaled="0"/>
                </a:gradFill>
                <a:latin typeface="Consolas"/>
                <a:ea typeface="メイリオ"/>
                <a:cs typeface="Consolas"/>
              </a:rPr>
              <a:t>, function (ex) {</a:t>
            </a:r>
            <a:endParaRPr lang="ja-JP" altLang="en-US" sz="3200" b="1"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ja-JP" altLang="en-US" sz="3200" b="1" smtClean="0">
                <a:gradFill>
                  <a:gsLst>
                    <a:gs pos="0">
                      <a:srgbClr val="000000"/>
                    </a:gs>
                    <a:gs pos="86000">
                      <a:srgbClr val="000000"/>
                    </a:gs>
                  </a:gsLst>
                  <a:lin ang="5400000" scaled="0"/>
                </a:gradFill>
                <a:latin typeface="Consolas"/>
                <a:ea typeface="メイリオ"/>
                <a:cs typeface="Consolas"/>
              </a:rPr>
              <a:t>  </a:t>
            </a:r>
            <a:r>
              <a:rPr lang="en-US" altLang="ja-JP" sz="3200" b="1" smtClean="0">
                <a:gradFill>
                  <a:gsLst>
                    <a:gs pos="0">
                      <a:srgbClr val="000000"/>
                    </a:gs>
                    <a:gs pos="86000">
                      <a:srgbClr val="000000"/>
                    </a:gs>
                  </a:gsLst>
                  <a:lin ang="5400000" scaled="0"/>
                </a:gradFill>
                <a:latin typeface="Consolas"/>
                <a:ea typeface="メイリオ"/>
                <a:cs typeface="Consolas"/>
              </a:rPr>
              <a:t>reportXhrError(ex);</a:t>
            </a:r>
            <a:endParaRPr lang="ja-JP" altLang="en-US" sz="3200" b="1" smtClean="0">
              <a:gradFill>
                <a:gsLst>
                  <a:gs pos="0">
                    <a:srgbClr val="000000"/>
                  </a:gs>
                  <a:gs pos="86000">
                    <a:srgbClr val="000000"/>
                  </a:gs>
                </a:gsLst>
                <a:lin ang="5400000" scaled="0"/>
              </a:gradFill>
              <a:latin typeface="Consolas"/>
              <a:ea typeface="メイリオ"/>
              <a:cs typeface="Consolas"/>
            </a:endParaRPr>
          </a:p>
          <a:p>
            <a:pPr marL="0" indent="0" algn="l" defTabSz="914400">
              <a:spcBef>
                <a:spcPct val="20000"/>
              </a:spcBef>
              <a:buNone/>
            </a:pPr>
            <a:r>
              <a:rPr lang="en-US" altLang="ja-JP" sz="3200" b="1" smtClean="0">
                <a:gradFill>
                  <a:gsLst>
                    <a:gs pos="0">
                      <a:srgbClr val="000000"/>
                    </a:gs>
                    <a:gs pos="86000">
                      <a:srgbClr val="000000"/>
                    </a:gs>
                  </a:gsLst>
                  <a:lin ang="5400000" scaled="0"/>
                </a:gradFill>
                <a:latin typeface="Consolas"/>
                <a:ea typeface="メイリオ"/>
                <a:cs typeface="Consolas"/>
              </a:rPr>
              <a:t>}</a:t>
            </a:r>
            <a:r>
              <a:rPr lang="en-US" altLang="ja-JP" sz="3200" b="0" smtClean="0">
                <a:gradFill>
                  <a:gsLst>
                    <a:gs pos="0">
                      <a:srgbClr val="000000"/>
                    </a:gs>
                    <a:gs pos="86000">
                      <a:srgbClr val="000000"/>
                    </a:gs>
                  </a:gsLst>
                  <a:lin ang="5400000" scaled="0"/>
                </a:gradFill>
                <a:latin typeface="Consolas"/>
                <a:ea typeface="メイリオ"/>
                <a:cs typeface="Consolas"/>
              </a:rPr>
              <a:t>);</a:t>
            </a:r>
            <a:endParaRPr lang="ja-JP" altLang="en-US" sz="3200" b="0">
              <a:gradFill>
                <a:gsLst>
                  <a:gs pos="0">
                    <a:srgbClr val="000000"/>
                  </a:gs>
                  <a:gs pos="86000">
                    <a:srgbClr val="000000"/>
                  </a:gs>
                </a:gsLst>
                <a:lin ang="5400000" scaled="0"/>
              </a:gradFill>
              <a:latin typeface="Consolas"/>
              <a:ea typeface="メイリオ"/>
              <a:cs typeface="Consolas"/>
            </a:endParaRPr>
          </a:p>
        </p:txBody>
      </p:sp>
    </p:spTree>
    <p:extLst>
      <p:ext uri="{BB962C8B-B14F-4D97-AF65-F5344CB8AC3E}">
        <p14:creationId xmlns:p14="http://schemas.microsoft.com/office/powerpoint/2010/main" val="23947202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69963" y="3449638"/>
            <a:ext cx="10360025" cy="569387"/>
          </a:xfrm>
        </p:spPr>
        <p:txBody>
          <a:bodyPr/>
          <a:lstStyle/>
          <a:p>
            <a:pPr algn="l" defTabSz="914400">
              <a:lnSpc>
                <a:spcPct val="90000"/>
              </a:lnSpc>
              <a:spcBef>
                <a:spcPct val="0"/>
              </a:spcBef>
              <a:buNone/>
            </a:pPr>
            <a:r>
              <a:rPr lang="en-US" altLang="ja-JP" sz="40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WinJS</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のコントロール	</a:t>
            </a:r>
            <a:endParaRPr lang="ja-JP" altLang="en-US" sz="4000" dirty="0">
              <a:ea typeface="メイリオ"/>
            </a:endParaRPr>
          </a:p>
        </p:txBody>
      </p:sp>
    </p:spTree>
    <p:extLst>
      <p:ext uri="{BB962C8B-B14F-4D97-AF65-F5344CB8AC3E}">
        <p14:creationId xmlns:p14="http://schemas.microsoft.com/office/powerpoint/2010/main" val="302206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HTML </a:t>
            </a:r>
            <a:r>
              <a:rPr lang="ja-JP" altLang="en-US" sz="44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には</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既にコントロールがある</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endParaRPr lang="ja-JP" altLang="en-US" dirty="0">
              <a:ea typeface="メイリオ"/>
            </a:endParaRPr>
          </a:p>
        </p:txBody>
      </p:sp>
      <p:sp>
        <p:nvSpPr>
          <p:cNvPr id="5" name="Content Placeholder 4"/>
          <p:cNvSpPr>
            <a:spLocks noGrp="1"/>
          </p:cNvSpPr>
          <p:nvPr>
            <p:ph idx="1"/>
          </p:nvPr>
        </p:nvSpPr>
        <p:spPr>
          <a:xfrm>
            <a:off x="519112" y="1447800"/>
            <a:ext cx="11149013" cy="3742563"/>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HTML </a:t>
            </a:r>
            <a:r>
              <a:rPr lang="ja-JP" altLang="en-US" sz="3200" b="0" dirty="0" err="1" smtClean="0">
                <a:gradFill>
                  <a:gsLst>
                    <a:gs pos="0">
                      <a:schemeClr val="tx1"/>
                    </a:gs>
                    <a:gs pos="86000">
                      <a:schemeClr val="tx1"/>
                    </a:gs>
                  </a:gsLst>
                  <a:lin ang="5400000" scaled="0"/>
                </a:gradFill>
                <a:latin typeface="Segoe UI Light"/>
                <a:ea typeface="メイリオ"/>
                <a:cs typeface="+mn-cs"/>
              </a:rPr>
              <a:t>には</a:t>
            </a:r>
            <a:r>
              <a:rPr lang="ja-JP" altLang="en-US" sz="3200" b="0" dirty="0" smtClean="0">
                <a:gradFill>
                  <a:gsLst>
                    <a:gs pos="0">
                      <a:schemeClr val="tx1"/>
                    </a:gs>
                    <a:gs pos="86000">
                      <a:schemeClr val="tx1"/>
                    </a:gs>
                  </a:gsLst>
                  <a:lin ang="5400000" scaled="0"/>
                </a:gradFill>
                <a:latin typeface="Segoe UI Light"/>
                <a:ea typeface="メイリオ"/>
                <a:cs typeface="+mn-cs"/>
              </a:rPr>
              <a:t>要素がある</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en-US" altLang="ja-JP" sz="3200" b="0" dirty="0" err="1" smtClean="0">
                <a:gradFill>
                  <a:gsLst>
                    <a:gs pos="0">
                      <a:schemeClr val="tx1"/>
                    </a:gs>
                    <a:gs pos="86000">
                      <a:schemeClr val="tx1"/>
                    </a:gs>
                  </a:gsLst>
                  <a:lin ang="5400000" scaled="0"/>
                </a:gradFill>
                <a:latin typeface="Segoe UI Light"/>
                <a:ea typeface="メイリオ"/>
                <a:cs typeface="+mn-cs"/>
              </a:rPr>
              <a:t>WinJS</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のコントロールとは、</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要素に</a:t>
            </a:r>
            <a:r>
              <a:rPr lang="ja-JP" altLang="en-US" dirty="0">
                <a:latin typeface="Segoe UI Light"/>
                <a:ea typeface="メイリオ"/>
              </a:rPr>
              <a:t>関</a:t>
            </a:r>
            <a:r>
              <a:rPr lang="ja-JP" altLang="en-US" dirty="0" smtClean="0">
                <a:latin typeface="Segoe UI Light"/>
                <a:ea typeface="メイリオ"/>
              </a:rPr>
              <a:t>連付け</a:t>
            </a:r>
            <a:r>
              <a:rPr lang="ja-JP" altLang="en-US" sz="2800" b="0" dirty="0" smtClean="0">
                <a:gradFill>
                  <a:gsLst>
                    <a:gs pos="0">
                      <a:schemeClr val="tx1"/>
                    </a:gs>
                    <a:gs pos="86000">
                      <a:schemeClr val="tx1"/>
                    </a:gs>
                  </a:gsLst>
                  <a:lin ang="5400000" scaled="0"/>
                </a:gradFill>
                <a:latin typeface="Segoe UI Light"/>
                <a:ea typeface="メイリオ"/>
                <a:cs typeface="+mn-cs"/>
              </a:rPr>
              <a:t>された </a:t>
            </a:r>
            <a:r>
              <a:rPr lang="en-US" altLang="ja-JP" sz="2800" b="0" dirty="0" smtClean="0">
                <a:gradFill>
                  <a:gsLst>
                    <a:gs pos="0">
                      <a:schemeClr val="tx1"/>
                    </a:gs>
                    <a:gs pos="86000">
                      <a:schemeClr val="tx1"/>
                    </a:gs>
                  </a:gsLst>
                  <a:lin ang="5400000" scaled="0"/>
                </a:gradFill>
                <a:latin typeface="Segoe UI Light"/>
                <a:ea typeface="メイリオ"/>
                <a:cs typeface="+mn-cs"/>
              </a:rPr>
              <a:t>JavaScript </a:t>
            </a:r>
            <a:r>
              <a:rPr lang="ja-JP" altLang="en-US" sz="2800" b="0" dirty="0" smtClean="0">
                <a:gradFill>
                  <a:gsLst>
                    <a:gs pos="0">
                      <a:schemeClr val="tx1"/>
                    </a:gs>
                    <a:gs pos="86000">
                      <a:schemeClr val="tx1"/>
                    </a:gs>
                  </a:gsLst>
                  <a:lin ang="5400000" scaled="0"/>
                </a:gradFill>
                <a:latin typeface="Segoe UI Light"/>
                <a:ea typeface="メイリオ"/>
                <a:cs typeface="+mn-cs"/>
              </a:rPr>
              <a:t>オブジェクト</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DOM </a:t>
            </a:r>
            <a:r>
              <a:rPr lang="ja-JP" altLang="en-US" sz="2800" b="0" dirty="0" smtClean="0">
                <a:gradFill>
                  <a:gsLst>
                    <a:gs pos="0">
                      <a:schemeClr val="tx1"/>
                    </a:gs>
                    <a:gs pos="86000">
                      <a:schemeClr val="tx1"/>
                    </a:gs>
                  </a:gsLst>
                  <a:lin ang="5400000" scaled="0"/>
                </a:gradFill>
                <a:latin typeface="Segoe UI Light"/>
                <a:ea typeface="メイリオ"/>
                <a:cs typeface="+mn-cs"/>
              </a:rPr>
              <a:t>に接続された、再利用可能な一連の動作</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宣言またはプログラムを使用</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ツール対応</a:t>
            </a:r>
            <a:endParaRPr lang="ja-JP" altLang="en-US" dirty="0" smtClean="0">
              <a:ea typeface="メイリオ"/>
            </a:endParaRPr>
          </a:p>
          <a:p>
            <a:pPr marL="0" indent="0" algn="l" defTabSz="914400">
              <a:lnSpc>
                <a:spcPct val="100000"/>
              </a:lnSpc>
              <a:spcBef>
                <a:spcPct val="20000"/>
              </a:spcBef>
              <a:buNone/>
            </a:pPr>
            <a:endParaRPr lang="ja-JP" altLang="en-US" dirty="0">
              <a:ea typeface="メイリオ"/>
            </a:endParaRPr>
          </a:p>
        </p:txBody>
      </p:sp>
    </p:spTree>
    <p:extLst>
      <p:ext uri="{BB962C8B-B14F-4D97-AF65-F5344CB8AC3E}">
        <p14:creationId xmlns:p14="http://schemas.microsoft.com/office/powerpoint/2010/main" val="2001874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133" y="117890"/>
            <a:ext cx="11173090" cy="567848"/>
          </a:xfrm>
        </p:spPr>
        <p:txBody>
          <a:bodyPr/>
          <a:lstStyle/>
          <a:p>
            <a:pPr algn="l" defTabSz="914400">
              <a:spcBef>
                <a:spcPct val="0"/>
              </a:spcBef>
              <a:buNone/>
            </a:pPr>
            <a:r>
              <a:rPr lang="en-US" altLang="ja-JP" sz="41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Metro </a:t>
            </a:r>
            <a:r>
              <a:rPr lang="ja-JP" altLang="en-US" sz="41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スタイル </a:t>
            </a:r>
            <a:r>
              <a:rPr lang="ja-JP" altLang="en-US" sz="41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アプリ向けの標準コントロール</a:t>
            </a:r>
            <a:endParaRPr lang="ja-JP" altLang="en-US" sz="4100" dirty="0">
              <a:ea typeface="メイリオ"/>
            </a:endParaRPr>
          </a:p>
        </p:txBody>
      </p:sp>
      <p:sp>
        <p:nvSpPr>
          <p:cNvPr id="69" name="TextBox 68"/>
          <p:cNvSpPr txBox="1"/>
          <p:nvPr/>
        </p:nvSpPr>
        <p:spPr>
          <a:xfrm>
            <a:off x="148979" y="5976294"/>
            <a:ext cx="1180921" cy="215444"/>
          </a:xfrm>
          <a:prstGeom prst="rect">
            <a:avLst/>
          </a:prstGeom>
          <a:noFill/>
        </p:spPr>
        <p:txBody>
          <a:bodyPr wrap="squar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アプリ バー</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78"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097" y="6184406"/>
            <a:ext cx="121678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130050" y="2494149"/>
            <a:ext cx="359073"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評価</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675" y="2740710"/>
            <a:ext cx="1683120" cy="29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2104" y="762962"/>
            <a:ext cx="538609" cy="215444"/>
          </a:xfrm>
          <a:prstGeom prst="rect">
            <a:avLst/>
          </a:prstGeom>
          <a:noFill/>
        </p:spPr>
        <p:txBody>
          <a:bodyPr wrap="squar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ボタン</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32" name="TextBox 31"/>
          <p:cNvSpPr txBox="1"/>
          <p:nvPr/>
        </p:nvSpPr>
        <p:spPr>
          <a:xfrm>
            <a:off x="2007197" y="2277778"/>
            <a:ext cx="131766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リスト ボックス</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51"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328" y="2581501"/>
            <a:ext cx="912134" cy="136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94175" y="5416635"/>
            <a:ext cx="1256754"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ハイパーリンク</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52"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00" y="5620230"/>
            <a:ext cx="1964310" cy="22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8130050" y="3151386"/>
            <a:ext cx="897682"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スライダー</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28" name="TextBox 27"/>
          <p:cNvSpPr txBox="1"/>
          <p:nvPr/>
        </p:nvSpPr>
        <p:spPr>
          <a:xfrm>
            <a:off x="512104" y="1563174"/>
            <a:ext cx="1497205"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チェック ボックス</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14" name="Group 13"/>
          <p:cNvGrpSpPr/>
          <p:nvPr/>
        </p:nvGrpSpPr>
        <p:grpSpPr>
          <a:xfrm>
            <a:off x="547729" y="1862127"/>
            <a:ext cx="621215" cy="222869"/>
            <a:chOff x="494175" y="1881539"/>
            <a:chExt cx="621215" cy="222869"/>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521" y="1881539"/>
              <a:ext cx="222869" cy="22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75" y="1881539"/>
              <a:ext cx="222869" cy="22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extBox 28"/>
          <p:cNvSpPr txBox="1"/>
          <p:nvPr/>
        </p:nvSpPr>
        <p:spPr>
          <a:xfrm>
            <a:off x="9971491" y="2494149"/>
            <a:ext cx="1138132"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ラジオ ボタン</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38" name="TextBox 37"/>
          <p:cNvSpPr txBox="1"/>
          <p:nvPr/>
        </p:nvSpPr>
        <p:spPr>
          <a:xfrm>
            <a:off x="8130050" y="4706494"/>
            <a:ext cx="131766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トグル スイッチ</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11" name="Group 10"/>
          <p:cNvGrpSpPr/>
          <p:nvPr/>
        </p:nvGrpSpPr>
        <p:grpSpPr>
          <a:xfrm>
            <a:off x="8236925" y="4935644"/>
            <a:ext cx="3125162" cy="250183"/>
            <a:chOff x="7876875" y="5006894"/>
            <a:chExt cx="3125162" cy="250183"/>
          </a:xfrm>
        </p:grpSpPr>
        <p:pic>
          <p:nvPicPr>
            <p:cNvPr id="8"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6875" y="5006894"/>
              <a:ext cx="1475244" cy="23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8141" y="5018769"/>
              <a:ext cx="1463896" cy="23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TextBox 38"/>
          <p:cNvSpPr txBox="1"/>
          <p:nvPr/>
        </p:nvSpPr>
        <p:spPr>
          <a:xfrm>
            <a:off x="8130050" y="5338420"/>
            <a:ext cx="538609"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ヒント</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72" name="TextBox 71"/>
          <p:cNvSpPr txBox="1"/>
          <p:nvPr/>
        </p:nvSpPr>
        <p:spPr>
          <a:xfrm>
            <a:off x="494175" y="2236711"/>
            <a:ext cx="1138132" cy="430887"/>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コンテキスト </a:t>
            </a:r>
            <a:r>
              <a:rPr lang="en-US" altLang="ja-JP" sz="1400" b="0" dirty="0" smtClean="0">
                <a:gradFill>
                  <a:gsLst>
                    <a:gs pos="417">
                      <a:srgbClr val="000000"/>
                    </a:gs>
                    <a:gs pos="100000">
                      <a:srgbClr val="000000"/>
                    </a:gs>
                  </a:gsLst>
                  <a:lin ang="5400000" scaled="0"/>
                </a:gradFill>
                <a:latin typeface="Segoe"/>
                <a:ea typeface="メイリオ"/>
                <a:cs typeface="+mn-cs"/>
              </a:rPr>
              <a:t/>
            </a:r>
            <a:br>
              <a:rPr lang="en-US" altLang="ja-JP" sz="1400" b="0" dirty="0" smtClean="0">
                <a:gradFill>
                  <a:gsLst>
                    <a:gs pos="417">
                      <a:srgbClr val="000000"/>
                    </a:gs>
                    <a:gs pos="100000">
                      <a:srgbClr val="000000"/>
                    </a:gs>
                  </a:gsLst>
                  <a:lin ang="5400000" scaled="0"/>
                </a:gradFill>
                <a:latin typeface="Segoe"/>
                <a:ea typeface="メイリオ"/>
                <a:cs typeface="+mn-cs"/>
              </a:rPr>
            </a:br>
            <a:r>
              <a:rPr lang="ja-JP" altLang="en-US" sz="1400" b="0" dirty="0" smtClean="0">
                <a:gradFill>
                  <a:gsLst>
                    <a:gs pos="417">
                      <a:srgbClr val="000000"/>
                    </a:gs>
                    <a:gs pos="100000">
                      <a:srgbClr val="000000"/>
                    </a:gs>
                  </a:gsLst>
                  <a:lin ang="5400000" scaled="0"/>
                </a:gradFill>
                <a:latin typeface="Segoe"/>
                <a:ea typeface="メイリオ"/>
                <a:cs typeface="+mn-cs"/>
              </a:rPr>
              <a:t>メニュー</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67" name="TextBox 66"/>
          <p:cNvSpPr txBox="1"/>
          <p:nvPr/>
        </p:nvSpPr>
        <p:spPr>
          <a:xfrm>
            <a:off x="6112823" y="3415941"/>
            <a:ext cx="1138132"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リスト ビュー</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8448" y="3628290"/>
            <a:ext cx="1677613" cy="169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73232" y="1563174"/>
            <a:ext cx="131766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コンボ ボックス</a:t>
            </a:r>
            <a:endParaRPr lang="ja-JP" altLang="en-US" sz="1400" b="0" dirty="0">
              <a:gradFill>
                <a:gsLst>
                  <a:gs pos="417">
                    <a:srgbClr val="000000"/>
                  </a:gs>
                  <a:gs pos="100000">
                    <a:srgbClr val="000000"/>
                  </a:gs>
                </a:gsLst>
                <a:lin ang="5400000" scaled="0"/>
              </a:gradFill>
              <a:latin typeface="Segoe"/>
              <a:ea typeface="メイリオ"/>
              <a:cs typeface="+mn-cs"/>
            </a:endParaRPr>
          </a:p>
        </p:txBody>
      </p:sp>
      <p:sp>
        <p:nvSpPr>
          <p:cNvPr id="34" name="TextBox 33"/>
          <p:cNvSpPr txBox="1"/>
          <p:nvPr/>
        </p:nvSpPr>
        <p:spPr>
          <a:xfrm>
            <a:off x="9603654" y="1609785"/>
            <a:ext cx="107721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進行状況バー</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8479" y="2081595"/>
            <a:ext cx="1914525"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8169806" y="3847415"/>
            <a:ext cx="779059" cy="430887"/>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テキスト </a:t>
            </a:r>
            <a:r>
              <a:rPr lang="en-US" altLang="ja-JP" sz="1400" b="0" dirty="0" smtClean="0">
                <a:gradFill>
                  <a:gsLst>
                    <a:gs pos="417">
                      <a:srgbClr val="000000"/>
                    </a:gs>
                    <a:gs pos="100000">
                      <a:srgbClr val="000000"/>
                    </a:gs>
                  </a:gsLst>
                  <a:lin ang="5400000" scaled="0"/>
                </a:gradFill>
                <a:latin typeface="Segoe"/>
                <a:ea typeface="メイリオ"/>
                <a:cs typeface="+mn-cs"/>
              </a:rPr>
              <a:t/>
            </a:r>
            <a:br>
              <a:rPr lang="en-US" altLang="ja-JP" sz="1400" b="0" dirty="0" smtClean="0">
                <a:gradFill>
                  <a:gsLst>
                    <a:gs pos="417">
                      <a:srgbClr val="000000"/>
                    </a:gs>
                    <a:gs pos="100000">
                      <a:srgbClr val="000000"/>
                    </a:gs>
                  </a:gsLst>
                  <a:lin ang="5400000" scaled="0"/>
                </a:gradFill>
                <a:latin typeface="Segoe"/>
                <a:ea typeface="メイリオ"/>
                <a:cs typeface="+mn-cs"/>
              </a:rPr>
            </a:br>
            <a:r>
              <a:rPr lang="ja-JP" altLang="en-US" sz="1400" b="0" dirty="0" smtClean="0">
                <a:gradFill>
                  <a:gsLst>
                    <a:gs pos="417">
                      <a:srgbClr val="000000"/>
                    </a:gs>
                    <a:gs pos="100000">
                      <a:srgbClr val="000000"/>
                    </a:gs>
                  </a:gsLst>
                  <a:lin ang="5400000" scaled="0"/>
                </a:gradFill>
                <a:latin typeface="Segoe"/>
                <a:ea typeface="メイリオ"/>
                <a:cs typeface="+mn-cs"/>
              </a:rPr>
              <a:t>ボックス</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93" name="Group 92"/>
          <p:cNvGrpSpPr/>
          <p:nvPr/>
        </p:nvGrpSpPr>
        <p:grpSpPr>
          <a:xfrm>
            <a:off x="8165675" y="3982932"/>
            <a:ext cx="3487751" cy="581467"/>
            <a:chOff x="8226156" y="3931980"/>
            <a:chExt cx="3487751" cy="581467"/>
          </a:xfrm>
        </p:grpSpPr>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6156" y="4208647"/>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10819431" y="3931980"/>
              <a:ext cx="894476" cy="169277"/>
            </a:xfrm>
            <a:prstGeom prst="rect">
              <a:avLst/>
            </a:prstGeom>
            <a:noFill/>
          </p:spPr>
          <p:txBody>
            <a:bodyPr wrap="none" lIns="0" tIns="0" rIns="0" bIns="0" rtlCol="0">
              <a:spAutoFit/>
            </a:bodyPr>
            <a:lstStyle/>
            <a:p>
              <a:pPr algn="l" defTabSz="914400">
                <a:buNone/>
              </a:pPr>
              <a:r>
                <a:rPr lang="ja-JP" altLang="en-US" sz="1100" dirty="0" smtClean="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rPr>
                <a:t>クリア ボタン</a:t>
              </a:r>
              <a:endParaRPr lang="en-US" sz="1100" b="0" i="0" dirty="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endParaRPr>
            </a:p>
          </p:txBody>
        </p:sp>
        <p:sp>
          <p:nvSpPr>
            <p:cNvPr id="95" name="TextBox 94"/>
            <p:cNvSpPr txBox="1"/>
            <p:nvPr/>
          </p:nvSpPr>
          <p:spPr>
            <a:xfrm>
              <a:off x="9333234" y="3943855"/>
              <a:ext cx="1035540" cy="169277"/>
            </a:xfrm>
            <a:prstGeom prst="rect">
              <a:avLst/>
            </a:prstGeom>
            <a:noFill/>
          </p:spPr>
          <p:txBody>
            <a:bodyPr wrap="none" lIns="0" tIns="0" rIns="0" bIns="0" rtlCol="0">
              <a:spAutoFit/>
            </a:bodyPr>
            <a:lstStyle/>
            <a:p>
              <a:pPr algn="l" defTabSz="914400">
                <a:buNone/>
              </a:pPr>
              <a:r>
                <a:rPr lang="ja-JP" altLang="en-US" sz="1100" dirty="0" smtClean="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rPr>
                <a:t>スペル チェック</a:t>
              </a:r>
              <a:endParaRPr lang="en-US" sz="1100" b="0" i="0" dirty="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endParaRPr>
            </a:p>
          </p:txBody>
        </p:sp>
        <p:cxnSp>
          <p:nvCxnSpPr>
            <p:cNvPr id="102" name="Straight Connector 101"/>
            <p:cNvCxnSpPr/>
            <p:nvPr/>
          </p:nvCxnSpPr>
          <p:spPr>
            <a:xfrm flipV="1">
              <a:off x="10731718" y="4125409"/>
              <a:ext cx="176065" cy="206456"/>
            </a:xfrm>
            <a:prstGeom prst="line">
              <a:avLst/>
            </a:prstGeom>
          </p:spPr>
          <p:style>
            <a:lnRef idx="1">
              <a:schemeClr val="accent2"/>
            </a:lnRef>
            <a:fillRef idx="0">
              <a:schemeClr val="accent2"/>
            </a:fillRef>
            <a:effectRef idx="0">
              <a:schemeClr val="accent2"/>
            </a:effectRef>
            <a:fontRef idx="minor">
              <a:schemeClr val="tx1"/>
            </a:fontRef>
          </p:style>
        </p:cxnSp>
        <p:cxnSp>
          <p:nvCxnSpPr>
            <p:cNvPr id="103" name="Straight Connector 102"/>
            <p:cNvCxnSpPr/>
            <p:nvPr/>
          </p:nvCxnSpPr>
          <p:spPr>
            <a:xfrm flipV="1">
              <a:off x="9546480" y="4084622"/>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sp>
        <p:nvSpPr>
          <p:cNvPr id="55" name="TextBox 54"/>
          <p:cNvSpPr txBox="1"/>
          <p:nvPr/>
        </p:nvSpPr>
        <p:spPr>
          <a:xfrm>
            <a:off x="8130050" y="877346"/>
            <a:ext cx="897682"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パスワード</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89" name="Group 88"/>
          <p:cNvGrpSpPr/>
          <p:nvPr/>
        </p:nvGrpSpPr>
        <p:grpSpPr>
          <a:xfrm>
            <a:off x="8165675" y="848859"/>
            <a:ext cx="3076644" cy="546204"/>
            <a:chOff x="7943726" y="825654"/>
            <a:chExt cx="3076644" cy="546204"/>
          </a:xfrm>
        </p:grpSpPr>
        <p:pic>
          <p:nvPicPr>
            <p:cNvPr id="1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3726" y="1067058"/>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10315049" y="825654"/>
              <a:ext cx="705321" cy="169277"/>
            </a:xfrm>
            <a:prstGeom prst="rect">
              <a:avLst/>
            </a:prstGeom>
            <a:noFill/>
          </p:spPr>
          <p:txBody>
            <a:bodyPr wrap="none" lIns="0" tIns="0" rIns="0" bIns="0" rtlCol="0">
              <a:spAutoFit/>
            </a:bodyPr>
            <a:lstStyle/>
            <a:p>
              <a:pPr algn="l" defTabSz="914400">
                <a:buNone/>
              </a:pPr>
              <a:r>
                <a:rPr lang="ja-JP" altLang="en-US" sz="1100" b="0" i="0" dirty="0" smtClean="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rPr>
                <a:t>表示ボタン</a:t>
              </a:r>
              <a:endParaRPr lang="en-US" sz="1100" b="0" i="0" dirty="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endParaRPr>
            </a:p>
          </p:txBody>
        </p:sp>
        <p:cxnSp>
          <p:nvCxnSpPr>
            <p:cNvPr id="104" name="Straight Connector 103"/>
            <p:cNvCxnSpPr/>
            <p:nvPr/>
          </p:nvCxnSpPr>
          <p:spPr>
            <a:xfrm flipV="1">
              <a:off x="10445737" y="986968"/>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5"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1580" y="1838211"/>
            <a:ext cx="599358" cy="59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xtBox 105"/>
          <p:cNvSpPr txBox="1"/>
          <p:nvPr/>
        </p:nvSpPr>
        <p:spPr>
          <a:xfrm>
            <a:off x="8103546" y="1609785"/>
            <a:ext cx="1256754"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進行状況リング</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036"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13175" y="5567566"/>
            <a:ext cx="1676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Box 109"/>
          <p:cNvSpPr txBox="1"/>
          <p:nvPr/>
        </p:nvSpPr>
        <p:spPr>
          <a:xfrm>
            <a:off x="494175" y="3891505"/>
            <a:ext cx="107721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ポップアップ</a:t>
            </a:r>
            <a:endParaRPr lang="ja-JP" altLang="en-US" sz="1400" dirty="0" smtClean="0">
              <a:gradFill>
                <a:gsLst>
                  <a:gs pos="417">
                    <a:srgbClr val="000000"/>
                  </a:gs>
                  <a:gs pos="100000">
                    <a:srgbClr val="000000"/>
                  </a:gs>
                </a:gsLst>
                <a:lin ang="5400000" scaled="0"/>
              </a:gradFill>
              <a:ea typeface="メイリオ"/>
            </a:endParaRPr>
          </a:p>
        </p:txBody>
      </p:sp>
      <p:sp>
        <p:nvSpPr>
          <p:cNvPr id="64" name="TextBox 63"/>
          <p:cNvSpPr txBox="1"/>
          <p:nvPr/>
        </p:nvSpPr>
        <p:spPr>
          <a:xfrm>
            <a:off x="3868272" y="798611"/>
            <a:ext cx="1500186" cy="215444"/>
          </a:xfrm>
          <a:prstGeom prst="rect">
            <a:avLst/>
          </a:prstGeom>
          <a:noFill/>
        </p:spPr>
        <p:txBody>
          <a:bodyPr wrap="square" lIns="0" tIns="0" rIns="0" bIns="0" rtlCol="0">
            <a:spAutoFit/>
          </a:bodyPr>
          <a:lstStyle/>
          <a:p>
            <a:pPr algn="ctr"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グリッド ビュー</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10" name="Group 9"/>
          <p:cNvGrpSpPr/>
          <p:nvPr/>
        </p:nvGrpSpPr>
        <p:grpSpPr>
          <a:xfrm>
            <a:off x="10007116" y="2737234"/>
            <a:ext cx="715011" cy="295275"/>
            <a:chOff x="9647066" y="2763738"/>
            <a:chExt cx="715011" cy="295275"/>
          </a:xfrm>
        </p:grpSpPr>
        <p:pic>
          <p:nvPicPr>
            <p:cNvPr id="3"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47066" y="2767213"/>
              <a:ext cx="279925" cy="2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76327" y="2763738"/>
              <a:ext cx="2857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7" name="TextBox 126"/>
          <p:cNvSpPr txBox="1"/>
          <p:nvPr/>
        </p:nvSpPr>
        <p:spPr>
          <a:xfrm>
            <a:off x="3634753" y="3415941"/>
            <a:ext cx="131766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フリップ ビュー</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12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70378" y="3628291"/>
            <a:ext cx="1978801" cy="126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2644" y="1811636"/>
            <a:ext cx="148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70378" y="5518594"/>
            <a:ext cx="3769535" cy="1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extBox 132"/>
          <p:cNvSpPr txBox="1"/>
          <p:nvPr/>
        </p:nvSpPr>
        <p:spPr>
          <a:xfrm>
            <a:off x="3634754" y="5259559"/>
            <a:ext cx="1317668"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スクロール バー</a:t>
            </a:r>
            <a:endParaRPr lang="ja-JP" altLang="en-US" sz="1400" b="0" dirty="0">
              <a:gradFill>
                <a:gsLst>
                  <a:gs pos="417">
                    <a:srgbClr val="000000"/>
                  </a:gs>
                  <a:gs pos="100000">
                    <a:srgbClr val="000000"/>
                  </a:gs>
                </a:gsLst>
                <a:lin ang="5400000" scaled="0"/>
              </a:gradFill>
              <a:latin typeface="Segoe"/>
              <a:ea typeface="メイリオ"/>
              <a:cs typeface="+mn-cs"/>
            </a:endParaRPr>
          </a:p>
        </p:txBody>
      </p:sp>
      <p:pic>
        <p:nvPicPr>
          <p:cNvPr id="84"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0378" y="6001320"/>
            <a:ext cx="3759615" cy="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TextBox 134"/>
          <p:cNvSpPr txBox="1"/>
          <p:nvPr/>
        </p:nvSpPr>
        <p:spPr>
          <a:xfrm>
            <a:off x="3634753" y="5825279"/>
            <a:ext cx="1676741" cy="215444"/>
          </a:xfrm>
          <a:prstGeom prst="rect">
            <a:avLst/>
          </a:prstGeom>
          <a:noFill/>
        </p:spPr>
        <p:txBody>
          <a:bodyPr wrap="none" lIns="0" tIns="0" rIns="0" bIns="0" rtlCol="0">
            <a:spAutoFit/>
          </a:bodyPr>
          <a:lstStyle/>
          <a:p>
            <a:pPr algn="l" defTabSz="914400">
              <a:buNone/>
            </a:pPr>
            <a:r>
              <a:rPr lang="ja-JP" altLang="en-US" sz="1400" b="0" dirty="0" smtClean="0">
                <a:gradFill>
                  <a:gsLst>
                    <a:gs pos="417">
                      <a:srgbClr val="000000"/>
                    </a:gs>
                    <a:gs pos="100000">
                      <a:srgbClr val="000000"/>
                    </a:gs>
                  </a:gsLst>
                  <a:lin ang="5400000" scaled="0"/>
                </a:gradFill>
                <a:latin typeface="Segoe"/>
                <a:ea typeface="メイリオ"/>
                <a:cs typeface="+mn-cs"/>
              </a:rPr>
              <a:t>パン インジケーター</a:t>
            </a:r>
            <a:endParaRPr lang="ja-JP" altLang="en-US" sz="1400" b="0" dirty="0">
              <a:gradFill>
                <a:gsLst>
                  <a:gs pos="417">
                    <a:srgbClr val="000000"/>
                  </a:gs>
                  <a:gs pos="100000">
                    <a:srgbClr val="000000"/>
                  </a:gs>
                </a:gsLst>
                <a:lin ang="5400000" scaled="0"/>
              </a:gradFill>
              <a:latin typeface="Segoe"/>
              <a:ea typeface="メイリオ"/>
              <a:cs typeface="+mn-cs"/>
            </a:endParaRPr>
          </a:p>
        </p:txBody>
      </p:sp>
      <p:grpSp>
        <p:nvGrpSpPr>
          <p:cNvPr id="9" name="Group 8"/>
          <p:cNvGrpSpPr/>
          <p:nvPr/>
        </p:nvGrpSpPr>
        <p:grpSpPr>
          <a:xfrm>
            <a:off x="8165675" y="3215358"/>
            <a:ext cx="2181225" cy="483269"/>
            <a:chOff x="8594135" y="3203483"/>
            <a:chExt cx="2181225" cy="483269"/>
          </a:xfrm>
        </p:grpSpPr>
        <p:pic>
          <p:nvPicPr>
            <p:cNvPr id="6"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94135" y="3581977"/>
              <a:ext cx="21812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26991" y="3203483"/>
              <a:ext cx="3619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up 11"/>
          <p:cNvGrpSpPr/>
          <p:nvPr/>
        </p:nvGrpSpPr>
        <p:grpSpPr>
          <a:xfrm>
            <a:off x="547729" y="1028238"/>
            <a:ext cx="2835779" cy="435918"/>
            <a:chOff x="494175" y="1046167"/>
            <a:chExt cx="2835779" cy="435918"/>
          </a:xfrm>
        </p:grpSpPr>
        <p:pic>
          <p:nvPicPr>
            <p:cNvPr id="68"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4175" y="1046167"/>
              <a:ext cx="447390" cy="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4472" y="1116149"/>
              <a:ext cx="1031067" cy="29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15525" y="1118693"/>
              <a:ext cx="814429" cy="29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6"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33694" y="1095013"/>
            <a:ext cx="3578067"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7729" y="2713517"/>
            <a:ext cx="8001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3587" y="4101504"/>
            <a:ext cx="2156246" cy="126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8358"/>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コントロールの使用</a:t>
            </a:r>
            <a:endParaRPr lang="ja-JP" altLang="en-US" sz="40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39700613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29297255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520" y="228601"/>
            <a:ext cx="11333033" cy="1235723"/>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宣言およびプログラムに</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よるコントロール</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の作成	</a:t>
            </a:r>
            <a:endParaRPr lang="ja-JP" altLang="en-US" dirty="0">
              <a:ea typeface="メイリオ"/>
            </a:endParaRPr>
          </a:p>
        </p:txBody>
      </p:sp>
      <p:sp>
        <p:nvSpPr>
          <p:cNvPr id="6" name="Text Placeholder 5"/>
          <p:cNvSpPr>
            <a:spLocks noGrp="1"/>
          </p:cNvSpPr>
          <p:nvPr>
            <p:ph type="body" sz="quarter" idx="10"/>
          </p:nvPr>
        </p:nvSpPr>
        <p:spPr>
          <a:xfrm>
            <a:off x="519115" y="1905002"/>
            <a:ext cx="11149012" cy="3988784"/>
          </a:xfrm>
        </p:spPr>
        <p:txBody>
          <a:bodyPr/>
          <a:lstStyle/>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&lt;div id="target"&gt;&lt;/div&gt;</a:t>
            </a: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&lt;div data-win-control="</a:t>
            </a:r>
            <a:r>
              <a:rPr lang="en-US" altLang="ja-JP" sz="2400" b="0" dirty="0" err="1" smtClean="0">
                <a:gradFill>
                  <a:gsLst>
                    <a:gs pos="0">
                      <a:srgbClr val="000000"/>
                    </a:gs>
                    <a:gs pos="86000">
                      <a:srgbClr val="000000"/>
                    </a:gs>
                  </a:gsLst>
                  <a:lin ang="5400000" scaled="0"/>
                </a:gradFill>
                <a:latin typeface="Consolas"/>
                <a:ea typeface="メイリオ"/>
                <a:cs typeface="Consolas"/>
              </a:rPr>
              <a:t>WinJS.UI.TimePicker</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data-win-options="{</a:t>
            </a:r>
            <a:r>
              <a:rPr lang="en-US" altLang="ja-JP" sz="2400" b="0" dirty="0" err="1" smtClean="0">
                <a:gradFill>
                  <a:gsLst>
                    <a:gs pos="0">
                      <a:srgbClr val="000000"/>
                    </a:gs>
                    <a:gs pos="86000">
                      <a:srgbClr val="000000"/>
                    </a:gs>
                  </a:gsLst>
                  <a:lin ang="5400000" scaled="0"/>
                </a:gradFill>
                <a:latin typeface="Consolas"/>
                <a:ea typeface="メイリオ"/>
                <a:cs typeface="Consolas"/>
              </a:rPr>
              <a:t>minuteIncrement</a:t>
            </a:r>
            <a:r>
              <a:rPr lang="en-US" altLang="ja-JP" sz="2400" b="0" dirty="0" smtClean="0">
                <a:gradFill>
                  <a:gsLst>
                    <a:gs pos="0">
                      <a:srgbClr val="000000"/>
                    </a:gs>
                    <a:gs pos="86000">
                      <a:srgbClr val="000000"/>
                    </a:gs>
                  </a:gsLst>
                  <a:lin ang="5400000" scaled="0"/>
                </a:gradFill>
                <a:latin typeface="Consolas"/>
                <a:ea typeface="メイリオ"/>
                <a:cs typeface="Consolas"/>
              </a:rPr>
              <a:t>: 15}"&gt;&lt;/div&gt;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WinJS.UI.processAll</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target = </a:t>
            </a:r>
            <a:r>
              <a:rPr lang="en-US" altLang="ja-JP" sz="2400" b="0" dirty="0" err="1" smtClean="0">
                <a:gradFill>
                  <a:gsLst>
                    <a:gs pos="0">
                      <a:srgbClr val="000000"/>
                    </a:gs>
                    <a:gs pos="86000">
                      <a:srgbClr val="000000"/>
                    </a:gs>
                  </a:gsLst>
                  <a:lin ang="5400000" scaled="0"/>
                </a:gradFill>
                <a:latin typeface="Consolas"/>
                <a:ea typeface="メイリオ"/>
                <a:cs typeface="Consolas"/>
              </a:rPr>
              <a:t>document.getElementById</a:t>
            </a:r>
            <a:r>
              <a:rPr lang="en-US" altLang="ja-JP" sz="2400" b="0" dirty="0" smtClean="0">
                <a:gradFill>
                  <a:gsLst>
                    <a:gs pos="0">
                      <a:srgbClr val="000000"/>
                    </a:gs>
                    <a:gs pos="86000">
                      <a:srgbClr val="000000"/>
                    </a:gs>
                  </a:gsLst>
                  <a:lin ang="5400000" scaled="0"/>
                </a:gradFill>
                <a:latin typeface="Consolas"/>
                <a:ea typeface="メイリオ"/>
                <a:cs typeface="Consolas"/>
              </a:rPr>
              <a:t>("target");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err="1" smtClean="0">
                <a:gradFill>
                  <a:gsLst>
                    <a:gs pos="0">
                      <a:srgbClr val="000000"/>
                    </a:gs>
                    <a:gs pos="86000">
                      <a:srgbClr val="000000"/>
                    </a:gs>
                  </a:gsLst>
                  <a:lin ang="5400000" scaled="0"/>
                </a:gradFill>
                <a:latin typeface="Consolas"/>
                <a:ea typeface="メイリオ"/>
                <a:cs typeface="Consolas"/>
              </a:rPr>
              <a:t>timePicker</a:t>
            </a:r>
            <a:r>
              <a:rPr lang="en-US" altLang="ja-JP" sz="2400" b="0" dirty="0" smtClean="0">
                <a:gradFill>
                  <a:gsLst>
                    <a:gs pos="0">
                      <a:srgbClr val="000000"/>
                    </a:gs>
                    <a:gs pos="86000">
                      <a:srgbClr val="000000"/>
                    </a:gs>
                  </a:gsLst>
                  <a:lin ang="5400000" scaled="0"/>
                </a:gradFill>
                <a:latin typeface="Consolas"/>
                <a:ea typeface="メイリオ"/>
                <a:cs typeface="Consolas"/>
              </a:rPr>
              <a:t> = new </a:t>
            </a:r>
            <a:r>
              <a:rPr lang="en-US" altLang="ja-JP" sz="2400" b="0" dirty="0" err="1" smtClean="0">
                <a:gradFill>
                  <a:gsLst>
                    <a:gs pos="0">
                      <a:srgbClr val="000000"/>
                    </a:gs>
                    <a:gs pos="86000">
                      <a:srgbClr val="000000"/>
                    </a:gs>
                  </a:gsLst>
                  <a:lin ang="5400000" scaled="0"/>
                </a:gradFill>
                <a:latin typeface="Consolas"/>
                <a:ea typeface="メイリオ"/>
                <a:cs typeface="Consolas"/>
              </a:rPr>
              <a:t>WinJS.UI.TimePicker</a:t>
            </a:r>
            <a:r>
              <a:rPr lang="en-US" altLang="ja-JP" sz="2400" b="0" dirty="0" smtClean="0">
                <a:gradFill>
                  <a:gsLst>
                    <a:gs pos="0">
                      <a:srgbClr val="000000"/>
                    </a:gs>
                    <a:gs pos="86000">
                      <a:srgbClr val="000000"/>
                    </a:gs>
                  </a:gsLst>
                  <a:lin ang="5400000" scaled="0"/>
                </a:gradFill>
                <a:latin typeface="Consolas"/>
                <a:ea typeface="メイリオ"/>
                <a:cs typeface="Consolas"/>
              </a:rPr>
              <a:t>(target, {</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err="1" smtClean="0">
                <a:gradFill>
                  <a:gsLst>
                    <a:gs pos="0">
                      <a:srgbClr val="000000"/>
                    </a:gs>
                    <a:gs pos="86000">
                      <a:srgbClr val="000000"/>
                    </a:gs>
                  </a:gsLst>
                  <a:lin ang="5400000" scaled="0"/>
                </a:gradFill>
                <a:latin typeface="Consolas"/>
                <a:ea typeface="メイリオ"/>
                <a:cs typeface="Consolas"/>
              </a:rPr>
              <a:t>minuteIncrement</a:t>
            </a:r>
            <a:r>
              <a:rPr lang="en-US" altLang="ja-JP" sz="2400" b="0" dirty="0" smtClean="0">
                <a:gradFill>
                  <a:gsLst>
                    <a:gs pos="0">
                      <a:srgbClr val="000000"/>
                    </a:gs>
                    <a:gs pos="86000">
                      <a:srgbClr val="000000"/>
                    </a:gs>
                  </a:gsLst>
                  <a:lin ang="5400000" scaled="0"/>
                </a:gradFill>
                <a:latin typeface="Consolas"/>
                <a:ea typeface="メイリオ"/>
                <a:cs typeface="Consolas"/>
              </a:rPr>
              <a:t>: 15});</a:t>
            </a:r>
            <a:endParaRPr lang="ja-JP" altLang="en-US" sz="2400" b="0" dirty="0">
              <a:gradFill>
                <a:gsLst>
                  <a:gs pos="0">
                    <a:srgbClr val="000000"/>
                  </a:gs>
                  <a:gs pos="86000">
                    <a:srgbClr val="000000"/>
                  </a:gs>
                </a:gsLst>
                <a:lin ang="5400000" scaled="0"/>
              </a:gradFill>
              <a:latin typeface="Consolas"/>
              <a:ea typeface="メイリオ"/>
              <a:cs typeface="Consolas"/>
            </a:endParaRPr>
          </a:p>
        </p:txBody>
      </p:sp>
    </p:spTree>
    <p:extLst>
      <p:ext uri="{BB962C8B-B14F-4D97-AF65-F5344CB8AC3E}">
        <p14:creationId xmlns:p14="http://schemas.microsoft.com/office/powerpoint/2010/main" val="16560564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69963" y="5970087"/>
            <a:ext cx="9574695" cy="623688"/>
          </a:xfrm>
        </p:spPr>
        <p:txBody>
          <a:bodyPr/>
          <a:lstStyle/>
          <a:p>
            <a:pPr marL="460400" indent="-460400" algn="l" defTabSz="914400">
              <a:lnSpc>
                <a:spcPct val="70000"/>
              </a:lnSpc>
              <a:spcBef>
                <a:spcPct val="20000"/>
              </a:spcBef>
              <a:buNone/>
            </a:pPr>
            <a:r>
              <a:rPr lang="ja-JP" altLang="en-US" sz="1600" b="0" u="none" strike="noStrike" spc="-70" baseline="0" dirty="0" smtClean="0">
                <a:ln>
                  <a:noFill/>
                </a:ln>
                <a:gradFill>
                  <a:gsLst>
                    <a:gs pos="0">
                      <a:schemeClr val="tx1"/>
                    </a:gs>
                    <a:gs pos="86000">
                      <a:schemeClr val="tx1"/>
                    </a:gs>
                  </a:gsLst>
                  <a:lin ang="5400000" scaled="0"/>
                </a:gradFill>
                <a:effectLst/>
                <a:latin typeface="メイリオ"/>
                <a:ea typeface="メイリオ"/>
                <a:cs typeface="Segoe UI"/>
              </a:rPr>
              <a:t>データ バインドがなければマイクロソフトの </a:t>
            </a:r>
            <a:r>
              <a:rPr lang="en-US" altLang="ja-JP" sz="1600" b="0" u="none" strike="noStrike" spc="-70" baseline="0" dirty="0" smtClean="0">
                <a:ln>
                  <a:noFill/>
                </a:ln>
                <a:gradFill>
                  <a:gsLst>
                    <a:gs pos="0">
                      <a:schemeClr val="tx1"/>
                    </a:gs>
                    <a:gs pos="86000">
                      <a:schemeClr val="tx1"/>
                    </a:gs>
                  </a:gsLst>
                  <a:lin ang="5400000" scaled="0"/>
                </a:gradFill>
                <a:effectLst/>
                <a:latin typeface="メイリオ"/>
                <a:ea typeface="メイリオ"/>
                <a:cs typeface="Segoe UI"/>
              </a:rPr>
              <a:t>UI </a:t>
            </a:r>
            <a:r>
              <a:rPr lang="ja-JP" altLang="en-US" sz="1600" b="0" u="none" strike="noStrike" spc="-70" baseline="0" dirty="0" smtClean="0">
                <a:ln>
                  <a:noFill/>
                </a:ln>
                <a:gradFill>
                  <a:gsLst>
                    <a:gs pos="0">
                      <a:schemeClr val="tx1"/>
                    </a:gs>
                    <a:gs pos="86000">
                      <a:schemeClr val="tx1"/>
                    </a:gs>
                  </a:gsLst>
                  <a:lin ang="5400000" scaled="0"/>
                </a:gradFill>
                <a:effectLst/>
                <a:latin typeface="メイリオ"/>
                <a:ea typeface="メイリオ"/>
                <a:cs typeface="Segoe UI"/>
              </a:rPr>
              <a:t>スタックではありません</a:t>
            </a:r>
            <a:endParaRPr lang="ja-JP" altLang="en-US" dirty="0">
              <a:ea typeface="メイリオ"/>
            </a:endParaRPr>
          </a:p>
        </p:txBody>
      </p:sp>
      <p:sp>
        <p:nvSpPr>
          <p:cNvPr id="4" name="Title 3"/>
          <p:cNvSpPr>
            <a:spLocks noGrp="1"/>
          </p:cNvSpPr>
          <p:nvPr>
            <p:ph type="title" idx="4294967295"/>
          </p:nvPr>
        </p:nvSpPr>
        <p:spPr>
          <a:xfrm>
            <a:off x="969963" y="3449638"/>
            <a:ext cx="10360025" cy="569387"/>
          </a:xfrm>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データ バインド</a:t>
            </a:r>
            <a:endParaRPr lang="ja-JP" altLang="en-US" sz="4000" dirty="0">
              <a:ea typeface="メイリオ"/>
            </a:endParaRPr>
          </a:p>
        </p:txBody>
      </p:sp>
    </p:spTree>
    <p:extLst>
      <p:ext uri="{BB962C8B-B14F-4D97-AF65-F5344CB8AC3E}">
        <p14:creationId xmlns:p14="http://schemas.microsoft.com/office/powerpoint/2010/main" val="335100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データ バインドが行うこと</a:t>
            </a:r>
            <a:endParaRPr lang="ja-JP" altLang="en-US" dirty="0">
              <a:ea typeface="メイリオ"/>
            </a:endParaRPr>
          </a:p>
        </p:txBody>
      </p:sp>
      <p:sp>
        <p:nvSpPr>
          <p:cNvPr id="7" name="Content Placeholder 6"/>
          <p:cNvSpPr>
            <a:spLocks noGrp="1"/>
          </p:cNvSpPr>
          <p:nvPr>
            <p:ph idx="1"/>
          </p:nvPr>
        </p:nvSpPr>
        <p:spPr>
          <a:xfrm>
            <a:off x="519112" y="1447800"/>
            <a:ext cx="11149013" cy="3447098"/>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一方向のデータ バインド</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オブジェクト </a:t>
            </a:r>
            <a:r>
              <a:rPr lang="ja-JP" altLang="en-US" sz="3200" b="0" dirty="0" smtClean="0">
                <a:gradFill>
                  <a:gsLst>
                    <a:gs pos="0">
                      <a:schemeClr val="tx1"/>
                    </a:gs>
                    <a:gs pos="86000">
                      <a:schemeClr val="tx1"/>
                    </a:gs>
                  </a:gsLst>
                  <a:lin ang="5400000" scaled="0"/>
                </a:gradFill>
                <a:latin typeface="Segoe UI Light"/>
                <a:ea typeface="メイリオ"/>
                <a:cs typeface="+mn-cs"/>
              </a:rPr>
              <a:t>→</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en-US" altLang="ja-JP" sz="2800" b="0" dirty="0" smtClean="0">
                <a:gradFill>
                  <a:gsLst>
                    <a:gs pos="0">
                      <a:schemeClr val="tx1"/>
                    </a:gs>
                    <a:gs pos="86000">
                      <a:schemeClr val="tx1"/>
                    </a:gs>
                  </a:gsLst>
                  <a:lin ang="5400000" scaled="0"/>
                </a:gradFill>
                <a:latin typeface="Segoe UI Light"/>
                <a:ea typeface="メイリオ"/>
                <a:cs typeface="+mn-cs"/>
              </a:rPr>
              <a:t>UI (</a:t>
            </a:r>
            <a:r>
              <a:rPr lang="ja-JP" altLang="en-US" sz="2800" b="0" dirty="0" smtClean="0">
                <a:gradFill>
                  <a:gsLst>
                    <a:gs pos="0">
                      <a:schemeClr val="tx1"/>
                    </a:gs>
                    <a:gs pos="86000">
                      <a:schemeClr val="tx1"/>
                    </a:gs>
                  </a:gsLst>
                  <a:lin ang="5400000" scaled="0"/>
                </a:gradFill>
                <a:latin typeface="Segoe UI Light"/>
                <a:ea typeface="メイリオ"/>
                <a:cs typeface="+mn-cs"/>
              </a:rPr>
              <a:t>または任意の関数</a:t>
            </a:r>
            <a:r>
              <a:rPr lang="en-US" altLang="ja-JP" sz="2800" b="0" dirty="0" smtClean="0">
                <a:gradFill>
                  <a:gsLst>
                    <a:gs pos="0">
                      <a:schemeClr val="tx1"/>
                    </a:gs>
                    <a:gs pos="86000">
                      <a:schemeClr val="tx1"/>
                    </a:gs>
                  </a:gsLst>
                  <a:lin ang="5400000" scaled="0"/>
                </a:gradFill>
                <a:latin typeface="Segoe UI Light"/>
                <a:ea typeface="メイリオ"/>
                <a:cs typeface="+mn-cs"/>
              </a:rPr>
              <a: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非同期通知</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プログラムによるバインド</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宣言によるバインド</a:t>
            </a:r>
          </a:p>
          <a:p>
            <a:pPr marL="460400" indent="-460400" algn="l" defTabSz="914400">
              <a:lnSpc>
                <a:spcPct val="100000"/>
              </a:lnSpc>
              <a:spcBef>
                <a:spcPct val="20000"/>
              </a:spcBef>
              <a:buSzPct val="90000"/>
              <a:buFont typeface="Arial"/>
              <a:buChar char="•"/>
            </a:pPr>
            <a:endParaRPr lang="ja-JP" altLang="en-US" dirty="0" smtClean="0">
              <a:ea typeface="メイリオ"/>
            </a:endParaRPr>
          </a:p>
        </p:txBody>
      </p:sp>
    </p:spTree>
    <p:extLst>
      <p:ext uri="{BB962C8B-B14F-4D97-AF65-F5344CB8AC3E}">
        <p14:creationId xmlns:p14="http://schemas.microsoft.com/office/powerpoint/2010/main" val="16709245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データ バインド</a:t>
            </a:r>
            <a:endParaRPr lang="ja-JP" altLang="en-US" sz="40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17955513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テンプレートのバインド</a:t>
            </a:r>
            <a:endParaRPr lang="ja-JP" altLang="en-US" dirty="0">
              <a:ea typeface="メイリオ"/>
            </a:endParaRPr>
          </a:p>
        </p:txBody>
      </p:sp>
      <p:sp>
        <p:nvSpPr>
          <p:cNvPr id="3" name="Text Placeholder 2"/>
          <p:cNvSpPr>
            <a:spLocks noGrp="1"/>
          </p:cNvSpPr>
          <p:nvPr>
            <p:ph type="body" sz="quarter" idx="10"/>
          </p:nvPr>
        </p:nvSpPr>
        <p:spPr>
          <a:xfrm>
            <a:off x="519115" y="1905001"/>
            <a:ext cx="11149012" cy="2769989"/>
          </a:xfrm>
        </p:spPr>
        <p:txBody>
          <a:bodyPr/>
          <a:lstStyle/>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&lt;div data-win-control="</a:t>
            </a:r>
            <a:r>
              <a:rPr lang="en-US" altLang="ja-JP" sz="2400" b="0" dirty="0" err="1" smtClean="0">
                <a:gradFill>
                  <a:gsLst>
                    <a:gs pos="0">
                      <a:srgbClr val="000000"/>
                    </a:gs>
                    <a:gs pos="86000">
                      <a:srgbClr val="000000"/>
                    </a:gs>
                  </a:gsLst>
                  <a:lin ang="5400000" scaled="0"/>
                </a:gradFill>
                <a:latin typeface="Consolas"/>
                <a:ea typeface="メイリオ"/>
                <a:cs typeface="Consolas"/>
              </a:rPr>
              <a:t>WinJS.Binding.Template</a:t>
            </a:r>
            <a:r>
              <a:rPr lang="en-US" altLang="ja-JP" sz="2400" b="0" dirty="0" smtClean="0">
                <a:gradFill>
                  <a:gsLst>
                    <a:gs pos="0">
                      <a:srgbClr val="000000"/>
                    </a:gs>
                    <a:gs pos="86000">
                      <a:srgbClr val="000000"/>
                    </a:gs>
                  </a:gsLst>
                  <a:lin ang="5400000" scaled="0"/>
                </a:gradFill>
                <a:latin typeface="Consolas"/>
                <a:ea typeface="メイリオ"/>
                <a:cs typeface="Consolas"/>
              </a:rPr>
              <a:t>"&gt;</a:t>
            </a: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&lt;div class="</a:t>
            </a:r>
            <a:r>
              <a:rPr lang="en-US" altLang="ja-JP" sz="2400" b="0" dirty="0" err="1" smtClean="0">
                <a:gradFill>
                  <a:gsLst>
                    <a:gs pos="0">
                      <a:srgbClr val="000000"/>
                    </a:gs>
                    <a:gs pos="86000">
                      <a:srgbClr val="000000"/>
                    </a:gs>
                  </a:gsLst>
                  <a:lin ang="5400000" scaled="0"/>
                </a:gradFill>
                <a:latin typeface="Consolas"/>
                <a:ea typeface="メイリオ"/>
                <a:cs typeface="Consolas"/>
              </a:rPr>
              <a:t>feedItem</a:t>
            </a:r>
            <a:r>
              <a:rPr lang="en-US" altLang="ja-JP" sz="2400" b="0" dirty="0" smtClean="0">
                <a:gradFill>
                  <a:gsLst>
                    <a:gs pos="0">
                      <a:srgbClr val="000000"/>
                    </a:gs>
                    <a:gs pos="86000">
                      <a:srgbClr val="000000"/>
                    </a:gs>
                  </a:gsLst>
                  <a:lin ang="5400000" scaled="0"/>
                </a:gradFill>
                <a:latin typeface="Consolas"/>
                <a:ea typeface="メイリオ"/>
                <a:cs typeface="Consolas"/>
              </a:rPr>
              <a:t>"&gt;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&lt;h2 data-win-bind="</a:t>
            </a:r>
            <a:r>
              <a:rPr lang="en-US" altLang="ja-JP" sz="2400" b="0" dirty="0" err="1" smtClean="0">
                <a:gradFill>
                  <a:gsLst>
                    <a:gs pos="0">
                      <a:srgbClr val="000000"/>
                    </a:gs>
                    <a:gs pos="86000">
                      <a:srgbClr val="000000"/>
                    </a:gs>
                  </a:gsLst>
                  <a:lin ang="5400000" scaled="0"/>
                </a:gradFill>
                <a:latin typeface="Consolas"/>
                <a:ea typeface="メイリオ"/>
                <a:cs typeface="Consolas"/>
              </a:rPr>
              <a:t>textContent</a:t>
            </a:r>
            <a:r>
              <a:rPr lang="en-US" altLang="ja-JP" sz="2400" b="0" dirty="0" smtClean="0">
                <a:gradFill>
                  <a:gsLst>
                    <a:gs pos="0">
                      <a:srgbClr val="000000"/>
                    </a:gs>
                    <a:gs pos="86000">
                      <a:srgbClr val="000000"/>
                    </a:gs>
                  </a:gsLst>
                  <a:lin ang="5400000" scaled="0"/>
                </a:gradFill>
                <a:latin typeface="Consolas"/>
                <a:ea typeface="メイリオ"/>
                <a:cs typeface="Consolas"/>
              </a:rPr>
              <a:t>: title"&gt;&lt;/h2&gt;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&lt;</a:t>
            </a:r>
            <a:r>
              <a:rPr lang="en-US" altLang="ja-JP" sz="2400" b="0" dirty="0" err="1" smtClean="0">
                <a:gradFill>
                  <a:gsLst>
                    <a:gs pos="0">
                      <a:srgbClr val="000000"/>
                    </a:gs>
                    <a:gs pos="86000">
                      <a:srgbClr val="000000"/>
                    </a:gs>
                  </a:gsLst>
                  <a:lin ang="5400000" scaled="0"/>
                </a:gradFill>
                <a:latin typeface="Consolas"/>
                <a:ea typeface="メイリオ"/>
                <a:cs typeface="Consolas"/>
              </a:rPr>
              <a:t>img</a:t>
            </a:r>
            <a:r>
              <a:rPr lang="en-US" altLang="ja-JP" sz="2400" b="0" dirty="0" smtClean="0">
                <a:gradFill>
                  <a:gsLst>
                    <a:gs pos="0">
                      <a:srgbClr val="000000"/>
                    </a:gs>
                    <a:gs pos="86000">
                      <a:srgbClr val="000000"/>
                    </a:gs>
                  </a:gsLst>
                  <a:lin ang="5400000" scaled="0"/>
                </a:gradFill>
                <a:latin typeface="Consolas"/>
                <a:ea typeface="メイリオ"/>
                <a:cs typeface="Consolas"/>
              </a:rPr>
              <a:t> data-win-bind="</a:t>
            </a:r>
            <a:r>
              <a:rPr lang="en-US" altLang="ja-JP" sz="2400" b="0" dirty="0" err="1" smtClean="0">
                <a:gradFill>
                  <a:gsLst>
                    <a:gs pos="0">
                      <a:srgbClr val="000000"/>
                    </a:gs>
                    <a:gs pos="86000">
                      <a:srgbClr val="000000"/>
                    </a:gs>
                  </a:gsLst>
                  <a:lin ang="5400000" scaled="0"/>
                </a:gradFill>
                <a:latin typeface="Consolas"/>
                <a:ea typeface="メイリオ"/>
                <a:cs typeface="Consolas"/>
              </a:rPr>
              <a:t>src</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err="1" smtClean="0">
                <a:gradFill>
                  <a:gsLst>
                    <a:gs pos="0">
                      <a:srgbClr val="000000"/>
                    </a:gs>
                    <a:gs pos="86000">
                      <a:srgbClr val="000000"/>
                    </a:gs>
                  </a:gsLst>
                  <a:lin ang="5400000" scaled="0"/>
                </a:gradFill>
                <a:latin typeface="Consolas"/>
                <a:ea typeface="メイリオ"/>
                <a:cs typeface="Consolas"/>
              </a:rPr>
              <a:t>thumbnailUrl</a:t>
            </a:r>
            <a:r>
              <a:rPr lang="en-US" altLang="ja-JP" sz="2400" b="0" dirty="0" smtClean="0">
                <a:gradFill>
                  <a:gsLst>
                    <a:gs pos="0">
                      <a:srgbClr val="000000"/>
                    </a:gs>
                    <a:gs pos="86000">
                      <a:srgbClr val="000000"/>
                    </a:gs>
                  </a:gsLst>
                  <a:lin ang="5400000" scaled="0"/>
                </a:gradFill>
                <a:latin typeface="Consolas"/>
                <a:ea typeface="メイリオ"/>
                <a:cs typeface="Consolas"/>
              </a:rPr>
              <a:t>"&gt;&lt;/</a:t>
            </a:r>
            <a:r>
              <a:rPr lang="en-US" altLang="ja-JP" sz="2400" b="0" dirty="0" err="1" smtClean="0">
                <a:gradFill>
                  <a:gsLst>
                    <a:gs pos="0">
                      <a:srgbClr val="000000"/>
                    </a:gs>
                    <a:gs pos="86000">
                      <a:srgbClr val="000000"/>
                    </a:gs>
                  </a:gsLst>
                  <a:lin ang="5400000" scaled="0"/>
                </a:gradFill>
                <a:latin typeface="Consolas"/>
                <a:ea typeface="メイリオ"/>
                <a:cs typeface="Consolas"/>
              </a:rPr>
              <a:t>img</a:t>
            </a:r>
            <a:r>
              <a:rPr lang="en-US" altLang="ja-JP" sz="2400" b="0" dirty="0" smtClean="0">
                <a:gradFill>
                  <a:gsLst>
                    <a:gs pos="0">
                      <a:srgbClr val="000000"/>
                    </a:gs>
                    <a:gs pos="86000">
                      <a:srgbClr val="000000"/>
                    </a:gs>
                  </a:gsLst>
                  <a:lin ang="5400000" scaled="0"/>
                </a:gradFill>
                <a:latin typeface="Consolas"/>
                <a:ea typeface="メイリオ"/>
                <a:cs typeface="Consolas"/>
              </a:rPr>
              <a:t>&gt;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&lt;p data-win-bind="</a:t>
            </a:r>
            <a:r>
              <a:rPr lang="en-US" altLang="ja-JP" sz="2400" b="0" dirty="0" err="1" smtClean="0">
                <a:gradFill>
                  <a:gsLst>
                    <a:gs pos="0">
                      <a:srgbClr val="000000"/>
                    </a:gs>
                    <a:gs pos="86000">
                      <a:srgbClr val="000000"/>
                    </a:gs>
                  </a:gsLst>
                  <a:lin ang="5400000" scaled="0"/>
                </a:gradFill>
                <a:latin typeface="Consolas"/>
                <a:ea typeface="メイリオ"/>
                <a:cs typeface="Consolas"/>
              </a:rPr>
              <a:t>innerHTML</a:t>
            </a:r>
            <a:r>
              <a:rPr lang="en-US" altLang="ja-JP" sz="2400" b="0" dirty="0" smtClean="0">
                <a:gradFill>
                  <a:gsLst>
                    <a:gs pos="0">
                      <a:srgbClr val="000000"/>
                    </a:gs>
                    <a:gs pos="86000">
                      <a:srgbClr val="000000"/>
                    </a:gs>
                  </a:gsLst>
                  <a:lin ang="5400000" scaled="0"/>
                </a:gradFill>
                <a:latin typeface="Consolas"/>
                <a:ea typeface="メイリオ"/>
                <a:cs typeface="Consolas"/>
              </a:rPr>
              <a:t>: summary"&gt;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&lt;/div&gt;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&lt;/div&gt;</a:t>
            </a:r>
            <a:endParaRPr lang="ja-JP" altLang="en-US" dirty="0">
              <a:ea typeface="メイリオ"/>
            </a:endParaRPr>
          </a:p>
        </p:txBody>
      </p:sp>
    </p:spTree>
    <p:extLst>
      <p:ext uri="{BB962C8B-B14F-4D97-AF65-F5344CB8AC3E}">
        <p14:creationId xmlns:p14="http://schemas.microsoft.com/office/powerpoint/2010/main" val="42251311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宣言によるバインド</a:t>
            </a:r>
            <a:endParaRPr lang="ja-JP" altLang="en-US" dirty="0">
              <a:ea typeface="メイリオ"/>
            </a:endParaRPr>
          </a:p>
        </p:txBody>
      </p:sp>
      <p:sp>
        <p:nvSpPr>
          <p:cNvPr id="3" name="Content Placeholder 2"/>
          <p:cNvSpPr>
            <a:spLocks noGrp="1"/>
          </p:cNvSpPr>
          <p:nvPr>
            <p:ph type="body" sz="quarter" idx="10"/>
          </p:nvPr>
        </p:nvSpPr>
        <p:spPr>
          <a:xfrm>
            <a:off x="519115" y="1905001"/>
            <a:ext cx="11149012" cy="4727448"/>
          </a:xfrm>
        </p:spPr>
        <p:txBody>
          <a:bodyPr/>
          <a:lstStyle/>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&lt;h1 id="title" data-win-bind="</a:t>
            </a:r>
            <a:r>
              <a:rPr lang="en-US" altLang="ja-JP" sz="2400" b="0" dirty="0" err="1" smtClean="0">
                <a:gradFill>
                  <a:gsLst>
                    <a:gs pos="0">
                      <a:srgbClr val="000000"/>
                    </a:gs>
                    <a:gs pos="86000">
                      <a:srgbClr val="000000"/>
                    </a:gs>
                  </a:gsLst>
                  <a:lin ang="5400000" scaled="0"/>
                </a:gradFill>
                <a:latin typeface="Consolas"/>
                <a:ea typeface="メイリオ"/>
                <a:cs typeface="Consolas"/>
              </a:rPr>
              <a:t>textContent</a:t>
            </a:r>
            <a:r>
              <a:rPr lang="en-US" altLang="ja-JP" sz="2400" b="0" dirty="0" smtClean="0">
                <a:gradFill>
                  <a:gsLst>
                    <a:gs pos="0">
                      <a:srgbClr val="000000"/>
                    </a:gs>
                    <a:gs pos="86000">
                      <a:srgbClr val="000000"/>
                    </a:gs>
                  </a:gsLst>
                  <a:lin ang="5400000" scaled="0"/>
                </a:gradFill>
                <a:latin typeface="Consolas"/>
                <a:ea typeface="メイリオ"/>
                <a:cs typeface="Consolas"/>
              </a:rPr>
              <a:t>: title; </a:t>
            </a:r>
            <a:r>
              <a:rPr lang="en-US" altLang="ja-JP" sz="2400" b="0" dirty="0" err="1" smtClean="0">
                <a:gradFill>
                  <a:gsLst>
                    <a:gs pos="0">
                      <a:srgbClr val="000000"/>
                    </a:gs>
                    <a:gs pos="86000">
                      <a:srgbClr val="000000"/>
                    </a:gs>
                  </a:gsLst>
                  <a:lin ang="5400000" scaled="0"/>
                </a:gradFill>
                <a:latin typeface="Consolas"/>
                <a:ea typeface="メイリオ"/>
                <a:cs typeface="Consolas"/>
              </a:rPr>
              <a:t>style.background</a:t>
            </a:r>
            <a:r>
              <a:rPr lang="en-US" altLang="ja-JP" sz="2400" b="0" dirty="0" smtClean="0">
                <a:gradFill>
                  <a:gsLst>
                    <a:gs pos="0">
                      <a:srgbClr val="000000"/>
                    </a:gs>
                    <a:gs pos="86000">
                      <a:srgbClr val="000000"/>
                    </a:gs>
                  </a:gsLst>
                  <a:lin ang="5400000" scaled="0"/>
                </a:gradFill>
                <a:latin typeface="Consolas"/>
                <a:ea typeface="メイリオ"/>
                <a:cs typeface="Consolas"/>
              </a:rPr>
              <a:t>: color"/&gt;</a:t>
            </a: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data = WinJS.Binding.as({</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title: "This is my title",</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color: "#80FF80"</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WinJS.Binding.process</a:t>
            </a:r>
            <a:r>
              <a:rPr lang="en-US" altLang="ja-JP" sz="2400" b="0" dirty="0" smtClean="0">
                <a:gradFill>
                  <a:gsLst>
                    <a:gs pos="0">
                      <a:srgbClr val="000000"/>
                    </a:gs>
                    <a:gs pos="86000">
                      <a:srgbClr val="000000"/>
                    </a:gs>
                  </a:gsLst>
                  <a:lin ang="5400000" scaled="0"/>
                </a:gradFill>
                <a:latin typeface="Consolas"/>
                <a:ea typeface="メイリオ"/>
                <a:cs typeface="Consolas"/>
              </a:rPr>
              <a:t>(</a:t>
            </a:r>
            <a:r>
              <a:rPr lang="en-US" altLang="ja-JP" sz="2400" b="0" dirty="0" err="1" smtClean="0">
                <a:gradFill>
                  <a:gsLst>
                    <a:gs pos="0">
                      <a:srgbClr val="000000"/>
                    </a:gs>
                    <a:gs pos="86000">
                      <a:srgbClr val="000000"/>
                    </a:gs>
                  </a:gsLst>
                  <a:lin ang="5400000" scaled="0"/>
                </a:gradFill>
                <a:latin typeface="Consolas"/>
                <a:ea typeface="メイリオ"/>
                <a:cs typeface="Consolas"/>
              </a:rPr>
              <a:t>document.getElementById</a:t>
            </a:r>
            <a:r>
              <a:rPr lang="en-US" altLang="ja-JP" sz="2400" b="0" dirty="0" smtClean="0">
                <a:gradFill>
                  <a:gsLst>
                    <a:gs pos="0">
                      <a:srgbClr val="000000"/>
                    </a:gs>
                    <a:gs pos="86000">
                      <a:srgbClr val="000000"/>
                    </a:gs>
                  </a:gsLst>
                  <a:lin ang="5400000" scaled="0"/>
                </a:gradFill>
                <a:latin typeface="Consolas"/>
                <a:ea typeface="メイリオ"/>
                <a:cs typeface="Consolas"/>
              </a:rPr>
              <a:t>("title"), data);</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dirty="0" smtClean="0">
              <a:ea typeface="メイリオ"/>
            </a:endParaRPr>
          </a:p>
          <a:p>
            <a:pPr marL="0" indent="0" algn="l" defTabSz="914400">
              <a:lnSpc>
                <a:spcPct val="90000"/>
              </a:lnSpc>
              <a:spcBef>
                <a:spcPct val="20000"/>
              </a:spcBef>
              <a:buNone/>
            </a:pPr>
            <a:r>
              <a:rPr lang="en-US" altLang="ja-JP" sz="2400" b="0" dirty="0" err="1" smtClean="0">
                <a:gradFill>
                  <a:gsLst>
                    <a:gs pos="0">
                      <a:srgbClr val="000000"/>
                    </a:gs>
                    <a:gs pos="86000">
                      <a:srgbClr val="000000"/>
                    </a:gs>
                  </a:gsLst>
                  <a:lin ang="5400000" scaled="0"/>
                </a:gradFill>
                <a:latin typeface="Consolas"/>
                <a:ea typeface="メイリオ"/>
                <a:cs typeface="Consolas"/>
              </a:rPr>
              <a:t>data.title</a:t>
            </a:r>
            <a:r>
              <a:rPr lang="en-US" altLang="ja-JP" sz="2400" b="0" dirty="0" smtClean="0">
                <a:gradFill>
                  <a:gsLst>
                    <a:gs pos="0">
                      <a:srgbClr val="000000"/>
                    </a:gs>
                    <a:gs pos="86000">
                      <a:srgbClr val="000000"/>
                    </a:gs>
                  </a:gsLst>
                  <a:lin ang="5400000" scaled="0"/>
                </a:gradFill>
                <a:latin typeface="Consolas"/>
                <a:ea typeface="メイリオ"/>
                <a:cs typeface="Consolas"/>
              </a:rPr>
              <a:t> = "new title here";</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dirty="0" smtClean="0">
              <a:ea typeface="メイリオ"/>
            </a:endParaRPr>
          </a:p>
        </p:txBody>
      </p:sp>
    </p:spTree>
    <p:extLst>
      <p:ext uri="{BB962C8B-B14F-4D97-AF65-F5344CB8AC3E}">
        <p14:creationId xmlns:p14="http://schemas.microsoft.com/office/powerpoint/2010/main" val="32690916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プログラムによるバインド</a:t>
            </a:r>
            <a:endParaRPr lang="ja-JP" altLang="en-US" dirty="0">
              <a:ea typeface="メイリオ"/>
            </a:endParaRPr>
          </a:p>
        </p:txBody>
      </p:sp>
      <p:sp>
        <p:nvSpPr>
          <p:cNvPr id="3" name="Content Placeholder 2"/>
          <p:cNvSpPr>
            <a:spLocks noGrp="1"/>
          </p:cNvSpPr>
          <p:nvPr>
            <p:ph type="body" sz="quarter" idx="10"/>
          </p:nvPr>
        </p:nvSpPr>
        <p:spPr>
          <a:xfrm>
            <a:off x="519115" y="1905001"/>
            <a:ext cx="11149012" cy="3176254"/>
          </a:xfrm>
        </p:spPr>
        <p:txBody>
          <a:bodyPr/>
          <a:lstStyle/>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var data = WinJS.Binding.as({ a: 10, b: 50});</a:t>
            </a:r>
          </a:p>
          <a:p>
            <a:pPr marL="0" indent="0" algn="l" defTabSz="914400">
              <a:lnSpc>
                <a:spcPct val="90000"/>
              </a:lnSpc>
              <a:spcBef>
                <a:spcPct val="20000"/>
              </a:spcBef>
              <a:buNone/>
            </a:pPr>
            <a:endParaRPr lang="ja-JP" altLang="en-US" smtClean="0">
              <a:ea typeface="メイリオ"/>
            </a:endParaRP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data.bind("a", function (newValue, oldValue) {</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var target = document.getElementById("target");</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target.textContent = newValue;</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smtClean="0">
              <a:ea typeface="メイリオ"/>
            </a:endParaRP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data.a = 50;</a:t>
            </a:r>
            <a:endParaRPr lang="ja-JP" altLang="en-US" sz="2400" b="0">
              <a:gradFill>
                <a:gsLst>
                  <a:gs pos="0">
                    <a:srgbClr val="000000"/>
                  </a:gs>
                  <a:gs pos="86000">
                    <a:srgbClr val="000000"/>
                  </a:gs>
                </a:gsLst>
                <a:lin ang="5400000" scaled="0"/>
              </a:gradFill>
              <a:latin typeface="Consolas"/>
              <a:ea typeface="メイリオ"/>
              <a:cs typeface="Consolas"/>
            </a:endParaRPr>
          </a:p>
        </p:txBody>
      </p:sp>
    </p:spTree>
    <p:extLst>
      <p:ext uri="{BB962C8B-B14F-4D97-AF65-F5344CB8AC3E}">
        <p14:creationId xmlns:p14="http://schemas.microsoft.com/office/powerpoint/2010/main" val="32571590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69963" y="5970087"/>
            <a:ext cx="9574695" cy="623688"/>
          </a:xfrm>
        </p:spPr>
        <p:txBody>
          <a:bodyPr/>
          <a:lstStyle/>
          <a:p>
            <a:endParaRPr lang="ja-JP" altLang="en-US">
              <a:ea typeface="メイリオ"/>
            </a:endParaRPr>
          </a:p>
        </p:txBody>
      </p:sp>
      <p:sp>
        <p:nvSpPr>
          <p:cNvPr id="2" name="Title 1"/>
          <p:cNvSpPr>
            <a:spLocks noGrp="1"/>
          </p:cNvSpPr>
          <p:nvPr>
            <p:ph type="title" idx="4294967295"/>
          </p:nvPr>
        </p:nvSpPr>
        <p:spPr>
          <a:xfrm>
            <a:off x="969963" y="3449638"/>
            <a:ext cx="10360025" cy="569387"/>
          </a:xfrm>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ナビゲーション</a:t>
            </a:r>
            <a:endParaRPr lang="ja-JP" altLang="en-US" sz="4000" dirty="0">
              <a:ea typeface="メイリオ"/>
            </a:endParaRPr>
          </a:p>
        </p:txBody>
      </p:sp>
    </p:spTree>
    <p:extLst>
      <p:ext uri="{BB962C8B-B14F-4D97-AF65-F5344CB8AC3E}">
        <p14:creationId xmlns:p14="http://schemas.microsoft.com/office/powerpoint/2010/main" val="3538686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ナビゲーション</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複数ページ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vs.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単一ページ</a:t>
            </a:r>
            <a:endParaRPr lang="ja-JP" altLang="en-US" dirty="0">
              <a:ea typeface="メイリオ"/>
            </a:endParaRPr>
          </a:p>
        </p:txBody>
      </p:sp>
      <p:sp>
        <p:nvSpPr>
          <p:cNvPr id="3" name="Text Placeholder 2"/>
          <p:cNvSpPr>
            <a:spLocks noGrp="1"/>
          </p:cNvSpPr>
          <p:nvPr>
            <p:ph type="body" sz="quarter" idx="10"/>
          </p:nvPr>
        </p:nvSpPr>
        <p:spPr>
          <a:xfrm>
            <a:off x="519114" y="1435100"/>
            <a:ext cx="11495086" cy="4702826"/>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複数ページのナビゲーション</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ブラウザーでは既定の動作</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ナビゲーションは、新しいページの読み込み</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スクリプトのコンテキストは消える</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ページ間で渡される状態をシリアル化する必要がある</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単一ページのナビゲーション</a:t>
            </a:r>
          </a:p>
          <a:p>
            <a:pPr marL="855696" lvl="1" indent="-395295" defTabSz="914400">
              <a:lnSpc>
                <a:spcPct val="100000"/>
              </a:lnSpc>
              <a:buFont typeface="Arial"/>
              <a:buChar char="•"/>
            </a:pPr>
            <a:r>
              <a:rPr lang="ja-JP" altLang="en-US" dirty="0" smtClean="0">
                <a:ea typeface="メイリオ"/>
              </a:rPr>
              <a:t>ブ</a:t>
            </a:r>
            <a:r>
              <a:rPr lang="ja-JP" altLang="en-US" dirty="0">
                <a:ea typeface="メイリオ"/>
              </a:rPr>
              <a:t>ラウザー</a:t>
            </a:r>
            <a:r>
              <a:rPr lang="ja-JP" altLang="en-US" dirty="0" smtClean="0">
                <a:ea typeface="メイリオ"/>
              </a:rPr>
              <a:t>から</a:t>
            </a:r>
            <a:r>
              <a:rPr lang="ja-JP" altLang="en-US" dirty="0">
                <a:ea typeface="メイリオ"/>
              </a:rPr>
              <a:t>見る</a:t>
            </a:r>
            <a:r>
              <a:rPr lang="ja-JP" altLang="en-US" dirty="0" smtClean="0">
                <a:ea typeface="メイリオ"/>
              </a:rPr>
              <a:t>と</a:t>
            </a:r>
            <a:r>
              <a:rPr lang="ja-JP" altLang="en-US" dirty="0" smtClean="0">
                <a:ea typeface="メイリオ"/>
              </a:rPr>
              <a:t> </a:t>
            </a:r>
            <a:r>
              <a:rPr lang="en-US" altLang="ja-JP" dirty="0" smtClean="0">
                <a:ea typeface="メイリオ"/>
              </a:rPr>
              <a:t>"</a:t>
            </a:r>
            <a:r>
              <a:rPr lang="en-US" altLang="ja-JP" dirty="0">
                <a:ea typeface="メイリオ"/>
              </a:rPr>
              <a:t>1 </a:t>
            </a:r>
            <a:r>
              <a:rPr lang="ja-JP" altLang="en-US" dirty="0">
                <a:ea typeface="メイリオ"/>
              </a:rPr>
              <a:t>ページ</a:t>
            </a:r>
            <a:r>
              <a:rPr lang="en-US" altLang="ja-JP" dirty="0">
                <a:ea typeface="メイリオ"/>
              </a:rPr>
              <a:t>"</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DOM </a:t>
            </a:r>
            <a:r>
              <a:rPr lang="ja-JP" altLang="en-US" sz="2800" b="0" dirty="0" smtClean="0">
                <a:gradFill>
                  <a:gsLst>
                    <a:gs pos="0">
                      <a:schemeClr val="tx1"/>
                    </a:gs>
                    <a:gs pos="86000">
                      <a:schemeClr val="tx1"/>
                    </a:gs>
                  </a:gsLst>
                  <a:lin ang="5400000" scaled="0"/>
                </a:gradFill>
                <a:latin typeface="Segoe UI Light"/>
                <a:ea typeface="メイリオ"/>
                <a:cs typeface="+mn-cs"/>
              </a:rPr>
              <a:t>要素はプログラムによって変更</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アプリの存続中、スクリプトのコンテキストと状態が保持される</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031149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WinJS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の単一ページ ナビゲーション</a:t>
            </a:r>
            <a:endParaRPr lang="ja-JP" altLang="en-US" dirty="0">
              <a:ea typeface="メイリオ"/>
            </a:endParaRPr>
          </a:p>
        </p:txBody>
      </p:sp>
      <p:sp>
        <p:nvSpPr>
          <p:cNvPr id="3" name="Content Placeholder 2"/>
          <p:cNvSpPr>
            <a:spLocks noGrp="1"/>
          </p:cNvSpPr>
          <p:nvPr>
            <p:ph idx="1"/>
          </p:nvPr>
        </p:nvSpPr>
        <p:spPr>
          <a:xfrm>
            <a:off x="519112" y="1447800"/>
            <a:ext cx="11380788" cy="1526572"/>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アプリは単一ページ ナビゲーションを使用</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状態管理が容易に</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単一の </a:t>
            </a:r>
            <a:r>
              <a:rPr lang="en-US" altLang="ja-JP" sz="2800" b="0" dirty="0" smtClean="0">
                <a:gradFill>
                  <a:gsLst>
                    <a:gs pos="0">
                      <a:schemeClr val="tx1"/>
                    </a:gs>
                    <a:gs pos="86000">
                      <a:schemeClr val="tx1"/>
                    </a:gs>
                  </a:gsLst>
                  <a:lin ang="5400000" scaled="0"/>
                </a:gradFill>
                <a:latin typeface="Segoe UI Light"/>
                <a:ea typeface="メイリオ"/>
                <a:cs typeface="+mn-cs"/>
              </a:rPr>
              <a:t>HTML </a:t>
            </a:r>
            <a:r>
              <a:rPr lang="ja-JP" altLang="en-US" sz="2800" b="0" dirty="0" smtClean="0">
                <a:gradFill>
                  <a:gsLst>
                    <a:gs pos="0">
                      <a:schemeClr val="tx1"/>
                    </a:gs>
                    <a:gs pos="86000">
                      <a:schemeClr val="tx1"/>
                    </a:gs>
                  </a:gsLst>
                  <a:lin ang="5400000" scaled="0"/>
                </a:gradFill>
                <a:latin typeface="Segoe UI Light"/>
                <a:ea typeface="メイリオ"/>
                <a:cs typeface="+mn-cs"/>
              </a:rPr>
              <a:t>ファイル内でアプリ全体を設計するのは困難</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4015117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Content Placeholder 2"/>
          <p:cNvSpPr>
            <a:spLocks noGrp="1"/>
          </p:cNvSpPr>
          <p:nvPr>
            <p:ph idx="1"/>
          </p:nvPr>
        </p:nvSpPr>
        <p:spPr>
          <a:xfrm>
            <a:off x="519112" y="1447800"/>
            <a:ext cx="11149013" cy="2265236"/>
          </a:xfrm>
        </p:spPr>
        <p:txBody>
          <a:bodyPr/>
          <a:lstStyle/>
          <a:p>
            <a:pPr marL="460400" indent="-460400" algn="l" defTabSz="914400">
              <a:lnSpc>
                <a:spcPct val="100000"/>
              </a:lnSpc>
              <a:spcBef>
                <a:spcPct val="20000"/>
              </a:spcBef>
              <a:buSzPct val="90000"/>
              <a:buFont typeface="Arial"/>
              <a:buChar char="•"/>
            </a:pPr>
            <a:r>
              <a:rPr lang="en-US" altLang="ja-JP" sz="3200" b="0" dirty="0" err="1" smtClean="0">
                <a:gradFill>
                  <a:gsLst>
                    <a:gs pos="0">
                      <a:schemeClr val="tx1"/>
                    </a:gs>
                    <a:gs pos="86000">
                      <a:schemeClr val="tx1"/>
                    </a:gs>
                  </a:gsLst>
                  <a:lin ang="5400000" scaled="0"/>
                </a:gradFill>
                <a:latin typeface="Segoe UI Light"/>
                <a:ea typeface="メイリオ"/>
                <a:cs typeface="+mn-cs"/>
              </a:rPr>
              <a:t>WinJS</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とは</a:t>
            </a:r>
          </a:p>
          <a:p>
            <a:pPr marL="460400" indent="-460400" algn="l" defTabSz="914400">
              <a:lnSpc>
                <a:spcPct val="100000"/>
              </a:lnSpc>
              <a:spcBef>
                <a:spcPct val="20000"/>
              </a:spcBef>
              <a:buSzPct val="90000"/>
              <a:buFont typeface="Arial"/>
              <a:buChar char="•"/>
            </a:pPr>
            <a:r>
              <a:rPr lang="en-US" altLang="ja-JP" sz="3200" b="0" dirty="0" err="1" smtClean="0">
                <a:gradFill>
                  <a:gsLst>
                    <a:gs pos="0">
                      <a:schemeClr val="tx1"/>
                    </a:gs>
                    <a:gs pos="86000">
                      <a:schemeClr val="tx1"/>
                    </a:gs>
                  </a:gsLst>
                  <a:lin ang="5400000" scaled="0"/>
                </a:gradFill>
                <a:latin typeface="Segoe UI Light"/>
                <a:ea typeface="メイリオ"/>
                <a:cs typeface="+mn-cs"/>
              </a:rPr>
              <a:t>WinJS</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によるアプリの構築</a:t>
            </a:r>
            <a:endParaRPr lang="ja-JP" altLang="en-US" dirty="0" smtClean="0">
              <a:ea typeface="メイリオ"/>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Visual Studio </a:t>
            </a:r>
            <a:r>
              <a:rPr lang="ja-JP" altLang="en-US" sz="3200" b="0" dirty="0" smtClean="0">
                <a:gradFill>
                  <a:gsLst>
                    <a:gs pos="0">
                      <a:schemeClr val="tx1"/>
                    </a:gs>
                    <a:gs pos="86000">
                      <a:schemeClr val="tx1"/>
                    </a:gs>
                  </a:gsLst>
                  <a:lin ang="5400000" scaled="0"/>
                </a:gradFill>
                <a:latin typeface="Segoe UI Light"/>
                <a:ea typeface="メイリオ"/>
                <a:cs typeface="+mn-cs"/>
              </a:rPr>
              <a:t>テンプレートの </a:t>
            </a:r>
            <a:r>
              <a:rPr lang="en-US" altLang="ja-JP" sz="3200" b="0" dirty="0" err="1" smtClean="0">
                <a:gradFill>
                  <a:gsLst>
                    <a:gs pos="0">
                      <a:schemeClr val="tx1"/>
                    </a:gs>
                    <a:gs pos="86000">
                      <a:schemeClr val="tx1"/>
                    </a:gs>
                  </a:gsLst>
                  <a:lin ang="5400000" scaled="0"/>
                </a:gradFill>
                <a:latin typeface="Segoe UI Light"/>
                <a:ea typeface="メイリオ"/>
                <a:cs typeface="+mn-cs"/>
              </a:rPr>
              <a:t>WinJS</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115293662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defTabSz="914400"/>
            <a:r>
              <a:rPr lang="ja-JP" altLang="en-US" dirty="0" smtClean="0">
                <a:ea typeface="メイリオ"/>
                <a:cs typeface="Arial"/>
              </a:rPr>
              <a:t>フ</a:t>
            </a:r>
            <a:r>
              <a:rPr lang="ja-JP" altLang="en-US" dirty="0">
                <a:ea typeface="メイリオ"/>
                <a:cs typeface="Arial"/>
              </a:rPr>
              <a:t>ラグメントによるページの分割</a:t>
            </a:r>
            <a:endParaRPr lang="ja-JP" altLang="en-US" dirty="0">
              <a:ea typeface="メイリオ"/>
            </a:endParaRPr>
          </a:p>
        </p:txBody>
      </p:sp>
      <p:sp>
        <p:nvSpPr>
          <p:cNvPr id="5" name="Content Placeholder 4"/>
          <p:cNvSpPr>
            <a:spLocks noGrp="1"/>
          </p:cNvSpPr>
          <p:nvPr>
            <p:ph idx="1"/>
          </p:nvPr>
        </p:nvSpPr>
        <p:spPr>
          <a:xfrm>
            <a:off x="519112" y="1447800"/>
            <a:ext cx="11149013" cy="3151632"/>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HTML </a:t>
            </a:r>
            <a:r>
              <a:rPr lang="ja-JP" altLang="en-US" sz="3200" b="0" dirty="0" smtClean="0">
                <a:gradFill>
                  <a:gsLst>
                    <a:gs pos="0">
                      <a:schemeClr val="tx1"/>
                    </a:gs>
                    <a:gs pos="86000">
                      <a:schemeClr val="tx1"/>
                    </a:gs>
                  </a:gsLst>
                  <a:lin ang="5400000" scaled="0"/>
                </a:gradFill>
                <a:latin typeface="Segoe UI Light"/>
                <a:ea typeface="メイリオ"/>
                <a:cs typeface="+mn-cs"/>
              </a:rPr>
              <a:t>ファイルを分割したい</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設計が簡単</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保守が簡単</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フラグメント</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ファイルを分割し、それらを読み込むためのローダーを使用</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ui.js </a:t>
            </a:r>
            <a:r>
              <a:rPr lang="ja-JP" altLang="en-US" sz="2800" b="0" dirty="0" smtClean="0">
                <a:gradFill>
                  <a:gsLst>
                    <a:gs pos="0">
                      <a:schemeClr val="tx1"/>
                    </a:gs>
                    <a:gs pos="86000">
                      <a:schemeClr val="tx1"/>
                    </a:gs>
                  </a:gsLst>
                  <a:lin ang="5400000" scaled="0"/>
                </a:gradFill>
                <a:latin typeface="Segoe UI Light"/>
                <a:ea typeface="メイリオ"/>
                <a:cs typeface="+mn-cs"/>
              </a:rPr>
              <a:t>の </a:t>
            </a:r>
            <a:r>
              <a:rPr lang="en-US" altLang="ja-JP" sz="2800" b="0" dirty="0" err="1" smtClean="0">
                <a:gradFill>
                  <a:gsLst>
                    <a:gs pos="0">
                      <a:schemeClr val="tx1"/>
                    </a:gs>
                    <a:gs pos="86000">
                      <a:schemeClr val="tx1"/>
                    </a:gs>
                  </a:gsLst>
                  <a:lin ang="5400000" scaled="0"/>
                </a:gradFill>
                <a:latin typeface="Segoe UI Light"/>
                <a:ea typeface="メイリオ"/>
                <a:cs typeface="+mn-cs"/>
              </a:rPr>
              <a:t>WinJS.UI.Fragments</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名前空間</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1484683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910634" cy="1523494"/>
          </a:xfrm>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ナビゲーションとフラグメント</a:t>
            </a:r>
            <a:endParaRPr lang="ja-JP" altLang="en-US" sz="40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40737229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例</a:t>
            </a:r>
            <a:r>
              <a:rPr lang="en-US" altLang="ja-JP"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 </a:t>
            </a: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フラグメント ローダー</a:t>
            </a:r>
            <a:endParaRPr lang="ja-JP" altLang="en-US" dirty="0">
              <a:ea typeface="メイリオ"/>
            </a:endParaRPr>
          </a:p>
        </p:txBody>
      </p:sp>
      <p:sp>
        <p:nvSpPr>
          <p:cNvPr id="3" name="Text Placeholder 2"/>
          <p:cNvSpPr>
            <a:spLocks noGrp="1"/>
          </p:cNvSpPr>
          <p:nvPr>
            <p:ph type="body" sz="quarter" idx="10"/>
          </p:nvPr>
        </p:nvSpPr>
        <p:spPr>
          <a:xfrm>
            <a:off x="519115" y="1905001"/>
            <a:ext cx="11149012" cy="3582519"/>
          </a:xfrm>
        </p:spPr>
        <p:txBody>
          <a:bodyPr/>
          <a:lstStyle/>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var targetDiv = document.getElementById("targetDiv");</a:t>
            </a: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WinJS.UI.Fragments.cloneTo("/html/feeds.html", targetDiv).</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then(function () {</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return WinJS.UI.processAll(targetDiv);</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}).then(function () {</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document.body.focus();</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smtClean="0">
              <a:ea typeface="メイリオ"/>
            </a:endParaRPr>
          </a:p>
          <a:p>
            <a:pPr marL="0" indent="0" algn="l" defTabSz="914400">
              <a:lnSpc>
                <a:spcPct val="90000"/>
              </a:lnSpc>
              <a:spcBef>
                <a:spcPct val="20000"/>
              </a:spcBef>
              <a:buNone/>
            </a:pPr>
            <a:endParaRPr lang="ja-JP" altLang="en-US" dirty="0">
              <a:ea typeface="メイリオ"/>
            </a:endParaRPr>
          </a:p>
        </p:txBody>
      </p:sp>
    </p:spTree>
    <p:extLst>
      <p:ext uri="{BB962C8B-B14F-4D97-AF65-F5344CB8AC3E}">
        <p14:creationId xmlns:p14="http://schemas.microsoft.com/office/powerpoint/2010/main" val="25200677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ナビゲーションとフラグメント</a:t>
            </a:r>
            <a:endParaRPr lang="ja-JP" altLang="en-US" dirty="0">
              <a:ea typeface="メイリオ"/>
            </a:endParaRPr>
          </a:p>
        </p:txBody>
      </p:sp>
      <p:sp>
        <p:nvSpPr>
          <p:cNvPr id="3" name="Text Placeholder 2"/>
          <p:cNvSpPr>
            <a:spLocks noGrp="1"/>
          </p:cNvSpPr>
          <p:nvPr>
            <p:ph type="body" sz="quarter" idx="10"/>
          </p:nvPr>
        </p:nvSpPr>
        <p:spPr>
          <a:xfrm>
            <a:off x="521494" y="1808753"/>
            <a:ext cx="11149012" cy="4801314"/>
          </a:xfrm>
        </p:spPr>
        <p:txBody>
          <a:bodyPr/>
          <a:lstStyle/>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function navigated(e) {</a:t>
            </a: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WinJS.UI.Fragments.clone(e.detail.location, e.detail.state)</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.then(function (frag) {</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var host = document.getElementById('contentHost');</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host.innerHTML = '';</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host.appendChild(frag);</a:t>
            </a:r>
            <a:endParaRPr lang="ja-JP" altLang="en-US" sz="2400" b="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r>
              <a:rPr lang="en-US" altLang="ja-JP" sz="2400" b="0" smtClean="0">
                <a:gradFill>
                  <a:gsLst>
                    <a:gs pos="0">
                      <a:srgbClr val="000000"/>
                    </a:gs>
                    <a:gs pos="86000">
                      <a:srgbClr val="000000"/>
                    </a:gs>
                  </a:gsLst>
                  <a:lin ang="5400000" scaled="0"/>
                </a:gradFill>
                <a:latin typeface="Consolas"/>
                <a:ea typeface="メイリオ"/>
                <a:cs typeface="Consolas"/>
              </a:rPr>
              <a:t>});</a:t>
            </a:r>
            <a:endParaRPr lang="ja-JP" altLang="en-US" smtClean="0">
              <a:ea typeface="メイリオ"/>
            </a:endParaRP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a:t>
            </a:r>
            <a:endParaRPr lang="ja-JP" altLang="en-US" smtClean="0">
              <a:ea typeface="メイリオ"/>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WinJS.Navigation.addEventListener("navigated", navigated);</a:t>
            </a:r>
            <a:endParaRPr lang="ja-JP" altLang="en-US" smtClean="0">
              <a:ea typeface="メイリオ"/>
            </a:endParaRPr>
          </a:p>
          <a:p>
            <a:pPr marL="0" indent="0" algn="l" defTabSz="914400">
              <a:lnSpc>
                <a:spcPct val="90000"/>
              </a:lnSpc>
              <a:spcBef>
                <a:spcPct val="20000"/>
              </a:spcBef>
              <a:buNone/>
            </a:pPr>
            <a:r>
              <a:rPr lang="ja-JP" altLang="en-US" sz="2400" b="0" smtClean="0">
                <a:gradFill>
                  <a:gsLst>
                    <a:gs pos="0">
                      <a:srgbClr val="000000"/>
                    </a:gs>
                    <a:gs pos="86000">
                      <a:srgbClr val="000000"/>
                    </a:gs>
                  </a:gsLst>
                  <a:lin ang="5400000" scaled="0"/>
                </a:gradFill>
                <a:latin typeface="Consolas"/>
                <a:ea typeface="メイリオ"/>
                <a:cs typeface="Consolas"/>
              </a:rPr>
              <a:t>    </a:t>
            </a:r>
          </a:p>
          <a:p>
            <a:pPr marL="0" indent="0" algn="l" defTabSz="914400">
              <a:lnSpc>
                <a:spcPct val="90000"/>
              </a:lnSpc>
              <a:spcBef>
                <a:spcPct val="20000"/>
              </a:spcBef>
              <a:buNone/>
            </a:pPr>
            <a:r>
              <a:rPr lang="en-US" altLang="ja-JP" sz="2400" b="0" smtClean="0">
                <a:gradFill>
                  <a:gsLst>
                    <a:gs pos="0">
                      <a:srgbClr val="000000"/>
                    </a:gs>
                    <a:gs pos="86000">
                      <a:srgbClr val="000000"/>
                    </a:gs>
                  </a:gsLst>
                  <a:lin ang="5400000" scaled="0"/>
                </a:gradFill>
                <a:latin typeface="Consolas"/>
                <a:ea typeface="メイリオ"/>
                <a:cs typeface="Consolas"/>
              </a:rPr>
              <a:t>WinJS.Navigation.navigate("/html/home.html");</a:t>
            </a:r>
            <a:endParaRPr lang="ja-JP" altLang="en-US" sz="2400" b="0">
              <a:gradFill>
                <a:gsLst>
                  <a:gs pos="0">
                    <a:srgbClr val="000000"/>
                  </a:gs>
                  <a:gs pos="86000">
                    <a:srgbClr val="000000"/>
                  </a:gs>
                </a:gsLst>
                <a:lin ang="5400000" scaled="0"/>
              </a:gradFill>
              <a:latin typeface="Consolas"/>
              <a:ea typeface="メイリオ"/>
              <a:cs typeface="Consolas"/>
            </a:endParaRPr>
          </a:p>
        </p:txBody>
      </p:sp>
    </p:spTree>
    <p:extLst>
      <p:ext uri="{BB962C8B-B14F-4D97-AF65-F5344CB8AC3E}">
        <p14:creationId xmlns:p14="http://schemas.microsoft.com/office/powerpoint/2010/main" val="25650843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7719642" cy="707886"/>
          </a:xfrm>
          <a:prstGeom prst="rect">
            <a:avLst/>
          </a:prstGeom>
          <a:noFill/>
        </p:spPr>
        <p:txBody>
          <a:bodyPr wrap="square" rtlCol="0">
            <a:spAutoFit/>
          </a:bodyPr>
          <a:lstStyle/>
          <a:p>
            <a:pPr algn="l" defTabSz="914400">
              <a:buNone/>
            </a:pPr>
            <a:r>
              <a:rPr lang="ja-JP" altLang="en-US" sz="4000" b="0" smtClean="0">
                <a:solidFill>
                  <a:srgbClr val="FFFFFF"/>
                </a:solidFill>
                <a:latin typeface="Segoe UI Semibold"/>
                <a:ea typeface="メイリオ"/>
              </a:rPr>
              <a:t>まとめ</a:t>
            </a:r>
            <a:endParaRPr lang="ja-JP" altLang="en-US" sz="4000" dirty="0">
              <a:solidFill>
                <a:srgbClr val="FFFFFF"/>
              </a:solidFill>
              <a:latin typeface="+mj-lt"/>
              <a:ea typeface="メイリオ"/>
            </a:endParaRPr>
          </a:p>
        </p:txBody>
      </p:sp>
    </p:spTree>
    <p:extLst>
      <p:ext uri="{BB962C8B-B14F-4D97-AF65-F5344CB8AC3E}">
        <p14:creationId xmlns:p14="http://schemas.microsoft.com/office/powerpoint/2010/main" val="3594010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Library for JavaScript (WinJS)</a:t>
            </a:r>
            <a:endParaRPr lang="ja-JP" altLang="en-US" dirty="0">
              <a:ea typeface="メイリオ"/>
            </a:endParaRPr>
          </a:p>
        </p:txBody>
      </p:sp>
      <p:sp>
        <p:nvSpPr>
          <p:cNvPr id="3" name="Text Placeholder 2"/>
          <p:cNvSpPr>
            <a:spLocks noGrp="1"/>
          </p:cNvSpPr>
          <p:nvPr>
            <p:ph type="body" sz="quarter" idx="10"/>
          </p:nvPr>
        </p:nvSpPr>
        <p:spPr>
          <a:xfrm>
            <a:off x="519114" y="1447800"/>
            <a:ext cx="11149012" cy="5293757"/>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優れた外観のアプリを実現</a:t>
            </a:r>
          </a:p>
          <a:p>
            <a:pPr marL="855696" lvl="1" indent="-395295" defTabSz="914400">
              <a:lnSpc>
                <a:spcPct val="100000"/>
              </a:lnSpc>
              <a:buFont typeface="Arial"/>
              <a:buChar char="•"/>
            </a:pPr>
            <a:r>
              <a:rPr lang="en-US" altLang="ja-JP" dirty="0" smtClean="0">
                <a:ea typeface="メイリオ"/>
              </a:rPr>
              <a:t>CSS</a:t>
            </a:r>
            <a:r>
              <a:rPr lang="ja-JP" altLang="en-US" dirty="0" smtClean="0">
                <a:ea typeface="メイリオ"/>
              </a:rPr>
              <a:t> を使って </a:t>
            </a:r>
            <a:r>
              <a:rPr lang="en-US" altLang="ja-JP" dirty="0" smtClean="0">
                <a:ea typeface="メイリオ"/>
              </a:rPr>
              <a:t>Windows Metro</a:t>
            </a:r>
            <a:r>
              <a:rPr lang="ja-JP" altLang="en-US" dirty="0" smtClean="0">
                <a:ea typeface="メイリオ"/>
              </a:rPr>
              <a:t> デザインスタイル</a:t>
            </a:r>
            <a:r>
              <a:rPr lang="ja-JP" altLang="en-US" dirty="0">
                <a:ea typeface="メイリオ"/>
              </a:rPr>
              <a:t>に準拠</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一般的なユーザー エクスペリエンス用の各種コントロール</a:t>
            </a:r>
            <a:endParaRPr lang="ja-JP" altLang="en-US" dirty="0" smtClean="0">
              <a:ea typeface="メイリオ"/>
            </a:endParaRP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従来の入力方法とタッチの両方に対応する設計</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さまざまなフォーム ファクターへの展開が可能</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高品質なアプリを短期間</a:t>
            </a:r>
            <a:r>
              <a:rPr lang="ja-JP" altLang="en-US" sz="3200" b="0" dirty="0" smtClean="0">
                <a:gradFill>
                  <a:gsLst>
                    <a:gs pos="0">
                      <a:schemeClr val="tx1"/>
                    </a:gs>
                    <a:gs pos="86000">
                      <a:schemeClr val="tx1"/>
                    </a:gs>
                  </a:gsLst>
                  <a:lin ang="5400000" scaled="0"/>
                </a:gradFill>
                <a:latin typeface="Segoe UI Light"/>
                <a:ea typeface="メイリオ"/>
                <a:cs typeface="+mn-cs"/>
              </a:rPr>
              <a:t>で</a:t>
            </a:r>
            <a:r>
              <a:rPr lang="ja-JP" altLang="en-US" dirty="0">
                <a:latin typeface="Segoe UI Light"/>
                <a:ea typeface="メイリオ"/>
              </a:rPr>
              <a:t>開発</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使い慣れた </a:t>
            </a:r>
            <a:r>
              <a:rPr lang="en-US" altLang="ja-JP" sz="2800" b="0" dirty="0" smtClean="0">
                <a:gradFill>
                  <a:gsLst>
                    <a:gs pos="0">
                      <a:schemeClr val="tx1"/>
                    </a:gs>
                    <a:gs pos="86000">
                      <a:schemeClr val="tx1"/>
                    </a:gs>
                  </a:gsLst>
                  <a:lin ang="5400000" scaled="0"/>
                </a:gradFill>
                <a:latin typeface="Segoe UI Light"/>
                <a:ea typeface="メイリオ"/>
                <a:cs typeface="+mn-cs"/>
              </a:rPr>
              <a:t>Web </a:t>
            </a:r>
            <a:r>
              <a:rPr lang="ja-JP" altLang="en-US" sz="2800" b="0" dirty="0" smtClean="0">
                <a:gradFill>
                  <a:gsLst>
                    <a:gs pos="0">
                      <a:schemeClr val="tx1"/>
                    </a:gs>
                    <a:gs pos="86000">
                      <a:schemeClr val="tx1"/>
                    </a:gs>
                  </a:gsLst>
                  <a:lin ang="5400000" scaled="0"/>
                </a:gradFill>
                <a:latin typeface="Segoe UI Light"/>
                <a:ea typeface="メイリオ"/>
                <a:cs typeface="+mn-cs"/>
              </a:rPr>
              <a:t>テクノロジ</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最新パターンによりアプリの応答性と信頼性を強化</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対話型の設計ツールを活用</a:t>
            </a:r>
          </a:p>
          <a:p>
            <a:pPr marL="460400" indent="-460400" algn="l" defTabSz="914400">
              <a:lnSpc>
                <a:spcPct val="100000"/>
              </a:lnSpc>
              <a:spcBef>
                <a:spcPct val="200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93185003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gradFill>
                <a:gsLst>
                  <a:gs pos="0">
                    <a:srgbClr val="FFFFFF"/>
                  </a:gs>
                  <a:gs pos="86000">
                    <a:srgbClr val="FFFFFF"/>
                  </a:gs>
                </a:gsLst>
                <a:lin ang="5400000" scaled="0"/>
              </a:gradFill>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gradFill>
                <a:gsLst>
                  <a:gs pos="0">
                    <a:srgbClr val="FFFFFF"/>
                  </a:gs>
                  <a:gs pos="86000">
                    <a:srgbClr val="FFFFFF"/>
                  </a:gs>
                </a:gsLst>
                <a:lin ang="5400000" scaled="0"/>
              </a:gradFill>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519114" y="1447800"/>
            <a:ext cx="11149012" cy="4025717"/>
          </a:xfrm>
        </p:spPr>
        <p:txBody>
          <a:bodyPr/>
          <a:lstStyle/>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APP-209T: Build polished collection and list apps in HTML5</a:t>
            </a:r>
            <a:endParaRPr lang="ja-JP" altLang="en-US" dirty="0" smtClean="0">
              <a:ea typeface="メイリオ"/>
            </a:endParaRPr>
          </a:p>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APP-211T: Create Metro style apps quickly with built-in controls</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TOOL-486T: A deep dive into Expression Blend for designing Metro style apps using HTML</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TOOL-527C: Building Metro style apps using JavaScript</a:t>
            </a:r>
            <a:endParaRPr lang="ja-JP" altLang="en-US" dirty="0" smtClean="0">
              <a:ea typeface="メイリオ"/>
            </a:endParaRPr>
          </a:p>
          <a:p>
            <a:pPr marL="460400" indent="-460400" algn="l" defTabSz="914400">
              <a:spcBef>
                <a:spcPts val="18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APP-740T: Metro style apps using HTML5 from start to finish</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96823865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1494" y="1878843"/>
            <a:ext cx="11149012" cy="1682768"/>
          </a:xfrm>
        </p:spPr>
        <p:txBody>
          <a:bodyPr/>
          <a:lstStyle/>
          <a:p>
            <a:pPr marL="0" indent="0" algn="ctr" defTabSz="914400">
              <a:spcBef>
                <a:spcPct val="20000"/>
              </a:spcBef>
              <a:buNone/>
            </a:pPr>
            <a:r>
              <a:rPr lang="ja-JP" altLang="en-US" sz="5400" b="0" dirty="0" smtClean="0">
                <a:gradFill>
                  <a:gsLst>
                    <a:gs pos="0">
                      <a:schemeClr val="tx1"/>
                    </a:gs>
                    <a:gs pos="86000">
                      <a:schemeClr val="tx1"/>
                    </a:gs>
                  </a:gsLst>
                  <a:lin ang="5400000" scaled="0"/>
                </a:gradFill>
                <a:latin typeface="Segoe UI Light"/>
                <a:ea typeface="メイリオ"/>
              </a:rPr>
              <a:t>ありがとうございました。</a:t>
            </a:r>
          </a:p>
          <a:p>
            <a:pPr marL="0" indent="0" algn="ctr" defTabSz="914400">
              <a:spcBef>
                <a:spcPct val="20000"/>
              </a:spcBef>
              <a:buNone/>
            </a:pPr>
            <a:r>
              <a:rPr lang="en-US" altLang="ja-JP" sz="5400" b="0" dirty="0" smtClean="0">
                <a:gradFill>
                  <a:gsLst>
                    <a:gs pos="0">
                      <a:schemeClr val="tx1"/>
                    </a:gs>
                    <a:gs pos="86000">
                      <a:schemeClr val="tx1"/>
                    </a:gs>
                  </a:gsLst>
                  <a:lin ang="5400000" scaled="0"/>
                </a:gradFill>
                <a:latin typeface="Segoe UI Light"/>
                <a:ea typeface="メイリオ"/>
              </a:rPr>
              <a:t>//build/ </a:t>
            </a:r>
            <a:r>
              <a:rPr lang="ja-JP" altLang="en-US" sz="5400" b="0" dirty="0" smtClean="0">
                <a:gradFill>
                  <a:gsLst>
                    <a:gs pos="0">
                      <a:schemeClr val="tx1"/>
                    </a:gs>
                    <a:gs pos="86000">
                      <a:schemeClr val="tx1"/>
                    </a:gs>
                  </a:gsLst>
                  <a:lin ang="5400000" scaled="0"/>
                </a:gradFill>
                <a:latin typeface="Segoe UI Light"/>
                <a:ea typeface="メイリオ"/>
              </a:rPr>
              <a:t>をご活用ください</a:t>
            </a:r>
            <a:r>
              <a:rPr lang="en-US" altLang="ja-JP" sz="5400" b="0" dirty="0" smtClean="0">
                <a:gradFill>
                  <a:gsLst>
                    <a:gs pos="0">
                      <a:schemeClr val="tx1"/>
                    </a:gs>
                    <a:gs pos="86000">
                      <a:schemeClr val="tx1"/>
                    </a:gs>
                  </a:gsLst>
                  <a:lin ang="5400000" scaled="0"/>
                </a:gradFill>
                <a:latin typeface="Segoe UI Light"/>
                <a:ea typeface="メイリオ"/>
              </a:rPr>
              <a:t>!</a:t>
            </a:r>
            <a:endParaRPr lang="ja-JP" altLang="en-US" sz="5400" dirty="0">
              <a:ea typeface="メイリオ"/>
            </a:endParaRPr>
          </a:p>
        </p:txBody>
      </p:sp>
    </p:spTree>
    <p:extLst>
      <p:ext uri="{BB962C8B-B14F-4D97-AF65-F5344CB8AC3E}">
        <p14:creationId xmlns:p14="http://schemas.microsoft.com/office/powerpoint/2010/main" val="13574031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52520185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rgbClr val="FFFFFF"/>
                    </a:gs>
                    <a:gs pos="100000">
                      <a:srgbClr val="FFFFFF"/>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rgbClr val="FFFFFF"/>
                    </a:gs>
                    <a:gs pos="100000">
                      <a:srgbClr val="FFFFFF"/>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rgbClr val="FFFFFF"/>
                  </a:gs>
                  <a:gs pos="100000">
                    <a:srgbClr val="FFFFFF"/>
                  </a:gs>
                </a:gsLst>
                <a:lin ang="5400000" scaled="0"/>
              </a:gradFill>
              <a:latin typeface="Segoe UI"/>
              <a:ea typeface="メイリオ"/>
              <a:cs typeface="Arial"/>
            </a:endParaRPr>
          </a:p>
        </p:txBody>
      </p:sp>
    </p:spTree>
    <p:extLst>
      <p:ext uri="{BB962C8B-B14F-4D97-AF65-F5344CB8AC3E}">
        <p14:creationId xmlns:p14="http://schemas.microsoft.com/office/powerpoint/2010/main" val="313758815"/>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963" y="3449638"/>
            <a:ext cx="10360025" cy="569387"/>
          </a:xfrm>
        </p:spPr>
        <p:txBody>
          <a:bodyPr/>
          <a:lstStyle/>
          <a:p>
            <a:pPr algn="l" defTabSz="914400">
              <a:lnSpc>
                <a:spcPct val="90000"/>
              </a:lnSpc>
              <a:spcBef>
                <a:spcPct val="0"/>
              </a:spcBef>
              <a:buNone/>
            </a:pPr>
            <a:r>
              <a:rPr lang="en-US" altLang="ja-JP" sz="40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WinJS</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とは</a:t>
            </a:r>
            <a:endParaRPr lang="ja-JP" altLang="en-US" sz="4000" b="0" spc="-100" baseline="0" dirty="0">
              <a:ln w="3175">
                <a:noFill/>
              </a:ln>
              <a:gradFill flip="none" rotWithShape="1">
                <a:gsLst>
                  <a:gs pos="0">
                    <a:schemeClr val="tx1"/>
                  </a:gs>
                  <a:gs pos="86000">
                    <a:schemeClr val="tx1"/>
                  </a:gs>
                </a:gsLst>
                <a:lin ang="5400000" scaled="0"/>
                <a:tileRect/>
              </a:gradFill>
              <a:effectLst/>
              <a:latin typeface="Segoe UI Semibold"/>
              <a:ea typeface="メイリオ"/>
              <a:cs typeface="Arial"/>
            </a:endParaRPr>
          </a:p>
        </p:txBody>
      </p:sp>
    </p:spTree>
    <p:extLst>
      <p:ext uri="{BB962C8B-B14F-4D97-AF65-F5344CB8AC3E}">
        <p14:creationId xmlns:p14="http://schemas.microsoft.com/office/powerpoint/2010/main" val="3576644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4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606594"/>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Library for JavaScript (</a:t>
            </a:r>
            <a:r>
              <a:rPr lang="en-US" altLang="ja-JP" sz="44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WinJS</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b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br>
            <a:r>
              <a:rPr lang="en-US" altLang="ja-JP"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JavaScript </a:t>
            </a:r>
            <a:r>
              <a:rPr lang="ja-JP" altLang="en-US"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を使って </a:t>
            </a:r>
            <a:r>
              <a:rPr lang="en-US" altLang="ja-JP"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Metro </a:t>
            </a:r>
            <a:r>
              <a:rPr lang="ja-JP" altLang="en-US"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スタイル アプリ</a:t>
            </a:r>
            <a:r>
              <a:rPr lang="ja-JP" altLang="en-US"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を</a:t>
            </a:r>
            <a:r>
              <a:rPr lang="ja-JP" altLang="en-US" sz="3400" dirty="0">
                <a:gradFill flip="none" rotWithShape="1">
                  <a:gsLst>
                    <a:gs pos="5417">
                      <a:schemeClr val="tx2"/>
                    </a:gs>
                    <a:gs pos="98000">
                      <a:schemeClr val="tx2"/>
                    </a:gs>
                  </a:gsLst>
                  <a:lin ang="5400000" scaled="0"/>
                  <a:tileRect/>
                </a:gradFill>
                <a:latin typeface="Segoe UI Light"/>
                <a:ea typeface="メイリオ"/>
                <a:cs typeface="Arial"/>
              </a:rPr>
              <a:t>開発</a:t>
            </a:r>
            <a:r>
              <a:rPr lang="ja-JP" altLang="en-US"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する</a:t>
            </a:r>
            <a:r>
              <a:rPr lang="ja-JP" altLang="en-US" sz="3400" b="0" spc="-100" baseline="0" dirty="0" smtClean="0">
                <a:ln w="3175">
                  <a:noFill/>
                </a:ln>
                <a:gradFill flip="none" rotWithShape="1">
                  <a:gsLst>
                    <a:gs pos="5417">
                      <a:schemeClr val="tx2"/>
                    </a:gs>
                    <a:gs pos="98000">
                      <a:schemeClr val="tx2"/>
                    </a:gs>
                  </a:gsLst>
                  <a:lin ang="5400000" scaled="0"/>
                  <a:tileRect/>
                </a:gradFill>
                <a:effectLst/>
                <a:latin typeface="Segoe UI Light"/>
                <a:ea typeface="メイリオ"/>
                <a:cs typeface="Arial"/>
              </a:rPr>
              <a:t>ためのライブラリ</a:t>
            </a:r>
            <a:endParaRPr lang="ja-JP" altLang="en-US" sz="3400" dirty="0">
              <a:gradFill flip="none" rotWithShape="1">
                <a:gsLst>
                  <a:gs pos="5417">
                    <a:schemeClr val="tx2"/>
                  </a:gs>
                  <a:gs pos="98000">
                    <a:schemeClr val="tx2"/>
                  </a:gs>
                </a:gsLst>
                <a:lin ang="5400000" scaled="0"/>
                <a:tileRect/>
              </a:gradFill>
              <a:latin typeface="+mn-lt"/>
              <a:ea typeface="メイリオ"/>
            </a:endParaRPr>
          </a:p>
        </p:txBody>
      </p:sp>
      <p:sp>
        <p:nvSpPr>
          <p:cNvPr id="3" name="Text Placeholder 2"/>
          <p:cNvSpPr>
            <a:spLocks noGrp="1"/>
          </p:cNvSpPr>
          <p:nvPr>
            <p:ph type="body" sz="quarter" idx="4294967295"/>
          </p:nvPr>
        </p:nvSpPr>
        <p:spPr>
          <a:xfrm>
            <a:off x="519113" y="2011017"/>
            <a:ext cx="11149012" cy="4580860"/>
          </a:xfrm>
        </p:spPr>
        <p:txBody>
          <a:bodyPr>
            <a:normAutofit/>
          </a:bodyPr>
          <a:lstStyle/>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優れた外観のアプリを実現</a:t>
            </a:r>
          </a:p>
          <a:p>
            <a:pPr marL="855696" lvl="1" indent="-395295" algn="l" defTabSz="914400">
              <a:lnSpc>
                <a:spcPct val="100000"/>
              </a:lnSpc>
              <a:spcBef>
                <a:spcPct val="20000"/>
              </a:spcBef>
              <a:buSzPct val="90000"/>
              <a:buFont typeface="Arial"/>
              <a:buChar char="•"/>
            </a:pPr>
            <a:r>
              <a:rPr lang="en-US" altLang="ja-JP" sz="2600" b="0" dirty="0" smtClean="0">
                <a:gradFill>
                  <a:gsLst>
                    <a:gs pos="0">
                      <a:schemeClr val="tx1"/>
                    </a:gs>
                    <a:gs pos="86000">
                      <a:schemeClr val="tx1"/>
                    </a:gs>
                  </a:gsLst>
                  <a:lin ang="5400000" scaled="0"/>
                </a:gradFill>
                <a:latin typeface="Segoe UI Light"/>
                <a:ea typeface="メイリオ"/>
                <a:cs typeface="+mn-cs"/>
              </a:rPr>
              <a:t>Windows Metro </a:t>
            </a:r>
            <a:r>
              <a:rPr lang="ja-JP" altLang="en-US" sz="2600" b="0" dirty="0" smtClean="0">
                <a:gradFill>
                  <a:gsLst>
                    <a:gs pos="0">
                      <a:schemeClr val="tx1"/>
                    </a:gs>
                    <a:gs pos="86000">
                      <a:schemeClr val="tx1"/>
                    </a:gs>
                  </a:gsLst>
                  <a:lin ang="5400000" scaled="0"/>
                </a:gradFill>
                <a:latin typeface="Segoe UI Light"/>
                <a:ea typeface="メイリオ"/>
                <a:cs typeface="+mn-cs"/>
              </a:rPr>
              <a:t>デザイン スタイル</a:t>
            </a:r>
            <a:r>
              <a:rPr lang="ja-JP" altLang="en-US" sz="2600" b="0" dirty="0" smtClean="0">
                <a:gradFill>
                  <a:gsLst>
                    <a:gs pos="0">
                      <a:schemeClr val="tx1"/>
                    </a:gs>
                    <a:gs pos="86000">
                      <a:schemeClr val="tx1"/>
                    </a:gs>
                  </a:gsLst>
                  <a:lin ang="5400000" scaled="0"/>
                </a:gradFill>
                <a:latin typeface="Segoe UI Light"/>
                <a:ea typeface="メイリオ"/>
                <a:cs typeface="+mn-cs"/>
              </a:rPr>
              <a:t>に</a:t>
            </a:r>
            <a:r>
              <a:rPr lang="ja-JP" altLang="en-US" sz="2600" dirty="0">
                <a:latin typeface="Segoe UI Light"/>
                <a:ea typeface="メイリオ"/>
              </a:rPr>
              <a:t>準拠</a:t>
            </a:r>
            <a:endParaRPr lang="ja-JP" altLang="en-US" sz="26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100000"/>
              </a:lnSpc>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一般的なユーザー エクスペリエンス用の各種コントロール</a:t>
            </a:r>
          </a:p>
          <a:p>
            <a:pPr marL="855696" lvl="1" indent="-395295" algn="l" defTabSz="914400">
              <a:lnSpc>
                <a:spcPct val="100000"/>
              </a:lnSpc>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従来の入力方法とタッチの両方に対応する設計</a:t>
            </a:r>
          </a:p>
          <a:p>
            <a:pPr marL="855696" lvl="1" indent="-395295" defTabSz="914400">
              <a:lnSpc>
                <a:spcPct val="100000"/>
              </a:lnSpc>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さまざまな</a:t>
            </a:r>
            <a:r>
              <a:rPr lang="ja-JP" altLang="en-US" sz="2600" dirty="0" smtClean="0">
                <a:ea typeface="メイリオ"/>
              </a:rPr>
              <a:t>フォーム ファクターへ</a:t>
            </a:r>
            <a:r>
              <a:rPr lang="ja-JP" altLang="en-US" sz="2600" b="0" dirty="0" smtClean="0">
                <a:gradFill>
                  <a:gsLst>
                    <a:gs pos="0">
                      <a:schemeClr val="tx1"/>
                    </a:gs>
                    <a:gs pos="86000">
                      <a:schemeClr val="tx1"/>
                    </a:gs>
                  </a:gsLst>
                  <a:lin ang="5400000" scaled="0"/>
                </a:gradFill>
                <a:latin typeface="Segoe UI Light"/>
                <a:ea typeface="メイリオ"/>
                <a:cs typeface="+mn-cs"/>
              </a:rPr>
              <a:t>の展開が可能</a:t>
            </a:r>
          </a:p>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高品質なアプリを短期間</a:t>
            </a:r>
            <a:r>
              <a:rPr lang="ja-JP" altLang="en-US" sz="3000" b="0" dirty="0" smtClean="0">
                <a:gradFill>
                  <a:gsLst>
                    <a:gs pos="0">
                      <a:schemeClr val="tx1"/>
                    </a:gs>
                    <a:gs pos="86000">
                      <a:schemeClr val="tx1"/>
                    </a:gs>
                  </a:gsLst>
                  <a:lin ang="5400000" scaled="0"/>
                </a:gradFill>
                <a:latin typeface="Segoe UI Light"/>
                <a:ea typeface="メイリオ"/>
                <a:cs typeface="+mn-cs"/>
              </a:rPr>
              <a:t>で開発</a:t>
            </a:r>
            <a:endParaRPr lang="ja-JP" altLang="en-US" sz="3000" dirty="0" smtClean="0">
              <a:ea typeface="メイリオ"/>
            </a:endParaRPr>
          </a:p>
          <a:p>
            <a:pPr marL="855696" lvl="1" indent="-395295" algn="l" defTabSz="914400">
              <a:lnSpc>
                <a:spcPct val="100000"/>
              </a:lnSpc>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使い慣れた </a:t>
            </a:r>
            <a:r>
              <a:rPr lang="en-US" altLang="ja-JP" sz="2600" b="0" dirty="0" smtClean="0">
                <a:gradFill>
                  <a:gsLst>
                    <a:gs pos="0">
                      <a:schemeClr val="tx1"/>
                    </a:gs>
                    <a:gs pos="86000">
                      <a:schemeClr val="tx1"/>
                    </a:gs>
                  </a:gsLst>
                  <a:lin ang="5400000" scaled="0"/>
                </a:gradFill>
                <a:latin typeface="Segoe UI Light"/>
                <a:ea typeface="メイリオ"/>
                <a:cs typeface="+mn-cs"/>
              </a:rPr>
              <a:t>Web </a:t>
            </a:r>
            <a:r>
              <a:rPr lang="ja-JP" altLang="en-US" sz="2600" b="0" dirty="0" smtClean="0">
                <a:gradFill>
                  <a:gsLst>
                    <a:gs pos="0">
                      <a:schemeClr val="tx1"/>
                    </a:gs>
                    <a:gs pos="86000">
                      <a:schemeClr val="tx1"/>
                    </a:gs>
                  </a:gsLst>
                  <a:lin ang="5400000" scaled="0"/>
                </a:gradFill>
                <a:latin typeface="Segoe UI Light"/>
                <a:ea typeface="メイリオ"/>
                <a:cs typeface="+mn-cs"/>
              </a:rPr>
              <a:t>テクノロジ</a:t>
            </a:r>
          </a:p>
          <a:p>
            <a:pPr marL="855696" lvl="1" indent="-395295" algn="l" defTabSz="914400">
              <a:lnSpc>
                <a:spcPct val="100000"/>
              </a:lnSpc>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最新パターンによりアプリの応答性と信頼性を強化</a:t>
            </a:r>
          </a:p>
          <a:p>
            <a:pPr marL="855696" lvl="1" indent="-395295" algn="l" defTabSz="914400">
              <a:lnSpc>
                <a:spcPct val="100000"/>
              </a:lnSpc>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対話型の設計ツールを活用</a:t>
            </a:r>
            <a:endParaRPr lang="ja-JP" altLang="en-US" sz="26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00669006"/>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WinJS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の豊富な機能</a:t>
            </a:r>
            <a:endParaRPr lang="ja-JP" altLang="en-US" dirty="0">
              <a:ea typeface="メイリオ"/>
            </a:endParaRPr>
          </a:p>
        </p:txBody>
      </p:sp>
      <p:sp>
        <p:nvSpPr>
          <p:cNvPr id="5" name="Content Placeholder 4"/>
          <p:cNvSpPr>
            <a:spLocks noGrp="1"/>
          </p:cNvSpPr>
          <p:nvPr>
            <p:ph sz="half" idx="1"/>
          </p:nvPr>
        </p:nvSpPr>
        <p:spPr/>
        <p:txBody>
          <a:bodyPr>
            <a:noAutofit/>
          </a:bodyPr>
          <a:lstStyle/>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名前空間用のヘルパー、</a:t>
            </a:r>
            <a:r>
              <a:rPr lang="en-US" altLang="ja-JP" sz="2800" b="0" dirty="0" smtClean="0">
                <a:gradFill>
                  <a:gsLst>
                    <a:gs pos="0">
                      <a:schemeClr val="tx1"/>
                    </a:gs>
                    <a:gs pos="86000">
                      <a:schemeClr val="tx1"/>
                    </a:gs>
                  </a:gsLst>
                  <a:lin ang="5400000" scaled="0"/>
                </a:gradFill>
                <a:latin typeface="Segoe UI Light"/>
                <a:ea typeface="メイリオ"/>
                <a:cs typeface="+mn-cs"/>
              </a:rPr>
              <a:t/>
            </a:r>
            <a:br>
              <a:rPr lang="en-US" altLang="ja-JP" sz="2800" b="0" dirty="0" smtClean="0">
                <a:gradFill>
                  <a:gsLst>
                    <a:gs pos="0">
                      <a:schemeClr val="tx1"/>
                    </a:gs>
                    <a:gs pos="86000">
                      <a:schemeClr val="tx1"/>
                    </a:gs>
                  </a:gsLst>
                  <a:lin ang="5400000" scaled="0"/>
                </a:gradFill>
                <a:latin typeface="Segoe UI Light"/>
                <a:ea typeface="メイリオ"/>
                <a:cs typeface="+mn-cs"/>
              </a:rPr>
            </a:br>
            <a:r>
              <a:rPr lang="ja-JP" altLang="en-US" sz="2800" b="0" dirty="0" smtClean="0">
                <a:gradFill>
                  <a:gsLst>
                    <a:gs pos="0">
                      <a:schemeClr val="tx1"/>
                    </a:gs>
                    <a:gs pos="86000">
                      <a:schemeClr val="tx1"/>
                    </a:gs>
                  </a:gsLst>
                  <a:lin ang="5400000" scaled="0"/>
                </a:gradFill>
                <a:latin typeface="Segoe UI Light"/>
                <a:ea typeface="メイリオ"/>
                <a:cs typeface="+mn-cs"/>
              </a:rPr>
              <a:t>コンストラクター定義</a:t>
            </a:r>
          </a:p>
          <a:p>
            <a:pPr marL="339974" indent="-339974"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Promise</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 モデル</a:t>
            </a:r>
          </a:p>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ナビゲーション</a:t>
            </a:r>
          </a:p>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フラグメント</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
        <p:nvSpPr>
          <p:cNvPr id="2" name="Content Placeholder 1"/>
          <p:cNvSpPr>
            <a:spLocks noGrp="1"/>
          </p:cNvSpPr>
          <p:nvPr>
            <p:ph sz="half" idx="2"/>
          </p:nvPr>
        </p:nvSpPr>
        <p:spPr>
          <a:xfrm>
            <a:off x="5903259" y="1447801"/>
            <a:ext cx="5764866" cy="3447098"/>
          </a:xfrm>
        </p:spPr>
        <p:txBody>
          <a:bodyPr/>
          <a:lstStyle/>
          <a:p>
            <a:pPr marL="347929" indent="-347929"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バインド</a:t>
            </a:r>
          </a:p>
          <a:p>
            <a:pPr marL="347929" indent="-347929"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コントロール</a:t>
            </a:r>
          </a:p>
          <a:p>
            <a:pPr marL="347929" indent="-347929"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アニメーション</a:t>
            </a:r>
          </a:p>
          <a:p>
            <a:pPr marL="347929" indent="-347929"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テンプレート</a:t>
            </a:r>
          </a:p>
          <a:p>
            <a:pPr marL="347929" indent="-347929"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ユーティリティ</a:t>
            </a:r>
          </a:p>
          <a:p>
            <a:pPr marL="347929" indent="-347929"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8 </a:t>
            </a:r>
            <a:r>
              <a:rPr lang="ja-JP" altLang="en-US" sz="2800" b="0" dirty="0" smtClean="0">
                <a:gradFill>
                  <a:gsLst>
                    <a:gs pos="0">
                      <a:schemeClr val="tx1"/>
                    </a:gs>
                    <a:gs pos="86000">
                      <a:schemeClr val="tx1"/>
                    </a:gs>
                  </a:gsLst>
                  <a:lin ang="5400000" scaled="0"/>
                </a:gradFill>
                <a:latin typeface="Segoe UI Light"/>
                <a:ea typeface="メイリオ"/>
                <a:cs typeface="+mn-cs"/>
              </a:rPr>
              <a:t>用</a:t>
            </a:r>
            <a:r>
              <a:rPr lang="ja-JP" altLang="en-US" dirty="0">
                <a:latin typeface="Segoe UI Light"/>
                <a:ea typeface="メイリオ"/>
              </a:rPr>
              <a:t>の</a:t>
            </a:r>
            <a:r>
              <a:rPr lang="ja-JP" altLang="en-US" sz="2800" b="0" dirty="0" smtClean="0">
                <a:gradFill>
                  <a:gsLst>
                    <a:gs pos="0">
                      <a:schemeClr val="tx1"/>
                    </a:gs>
                    <a:gs pos="86000">
                      <a:schemeClr val="tx1"/>
                    </a:gs>
                  </a:gsLst>
                  <a:lin ang="5400000" scaled="0"/>
                </a:gradFill>
                <a:latin typeface="Segoe UI Light"/>
                <a:ea typeface="メイリオ"/>
                <a:cs typeface="+mn-cs"/>
              </a:rPr>
              <a:t>デフォルト スタイル シート</a:t>
            </a:r>
            <a:endParaRPr lang="ja-JP" altLang="en-US" dirty="0">
              <a:ea typeface="メイリオ"/>
            </a:endParaRPr>
          </a:p>
        </p:txBody>
      </p:sp>
    </p:spTree>
    <p:extLst>
      <p:ext uri="{BB962C8B-B14F-4D97-AF65-F5344CB8AC3E}">
        <p14:creationId xmlns:p14="http://schemas.microsoft.com/office/powerpoint/2010/main" val="36337809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9963" y="3449638"/>
            <a:ext cx="10360025" cy="56938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l" defTabSz="914400">
              <a:buNone/>
            </a:pPr>
            <a:r>
              <a:rPr lang="ja-JP" altLang="en-US" sz="4000" b="0" dirty="0" smtClean="0">
                <a:solidFill>
                  <a:schemeClr val="tx1"/>
                </a:solidFill>
                <a:latin typeface="Segoe UI Light"/>
                <a:ea typeface="メイリオ"/>
                <a:cs typeface="+mn-cs"/>
              </a:rPr>
              <a:t>アプリの開始</a:t>
            </a:r>
            <a:endParaRPr lang="ja-JP" altLang="en-US" sz="4000" b="0" dirty="0">
              <a:solidFill>
                <a:schemeClr val="tx1"/>
              </a:solidFill>
              <a:latin typeface="Segoe UI Light"/>
              <a:ea typeface="メイリオ"/>
              <a:cs typeface="+mn-cs"/>
            </a:endParaRPr>
          </a:p>
        </p:txBody>
      </p:sp>
    </p:spTree>
    <p:extLst>
      <p:ext uri="{BB962C8B-B14F-4D97-AF65-F5344CB8AC3E}">
        <p14:creationId xmlns:p14="http://schemas.microsoft.com/office/powerpoint/2010/main" val="284593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アプリの開始</a:t>
            </a:r>
            <a:endParaRPr lang="ja-JP" altLang="en-US" sz="40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a:t>
            </a:r>
            <a:endParaRPr lang="ja-JP" altLang="en-US" dirty="0">
              <a:ea typeface="メイリオ"/>
            </a:endParaRPr>
          </a:p>
        </p:txBody>
      </p:sp>
    </p:spTree>
    <p:extLst>
      <p:ext uri="{BB962C8B-B14F-4D97-AF65-F5344CB8AC3E}">
        <p14:creationId xmlns:p14="http://schemas.microsoft.com/office/powerpoint/2010/main" val="21861752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アプリ モデル</a:t>
            </a:r>
            <a:endParaRPr lang="ja-JP" altLang="en-US" dirty="0">
              <a:ea typeface="メイリオ"/>
            </a:endParaRPr>
          </a:p>
        </p:txBody>
      </p:sp>
      <p:sp>
        <p:nvSpPr>
          <p:cNvPr id="3" name="Text Placeholder 2"/>
          <p:cNvSpPr>
            <a:spLocks noGrp="1"/>
          </p:cNvSpPr>
          <p:nvPr>
            <p:ph type="body" sz="quarter" idx="10"/>
          </p:nvPr>
        </p:nvSpPr>
        <p:spPr>
          <a:xfrm>
            <a:off x="519114" y="1447800"/>
            <a:ext cx="11149012" cy="4973669"/>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アプリは通常の </a:t>
            </a:r>
            <a:r>
              <a:rPr lang="en-US" altLang="ja-JP" sz="3200" b="0" dirty="0" smtClean="0">
                <a:gradFill>
                  <a:gsLst>
                    <a:gs pos="0">
                      <a:schemeClr val="tx1"/>
                    </a:gs>
                    <a:gs pos="86000">
                      <a:schemeClr val="tx1"/>
                    </a:gs>
                  </a:gsLst>
                  <a:lin ang="5400000" scaled="0"/>
                </a:gradFill>
                <a:latin typeface="Segoe UI Light"/>
                <a:ea typeface="メイリオ"/>
                <a:cs typeface="+mn-cs"/>
              </a:rPr>
              <a:t>Web </a:t>
            </a:r>
            <a:r>
              <a:rPr lang="ja-JP" altLang="en-US" sz="3200" b="0" dirty="0" smtClean="0">
                <a:gradFill>
                  <a:gsLst>
                    <a:gs pos="0">
                      <a:schemeClr val="tx1"/>
                    </a:gs>
                    <a:gs pos="86000">
                      <a:schemeClr val="tx1"/>
                    </a:gs>
                  </a:gsLst>
                  <a:lin ang="5400000" scaled="0"/>
                </a:gradFill>
                <a:latin typeface="Segoe UI Light"/>
                <a:ea typeface="メイリオ"/>
                <a:cs typeface="+mn-cs"/>
              </a:rPr>
              <a:t>ページと同様に起動 </a:t>
            </a:r>
            <a:r>
              <a:rPr lang="en-US" altLang="ja-JP" sz="3200" b="0" dirty="0" smtClean="0">
                <a:gradFill>
                  <a:gsLst>
                    <a:gs pos="0">
                      <a:schemeClr val="tx1"/>
                    </a:gs>
                    <a:gs pos="86000">
                      <a:schemeClr val="tx1"/>
                    </a:gs>
                  </a:gsLst>
                  <a:lin ang="5400000" scaled="0"/>
                </a:gradFill>
                <a:latin typeface="Segoe UI Light"/>
                <a:ea typeface="メイリオ"/>
                <a:cs typeface="+mn-cs"/>
              </a:rPr>
              <a:t>- HTML </a:t>
            </a:r>
            <a:r>
              <a:rPr lang="ja-JP" altLang="en-US" sz="3200" b="0" dirty="0" smtClean="0">
                <a:gradFill>
                  <a:gsLst>
                    <a:gs pos="0">
                      <a:schemeClr val="tx1"/>
                    </a:gs>
                    <a:gs pos="86000">
                      <a:schemeClr val="tx1"/>
                    </a:gs>
                  </a:gsLst>
                  <a:lin ang="5400000" scaled="0"/>
                </a:gradFill>
                <a:latin typeface="Segoe UI Light"/>
                <a:ea typeface="メイリオ"/>
                <a:cs typeface="+mn-cs"/>
              </a:rPr>
              <a:t>ページを読み込む</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HTML </a:t>
            </a:r>
            <a:r>
              <a:rPr lang="ja-JP" altLang="en-US" sz="3200" b="0" dirty="0" smtClean="0">
                <a:gradFill>
                  <a:gsLst>
                    <a:gs pos="0">
                      <a:schemeClr val="tx1"/>
                    </a:gs>
                    <a:gs pos="86000">
                      <a:schemeClr val="tx1"/>
                    </a:gs>
                  </a:gsLst>
                  <a:lin ang="5400000" scaled="0"/>
                </a:gradFill>
                <a:latin typeface="Segoe UI Light"/>
                <a:ea typeface="メイリオ"/>
                <a:cs typeface="+mn-cs"/>
              </a:rPr>
              <a:t>ページがファイルを読み込む</a:t>
            </a:r>
          </a:p>
          <a:p>
            <a:pPr marL="855696" lvl="1" indent="-395295" algn="l" defTabSz="914400">
              <a:lnSpc>
                <a:spcPct val="100000"/>
              </a:lnSpc>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WinJS</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のスクリプトとスタイル</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アプリのスクリプトとスタイル</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コードをアプリのライフサイクル イベントに関連付け</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アプリの開始 </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そして、</a:t>
            </a:r>
            <a:r>
              <a:rPr lang="ja-JP" altLang="en-US" sz="3200" b="0" dirty="0" smtClean="0">
                <a:gradFill>
                  <a:gsLst>
                    <a:gs pos="0">
                      <a:schemeClr val="tx1"/>
                    </a:gs>
                    <a:gs pos="86000">
                      <a:schemeClr val="tx1"/>
                    </a:gs>
                  </a:gsLst>
                  <a:lin ang="5400000" scaled="0"/>
                </a:gradFill>
                <a:latin typeface="Segoe UI Light"/>
                <a:ea typeface="メイリオ"/>
                <a:cs typeface="+mn-cs"/>
              </a:rPr>
              <a:t>イベントが発生</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8880360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1734</Words>
  <Application>Microsoft Office PowerPoint</Application>
  <PresentationFormat>ユーザー設定</PresentationFormat>
  <Paragraphs>295</Paragraphs>
  <Slides>40</Slides>
  <Notes>40</Notes>
  <HiddenSlides>0</HiddenSlides>
  <MMClips>0</MMClips>
  <ScaleCrop>false</ScaleCrop>
  <HeadingPairs>
    <vt:vector size="4" baseType="variant">
      <vt:variant>
        <vt:lpstr>テーマ</vt:lpstr>
      </vt:variant>
      <vt:variant>
        <vt:i4>7</vt:i4>
      </vt:variant>
      <vt:variant>
        <vt:lpstr>スライド タイトル</vt:lpstr>
      </vt:variant>
      <vt:variant>
        <vt:i4>40</vt:i4>
      </vt:variant>
    </vt:vector>
  </HeadingPairs>
  <TitlesOfParts>
    <vt:vector size="4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Introducing the Windows libraries for JavaScript   JavaScript 用 Windows  ライブラリ “WinJS” の概要</vt:lpstr>
      <vt:lpstr>PowerPoint プレゼンテーション</vt:lpstr>
      <vt:lpstr>アジェンダ</vt:lpstr>
      <vt:lpstr>WinJS とは</vt:lpstr>
      <vt:lpstr>Windows Library for JavaScript (WinJS) JavaScript を使って Metro スタイル アプリを開発するためのライブラリ</vt:lpstr>
      <vt:lpstr>WinJS の豊富な機能</vt:lpstr>
      <vt:lpstr>PowerPoint プレゼンテーション</vt:lpstr>
      <vt:lpstr>アプリの開始</vt:lpstr>
      <vt:lpstr>アプリ モデル</vt:lpstr>
      <vt:lpstr>XML を「約束」する</vt:lpstr>
      <vt:lpstr>非同期</vt:lpstr>
      <vt:lpstr>Promise</vt:lpstr>
      <vt:lpstr>Promise と XMLHttpRequest</vt:lpstr>
      <vt:lpstr>例: 完了処理</vt:lpstr>
      <vt:lpstr>例: エラー処理</vt:lpstr>
      <vt:lpstr>WinJS のコントロール </vt:lpstr>
      <vt:lpstr>HTML には既にコントロールがある?</vt:lpstr>
      <vt:lpstr>Metro スタイル アプリ向けの標準コントロール</vt:lpstr>
      <vt:lpstr>コントロールの使用</vt:lpstr>
      <vt:lpstr>宣言およびプログラムによるコントロールの作成 </vt:lpstr>
      <vt:lpstr>データ バインド</vt:lpstr>
      <vt:lpstr>データ バインドが行うこと</vt:lpstr>
      <vt:lpstr>データ バインド</vt:lpstr>
      <vt:lpstr>テンプレートのバインド</vt:lpstr>
      <vt:lpstr>宣言によるバインド</vt:lpstr>
      <vt:lpstr>プログラムによるバインド</vt:lpstr>
      <vt:lpstr>ナビゲーション</vt:lpstr>
      <vt:lpstr>ナビゲーション: 複数ページ vs. 単一ページ</vt:lpstr>
      <vt:lpstr>WinJS の単一ページ ナビゲーション</vt:lpstr>
      <vt:lpstr>フラグメントによるページの分割</vt:lpstr>
      <vt:lpstr>ナビゲーションとフラグメント</vt:lpstr>
      <vt:lpstr>例: フラグメント ローダー</vt:lpstr>
      <vt:lpstr>ナビゲーションとフラグメント</vt:lpstr>
      <vt:lpstr>PowerPoint プレゼンテーション</vt:lpstr>
      <vt:lpstr>Windows Library for JavaScript (WinJS)</vt:lpstr>
      <vt:lpstr>関連セッション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2011-11-20T16:28:36Z</dcterms:created>
  <dcterms:modified xsi:type="dcterms:W3CDTF">2011-11-20T16:28:44Z</dcterms:modified>
</cp:coreProperties>
</file>