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60" r:id="rId6"/>
    <p:sldMasterId id="2147483672" r:id="rId7"/>
    <p:sldMasterId id="2147483674" r:id="rId8"/>
  </p:sldMasterIdLst>
  <p:notesMasterIdLst>
    <p:notesMasterId r:id="rId22"/>
  </p:notesMasterIdLst>
  <p:handoutMasterIdLst>
    <p:handoutMasterId r:id="rId23"/>
  </p:handoutMasterIdLst>
  <p:sldIdLst>
    <p:sldId id="256" r:id="rId9"/>
    <p:sldId id="269" r:id="rId10"/>
    <p:sldId id="274" r:id="rId11"/>
    <p:sldId id="275" r:id="rId12"/>
    <p:sldId id="267" r:id="rId13"/>
    <p:sldId id="271" r:id="rId14"/>
    <p:sldId id="266" r:id="rId15"/>
    <p:sldId id="263" r:id="rId16"/>
    <p:sldId id="270" r:id="rId17"/>
    <p:sldId id="265" r:id="rId18"/>
    <p:sldId id="268" r:id="rId19"/>
    <p:sldId id="276" r:id="rId20"/>
    <p:sldId id="277"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A56C"/>
    <a:srgbClr val="C9348F"/>
    <a:srgbClr val="D3CDB8"/>
    <a:srgbClr val="7D8A5C"/>
    <a:srgbClr val="94A173"/>
    <a:srgbClr val="AC547C"/>
    <a:srgbClr val="B94780"/>
    <a:srgbClr val="BA46A9"/>
    <a:srgbClr val="FF01DB"/>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66764" autoAdjust="0"/>
  </p:normalViewPr>
  <p:slideViewPr>
    <p:cSldViewPr>
      <p:cViewPr>
        <p:scale>
          <a:sx n="81" d="100"/>
          <a:sy n="81" d="100"/>
        </p:scale>
        <p:origin x="-834"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3.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slide" Target="slides/slide1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t>MIX10</a:t>
            </a: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F1DDE0B-ED17-4782-85EA-26CA480A0B6C}" type="datetimeFigureOut">
              <a:rPr lang="en-US" smtClean="0"/>
              <a:t>3/14/2010</a:t>
            </a:fld>
            <a:endParaRPr lang="en-US"/>
          </a:p>
        </p:txBody>
      </p:sp>
      <p:sp>
        <p:nvSpPr>
          <p:cNvPr id="4" name="Footer Placeholder 3"/>
          <p:cNvSpPr>
            <a:spLocks noGrp="1"/>
          </p:cNvSpPr>
          <p:nvPr>
            <p:ph type="ftr" sz="quarter" idx="2"/>
          </p:nvPr>
        </p:nvSpPr>
        <p:spPr>
          <a:xfrm>
            <a:off x="0" y="8685213"/>
            <a:ext cx="5867400" cy="457200"/>
          </a:xfrm>
          <a:prstGeom prst="rect">
            <a:avLst/>
          </a:prstGeom>
        </p:spPr>
        <p:txBody>
          <a:bodyPr vert="horz" lIns="91440" tIns="45720" rIns="91440" bIns="45720" rtlCol="0" anchor="b"/>
          <a:lstStyle>
            <a:lvl1pPr algn="l">
              <a:defRPr sz="1200"/>
            </a:lvl1pPr>
          </a:lstStyle>
          <a:p>
            <a:r>
              <a:rPr lang="en-US" sz="500" dirty="0"/>
              <a:t>© 2010 Microsoft Corporation. All rights reserved. Microsoft, Windows, Windows Vista and other product names are or may be registered trademarks and/or trademarks in the U.S. and/or other countries.</a:t>
            </a:r>
          </a:p>
          <a:p>
            <a:r>
              <a:rPr lang="en-US" sz="500" dirty="0"/>
              <a:t>The information herein is for informational purposes only and represents the current view of Microsoft Corporation as of the date of this presentation.  Because Microsoft must respond to changing market conditions, </a:t>
            </a:r>
            <a:br>
              <a:rPr lang="en-US" sz="500" dirty="0"/>
            </a:br>
            <a:r>
              <a:rPr lang="en-US" sz="500" dirty="0"/>
              <a:t>it should not be interpreted to be a commitment on the part of Microsoft, and Microsoft cannot guarantee the accuracy of any information provided after the date of this presentation.  </a:t>
            </a:r>
            <a:br>
              <a:rPr lang="en-US" sz="500" dirty="0"/>
            </a:br>
            <a:r>
              <a:rPr lang="en-US" sz="500" dirty="0"/>
              <a:t>MICROSOFT MAKES NO WARRANTIES, EXPRESS, IMPLIED OR STATUTORY, AS TO THE INFORMATION IN THIS PRESENTATION.</a:t>
            </a:r>
          </a:p>
          <a:p>
            <a:endParaRPr lang="en-US" sz="500"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6CF68DB-C13F-4556-AFE0-30634A40147B}" type="slidenum">
              <a:rPr lang="en-US" smtClean="0"/>
              <a:t>‹#›</a:t>
            </a:fld>
            <a:endParaRPr lang="en-US"/>
          </a:p>
        </p:txBody>
      </p:sp>
    </p:spTree>
    <p:extLst>
      <p:ext uri="{BB962C8B-B14F-4D97-AF65-F5344CB8AC3E}">
        <p14:creationId xmlns:p14="http://schemas.microsoft.com/office/powerpoint/2010/main" val="3821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t>MIX10</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D4EB81-133F-4488-ADA2-52BAF7144E44}" type="datetimeFigureOut">
              <a:rPr lang="en-US" smtClean="0"/>
              <a:pPr/>
              <a:t>3/14/2010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6019800" cy="457200"/>
          </a:xfrm>
          <a:prstGeom prst="rect">
            <a:avLst/>
          </a:prstGeom>
        </p:spPr>
        <p:txBody>
          <a:bodyPr vert="horz" lIns="91440" tIns="45720" rIns="91440" bIns="45720" rtlCol="0" anchor="b"/>
          <a:lstStyle>
            <a:lvl1pPr algn="l">
              <a:defRPr sz="500"/>
            </a:lvl1pPr>
          </a:lstStyle>
          <a:p>
            <a:r>
              <a:rPr lang="en-US" smtClean="0"/>
              <a:t>© 2010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a:t>
            </a:r>
            <a:br>
              <a:rPr lang="en-US" smtClean="0"/>
            </a:br>
            <a:r>
              <a:rPr lang="en-US" smtClean="0"/>
              <a:t>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FB5A7C-17D3-496E-8181-20B02433218C}" type="slidenum">
              <a:rPr lang="en-US" smtClean="0"/>
              <a:pPr/>
              <a:t>‹#›</a:t>
            </a:fld>
            <a:endParaRPr lang="en-US"/>
          </a:p>
        </p:txBody>
      </p:sp>
    </p:spTree>
    <p:extLst>
      <p:ext uri="{BB962C8B-B14F-4D97-AF65-F5344CB8AC3E}">
        <p14:creationId xmlns:p14="http://schemas.microsoft.com/office/powerpoint/2010/main" val="2737287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FB5A7C-17D3-496E-8181-20B02433218C}" type="slidenum">
              <a:rPr lang="en-US" smtClean="0"/>
              <a:pPr/>
              <a:t>2</a:t>
            </a:fld>
            <a:endParaRPr lang="en-US"/>
          </a:p>
        </p:txBody>
      </p:sp>
    </p:spTree>
    <p:extLst>
      <p:ext uri="{BB962C8B-B14F-4D97-AF65-F5344CB8AC3E}">
        <p14:creationId xmlns:p14="http://schemas.microsoft.com/office/powerpoint/2010/main" val="26442375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3/14/2010 2:08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13</a:t>
            </a:fld>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FB5A7C-17D3-496E-8181-20B02433218C}" type="slidenum">
              <a:rPr lang="en-US" smtClean="0"/>
              <a:pPr/>
              <a:t>5</a:t>
            </a:fld>
            <a:endParaRPr lang="en-US"/>
          </a:p>
        </p:txBody>
      </p:sp>
    </p:spTree>
    <p:extLst>
      <p:ext uri="{BB962C8B-B14F-4D97-AF65-F5344CB8AC3E}">
        <p14:creationId xmlns:p14="http://schemas.microsoft.com/office/powerpoint/2010/main" val="4139805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8EFB5A7C-17D3-496E-8181-20B02433218C}" type="slidenum">
              <a:rPr lang="en-US" smtClean="0"/>
              <a:pPr/>
              <a:t>6</a:t>
            </a:fld>
            <a:endParaRPr lang="en-US"/>
          </a:p>
        </p:txBody>
      </p:sp>
    </p:spTree>
    <p:extLst>
      <p:ext uri="{BB962C8B-B14F-4D97-AF65-F5344CB8AC3E}">
        <p14:creationId xmlns:p14="http://schemas.microsoft.com/office/powerpoint/2010/main" val="4139805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FB5A7C-17D3-496E-8181-20B02433218C}" type="slidenum">
              <a:rPr lang="en-US" smtClean="0"/>
              <a:pPr/>
              <a:t>7</a:t>
            </a:fld>
            <a:endParaRPr lang="en-US"/>
          </a:p>
        </p:txBody>
      </p:sp>
    </p:spTree>
    <p:extLst>
      <p:ext uri="{BB962C8B-B14F-4D97-AF65-F5344CB8AC3E}">
        <p14:creationId xmlns:p14="http://schemas.microsoft.com/office/powerpoint/2010/main" val="96766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FB5A7C-17D3-496E-8181-20B02433218C}" type="slidenum">
              <a:rPr lang="en-US" smtClean="0"/>
              <a:pPr/>
              <a:t>8</a:t>
            </a:fld>
            <a:endParaRPr lang="en-US"/>
          </a:p>
        </p:txBody>
      </p:sp>
    </p:spTree>
    <p:extLst>
      <p:ext uri="{BB962C8B-B14F-4D97-AF65-F5344CB8AC3E}">
        <p14:creationId xmlns:p14="http://schemas.microsoft.com/office/powerpoint/2010/main" val="2256321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FB5A7C-17D3-496E-8181-20B02433218C}" type="slidenum">
              <a:rPr lang="en-US" smtClean="0"/>
              <a:pPr/>
              <a:t>9</a:t>
            </a:fld>
            <a:endParaRPr lang="en-US"/>
          </a:p>
        </p:txBody>
      </p:sp>
    </p:spTree>
    <p:extLst>
      <p:ext uri="{BB962C8B-B14F-4D97-AF65-F5344CB8AC3E}">
        <p14:creationId xmlns:p14="http://schemas.microsoft.com/office/powerpoint/2010/main" val="3162934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FB5A7C-17D3-496E-8181-20B02433218C}" type="slidenum">
              <a:rPr lang="en-US" smtClean="0"/>
              <a:pPr/>
              <a:t>10</a:t>
            </a:fld>
            <a:endParaRPr lang="en-US"/>
          </a:p>
        </p:txBody>
      </p:sp>
    </p:spTree>
    <p:extLst>
      <p:ext uri="{BB962C8B-B14F-4D97-AF65-F5344CB8AC3E}">
        <p14:creationId xmlns:p14="http://schemas.microsoft.com/office/powerpoint/2010/main" val="2190407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FB5A7C-17D3-496E-8181-20B02433218C}" type="slidenum">
              <a:rPr lang="en-US" smtClean="0"/>
              <a:pPr/>
              <a:t>11</a:t>
            </a:fld>
            <a:endParaRPr lang="en-US"/>
          </a:p>
        </p:txBody>
      </p:sp>
    </p:spTree>
    <p:extLst>
      <p:ext uri="{BB962C8B-B14F-4D97-AF65-F5344CB8AC3E}">
        <p14:creationId xmlns:p14="http://schemas.microsoft.com/office/powerpoint/2010/main" val="2091422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3/14/2010 2:08 PM</a:t>
            </a:fld>
            <a:endParaRPr lang="en-US" dirty="0">
              <a:solidFill>
                <a:prstClr val="black"/>
              </a:solidFill>
            </a:endParaRPr>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solidFill>
                  <a:prstClr val="black"/>
                </a:solidFill>
              </a:rPr>
              <a:pPr/>
              <a:t>12</a:t>
            </a:fld>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solidFill>
                  <a:schemeClr val="bg2">
                    <a:lumMod val="25000"/>
                  </a:schemeClr>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886200"/>
            <a:ext cx="7772400" cy="1752600"/>
          </a:xfrm>
        </p:spPr>
        <p:txBody>
          <a:bodyPr/>
          <a:lstStyle>
            <a:lvl1pPr marL="0" indent="0" algn="l">
              <a:buNone/>
              <a:defRPr>
                <a:solidFill>
                  <a:schemeClr val="bg2">
                    <a:lumMod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489C87D9-F329-4694-8348-334B6E3E024D}" type="datetimeFigureOut">
              <a:rPr lang="en-US" smtClean="0"/>
              <a:pPr/>
              <a:t>3/14/2010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1945546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9C87D9-F329-4694-8348-334B6E3E024D}" type="datetimeFigureOut">
              <a:rPr lang="en-US" smtClean="0"/>
              <a:pPr/>
              <a:t>3/14/2010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265341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9C87D9-F329-4694-8348-334B6E3E024D}" type="datetimeFigureOut">
              <a:rPr lang="en-US" smtClean="0"/>
              <a:pPr/>
              <a:t>3/14/2010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7733636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solidFill>
                  <a:schemeClr val="bg2">
                    <a:lumMod val="25000"/>
                  </a:schemeClr>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89C87D9-F329-4694-8348-334B6E3E024D}" type="datetimeFigureOut">
              <a:rPr lang="en-US" smtClean="0"/>
              <a:pPr/>
              <a:t>3/14/2010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2906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0"/>
            <a:ext cx="7086600" cy="1219200"/>
          </a:xfrm>
        </p:spPr>
        <p:txBody>
          <a:bodyPr anchor="ctr"/>
          <a:lstStyle>
            <a:lvl1pPr algn="r">
              <a:defRPr>
                <a:solidFill>
                  <a:schemeClr val="bg2"/>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9C87D9-F329-4694-8348-334B6E3E024D}" type="datetimeFigureOut">
              <a:rPr lang="en-US" smtClean="0"/>
              <a:pPr/>
              <a:t>3/14/2010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23019788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chemeClr val="bg2">
                    <a:lumMod val="25000"/>
                  </a:schemeClr>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9C87D9-F329-4694-8348-334B6E3E024D}" type="datetimeFigureOut">
              <a:rPr lang="en-US" smtClean="0"/>
              <a:pPr/>
              <a:t>3/14/2010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33385687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0"/>
            <a:ext cx="7086600" cy="1219200"/>
          </a:xfrm>
        </p:spPr>
        <p:txBody>
          <a:bodyPr/>
          <a:lstStyle>
            <a:lvl1pPr algn="r">
              <a:defRPr>
                <a:solidFill>
                  <a:schemeClr val="bg2"/>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89C87D9-F329-4694-8348-334B6E3E024D}" type="datetimeFigureOut">
              <a:rPr lang="en-US" smtClean="0"/>
              <a:pPr/>
              <a:t>3/14/2010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33793697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0"/>
            <a:ext cx="7086600" cy="1219200"/>
          </a:xfrm>
        </p:spPr>
        <p:txBody>
          <a:bodyPr/>
          <a:lstStyle>
            <a:lvl1pPr algn="r">
              <a:defRPr>
                <a:solidFill>
                  <a:schemeClr val="bg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89C87D9-F329-4694-8348-334B6E3E024D}" type="datetimeFigureOut">
              <a:rPr lang="en-US" smtClean="0"/>
              <a:pPr/>
              <a:t>3/14/2010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21804528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0"/>
            <a:ext cx="7086600" cy="1219200"/>
          </a:xfrm>
        </p:spPr>
        <p:txBody>
          <a:bodyPr/>
          <a:lstStyle>
            <a:lvl1pPr algn="r">
              <a:defRPr>
                <a:solidFill>
                  <a:schemeClr val="bg2"/>
                </a:solidFill>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489C87D9-F329-4694-8348-334B6E3E024D}" type="datetimeFigureOut">
              <a:rPr lang="en-US" smtClean="0"/>
              <a:pPr/>
              <a:t>3/14/2010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32202949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C87D9-F329-4694-8348-334B6E3E024D}" type="datetimeFigureOut">
              <a:rPr lang="en-US" smtClean="0"/>
              <a:pPr/>
              <a:t>3/14/2010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25327948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9C87D9-F329-4694-8348-334B6E3E024D}" type="datetimeFigureOut">
              <a:rPr lang="en-US" smtClean="0"/>
              <a:pPr/>
              <a:t>3/14/2010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3182932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0"/>
            <a:ext cx="7086600" cy="1219200"/>
          </a:xfrm>
        </p:spPr>
        <p:txBody>
          <a:bodyPr anchor="ctr"/>
          <a:lstStyle>
            <a:lvl1pPr algn="r">
              <a:defRPr>
                <a:solidFill>
                  <a:schemeClr val="bg2"/>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9C87D9-F329-4694-8348-334B6E3E024D}" type="datetimeFigureOut">
              <a:rPr lang="en-US" smtClean="0"/>
              <a:pPr/>
              <a:t>3/14/2010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21104798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9C87D9-F329-4694-8348-334B6E3E024D}" type="datetimeFigureOut">
              <a:rPr lang="en-US" smtClean="0"/>
              <a:pPr/>
              <a:t>3/14/2010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22567670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9C87D9-F329-4694-8348-334B6E3E024D}" type="datetimeFigureOut">
              <a:rPr lang="en-US" smtClean="0"/>
              <a:pPr/>
              <a:t>3/14/2010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16739305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9C87D9-F329-4694-8348-334B6E3E024D}" type="datetimeFigureOut">
              <a:rPr lang="en-US" smtClean="0"/>
              <a:pPr/>
              <a:t>3/14/2010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15960810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Freeform 9"/>
          <p:cNvSpPr>
            <a:spLocks/>
          </p:cNvSpPr>
          <p:nvPr userDrawn="1"/>
        </p:nvSpPr>
        <p:spPr bwMode="auto">
          <a:xfrm flipH="1" flipV="1">
            <a:off x="-1143000" y="5029200"/>
            <a:ext cx="10287000" cy="1828800"/>
          </a:xfrm>
          <a:custGeom>
            <a:avLst/>
            <a:gdLst/>
            <a:ahLst/>
            <a:cxnLst>
              <a:cxn ang="0">
                <a:pos x="30" y="0"/>
              </a:cxn>
              <a:cxn ang="0">
                <a:pos x="406" y="0"/>
              </a:cxn>
              <a:cxn ang="0">
                <a:pos x="438" y="30"/>
              </a:cxn>
              <a:cxn ang="0">
                <a:pos x="438" y="103"/>
              </a:cxn>
              <a:cxn ang="0">
                <a:pos x="0" y="261"/>
              </a:cxn>
              <a:cxn ang="0">
                <a:pos x="0" y="30"/>
              </a:cxn>
              <a:cxn ang="0">
                <a:pos x="30" y="0"/>
              </a:cxn>
            </a:cxnLst>
            <a:rect l="0" t="0" r="r" b="b"/>
            <a:pathLst>
              <a:path w="438" h="261">
                <a:moveTo>
                  <a:pt x="30" y="0"/>
                </a:moveTo>
                <a:cubicBezTo>
                  <a:pt x="30" y="0"/>
                  <a:pt x="406" y="0"/>
                  <a:pt x="406" y="0"/>
                </a:cubicBezTo>
                <a:cubicBezTo>
                  <a:pt x="423" y="0"/>
                  <a:pt x="438" y="13"/>
                  <a:pt x="438" y="30"/>
                </a:cubicBezTo>
                <a:cubicBezTo>
                  <a:pt x="438" y="30"/>
                  <a:pt x="438" y="103"/>
                  <a:pt x="438" y="103"/>
                </a:cubicBezTo>
                <a:cubicBezTo>
                  <a:pt x="237" y="124"/>
                  <a:pt x="73" y="184"/>
                  <a:pt x="0" y="261"/>
                </a:cubicBezTo>
                <a:cubicBezTo>
                  <a:pt x="0" y="261"/>
                  <a:pt x="0" y="30"/>
                  <a:pt x="0" y="30"/>
                </a:cubicBezTo>
                <a:cubicBezTo>
                  <a:pt x="0" y="13"/>
                  <a:pt x="13" y="0"/>
                  <a:pt x="30" y="0"/>
                </a:cubicBezTo>
                <a:close/>
              </a:path>
            </a:pathLst>
          </a:custGeom>
          <a:gradFill flip="none" rotWithShape="1">
            <a:gsLst>
              <a:gs pos="0">
                <a:srgbClr val="FFFFFF">
                  <a:alpha val="22000"/>
                </a:srgbClr>
              </a:gs>
              <a:gs pos="95000">
                <a:srgbClr val="FFFFFF">
                  <a:alpha val="0"/>
                </a:srgbClr>
              </a:gs>
            </a:gsLst>
            <a:path path="circle">
              <a:fillToRect l="50000" t="50000" r="50000" b="50000"/>
            </a:path>
            <a:tileRect/>
          </a:gradFill>
          <a:ln w="9525">
            <a:noFill/>
            <a:round/>
            <a:headEnd/>
            <a:tailEnd/>
          </a:ln>
          <a:effectLst>
            <a:outerShdw blurRad="50800" dist="38100" dir="16200000" rotWithShape="0">
              <a:schemeClr val="tx1">
                <a:alpha val="40000"/>
              </a:schemeClr>
            </a:outerShdw>
          </a:effectLst>
        </p:spPr>
        <p:txBody>
          <a:bodyPr vert="horz" wrap="square" lIns="91440" tIns="45720" rIns="91440" bIns="45720" numCol="1" anchor="t" anchorCtr="0" compatLnSpc="1">
            <a:prstTxWarp prst="textNoShape">
              <a:avLst/>
            </a:prstTxWarp>
          </a:bodyPr>
          <a:lstStyle/>
          <a:p>
            <a:pPr defTabSz="914363"/>
            <a:endParaRPr lang="en-US">
              <a:solidFill>
                <a:srgbClr val="FFFFFF"/>
              </a:solidFill>
            </a:endParaRPr>
          </a:p>
        </p:txBody>
      </p:sp>
    </p:spTree>
    <p:extLst>
      <p:ext uri="{BB962C8B-B14F-4D97-AF65-F5344CB8AC3E}">
        <p14:creationId xmlns:p14="http://schemas.microsoft.com/office/powerpoint/2010/main" val="196345190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9436" y="838201"/>
            <a:ext cx="7683913" cy="1523497"/>
          </a:xfrm>
        </p:spPr>
        <p:txBody>
          <a:bodyPr>
            <a:noAutofit/>
          </a:bodyPr>
          <a:lstStyle>
            <a:lvl1pPr>
              <a:lnSpc>
                <a:spcPct val="90000"/>
              </a:lnSpc>
              <a:defRPr sz="5400">
                <a:effectLst>
                  <a:outerShdw blurRad="38100" dist="12700" dir="2700000" algn="tl">
                    <a:schemeClr val="bg1">
                      <a:lumMod val="50000"/>
                      <a:lumOff val="50000"/>
                      <a:alpha val="32000"/>
                    </a:scheme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89436" y="4343401"/>
            <a:ext cx="7683914" cy="463255"/>
          </a:xfrm>
        </p:spPr>
        <p:txBody>
          <a:bodyPr>
            <a:noAutofit/>
          </a:bodyPr>
          <a:lstStyle>
            <a:lvl1pPr marL="0" indent="0" algn="l">
              <a:lnSpc>
                <a:spcPct val="90000"/>
              </a:lnSpc>
              <a:spcBef>
                <a:spcPts val="0"/>
              </a:spcBef>
              <a:buNone/>
              <a:defRPr sz="2800">
                <a:gradFill>
                  <a:gsLst>
                    <a:gs pos="0">
                      <a:schemeClr val="tx1"/>
                    </a:gs>
                    <a:gs pos="86000">
                      <a:schemeClr val="tx1"/>
                    </a:gs>
                  </a:gsLst>
                  <a:lin ang="5400000" scaled="0"/>
                </a:gradFill>
                <a:effectLst>
                  <a:outerShdw blurRad="38100" dist="12700" dir="2700000" algn="tl">
                    <a:schemeClr val="bg1">
                      <a:lumMod val="50000"/>
                      <a:lumOff val="50000"/>
                      <a:alpha val="31000"/>
                    </a:schemeClr>
                  </a:outerShdw>
                </a:effectLs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4" name="Picture 7"/>
          <p:cNvPicPr>
            <a:picLocks noChangeAspect="1" noChangeArrowheads="1"/>
          </p:cNvPicPr>
          <p:nvPr userDrawn="1"/>
        </p:nvPicPr>
        <p:blipFill>
          <a:blip r:embed="rId3"/>
          <a:srcRect/>
          <a:stretch>
            <a:fillRect/>
          </a:stretch>
        </p:blipFill>
        <p:spPr bwMode="invGray">
          <a:xfrm>
            <a:off x="8116223" y="6240510"/>
            <a:ext cx="823174" cy="388890"/>
          </a:xfrm>
          <a:prstGeom prst="rect">
            <a:avLst/>
          </a:prstGeom>
          <a:noFill/>
          <a:ln w="9525">
            <a:noFill/>
            <a:miter lim="800000"/>
            <a:headEnd/>
            <a:tailEnd/>
          </a:ln>
          <a:effectLst/>
        </p:spPr>
      </p:pic>
    </p:spTree>
    <p:extLst>
      <p:ext uri="{BB962C8B-B14F-4D97-AF65-F5344CB8AC3E}">
        <p14:creationId xmlns:p14="http://schemas.microsoft.com/office/powerpoint/2010/main" val="2363165319"/>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9436" y="1905000"/>
            <a:ext cx="6994362"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389437" y="4344990"/>
            <a:ext cx="6994363" cy="461665"/>
          </a:xfrm>
        </p:spPr>
        <p:txBody>
          <a:bodyPr>
            <a:noAutofit/>
          </a:bodyPr>
          <a:lstStyle>
            <a:lvl1pPr marL="0" indent="0" algn="l">
              <a:lnSpc>
                <a:spcPct val="90000"/>
              </a:lnSpc>
              <a:spcBef>
                <a:spcPts val="0"/>
              </a:spcBef>
              <a:buNone/>
              <a:defRPr sz="28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9436" y="228600"/>
            <a:ext cx="7683914"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6600" b="0" i="0" u="none" strike="noStrike" kern="1200" cap="none" spc="-642" normalizeH="0" baseline="0" noProof="0" dirty="0" smtClean="0">
                <a:ln w="11430"/>
                <a:gradFill>
                  <a:gsLst>
                    <a:gs pos="0">
                      <a:schemeClr val="tx1">
                        <a:alpha val="43000"/>
                      </a:schemeClr>
                    </a:gs>
                    <a:gs pos="88000">
                      <a:schemeClr val="tx1"/>
                    </a:gs>
                  </a:gsLst>
                  <a:lin ang="5400000"/>
                </a:gradFill>
                <a:effectLst/>
                <a:uLnTx/>
                <a:uFillTx/>
                <a:latin typeface="Segoe UI" pitchFamily="34" charset="0"/>
                <a:ea typeface="+mn-ea"/>
                <a:cs typeface="Segoe UI" pitchFamily="34" charset="0"/>
              </a:defRPr>
            </a:lvl1pPr>
          </a:lstStyle>
          <a:p>
            <a:pPr marL="0" lvl="0" indent="0" algn="l" defTabSz="914363" rtl="0" eaLnBrk="1" latinLnBrk="0" hangingPunct="1">
              <a:lnSpc>
                <a:spcPct val="90000"/>
              </a:lnSpc>
              <a:spcBef>
                <a:spcPct val="20000"/>
              </a:spcBef>
              <a:buFont typeface="Arial" pitchFamily="34" charset="0"/>
              <a:buNone/>
            </a:pPr>
            <a:r>
              <a:rPr lang="en-US" dirty="0" smtClean="0"/>
              <a:t>CLICK TO…</a:t>
            </a:r>
          </a:p>
        </p:txBody>
      </p:sp>
    </p:spTree>
    <p:extLst>
      <p:ext uri="{BB962C8B-B14F-4D97-AF65-F5344CB8AC3E}">
        <p14:creationId xmlns:p14="http://schemas.microsoft.com/office/powerpoint/2010/main" val="2221750403"/>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1"/>
            <a:ext cx="8363938"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470543"/>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9436" y="1447800"/>
            <a:ext cx="8363938"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13954108"/>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9436" y="1447800"/>
            <a:ext cx="4115872"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447800"/>
            <a:ext cx="4115872"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9965390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065305"/>
            <a:ext cx="4115872"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33600"/>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065305"/>
            <a:ext cx="4115872"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1" y="2133601"/>
            <a:ext cx="4115872"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205366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chemeClr val="bg2">
                    <a:lumMod val="25000"/>
                  </a:schemeClr>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9C87D9-F329-4694-8348-334B6E3E024D}" type="datetimeFigureOut">
              <a:rPr lang="en-US" smtClean="0"/>
              <a:pPr/>
              <a:t>3/14/2010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41808359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91075290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1869753"/>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randing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5746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4482777"/>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rgbClr val="F8F57B"/>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39465674"/>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8F57B"/>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59425139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0"/>
            <a:ext cx="7086600" cy="1219200"/>
          </a:xfrm>
        </p:spPr>
        <p:txBody>
          <a:bodyPr/>
          <a:lstStyle>
            <a:lvl1pPr algn="r">
              <a:defRPr>
                <a:solidFill>
                  <a:schemeClr val="bg2"/>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89C87D9-F329-4694-8348-334B6E3E024D}" type="datetimeFigureOut">
              <a:rPr lang="en-US" smtClean="0"/>
              <a:pPr/>
              <a:t>3/14/2010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382158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0"/>
            <a:ext cx="7086600" cy="1219200"/>
          </a:xfrm>
        </p:spPr>
        <p:txBody>
          <a:bodyPr/>
          <a:lstStyle>
            <a:lvl1pPr algn="r">
              <a:defRPr>
                <a:solidFill>
                  <a:schemeClr val="bg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89C87D9-F329-4694-8348-334B6E3E024D}" type="datetimeFigureOut">
              <a:rPr lang="en-US" smtClean="0"/>
              <a:pPr/>
              <a:t>3/14/2010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5106629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0"/>
            <a:ext cx="7086600" cy="1219200"/>
          </a:xfrm>
        </p:spPr>
        <p:txBody>
          <a:bodyPr/>
          <a:lstStyle>
            <a:lvl1pPr algn="r">
              <a:defRPr>
                <a:solidFill>
                  <a:schemeClr val="bg2"/>
                </a:solidFill>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489C87D9-F329-4694-8348-334B6E3E024D}" type="datetimeFigureOut">
              <a:rPr lang="en-US" smtClean="0"/>
              <a:pPr/>
              <a:t>3/14/2010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30175398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C87D9-F329-4694-8348-334B6E3E024D}" type="datetimeFigureOut">
              <a:rPr lang="en-US" smtClean="0"/>
              <a:pPr/>
              <a:t>3/14/2010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737005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9C87D9-F329-4694-8348-334B6E3E024D}" type="datetimeFigureOut">
              <a:rPr lang="en-US" smtClean="0"/>
              <a:pPr/>
              <a:t>3/14/2010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1079311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9C87D9-F329-4694-8348-334B6E3E024D}" type="datetimeFigureOut">
              <a:rPr lang="en-US" smtClean="0"/>
              <a:pPr/>
              <a:t>3/14/2010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906478-99B0-4A25-BC44-E647138C65FD}" type="slidenum">
              <a:rPr lang="en-US" smtClean="0"/>
              <a:pPr/>
              <a:t>‹#›</a:t>
            </a:fld>
            <a:endParaRPr lang="en-US"/>
          </a:p>
        </p:txBody>
      </p:sp>
    </p:spTree>
    <p:extLst>
      <p:ext uri="{BB962C8B-B14F-4D97-AF65-F5344CB8AC3E}">
        <p14:creationId xmlns:p14="http://schemas.microsoft.com/office/powerpoint/2010/main" val="20955277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3.xml"/><Relationship Id="rId1" Type="http://schemas.openxmlformats.org/officeDocument/2006/relationships/slideLayout" Target="../slideLayouts/slideLayout23.xml"/><Relationship Id="rId5" Type="http://schemas.openxmlformats.org/officeDocument/2006/relationships/image" Target="../media/image4.png"/><Relationship Id="rId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4.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4.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3.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3CDB8"/>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1219200"/>
          </a:xfrm>
          <a:prstGeom prst="rect">
            <a:avLst/>
          </a:prstGeom>
          <a:solidFill>
            <a:schemeClr val="tx1"/>
          </a:solidFill>
          <a:ln>
            <a:noFill/>
          </a:ln>
          <a:effectLst>
            <a:glow rad="190500">
              <a:schemeClr val="accent6">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90000"/>
                </a:schemeClr>
              </a:solidFill>
            </a:endParaRPr>
          </a:p>
        </p:txBody>
      </p:sp>
      <p:sp>
        <p:nvSpPr>
          <p:cNvPr id="2" name="Title Placeholder 1"/>
          <p:cNvSpPr>
            <a:spLocks noGrp="1"/>
          </p:cNvSpPr>
          <p:nvPr>
            <p:ph type="title"/>
          </p:nvPr>
        </p:nvSpPr>
        <p:spPr>
          <a:xfrm>
            <a:off x="2209800" y="0"/>
            <a:ext cx="6934200" cy="12192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9C87D9-F329-4694-8348-334B6E3E024D}" type="datetimeFigureOut">
              <a:rPr lang="en-US" smtClean="0"/>
              <a:pPr/>
              <a:t>3/14/2010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906478-99B0-4A25-BC44-E647138C65FD}" type="slidenum">
              <a:rPr lang="en-US" smtClean="0"/>
              <a:pPr/>
              <a:t>‹#›</a:t>
            </a:fld>
            <a:endParaRPr lang="en-US"/>
          </a:p>
        </p:txBody>
      </p:sp>
      <p:sp>
        <p:nvSpPr>
          <p:cNvPr id="8" name="Oval 7"/>
          <p:cNvSpPr/>
          <p:nvPr/>
        </p:nvSpPr>
        <p:spPr>
          <a:xfrm>
            <a:off x="4876800" y="1219200"/>
            <a:ext cx="4038600" cy="4038600"/>
          </a:xfrm>
          <a:prstGeom prst="ellipse">
            <a:avLst/>
          </a:prstGeom>
          <a:solidFill>
            <a:srgbClr val="C9348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3657600" y="3657600"/>
            <a:ext cx="2895600" cy="2895600"/>
          </a:xfrm>
          <a:prstGeom prst="ellipse">
            <a:avLst/>
          </a:prstGeom>
          <a:solidFill>
            <a:srgbClr val="93A56C">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3" descr="C:\Users\roberth\Desktop\Image13.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52400" y="228600"/>
            <a:ext cx="1930912" cy="693421"/>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5486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0" eaLnBrk="1" latinLnBrk="0" hangingPunct="1">
        <a:spcBef>
          <a:spcPct val="0"/>
        </a:spcBef>
        <a:buNone/>
        <a:defRPr sz="4400" kern="1200">
          <a:solidFill>
            <a:schemeClr val="bg2"/>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D3CDB8"/>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1219200"/>
          </a:xfrm>
          <a:prstGeom prst="rect">
            <a:avLst/>
          </a:prstGeom>
          <a:solidFill>
            <a:schemeClr val="tx1"/>
          </a:solidFill>
          <a:ln>
            <a:noFill/>
          </a:ln>
          <a:effectLst>
            <a:glow rad="190500">
              <a:schemeClr val="accent6">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90000"/>
                </a:schemeClr>
              </a:solidFill>
            </a:endParaRPr>
          </a:p>
        </p:txBody>
      </p:sp>
      <p:sp>
        <p:nvSpPr>
          <p:cNvPr id="2" name="Title Placeholder 1"/>
          <p:cNvSpPr>
            <a:spLocks noGrp="1"/>
          </p:cNvSpPr>
          <p:nvPr>
            <p:ph type="title"/>
          </p:nvPr>
        </p:nvSpPr>
        <p:spPr>
          <a:xfrm>
            <a:off x="2209800" y="0"/>
            <a:ext cx="6934200" cy="12192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9C87D9-F329-4694-8348-334B6E3E024D}" type="datetimeFigureOut">
              <a:rPr lang="en-US" smtClean="0"/>
              <a:pPr/>
              <a:t>3/14/2010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906478-99B0-4A25-BC44-E647138C65FD}" type="slidenum">
              <a:rPr lang="en-US" smtClean="0"/>
              <a:pPr/>
              <a:t>‹#›</a:t>
            </a:fld>
            <a:endParaRPr lang="en-US"/>
          </a:p>
        </p:txBody>
      </p:sp>
      <p:pic>
        <p:nvPicPr>
          <p:cNvPr id="10" name="Picture 3" descr="C:\Users\roberth\Desktop\Image13.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52400" y="228600"/>
            <a:ext cx="1930912" cy="693421"/>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66186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r" defTabSz="914400" rtl="0" eaLnBrk="1" latinLnBrk="0" hangingPunct="1">
        <a:spcBef>
          <a:spcPct val="0"/>
        </a:spcBef>
        <a:buNone/>
        <a:defRPr sz="4400" kern="1200">
          <a:solidFill>
            <a:schemeClr val="bg2"/>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1593180"/>
      </p:ext>
    </p:extLst>
  </p:cSld>
  <p:clrMap bg1="dk1" tx1="lt1" bg2="dk2" tx2="lt2" accent1="accent1" accent2="accent2" accent3="accent3" accent4="accent4" accent5="accent5" accent6="accent6" hlink="hlink" folHlink="folHlink"/>
  <p:sldLayoutIdLst>
    <p:sldLayoutId id="2147483673"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5"/>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5"/>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5"/>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228601"/>
            <a:ext cx="6069005" cy="132959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447800"/>
            <a:ext cx="8363937"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76674"/>
      </p:ext>
    </p:extLst>
  </p:cSld>
  <p:clrMap bg1="dk1" tx1="lt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FontTx/>
        <a:buBlip>
          <a:blip r:embed="rId15"/>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16"/>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16"/>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16"/>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16"/>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ctr"/>
            <a:r>
              <a:rPr lang="en-US" dirty="0"/>
              <a:t>Tips and Tricks for </a:t>
            </a:r>
            <a:r>
              <a:rPr lang="en-US" dirty="0" smtClean="0"/>
              <a:t/>
            </a:r>
            <a:br>
              <a:rPr lang="en-US" dirty="0" smtClean="0"/>
            </a:br>
            <a:r>
              <a:rPr lang="en-US" dirty="0" smtClean="0"/>
              <a:t>Making </a:t>
            </a:r>
            <a:r>
              <a:rPr lang="en-US" dirty="0"/>
              <a:t>Web Forms Shine </a:t>
            </a:r>
            <a:r>
              <a:rPr lang="en-US" dirty="0" smtClean="0"/>
              <a:t/>
            </a:r>
            <a:br>
              <a:rPr lang="en-US" dirty="0" smtClean="0"/>
            </a:br>
            <a:r>
              <a:rPr lang="en-US" dirty="0" smtClean="0"/>
              <a:t>with </a:t>
            </a:r>
            <a:r>
              <a:rPr lang="en-US" dirty="0"/>
              <a:t>Microsoft ASP.NET 4</a:t>
            </a:r>
          </a:p>
        </p:txBody>
      </p:sp>
      <p:sp>
        <p:nvSpPr>
          <p:cNvPr id="3" name="Subtitle 2"/>
          <p:cNvSpPr>
            <a:spLocks noGrp="1"/>
          </p:cNvSpPr>
          <p:nvPr>
            <p:ph type="subTitle" idx="1"/>
          </p:nvPr>
        </p:nvSpPr>
        <p:spPr>
          <a:xfrm>
            <a:off x="685800" y="4267200"/>
            <a:ext cx="7772400" cy="1371600"/>
          </a:xfrm>
        </p:spPr>
        <p:txBody>
          <a:bodyPr>
            <a:normAutofit fontScale="92500" lnSpcReduction="20000"/>
          </a:bodyPr>
          <a:lstStyle/>
          <a:p>
            <a:r>
              <a:rPr lang="en-US" b="1" dirty="0" smtClean="0"/>
              <a:t>Jon Galloway</a:t>
            </a:r>
          </a:p>
          <a:p>
            <a:r>
              <a:rPr lang="en-US" dirty="0" smtClean="0"/>
              <a:t>Community PM</a:t>
            </a:r>
            <a:r>
              <a:rPr lang="en-US" dirty="0"/>
              <a:t> </a:t>
            </a:r>
            <a:r>
              <a:rPr lang="en-US" dirty="0" smtClean="0"/>
              <a:t>– ASP.NET</a:t>
            </a:r>
          </a:p>
          <a:p>
            <a:r>
              <a:rPr lang="en-US" dirty="0" smtClean="0"/>
              <a:t>jon.galloway@microsoft.com</a:t>
            </a:r>
            <a:endParaRPr lang="en-US" dirty="0"/>
          </a:p>
        </p:txBody>
      </p:sp>
    </p:spTree>
    <p:extLst>
      <p:ext uri="{BB962C8B-B14F-4D97-AF65-F5344CB8AC3E}">
        <p14:creationId xmlns:p14="http://schemas.microsoft.com/office/powerpoint/2010/main" val="43561106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AJAX</a:t>
            </a:r>
            <a:endParaRPr lang="en-US" dirty="0"/>
          </a:p>
        </p:txBody>
      </p:sp>
      <p:sp>
        <p:nvSpPr>
          <p:cNvPr id="3" name="Content Placeholder 2"/>
          <p:cNvSpPr>
            <a:spLocks noGrp="1"/>
          </p:cNvSpPr>
          <p:nvPr>
            <p:ph idx="1"/>
          </p:nvPr>
        </p:nvSpPr>
        <p:spPr/>
        <p:txBody>
          <a:bodyPr/>
          <a:lstStyle/>
          <a:p>
            <a:r>
              <a:rPr lang="en-US" dirty="0" smtClean="0"/>
              <a:t>Use CDN for AJAX Scripts</a:t>
            </a:r>
          </a:p>
          <a:p>
            <a:r>
              <a:rPr lang="en-US" dirty="0" smtClean="0"/>
              <a:t>Use </a:t>
            </a:r>
            <a:r>
              <a:rPr lang="en-US" dirty="0" err="1" smtClean="0"/>
              <a:t>jQuery</a:t>
            </a:r>
            <a:r>
              <a:rPr lang="en-US" dirty="0" smtClean="0"/>
              <a:t> (with predictable </a:t>
            </a:r>
            <a:r>
              <a:rPr lang="en-US" dirty="0" err="1" smtClean="0"/>
              <a:t>ClientID’s</a:t>
            </a:r>
            <a:r>
              <a:rPr lang="en-US" dirty="0" smtClean="0"/>
              <a:t>)</a:t>
            </a:r>
          </a:p>
          <a:p>
            <a:r>
              <a:rPr lang="en-US" dirty="0" smtClean="0"/>
              <a:t>Using new </a:t>
            </a:r>
            <a:r>
              <a:rPr lang="en-US" dirty="0" err="1" smtClean="0"/>
              <a:t>jQuery</a:t>
            </a:r>
            <a:r>
              <a:rPr lang="en-US" dirty="0" smtClean="0"/>
              <a:t> </a:t>
            </a:r>
            <a:r>
              <a:rPr lang="en-US" dirty="0" err="1" smtClean="0"/>
              <a:t>templating</a:t>
            </a:r>
            <a:r>
              <a:rPr lang="en-US" dirty="0" smtClean="0"/>
              <a:t> (just announced!)</a:t>
            </a:r>
          </a:p>
        </p:txBody>
      </p:sp>
    </p:spTree>
    <p:extLst>
      <p:ext uri="{BB962C8B-B14F-4D97-AF65-F5344CB8AC3E}">
        <p14:creationId xmlns:p14="http://schemas.microsoft.com/office/powerpoint/2010/main" val="371468158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Charting</a:t>
            </a:r>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28575" y="1709497"/>
            <a:ext cx="4286849" cy="3439005"/>
          </a:xfrm>
          <a:prstGeom prst="rect">
            <a:avLst/>
          </a:prstGeom>
        </p:spPr>
      </p:pic>
    </p:spTree>
    <p:extLst>
      <p:ext uri="{BB962C8B-B14F-4D97-AF65-F5344CB8AC3E}">
        <p14:creationId xmlns:p14="http://schemas.microsoft.com/office/powerpoint/2010/main" val="6971321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751346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blackWhite">
          <a:xfrm>
            <a:off x="228600" y="6083573"/>
            <a:ext cx="86868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rgbClr val="FFFFFF"/>
                    </a:gs>
                    <a:gs pos="100000">
                      <a:srgbClr val="FFFFFF"/>
                    </a:gs>
                  </a:gsLst>
                  <a:lin ang="5400000" scaled="0"/>
                </a:gradFill>
                <a:cs typeface="Arial" charset="0"/>
              </a:rPr>
              <a:t>© </a:t>
            </a:r>
            <a:r>
              <a:rPr lang="en-US" sz="700" dirty="0" smtClean="0">
                <a:gradFill>
                  <a:gsLst>
                    <a:gs pos="0">
                      <a:srgbClr val="FFFFFF"/>
                    </a:gs>
                    <a:gs pos="100000">
                      <a:srgbClr val="FFFFFF"/>
                    </a:gs>
                  </a:gsLst>
                  <a:lin ang="5400000" scaled="0"/>
                </a:gradFill>
                <a:cs typeface="Arial" charset="0"/>
              </a:rPr>
              <a:t>2010 Microsoft </a:t>
            </a:r>
            <a:r>
              <a:rPr lang="en-US" sz="700" dirty="0">
                <a:gradFill>
                  <a:gsLst>
                    <a:gs pos="0">
                      <a:srgbClr val="FFFFFF"/>
                    </a:gs>
                    <a:gs pos="100000">
                      <a:srgbClr val="FFFFFF"/>
                    </a:gs>
                  </a:gsLst>
                  <a:lin ang="5400000" scaled="0"/>
                </a:gra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rgbClr val="FFFFFF"/>
                    </a:gs>
                    <a:gs pos="100000">
                      <a:srgbClr val="FFFFFF"/>
                    </a:gs>
                  </a:gsLst>
                  <a:lin ang="5400000" scaled="0"/>
                </a:gradFill>
                <a:cs typeface="Arial" charset="0"/>
              </a:rPr>
              <a:t>The information herein is for informational purposes only and represents the current view of Microsoft Corporation as of the date of this presentation.  Because Microsoft must respond to changing market conditions, </a:t>
            </a:r>
            <a:r>
              <a:rPr lang="en-US" sz="700" dirty="0" smtClean="0">
                <a:gradFill>
                  <a:gsLst>
                    <a:gs pos="0">
                      <a:srgbClr val="FFFFFF"/>
                    </a:gs>
                    <a:gs pos="100000">
                      <a:srgbClr val="FFFFFF"/>
                    </a:gs>
                  </a:gsLst>
                  <a:lin ang="5400000" scaled="0"/>
                </a:gradFill>
                <a:cs typeface="Arial" charset="0"/>
              </a:rPr>
              <a:t/>
            </a:r>
            <a:br>
              <a:rPr lang="en-US" sz="700" dirty="0" smtClean="0">
                <a:gradFill>
                  <a:gsLst>
                    <a:gs pos="0">
                      <a:srgbClr val="FFFFFF"/>
                    </a:gs>
                    <a:gs pos="100000">
                      <a:srgbClr val="FFFFFF"/>
                    </a:gs>
                  </a:gsLst>
                  <a:lin ang="5400000" scaled="0"/>
                </a:gradFill>
                <a:cs typeface="Arial" charset="0"/>
              </a:rPr>
            </a:br>
            <a:r>
              <a:rPr lang="en-US" sz="700" dirty="0" smtClean="0">
                <a:gradFill>
                  <a:gsLst>
                    <a:gs pos="0">
                      <a:srgbClr val="FFFFFF"/>
                    </a:gs>
                    <a:gs pos="100000">
                      <a:srgbClr val="FFFFFF"/>
                    </a:gs>
                  </a:gsLst>
                  <a:lin ang="5400000" scaled="0"/>
                </a:gradFill>
                <a:cs typeface="Arial" charset="0"/>
              </a:rPr>
              <a:t>it </a:t>
            </a:r>
            <a:r>
              <a:rPr lang="en-US" sz="700" dirty="0">
                <a:gradFill>
                  <a:gsLst>
                    <a:gs pos="0">
                      <a:srgbClr val="FFFFFF"/>
                    </a:gs>
                    <a:gs pos="100000">
                      <a:srgbClr val="FFFFFF"/>
                    </a:gs>
                  </a:gsLst>
                  <a:lin ang="5400000" scaled="0"/>
                </a:gradFill>
                <a:cs typeface="Arial" charset="0"/>
              </a:rPr>
              <a:t>should not be interpreted to be a commitment on the part of Microsoft, and Microsoft cannot guarantee the accuracy of any information provided after the date of this presentation.  </a:t>
            </a:r>
            <a:br>
              <a:rPr lang="en-US" sz="700" dirty="0">
                <a:gradFill>
                  <a:gsLst>
                    <a:gs pos="0">
                      <a:srgbClr val="FFFFFF"/>
                    </a:gs>
                    <a:gs pos="100000">
                      <a:srgbClr val="FFFFFF"/>
                    </a:gs>
                  </a:gsLst>
                  <a:lin ang="5400000" scaled="0"/>
                </a:gradFill>
                <a:cs typeface="Arial" charset="0"/>
              </a:rPr>
            </a:br>
            <a:r>
              <a:rPr lang="en-US" sz="700" dirty="0">
                <a:gradFill>
                  <a:gsLst>
                    <a:gs pos="0">
                      <a:srgbClr val="FFFFFF"/>
                    </a:gs>
                    <a:gs pos="100000">
                      <a:srgbClr val="FFFFFF"/>
                    </a:gs>
                  </a:gsLst>
                  <a:lin ang="5400000" scaled="0"/>
                </a:gradFill>
                <a:cs typeface="Arial" charset="0"/>
              </a:rPr>
              <a:t>MICROSOFT MAKES NO WARRANTIES, EXPRESS, IMPLIED OR STATUTORY, AS TO THE INFORMATION IN THIS PRESENTATION.</a:t>
            </a:r>
          </a:p>
        </p:txBody>
      </p:sp>
      <p:pic>
        <p:nvPicPr>
          <p:cNvPr id="4" name="Picture 2" descr="Microsoft logo and tagline"/>
          <p:cNvPicPr>
            <a:picLocks noChangeAspect="1" noChangeArrowheads="1"/>
          </p:cNvPicPr>
          <p:nvPr/>
        </p:nvPicPr>
        <p:blipFill>
          <a:blip r:embed="rId3"/>
          <a:srcRect r="25975" b="42785"/>
          <a:stretch>
            <a:fillRect/>
          </a:stretch>
        </p:blipFill>
        <p:spPr bwMode="black">
          <a:xfrm>
            <a:off x="2521525" y="3076263"/>
            <a:ext cx="4231805" cy="705474"/>
          </a:xfrm>
          <a:prstGeom prst="rect">
            <a:avLst/>
          </a:prstGeom>
          <a:noFill/>
          <a:ln>
            <a:noFill/>
          </a:ln>
        </p:spPr>
      </p:pic>
    </p:spTree>
    <p:extLst>
      <p:ext uri="{BB962C8B-B14F-4D97-AF65-F5344CB8AC3E}">
        <p14:creationId xmlns:p14="http://schemas.microsoft.com/office/powerpoint/2010/main" val="13131642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Objective</a:t>
            </a:r>
            <a:endParaRPr lang="en-US" dirty="0"/>
          </a:p>
        </p:txBody>
      </p:sp>
      <p:sp>
        <p:nvSpPr>
          <p:cNvPr id="3" name="Content Placeholder 2"/>
          <p:cNvSpPr>
            <a:spLocks noGrp="1"/>
          </p:cNvSpPr>
          <p:nvPr>
            <p:ph idx="1"/>
          </p:nvPr>
        </p:nvSpPr>
        <p:spPr/>
        <p:txBody>
          <a:bodyPr/>
          <a:lstStyle/>
          <a:p>
            <a:pPr marL="0" indent="0">
              <a:buNone/>
            </a:pPr>
            <a:r>
              <a:rPr lang="en-US" dirty="0" smtClean="0"/>
              <a:t>Objective: Fix this old and busted site</a:t>
            </a:r>
            <a:endParaRPr lang="en-US"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2188170"/>
            <a:ext cx="6553200" cy="4669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607938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Gear Up with ASP.NET 4 Tools</a:t>
            </a:r>
            <a:endParaRPr lang="en-US" dirty="0"/>
          </a:p>
        </p:txBody>
      </p:sp>
      <p:sp>
        <p:nvSpPr>
          <p:cNvPr id="3" name="Content Placeholder 2"/>
          <p:cNvSpPr>
            <a:spLocks noGrp="1"/>
          </p:cNvSpPr>
          <p:nvPr>
            <p:ph idx="1"/>
          </p:nvPr>
        </p:nvSpPr>
        <p:spPr/>
        <p:txBody>
          <a:bodyPr>
            <a:normAutofit/>
          </a:bodyPr>
          <a:lstStyle/>
          <a:p>
            <a:r>
              <a:rPr lang="en-US" dirty="0" smtClean="0"/>
              <a:t>Cleaner HTML (+8 dexterity, +10 charisma)</a:t>
            </a:r>
          </a:p>
          <a:p>
            <a:r>
              <a:rPr lang="en-US" dirty="0" smtClean="0"/>
              <a:t>Enable Dynamic </a:t>
            </a:r>
            <a:r>
              <a:rPr lang="en-US" dirty="0"/>
              <a:t>Data (+9 speed, +7 agility)</a:t>
            </a:r>
          </a:p>
          <a:p>
            <a:r>
              <a:rPr lang="en-US" dirty="0" smtClean="0"/>
              <a:t>Routing (+9 agility)</a:t>
            </a:r>
          </a:p>
          <a:p>
            <a:r>
              <a:rPr lang="en-US" dirty="0" smtClean="0"/>
              <a:t>Easy AJAX (+8 speed)</a:t>
            </a:r>
          </a:p>
          <a:p>
            <a:r>
              <a:rPr lang="en-US" dirty="0" smtClean="0"/>
              <a:t>Simple Charts (+7 boss points)</a:t>
            </a:r>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83005635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Plan</a:t>
            </a:r>
            <a:endParaRPr lang="en-US" dirty="0"/>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dirty="0" smtClean="0"/>
              <a:t>Data Makeover</a:t>
            </a:r>
          </a:p>
          <a:p>
            <a:pPr marL="514350" indent="-514350">
              <a:buFont typeface="+mj-lt"/>
              <a:buAutoNum type="arabicPeriod"/>
            </a:pPr>
            <a:r>
              <a:rPr lang="en-US" dirty="0" smtClean="0"/>
              <a:t>Routing</a:t>
            </a:r>
          </a:p>
          <a:p>
            <a:pPr marL="514350" indent="-514350">
              <a:buFont typeface="+mj-lt"/>
              <a:buAutoNum type="arabicPeriod"/>
            </a:pPr>
            <a:r>
              <a:rPr lang="en-US" dirty="0" smtClean="0"/>
              <a:t>HTML Cleanup</a:t>
            </a:r>
          </a:p>
          <a:p>
            <a:pPr marL="514350" indent="-514350">
              <a:buFont typeface="+mj-lt"/>
              <a:buAutoNum type="arabicPeriod"/>
            </a:pPr>
            <a:r>
              <a:rPr lang="en-US" dirty="0" smtClean="0"/>
              <a:t>AJAX</a:t>
            </a:r>
          </a:p>
          <a:p>
            <a:pPr marL="514350" indent="-514350">
              <a:buFont typeface="+mj-lt"/>
              <a:buAutoNum type="arabicPeriod"/>
            </a:pPr>
            <a:r>
              <a:rPr lang="en-US" dirty="0" smtClean="0"/>
              <a:t>Charts</a:t>
            </a:r>
          </a:p>
          <a:p>
            <a:endParaRPr lang="en-US" dirty="0" smtClean="0"/>
          </a:p>
          <a:p>
            <a:endParaRPr lang="en-US" dirty="0" smtClean="0"/>
          </a:p>
          <a:p>
            <a:endParaRPr lang="en-US" dirty="0"/>
          </a:p>
        </p:txBody>
      </p:sp>
    </p:spTree>
    <p:extLst>
      <p:ext uri="{BB962C8B-B14F-4D97-AF65-F5344CB8AC3E}">
        <p14:creationId xmlns:p14="http://schemas.microsoft.com/office/powerpoint/2010/main" val="306446193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3CDB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Makeover</a:t>
            </a:r>
            <a:endParaRPr lang="en-US" dirty="0"/>
          </a:p>
        </p:txBody>
      </p:sp>
      <p:sp>
        <p:nvSpPr>
          <p:cNvPr id="3" name="Rectangle 2"/>
          <p:cNvSpPr/>
          <p:nvPr/>
        </p:nvSpPr>
        <p:spPr>
          <a:xfrm>
            <a:off x="990600" y="1582340"/>
            <a:ext cx="7086600" cy="1754326"/>
          </a:xfrm>
          <a:prstGeom prst="rect">
            <a:avLst/>
          </a:prstGeom>
        </p:spPr>
        <p:txBody>
          <a:bodyPr wrap="square">
            <a:spAutoFit/>
          </a:bodyPr>
          <a:lstStyle/>
          <a:p>
            <a:pPr marL="342900" indent="-342900">
              <a:buFont typeface="Arial" pitchFamily="34" charset="0"/>
              <a:buChar char="•"/>
            </a:pPr>
            <a:r>
              <a:rPr lang="en-US" sz="3600" dirty="0" smtClean="0"/>
              <a:t>Add an Entity Framework model</a:t>
            </a:r>
          </a:p>
          <a:p>
            <a:pPr marL="342900" indent="-342900">
              <a:buFont typeface="Arial" pitchFamily="34" charset="0"/>
              <a:buChar char="•"/>
            </a:pPr>
            <a:r>
              <a:rPr lang="en-US" sz="3600" dirty="0" smtClean="0"/>
              <a:t>Enable Dynamic Data</a:t>
            </a:r>
          </a:p>
          <a:p>
            <a:pPr marL="342900" indent="-342900">
              <a:buFont typeface="Arial" pitchFamily="34" charset="0"/>
              <a:buChar char="•"/>
            </a:pPr>
            <a:r>
              <a:rPr lang="en-US" sz="3600" dirty="0" smtClean="0"/>
              <a:t>Add filtering with Query Extender</a:t>
            </a:r>
          </a:p>
        </p:txBody>
      </p:sp>
    </p:spTree>
    <p:extLst>
      <p:ext uri="{BB962C8B-B14F-4D97-AF65-F5344CB8AC3E}">
        <p14:creationId xmlns:p14="http://schemas.microsoft.com/office/powerpoint/2010/main" val="7829426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Makeover</a:t>
            </a:r>
            <a:endParaRPr lang="en-US" dirty="0"/>
          </a:p>
        </p:txBody>
      </p:sp>
      <p:sp>
        <p:nvSpPr>
          <p:cNvPr id="3" name="Rectangle 2"/>
          <p:cNvSpPr/>
          <p:nvPr/>
        </p:nvSpPr>
        <p:spPr>
          <a:xfrm>
            <a:off x="990600" y="1582340"/>
            <a:ext cx="7086600" cy="4093428"/>
          </a:xfrm>
          <a:prstGeom prst="rect">
            <a:avLst/>
          </a:prstGeom>
        </p:spPr>
        <p:txBody>
          <a:bodyPr wrap="square">
            <a:spAutoFit/>
          </a:bodyPr>
          <a:lstStyle/>
          <a:p>
            <a:r>
              <a:rPr lang="en-US" sz="4400" dirty="0" smtClean="0"/>
              <a:t>Enable Dynamic Data</a:t>
            </a:r>
          </a:p>
          <a:p>
            <a:endParaRPr lang="en-US" sz="2400" b="1" dirty="0"/>
          </a:p>
          <a:p>
            <a:r>
              <a:rPr lang="en-US" sz="2400" dirty="0" err="1" smtClean="0"/>
              <a:t>GridView.EnableDynamicData</a:t>
            </a:r>
            <a:r>
              <a:rPr lang="en-US" sz="2400" dirty="0" smtClean="0"/>
              <a:t>(</a:t>
            </a:r>
            <a:r>
              <a:rPr lang="en-US" sz="2400" dirty="0" err="1" smtClean="0"/>
              <a:t>typeof</a:t>
            </a:r>
            <a:r>
              <a:rPr lang="en-US" sz="2400" dirty="0" smtClean="0"/>
              <a:t>(Product))</a:t>
            </a:r>
            <a:endParaRPr lang="en-US" sz="2400" dirty="0"/>
          </a:p>
          <a:p>
            <a:endParaRPr lang="en-US" sz="2400" dirty="0" smtClean="0"/>
          </a:p>
          <a:p>
            <a:r>
              <a:rPr lang="en-US" sz="2400" dirty="0" smtClean="0"/>
              <a:t>One line of code turns on many Dynamic Data features:</a:t>
            </a:r>
          </a:p>
          <a:p>
            <a:pPr marL="342900" indent="-342900">
              <a:buFont typeface="Arial" pitchFamily="34" charset="0"/>
              <a:buChar char="•"/>
            </a:pPr>
            <a:r>
              <a:rPr lang="en-US" sz="2400" dirty="0" smtClean="0"/>
              <a:t>Automatic validation</a:t>
            </a:r>
          </a:p>
          <a:p>
            <a:pPr marL="285750" indent="-285750">
              <a:buFont typeface="Arial" pitchFamily="34" charset="0"/>
              <a:buChar char="•"/>
            </a:pPr>
            <a:r>
              <a:rPr lang="en-US" sz="2400" dirty="0" smtClean="0"/>
              <a:t>Support </a:t>
            </a:r>
            <a:r>
              <a:rPr lang="en-US" sz="2400" dirty="0"/>
              <a:t>for Data Annotations on objects to control validation and display </a:t>
            </a:r>
            <a:r>
              <a:rPr lang="en-US" sz="2400" dirty="0" smtClean="0"/>
              <a:t>properties</a:t>
            </a:r>
          </a:p>
          <a:p>
            <a:pPr marL="285750" indent="-285750">
              <a:buFont typeface="Arial" pitchFamily="34" charset="0"/>
              <a:buChar char="•"/>
            </a:pPr>
            <a:r>
              <a:rPr lang="en-US" sz="2400" dirty="0" smtClean="0"/>
              <a:t>Support </a:t>
            </a:r>
            <a:r>
              <a:rPr lang="en-US" sz="2400" dirty="0"/>
              <a:t>for field templates for customizing UI behavior based on data type</a:t>
            </a:r>
          </a:p>
        </p:txBody>
      </p:sp>
    </p:spTree>
    <p:extLst>
      <p:ext uri="{BB962C8B-B14F-4D97-AF65-F5344CB8AC3E}">
        <p14:creationId xmlns:p14="http://schemas.microsoft.com/office/powerpoint/2010/main" val="228547211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Routing</a:t>
            </a:r>
            <a:endParaRPr lang="en-US" dirty="0"/>
          </a:p>
        </p:txBody>
      </p:sp>
      <p:sp>
        <p:nvSpPr>
          <p:cNvPr id="3" name="Content Placeholder 2"/>
          <p:cNvSpPr>
            <a:spLocks noGrp="1"/>
          </p:cNvSpPr>
          <p:nvPr>
            <p:ph idx="1"/>
          </p:nvPr>
        </p:nvSpPr>
        <p:spPr/>
        <p:txBody>
          <a:bodyPr/>
          <a:lstStyle/>
          <a:p>
            <a:pPr marL="342900" lvl="2" indent="-342900"/>
            <a:r>
              <a:rPr lang="en-US" sz="2800" b="1" dirty="0"/>
              <a:t>Turn this:</a:t>
            </a:r>
            <a:r>
              <a:rPr lang="en-US" sz="2800" dirty="0"/>
              <a:t/>
            </a:r>
            <a:br>
              <a:rPr lang="en-US" sz="2800" dirty="0"/>
            </a:br>
            <a:r>
              <a:rPr lang="en-US" sz="2800" dirty="0"/>
              <a:t>/directory/</a:t>
            </a:r>
            <a:r>
              <a:rPr lang="en-US" sz="2800" dirty="0" err="1"/>
              <a:t>ProductList.aspx?CategoryID</a:t>
            </a:r>
            <a:r>
              <a:rPr lang="en-US" sz="2800" dirty="0"/>
              <a:t>=205</a:t>
            </a:r>
            <a:br>
              <a:rPr lang="en-US" sz="2800" dirty="0"/>
            </a:br>
            <a:r>
              <a:rPr lang="en-US" sz="2800" dirty="0"/>
              <a:t>&amp;</a:t>
            </a:r>
            <a:r>
              <a:rPr lang="en-US" sz="2800" dirty="0" err="1"/>
              <a:t>LanguageID</a:t>
            </a:r>
            <a:r>
              <a:rPr lang="en-US" sz="2800" dirty="0"/>
              <a:t>=1033</a:t>
            </a:r>
            <a:br>
              <a:rPr lang="en-US" sz="2800" dirty="0"/>
            </a:br>
            <a:r>
              <a:rPr lang="en-US" sz="2800" dirty="0"/>
              <a:t/>
            </a:r>
            <a:br>
              <a:rPr lang="en-US" sz="2800" dirty="0"/>
            </a:br>
            <a:r>
              <a:rPr lang="en-US" sz="2800" b="1" dirty="0"/>
              <a:t>Into this:</a:t>
            </a:r>
            <a:r>
              <a:rPr lang="en-US" sz="2800" dirty="0"/>
              <a:t/>
            </a:r>
            <a:br>
              <a:rPr lang="en-US" sz="2800" dirty="0"/>
            </a:br>
            <a:r>
              <a:rPr lang="en-US" sz="2800" dirty="0"/>
              <a:t>/en-US/products/beverages</a:t>
            </a:r>
          </a:p>
          <a:p>
            <a:pPr marL="0" indent="0">
              <a:buNone/>
            </a:pPr>
            <a:endParaRPr lang="en-US" dirty="0"/>
          </a:p>
        </p:txBody>
      </p:sp>
    </p:spTree>
    <p:extLst>
      <p:ext uri="{BB962C8B-B14F-4D97-AF65-F5344CB8AC3E}">
        <p14:creationId xmlns:p14="http://schemas.microsoft.com/office/powerpoint/2010/main" val="4846509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HTML</a:t>
            </a:r>
            <a:r>
              <a:rPr lang="en-US" sz="3200" dirty="0" smtClean="0"/>
              <a:t> </a:t>
            </a:r>
            <a:r>
              <a:rPr lang="en-US" dirty="0" smtClean="0"/>
              <a:t>Cleanup</a:t>
            </a:r>
            <a:endParaRPr lang="en-US" dirty="0"/>
          </a:p>
        </p:txBody>
      </p:sp>
      <p:sp>
        <p:nvSpPr>
          <p:cNvPr id="3" name="Content Placeholder 2"/>
          <p:cNvSpPr>
            <a:spLocks noGrp="1"/>
          </p:cNvSpPr>
          <p:nvPr>
            <p:ph idx="1"/>
          </p:nvPr>
        </p:nvSpPr>
        <p:spPr/>
        <p:txBody>
          <a:bodyPr/>
          <a:lstStyle/>
          <a:p>
            <a:r>
              <a:rPr lang="en-US" dirty="0" smtClean="0"/>
              <a:t>Step 0: Why are we doing this?</a:t>
            </a:r>
          </a:p>
          <a:p>
            <a:pPr lvl="1"/>
            <a:r>
              <a:rPr lang="en-US" dirty="0" smtClean="0"/>
              <a:t>Much easier to do CSS styling</a:t>
            </a:r>
          </a:p>
          <a:p>
            <a:pPr lvl="1"/>
            <a:r>
              <a:rPr lang="en-US" dirty="0" smtClean="0"/>
              <a:t>Simpler AJAX</a:t>
            </a:r>
          </a:p>
          <a:p>
            <a:pPr lvl="1"/>
            <a:r>
              <a:rPr lang="en-US" dirty="0" smtClean="0"/>
              <a:t>Easier to work with</a:t>
            </a:r>
          </a:p>
          <a:p>
            <a:pPr lvl="1"/>
            <a:r>
              <a:rPr lang="en-US" dirty="0" smtClean="0"/>
              <a:t>More efficient</a:t>
            </a:r>
          </a:p>
        </p:txBody>
      </p:sp>
    </p:spTree>
    <p:extLst>
      <p:ext uri="{BB962C8B-B14F-4D97-AF65-F5344CB8AC3E}">
        <p14:creationId xmlns:p14="http://schemas.microsoft.com/office/powerpoint/2010/main" val="367204905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HTML Cleanup</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[DEMO]</a:t>
            </a:r>
          </a:p>
          <a:p>
            <a:r>
              <a:rPr lang="en-US" dirty="0" smtClean="0"/>
              <a:t>Start with ASP.NET 4 default style and Master Page</a:t>
            </a:r>
          </a:p>
          <a:p>
            <a:r>
              <a:rPr lang="en-US" dirty="0" smtClean="0"/>
              <a:t>Set </a:t>
            </a:r>
            <a:r>
              <a:rPr lang="en-US" dirty="0" err="1" smtClean="0"/>
              <a:t>controlRenderingCompatibilityVersion</a:t>
            </a:r>
            <a:r>
              <a:rPr lang="en-US" dirty="0" smtClean="0"/>
              <a:t> to 4.0</a:t>
            </a:r>
          </a:p>
          <a:p>
            <a:r>
              <a:rPr lang="en-US" dirty="0" smtClean="0"/>
              <a:t>Disable </a:t>
            </a:r>
            <a:r>
              <a:rPr lang="en-US" dirty="0" err="1" smtClean="0"/>
              <a:t>ViewState</a:t>
            </a:r>
            <a:r>
              <a:rPr lang="en-US" dirty="0" smtClean="0"/>
              <a:t> at page level</a:t>
            </a:r>
          </a:p>
          <a:p>
            <a:r>
              <a:rPr lang="en-US" dirty="0" smtClean="0"/>
              <a:t>Demonstrate predictable </a:t>
            </a:r>
            <a:r>
              <a:rPr lang="en-US" dirty="0" err="1" smtClean="0"/>
              <a:t>ClientID</a:t>
            </a:r>
            <a:endParaRPr lang="en-US" dirty="0" smtClean="0"/>
          </a:p>
          <a:p>
            <a:pPr lvl="1"/>
            <a:r>
              <a:rPr lang="en-US" dirty="0" smtClean="0"/>
              <a:t>Styling</a:t>
            </a:r>
          </a:p>
          <a:p>
            <a:pPr lvl="1"/>
            <a:r>
              <a:rPr lang="en-US" dirty="0" smtClean="0"/>
              <a:t>AJAX (next)</a:t>
            </a:r>
          </a:p>
          <a:p>
            <a:r>
              <a:rPr lang="en-US" dirty="0" smtClean="0"/>
              <a:t>Use CSS for simple mobile support</a:t>
            </a:r>
            <a:endParaRPr lang="en-US" dirty="0"/>
          </a:p>
        </p:txBody>
      </p:sp>
    </p:spTree>
    <p:extLst>
      <p:ext uri="{BB962C8B-B14F-4D97-AF65-F5344CB8AC3E}">
        <p14:creationId xmlns:p14="http://schemas.microsoft.com/office/powerpoint/2010/main" val="31609400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5-10219 MIX10 Keynote">
  <a:themeElements>
    <a:clrScheme name="5-10219 MIX10 Keynote Temaplte">
      <a:dk1>
        <a:srgbClr val="000000"/>
      </a:dk1>
      <a:lt1>
        <a:srgbClr val="FFFFFF"/>
      </a:lt1>
      <a:dk2>
        <a:srgbClr val="0070C0"/>
      </a:dk2>
      <a:lt2>
        <a:srgbClr val="D5D0BC"/>
      </a:lt2>
      <a:accent1>
        <a:srgbClr val="F0ED7B"/>
      </a:accent1>
      <a:accent2>
        <a:srgbClr val="ACBA8B"/>
      </a:accent2>
      <a:accent3>
        <a:srgbClr val="C24023"/>
      </a:accent3>
      <a:accent4>
        <a:srgbClr val="497F86"/>
      </a:accent4>
      <a:accent5>
        <a:srgbClr val="D5D0BC"/>
      </a:accent5>
      <a:accent6>
        <a:srgbClr val="3E251C"/>
      </a:accent6>
      <a:hlink>
        <a:srgbClr val="F0ED7B"/>
      </a:hlink>
      <a:folHlink>
        <a:srgbClr val="F3EB4F"/>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2400"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5-10219_MIX10_Keynote">
  <a:themeElements>
    <a:clrScheme name="5-10219 MIX10 Keynote Temaplte">
      <a:dk1>
        <a:srgbClr val="000000"/>
      </a:dk1>
      <a:lt1>
        <a:srgbClr val="FFFFFF"/>
      </a:lt1>
      <a:dk2>
        <a:srgbClr val="0070C0"/>
      </a:dk2>
      <a:lt2>
        <a:srgbClr val="D5D0BC"/>
      </a:lt2>
      <a:accent1>
        <a:srgbClr val="F0ED7B"/>
      </a:accent1>
      <a:accent2>
        <a:srgbClr val="ACBA8B"/>
      </a:accent2>
      <a:accent3>
        <a:srgbClr val="C24023"/>
      </a:accent3>
      <a:accent4>
        <a:srgbClr val="497F86"/>
      </a:accent4>
      <a:accent5>
        <a:srgbClr val="D5D0BC"/>
      </a:accent5>
      <a:accent6>
        <a:srgbClr val="3E251C"/>
      </a:accent6>
      <a:hlink>
        <a:srgbClr val="F0ED7B"/>
      </a:hlink>
      <a:folHlink>
        <a:srgbClr val="F3EB4F"/>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2400" dirty="0" err="1" smtClean="0">
            <a:gradFill>
              <a:gsLst>
                <a:gs pos="0">
                  <a:schemeClr val="tx1"/>
                </a:gs>
                <a:gs pos="86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E4A90B4642DAA4CBFBE5BABFA86A8F3" ma:contentTypeVersion="0" ma:contentTypeDescription="Create a new document." ma:contentTypeScope="" ma:versionID="ef1c47864de608866cba0b758ecfa09d">
  <xsd:schema xmlns:xsd="http://www.w3.org/2001/XMLSchema" xmlns:xs="http://www.w3.org/2001/XMLSchema" xmlns:p="http://schemas.microsoft.com/office/2006/metadata/properties" xmlns:ns2="0c402cda-8054-4332-902d-b4b7e819d023" targetNamespace="http://schemas.microsoft.com/office/2006/metadata/properties" ma:root="true" ma:fieldsID="bbc61778d72d316825a93ce16e4e8d31" ns2:_="">
    <xsd:import namespace="0c402cda-8054-4332-902d-b4b7e819d023"/>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402cda-8054-4332-902d-b4b7e819d023"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bb538e9a-9151-4795-889e-7600de9a93e2}" ma:internalName="TaxCatchAll" ma:showField="CatchAllData" ma:web="0c402cda-8054-4332-902d-b4b7e819d023">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bb538e9a-9151-4795-889e-7600de9a93e2}" ma:internalName="TaxCatchAllLabel" ma:readOnly="true" ma:showField="CatchAllDataLabel" ma:web="0c402cda-8054-4332-902d-b4b7e819d02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outs:outSpaceData xmlns:outs="http://schemas.microsoft.com/office/2009/outspace/metadata">
  <outs:relatedDates>
    <outs:relatedDate>
      <outs:type>3</outs:type>
      <outs:displayName>Last Modified</outs:displayName>
      <outs:dateTime>2010-01-20T23:15:50Z</outs:dateTime>
      <outs:isPinned>true</outs:isPinned>
    </outs:relatedDate>
    <outs:relatedDate>
      <outs:type>2</outs:type>
      <outs:displayName>Created</outs:displayName>
      <outs:dateTime>2010-01-18T16:32:11Z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Robert Hess</outs:displayName>
          <outs:accountName/>
        </outs:relatedPerson>
      </outs:people>
      <outs:source>0</outs:source>
      <outs:isPinned>true</outs:isPinned>
    </outs:relatedPeopleItem>
    <outs:relatedPeopleItem>
      <outs:category>Last modified by</outs:category>
      <outs:people>
        <outs:relatedPerson>
          <outs:displayName>Robert Hess</outs:displayName>
          <outs:accountName/>
        </outs:relatedPerson>
      </outs:people>
      <outs:source>0</outs:source>
      <outs:isPinned>true</outs:isPinned>
    </outs:relatedPeopleItem>
    <outs:relatedPeopleItem>
      <outs:category>Manager</outs:category>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3.xml><?xml version="1.0" encoding="utf-8"?>
<p:properties xmlns:p="http://schemas.microsoft.com/office/2006/metadata/properties" xmlns:xsi="http://www.w3.org/2001/XMLSchema-instance" xmlns:pc="http://schemas.microsoft.com/office/infopath/2007/PartnerControls">
  <documentManagement>
    <TaxCatchAll xmlns="0c402cda-8054-4332-902d-b4b7e819d023"/>
    <TaxKeywordTaxHTField xmlns="0c402cda-8054-4332-902d-b4b7e819d023">
      <Terms xmlns="http://schemas.microsoft.com/office/infopath/2007/PartnerControls"/>
    </TaxKeywordTaxHTField>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5C117C-3E92-464C-8D63-1AD5289D10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402cda-8054-4332-902d-b4b7e819d0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8E068ED-E83F-4310-BE76-7D8DA7AA1619}">
  <ds:schemaRefs>
    <ds:schemaRef ds:uri="http://schemas.microsoft.com/office/2009/outspace/metadata"/>
  </ds:schemaRefs>
</ds:datastoreItem>
</file>

<file path=customXml/itemProps3.xml><?xml version="1.0" encoding="utf-8"?>
<ds:datastoreItem xmlns:ds="http://schemas.openxmlformats.org/officeDocument/2006/customXml" ds:itemID="{14CBED9A-B52F-4CF8-9AC0-78360421E46E}">
  <ds:schemaRefs>
    <ds:schemaRef ds:uri="http://purl.org/dc/dcmitype/"/>
    <ds:schemaRef ds:uri="http://schemas.microsoft.com/office/2006/documentManagement/types"/>
    <ds:schemaRef ds:uri="http://purl.org/dc/elements/1.1/"/>
    <ds:schemaRef ds:uri="http://schemas.microsoft.com/office/infopath/2007/PartnerControls"/>
    <ds:schemaRef ds:uri="http://www.w3.org/XML/1998/namespace"/>
    <ds:schemaRef ds:uri="http://schemas.microsoft.com/office/2006/metadata/properties"/>
    <ds:schemaRef ds:uri="http://purl.org/dc/terms/"/>
    <ds:schemaRef ds:uri="http://schemas.openxmlformats.org/package/2006/metadata/core-properties"/>
    <ds:schemaRef ds:uri="0c402cda-8054-4332-902d-b4b7e819d023"/>
  </ds:schemaRefs>
</ds:datastoreItem>
</file>

<file path=customXml/itemProps4.xml><?xml version="1.0" encoding="utf-8"?>
<ds:datastoreItem xmlns:ds="http://schemas.openxmlformats.org/officeDocument/2006/customXml" ds:itemID="{1A76CED6-8E13-4210-8F1E-89115F5942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3807</TotalTime>
  <Words>502</Words>
  <Application>Microsoft Office PowerPoint</Application>
  <PresentationFormat>On-screen Show (4:3)</PresentationFormat>
  <Paragraphs>74</Paragraphs>
  <Slides>13</Slides>
  <Notes>10</Notes>
  <HiddenSlides>0</HiddenSlides>
  <MMClips>0</MMClips>
  <ScaleCrop>false</ScaleCrop>
  <HeadingPairs>
    <vt:vector size="4" baseType="variant">
      <vt:variant>
        <vt:lpstr>Theme</vt:lpstr>
      </vt:variant>
      <vt:variant>
        <vt:i4>4</vt:i4>
      </vt:variant>
      <vt:variant>
        <vt:lpstr>Slide Titles</vt:lpstr>
      </vt:variant>
      <vt:variant>
        <vt:i4>13</vt:i4>
      </vt:variant>
    </vt:vector>
  </HeadingPairs>
  <TitlesOfParts>
    <vt:vector size="17" baseType="lpstr">
      <vt:lpstr>Office Theme</vt:lpstr>
      <vt:lpstr>1_Office Theme</vt:lpstr>
      <vt:lpstr>5-10219 MIX10 Keynote</vt:lpstr>
      <vt:lpstr>5-10219_MIX10_Keynote</vt:lpstr>
      <vt:lpstr>Tips and Tricks for  Making Web Forms Shine  with Microsoft ASP.NET 4</vt:lpstr>
      <vt:lpstr>The Objective</vt:lpstr>
      <vt:lpstr>Gear Up with ASP.NET 4 Tools</vt:lpstr>
      <vt:lpstr>The Plan</vt:lpstr>
      <vt:lpstr>Data Makeover</vt:lpstr>
      <vt:lpstr>Data Makeover</vt:lpstr>
      <vt:lpstr>Routing</vt:lpstr>
      <vt:lpstr>HTML Cleanup</vt:lpstr>
      <vt:lpstr>HTML Cleanup</vt:lpstr>
      <vt:lpstr>AJAX</vt:lpstr>
      <vt:lpstr>Charting</vt:lpstr>
      <vt:lpstr>PowerPoint Presentation</vt:lpstr>
      <vt:lpstr>PowerPoint Presentation</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FT03- Tips and Tricks Tips and Tricks for Making Web Forms Shine with Microsoft ASP.NET 4</dc:title>
  <dc:subject>MIX10</dc:subject>
  <dc:creator>Jon Galloway</dc:creator>
  <dc:description>Template: 
Formatting: Lynnette Spear, Silver Fox Productions
Event Date: March 15-17, 2010
Event Location: Las Vegas, Mandalay Bay Hotel
Audience Type: Internal/External</dc:description>
  <cp:lastModifiedBy>Windows User</cp:lastModifiedBy>
  <cp:revision>95</cp:revision>
  <dcterms:created xsi:type="dcterms:W3CDTF">2010-01-18T16:32:11Z</dcterms:created>
  <dcterms:modified xsi:type="dcterms:W3CDTF">2010-03-14T21:08:46Z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0x0101009E4A90B4642DAA4CBFBE5BABFA86A8F3</vt:lpwstr>
  </property>
  <property fmtid="{D5CDD505-2E9C-101B-9397-08002B2CF9AE}" pid="3" name="TaxKeyword">
    <vt:lpwstr/>
  </property>
</Properties>
</file>