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22" r:id="rId3"/>
    <p:sldMasterId id="2147483733" r:id="rId4"/>
    <p:sldMasterId id="2147483753" r:id="rId5"/>
  </p:sldMasterIdLst>
  <p:notesMasterIdLst>
    <p:notesMasterId r:id="rId38"/>
  </p:notesMasterIdLst>
  <p:handoutMasterIdLst>
    <p:handoutMasterId r:id="rId39"/>
  </p:handoutMasterIdLst>
  <p:sldIdLst>
    <p:sldId id="257"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271" r:id="rId36"/>
    <p:sldId id="256" r:id="rId3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xmlns:mc="http://schemas.openxmlformats.org/markup-compatibility/2006" xmlns:a14="http://schemas.microsoft.com/office/drawing/2010/main" val="000000" mc:Ignorable=""/>
    <a:srgbClr xmlns:mc="http://schemas.openxmlformats.org/markup-compatibility/2006" xmlns:a14="http://schemas.microsoft.com/office/drawing/2010/main" val="FFFFFF" mc:Ignorable=""/>
    <a:srgbClr xmlns:mc="http://schemas.openxmlformats.org/markup-compatibility/2006" xmlns:a14="http://schemas.microsoft.com/office/drawing/2010/main" val="333333" mc:Ignorable=""/>
    <a:srgbClr xmlns:mc="http://schemas.openxmlformats.org/markup-compatibility/2006" xmlns:a14="http://schemas.microsoft.com/office/drawing/2010/main" val="292929" mc:Ignorable=""/>
    <a:srgbClr xmlns:mc="http://schemas.openxmlformats.org/markup-compatibility/2006" xmlns:a14="http://schemas.microsoft.com/office/drawing/2010/main" val="F8F57B" mc:Ignorable=""/>
    <a:srgbClr xmlns:mc="http://schemas.openxmlformats.org/markup-compatibility/2006" xmlns:a14="http://schemas.microsoft.com/office/drawing/2010/main" val="F6AE1E" mc:Ignorable=""/>
    <a:srgbClr xmlns:mc="http://schemas.openxmlformats.org/markup-compatibility/2006" xmlns:a14="http://schemas.microsoft.com/office/drawing/2010/main" val="FF0066" mc:Ignorable=""/>
    <a:srgbClr xmlns:mc="http://schemas.openxmlformats.org/markup-compatibility/2006" xmlns:a14="http://schemas.microsoft.com/office/drawing/2010/main" val="F3AF35" mc:Ignorable=""/>
    <a:srgbClr xmlns:mc="http://schemas.openxmlformats.org/markup-compatibility/2006" xmlns:a14="http://schemas.microsoft.com/office/drawing/2010/main" val="9C42E6" mc:Ignorable=""/>
    <a:srgbClr xmlns:mc="http://schemas.openxmlformats.org/markup-compatibility/2006" xmlns:a14="http://schemas.microsoft.com/office/drawing/2010/main" val="D1943B" mc:Ignorabl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066" autoAdjust="0"/>
    <p:restoredTop sz="96105" autoAdjust="0"/>
  </p:normalViewPr>
  <p:slideViewPr>
    <p:cSldViewPr snapToGrid="0">
      <p:cViewPr varScale="1">
        <p:scale>
          <a:sx n="106" d="100"/>
          <a:sy n="106" d="100"/>
        </p:scale>
        <p:origin x="-1830" y="-84"/>
      </p:cViewPr>
      <p:guideLst>
        <p:guide orient="horz" pos="204"/>
        <p:guide orient="horz" pos="912"/>
        <p:guide orient="horz" pos="1484"/>
        <p:guide orient="horz" pos="1200"/>
        <p:guide orient="horz" pos="2389"/>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25" d="100"/>
        <a:sy n="25" d="100"/>
      </p:scale>
      <p:origin x="0" y="0"/>
    </p:cViewPr>
  </p:sorterViewPr>
  <p:notesViewPr>
    <p:cSldViewPr snapToGrid="0" showGuides="1">
      <p:cViewPr varScale="1">
        <p:scale>
          <a:sx n="99" d="100"/>
          <a:sy n="99" d="100"/>
        </p:scale>
        <p:origin x="-3204"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CF88A3-83AF-4C20-A758-294067419963}" type="doc">
      <dgm:prSet loTypeId="urn:microsoft.com/office/officeart/2005/8/layout/hProcess9" loCatId="process" qsTypeId="urn:microsoft.com/office/officeart/2005/8/quickstyle/simple1" qsCatId="simple" csTypeId="urn:microsoft.com/office/officeart/2005/8/colors/colorful1#1" csCatId="colorful" phldr="1"/>
      <dgm:spPr/>
    </dgm:pt>
    <dgm:pt modelId="{C523B360-16D3-44D9-A11D-0C0D06A906F7}">
      <dgm:prSet phldrT="[Text]"/>
      <dgm:spPr/>
      <dgm:t>
        <a:bodyPr/>
        <a:lstStyle/>
        <a:p>
          <a:r>
            <a:rPr lang="en-US" dirty="0" smtClean="0"/>
            <a:t>User Signs Up</a:t>
          </a:r>
          <a:endParaRPr lang="en-US" dirty="0"/>
        </a:p>
      </dgm:t>
    </dgm:pt>
    <dgm:pt modelId="{CB00C81F-8B06-48B5-BD9A-6A193E423FF2}" type="parTrans" cxnId="{8782DA1A-4883-4079-8267-DAE60CE15B88}">
      <dgm:prSet/>
      <dgm:spPr/>
      <dgm:t>
        <a:bodyPr/>
        <a:lstStyle/>
        <a:p>
          <a:endParaRPr lang="en-US"/>
        </a:p>
      </dgm:t>
    </dgm:pt>
    <dgm:pt modelId="{43FAFDAB-AE5E-4578-B6ED-11C95C6BE3EA}" type="sibTrans" cxnId="{8782DA1A-4883-4079-8267-DAE60CE15B88}">
      <dgm:prSet/>
      <dgm:spPr/>
      <dgm:t>
        <a:bodyPr/>
        <a:lstStyle/>
        <a:p>
          <a:endParaRPr lang="en-US"/>
        </a:p>
      </dgm:t>
    </dgm:pt>
    <dgm:pt modelId="{B1BE448F-42CE-4BEF-A215-817B1A35DA36}">
      <dgm:prSet phldrT="[Text]"/>
      <dgm:spPr/>
      <dgm:t>
        <a:bodyPr/>
        <a:lstStyle/>
        <a:p>
          <a:r>
            <a:rPr lang="en-US" dirty="0" smtClean="0"/>
            <a:t>Temporary Account is Created</a:t>
          </a:r>
          <a:endParaRPr lang="en-US" dirty="0"/>
        </a:p>
      </dgm:t>
    </dgm:pt>
    <dgm:pt modelId="{268EFD3C-84E8-40C0-A862-B349CC438BE0}" type="parTrans" cxnId="{ED0D89D2-AE62-4299-A5F6-7B5F5E642BB3}">
      <dgm:prSet/>
      <dgm:spPr/>
      <dgm:t>
        <a:bodyPr/>
        <a:lstStyle/>
        <a:p>
          <a:endParaRPr lang="en-US"/>
        </a:p>
      </dgm:t>
    </dgm:pt>
    <dgm:pt modelId="{8B3CEF71-9D5E-4E95-BC34-7FFA25015C14}" type="sibTrans" cxnId="{ED0D89D2-AE62-4299-A5F6-7B5F5E642BB3}">
      <dgm:prSet/>
      <dgm:spPr/>
      <dgm:t>
        <a:bodyPr/>
        <a:lstStyle/>
        <a:p>
          <a:endParaRPr lang="en-US"/>
        </a:p>
      </dgm:t>
    </dgm:pt>
    <dgm:pt modelId="{76C35939-89DA-4238-971B-3539ADAF4CB3}">
      <dgm:prSet phldrT="[Text]"/>
      <dgm:spPr/>
      <dgm:t>
        <a:bodyPr/>
        <a:lstStyle/>
        <a:p>
          <a:r>
            <a:rPr lang="en-US" dirty="0" smtClean="0"/>
            <a:t>Email with Verification Link Sent</a:t>
          </a:r>
          <a:endParaRPr lang="en-US" dirty="0"/>
        </a:p>
      </dgm:t>
    </dgm:pt>
    <dgm:pt modelId="{6F4B5390-A5EA-4246-A126-9852ABD16575}" type="parTrans" cxnId="{D199E69C-652C-41CB-9BA2-C357D18CFF0D}">
      <dgm:prSet/>
      <dgm:spPr/>
      <dgm:t>
        <a:bodyPr/>
        <a:lstStyle/>
        <a:p>
          <a:endParaRPr lang="en-US"/>
        </a:p>
      </dgm:t>
    </dgm:pt>
    <dgm:pt modelId="{76F2E1B2-771C-4427-84AA-2D2919DBAE53}" type="sibTrans" cxnId="{D199E69C-652C-41CB-9BA2-C357D18CFF0D}">
      <dgm:prSet/>
      <dgm:spPr/>
      <dgm:t>
        <a:bodyPr/>
        <a:lstStyle/>
        <a:p>
          <a:endParaRPr lang="en-US"/>
        </a:p>
      </dgm:t>
    </dgm:pt>
    <dgm:pt modelId="{D76660BB-D548-4D5A-896F-EAC34B21810B}">
      <dgm:prSet phldrT="[Text]"/>
      <dgm:spPr/>
      <dgm:t>
        <a:bodyPr/>
        <a:lstStyle/>
        <a:p>
          <a:r>
            <a:rPr lang="en-US" dirty="0" smtClean="0"/>
            <a:t>User Clicks Link</a:t>
          </a:r>
          <a:endParaRPr lang="en-US" dirty="0"/>
        </a:p>
      </dgm:t>
    </dgm:pt>
    <dgm:pt modelId="{03837FA5-9E22-42ED-988F-647E74E37683}" type="parTrans" cxnId="{3CD9DDFF-6AA0-4DCD-8180-0CCA9564AA1C}">
      <dgm:prSet/>
      <dgm:spPr/>
      <dgm:t>
        <a:bodyPr/>
        <a:lstStyle/>
        <a:p>
          <a:endParaRPr lang="en-US"/>
        </a:p>
      </dgm:t>
    </dgm:pt>
    <dgm:pt modelId="{0977F10F-BA8B-49B5-9AAA-66D6A5168AB8}" type="sibTrans" cxnId="{3CD9DDFF-6AA0-4DCD-8180-0CCA9564AA1C}">
      <dgm:prSet/>
      <dgm:spPr/>
      <dgm:t>
        <a:bodyPr/>
        <a:lstStyle/>
        <a:p>
          <a:endParaRPr lang="en-US"/>
        </a:p>
      </dgm:t>
    </dgm:pt>
    <dgm:pt modelId="{FE2F8CAD-A89F-4C32-816C-4EE52DCD8DF2}">
      <dgm:prSet phldrT="[Text]"/>
      <dgm:spPr/>
      <dgm:t>
        <a:bodyPr/>
        <a:lstStyle/>
        <a:p>
          <a:r>
            <a:rPr lang="en-US" dirty="0" smtClean="0"/>
            <a:t>Account is Activated</a:t>
          </a:r>
          <a:endParaRPr lang="en-US" dirty="0"/>
        </a:p>
      </dgm:t>
    </dgm:pt>
    <dgm:pt modelId="{97729E7D-4CED-40B0-AC1D-403B05E574B6}" type="parTrans" cxnId="{4208181C-B6DD-4653-B09E-0B4278486F0F}">
      <dgm:prSet/>
      <dgm:spPr/>
      <dgm:t>
        <a:bodyPr/>
        <a:lstStyle/>
        <a:p>
          <a:endParaRPr lang="en-US"/>
        </a:p>
      </dgm:t>
    </dgm:pt>
    <dgm:pt modelId="{AC3F4F11-61E7-49F1-8D55-7BF9133727DA}" type="sibTrans" cxnId="{4208181C-B6DD-4653-B09E-0B4278486F0F}">
      <dgm:prSet/>
      <dgm:spPr/>
      <dgm:t>
        <a:bodyPr/>
        <a:lstStyle/>
        <a:p>
          <a:endParaRPr lang="en-US"/>
        </a:p>
      </dgm:t>
    </dgm:pt>
    <dgm:pt modelId="{CEF7ACC3-04BB-448C-B16B-FD8887A4D980}" type="pres">
      <dgm:prSet presAssocID="{A5CF88A3-83AF-4C20-A758-294067419963}" presName="CompostProcess" presStyleCnt="0">
        <dgm:presLayoutVars>
          <dgm:dir/>
          <dgm:resizeHandles val="exact"/>
        </dgm:presLayoutVars>
      </dgm:prSet>
      <dgm:spPr/>
    </dgm:pt>
    <dgm:pt modelId="{9DBF9D91-EA98-4182-B608-70060605316A}" type="pres">
      <dgm:prSet presAssocID="{A5CF88A3-83AF-4C20-A758-294067419963}" presName="arrow" presStyleLbl="bgShp" presStyleIdx="0" presStyleCnt="1"/>
      <dgm:spPr/>
    </dgm:pt>
    <dgm:pt modelId="{CAE2EB9D-6352-4F5A-B775-693A2167471E}" type="pres">
      <dgm:prSet presAssocID="{A5CF88A3-83AF-4C20-A758-294067419963}" presName="linearProcess" presStyleCnt="0"/>
      <dgm:spPr/>
    </dgm:pt>
    <dgm:pt modelId="{3A985E47-B451-4F6E-8E0A-D5988ECC0E0F}" type="pres">
      <dgm:prSet presAssocID="{C523B360-16D3-44D9-A11D-0C0D06A906F7}" presName="textNode" presStyleLbl="node1" presStyleIdx="0" presStyleCnt="5">
        <dgm:presLayoutVars>
          <dgm:bulletEnabled val="1"/>
        </dgm:presLayoutVars>
      </dgm:prSet>
      <dgm:spPr/>
      <dgm:t>
        <a:bodyPr/>
        <a:lstStyle/>
        <a:p>
          <a:endParaRPr lang="en-US"/>
        </a:p>
      </dgm:t>
    </dgm:pt>
    <dgm:pt modelId="{6D8545EC-925D-4147-A93A-DAFD0307EAD5}" type="pres">
      <dgm:prSet presAssocID="{43FAFDAB-AE5E-4578-B6ED-11C95C6BE3EA}" presName="sibTrans" presStyleCnt="0"/>
      <dgm:spPr/>
    </dgm:pt>
    <dgm:pt modelId="{56673CD6-6F8E-4C9E-9035-5F7399671DEB}" type="pres">
      <dgm:prSet presAssocID="{B1BE448F-42CE-4BEF-A215-817B1A35DA36}" presName="textNode" presStyleLbl="node1" presStyleIdx="1" presStyleCnt="5">
        <dgm:presLayoutVars>
          <dgm:bulletEnabled val="1"/>
        </dgm:presLayoutVars>
      </dgm:prSet>
      <dgm:spPr/>
      <dgm:t>
        <a:bodyPr/>
        <a:lstStyle/>
        <a:p>
          <a:endParaRPr lang="en-US"/>
        </a:p>
      </dgm:t>
    </dgm:pt>
    <dgm:pt modelId="{EE6EC658-1A82-4BAC-86D3-CCC0C05FA667}" type="pres">
      <dgm:prSet presAssocID="{8B3CEF71-9D5E-4E95-BC34-7FFA25015C14}" presName="sibTrans" presStyleCnt="0"/>
      <dgm:spPr/>
    </dgm:pt>
    <dgm:pt modelId="{0C55A06E-6BBE-4E77-A63F-D5A3C3F74619}" type="pres">
      <dgm:prSet presAssocID="{76C35939-89DA-4238-971B-3539ADAF4CB3}" presName="textNode" presStyleLbl="node1" presStyleIdx="2" presStyleCnt="5">
        <dgm:presLayoutVars>
          <dgm:bulletEnabled val="1"/>
        </dgm:presLayoutVars>
      </dgm:prSet>
      <dgm:spPr/>
      <dgm:t>
        <a:bodyPr/>
        <a:lstStyle/>
        <a:p>
          <a:endParaRPr lang="en-US"/>
        </a:p>
      </dgm:t>
    </dgm:pt>
    <dgm:pt modelId="{74C924E5-6FF9-4207-A83C-8F9DD59CBEAE}" type="pres">
      <dgm:prSet presAssocID="{76F2E1B2-771C-4427-84AA-2D2919DBAE53}" presName="sibTrans" presStyleCnt="0"/>
      <dgm:spPr/>
    </dgm:pt>
    <dgm:pt modelId="{011ABD93-CB84-44EE-883D-6EA248F7DBD1}" type="pres">
      <dgm:prSet presAssocID="{D76660BB-D548-4D5A-896F-EAC34B21810B}" presName="textNode" presStyleLbl="node1" presStyleIdx="3" presStyleCnt="5">
        <dgm:presLayoutVars>
          <dgm:bulletEnabled val="1"/>
        </dgm:presLayoutVars>
      </dgm:prSet>
      <dgm:spPr/>
      <dgm:t>
        <a:bodyPr/>
        <a:lstStyle/>
        <a:p>
          <a:endParaRPr lang="en-US"/>
        </a:p>
      </dgm:t>
    </dgm:pt>
    <dgm:pt modelId="{10B7F065-6468-42A9-8608-699D79E5CC4C}" type="pres">
      <dgm:prSet presAssocID="{0977F10F-BA8B-49B5-9AAA-66D6A5168AB8}" presName="sibTrans" presStyleCnt="0"/>
      <dgm:spPr/>
    </dgm:pt>
    <dgm:pt modelId="{6AF9BC1B-6128-484E-872C-747F47F1BA0A}" type="pres">
      <dgm:prSet presAssocID="{FE2F8CAD-A89F-4C32-816C-4EE52DCD8DF2}" presName="textNode" presStyleLbl="node1" presStyleIdx="4" presStyleCnt="5">
        <dgm:presLayoutVars>
          <dgm:bulletEnabled val="1"/>
        </dgm:presLayoutVars>
      </dgm:prSet>
      <dgm:spPr/>
      <dgm:t>
        <a:bodyPr/>
        <a:lstStyle/>
        <a:p>
          <a:endParaRPr lang="en-US"/>
        </a:p>
      </dgm:t>
    </dgm:pt>
  </dgm:ptLst>
  <dgm:cxnLst>
    <dgm:cxn modelId="{4208181C-B6DD-4653-B09E-0B4278486F0F}" srcId="{A5CF88A3-83AF-4C20-A758-294067419963}" destId="{FE2F8CAD-A89F-4C32-816C-4EE52DCD8DF2}" srcOrd="4" destOrd="0" parTransId="{97729E7D-4CED-40B0-AC1D-403B05E574B6}" sibTransId="{AC3F4F11-61E7-49F1-8D55-7BF9133727DA}"/>
    <dgm:cxn modelId="{8E18E378-B95F-4B9A-9076-375191B45AC9}" type="presOf" srcId="{A5CF88A3-83AF-4C20-A758-294067419963}" destId="{CEF7ACC3-04BB-448C-B16B-FD8887A4D980}" srcOrd="0" destOrd="0" presId="urn:microsoft.com/office/officeart/2005/8/layout/hProcess9"/>
    <dgm:cxn modelId="{3B746685-DF51-4222-83A2-99CE9160E42F}" type="presOf" srcId="{D76660BB-D548-4D5A-896F-EAC34B21810B}" destId="{011ABD93-CB84-44EE-883D-6EA248F7DBD1}" srcOrd="0" destOrd="0" presId="urn:microsoft.com/office/officeart/2005/8/layout/hProcess9"/>
    <dgm:cxn modelId="{69F7F88F-BBB9-4545-A6F3-0C416C73E01F}" type="presOf" srcId="{B1BE448F-42CE-4BEF-A215-817B1A35DA36}" destId="{56673CD6-6F8E-4C9E-9035-5F7399671DEB}" srcOrd="0" destOrd="0" presId="urn:microsoft.com/office/officeart/2005/8/layout/hProcess9"/>
    <dgm:cxn modelId="{D199E69C-652C-41CB-9BA2-C357D18CFF0D}" srcId="{A5CF88A3-83AF-4C20-A758-294067419963}" destId="{76C35939-89DA-4238-971B-3539ADAF4CB3}" srcOrd="2" destOrd="0" parTransId="{6F4B5390-A5EA-4246-A126-9852ABD16575}" sibTransId="{76F2E1B2-771C-4427-84AA-2D2919DBAE53}"/>
    <dgm:cxn modelId="{A84CD136-916F-441B-8A1E-CF21580C1C29}" type="presOf" srcId="{FE2F8CAD-A89F-4C32-816C-4EE52DCD8DF2}" destId="{6AF9BC1B-6128-484E-872C-747F47F1BA0A}" srcOrd="0" destOrd="0" presId="urn:microsoft.com/office/officeart/2005/8/layout/hProcess9"/>
    <dgm:cxn modelId="{A7A1AC94-3081-4CD1-AAB0-6319DAF4CFA0}" type="presOf" srcId="{C523B360-16D3-44D9-A11D-0C0D06A906F7}" destId="{3A985E47-B451-4F6E-8E0A-D5988ECC0E0F}" srcOrd="0" destOrd="0" presId="urn:microsoft.com/office/officeart/2005/8/layout/hProcess9"/>
    <dgm:cxn modelId="{F3F724E3-4B08-4D8C-9DF0-E302848AA626}" type="presOf" srcId="{76C35939-89DA-4238-971B-3539ADAF4CB3}" destId="{0C55A06E-6BBE-4E77-A63F-D5A3C3F74619}" srcOrd="0" destOrd="0" presId="urn:microsoft.com/office/officeart/2005/8/layout/hProcess9"/>
    <dgm:cxn modelId="{8782DA1A-4883-4079-8267-DAE60CE15B88}" srcId="{A5CF88A3-83AF-4C20-A758-294067419963}" destId="{C523B360-16D3-44D9-A11D-0C0D06A906F7}" srcOrd="0" destOrd="0" parTransId="{CB00C81F-8B06-48B5-BD9A-6A193E423FF2}" sibTransId="{43FAFDAB-AE5E-4578-B6ED-11C95C6BE3EA}"/>
    <dgm:cxn modelId="{ED0D89D2-AE62-4299-A5F6-7B5F5E642BB3}" srcId="{A5CF88A3-83AF-4C20-A758-294067419963}" destId="{B1BE448F-42CE-4BEF-A215-817B1A35DA36}" srcOrd="1" destOrd="0" parTransId="{268EFD3C-84E8-40C0-A862-B349CC438BE0}" sibTransId="{8B3CEF71-9D5E-4E95-BC34-7FFA25015C14}"/>
    <dgm:cxn modelId="{3CD9DDFF-6AA0-4DCD-8180-0CCA9564AA1C}" srcId="{A5CF88A3-83AF-4C20-A758-294067419963}" destId="{D76660BB-D548-4D5A-896F-EAC34B21810B}" srcOrd="3" destOrd="0" parTransId="{03837FA5-9E22-42ED-988F-647E74E37683}" sibTransId="{0977F10F-BA8B-49B5-9AAA-66D6A5168AB8}"/>
    <dgm:cxn modelId="{B0751106-6E17-45E3-8317-4F2D0A63E5D6}" type="presParOf" srcId="{CEF7ACC3-04BB-448C-B16B-FD8887A4D980}" destId="{9DBF9D91-EA98-4182-B608-70060605316A}" srcOrd="0" destOrd="0" presId="urn:microsoft.com/office/officeart/2005/8/layout/hProcess9"/>
    <dgm:cxn modelId="{717E3976-3ADC-4DFE-8865-B0E6AE3BD5F9}" type="presParOf" srcId="{CEF7ACC3-04BB-448C-B16B-FD8887A4D980}" destId="{CAE2EB9D-6352-4F5A-B775-693A2167471E}" srcOrd="1" destOrd="0" presId="urn:microsoft.com/office/officeart/2005/8/layout/hProcess9"/>
    <dgm:cxn modelId="{89982249-18EA-46D7-83BA-F3832ECD9534}" type="presParOf" srcId="{CAE2EB9D-6352-4F5A-B775-693A2167471E}" destId="{3A985E47-B451-4F6E-8E0A-D5988ECC0E0F}" srcOrd="0" destOrd="0" presId="urn:microsoft.com/office/officeart/2005/8/layout/hProcess9"/>
    <dgm:cxn modelId="{C48CA7B5-8014-409E-9099-3E7D1869A883}" type="presParOf" srcId="{CAE2EB9D-6352-4F5A-B775-693A2167471E}" destId="{6D8545EC-925D-4147-A93A-DAFD0307EAD5}" srcOrd="1" destOrd="0" presId="urn:microsoft.com/office/officeart/2005/8/layout/hProcess9"/>
    <dgm:cxn modelId="{F14F489C-C6CD-4AF4-8532-90EBC8E67F7C}" type="presParOf" srcId="{CAE2EB9D-6352-4F5A-B775-693A2167471E}" destId="{56673CD6-6F8E-4C9E-9035-5F7399671DEB}" srcOrd="2" destOrd="0" presId="urn:microsoft.com/office/officeart/2005/8/layout/hProcess9"/>
    <dgm:cxn modelId="{041017C8-1D12-4CA5-B33C-779F60C096B3}" type="presParOf" srcId="{CAE2EB9D-6352-4F5A-B775-693A2167471E}" destId="{EE6EC658-1A82-4BAC-86D3-CCC0C05FA667}" srcOrd="3" destOrd="0" presId="urn:microsoft.com/office/officeart/2005/8/layout/hProcess9"/>
    <dgm:cxn modelId="{78350DD0-3F9C-4DAD-B539-FA231EEE23B2}" type="presParOf" srcId="{CAE2EB9D-6352-4F5A-B775-693A2167471E}" destId="{0C55A06E-6BBE-4E77-A63F-D5A3C3F74619}" srcOrd="4" destOrd="0" presId="urn:microsoft.com/office/officeart/2005/8/layout/hProcess9"/>
    <dgm:cxn modelId="{721AF050-BF38-4751-847A-B6BC2EE8719A}" type="presParOf" srcId="{CAE2EB9D-6352-4F5A-B775-693A2167471E}" destId="{74C924E5-6FF9-4207-A83C-8F9DD59CBEAE}" srcOrd="5" destOrd="0" presId="urn:microsoft.com/office/officeart/2005/8/layout/hProcess9"/>
    <dgm:cxn modelId="{F6F454CC-BCDA-4C03-9097-D18BECF73218}" type="presParOf" srcId="{CAE2EB9D-6352-4F5A-B775-693A2167471E}" destId="{011ABD93-CB84-44EE-883D-6EA248F7DBD1}" srcOrd="6" destOrd="0" presId="urn:microsoft.com/office/officeart/2005/8/layout/hProcess9"/>
    <dgm:cxn modelId="{7C58BDFE-9704-4984-A11A-EE553B39ED4F}" type="presParOf" srcId="{CAE2EB9D-6352-4F5A-B775-693A2167471E}" destId="{10B7F065-6468-42A9-8608-699D79E5CC4C}" srcOrd="7" destOrd="0" presId="urn:microsoft.com/office/officeart/2005/8/layout/hProcess9"/>
    <dgm:cxn modelId="{AB936981-1F36-44D7-9E0E-35A62041A83C}" type="presParOf" srcId="{CAE2EB9D-6352-4F5A-B775-693A2167471E}" destId="{6AF9BC1B-6128-484E-872C-747F47F1BA0A}"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BF9D91-EA98-4182-B608-70060605316A}">
      <dsp:nvSpPr>
        <dsp:cNvPr id="0" name=""/>
        <dsp:cNvSpPr/>
      </dsp:nvSpPr>
      <dsp:spPr>
        <a:xfrm>
          <a:off x="634364" y="0"/>
          <a:ext cx="7189470" cy="32004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985E47-B451-4F6E-8E0A-D5988ECC0E0F}">
      <dsp:nvSpPr>
        <dsp:cNvPr id="0" name=""/>
        <dsp:cNvSpPr/>
      </dsp:nvSpPr>
      <dsp:spPr>
        <a:xfrm>
          <a:off x="3716" y="960120"/>
          <a:ext cx="1625147" cy="1280160"/>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User Signs Up</a:t>
          </a:r>
          <a:endParaRPr lang="en-US" sz="2100" kern="1200" dirty="0"/>
        </a:p>
      </dsp:txBody>
      <dsp:txXfrm>
        <a:off x="66208" y="1022612"/>
        <a:ext cx="1500163" cy="1155176"/>
      </dsp:txXfrm>
    </dsp:sp>
    <dsp:sp modelId="{56673CD6-6F8E-4C9E-9035-5F7399671DEB}">
      <dsp:nvSpPr>
        <dsp:cNvPr id="0" name=""/>
        <dsp:cNvSpPr/>
      </dsp:nvSpPr>
      <dsp:spPr>
        <a:xfrm>
          <a:off x="1710121" y="960120"/>
          <a:ext cx="1625147" cy="1280160"/>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Temporary Account is Created</a:t>
          </a:r>
          <a:endParaRPr lang="en-US" sz="2100" kern="1200" dirty="0"/>
        </a:p>
      </dsp:txBody>
      <dsp:txXfrm>
        <a:off x="1772613" y="1022612"/>
        <a:ext cx="1500163" cy="1155176"/>
      </dsp:txXfrm>
    </dsp:sp>
    <dsp:sp modelId="{0C55A06E-6BBE-4E77-A63F-D5A3C3F74619}">
      <dsp:nvSpPr>
        <dsp:cNvPr id="0" name=""/>
        <dsp:cNvSpPr/>
      </dsp:nvSpPr>
      <dsp:spPr>
        <a:xfrm>
          <a:off x="3416526" y="960120"/>
          <a:ext cx="1625147" cy="1280160"/>
        </a:xfrm>
        <a:prstGeom prst="round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Email with Verification Link Sent</a:t>
          </a:r>
          <a:endParaRPr lang="en-US" sz="2100" kern="1200" dirty="0"/>
        </a:p>
      </dsp:txBody>
      <dsp:txXfrm>
        <a:off x="3479018" y="1022612"/>
        <a:ext cx="1500163" cy="1155176"/>
      </dsp:txXfrm>
    </dsp:sp>
    <dsp:sp modelId="{011ABD93-CB84-44EE-883D-6EA248F7DBD1}">
      <dsp:nvSpPr>
        <dsp:cNvPr id="0" name=""/>
        <dsp:cNvSpPr/>
      </dsp:nvSpPr>
      <dsp:spPr>
        <a:xfrm>
          <a:off x="5122931" y="960120"/>
          <a:ext cx="1625147" cy="1280160"/>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User Clicks Link</a:t>
          </a:r>
          <a:endParaRPr lang="en-US" sz="2100" kern="1200" dirty="0"/>
        </a:p>
      </dsp:txBody>
      <dsp:txXfrm>
        <a:off x="5185423" y="1022612"/>
        <a:ext cx="1500163" cy="1155176"/>
      </dsp:txXfrm>
    </dsp:sp>
    <dsp:sp modelId="{6AF9BC1B-6128-484E-872C-747F47F1BA0A}">
      <dsp:nvSpPr>
        <dsp:cNvPr id="0" name=""/>
        <dsp:cNvSpPr/>
      </dsp:nvSpPr>
      <dsp:spPr>
        <a:xfrm>
          <a:off x="6829335" y="960120"/>
          <a:ext cx="1625147" cy="1280160"/>
        </a:xfrm>
        <a:prstGeom prst="round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Account is Activated</a:t>
          </a:r>
          <a:endParaRPr lang="en-US" sz="2100" kern="1200" dirty="0"/>
        </a:p>
      </dsp:txBody>
      <dsp:txXfrm>
        <a:off x="6891827" y="1022612"/>
        <a:ext cx="1500163" cy="115517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PDC 2009</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11/15/2009</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547371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PDC 2009</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11/15/2009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781180268"/>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C66ADF-512D-4A6E-906F-C7E79C6F5557}" type="slidenum">
              <a:rPr lang="en-US" smtClean="0"/>
              <a:pPr/>
              <a:t>17</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C66ADF-512D-4A6E-906F-C7E79C6F5557}" type="slidenum">
              <a:rPr lang="en-US" smtClean="0"/>
              <a:pPr/>
              <a:t>18</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C66ADF-512D-4A6E-906F-C7E79C6F5557}" type="slidenum">
              <a:rPr lang="en-US" smtClean="0"/>
              <a:pPr/>
              <a:t>23</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26628" name="Header Placeholder 3"/>
          <p:cNvSpPr>
            <a:spLocks noGrp="1"/>
          </p:cNvSpPr>
          <p:nvPr>
            <p:ph type="hdr" sz="quarter"/>
          </p:nvPr>
        </p:nvSpPr>
        <p:spPr>
          <a:noFill/>
        </p:spPr>
        <p:txBody>
          <a:bodyPr/>
          <a:lstStyle/>
          <a:p>
            <a:endParaRPr lang="en-US" dirty="0" smtClean="0">
              <a:latin typeface="Arial" pitchFamily="34" charset="0"/>
            </a:endParaRPr>
          </a:p>
        </p:txBody>
      </p:sp>
      <p:sp>
        <p:nvSpPr>
          <p:cNvPr id="26629" name="Date Placeholder 4"/>
          <p:cNvSpPr>
            <a:spLocks noGrp="1"/>
          </p:cNvSpPr>
          <p:nvPr>
            <p:ph type="dt" sz="quarter" idx="1"/>
          </p:nvPr>
        </p:nvSpPr>
        <p:spPr>
          <a:noFill/>
        </p:spPr>
        <p:txBody>
          <a:bodyPr/>
          <a:lstStyle/>
          <a:p>
            <a:fld id="{4D0D819F-8F78-4230-8E60-34D8AAE09011}" type="datetime8">
              <a:rPr lang="en-US" smtClean="0">
                <a:latin typeface="Arial" pitchFamily="34" charset="0"/>
              </a:rPr>
              <a:pPr/>
              <a:t>11/15/2009 4:07 PM</a:t>
            </a:fld>
            <a:endParaRPr lang="en-US" dirty="0" smtClean="0">
              <a:latin typeface="Arial" pitchFamily="34" charset="0"/>
            </a:endParaRPr>
          </a:p>
        </p:txBody>
      </p:sp>
      <p:sp>
        <p:nvSpPr>
          <p:cNvPr id="26630" name="Footer Placeholder 5"/>
          <p:cNvSpPr>
            <a:spLocks noGrp="1"/>
          </p:cNvSpPr>
          <p:nvPr>
            <p:ph type="ftr" sz="quarter" idx="4"/>
          </p:nvPr>
        </p:nvSpPr>
        <p:spPr>
          <a:noFill/>
        </p:spPr>
        <p:txBody>
          <a:bodyPr/>
          <a:lstStyle/>
          <a:p>
            <a:r>
              <a:rPr lang="en-US" dirty="0" smtClean="0">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a:p>
            <a:endParaRPr lang="en-US" dirty="0" smtClean="0">
              <a:latin typeface="Segoe UI" pitchFamily="34" charset="0"/>
            </a:endParaRPr>
          </a:p>
        </p:txBody>
      </p:sp>
      <p:sp>
        <p:nvSpPr>
          <p:cNvPr id="26631" name="Slide Number Placeholder 6"/>
          <p:cNvSpPr>
            <a:spLocks noGrp="1"/>
          </p:cNvSpPr>
          <p:nvPr>
            <p:ph type="sldNum" sz="quarter" idx="5"/>
          </p:nvPr>
        </p:nvSpPr>
        <p:spPr>
          <a:noFill/>
        </p:spPr>
        <p:txBody>
          <a:bodyPr/>
          <a:lstStyle/>
          <a:p>
            <a:fld id="{73A0696E-ACAB-4B19-8335-5A3558D7CFDB}" type="slidenum">
              <a:rPr lang="en-US" smtClean="0">
                <a:latin typeface="Arial" pitchFamily="34" charset="0"/>
              </a:rPr>
              <a:pPr/>
              <a:t>3</a:t>
            </a:fld>
            <a:endParaRPr lang="en-US" dirty="0"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11/15/2009 4:07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xmlns:mc="http://schemas.openxmlformats.org/markup-compatibility/2006" xmlns:a14="http://schemas.microsoft.com/office/drawing/2010/main" val="000000" mc:Ignorable=""/>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xmlns:mc="http://schemas.openxmlformats.org/markup-compatibility/2006" xmlns:a14="http://schemas.microsoft.com/office/drawing/2010/main" val="000000" mc:Ignorable=""/>
                </a:solidFill>
                <a:latin typeface="Segoe UI" pitchFamily="34" charset="0"/>
              </a:rPr>
            </a:br>
            <a:r>
              <a:rPr lang="en-US" sz="500"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26628" name="Header Placeholder 3"/>
          <p:cNvSpPr>
            <a:spLocks noGrp="1"/>
          </p:cNvSpPr>
          <p:nvPr>
            <p:ph type="hdr" sz="quarter"/>
          </p:nvPr>
        </p:nvSpPr>
        <p:spPr>
          <a:noFill/>
        </p:spPr>
        <p:txBody>
          <a:bodyPr/>
          <a:lstStyle/>
          <a:p>
            <a:endParaRPr lang="en-US" dirty="0" smtClean="0">
              <a:latin typeface="Arial" pitchFamily="34" charset="0"/>
            </a:endParaRPr>
          </a:p>
        </p:txBody>
      </p:sp>
      <p:sp>
        <p:nvSpPr>
          <p:cNvPr id="26629" name="Date Placeholder 4"/>
          <p:cNvSpPr>
            <a:spLocks noGrp="1"/>
          </p:cNvSpPr>
          <p:nvPr>
            <p:ph type="dt" sz="quarter" idx="1"/>
          </p:nvPr>
        </p:nvSpPr>
        <p:spPr>
          <a:noFill/>
        </p:spPr>
        <p:txBody>
          <a:bodyPr/>
          <a:lstStyle/>
          <a:p>
            <a:fld id="{4D0D819F-8F78-4230-8E60-34D8AAE09011}" type="datetime8">
              <a:rPr lang="en-US" smtClean="0">
                <a:latin typeface="Arial" pitchFamily="34" charset="0"/>
              </a:rPr>
              <a:pPr/>
              <a:t>11/15/2009 4:07 PM</a:t>
            </a:fld>
            <a:endParaRPr lang="en-US" dirty="0" smtClean="0">
              <a:latin typeface="Arial" pitchFamily="34" charset="0"/>
            </a:endParaRPr>
          </a:p>
        </p:txBody>
      </p:sp>
      <p:sp>
        <p:nvSpPr>
          <p:cNvPr id="26630" name="Footer Placeholder 5"/>
          <p:cNvSpPr>
            <a:spLocks noGrp="1"/>
          </p:cNvSpPr>
          <p:nvPr>
            <p:ph type="ftr" sz="quarter" idx="4"/>
          </p:nvPr>
        </p:nvSpPr>
        <p:spPr>
          <a:noFill/>
        </p:spPr>
        <p:txBody>
          <a:bodyPr/>
          <a:lstStyle/>
          <a:p>
            <a:r>
              <a:rPr lang="en-US" dirty="0" smtClean="0">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UI" pitchFamily="34" charset="0"/>
              </a:rPr>
            </a:br>
            <a:r>
              <a:rPr lang="en-US" dirty="0" smtClean="0">
                <a:latin typeface="Segoe UI" pitchFamily="34" charset="0"/>
              </a:rPr>
              <a:t>MICROSOFT MAKES NO WARRANTIES, EXPRESS, IMPLIED OR STATUTORY, AS TO THE INFORMATION IN THIS PRESENTATION.</a:t>
            </a:r>
          </a:p>
          <a:p>
            <a:endParaRPr lang="en-US" dirty="0" smtClean="0">
              <a:latin typeface="Segoe UI" pitchFamily="34" charset="0"/>
            </a:endParaRPr>
          </a:p>
        </p:txBody>
      </p:sp>
      <p:sp>
        <p:nvSpPr>
          <p:cNvPr id="26631" name="Slide Number Placeholder 6"/>
          <p:cNvSpPr>
            <a:spLocks noGrp="1"/>
          </p:cNvSpPr>
          <p:nvPr>
            <p:ph type="sldNum" sz="quarter" idx="5"/>
          </p:nvPr>
        </p:nvSpPr>
        <p:spPr>
          <a:noFill/>
        </p:spPr>
        <p:txBody>
          <a:bodyPr/>
          <a:lstStyle/>
          <a:p>
            <a:fld id="{73A0696E-ACAB-4B19-8335-5A3558D7CFDB}" type="slidenum">
              <a:rPr lang="en-US" smtClean="0">
                <a:latin typeface="Arial" pitchFamily="34" charset="0"/>
              </a:rPr>
              <a:pPr/>
              <a:t>4</a:t>
            </a:fld>
            <a:endParaRPr 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dirty="0"/>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C66ADF-512D-4A6E-906F-C7E79C6F5557}" type="slidenum">
              <a:rPr lang="en-US" smtClean="0"/>
              <a:pPr/>
              <a:t>12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C66ADF-512D-4A6E-906F-C7E79C6F5557}" type="slidenum">
              <a:rPr lang="en-US" smtClean="0"/>
              <a:pPr/>
              <a:t>14</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11/15/2009 4:07 PM</a:t>
            </a:fld>
            <a:endParaRPr lang="en-US"/>
          </a:p>
        </p:txBody>
      </p:sp>
      <p:sp>
        <p:nvSpPr>
          <p:cNvPr id="6" name="Footer Placeholder 5"/>
          <p:cNvSpPr>
            <a:spLocks noGrp="1"/>
          </p:cNvSpPr>
          <p:nvPr>
            <p:ph type="ftr" sz="quarter" idx="12"/>
          </p:nvPr>
        </p:nvSpPr>
        <p:spPr/>
        <p:txBody>
          <a:bodyPr/>
          <a:lstStyle/>
          <a:p>
            <a:r>
              <a:rPr lang="en-US" dirty="0" smtClean="0">
                <a:solidFill>
                  <a:srgbClr xmlns:mc="http://schemas.openxmlformats.org/markup-compatibility/2006" xmlns:a14="http://schemas.microsoft.com/office/drawing/2010/main" val="000000" mc:Ignorable=""/>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xmlns:mc="http://schemas.openxmlformats.org/markup-compatibility/2006" xmlns:a14="http://schemas.microsoft.com/office/drawing/2010/main" val="000000" mc:Ignorable=""/>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xmlns:mc="http://schemas.openxmlformats.org/markup-compatibility/2006" xmlns:a14="http://schemas.microsoft.com/office/drawing/2010/main" val="000000" mc:Ignorable=""/>
                </a:solidFill>
                <a:latin typeface="Segoe UI" pitchFamily="34" charset="0"/>
              </a:rPr>
            </a:br>
            <a:r>
              <a:rPr lang="en-US" dirty="0" smtClean="0">
                <a:solidFill>
                  <a:srgbClr xmlns:mc="http://schemas.openxmlformats.org/markup-compatibility/2006" xmlns:a14="http://schemas.microsoft.com/office/drawing/2010/main" val="000000" mc:Ignorable=""/>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7.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730249" y="3792538"/>
            <a:ext cx="7681914"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
        <p:nvSpPr>
          <p:cNvPr id="6" name="Text Placeholder 5"/>
          <p:cNvSpPr>
            <a:spLocks noGrp="1"/>
          </p:cNvSpPr>
          <p:nvPr>
            <p:ph type="body" sz="quarter" idx="10" hasCustomPrompt="1"/>
          </p:nvPr>
        </p:nvSpPr>
        <p:spPr>
          <a:xfrm>
            <a:off x="381000" y="323850"/>
            <a:ext cx="2712244" cy="276999"/>
          </a:xfrm>
        </p:spPr>
        <p:txBody>
          <a:bodyPr/>
          <a:lstStyle>
            <a:lvl1pPr marL="0" indent="0">
              <a:buNone/>
              <a:defRPr sz="2000" baseline="0"/>
            </a:lvl1pPr>
          </a:lstStyle>
          <a:p>
            <a:pPr lvl="0"/>
            <a:r>
              <a:rPr lang="en-US" dirty="0" smtClean="0"/>
              <a:t>Session Code: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 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7924800" y="0"/>
            <a:ext cx="1219200" cy="323850"/>
          </a:xfrm>
          <a:prstGeom prst="rect">
            <a:avLst/>
          </a:prstGeom>
          <a:noFill/>
        </p:spPr>
        <p:txBody>
          <a:bodyPr>
            <a:spAutoFit/>
          </a:bodyPr>
          <a:lstStyle/>
          <a:p>
            <a:pPr fontAlgn="auto">
              <a:spcBef>
                <a:spcPts val="0"/>
              </a:spcBef>
              <a:spcAft>
                <a:spcPts val="0"/>
              </a:spcAft>
              <a:buClr>
                <a:schemeClr val="bg1"/>
              </a:buClr>
              <a:buFont typeface="Calibri" pitchFamily="34" charset="0"/>
              <a:buNone/>
              <a:defRPr/>
            </a:pPr>
            <a:r>
              <a:rPr lang="en-US" sz="1500" b="1" dirty="0">
                <a:solidFill>
                  <a:srgbClr xmlns:mc="http://schemas.openxmlformats.org/markup-compatibility/2006" xmlns:a14="http://schemas.microsoft.com/office/drawing/2010/main" val="CDD5E1" mc:Ignorable=""/>
                </a:solidFill>
                <a:latin typeface="+mn-lt"/>
                <a:ea typeface="+mn-ea"/>
                <a:cs typeface="+mn-cs"/>
              </a:rPr>
              <a:t>&gt;&gt;FUTURE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rand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rrowheads="1"/>
          </p:cNvPicPr>
          <p:nvPr userDrawn="1"/>
        </p:nvPicPr>
        <p:blipFill>
          <a:blip r:embed="rId3"/>
          <a:srcRect/>
          <a:stretch>
            <a:fillRect/>
          </a:stretch>
        </p:blipFill>
        <p:spPr bwMode="black">
          <a:xfrm>
            <a:off x="2274888" y="2895600"/>
            <a:ext cx="4594225" cy="990600"/>
          </a:xfrm>
          <a:prstGeom prst="rect">
            <a:avLst/>
          </a:prstGeom>
          <a:noFill/>
          <a:ln w="9525">
            <a:noFill/>
            <a:miter lim="800000"/>
            <a:headEnd/>
            <a:tailEnd/>
          </a:ln>
        </p:spPr>
      </p:pic>
      <p:pic>
        <p:nvPicPr>
          <p:cNvPr id="3" name="Picture 3" descr="PDClogo_info.png"/>
          <p:cNvPicPr>
            <a:picLocks noChangeAspect="1"/>
          </p:cNvPicPr>
          <p:nvPr userDrawn="1"/>
        </p:nvPicPr>
        <p:blipFill>
          <a:blip r:embed="rId4"/>
          <a:srcRect/>
          <a:stretch>
            <a:fillRect/>
          </a:stretch>
        </p:blipFill>
        <p:spPr bwMode="auto">
          <a:xfrm>
            <a:off x="7010400" y="228600"/>
            <a:ext cx="1771650" cy="590550"/>
          </a:xfrm>
          <a:prstGeom prst="rect">
            <a:avLst/>
          </a:prstGeom>
          <a:noFill/>
          <a:ln w="9525">
            <a:noFill/>
            <a:miter lim="800000"/>
            <a:headEnd/>
            <a:tailEnd/>
          </a:ln>
        </p:spPr>
      </p:pic>
      <p:sp>
        <p:nvSpPr>
          <p:cNvPr id="4" name="Text Box 3"/>
          <p:cNvSpPr txBox="1">
            <a:spLocks noChangeArrowheads="1"/>
          </p:cNvSpPr>
          <p:nvPr userDrawn="1"/>
        </p:nvSpPr>
        <p:spPr bwMode="blackWhite">
          <a:xfrm>
            <a:off x="381000" y="6248400"/>
            <a:ext cx="8382000" cy="523875"/>
          </a:xfrm>
          <a:prstGeom prst="rect">
            <a:avLst/>
          </a:prstGeom>
          <a:noFill/>
          <a:ln w="12700">
            <a:noFill/>
            <a:miter lim="800000"/>
            <a:headEnd type="none" w="sm" len="sm"/>
            <a:tailEnd type="none" w="sm" len="sm"/>
          </a:ln>
        </p:spPr>
        <p:txBody>
          <a:bodyPr wrap="square" lIns="91425" tIns="45713" rIns="91425" bIns="45713">
            <a:prstTxWarp prst="textNoShape">
              <a:avLst/>
            </a:prstTxWarp>
            <a:spAutoFit/>
          </a:bodyPr>
          <a:lstStyle/>
          <a:p>
            <a:pPr defTabSz="912813" eaLnBrk="0" hangingPunct="0"/>
            <a:r>
              <a:rPr lang="en-US" sz="700" dirty="0">
                <a:solidFill>
                  <a:schemeClr val="tx1"/>
                </a:solidFill>
                <a:latin typeface="Segoe UI" pitchFamily="34" charset="0"/>
                <a:ea typeface="Arial" pitchFamily="-123" charset="0"/>
                <a:cs typeface="Segoe UI" pitchFamily="34" charset="0"/>
              </a:rPr>
              <a:t>© 2009 Microsoft Corporation. All rights reserved. Microsoft, Windows, Windows Vista and other product names are or may be registered trademarks and/or trademarks in the U.S. and/or other countries.</a:t>
            </a:r>
          </a:p>
          <a:p>
            <a:pPr defTabSz="912813" eaLnBrk="0" hangingPunct="0"/>
            <a:r>
              <a:rPr lang="en-US" sz="700" dirty="0">
                <a:solidFill>
                  <a:schemeClr val="tx1"/>
                </a:solidFill>
                <a:latin typeface="Segoe UI" pitchFamily="34" charset="0"/>
                <a:ea typeface="Arial" pitchFamily="-123"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xmlns:mc="http://schemas.openxmlformats.org/markup-compatibility/2006" xmlns:a14="http://schemas.microsoft.com/office/drawing/2010/main" val="FFFF99" mc:Ignorable=""/>
          </a:solidFill>
        </p:spPr>
        <p:txBody>
          <a:bodyPr wrap="square" lIns="152394" tIns="76197" rIns="152394" bIns="76197" anchor="b" anchorCtr="0">
            <a:noAutofit/>
          </a:bodyPr>
          <a:lstStyle>
            <a:lvl1pPr algn="r">
              <a:buFont typeface="Arial" pitchFamily="34" charset="0"/>
              <a:buNone/>
              <a:defRPr spc="-50" baseline="0">
                <a:gradFill>
                  <a:gsLst>
                    <a:gs pos="0">
                      <a:srgbClr xmlns:mc="http://schemas.openxmlformats.org/markup-compatibility/2006" xmlns:a14="http://schemas.microsoft.com/office/drawing/2010/main" val="000000" mc:Ignorable=""/>
                    </a:gs>
                    <a:gs pos="100000">
                      <a:srgbClr xmlns:mc="http://schemas.openxmlformats.org/markup-compatibility/2006" xmlns:a14="http://schemas.microsoft.com/office/drawing/2010/main" val="000000" mc:Ignorable=""/>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7043208"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553998"/>
          </a:xfrm>
        </p:spPr>
        <p:txBody>
          <a:bodyPr/>
          <a:lstStyle>
            <a:lvl1pPr>
              <a:defRPr sz="4000"/>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730249" y="3792538"/>
            <a:ext cx="7681914"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
        <p:nvSpPr>
          <p:cNvPr id="6" name="Text Placeholder 5"/>
          <p:cNvSpPr>
            <a:spLocks noGrp="1"/>
          </p:cNvSpPr>
          <p:nvPr>
            <p:ph type="body" sz="quarter" idx="10" hasCustomPrompt="1"/>
          </p:nvPr>
        </p:nvSpPr>
        <p:spPr>
          <a:xfrm>
            <a:off x="381000" y="323850"/>
            <a:ext cx="2712244" cy="276999"/>
          </a:xfrm>
        </p:spPr>
        <p:txBody>
          <a:bodyPr/>
          <a:lstStyle>
            <a:lvl1pPr marL="0" indent="0">
              <a:buNone/>
              <a:defRPr sz="2000" baseline="0"/>
            </a:lvl1pPr>
          </a:lstStyle>
          <a:p>
            <a:pPr lvl="0"/>
            <a:r>
              <a:rPr lang="en-US" dirty="0" smtClean="0"/>
              <a:t>Session Code:</a:t>
            </a:r>
            <a:endParaRPr lang="en-US" dirty="0"/>
          </a:p>
        </p:txBody>
      </p:sp>
    </p:spTree>
    <p:extLst>
      <p:ext uri="{BB962C8B-B14F-4D97-AF65-F5344CB8AC3E}">
        <p14:creationId xmlns:p14="http://schemas.microsoft.com/office/powerpoint/2010/main" val="220310394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7043208"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extLst>
      <p:ext uri="{BB962C8B-B14F-4D97-AF65-F5344CB8AC3E}">
        <p14:creationId xmlns:p14="http://schemas.microsoft.com/office/powerpoint/2010/main" val="14218534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 With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nip Single Corner Rectangle 5"/>
          <p:cNvSpPr/>
          <p:nvPr userDrawn="1"/>
        </p:nvSpPr>
        <p:spPr>
          <a:xfrm rot="16200000">
            <a:off x="6324600" y="2514600"/>
            <a:ext cx="2667000" cy="2971800"/>
          </a:xfrm>
          <a:prstGeom prst="snip1Rect">
            <a:avLst/>
          </a:prstGeom>
          <a:solidFill>
            <a:srgbClr xmlns:mc="http://schemas.openxmlformats.org/markup-compatibility/2006" xmlns:a14="http://schemas.microsoft.com/office/drawing/2010/main" val="DBD7D3" mc:Ignorabl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xmlns:mc="http://schemas.openxmlformats.org/markup-compatibility/2006" xmlns:a14="http://schemas.microsoft.com/office/drawing/2010/main" val="FFFFFF" mc:Ignorable=""/>
              </a:solidFill>
            </a:endParaRPr>
          </a:p>
        </p:txBody>
      </p:sp>
      <p:cxnSp>
        <p:nvCxnSpPr>
          <p:cNvPr id="8" name="Straight Connector 7"/>
          <p:cNvCxnSpPr/>
          <p:nvPr userDrawn="1"/>
        </p:nvCxnSpPr>
        <p:spPr>
          <a:xfrm rot="5400000" flipH="1" flipV="1">
            <a:off x="6019800" y="2514600"/>
            <a:ext cx="609600" cy="609600"/>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629400" y="2514600"/>
            <a:ext cx="2514600" cy="1588"/>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rot="5400000">
            <a:off x="4914901" y="4229100"/>
            <a:ext cx="2209800" cy="3175"/>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4574645"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extLst>
      <p:ext uri="{BB962C8B-B14F-4D97-AF65-F5344CB8AC3E}">
        <p14:creationId xmlns:p14="http://schemas.microsoft.com/office/powerpoint/2010/main" val="1766126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607487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75819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45468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332830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812615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 With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nip Single Corner Rectangle 5"/>
          <p:cNvSpPr/>
          <p:nvPr userDrawn="1"/>
        </p:nvSpPr>
        <p:spPr>
          <a:xfrm rot="16200000">
            <a:off x="6324600" y="2514600"/>
            <a:ext cx="2667000" cy="2971800"/>
          </a:xfrm>
          <a:prstGeom prst="snip1Rect">
            <a:avLst/>
          </a:prstGeom>
          <a:solidFill>
            <a:srgbClr xmlns:mc="http://schemas.openxmlformats.org/markup-compatibility/2006" xmlns:a14="http://schemas.microsoft.com/office/drawing/2010/main" val="DBD7D3" mc:Ignorabl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userDrawn="1"/>
        </p:nvCxnSpPr>
        <p:spPr>
          <a:xfrm rot="5400000" flipH="1" flipV="1">
            <a:off x="6019800" y="2514600"/>
            <a:ext cx="609600" cy="609600"/>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629400" y="2514600"/>
            <a:ext cx="2514600" cy="1588"/>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rot="5400000">
            <a:off x="4914901" y="4229100"/>
            <a:ext cx="2209800" cy="3175"/>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4574645"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16910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 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4354984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1_Title and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180820028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22974804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78180215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226069601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2373028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rand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rrowheads="1"/>
          </p:cNvPicPr>
          <p:nvPr userDrawn="1"/>
        </p:nvPicPr>
        <p:blipFill>
          <a:blip r:embed="rId3"/>
          <a:srcRect/>
          <a:stretch>
            <a:fillRect/>
          </a:stretch>
        </p:blipFill>
        <p:spPr bwMode="black">
          <a:xfrm>
            <a:off x="2274888" y="2895600"/>
            <a:ext cx="4594225" cy="990600"/>
          </a:xfrm>
          <a:prstGeom prst="rect">
            <a:avLst/>
          </a:prstGeom>
          <a:noFill/>
          <a:ln w="9525">
            <a:noFill/>
            <a:miter lim="800000"/>
            <a:headEnd/>
            <a:tailEnd/>
          </a:ln>
        </p:spPr>
      </p:pic>
      <p:pic>
        <p:nvPicPr>
          <p:cNvPr id="3" name="Picture 3" descr="PDClogo_info.png"/>
          <p:cNvPicPr>
            <a:picLocks noChangeAspect="1"/>
          </p:cNvPicPr>
          <p:nvPr userDrawn="1"/>
        </p:nvPicPr>
        <p:blipFill>
          <a:blip r:embed="rId4"/>
          <a:srcRect/>
          <a:stretch>
            <a:fillRect/>
          </a:stretch>
        </p:blipFill>
        <p:spPr bwMode="auto">
          <a:xfrm>
            <a:off x="7010400" y="228600"/>
            <a:ext cx="1771650" cy="590550"/>
          </a:xfrm>
          <a:prstGeom prst="rect">
            <a:avLst/>
          </a:prstGeom>
          <a:noFill/>
          <a:ln w="9525">
            <a:noFill/>
            <a:miter lim="800000"/>
            <a:headEnd/>
            <a:tailEnd/>
          </a:ln>
        </p:spPr>
      </p:pic>
      <p:sp>
        <p:nvSpPr>
          <p:cNvPr id="4" name="Text Box 3"/>
          <p:cNvSpPr txBox="1">
            <a:spLocks noChangeArrowheads="1"/>
          </p:cNvSpPr>
          <p:nvPr userDrawn="1"/>
        </p:nvSpPr>
        <p:spPr bwMode="blackWhite">
          <a:xfrm>
            <a:off x="381000" y="6248400"/>
            <a:ext cx="8382000" cy="523875"/>
          </a:xfrm>
          <a:prstGeom prst="rect">
            <a:avLst/>
          </a:prstGeom>
          <a:noFill/>
          <a:ln w="12700">
            <a:noFill/>
            <a:miter lim="800000"/>
            <a:headEnd type="none" w="sm" len="sm"/>
            <a:tailEnd type="none" w="sm" len="sm"/>
          </a:ln>
        </p:spPr>
        <p:txBody>
          <a:bodyPr wrap="square" lIns="91425" tIns="45713" rIns="91425" bIns="45713">
            <a:prstTxWarp prst="textNoShape">
              <a:avLst/>
            </a:prstTxWarp>
            <a:spAutoFit/>
          </a:bodyPr>
          <a:lstStyle/>
          <a:p>
            <a:pPr defTabSz="912813" eaLnBrk="0" hangingPunct="0"/>
            <a:r>
              <a:rPr lang="en-US" sz="700" dirty="0">
                <a:solidFill>
                  <a:srgbClr xmlns:mc="http://schemas.openxmlformats.org/markup-compatibility/2006" xmlns:a14="http://schemas.microsoft.com/office/drawing/2010/main" val="FFFFFF" mc:Ignorable=""/>
                </a:solidFill>
                <a:ea typeface="Arial" pitchFamily="-123" charset="0"/>
                <a:cs typeface="Segoe UI" pitchFamily="34" charset="0"/>
              </a:rPr>
              <a:t>© 2009 Microsoft Corporation. All rights reserved. Microsoft, Windows, Windows Vista and other product names are or may be registered trademarks and/or trademarks in the U.S. and/or other countries.</a:t>
            </a:r>
          </a:p>
          <a:p>
            <a:pPr defTabSz="912813" eaLnBrk="0" hangingPunct="0"/>
            <a:r>
              <a:rPr lang="en-US" sz="700" dirty="0">
                <a:solidFill>
                  <a:srgbClr xmlns:mc="http://schemas.openxmlformats.org/markup-compatibility/2006" xmlns:a14="http://schemas.microsoft.com/office/drawing/2010/main" val="FFFFFF" mc:Ignorable=""/>
                </a:solidFill>
                <a:ea typeface="Arial" pitchFamily="-123"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26045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85291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1230886"/>
      </p:ext>
    </p:extLst>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xmlns:mc="http://schemas.openxmlformats.org/markup-compatibility/2006" xmlns:a14="http://schemas.microsoft.com/office/drawing/2010/main" val="FFFF99" mc:Ignorable=""/>
          </a:solidFill>
        </p:spPr>
        <p:txBody>
          <a:bodyPr wrap="square" lIns="152394" tIns="76197" rIns="152394" bIns="76197" anchor="b" anchorCtr="0">
            <a:noAutofit/>
          </a:bodyPr>
          <a:lstStyle>
            <a:lvl1pPr algn="r">
              <a:buFont typeface="Arial" pitchFamily="34" charset="0"/>
              <a:buNone/>
              <a:defRPr spc="-50" baseline="0">
                <a:gradFill>
                  <a:gsLst>
                    <a:gs pos="0">
                      <a:srgbClr xmlns:mc="http://schemas.openxmlformats.org/markup-compatibility/2006" xmlns:a14="http://schemas.microsoft.com/office/drawing/2010/main" val="000000" mc:Ignorable=""/>
                    </a:gs>
                    <a:gs pos="100000">
                      <a:srgbClr xmlns:mc="http://schemas.openxmlformats.org/markup-compatibility/2006" xmlns:a14="http://schemas.microsoft.com/office/drawing/2010/main" val="000000" mc:Ignorable=""/>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47586858"/>
      </p:ext>
    </p:extLst>
  </p:cSld>
  <p:clrMapOvr>
    <a:masterClrMapping/>
  </p:clrMapOvr>
  <p:transition xmlns:p14="http://schemas.microsoft.com/office/powerpoint/2010/mai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730249" y="3792538"/>
            <a:ext cx="7681914"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026"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
        <p:nvSpPr>
          <p:cNvPr id="6" name="Text Placeholder 5"/>
          <p:cNvSpPr>
            <a:spLocks noGrp="1"/>
          </p:cNvSpPr>
          <p:nvPr>
            <p:ph type="body" sz="quarter" idx="10" hasCustomPrompt="1"/>
          </p:nvPr>
        </p:nvSpPr>
        <p:spPr>
          <a:xfrm>
            <a:off x="381000" y="323850"/>
            <a:ext cx="2712244" cy="276999"/>
          </a:xfrm>
        </p:spPr>
        <p:txBody>
          <a:bodyPr/>
          <a:lstStyle>
            <a:lvl1pPr marL="0" indent="0">
              <a:buNone/>
              <a:defRPr sz="2000" baseline="0"/>
            </a:lvl1pPr>
          </a:lstStyle>
          <a:p>
            <a:pPr lvl="0"/>
            <a:r>
              <a:rPr lang="en-US" dirty="0" smtClean="0"/>
              <a:t>Session Code:</a:t>
            </a:r>
            <a:endParaRPr lang="en-US" dirty="0"/>
          </a:p>
        </p:txBody>
      </p:sp>
    </p:spTree>
    <p:extLst>
      <p:ext uri="{BB962C8B-B14F-4D97-AF65-F5344CB8AC3E}">
        <p14:creationId xmlns:p14="http://schemas.microsoft.com/office/powerpoint/2010/main" val="303201360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7043208"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extLst>
      <p:ext uri="{BB962C8B-B14F-4D97-AF65-F5344CB8AC3E}">
        <p14:creationId xmlns:p14="http://schemas.microsoft.com/office/powerpoint/2010/main" val="291202736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 With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nip Single Corner Rectangle 5"/>
          <p:cNvSpPr/>
          <p:nvPr userDrawn="1"/>
        </p:nvSpPr>
        <p:spPr>
          <a:xfrm rot="16200000">
            <a:off x="6324600" y="2514600"/>
            <a:ext cx="2667000" cy="2971800"/>
          </a:xfrm>
          <a:prstGeom prst="snip1Rect">
            <a:avLst/>
          </a:prstGeom>
          <a:solidFill>
            <a:srgbClr xmlns:mc="http://schemas.openxmlformats.org/markup-compatibility/2006" xmlns:a14="http://schemas.microsoft.com/office/drawing/2010/main" val="DBD7D3" mc:Ignorabl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xmlns:mc="http://schemas.openxmlformats.org/markup-compatibility/2006" xmlns:a14="http://schemas.microsoft.com/office/drawing/2010/main" val="FFFFFF" mc:Ignorable=""/>
              </a:solidFill>
            </a:endParaRPr>
          </a:p>
        </p:txBody>
      </p:sp>
      <p:cxnSp>
        <p:nvCxnSpPr>
          <p:cNvPr id="8" name="Straight Connector 7"/>
          <p:cNvCxnSpPr/>
          <p:nvPr userDrawn="1"/>
        </p:nvCxnSpPr>
        <p:spPr>
          <a:xfrm rot="5400000" flipH="1" flipV="1">
            <a:off x="6019800" y="2514600"/>
            <a:ext cx="609600" cy="609600"/>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6629400" y="2514600"/>
            <a:ext cx="2514600" cy="1588"/>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rot="5400000">
            <a:off x="4914901" y="4229100"/>
            <a:ext cx="2209800" cy="3175"/>
          </a:xfrm>
          <a:prstGeom prst="line">
            <a:avLst/>
          </a:prstGeom>
          <a:ln>
            <a:solidFill>
              <a:schemeClr val="tx1">
                <a:alpha val="49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68955" y="3792538"/>
            <a:ext cx="4574645"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7200" b="1" i="1" u="none" strike="noStrike" kern="1200" cap="none" spc="-642" normalizeH="0" baseline="0" noProof="0" dirty="0" smtClean="0">
                <a:ln w="11430"/>
                <a:solidFill>
                  <a:schemeClr val="accent3"/>
                </a:solidFill>
                <a:effectLst/>
                <a:uLnTx/>
                <a:uFillTx/>
                <a:latin typeface="+mj-lt"/>
                <a:ea typeface="+mn-ea"/>
                <a:cs typeface="+mn-cs"/>
              </a:defRPr>
            </a:lvl1pPr>
          </a:lstStyle>
          <a:p>
            <a:pPr lvl="0"/>
            <a:r>
              <a:rPr lang="en-US" dirty="0" smtClean="0"/>
              <a:t>click to…</a:t>
            </a:r>
          </a:p>
        </p:txBody>
      </p:sp>
      <p:pic>
        <p:nvPicPr>
          <p:cNvPr id="5" name="Picture 2" descr="\\SERVER3\Restrict\FTP_Root\Clients\White_Whale\5-10153_PDC_Breakout_Support_11-15\Template\Artwork\pdc_logo.png"/>
          <p:cNvPicPr>
            <a:picLocks noChangeAspect="1" noChangeArrowheads="1"/>
          </p:cNvPicPr>
          <p:nvPr userDrawn="1"/>
        </p:nvPicPr>
        <p:blipFill>
          <a:blip r:embed="rId3"/>
          <a:srcRect/>
          <a:stretch>
            <a:fillRect/>
          </a:stretch>
        </p:blipFill>
        <p:spPr bwMode="auto">
          <a:xfrm>
            <a:off x="7162800" y="6350793"/>
            <a:ext cx="1600200" cy="371475"/>
          </a:xfrm>
          <a:prstGeom prst="rect">
            <a:avLst/>
          </a:prstGeom>
          <a:noFill/>
        </p:spPr>
      </p:pic>
    </p:spTree>
    <p:extLst>
      <p:ext uri="{BB962C8B-B14F-4D97-AF65-F5344CB8AC3E}">
        <p14:creationId xmlns:p14="http://schemas.microsoft.com/office/powerpoint/2010/main" val="98588756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291094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915791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732181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14473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005538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75331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 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80919365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1_Title and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39811788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17717534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7365187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248710500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_Future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7924800" y="0"/>
            <a:ext cx="1219200" cy="323850"/>
          </a:xfrm>
          <a:prstGeom prst="rect">
            <a:avLst/>
          </a:prstGeom>
          <a:noFill/>
        </p:spPr>
        <p:txBody>
          <a:bodyPr>
            <a:spAutoFit/>
          </a:bodyPr>
          <a:lstStyle/>
          <a:p>
            <a:pPr>
              <a:buClr>
                <a:srgbClr xmlns:mc="http://schemas.openxmlformats.org/markup-compatibility/2006" xmlns:a14="http://schemas.microsoft.com/office/drawing/2010/main" val="000000" mc:Ignorable=""/>
              </a:buClr>
              <a:buFont typeface="Calibri" pitchFamily="34" charset="0"/>
              <a:buNone/>
              <a:defRPr/>
            </a:pPr>
            <a:r>
              <a:rPr lang="en-US" sz="1500" b="1" dirty="0">
                <a:solidFill>
                  <a:srgbClr xmlns:mc="http://schemas.openxmlformats.org/markup-compatibility/2006" xmlns:a14="http://schemas.microsoft.com/office/drawing/2010/main" val="CDD5E1" mc:Ignorable=""/>
                </a:solidFill>
              </a:rPr>
              <a:t>&gt;&gt;FUTURE</a:t>
            </a:r>
          </a:p>
        </p:txBody>
      </p:sp>
    </p:spTree>
    <p:extLst>
      <p:ext uri="{BB962C8B-B14F-4D97-AF65-F5344CB8AC3E}">
        <p14:creationId xmlns:p14="http://schemas.microsoft.com/office/powerpoint/2010/main" val="30032204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randing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rrowheads="1"/>
          </p:cNvPicPr>
          <p:nvPr userDrawn="1"/>
        </p:nvPicPr>
        <p:blipFill>
          <a:blip r:embed="rId3"/>
          <a:srcRect/>
          <a:stretch>
            <a:fillRect/>
          </a:stretch>
        </p:blipFill>
        <p:spPr bwMode="black">
          <a:xfrm>
            <a:off x="2274888" y="2895600"/>
            <a:ext cx="4594225" cy="990600"/>
          </a:xfrm>
          <a:prstGeom prst="rect">
            <a:avLst/>
          </a:prstGeom>
          <a:noFill/>
          <a:ln w="9525">
            <a:noFill/>
            <a:miter lim="800000"/>
            <a:headEnd/>
            <a:tailEnd/>
          </a:ln>
        </p:spPr>
      </p:pic>
      <p:pic>
        <p:nvPicPr>
          <p:cNvPr id="3" name="Picture 3" descr="PDClogo_info.png"/>
          <p:cNvPicPr>
            <a:picLocks noChangeAspect="1"/>
          </p:cNvPicPr>
          <p:nvPr userDrawn="1"/>
        </p:nvPicPr>
        <p:blipFill>
          <a:blip r:embed="rId4"/>
          <a:srcRect/>
          <a:stretch>
            <a:fillRect/>
          </a:stretch>
        </p:blipFill>
        <p:spPr bwMode="auto">
          <a:xfrm>
            <a:off x="7010400" y="228600"/>
            <a:ext cx="1771650" cy="590550"/>
          </a:xfrm>
          <a:prstGeom prst="rect">
            <a:avLst/>
          </a:prstGeom>
          <a:noFill/>
          <a:ln w="9525">
            <a:noFill/>
            <a:miter lim="800000"/>
            <a:headEnd/>
            <a:tailEnd/>
          </a:ln>
        </p:spPr>
      </p:pic>
      <p:sp>
        <p:nvSpPr>
          <p:cNvPr id="4" name="Text Box 3"/>
          <p:cNvSpPr txBox="1">
            <a:spLocks noChangeArrowheads="1"/>
          </p:cNvSpPr>
          <p:nvPr userDrawn="1"/>
        </p:nvSpPr>
        <p:spPr bwMode="blackWhite">
          <a:xfrm>
            <a:off x="381000" y="6248400"/>
            <a:ext cx="8382000" cy="523875"/>
          </a:xfrm>
          <a:prstGeom prst="rect">
            <a:avLst/>
          </a:prstGeom>
          <a:noFill/>
          <a:ln w="12700">
            <a:noFill/>
            <a:miter lim="800000"/>
            <a:headEnd type="none" w="sm" len="sm"/>
            <a:tailEnd type="none" w="sm" len="sm"/>
          </a:ln>
        </p:spPr>
        <p:txBody>
          <a:bodyPr wrap="square" lIns="91425" tIns="45713" rIns="91425" bIns="45713">
            <a:prstTxWarp prst="textNoShape">
              <a:avLst/>
            </a:prstTxWarp>
            <a:spAutoFit/>
          </a:bodyPr>
          <a:lstStyle/>
          <a:p>
            <a:pPr defTabSz="912813" eaLnBrk="0" hangingPunct="0"/>
            <a:r>
              <a:rPr lang="en-US" sz="700" dirty="0">
                <a:solidFill>
                  <a:srgbClr xmlns:mc="http://schemas.openxmlformats.org/markup-compatibility/2006" xmlns:a14="http://schemas.microsoft.com/office/drawing/2010/main" val="FFFFFF" mc:Ignorable=""/>
                </a:solidFill>
                <a:ea typeface="Arial" pitchFamily="-123" charset="0"/>
                <a:cs typeface="Segoe UI" pitchFamily="34" charset="0"/>
              </a:rPr>
              <a:t>© 2009 Microsoft Corporation. All rights reserved. Microsoft, Windows, Windows Vista and other product names are or may be registered trademarks and/or trademarks in the U.S. and/or other countries.</a:t>
            </a:r>
          </a:p>
          <a:p>
            <a:pPr defTabSz="912813" eaLnBrk="0" hangingPunct="0"/>
            <a:r>
              <a:rPr lang="en-US" sz="700" dirty="0">
                <a:solidFill>
                  <a:srgbClr xmlns:mc="http://schemas.openxmlformats.org/markup-compatibility/2006" xmlns:a14="http://schemas.microsoft.com/office/drawing/2010/main" val="FFFFFF" mc:Ignorable=""/>
                </a:solidFill>
                <a:ea typeface="Arial" pitchFamily="-123"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7573667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138107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3998410"/>
      </p:ext>
    </p:extLst>
  </p:cSld>
  <p:clrMapOvr>
    <a:masterClrMapping/>
  </p:clrMapOvr>
  <p:transition xmlns:p14="http://schemas.microsoft.com/office/powerpoint/2010/mai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xmlns:mc="http://schemas.openxmlformats.org/markup-compatibility/2006" xmlns:a14="http://schemas.microsoft.com/office/drawing/2010/main" val="000000" mc:Ignorable=""/>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1pPr>
            <a:lvl2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2pPr>
            <a:lvl3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3pPr>
            <a:lvl4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4pPr>
            <a:lvl5pPr>
              <a:buClr>
                <a:srgbClr xmlns:mc="http://schemas.openxmlformats.org/markup-compatibility/2006" xmlns:a14="http://schemas.microsoft.com/office/drawing/2010/main" val="FFFFFF" mc:Ignorable=""/>
              </a:buClr>
              <a:buSzPct val="70000"/>
              <a:buFont typeface="Wingdings" pitchFamily="2" charset="2"/>
              <a:buChar char="l"/>
              <a:defRPr>
                <a:gradFill>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xmlns:mc="http://schemas.openxmlformats.org/markup-compatibility/2006" xmlns:a14="http://schemas.microsoft.com/office/drawing/2010/main" val="FFFF99" mc:Ignorable=""/>
          </a:solidFill>
        </p:spPr>
        <p:txBody>
          <a:bodyPr wrap="square" lIns="152394" tIns="76197" rIns="152394" bIns="76197" anchor="b" anchorCtr="0">
            <a:noAutofit/>
          </a:bodyPr>
          <a:lstStyle>
            <a:lvl1pPr algn="r">
              <a:buFont typeface="Arial" pitchFamily="34" charset="0"/>
              <a:buNone/>
              <a:defRPr spc="-50" baseline="0">
                <a:gradFill>
                  <a:gsLst>
                    <a:gs pos="0">
                      <a:srgbClr xmlns:mc="http://schemas.openxmlformats.org/markup-compatibility/2006" xmlns:a14="http://schemas.microsoft.com/office/drawing/2010/main" val="000000" mc:Ignorable=""/>
                    </a:gs>
                    <a:gs pos="100000">
                      <a:srgbClr xmlns:mc="http://schemas.openxmlformats.org/markup-compatibility/2006" xmlns:a14="http://schemas.microsoft.com/office/drawing/2010/main" val="000000" mc:Ignorable=""/>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393767020"/>
      </p:ext>
    </p:extLst>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3.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4.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image" Target="../media/image1.jpeg"/><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theme" Target="../theme/theme5.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732" r:id="rId3"/>
    <p:sldLayoutId id="2147483696" r:id="rId4"/>
    <p:sldLayoutId id="2147483697" r:id="rId5"/>
    <p:sldLayoutId id="2147483698" r:id="rId6"/>
    <p:sldLayoutId id="2147483699" r:id="rId7"/>
    <p:sldLayoutId id="2147483700" r:id="rId8"/>
    <p:sldLayoutId id="2147483701" r:id="rId9"/>
    <p:sldLayoutId id="2147483725" r:id="rId10"/>
    <p:sldLayoutId id="2147483726" r:id="rId11"/>
    <p:sldLayoutId id="2147483729" r:id="rId12"/>
    <p:sldLayoutId id="2147483728" r:id="rId13"/>
    <p:sldLayoutId id="2147483730" r:id="rId14"/>
    <p:sldLayoutId id="2147483731" r:id="rId15"/>
    <p:sldLayoutId id="2147483724" r:id="rId16"/>
    <p:sldLayoutId id="2147483702" r:id="rId17"/>
    <p:sldLayoutId id="2147483703" r:id="rId18"/>
    <p:sldLayoutId id="2147483704" r:id="rId19"/>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nip Single Corner Rectangle 4"/>
          <p:cNvSpPr/>
          <p:nvPr/>
        </p:nvSpPr>
        <p:spPr>
          <a:xfrm>
            <a:off x="381000" y="1447800"/>
            <a:ext cx="8382000" cy="5181600"/>
          </a:xfrm>
          <a:prstGeom prst="snip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Snip Single Corner Rectangle 4"/>
          <p:cNvSpPr/>
          <p:nvPr/>
        </p:nvSpPr>
        <p:spPr>
          <a:xfrm>
            <a:off x="381000" y="1447800"/>
            <a:ext cx="8382000" cy="5181600"/>
          </a:xfrm>
          <a:prstGeom prst="snip1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3" r:id="rId1"/>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xmlns:mc="http://schemas.openxmlformats.org/markup-compatibility/2006" xmlns:a14="http://schemas.microsoft.com/office/drawing/2010/main" val="000000" mc:Ignorable=""/>
              </a:gs>
              <a:gs pos="86000">
                <a:srgbClr xmlns:mc="http://schemas.openxmlformats.org/markup-compatibility/2006" xmlns:a14="http://schemas.microsoft.com/office/drawing/2010/main" val="000000" mc:Ignorable=""/>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3008846"/>
      </p:ext>
    </p:extLst>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23850"/>
            <a:ext cx="8382000"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1551745"/>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 id="2147483771" r:id="rId18"/>
    <p:sldLayoutId id="2147483772" r:id="rId19"/>
  </p:sldLayoutIdLst>
  <p:transition xmlns:p14="http://schemas.microsoft.com/office/powerpoint/2010/main">
    <p:fade/>
  </p:transition>
  <p:timing>
    <p:tnLst>
      <p:par>
        <p:cTn xmlns:p14="http://schemas.microsoft.com/office/powerpoint/2010/mai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Clr>
          <a:srgbClr xmlns:mc="http://schemas.openxmlformats.org/markup-compatibility/2006" xmlns:a14="http://schemas.microsoft.com/office/drawing/2010/main" val="C3D69B" mc:Ignorable=""/>
        </a:buClr>
        <a:buSzPct val="90000"/>
        <a:buFont typeface="Segoe UI" pitchFamily="34" charset="0"/>
        <a:buChar char="&gt;"/>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www.microsoft.com/" TargetMode="External"/><Relationship Id="rId2" Type="http://schemas.openxmlformats.org/officeDocument/2006/relationships/notesSlide" Target="../notesSlides/notesSlide21.xml"/><Relationship Id="rId1" Type="http://schemas.openxmlformats.org/officeDocument/2006/relationships/slideLayout" Target="../slideLayouts/slideLayout44.xml"/><Relationship Id="rId5" Type="http://schemas.openxmlformats.org/officeDocument/2006/relationships/image" Target="../media/image11.png"/><Relationship Id="rId4" Type="http://schemas.openxmlformats.org/officeDocument/2006/relationships/hyperlink" Target="http://channel9.msdn.com/learn"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Microsoft ASP.NET Futures</a:t>
            </a:r>
            <a:endParaRPr lang="en-US" dirty="0"/>
          </a:p>
        </p:txBody>
      </p:sp>
      <p:sp>
        <p:nvSpPr>
          <p:cNvPr id="3" name="Subtitle 2"/>
          <p:cNvSpPr>
            <a:spLocks noGrp="1"/>
          </p:cNvSpPr>
          <p:nvPr>
            <p:ph type="subTitle" idx="1"/>
          </p:nvPr>
        </p:nvSpPr>
        <p:spPr/>
        <p:txBody>
          <a:bodyPr/>
          <a:lstStyle/>
          <a:p>
            <a:r>
              <a:rPr lang="en-US" dirty="0" smtClean="0"/>
              <a:t>Jonathan Carter</a:t>
            </a:r>
          </a:p>
          <a:p>
            <a:r>
              <a:rPr lang="en-US" dirty="0" smtClean="0"/>
              <a:t>Scott Hunter</a:t>
            </a:r>
          </a:p>
          <a:p>
            <a:r>
              <a:rPr lang="en-US" dirty="0" smtClean="0"/>
              <a:t>Microsoft Corporation</a:t>
            </a:r>
            <a:endParaRPr lang="en-US" dirty="0"/>
          </a:p>
        </p:txBody>
      </p:sp>
      <p:sp>
        <p:nvSpPr>
          <p:cNvPr id="6" name="Text Placeholder 5"/>
          <p:cNvSpPr>
            <a:spLocks noGrp="1"/>
          </p:cNvSpPr>
          <p:nvPr>
            <p:ph type="body" sz="quarter" idx="10"/>
          </p:nvPr>
        </p:nvSpPr>
        <p:spPr/>
        <p:txBody>
          <a:bodyPr/>
          <a:lstStyle/>
          <a:p>
            <a:r>
              <a:rPr lang="en-US" dirty="0" smtClean="0"/>
              <a:t>FT18</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Helpers: Email with Verification</a:t>
            </a:r>
            <a:endParaRPr lang="en-US" dirty="0"/>
          </a:p>
        </p:txBody>
      </p:sp>
      <p:graphicFrame>
        <p:nvGraphicFramePr>
          <p:cNvPr id="4" name="Diagram 3"/>
          <p:cNvGraphicFramePr/>
          <p:nvPr/>
        </p:nvGraphicFramePr>
        <p:xfrm>
          <a:off x="457200" y="1143000"/>
          <a:ext cx="845820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33400" y="4267200"/>
            <a:ext cx="8305800" cy="1200329"/>
          </a:xfrm>
          <a:prstGeom prst="rect">
            <a:avLst/>
          </a:prstGeom>
          <a:noFill/>
        </p:spPr>
        <p:txBody>
          <a:bodyPr wrap="square" rtlCol="0">
            <a:spAutoFit/>
          </a:bodyPr>
          <a:lstStyle/>
          <a:p>
            <a:r>
              <a:rPr lang="en-US" sz="2400" dirty="0" smtClean="0">
                <a:solidFill>
                  <a:schemeClr val="tx2"/>
                </a:solidFill>
                <a:latin typeface="Consolas" pitchFamily="49" charset="0"/>
                <a:cs typeface="Consolas" pitchFamily="49" charset="0"/>
              </a:rPr>
              <a:t>Login.Register(userName, password, email, true)</a:t>
            </a:r>
          </a:p>
          <a:p>
            <a:pPr>
              <a:buNone/>
            </a:pPr>
            <a:r>
              <a:rPr lang="en-US" sz="2400" dirty="0" smtClean="0"/>
              <a:t> </a:t>
            </a:r>
          </a:p>
          <a:p>
            <a:endParaRPr lang="en-US" sz="2400" dirty="0"/>
          </a:p>
        </p:txBody>
      </p:sp>
      <p:sp>
        <p:nvSpPr>
          <p:cNvPr id="8" name="Right Arrow 7"/>
          <p:cNvSpPr/>
          <p:nvPr/>
        </p:nvSpPr>
        <p:spPr>
          <a:xfrm rot="19333324">
            <a:off x="6533046" y="4970441"/>
            <a:ext cx="1447800" cy="429582"/>
          </a:xfrm>
          <a:prstGeom prst="rightArrow">
            <a:avLst>
              <a:gd name="adj1" fmla="val 50000"/>
              <a:gd name="adj2" fmla="val 763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990600" y="5334000"/>
            <a:ext cx="5562600" cy="523220"/>
          </a:xfrm>
          <a:prstGeom prst="rect">
            <a:avLst/>
          </a:prstGeom>
          <a:noFill/>
        </p:spPr>
        <p:txBody>
          <a:bodyPr wrap="square" rtlCol="0">
            <a:spAutoFit/>
          </a:bodyPr>
          <a:lstStyle/>
          <a:p>
            <a:r>
              <a:rPr lang="en-US" sz="2800" dirty="0" smtClean="0"/>
              <a:t>Automatically send verification email</a:t>
            </a:r>
            <a:endParaRPr lang="en-US" sz="2800"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Helpers: Background Tasks</a:t>
            </a:r>
            <a:endParaRPr lang="en-US" dirty="0"/>
          </a:p>
        </p:txBody>
      </p:sp>
      <p:sp>
        <p:nvSpPr>
          <p:cNvPr id="3" name="Content Placeholder 2"/>
          <p:cNvSpPr>
            <a:spLocks noGrp="1"/>
          </p:cNvSpPr>
          <p:nvPr>
            <p:ph idx="1"/>
          </p:nvPr>
        </p:nvSpPr>
        <p:spPr/>
        <p:txBody>
          <a:bodyPr>
            <a:normAutofit fontScale="70000" lnSpcReduction="20000"/>
          </a:bodyPr>
          <a:lstStyle/>
          <a:p>
            <a:pPr>
              <a:buFont typeface="Arial" charset="0"/>
              <a:buChar char="•"/>
            </a:pPr>
            <a:r>
              <a:rPr lang="en-US" sz="2800" dirty="0" smtClean="0"/>
              <a:t>Schedule task every 10 minutes:</a:t>
            </a:r>
          </a:p>
          <a:p>
            <a:pPr>
              <a:buNone/>
            </a:pPr>
            <a:r>
              <a:rPr lang="en-US" sz="2800" dirty="0" smtClean="0">
                <a:solidFill>
                  <a:schemeClr val="tx2"/>
                </a:solidFill>
                <a:latin typeface="Consolas" pitchFamily="49" charset="0"/>
                <a:cs typeface="Consolas" pitchFamily="49" charset="0"/>
              </a:rPr>
              <a:t>	TaskScheduler.Add(MailTask, 600);</a:t>
            </a:r>
          </a:p>
          <a:p>
            <a:pPr>
              <a:buNone/>
            </a:pPr>
            <a:endParaRPr lang="en-US" sz="2800" dirty="0" smtClean="0">
              <a:solidFill>
                <a:schemeClr val="tx2"/>
              </a:solidFill>
              <a:latin typeface="Consolas" pitchFamily="49" charset="0"/>
              <a:cs typeface="Consolas" pitchFamily="49" charset="0"/>
            </a:endParaRPr>
          </a:p>
          <a:p>
            <a:pPr>
              <a:buNone/>
            </a:pPr>
            <a:r>
              <a:rPr lang="en-US" sz="2800" dirty="0" smtClean="0">
                <a:solidFill>
                  <a:schemeClr val="tx2"/>
                </a:solidFill>
                <a:latin typeface="Consolas" pitchFamily="49" charset="0"/>
                <a:cs typeface="Consolas" pitchFamily="49" charset="0"/>
              </a:rPr>
              <a:t>	void MailTask() {</a:t>
            </a:r>
          </a:p>
          <a:p>
            <a:pPr>
              <a:buNone/>
            </a:pPr>
            <a:r>
              <a:rPr lang="en-US" sz="2800" dirty="0" smtClean="0">
                <a:solidFill>
                  <a:schemeClr val="tx2"/>
                </a:solidFill>
                <a:latin typeface="Consolas" pitchFamily="49" charset="0"/>
                <a:cs typeface="Consolas" pitchFamily="49" charset="0"/>
              </a:rPr>
              <a:t>	    // For example: Send email with</a:t>
            </a:r>
          </a:p>
          <a:p>
            <a:pPr>
              <a:buNone/>
            </a:pPr>
            <a:r>
              <a:rPr lang="en-US" sz="2800" dirty="0" smtClean="0">
                <a:solidFill>
                  <a:schemeClr val="tx2"/>
                </a:solidFill>
                <a:latin typeface="Consolas" pitchFamily="49" charset="0"/>
                <a:cs typeface="Consolas" pitchFamily="49" charset="0"/>
              </a:rPr>
              <a:t>	    // updates to site administrators.</a:t>
            </a:r>
          </a:p>
          <a:p>
            <a:pPr>
              <a:buNone/>
            </a:pPr>
            <a:r>
              <a:rPr lang="en-US" sz="2800" dirty="0" smtClean="0">
                <a:solidFill>
                  <a:schemeClr val="tx2"/>
                </a:solidFill>
                <a:latin typeface="Consolas" pitchFamily="49" charset="0"/>
                <a:cs typeface="Consolas" pitchFamily="49" charset="0"/>
              </a:rPr>
              <a:t>	}</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Helpers: File Upload with Progress</a:t>
            </a:r>
            <a:endParaRPr lang="en-US" dirty="0"/>
          </a:p>
        </p:txBody>
      </p:sp>
      <p:sp>
        <p:nvSpPr>
          <p:cNvPr id="3" name="Content Placeholder 2"/>
          <p:cNvSpPr>
            <a:spLocks noGrp="1"/>
          </p:cNvSpPr>
          <p:nvPr>
            <p:ph idx="1"/>
          </p:nvPr>
        </p:nvSpPr>
        <p:spPr/>
        <p:txBody>
          <a:bodyPr>
            <a:normAutofit fontScale="62500" lnSpcReduction="20000"/>
          </a:bodyPr>
          <a:lstStyle/>
          <a:p>
            <a:pPr>
              <a:buFont typeface="Arial" charset="0"/>
              <a:buChar char="•"/>
            </a:pPr>
            <a:r>
              <a:rPr lang="en-US" sz="2800" dirty="0" smtClean="0"/>
              <a:t>Render file upload user interface:</a:t>
            </a:r>
          </a:p>
          <a:p>
            <a:pPr>
              <a:buNone/>
            </a:pPr>
            <a:r>
              <a:rPr lang="en-US" sz="2800" dirty="0" smtClean="0">
                <a:solidFill>
                  <a:schemeClr val="tx2"/>
                </a:solidFill>
                <a:latin typeface="Consolas" pitchFamily="49" charset="0"/>
                <a:cs typeface="Consolas" pitchFamily="49" charset="0"/>
              </a:rPr>
              <a:t>	&lt;%= AsyncFileUpload.Render(</a:t>
            </a:r>
          </a:p>
          <a:p>
            <a:pPr>
              <a:buNone/>
            </a:pPr>
            <a:r>
              <a:rPr lang="en-US" sz="2800" dirty="0" smtClean="0">
                <a:solidFill>
                  <a:schemeClr val="tx2"/>
                </a:solidFill>
                <a:latin typeface="Consolas" pitchFamily="49" charset="0"/>
                <a:cs typeface="Consolas" pitchFamily="49" charset="0"/>
              </a:rPr>
              <a:t>			"destinationFolder",</a:t>
            </a:r>
          </a:p>
          <a:p>
            <a:pPr>
              <a:buNone/>
            </a:pPr>
            <a:r>
              <a:rPr lang="en-US" sz="2800" dirty="0" smtClean="0">
                <a:solidFill>
                  <a:schemeClr val="tx2"/>
                </a:solidFill>
                <a:latin typeface="Consolas" pitchFamily="49" charset="0"/>
                <a:cs typeface="Consolas" pitchFamily="49" charset="0"/>
              </a:rPr>
              <a:t>			"ServerController",</a:t>
            </a:r>
          </a:p>
          <a:p>
            <a:pPr>
              <a:buNone/>
            </a:pPr>
            <a:r>
              <a:rPr lang="en-US" sz="2800" dirty="0" smtClean="0">
                <a:solidFill>
                  <a:schemeClr val="tx2"/>
                </a:solidFill>
                <a:latin typeface="Consolas" pitchFamily="49" charset="0"/>
                <a:cs typeface="Consolas" pitchFamily="49" charset="0"/>
              </a:rPr>
              <a:t>			"UploadComplete",</a:t>
            </a:r>
          </a:p>
          <a:p>
            <a:pPr>
              <a:buNone/>
            </a:pPr>
            <a:r>
              <a:rPr lang="en-US" sz="2800" dirty="0" smtClean="0">
                <a:solidFill>
                  <a:schemeClr val="tx2"/>
                </a:solidFill>
                <a:latin typeface="Consolas" pitchFamily="49" charset="0"/>
                <a:cs typeface="Consolas" pitchFamily="49" charset="0"/>
              </a:rPr>
              <a:t>			"clientUploadComplete") %&gt;</a:t>
            </a:r>
          </a:p>
          <a:p>
            <a:pPr>
              <a:buFont typeface="Arial" charset="0"/>
              <a:buChar char="•"/>
            </a:pPr>
            <a:r>
              <a:rPr lang="en-US" sz="2800" dirty="0" smtClean="0"/>
              <a:t>Get upload progress:</a:t>
            </a:r>
          </a:p>
          <a:p>
            <a:pPr>
              <a:buNone/>
            </a:pPr>
            <a:r>
              <a:rPr lang="en-US" sz="2800" dirty="0" smtClean="0">
                <a:solidFill>
                  <a:schemeClr val="tx2"/>
                </a:solidFill>
                <a:latin typeface="Consolas" pitchFamily="49" charset="0"/>
                <a:cs typeface="Consolas" pitchFamily="49" charset="0"/>
              </a:rPr>
              <a:t>	AsyncFileUpload.GetProgress("uploadID")</a:t>
            </a:r>
          </a:p>
          <a:p>
            <a:pPr>
              <a:buNone/>
            </a:pPr>
            <a:endParaRPr lang="en-US" sz="2800" dirty="0" smtClean="0">
              <a:solidFill>
                <a:schemeClr val="tx2"/>
              </a:solidFill>
              <a:latin typeface="Consolas" pitchFamily="49" charset="0"/>
              <a:cs typeface="Consolas" pitchFamily="49" charset="0"/>
            </a:endParaRPr>
          </a:p>
        </p:txBody>
      </p:sp>
      <p:sp>
        <p:nvSpPr>
          <p:cNvPr id="4" name="Right Arrow 3"/>
          <p:cNvSpPr/>
          <p:nvPr/>
        </p:nvSpPr>
        <p:spPr>
          <a:xfrm rot="2772581">
            <a:off x="1793863" y="4010562"/>
            <a:ext cx="738942" cy="429582"/>
          </a:xfrm>
          <a:prstGeom prst="rightArrow">
            <a:avLst>
              <a:gd name="adj1" fmla="val 50000"/>
              <a:gd name="adj2" fmla="val 763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228600" y="3124200"/>
            <a:ext cx="2971800" cy="1200329"/>
          </a:xfrm>
          <a:prstGeom prst="rect">
            <a:avLst/>
          </a:prstGeom>
          <a:noFill/>
        </p:spPr>
        <p:txBody>
          <a:bodyPr wrap="square" rtlCol="0">
            <a:spAutoFit/>
          </a:bodyPr>
          <a:lstStyle/>
          <a:p>
            <a:r>
              <a:rPr lang="en-US" sz="2400" dirty="0" smtClean="0"/>
              <a:t>Client</a:t>
            </a:r>
          </a:p>
          <a:p>
            <a:r>
              <a:rPr lang="en-US" sz="2400" dirty="0" smtClean="0"/>
              <a:t>(JavaScript)</a:t>
            </a:r>
          </a:p>
          <a:p>
            <a:r>
              <a:rPr lang="en-US" sz="2400" dirty="0" smtClean="0"/>
              <a:t>notification</a:t>
            </a:r>
            <a:endParaRPr lang="en-US" sz="2400" dirty="0"/>
          </a:p>
        </p:txBody>
      </p:sp>
      <p:sp>
        <p:nvSpPr>
          <p:cNvPr id="6" name="Right Arrow 5"/>
          <p:cNvSpPr/>
          <p:nvPr/>
        </p:nvSpPr>
        <p:spPr>
          <a:xfrm rot="11771627">
            <a:off x="5984830" y="3246920"/>
            <a:ext cx="941189" cy="429582"/>
          </a:xfrm>
          <a:prstGeom prst="rightArrow">
            <a:avLst>
              <a:gd name="adj1" fmla="val 50000"/>
              <a:gd name="adj2" fmla="val 763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7010400" y="3048000"/>
            <a:ext cx="2133600" cy="830997"/>
          </a:xfrm>
          <a:prstGeom prst="rect">
            <a:avLst/>
          </a:prstGeom>
          <a:noFill/>
        </p:spPr>
        <p:txBody>
          <a:bodyPr wrap="square" rtlCol="0">
            <a:spAutoFit/>
          </a:bodyPr>
          <a:lstStyle/>
          <a:p>
            <a:r>
              <a:rPr lang="en-US" sz="2400" dirty="0" smtClean="0"/>
              <a:t>Server notification</a:t>
            </a:r>
            <a:endParaRPr lang="en-US" sz="2400" dirty="0"/>
          </a:p>
        </p:txBody>
      </p:sp>
      <p:sp>
        <p:nvSpPr>
          <p:cNvPr id="8" name="Right Arrow 7"/>
          <p:cNvSpPr/>
          <p:nvPr/>
        </p:nvSpPr>
        <p:spPr>
          <a:xfrm rot="9351515">
            <a:off x="5669855" y="3582126"/>
            <a:ext cx="1298700" cy="429582"/>
          </a:xfrm>
          <a:prstGeom prst="rightArrow">
            <a:avLst>
              <a:gd name="adj1" fmla="val 50000"/>
              <a:gd name="adj2" fmla="val 763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 Today</a:t>
            </a:r>
            <a:endParaRPr lang="en-US" dirty="0"/>
          </a:p>
        </p:txBody>
      </p:sp>
      <p:sp>
        <p:nvSpPr>
          <p:cNvPr id="3" name="Text Placeholder 2"/>
          <p:cNvSpPr>
            <a:spLocks noGrp="1"/>
          </p:cNvSpPr>
          <p:nvPr>
            <p:ph type="body" sz="quarter" idx="10"/>
          </p:nvPr>
        </p:nvSpPr>
        <p:spPr>
          <a:xfrm>
            <a:off x="381000" y="1447799"/>
            <a:ext cx="8382000" cy="4495801"/>
          </a:xfrm>
        </p:spPr>
        <p:txBody>
          <a:bodyPr>
            <a:normAutofit/>
          </a:bodyPr>
          <a:lstStyle/>
          <a:p>
            <a:r>
              <a:rPr lang="en-US" dirty="0" smtClean="0"/>
              <a:t>Great for SEO and “hackable” URLs:</a:t>
            </a:r>
          </a:p>
          <a:p>
            <a:pPr lvl="1"/>
            <a:r>
              <a:rPr lang="en-US" dirty="0" smtClean="0"/>
              <a:t>/Category/Beverages</a:t>
            </a:r>
          </a:p>
          <a:p>
            <a:pPr lvl="1"/>
            <a:r>
              <a:rPr lang="en-US" dirty="0" smtClean="0"/>
              <a:t>/Blog/2009/07/04/Happy-Birthday</a:t>
            </a:r>
          </a:p>
          <a:p>
            <a:r>
              <a:rPr lang="en-US" dirty="0" smtClean="0"/>
              <a:t>Routing was initially designed for ASP.NET MVC</a:t>
            </a:r>
          </a:p>
          <a:p>
            <a:r>
              <a:rPr lang="en-US" dirty="0" smtClean="0"/>
              <a:t>ASP.NET 3.5 SP1 had built-in support for dynamic data</a:t>
            </a:r>
          </a:p>
          <a:p>
            <a:r>
              <a:rPr lang="en-US" dirty="0" smtClean="0"/>
              <a:t>ASP.NET 4 added built-in support for Web Forms routing</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 Tomorrow</a:t>
            </a:r>
            <a:endParaRPr lang="en-US" dirty="0"/>
          </a:p>
        </p:txBody>
      </p:sp>
      <p:sp>
        <p:nvSpPr>
          <p:cNvPr id="3" name="Text Placeholder 2"/>
          <p:cNvSpPr>
            <a:spLocks noGrp="1"/>
          </p:cNvSpPr>
          <p:nvPr>
            <p:ph type="body" sz="quarter" idx="10"/>
          </p:nvPr>
        </p:nvSpPr>
        <p:spPr>
          <a:xfrm>
            <a:off x="381000" y="1447799"/>
            <a:ext cx="8382000" cy="5105401"/>
          </a:xfrm>
        </p:spPr>
        <p:txBody>
          <a:bodyPr>
            <a:normAutofit/>
          </a:bodyPr>
          <a:lstStyle/>
          <a:p>
            <a:r>
              <a:rPr lang="en-US" sz="2400" dirty="0" smtClean="0"/>
              <a:t>Existing routing features requires configuration that the user must perform and maintain:</a:t>
            </a:r>
          </a:p>
          <a:p>
            <a:pPr>
              <a:buNone/>
            </a:pPr>
            <a:r>
              <a:rPr lang="en-US" sz="2400" dirty="0" smtClean="0">
                <a:solidFill>
                  <a:srgbClr xmlns:mc="http://schemas.openxmlformats.org/markup-compatibility/2006" xmlns:a14="http://schemas.microsoft.com/office/drawing/2010/main" val="002060" mc:Ignorable=""/>
                </a:solidFill>
                <a:latin typeface="Consolas" pitchFamily="49" charset="0"/>
                <a:cs typeface="Consolas" pitchFamily="49" charset="0"/>
              </a:rPr>
              <a:t>	RouteTable.Routes.MapPageRoute("Search-Route",</a:t>
            </a:r>
          </a:p>
          <a:p>
            <a:pPr>
              <a:buNone/>
            </a:pPr>
            <a:r>
              <a:rPr lang="en-US" sz="2400" dirty="0" smtClean="0">
                <a:solidFill>
                  <a:srgbClr xmlns:mc="http://schemas.openxmlformats.org/markup-compatibility/2006" xmlns:a14="http://schemas.microsoft.com/office/drawing/2010/main" val="002060" mc:Ignorable=""/>
                </a:solidFill>
                <a:latin typeface="Consolas" pitchFamily="49" charset="0"/>
                <a:cs typeface="Consolas" pitchFamily="49" charset="0"/>
              </a:rPr>
              <a:t>		"search/{*query}", "search.aspx")</a:t>
            </a:r>
          </a:p>
          <a:p>
            <a:pPr>
              <a:buNone/>
            </a:pPr>
            <a:endParaRPr lang="en-US" sz="2400" dirty="0" smtClean="0"/>
          </a:p>
          <a:p>
            <a:r>
              <a:rPr lang="en-US" sz="2400" dirty="0" smtClean="0"/>
              <a:t>New “SmartyRoute” allows a one-time setup that never needs to be changed:</a:t>
            </a:r>
          </a:p>
          <a:p>
            <a:pPr marL="342900" lvl="1" indent="-342900">
              <a:buNone/>
            </a:pPr>
            <a:r>
              <a:rPr lang="en-US" sz="2400" dirty="0" smtClean="0">
                <a:solidFill>
                  <a:srgbClr xmlns:mc="http://schemas.openxmlformats.org/markup-compatibility/2006" xmlns:a14="http://schemas.microsoft.com/office/drawing/2010/main" val="002060" mc:Ignorable=""/>
                </a:solidFill>
                <a:latin typeface="Consolas" pitchFamily="49" charset="0"/>
                <a:cs typeface="Consolas" pitchFamily="49" charset="0"/>
              </a:rPr>
              <a:t>	RouteTable.Routes.Add(new SmartyRoute(</a:t>
            </a:r>
          </a:p>
          <a:p>
            <a:pPr marL="342900" lvl="1" indent="-342900">
              <a:buNone/>
            </a:pPr>
            <a:r>
              <a:rPr lang="en-US" sz="2400" dirty="0" smtClean="0">
                <a:solidFill>
                  <a:srgbClr xmlns:mc="http://schemas.openxmlformats.org/markup-compatibility/2006" xmlns:a14="http://schemas.microsoft.com/office/drawing/2010/main" val="002060" mc:Ignorable=""/>
                </a:solidFill>
                <a:latin typeface="Consolas" pitchFamily="49" charset="0"/>
                <a:cs typeface="Consolas" pitchFamily="49" charset="0"/>
              </a:rPr>
              <a:t>	    new[] { "aspx" }));</a:t>
            </a:r>
          </a:p>
          <a:p>
            <a:pPr marL="342900" lvl="1" indent="-342900">
              <a:buNone/>
            </a:pPr>
            <a:endParaRPr lang="en-US" sz="2400" dirty="0" smtClean="0"/>
          </a:p>
          <a:p>
            <a:pPr marL="342900" lvl="1" indent="-342900">
              <a:buFont typeface="Arial" charset="0"/>
              <a:buChar char="•"/>
            </a:pPr>
            <a:r>
              <a:rPr lang="en-US" sz="2400" dirty="0" smtClean="0">
                <a:latin typeface="+mj-lt"/>
                <a:cs typeface="Consolas" pitchFamily="49" charset="0"/>
              </a:rPr>
              <a:t>"SmartyRoute" routes to ASPX files and other handlers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Smarty Routes</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New HTML5 features</a:t>
            </a:r>
            <a:endParaRPr lang="en-US" dirty="0"/>
          </a:p>
        </p:txBody>
      </p:sp>
      <p:sp>
        <p:nvSpPr>
          <p:cNvPr id="3" name="Text Placeholder 2"/>
          <p:cNvSpPr>
            <a:spLocks noGrp="1"/>
          </p:cNvSpPr>
          <p:nvPr>
            <p:ph type="body" sz="quarter" idx="10"/>
          </p:nvPr>
        </p:nvSpPr>
        <p:spPr>
          <a:xfrm>
            <a:off x="381000" y="1447799"/>
            <a:ext cx="8382000" cy="4724401"/>
          </a:xfrm>
        </p:spPr>
        <p:txBody>
          <a:bodyPr>
            <a:normAutofit/>
          </a:bodyPr>
          <a:lstStyle/>
          <a:p>
            <a:r>
              <a:rPr lang="en-US" dirty="0" smtClean="0"/>
              <a:t>HTML5 introduces new markup elements:</a:t>
            </a:r>
          </a:p>
          <a:p>
            <a:pPr lvl="1"/>
            <a:r>
              <a:rPr lang="en-US" dirty="0" smtClean="0"/>
              <a:t>&lt;video&gt; and &lt;audio&gt; tags</a:t>
            </a:r>
          </a:p>
          <a:p>
            <a:pPr lvl="1"/>
            <a:r>
              <a:rPr lang="en-US" dirty="0" smtClean="0"/>
              <a:t>&lt;menu&gt; tag</a:t>
            </a:r>
          </a:p>
          <a:p>
            <a:r>
              <a:rPr lang="en-US" dirty="0" smtClean="0"/>
              <a:t>And new programmatic features:</a:t>
            </a:r>
          </a:p>
          <a:p>
            <a:pPr lvl="1"/>
            <a:r>
              <a:rPr lang="en-US" dirty="0" smtClean="0"/>
              <a:t>Enhanced Drag and Drop</a:t>
            </a:r>
          </a:p>
          <a:p>
            <a:pPr lvl="1"/>
            <a:r>
              <a:rPr lang="en-US" dirty="0" smtClean="0"/>
              <a:t>Web Storage for offline storage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HTML5 and ASP.NET</a:t>
            </a:r>
            <a:endParaRPr lang="en-US" dirty="0"/>
          </a:p>
        </p:txBody>
      </p:sp>
      <p:sp>
        <p:nvSpPr>
          <p:cNvPr id="3" name="Text Placeholder 2"/>
          <p:cNvSpPr>
            <a:spLocks noGrp="1"/>
          </p:cNvSpPr>
          <p:nvPr>
            <p:ph type="body" sz="quarter" idx="10"/>
          </p:nvPr>
        </p:nvSpPr>
        <p:spPr>
          <a:xfrm>
            <a:off x="381000" y="1447799"/>
            <a:ext cx="8382000" cy="4572001"/>
          </a:xfrm>
        </p:spPr>
        <p:txBody>
          <a:bodyPr lIns="91440" tIns="45720">
            <a:normAutofit/>
          </a:bodyPr>
          <a:lstStyle/>
          <a:p>
            <a:pPr>
              <a:buNone/>
            </a:pPr>
            <a:r>
              <a:rPr lang="en-US" dirty="0" smtClean="0">
                <a:sym typeface="Wingdings" pitchFamily="2" charset="2"/>
              </a:rPr>
              <a:t> In ASP.NET 2.0 t</a:t>
            </a:r>
            <a:r>
              <a:rPr lang="en-US" dirty="0" smtClean="0"/>
              <a:t>he &lt;asp:Menu&gt; control rendered as nested HTML tables</a:t>
            </a:r>
            <a:endParaRPr lang="en-US" dirty="0" smtClean="0">
              <a:sym typeface="Wingdings" pitchFamily="2" charset="2"/>
            </a:endParaRPr>
          </a:p>
          <a:p>
            <a:pPr>
              <a:buNone/>
            </a:pPr>
            <a:r>
              <a:rPr lang="en-US" dirty="0" smtClean="0">
                <a:sym typeface="Wingdings" pitchFamily="2" charset="2"/>
              </a:rPr>
              <a:t> In ASP.NET 4.0 it was enhanced to render &lt;ul&gt; and &lt;li&gt; list item tags, which are </a:t>
            </a:r>
            <a:r>
              <a:rPr lang="en-US" i="1" dirty="0" smtClean="0">
                <a:sym typeface="Wingdings" pitchFamily="2" charset="2"/>
              </a:rPr>
              <a:t>more</a:t>
            </a:r>
            <a:r>
              <a:rPr lang="en-US" dirty="0" smtClean="0">
                <a:sym typeface="Wingdings" pitchFamily="2" charset="2"/>
              </a:rPr>
              <a:t> semantically correct</a:t>
            </a:r>
          </a:p>
          <a:p>
            <a:pPr>
              <a:buNone/>
            </a:pPr>
            <a:r>
              <a:rPr lang="en-US" dirty="0" smtClean="0">
                <a:sym typeface="Wingdings" pitchFamily="2" charset="2"/>
              </a:rPr>
              <a:t> With HTML5 we can enhance the control further to render &lt;menu&gt; tags, which are </a:t>
            </a:r>
            <a:r>
              <a:rPr lang="en-US" i="1" dirty="0" smtClean="0">
                <a:sym typeface="Wingdings" pitchFamily="2" charset="2"/>
              </a:rPr>
              <a:t>perfectly </a:t>
            </a:r>
            <a:r>
              <a:rPr lang="en-US" dirty="0" smtClean="0">
                <a:sym typeface="Wingdings" pitchFamily="2" charset="2"/>
              </a:rPr>
              <a:t>semantically correct</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HTML5 Web Storage</a:t>
            </a:r>
            <a:endParaRPr lang="en-US" dirty="0"/>
          </a:p>
        </p:txBody>
      </p:sp>
      <p:sp>
        <p:nvSpPr>
          <p:cNvPr id="3" name="Text Placeholder 2"/>
          <p:cNvSpPr>
            <a:spLocks noGrp="1"/>
          </p:cNvSpPr>
          <p:nvPr>
            <p:ph type="body" sz="quarter" idx="10"/>
          </p:nvPr>
        </p:nvSpPr>
        <p:spPr>
          <a:xfrm>
            <a:off x="381000" y="1447799"/>
            <a:ext cx="8382000" cy="5029201"/>
          </a:xfrm>
        </p:spPr>
        <p:txBody>
          <a:bodyPr>
            <a:normAutofit/>
          </a:bodyPr>
          <a:lstStyle/>
          <a:p>
            <a:r>
              <a:rPr lang="en-US" dirty="0" smtClean="0"/>
              <a:t>HTML5 Web Storage allows data to be stored in the web browser</a:t>
            </a:r>
          </a:p>
          <a:p>
            <a:r>
              <a:rPr lang="en-US" dirty="0" smtClean="0"/>
              <a:t>Can be used to store “work in progress”</a:t>
            </a:r>
          </a:p>
          <a:p>
            <a:r>
              <a:rPr lang="en-US" dirty="0" smtClean="0"/>
              <a:t>Microsoft Ajax has a new </a:t>
            </a:r>
            <a:r>
              <a:rPr lang="en-US" dirty="0" err="1" smtClean="0"/>
              <a:t>AdoNetDataContext</a:t>
            </a:r>
            <a:r>
              <a:rPr lang="en-US" dirty="0" smtClean="0"/>
              <a:t> that gets data from Windows Communication Foundation web services (*.svc)</a:t>
            </a:r>
          </a:p>
          <a:p>
            <a:r>
              <a:rPr lang="en-US" dirty="0" smtClean="0"/>
              <a:t>Sample “</a:t>
            </a:r>
            <a:r>
              <a:rPr lang="en-US" dirty="0" err="1" smtClean="0"/>
              <a:t>IntermediateDataContext</a:t>
            </a:r>
            <a:r>
              <a:rPr lang="en-US" dirty="0" smtClean="0"/>
              <a:t>” that caches data in Web Storage</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HTML 5 Web Storage</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Agenda:</a:t>
            </a:r>
          </a:p>
        </p:txBody>
      </p:sp>
      <p:sp>
        <p:nvSpPr>
          <p:cNvPr id="4099" name="Content Placeholder 2"/>
          <p:cNvSpPr>
            <a:spLocks noGrp="1"/>
          </p:cNvSpPr>
          <p:nvPr>
            <p:ph idx="1"/>
          </p:nvPr>
        </p:nvSpPr>
        <p:spPr/>
        <p:txBody>
          <a:bodyPr>
            <a:normAutofit fontScale="85000" lnSpcReduction="20000"/>
          </a:bodyPr>
          <a:lstStyle/>
          <a:p>
            <a:r>
              <a:rPr lang="en-US" sz="3600" dirty="0" smtClean="0"/>
              <a:t>Previously in ASP.NET…</a:t>
            </a:r>
          </a:p>
          <a:p>
            <a:r>
              <a:rPr lang="en-US" sz="3600" dirty="0" smtClean="0"/>
              <a:t>What is ASP.NET thinking about? </a:t>
            </a:r>
          </a:p>
          <a:p>
            <a:pPr lvl="1"/>
            <a:r>
              <a:rPr lang="en-US" sz="3200" dirty="0" smtClean="0"/>
              <a:t>Simplicity, Simplicity, Simplicity</a:t>
            </a:r>
          </a:p>
          <a:p>
            <a:pPr lvl="1"/>
            <a:r>
              <a:rPr lang="en-US" sz="3200" dirty="0" smtClean="0"/>
              <a:t>Web Standards</a:t>
            </a:r>
          </a:p>
          <a:p>
            <a:pPr lvl="1"/>
            <a:r>
              <a:rPr lang="en-US" sz="3200" dirty="0" smtClean="0"/>
              <a:t>Performance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endParaRPr lang="en-US" dirty="0"/>
          </a:p>
        </p:txBody>
      </p:sp>
      <p:sp>
        <p:nvSpPr>
          <p:cNvPr id="3" name="Text Placeholder 2"/>
          <p:cNvSpPr>
            <a:spLocks noGrp="1"/>
          </p:cNvSpPr>
          <p:nvPr>
            <p:ph type="body" sz="quarter" idx="10"/>
          </p:nvPr>
        </p:nvSpPr>
        <p:spPr>
          <a:xfrm>
            <a:off x="624840" y="1859279"/>
            <a:ext cx="8382000" cy="2742289"/>
          </a:xfrm>
        </p:spPr>
        <p:txBody>
          <a:bodyPr>
            <a:normAutofit/>
          </a:bodyPr>
          <a:lstStyle/>
          <a:p>
            <a:pPr marL="0" indent="0">
              <a:buNone/>
            </a:pPr>
            <a:r>
              <a:rPr lang="en-US" sz="6600" dirty="0" smtClean="0"/>
              <a:t>Increasing performance is always a big win, right?</a:t>
            </a:r>
          </a:p>
        </p:txBody>
      </p:sp>
    </p:spTree>
    <p:extLst>
      <p:ext uri="{BB962C8B-B14F-4D97-AF65-F5344CB8AC3E}">
        <p14:creationId xmlns:p14="http://schemas.microsoft.com/office/powerpoint/2010/main" val="227037660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498598"/>
          </a:xfrm>
        </p:spPr>
        <p:txBody>
          <a:bodyPr>
            <a:noAutofit/>
          </a:bodyPr>
          <a:lstStyle/>
          <a:p>
            <a:r>
              <a:rPr lang="en-US" sz="2800" dirty="0" smtClean="0"/>
              <a:t>Microsoft codename “Velocity” Distributed Cache</a:t>
            </a:r>
            <a:endParaRPr lang="en-US" sz="3600" dirty="0">
              <a:solidFill>
                <a:schemeClr val="accent1"/>
              </a:solidFill>
            </a:endParaRPr>
          </a:p>
        </p:txBody>
      </p:sp>
      <p:sp>
        <p:nvSpPr>
          <p:cNvPr id="4" name="Text Placeholder 3"/>
          <p:cNvSpPr>
            <a:spLocks noGrp="1"/>
          </p:cNvSpPr>
          <p:nvPr>
            <p:ph type="body" sz="quarter" idx="10"/>
          </p:nvPr>
        </p:nvSpPr>
        <p:spPr>
          <a:xfrm>
            <a:off x="381000" y="1447799"/>
            <a:ext cx="8382000" cy="4724401"/>
          </a:xfrm>
        </p:spPr>
        <p:txBody>
          <a:bodyPr>
            <a:normAutofit lnSpcReduction="10000"/>
          </a:bodyPr>
          <a:lstStyle/>
          <a:p>
            <a:r>
              <a:rPr lang="en-US" dirty="0" smtClean="0"/>
              <a:t>“Velocity” is a distributed cache platform</a:t>
            </a:r>
          </a:p>
          <a:p>
            <a:r>
              <a:rPr lang="en-US" dirty="0" smtClean="0"/>
              <a:t>“Velocity” can store any serializable CLR object</a:t>
            </a:r>
          </a:p>
          <a:p>
            <a:r>
              <a:rPr lang="en-US" dirty="0" smtClean="0"/>
              <a:t>ASP.NET offers extensibility points that allow “Velocity” to be used for output caching</a:t>
            </a:r>
          </a:p>
          <a:p>
            <a:r>
              <a:rPr lang="en-US" dirty="0" smtClean="0"/>
              <a:t>“Velocity” comes with a Session State provider, great for out-of-process, fault tolerance</a:t>
            </a:r>
          </a:p>
          <a:p>
            <a:r>
              <a:rPr lang="en-US" dirty="0" smtClean="0"/>
              <a:t>Cache size isn’t restricted to what you can fit on the web server</a:t>
            </a:r>
          </a:p>
          <a:p>
            <a:endParaRPr lang="en-US" dirty="0" smtClean="0"/>
          </a:p>
        </p:txBody>
      </p:sp>
    </p:spTree>
    <p:extLst>
      <p:ext uri="{BB962C8B-B14F-4D97-AF65-F5344CB8AC3E}">
        <p14:creationId xmlns:p14="http://schemas.microsoft.com/office/powerpoint/2010/main" val="87794326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ASP.NET with Velocity</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CSS Sprites and Minification</a:t>
            </a:r>
            <a:endParaRPr lang="en-US" dirty="0"/>
          </a:p>
        </p:txBody>
      </p:sp>
      <p:sp>
        <p:nvSpPr>
          <p:cNvPr id="3" name="Content Placeholder 2"/>
          <p:cNvSpPr>
            <a:spLocks noGrp="1"/>
          </p:cNvSpPr>
          <p:nvPr>
            <p:ph idx="1"/>
          </p:nvPr>
        </p:nvSpPr>
        <p:spPr/>
        <p:txBody>
          <a:bodyPr>
            <a:normAutofit fontScale="85000" lnSpcReduction="10000"/>
          </a:bodyPr>
          <a:lstStyle/>
          <a:p>
            <a:r>
              <a:rPr lang="en-US" sz="2800" dirty="0" smtClean="0"/>
              <a:t>Performance on the user’s browser can be just as important as the server’s performance</a:t>
            </a:r>
          </a:p>
          <a:p>
            <a:r>
              <a:rPr lang="en-US" sz="2800" dirty="0" smtClean="0"/>
              <a:t>CSS sprites optimize downloading by using one large request instead of many small requests</a:t>
            </a:r>
          </a:p>
          <a:p>
            <a:r>
              <a:rPr lang="en-US" sz="2800" dirty="0" smtClean="0"/>
              <a:t>Minification for both CSS and JavaScript can result in smaller, faster downloads as well as faster execution time</a:t>
            </a:r>
            <a:endParaRPr lang="en-US" sz="2800"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CSS Sprites</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endParaRPr lang="en-US" dirty="0"/>
          </a:p>
        </p:txBody>
      </p:sp>
      <p:sp>
        <p:nvSpPr>
          <p:cNvPr id="3" name="Text Placeholder 2"/>
          <p:cNvSpPr>
            <a:spLocks noGrp="1"/>
          </p:cNvSpPr>
          <p:nvPr>
            <p:ph type="body" sz="quarter" idx="10"/>
          </p:nvPr>
        </p:nvSpPr>
        <p:spPr>
          <a:xfrm>
            <a:off x="640080" y="1904999"/>
            <a:ext cx="8382000" cy="2742289"/>
          </a:xfrm>
        </p:spPr>
        <p:txBody>
          <a:bodyPr>
            <a:normAutofit/>
          </a:bodyPr>
          <a:lstStyle/>
          <a:p>
            <a:pPr marL="0" indent="0">
              <a:buNone/>
            </a:pPr>
            <a:r>
              <a:rPr lang="en-US" sz="6600" dirty="0" smtClean="0"/>
              <a:t>How could we enable more rapid data access development?</a:t>
            </a:r>
          </a:p>
        </p:txBody>
      </p:sp>
    </p:spTree>
    <p:extLst>
      <p:ext uri="{BB962C8B-B14F-4D97-AF65-F5344CB8AC3E}">
        <p14:creationId xmlns:p14="http://schemas.microsoft.com/office/powerpoint/2010/main" val="150916090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498598"/>
          </a:xfrm>
        </p:spPr>
        <p:txBody>
          <a:bodyPr>
            <a:normAutofit/>
          </a:bodyPr>
          <a:lstStyle/>
          <a:p>
            <a:r>
              <a:rPr lang="en-US" sz="3600" dirty="0" smtClean="0"/>
              <a:t>Active Record</a:t>
            </a:r>
            <a:endParaRPr lang="en-US" dirty="0">
              <a:solidFill>
                <a:schemeClr val="accent1"/>
              </a:solidFill>
            </a:endParaRPr>
          </a:p>
        </p:txBody>
      </p:sp>
      <p:sp>
        <p:nvSpPr>
          <p:cNvPr id="4" name="Text Placeholder 3"/>
          <p:cNvSpPr>
            <a:spLocks noGrp="1"/>
          </p:cNvSpPr>
          <p:nvPr>
            <p:ph type="body" sz="quarter" idx="10"/>
          </p:nvPr>
        </p:nvSpPr>
        <p:spPr>
          <a:xfrm>
            <a:off x="381000" y="1447799"/>
            <a:ext cx="8382000" cy="4419601"/>
          </a:xfrm>
        </p:spPr>
        <p:txBody>
          <a:bodyPr>
            <a:normAutofit/>
          </a:bodyPr>
          <a:lstStyle/>
          <a:p>
            <a:r>
              <a:rPr lang="en-US" dirty="0" smtClean="0"/>
              <a:t>Keeping the database schema in sync with the Object-Relational Mapper is tricky</a:t>
            </a:r>
          </a:p>
          <a:p>
            <a:r>
              <a:rPr lang="en-US" dirty="0" smtClean="0"/>
              <a:t>Active Record works with existing databases</a:t>
            </a:r>
          </a:p>
          <a:p>
            <a:r>
              <a:rPr lang="en-US" dirty="0" smtClean="0"/>
              <a:t>Or it can create the database automatically</a:t>
            </a:r>
          </a:p>
          <a:p>
            <a:r>
              <a:rPr lang="en-US" dirty="0" smtClean="0"/>
              <a:t>Active Record works with ASP.NET MVC, Web Forms, and Windows Azure</a:t>
            </a:r>
            <a:endParaRPr lang="en-US" dirty="0"/>
          </a:p>
        </p:txBody>
      </p:sp>
    </p:spTree>
    <p:extLst>
      <p:ext uri="{BB962C8B-B14F-4D97-AF65-F5344CB8AC3E}">
        <p14:creationId xmlns:p14="http://schemas.microsoft.com/office/powerpoint/2010/main" val="171871249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ASP.NET MVC w/Active Record</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Content Placeholder 2"/>
          <p:cNvSpPr>
            <a:spLocks noGrp="1"/>
          </p:cNvSpPr>
          <p:nvPr>
            <p:ph idx="1"/>
          </p:nvPr>
        </p:nvSpPr>
        <p:spPr>
          <a:xfrm>
            <a:off x="381000" y="1447799"/>
            <a:ext cx="8382000" cy="4585871"/>
          </a:xfrm>
        </p:spPr>
        <p:txBody>
          <a:bodyPr/>
          <a:lstStyle/>
          <a:p>
            <a:pPr marL="395288" indent="-395288"/>
            <a:r>
              <a:rPr lang="en-US" sz="2400" dirty="0" smtClean="0"/>
              <a:t>For better end user experiences we took some existing features and simplified them</a:t>
            </a:r>
          </a:p>
          <a:p>
            <a:pPr marL="801688" lvl="1" indent="-406400"/>
            <a:r>
              <a:rPr lang="en-US" sz="2000" dirty="0" smtClean="0"/>
              <a:t>Routing</a:t>
            </a:r>
          </a:p>
          <a:p>
            <a:pPr marL="801688" lvl="1" indent="-406400"/>
            <a:r>
              <a:rPr lang="en-US" sz="2000" dirty="0" smtClean="0"/>
              <a:t>Email verification</a:t>
            </a:r>
          </a:p>
          <a:p>
            <a:pPr marL="801688" lvl="1" indent="-406400"/>
            <a:r>
              <a:rPr lang="en-US" sz="2000" dirty="0" smtClean="0"/>
              <a:t>Data access</a:t>
            </a:r>
          </a:p>
          <a:p>
            <a:pPr marL="395288" indent="-395288"/>
            <a:r>
              <a:rPr lang="en-US" sz="2400" dirty="0"/>
              <a:t>For better compatibility we embraced standards</a:t>
            </a:r>
          </a:p>
          <a:p>
            <a:pPr marL="801688" lvl="1" indent="-406400"/>
            <a:r>
              <a:rPr lang="en-US" sz="2000" dirty="0" smtClean="0"/>
              <a:t>HTML5</a:t>
            </a:r>
          </a:p>
          <a:p>
            <a:pPr marL="801688" lvl="1" indent="-406400"/>
            <a:r>
              <a:rPr lang="en-US" sz="2000" dirty="0" smtClean="0"/>
              <a:t>CSS</a:t>
            </a:r>
          </a:p>
          <a:p>
            <a:pPr marL="395288" indent="-395288"/>
            <a:r>
              <a:rPr lang="en-US" sz="2400" dirty="0"/>
              <a:t>For better sites we made “behind the scenes” features easier</a:t>
            </a:r>
          </a:p>
          <a:p>
            <a:pPr marL="801688" lvl="1" indent="-406400"/>
            <a:r>
              <a:rPr lang="en-US" sz="2000" dirty="0" smtClean="0"/>
              <a:t>Background tasks</a:t>
            </a:r>
          </a:p>
          <a:p>
            <a:pPr marL="801688" lvl="1" indent="-406400"/>
            <a:r>
              <a:rPr lang="en-US" sz="2000" dirty="0" smtClean="0"/>
              <a:t>Performance and caching</a:t>
            </a:r>
          </a:p>
          <a:p>
            <a:endParaRPr lang="en-US" sz="2400"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1659046"/>
            <a:ext cx="9144000" cy="5219323"/>
          </a:xfrm>
          <a:prstGeom prst="rect">
            <a:avLst/>
          </a:prstGeom>
          <a:gradFill flip="none" rotWithShape="1">
            <a:gsLst>
              <a:gs pos="0">
                <a:srgbClr xmlns:mc="http://schemas.openxmlformats.org/markup-compatibility/2006" xmlns:a14="http://schemas.microsoft.com/office/drawing/2010/main" val="000000" mc:Ignorable="">
                  <a:alpha val="0"/>
                </a:srgbClr>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algn="ctr" defTabSz="1218937">
              <a:lnSpc>
                <a:spcPct val="85000"/>
              </a:lnSpc>
              <a:spcBef>
                <a:spcPct val="0"/>
              </a:spcBef>
              <a:defRPr/>
            </a:pPr>
            <a:endParaRPr lang="en-US" sz="4800" kern="0" spc="-20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latin typeface="Kozuka Gothic Pro H" pitchFamily="34" charset="-128"/>
              <a:cs typeface="Arial" charset="0"/>
            </a:endParaRPr>
          </a:p>
        </p:txBody>
      </p:sp>
      <p:sp>
        <p:nvSpPr>
          <p:cNvPr id="7" name="Title 2"/>
          <p:cNvSpPr txBox="1">
            <a:spLocks/>
          </p:cNvSpPr>
          <p:nvPr/>
        </p:nvSpPr>
        <p:spPr>
          <a:xfrm>
            <a:off x="0" y="1179690"/>
            <a:ext cx="9144000" cy="2609662"/>
          </a:xfrm>
          <a:prstGeom prst="rect">
            <a:avLst/>
          </a:prstGeom>
          <a:gradFill flip="none" rotWithShape="1">
            <a:gsLst>
              <a:gs pos="0">
                <a:srgbClr xmlns:mc="http://schemas.openxmlformats.org/markup-compatibility/2006" xmlns:a14="http://schemas.microsoft.com/office/drawing/2010/main" val="000000" mc:Ignorable=""/>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algn="ctr" defTabSz="1218937">
              <a:lnSpc>
                <a:spcPct val="85000"/>
              </a:lnSpc>
              <a:spcBef>
                <a:spcPct val="0"/>
              </a:spcBef>
              <a:defRPr/>
            </a:pPr>
            <a:endParaRPr lang="en-US" sz="4800" kern="0" spc="-20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latin typeface="Kozuka Gothic Pro H" pitchFamily="34" charset="-128"/>
              <a:cs typeface="Arial" charset="0"/>
            </a:endParaRPr>
          </a:p>
        </p:txBody>
      </p:sp>
      <p:sp>
        <p:nvSpPr>
          <p:cNvPr id="5" name="Title 1"/>
          <p:cNvSpPr txBox="1">
            <a:spLocks/>
          </p:cNvSpPr>
          <p:nvPr/>
        </p:nvSpPr>
        <p:spPr>
          <a:xfrm>
            <a:off x="381000" y="1380427"/>
            <a:ext cx="8382000" cy="2550891"/>
          </a:xfrm>
          <a:prstGeom prst="rect">
            <a:avLst/>
          </a:prstGeom>
        </p:spPr>
        <p:txBody>
          <a:bodyPr wrap="square" anchor="ctr" anchorCtr="0">
            <a:spAutoFit/>
          </a:bodyPr>
          <a:lstStyle/>
          <a:p>
            <a:pPr defTabSz="914400">
              <a:lnSpc>
                <a:spcPct val="65000"/>
              </a:lnSpc>
              <a:spcBef>
                <a:spcPct val="0"/>
              </a:spcBef>
              <a:defRPr/>
            </a:pPr>
            <a:r>
              <a:rPr lang="en-US" sz="8000" kern="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latin typeface="Segoe Semibold" pitchFamily="34" charset="0"/>
                <a:cs typeface="Arial" charset="0"/>
              </a:rPr>
              <a:t>YOUR FEEDBACK IS IMPORTANT TO US!</a:t>
            </a:r>
            <a:endParaRPr lang="en-US" sz="8000" kern="0" dirty="0" smtClean="0">
              <a:ln w="3175">
                <a:noFill/>
              </a:ln>
              <a:gradFill flip="none" rotWithShape="1">
                <a:gsLst>
                  <a:gs pos="0">
                    <a:srgbClr xmlns:mc="http://schemas.openxmlformats.org/markup-compatibility/2006" xmlns:a14="http://schemas.microsoft.com/office/drawing/2010/main" val="B8B2AE" mc:Ignorable=""/>
                  </a:gs>
                  <a:gs pos="86000">
                    <a:srgbClr xmlns:mc="http://schemas.openxmlformats.org/markup-compatibility/2006" xmlns:a14="http://schemas.microsoft.com/office/drawing/2010/main" val="B8B2AE"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latin typeface="Segoe" pitchFamily="34" charset="0"/>
              <a:cs typeface="Arial" charset="0"/>
            </a:endParaRPr>
          </a:p>
        </p:txBody>
      </p:sp>
      <p:sp>
        <p:nvSpPr>
          <p:cNvPr id="6" name="Title 1"/>
          <p:cNvSpPr txBox="1">
            <a:spLocks/>
          </p:cNvSpPr>
          <p:nvPr/>
        </p:nvSpPr>
        <p:spPr>
          <a:xfrm>
            <a:off x="3615966" y="3770908"/>
            <a:ext cx="5147034" cy="2646878"/>
          </a:xfrm>
          <a:prstGeom prst="rect">
            <a:avLst/>
          </a:prstGeom>
        </p:spPr>
        <p:txBody>
          <a:bodyPr wrap="square" anchor="ctr" anchorCtr="0">
            <a:spAutoFit/>
          </a:bodyPr>
          <a:lstStyle/>
          <a:p>
            <a:pPr algn="r" defTabSz="914400">
              <a:defRPr/>
            </a:pPr>
            <a:r>
              <a:rPr lang="en-US" sz="4000" kern="0" spc="-30" dirty="0" smtClean="0">
                <a:ln w="3175">
                  <a:noFill/>
                </a:ln>
                <a:gradFill flip="none" rotWithShape="1">
                  <a:gsLst>
                    <a:gs pos="0">
                      <a:srgbClr xmlns:mc="http://schemas.openxmlformats.org/markup-compatibility/2006" xmlns:a14="http://schemas.microsoft.com/office/drawing/2010/main" val="FFFFFF" mc:Ignorable=""/>
                    </a:gs>
                    <a:gs pos="86000">
                      <a:srgbClr xmlns:mc="http://schemas.openxmlformats.org/markup-compatibility/2006" xmlns:a14="http://schemas.microsoft.com/office/drawing/2010/main" val="FFFFFF" mc:Ignorable=""/>
                    </a:gs>
                  </a:gsLst>
                  <a:lin ang="5400000" scaled="0"/>
                  <a:tileRect/>
                </a:gradFill>
                <a:effectLst>
                  <a:outerShdw blurRad="127000" algn="ctr" rotWithShape="0">
                    <a:srgbClr xmlns:mc="http://schemas.openxmlformats.org/markup-compatibility/2006" xmlns:a14="http://schemas.microsoft.com/office/drawing/2010/main" val="FFFFFF" mc:Ignorable="">
                      <a:alpha val="55000"/>
                    </a:srgbClr>
                  </a:outerShdw>
                </a:effectLst>
                <a:latin typeface="Segoe Semibold" pitchFamily="34" charset="0"/>
                <a:cs typeface="Arial" charset="0"/>
              </a:rPr>
              <a:t>Please fill out session evaluation forms online at</a:t>
            </a:r>
            <a:endParaRPr lang="en-US" sz="2800" kern="0" spc="-3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latin typeface="Segoe Semibold" pitchFamily="34" charset="0"/>
              <a:cs typeface="Arial" charset="0"/>
            </a:endParaRPr>
          </a:p>
          <a:p>
            <a:pPr algn="r" defTabSz="914400">
              <a:defRPr/>
            </a:pPr>
            <a:r>
              <a:rPr lang="en-US" sz="4000" kern="0" spc="-30" dirty="0" smtClean="0">
                <a:ln w="3175">
                  <a:noFill/>
                </a:ln>
                <a:gradFill flip="none" rotWithShape="1">
                  <a:gsLst>
                    <a:gs pos="0">
                      <a:srgbClr xmlns:mc="http://schemas.openxmlformats.org/markup-compatibility/2006" xmlns:a14="http://schemas.microsoft.com/office/drawing/2010/main" val="DF8536" mc:Ignorable=""/>
                    </a:gs>
                    <a:gs pos="86000">
                      <a:srgbClr xmlns:mc="http://schemas.openxmlformats.org/markup-compatibility/2006" xmlns:a14="http://schemas.microsoft.com/office/drawing/2010/main" val="DF8536" mc:Ignorable=""/>
                    </a:gs>
                  </a:gsLst>
                  <a:lin ang="5400000" scaled="0"/>
                  <a:tileRect/>
                </a:gradFill>
                <a:effectLst>
                  <a:outerShdw blurRad="127000" algn="ctr" rotWithShape="0">
                    <a:srgbClr xmlns:mc="http://schemas.openxmlformats.org/markup-compatibility/2006" xmlns:a14="http://schemas.microsoft.com/office/drawing/2010/main" val="DF8536" mc:Ignorable="">
                      <a:alpha val="55000"/>
                    </a:srgbClr>
                  </a:outerShdw>
                </a:effectLst>
                <a:latin typeface="Segoe Semibold" pitchFamily="34" charset="0"/>
                <a:cs typeface="Arial" charset="0"/>
              </a:rPr>
              <a:t>MicrosoftPDC.com</a:t>
            </a:r>
          </a:p>
        </p:txBody>
      </p:sp>
    </p:spTree>
    <p:extLst>
      <p:ext uri="{BB962C8B-B14F-4D97-AF65-F5344CB8AC3E}">
        <p14:creationId xmlns:p14="http://schemas.microsoft.com/office/powerpoint/2010/main" val="309930863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498475"/>
          </a:xfrm>
        </p:spPr>
        <p:txBody>
          <a:bodyPr>
            <a:normAutofit fontScale="90000"/>
          </a:bodyPr>
          <a:lstStyle/>
          <a:p>
            <a:pPr>
              <a:defRPr/>
            </a:pPr>
            <a:r>
              <a:rPr lang="en-US" dirty="0" smtClean="0"/>
              <a:t>Previously, ASP.NET delivered ..</a:t>
            </a:r>
            <a:endParaRPr lang="en-US" dirty="0">
              <a:solidFill>
                <a:schemeClr val="accent1"/>
              </a:solidFill>
            </a:endParaRPr>
          </a:p>
        </p:txBody>
      </p:sp>
      <p:sp>
        <p:nvSpPr>
          <p:cNvPr id="3" name="Text Placeholder 2"/>
          <p:cNvSpPr>
            <a:spLocks noGrp="1"/>
          </p:cNvSpPr>
          <p:nvPr>
            <p:ph type="body" sz="quarter" idx="10"/>
          </p:nvPr>
        </p:nvSpPr>
        <p:spPr>
          <a:xfrm>
            <a:off x="381000" y="1249363"/>
            <a:ext cx="8382000" cy="5349875"/>
          </a:xfrm>
        </p:spPr>
        <p:txBody>
          <a:bodyPr>
            <a:normAutofit/>
          </a:bodyPr>
          <a:lstStyle/>
          <a:p>
            <a:pPr>
              <a:defRPr/>
            </a:pPr>
            <a:r>
              <a:rPr lang="en-US" sz="2800" dirty="0" smtClean="0"/>
              <a:t>.NET 3.5 SP1 (August 2008)</a:t>
            </a:r>
          </a:p>
          <a:p>
            <a:pPr lvl="1">
              <a:buFont typeface="Arial" charset="0"/>
              <a:buChar char="●"/>
              <a:defRPr/>
            </a:pPr>
            <a:r>
              <a:rPr lang="en-US" dirty="0" smtClean="0"/>
              <a:t>Get RAD Development with </a:t>
            </a:r>
            <a:r>
              <a:rPr lang="en-US" b="1" dirty="0" smtClean="0"/>
              <a:t>Dynamic Data</a:t>
            </a:r>
          </a:p>
          <a:p>
            <a:pPr lvl="1">
              <a:buFont typeface="Arial" charset="0"/>
              <a:buChar char="●"/>
              <a:defRPr/>
            </a:pPr>
            <a:r>
              <a:rPr lang="en-US" dirty="0" smtClean="0"/>
              <a:t>Routing infrastructure for MVC enables </a:t>
            </a:r>
            <a:r>
              <a:rPr lang="en-US" b="1" dirty="0" smtClean="0"/>
              <a:t>SEO</a:t>
            </a:r>
          </a:p>
          <a:p>
            <a:pPr lvl="1">
              <a:buFont typeface="Arial" charset="0"/>
              <a:buChar char="●"/>
              <a:defRPr/>
            </a:pPr>
            <a:r>
              <a:rPr lang="en-US" dirty="0" smtClean="0"/>
              <a:t>AJAX performance with script </a:t>
            </a:r>
            <a:r>
              <a:rPr lang="en-US" dirty="0"/>
              <a:t>c</a:t>
            </a:r>
            <a:r>
              <a:rPr lang="en-US" dirty="0" smtClean="0"/>
              <a:t>ombining, Browser History</a:t>
            </a:r>
          </a:p>
          <a:p>
            <a:pPr>
              <a:defRPr/>
            </a:pPr>
            <a:r>
              <a:rPr lang="en-US" sz="2800" dirty="0" smtClean="0"/>
              <a:t>MVC 1.0 (July 2009)</a:t>
            </a:r>
          </a:p>
          <a:p>
            <a:pPr lvl="1">
              <a:buFont typeface="Arial" charset="0"/>
              <a:buChar char="●"/>
              <a:defRPr/>
            </a:pPr>
            <a:r>
              <a:rPr lang="en-US" dirty="0" smtClean="0"/>
              <a:t>More control, separation of concerns, unit testing support</a:t>
            </a:r>
            <a:endParaRPr lang="en-US" sz="3600"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0" y="1659046"/>
            <a:ext cx="9144000" cy="5219323"/>
          </a:xfrm>
          <a:prstGeom prst="rect">
            <a:avLst/>
          </a:prstGeom>
          <a:gradFill flip="none" rotWithShape="1">
            <a:gsLst>
              <a:gs pos="0">
                <a:srgbClr xmlns:mc="http://schemas.openxmlformats.org/markup-compatibility/2006" xmlns:a14="http://schemas.microsoft.com/office/drawing/2010/main" val="000000" mc:Ignorable="">
                  <a:alpha val="0"/>
                </a:srgbClr>
              </a:gs>
              <a:gs pos="55000">
                <a:srgbClr xmlns:mc="http://schemas.openxmlformats.org/markup-compatibility/2006" xmlns:a14="http://schemas.microsoft.com/office/drawing/2010/main" val="000000" mc:Ignorable="">
                  <a:alpha val="45000"/>
                </a:srgbClr>
              </a:gs>
              <a:gs pos="100000">
                <a:srgbClr xmlns:mc="http://schemas.openxmlformats.org/markup-compatibility/2006" xmlns:a14="http://schemas.microsoft.com/office/drawing/2010/main" val="000000" mc:Ignorable=""/>
              </a:gs>
            </a:gsLst>
            <a:lin ang="5400000" scaled="1"/>
            <a:tileRect/>
          </a:gradFill>
          <a:ln w="55000" cap="flat" cmpd="thickThin" algn="ctr">
            <a:noFill/>
            <a:prstDash val="solid"/>
            <a:headEnd type="none" w="med" len="med"/>
            <a:tailEnd type="none" w="med" len="med"/>
          </a:ln>
          <a:effectLst/>
        </p:spPr>
        <p:txBody>
          <a:bodyPr vert="horz" wrap="square" lIns="0" tIns="91440" rIns="0" bIns="0" numCol="1" rtlCol="0" anchor="ctr" anchorCtr="0" compatLnSpc="1">
            <a:prstTxWarp prst="textNoShape">
              <a:avLst/>
            </a:prstTxWarp>
          </a:bodyPr>
          <a:lstStyle/>
          <a:p>
            <a:pPr algn="ctr" defTabSz="1218937">
              <a:lnSpc>
                <a:spcPct val="85000"/>
              </a:lnSpc>
              <a:spcBef>
                <a:spcPct val="0"/>
              </a:spcBef>
              <a:defRPr/>
            </a:pPr>
            <a:endParaRPr lang="en-US" sz="4800" kern="0" spc="-200" dirty="0">
              <a:ln w="3175">
                <a:noFill/>
              </a:ln>
              <a:gradFill flip="none" rotWithShape="1">
                <a:gsLst>
                  <a:gs pos="0">
                    <a:srgbClr xmlns:mc="http://schemas.openxmlformats.org/markup-compatibility/2006" xmlns:a14="http://schemas.microsoft.com/office/drawing/2010/main" val="050813" mc:Ignorable=""/>
                  </a:gs>
                  <a:gs pos="81000">
                    <a:srgbClr xmlns:mc="http://schemas.openxmlformats.org/markup-compatibility/2006" xmlns:a14="http://schemas.microsoft.com/office/drawing/2010/main" val="004D6C" mc:Ignorable=""/>
                  </a:gs>
                  <a:gs pos="86000">
                    <a:srgbClr xmlns:mc="http://schemas.openxmlformats.org/markup-compatibility/2006" xmlns:a14="http://schemas.microsoft.com/office/drawing/2010/main" val="050813" mc:Ignorable=""/>
                  </a:gs>
                </a:gsLst>
                <a:lin ang="5400000" scaled="1"/>
                <a:tileRect/>
              </a:gradFill>
              <a:latin typeface="Kozuka Gothic Pro H" pitchFamily="34" charset="-128"/>
              <a:cs typeface="Arial" charset="0"/>
            </a:endParaRPr>
          </a:p>
        </p:txBody>
      </p:sp>
      <p:sp>
        <p:nvSpPr>
          <p:cNvPr id="2" name="Title 1"/>
          <p:cNvSpPr>
            <a:spLocks noGrp="1"/>
          </p:cNvSpPr>
          <p:nvPr>
            <p:ph type="title"/>
          </p:nvPr>
        </p:nvSpPr>
        <p:spPr>
          <a:xfrm>
            <a:off x="366932" y="534865"/>
            <a:ext cx="8382000" cy="553998"/>
          </a:xfrm>
        </p:spPr>
        <p:txBody>
          <a:bodyPr/>
          <a:lstStyle/>
          <a:p>
            <a:r>
              <a:rPr lang="en-US" dirty="0" smtClean="0"/>
              <a:t>Learn More On Channel 9</a:t>
            </a:r>
            <a:endParaRPr lang="en-US" dirty="0">
              <a:solidFill>
                <a:schemeClr val="accent1"/>
              </a:solidFill>
            </a:endParaRPr>
          </a:p>
        </p:txBody>
      </p:sp>
      <p:sp>
        <p:nvSpPr>
          <p:cNvPr id="3" name="Text Placeholder 2"/>
          <p:cNvSpPr>
            <a:spLocks noGrp="1"/>
          </p:cNvSpPr>
          <p:nvPr>
            <p:ph type="body" sz="quarter" idx="10"/>
          </p:nvPr>
        </p:nvSpPr>
        <p:spPr>
          <a:xfrm>
            <a:off x="381000" y="1447799"/>
            <a:ext cx="8382000" cy="3976473"/>
          </a:xfrm>
        </p:spPr>
        <p:txBody>
          <a:bodyPr/>
          <a:lstStyle/>
          <a:p>
            <a:r>
              <a:rPr lang="en-US" dirty="0" smtClean="0"/>
              <a:t>Expand your PDC experience through Channel 9.</a:t>
            </a:r>
            <a:br>
              <a:rPr lang="en-US" dirty="0" smtClean="0"/>
            </a:br>
            <a:r>
              <a:rPr lang="en-US" dirty="0" smtClean="0"/>
              <a:t> </a:t>
            </a:r>
            <a:endParaRPr lang="en-US" dirty="0"/>
          </a:p>
          <a:p>
            <a:r>
              <a:rPr lang="en-US" dirty="0" smtClean="0"/>
              <a:t>Explore videos, hands-on labs, sample code and demos through the new Channel 9 training courses.</a:t>
            </a:r>
          </a:p>
          <a:p>
            <a:pPr marL="460375" lvl="1" indent="0">
              <a:buNone/>
            </a:pPr>
            <a:endParaRPr lang="en-US" dirty="0">
              <a:hlinkClick r:id="rId3"/>
            </a:endParaRPr>
          </a:p>
          <a:p>
            <a:pPr marL="460375" lvl="1" indent="0" algn="ctr">
              <a:buNone/>
            </a:pPr>
            <a:r>
              <a:rPr lang="en-US" sz="4400" dirty="0" smtClean="0">
                <a:hlinkClick r:id="rId4"/>
              </a:rPr>
              <a:t>channel9.msdn.com/learn</a:t>
            </a:r>
            <a:endParaRPr lang="en-US" sz="4400" dirty="0" smtClean="0"/>
          </a:p>
        </p:txBody>
      </p:sp>
      <p:pic>
        <p:nvPicPr>
          <p:cNvPr id="1026" name="Picture 2" descr="C:\Users\JeffSand\Desktop\new_9gu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389120"/>
            <a:ext cx="1659986" cy="1941341"/>
          </a:xfrm>
          <a:prstGeom prst="rect">
            <a:avLst/>
          </a:prstGeom>
          <a:extLst>
            <a:ext uri="{909E8E84-426E-40DD-AFC4-6F175D3DCCD1}">
              <a14:hiddenFill xmlns:a14="http://schemas.microsoft.com/office/drawing/2010/main">
                <a:solidFill>
                  <a:srgbClr xmlns:mc="http://schemas.openxmlformats.org/markup-compatibility/2006" val="FFFFFF" mc:Ignorable=""/>
                </a:solidFill>
              </a14:hiddenFill>
            </a:ext>
          </a:extLst>
        </p:spPr>
      </p:pic>
      <p:sp>
        <p:nvSpPr>
          <p:cNvPr id="5" name="Rectangle 4"/>
          <p:cNvSpPr/>
          <p:nvPr/>
        </p:nvSpPr>
        <p:spPr>
          <a:xfrm>
            <a:off x="2345793" y="5438893"/>
            <a:ext cx="5178662" cy="461665"/>
          </a:xfrm>
          <a:prstGeom prst="rect">
            <a:avLst/>
          </a:prstGeom>
        </p:spPr>
        <p:txBody>
          <a:bodyPr wrap="none">
            <a:spAutoFit/>
          </a:bodyPr>
          <a:lstStyle/>
          <a:p>
            <a:r>
              <a:rPr lang="en-US" sz="2400" dirty="0" smtClean="0">
                <a:solidFill>
                  <a:srgbClr xmlns:mc="http://schemas.openxmlformats.org/markup-compatibility/2006" xmlns:a14="http://schemas.microsoft.com/office/drawing/2010/main" val="C3D69B" mc:Ignorable=""/>
                </a:solidFill>
              </a:rPr>
              <a:t>Built by Developers for Developers….</a:t>
            </a:r>
            <a:endParaRPr lang="en-US" sz="2400" dirty="0">
              <a:solidFill>
                <a:srgbClr xmlns:mc="http://schemas.openxmlformats.org/markup-compatibility/2006" xmlns:a14="http://schemas.microsoft.com/office/drawing/2010/main" val="FFFFFF" mc:Ignorable=""/>
              </a:solidFill>
            </a:endParaRPr>
          </a:p>
        </p:txBody>
      </p:sp>
    </p:spTree>
    <p:extLst>
      <p:ext uri="{BB962C8B-B14F-4D97-AF65-F5344CB8AC3E}">
        <p14:creationId xmlns:p14="http://schemas.microsoft.com/office/powerpoint/2010/main" val="33644049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498475"/>
          </a:xfrm>
        </p:spPr>
        <p:txBody>
          <a:bodyPr>
            <a:normAutofit fontScale="90000"/>
          </a:bodyPr>
          <a:lstStyle/>
          <a:p>
            <a:pPr>
              <a:defRPr/>
            </a:pPr>
            <a:r>
              <a:rPr lang="en-US" dirty="0" smtClean="0"/>
              <a:t>Previously, ASP.NET delivered ..</a:t>
            </a:r>
            <a:endParaRPr lang="en-US" dirty="0">
              <a:solidFill>
                <a:schemeClr val="accent1"/>
              </a:solidFill>
            </a:endParaRPr>
          </a:p>
        </p:txBody>
      </p:sp>
      <p:sp>
        <p:nvSpPr>
          <p:cNvPr id="3" name="Text Placeholder 2"/>
          <p:cNvSpPr>
            <a:spLocks noGrp="1"/>
          </p:cNvSpPr>
          <p:nvPr>
            <p:ph type="body" sz="quarter" idx="10"/>
          </p:nvPr>
        </p:nvSpPr>
        <p:spPr>
          <a:xfrm>
            <a:off x="381000" y="1249363"/>
            <a:ext cx="8382000" cy="5349875"/>
          </a:xfrm>
        </p:spPr>
        <p:txBody>
          <a:bodyPr>
            <a:normAutofit/>
          </a:bodyPr>
          <a:lstStyle/>
          <a:p>
            <a:pPr>
              <a:defRPr/>
            </a:pPr>
            <a:r>
              <a:rPr lang="en-US" sz="2800" dirty="0" smtClean="0"/>
              <a:t>.NET 4 – Now</a:t>
            </a:r>
          </a:p>
          <a:p>
            <a:pPr lvl="1">
              <a:buFont typeface="Arial" charset="0"/>
              <a:buChar char="●"/>
              <a:defRPr/>
            </a:pPr>
            <a:r>
              <a:rPr lang="en-US" u="sng" dirty="0" smtClean="0"/>
              <a:t>Control the markup</a:t>
            </a:r>
            <a:r>
              <a:rPr lang="en-US" dirty="0" smtClean="0"/>
              <a:t>: </a:t>
            </a:r>
            <a:r>
              <a:rPr lang="en-US" dirty="0"/>
              <a:t>Manage client IDs and generate standards compliant, semantic markup</a:t>
            </a:r>
          </a:p>
          <a:p>
            <a:pPr lvl="1">
              <a:buFont typeface="Arial" charset="0"/>
              <a:buChar char="●"/>
              <a:defRPr/>
            </a:pPr>
            <a:r>
              <a:rPr lang="en-US" dirty="0" smtClean="0"/>
              <a:t>Get </a:t>
            </a:r>
            <a:r>
              <a:rPr lang="en-US" u="sng" dirty="0" smtClean="0"/>
              <a:t>productivity and more extensibility</a:t>
            </a:r>
            <a:r>
              <a:rPr lang="en-US" dirty="0" smtClean="0"/>
              <a:t>. </a:t>
            </a:r>
            <a:r>
              <a:rPr lang="en-US" dirty="0"/>
              <a:t>Better app management and enable dynamic data on regular databound controls</a:t>
            </a:r>
            <a:r>
              <a:rPr lang="en-US" dirty="0" smtClean="0"/>
              <a:t>.</a:t>
            </a:r>
            <a:endParaRPr lang="en-US" sz="2400" dirty="0" smtClean="0"/>
          </a:p>
          <a:p>
            <a:pPr lvl="1">
              <a:buFont typeface="Arial" charset="0"/>
              <a:buChar char="●"/>
              <a:defRPr/>
            </a:pPr>
            <a:r>
              <a:rPr lang="en-US" dirty="0" smtClean="0"/>
              <a:t>Enable </a:t>
            </a:r>
            <a:r>
              <a:rPr lang="en-US" u="sng" dirty="0" smtClean="0"/>
              <a:t>SEO</a:t>
            </a:r>
            <a:r>
              <a:rPr lang="en-US" dirty="0" smtClean="0"/>
              <a:t> with Web Forms page routing</a:t>
            </a:r>
          </a:p>
          <a:p>
            <a:pPr lvl="1">
              <a:buFont typeface="Arial" charset="0"/>
              <a:buChar char="●"/>
              <a:defRPr/>
            </a:pPr>
            <a:r>
              <a:rPr lang="en-US" dirty="0" smtClean="0"/>
              <a:t>Ajax performance and jQuery integration</a:t>
            </a:r>
          </a:p>
          <a:p>
            <a:pPr lvl="1">
              <a:buFont typeface="Arial" charset="0"/>
              <a:buChar char="●"/>
              <a:defRPr/>
            </a:pPr>
            <a:endParaRPr lang="en-US" sz="3600" dirty="0" smtClean="0"/>
          </a:p>
          <a:p>
            <a:pPr lvl="1">
              <a:buFont typeface="Arial" charset="0"/>
              <a:buChar char="●"/>
              <a:defRPr/>
            </a:pPr>
            <a:endParaRPr lang="en-US" sz="3600" dirty="0" smtClean="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a:bodyPr>
          <a:lstStyle/>
          <a:p>
            <a:r>
              <a:rPr lang="en-US" dirty="0" smtClean="0"/>
              <a:t>Now ASP.NET is considering</a:t>
            </a:r>
          </a:p>
        </p:txBody>
      </p:sp>
      <p:sp>
        <p:nvSpPr>
          <p:cNvPr id="6147" name="Text Placeholder 2"/>
          <p:cNvSpPr>
            <a:spLocks noGrp="1"/>
          </p:cNvSpPr>
          <p:nvPr>
            <p:ph type="body" sz="quarter" idx="10"/>
          </p:nvPr>
        </p:nvSpPr>
        <p:spPr>
          <a:xfrm>
            <a:off x="381000" y="1447800"/>
            <a:ext cx="8382000" cy="5181600"/>
          </a:xfrm>
        </p:spPr>
        <p:txBody>
          <a:bodyPr/>
          <a:lstStyle/>
          <a:p>
            <a:r>
              <a:rPr lang="en-US" sz="2800" dirty="0" smtClean="0"/>
              <a:t>Simplification</a:t>
            </a:r>
          </a:p>
          <a:p>
            <a:pPr lvl="1"/>
            <a:r>
              <a:rPr lang="en-US" sz="2400" dirty="0" smtClean="0"/>
              <a:t>RAD: Active Record patterns for data in MVC and Web Forms</a:t>
            </a:r>
          </a:p>
          <a:p>
            <a:pPr lvl="1"/>
            <a:r>
              <a:rPr lang="en-US" sz="2400" dirty="0" smtClean="0"/>
              <a:t>Extensive, task-based ‘helpers’ that enable powerful scenarios, but still give you control</a:t>
            </a:r>
          </a:p>
          <a:p>
            <a:pPr lvl="1"/>
            <a:r>
              <a:rPr lang="en-US" sz="2400" dirty="0" smtClean="0"/>
              <a:t>Simple extension-less routing</a:t>
            </a:r>
          </a:p>
          <a:p>
            <a:r>
              <a:rPr lang="en-US" sz="2800" dirty="0" smtClean="0"/>
              <a:t>Standards</a:t>
            </a:r>
          </a:p>
          <a:p>
            <a:pPr lvl="1"/>
            <a:r>
              <a:rPr lang="en-US" sz="2400" dirty="0" smtClean="0"/>
              <a:t>Investigating HTML5</a:t>
            </a:r>
          </a:p>
          <a:p>
            <a:r>
              <a:rPr lang="en-US" sz="2800" dirty="0" smtClean="0"/>
              <a:t>Better app management, performance</a:t>
            </a:r>
          </a:p>
          <a:p>
            <a:pPr lvl="1"/>
            <a:r>
              <a:rPr lang="en-US" sz="2400" dirty="0" smtClean="0"/>
              <a:t>Velocity cache provider</a:t>
            </a:r>
          </a:p>
          <a:p>
            <a:pPr lvl="1"/>
            <a:r>
              <a:rPr lang="en-US" sz="2400" dirty="0" smtClean="0"/>
              <a:t>CSS Sprites and minification</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endParaRPr lang="en-US" dirty="0"/>
          </a:p>
        </p:txBody>
      </p:sp>
      <p:sp>
        <p:nvSpPr>
          <p:cNvPr id="3" name="Text Placeholder 2"/>
          <p:cNvSpPr>
            <a:spLocks noGrp="1"/>
          </p:cNvSpPr>
          <p:nvPr>
            <p:ph type="body" sz="quarter" idx="10"/>
          </p:nvPr>
        </p:nvSpPr>
        <p:spPr>
          <a:xfrm>
            <a:off x="975360" y="1539239"/>
            <a:ext cx="8382000" cy="3656386"/>
          </a:xfrm>
        </p:spPr>
        <p:txBody>
          <a:bodyPr>
            <a:normAutofit/>
          </a:bodyPr>
          <a:lstStyle/>
          <a:p>
            <a:pPr marL="0" indent="0">
              <a:buNone/>
            </a:pPr>
            <a:r>
              <a:rPr lang="en-US" sz="6600" dirty="0" smtClean="0"/>
              <a:t>What are some common operations that could be simplified?</a:t>
            </a:r>
          </a:p>
        </p:txBody>
      </p:sp>
    </p:spTree>
    <p:extLst>
      <p:ext uri="{BB962C8B-B14F-4D97-AF65-F5344CB8AC3E}">
        <p14:creationId xmlns:p14="http://schemas.microsoft.com/office/powerpoint/2010/main" val="3126536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3850"/>
            <a:ext cx="8382000" cy="498598"/>
          </a:xfrm>
        </p:spPr>
        <p:txBody>
          <a:bodyPr>
            <a:normAutofit/>
          </a:bodyPr>
          <a:lstStyle/>
          <a:p>
            <a:r>
              <a:rPr lang="en-US" sz="3600" dirty="0" smtClean="0"/>
              <a:t>ASP.NET Helpers</a:t>
            </a:r>
            <a:endParaRPr lang="en-US" dirty="0">
              <a:solidFill>
                <a:schemeClr val="accent1"/>
              </a:solidFill>
            </a:endParaRPr>
          </a:p>
        </p:txBody>
      </p:sp>
      <p:sp>
        <p:nvSpPr>
          <p:cNvPr id="3" name="Text Placeholder 2"/>
          <p:cNvSpPr>
            <a:spLocks noGrp="1"/>
          </p:cNvSpPr>
          <p:nvPr>
            <p:ph type="body" sz="quarter" idx="10"/>
          </p:nvPr>
        </p:nvSpPr>
        <p:spPr>
          <a:xfrm>
            <a:off x="381000" y="1447798"/>
            <a:ext cx="8382000" cy="4495801"/>
          </a:xfrm>
        </p:spPr>
        <p:txBody>
          <a:bodyPr>
            <a:normAutofit/>
          </a:bodyPr>
          <a:lstStyle/>
          <a:p>
            <a:pPr marL="514350" indent="-514350"/>
            <a:r>
              <a:rPr lang="en-US" dirty="0" smtClean="0"/>
              <a:t>Image manipulation</a:t>
            </a:r>
          </a:p>
          <a:p>
            <a:pPr marL="514350" indent="-514350"/>
            <a:r>
              <a:rPr lang="en-US" dirty="0" smtClean="0"/>
              <a:t>Email (and signup email with verification)</a:t>
            </a:r>
          </a:p>
          <a:p>
            <a:pPr marL="514350" indent="-514350"/>
            <a:r>
              <a:rPr lang="en-US" dirty="0" smtClean="0"/>
              <a:t>Background tasks</a:t>
            </a:r>
          </a:p>
          <a:p>
            <a:pPr marL="514350" indent="-514350"/>
            <a:r>
              <a:rPr lang="en-US" dirty="0" smtClean="0"/>
              <a:t>File upload with progress updates</a:t>
            </a:r>
          </a:p>
        </p:txBody>
      </p:sp>
    </p:spTree>
    <p:extLst>
      <p:ext uri="{BB962C8B-B14F-4D97-AF65-F5344CB8AC3E}">
        <p14:creationId xmlns:p14="http://schemas.microsoft.com/office/powerpoint/2010/main" val="53399434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Helpers</a:t>
            </a:r>
            <a:endParaRPr lang="en-US" dirty="0"/>
          </a:p>
        </p:txBody>
      </p:sp>
      <p:sp>
        <p:nvSpPr>
          <p:cNvPr id="3" name="Subtitle 2"/>
          <p:cNvSpPr>
            <a:spLocks noGrp="1"/>
          </p:cNvSpPr>
          <p:nvPr>
            <p:ph type="subTitle" idx="1"/>
          </p:nvPr>
        </p:nvSpPr>
        <p:spPr/>
        <p:txBody>
          <a:bodyPr/>
          <a:lstStyle/>
          <a:p>
            <a:endParaRPr lang="en-US" dirty="0" smtClean="0">
              <a:gradFill>
                <a:gsLst>
                  <a:gs pos="0">
                    <a:schemeClr val="tx1"/>
                  </a:gs>
                  <a:gs pos="100000">
                    <a:schemeClr val="tx1"/>
                  </a:gs>
                </a:gsLst>
                <a:lin ang="5400000" scaled="0"/>
              </a:gradFill>
            </a:endParaRPr>
          </a:p>
          <a:p>
            <a:endParaRPr lang="en-US" dirty="0" smtClean="0">
              <a:gradFill>
                <a:gsLst>
                  <a:gs pos="0">
                    <a:schemeClr val="tx1"/>
                  </a:gs>
                  <a:gs pos="100000">
                    <a:schemeClr val="tx1"/>
                  </a:gs>
                </a:gsLst>
                <a:lin ang="5400000" scaled="0"/>
              </a:gradFill>
            </a:endParaRPr>
          </a:p>
          <a:p>
            <a:endParaRPr lang="en-US" dirty="0">
              <a:gradFill>
                <a:gsLst>
                  <a:gs pos="0">
                    <a:schemeClr val="tx1"/>
                  </a:gs>
                  <a:gs pos="100000">
                    <a:schemeClr val="tx1"/>
                  </a:gs>
                </a:gsLst>
                <a:lin ang="5400000" scaled="0"/>
              </a:gradFill>
            </a:endParaRPr>
          </a:p>
        </p:txBody>
      </p:sp>
      <p:sp>
        <p:nvSpPr>
          <p:cNvPr id="4" name="Text Placeholder 3"/>
          <p:cNvSpPr>
            <a:spLocks noGrp="1"/>
          </p:cNvSpPr>
          <p:nvPr>
            <p:ph type="body" sz="quarter" idx="10"/>
          </p:nvPr>
        </p:nvSpPr>
        <p:spPr/>
        <p:txBody>
          <a:bodyPr/>
          <a:lstStyle/>
          <a:p>
            <a:r>
              <a:rPr lang="en-US" dirty="0" smtClean="0"/>
              <a:t>demo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Helpers: Image Manipulation</a:t>
            </a:r>
            <a:endParaRPr lang="en-US" dirty="0"/>
          </a:p>
        </p:txBody>
      </p:sp>
      <p:sp>
        <p:nvSpPr>
          <p:cNvPr id="3" name="Content Placeholder 2"/>
          <p:cNvSpPr>
            <a:spLocks noGrp="1"/>
          </p:cNvSpPr>
          <p:nvPr>
            <p:ph idx="1"/>
          </p:nvPr>
        </p:nvSpPr>
        <p:spPr/>
        <p:txBody>
          <a:bodyPr>
            <a:noAutofit/>
          </a:bodyPr>
          <a:lstStyle/>
          <a:p>
            <a:pPr>
              <a:buFont typeface="Arial" charset="0"/>
              <a:buChar char="•"/>
            </a:pPr>
            <a:r>
              <a:rPr lang="en-US" sz="2800" dirty="0" smtClean="0"/>
              <a:t>Add a watermark to an image:</a:t>
            </a:r>
          </a:p>
          <a:p>
            <a:pPr>
              <a:buNone/>
            </a:pPr>
            <a:r>
              <a:rPr lang="en-US" sz="2800" dirty="0" smtClean="0">
                <a:solidFill>
                  <a:schemeClr val="tx2"/>
                </a:solidFill>
                <a:latin typeface="Consolas" pitchFamily="49" charset="0"/>
                <a:cs typeface="Consolas" pitchFamily="49" charset="0"/>
              </a:rPr>
              <a:t>	Imaging.AddWatermark(</a:t>
            </a:r>
          </a:p>
          <a:p>
            <a:pPr>
              <a:buNone/>
            </a:pPr>
            <a:r>
              <a:rPr lang="en-US" sz="2800" dirty="0" smtClean="0">
                <a:solidFill>
                  <a:schemeClr val="tx2"/>
                </a:solidFill>
                <a:latin typeface="Consolas" pitchFamily="49" charset="0"/>
                <a:cs typeface="Consolas" pitchFamily="49" charset="0"/>
              </a:rPr>
              <a:t>			"© My Corporation",</a:t>
            </a:r>
          </a:p>
          <a:p>
            <a:pPr>
              <a:buNone/>
            </a:pPr>
            <a:r>
              <a:rPr lang="en-US" sz="2800" dirty="0" smtClean="0">
                <a:solidFill>
                  <a:schemeClr val="tx2"/>
                </a:solidFill>
                <a:latin typeface="Consolas" pitchFamily="49" charset="0"/>
                <a:cs typeface="Consolas" pitchFamily="49" charset="0"/>
              </a:rPr>
              <a:t>			"original.jpg", "new.jpg");</a:t>
            </a:r>
          </a:p>
          <a:p>
            <a:pPr>
              <a:buNone/>
            </a:pPr>
            <a:endParaRPr lang="en-US" sz="2800" dirty="0" smtClean="0">
              <a:latin typeface="Consolas" pitchFamily="49" charset="0"/>
              <a:cs typeface="Consolas" pitchFamily="49" charset="0"/>
            </a:endParaRPr>
          </a:p>
          <a:p>
            <a:pPr>
              <a:buFont typeface="Arial" charset="0"/>
              <a:buChar char="•"/>
            </a:pPr>
            <a:r>
              <a:rPr lang="en-US" sz="2800" dirty="0" smtClean="0"/>
              <a:t>Resize an image to specific dimensions:</a:t>
            </a:r>
          </a:p>
          <a:p>
            <a:pPr>
              <a:buNone/>
            </a:pPr>
            <a:r>
              <a:rPr lang="en-US" sz="2800" dirty="0" smtClean="0">
                <a:solidFill>
                  <a:schemeClr val="tx2"/>
                </a:solidFill>
                <a:latin typeface="Consolas" pitchFamily="49" charset="0"/>
                <a:cs typeface="Consolas" pitchFamily="49" charset="0"/>
              </a:rPr>
              <a:t>	Imaging.ResizeImage(</a:t>
            </a:r>
          </a:p>
          <a:p>
            <a:pPr>
              <a:buNone/>
            </a:pPr>
            <a:r>
              <a:rPr lang="en-US" sz="2800" dirty="0" smtClean="0">
                <a:solidFill>
                  <a:schemeClr val="tx2"/>
                </a:solidFill>
                <a:latin typeface="Consolas" pitchFamily="49" charset="0"/>
                <a:cs typeface="Consolas" pitchFamily="49" charset="0"/>
              </a:rPr>
              <a:t>			1024, 768,</a:t>
            </a:r>
          </a:p>
          <a:p>
            <a:pPr>
              <a:buNone/>
            </a:pPr>
            <a:r>
              <a:rPr lang="en-US" sz="2800" dirty="0" smtClean="0">
                <a:solidFill>
                  <a:schemeClr val="tx2"/>
                </a:solidFill>
                <a:latin typeface="Consolas" pitchFamily="49" charset="0"/>
                <a:cs typeface="Consolas" pitchFamily="49" charset="0"/>
              </a:rPr>
              <a:t>			"original.jpg", "new.jpg");</a:t>
            </a:r>
          </a:p>
          <a:p>
            <a:pPr>
              <a:buNone/>
            </a:pPr>
            <a:endParaRPr lang="en-US" sz="2800" dirty="0" smtClean="0">
              <a:latin typeface="Consolas" pitchFamily="49" charset="0"/>
              <a:cs typeface="Consolas" pitchFamily="49" charset="0"/>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DC09 PPT Template (4 x 3)">
  <a:themeElements>
    <a:clrScheme name="PDC 2009">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C3D69B" mc:Ignorable=""/>
      </a:accent1>
      <a:accent2>
        <a:srgbClr xmlns:mc="http://schemas.openxmlformats.org/markup-compatibility/2006" xmlns:a14="http://schemas.microsoft.com/office/drawing/2010/main" val="7D706D" mc:Ignorable=""/>
      </a:accent2>
      <a:accent3>
        <a:srgbClr xmlns:mc="http://schemas.openxmlformats.org/markup-compatibility/2006" xmlns:a14="http://schemas.microsoft.com/office/drawing/2010/main" val="B8B2AE" mc:Ignorable=""/>
      </a:accent3>
      <a:accent4>
        <a:srgbClr xmlns:mc="http://schemas.openxmlformats.org/markup-compatibility/2006" xmlns:a14="http://schemas.microsoft.com/office/drawing/2010/main" val="DF8536" mc:Ignorable=""/>
      </a:accent4>
      <a:accent5>
        <a:srgbClr xmlns:mc="http://schemas.openxmlformats.org/markup-compatibility/2006" xmlns:a14="http://schemas.microsoft.com/office/drawing/2010/main" val="5F779C" mc:Ignorable=""/>
      </a:accent5>
      <a:accent6>
        <a:srgbClr xmlns:mc="http://schemas.openxmlformats.org/markup-compatibility/2006" xmlns:a14="http://schemas.microsoft.com/office/drawing/2010/main" val="AA534A"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effectLst>
          <a:outerShdw blurRad="40005" dist="22860" dir="5400000" rotWithShape="0">
            <a:srgbClr xmlns:mc="http://schemas.openxmlformats.org/markup-compatibility/2006" xmlns:a14="http://schemas.microsoft.com/office/drawing/2010/main" val="000000" mc:Ignorable="">
              <a:alpha val="35000"/>
            </a:srgbClr>
          </a:outerShdw>
        </a:effectLst>
        <a:scene3d>
          <a:camera prst="orthographicFront" fov="0">
            <a:rot lat="0" lon="0" rev="0"/>
          </a:camera>
          <a:lightRig rig="soft" dir="tl">
            <a:rot lat="0" lon="0" rev="20000000"/>
          </a:lightRig>
        </a:scene3d>
        <a:sp3d prstMaterial="matte"/>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defPPr>
      </a:lstStyle>
      <a:style>
        <a:lnRef idx="0">
          <a:schemeClr val="accent5"/>
        </a:lnRef>
        <a:fillRef idx="3">
          <a:schemeClr val="accent5"/>
        </a:fillRef>
        <a:effectRef idx="3">
          <a:schemeClr val="accent5"/>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Blue Template-Tempalte">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FFC000" mc:Ignorable=""/>
      </a:accent1>
      <a:accent2>
        <a:srgbClr xmlns:mc="http://schemas.openxmlformats.org/markup-compatibility/2006" xmlns:a14="http://schemas.microsoft.com/office/drawing/2010/main" val="2DA33B" mc:Ignorable=""/>
      </a:accent2>
      <a:accent3>
        <a:srgbClr xmlns:mc="http://schemas.openxmlformats.org/markup-compatibility/2006" xmlns:a14="http://schemas.microsoft.com/office/drawing/2010/main" val="DF8045" mc:Ignorable=""/>
      </a:accent3>
      <a:accent4>
        <a:srgbClr xmlns:mc="http://schemas.openxmlformats.org/markup-compatibility/2006" xmlns:a14="http://schemas.microsoft.com/office/drawing/2010/main" val="2D86E7" mc:Ignorable=""/>
      </a:accent4>
      <a:accent5>
        <a:srgbClr xmlns:mc="http://schemas.openxmlformats.org/markup-compatibility/2006" xmlns:a14="http://schemas.microsoft.com/office/drawing/2010/main" val="755DCB" mc:Ignorable=""/>
      </a:accent5>
      <a:accent6>
        <a:srgbClr xmlns:mc="http://schemas.openxmlformats.org/markup-compatibility/2006" xmlns:a14="http://schemas.microsoft.com/office/drawing/2010/main" val="777777"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White with Consolas font for code slides">
  <a:themeElements>
    <a:clrScheme name="Blue Template-Tempalte">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FFC000" mc:Ignorable=""/>
      </a:accent1>
      <a:accent2>
        <a:srgbClr xmlns:mc="http://schemas.openxmlformats.org/markup-compatibility/2006" xmlns:a14="http://schemas.microsoft.com/office/drawing/2010/main" val="2DA33B" mc:Ignorable=""/>
      </a:accent2>
      <a:accent3>
        <a:srgbClr xmlns:mc="http://schemas.openxmlformats.org/markup-compatibility/2006" xmlns:a14="http://schemas.microsoft.com/office/drawing/2010/main" val="DF8045" mc:Ignorable=""/>
      </a:accent3>
      <a:accent4>
        <a:srgbClr xmlns:mc="http://schemas.openxmlformats.org/markup-compatibility/2006" xmlns:a14="http://schemas.microsoft.com/office/drawing/2010/main" val="2D86E7" mc:Ignorable=""/>
      </a:accent4>
      <a:accent5>
        <a:srgbClr xmlns:mc="http://schemas.openxmlformats.org/markup-compatibility/2006" xmlns:a14="http://schemas.microsoft.com/office/drawing/2010/main" val="755DCB" mc:Ignorable=""/>
      </a:accent5>
      <a:accent6>
        <a:srgbClr xmlns:mc="http://schemas.openxmlformats.org/markup-compatibility/2006" xmlns:a14="http://schemas.microsoft.com/office/drawing/2010/main" val="777777"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xmlns:mc="http://schemas.openxmlformats.org/markup-compatibility/2006" xmlns:a14="http://schemas.microsoft.com/office/drawing/2010/main" val="000000" mc:Ignorable="">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PDC09 Breakout Template">
  <a:themeElements>
    <a:clrScheme name="PDC 2009">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C3D69B" mc:Ignorable=""/>
      </a:accent1>
      <a:accent2>
        <a:srgbClr xmlns:mc="http://schemas.openxmlformats.org/markup-compatibility/2006" xmlns:a14="http://schemas.microsoft.com/office/drawing/2010/main" val="7D706D" mc:Ignorable=""/>
      </a:accent2>
      <a:accent3>
        <a:srgbClr xmlns:mc="http://schemas.openxmlformats.org/markup-compatibility/2006" xmlns:a14="http://schemas.microsoft.com/office/drawing/2010/main" val="B8B2AE" mc:Ignorable=""/>
      </a:accent3>
      <a:accent4>
        <a:srgbClr xmlns:mc="http://schemas.openxmlformats.org/markup-compatibility/2006" xmlns:a14="http://schemas.microsoft.com/office/drawing/2010/main" val="DF8536" mc:Ignorable=""/>
      </a:accent4>
      <a:accent5>
        <a:srgbClr xmlns:mc="http://schemas.openxmlformats.org/markup-compatibility/2006" xmlns:a14="http://schemas.microsoft.com/office/drawing/2010/main" val="5F779C" mc:Ignorable=""/>
      </a:accent5>
      <a:accent6>
        <a:srgbClr xmlns:mc="http://schemas.openxmlformats.org/markup-compatibility/2006" xmlns:a14="http://schemas.microsoft.com/office/drawing/2010/main" val="AA534A"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effectLst>
          <a:outerShdw blurRad="40005" dist="22860" dir="5400000" rotWithShape="0">
            <a:srgbClr xmlns:mc="http://schemas.openxmlformats.org/markup-compatibility/2006" xmlns:a14="http://schemas.microsoft.com/office/drawing/2010/main" val="000000" mc:Ignorable="">
              <a:alpha val="35000"/>
            </a:srgbClr>
          </a:outerShdw>
        </a:effectLst>
        <a:scene3d>
          <a:camera prst="orthographicFront" fov="0">
            <a:rot lat="0" lon="0" rev="0"/>
          </a:camera>
          <a:lightRig rig="soft" dir="tl">
            <a:rot lat="0" lon="0" rev="20000000"/>
          </a:lightRig>
        </a:scene3d>
        <a:sp3d prstMaterial="matte"/>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defPPr>
      </a:lstStyle>
      <a:style>
        <a:lnRef idx="0">
          <a:schemeClr val="accent5"/>
        </a:lnRef>
        <a:fillRef idx="3">
          <a:schemeClr val="accent5"/>
        </a:fillRef>
        <a:effectRef idx="3">
          <a:schemeClr val="accent5"/>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PPDC09 Breakout Template">
  <a:themeElements>
    <a:clrScheme name="PDC 2009">
      <a:dk1>
        <a:srgbClr xmlns:mc="http://schemas.openxmlformats.org/markup-compatibility/2006" xmlns:a14="http://schemas.microsoft.com/office/drawing/2010/main" val="000000" mc:Ignorable=""/>
      </a:dk1>
      <a:lt1>
        <a:srgbClr xmlns:mc="http://schemas.openxmlformats.org/markup-compatibility/2006" xmlns:a14="http://schemas.microsoft.com/office/drawing/2010/main" val="FFFFFF" mc:Ignorable=""/>
      </a:lt1>
      <a:dk2>
        <a:srgbClr xmlns:mc="http://schemas.openxmlformats.org/markup-compatibility/2006" xmlns:a14="http://schemas.microsoft.com/office/drawing/2010/main" val="0070C0" mc:Ignorable=""/>
      </a:dk2>
      <a:lt2>
        <a:srgbClr xmlns:mc="http://schemas.openxmlformats.org/markup-compatibility/2006" xmlns:a14="http://schemas.microsoft.com/office/drawing/2010/main" val="BDE3FF" mc:Ignorable=""/>
      </a:lt2>
      <a:accent1>
        <a:srgbClr xmlns:mc="http://schemas.openxmlformats.org/markup-compatibility/2006" xmlns:a14="http://schemas.microsoft.com/office/drawing/2010/main" val="C3D69B" mc:Ignorable=""/>
      </a:accent1>
      <a:accent2>
        <a:srgbClr xmlns:mc="http://schemas.openxmlformats.org/markup-compatibility/2006" xmlns:a14="http://schemas.microsoft.com/office/drawing/2010/main" val="7D706D" mc:Ignorable=""/>
      </a:accent2>
      <a:accent3>
        <a:srgbClr xmlns:mc="http://schemas.openxmlformats.org/markup-compatibility/2006" xmlns:a14="http://schemas.microsoft.com/office/drawing/2010/main" val="B8B2AE" mc:Ignorable=""/>
      </a:accent3>
      <a:accent4>
        <a:srgbClr xmlns:mc="http://schemas.openxmlformats.org/markup-compatibility/2006" xmlns:a14="http://schemas.microsoft.com/office/drawing/2010/main" val="DF8536" mc:Ignorable=""/>
      </a:accent4>
      <a:accent5>
        <a:srgbClr xmlns:mc="http://schemas.openxmlformats.org/markup-compatibility/2006" xmlns:a14="http://schemas.microsoft.com/office/drawing/2010/main" val="5F779C" mc:Ignorable=""/>
      </a:accent5>
      <a:accent6>
        <a:srgbClr xmlns:mc="http://schemas.openxmlformats.org/markup-compatibility/2006" xmlns:a14="http://schemas.microsoft.com/office/drawing/2010/main" val="AA534A" mc:Ignorable=""/>
      </a:accent6>
      <a:hlink>
        <a:srgbClr xmlns:mc="http://schemas.openxmlformats.org/markup-compatibility/2006" xmlns:a14="http://schemas.microsoft.com/office/drawing/2010/main" val="F0ED7B" mc:Ignorable=""/>
      </a:hlink>
      <a:folHlink>
        <a:srgbClr xmlns:mc="http://schemas.openxmlformats.org/markup-compatibility/2006" xmlns:a14="http://schemas.microsoft.com/office/drawing/2010/main" val="F3EB4F" mc:Ignorable=""/>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effectStyle>
        <a:effectStyle>
          <a:effectLst>
            <a:outerShdw blurRad="50800" dist="38100" dir="5400000" rotWithShape="0">
              <a:srgbClr xmlns:mc="http://schemas.openxmlformats.org/markup-compatibility/2006" xmlns:a14="http://schemas.microsoft.com/office/drawing/2010/main" val="000000" mc:Ignorable="">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effectLst>
          <a:outerShdw blurRad="40005" dist="22860" dir="5400000" rotWithShape="0">
            <a:srgbClr xmlns:mc="http://schemas.openxmlformats.org/markup-compatibility/2006" xmlns:a14="http://schemas.microsoft.com/office/drawing/2010/main" val="000000" mc:Ignorable="">
              <a:alpha val="35000"/>
            </a:srgbClr>
          </a:outerShdw>
        </a:effectLst>
        <a:scene3d>
          <a:camera prst="orthographicFront" fov="0">
            <a:rot lat="0" lon="0" rev="0"/>
          </a:camera>
          <a:lightRig rig="soft" dir="tl">
            <a:rot lat="0" lon="0" rev="20000000"/>
          </a:lightRig>
        </a:scene3d>
        <a:sp3d prstMaterial="matte"/>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xmlns:mc="http://schemas.openxmlformats.org/markup-compatibility/2006" xmlns:a14="http://schemas.microsoft.com/office/drawing/2010/main" val="FFFFFF" mc:Ignorable=""/>
                </a:gs>
                <a:gs pos="100000">
                  <a:srgbClr xmlns:mc="http://schemas.openxmlformats.org/markup-compatibility/2006" xmlns:a14="http://schemas.microsoft.com/office/drawing/2010/main" val="FFFFFF" mc:Ignorable=""/>
                </a:gs>
              </a:gsLst>
              <a:lin ang="5400000" scaled="0"/>
            </a:gradFill>
          </a:defRPr>
        </a:defPPr>
      </a:lstStyle>
      <a:style>
        <a:lnRef idx="0">
          <a:schemeClr val="accent5"/>
        </a:lnRef>
        <a:fillRef idx="3">
          <a:schemeClr val="accent5"/>
        </a:fillRef>
        <a:effectRef idx="3">
          <a:schemeClr val="accent5"/>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xmlns:mc="http://schemas.openxmlformats.org/markup-compatibility/2006" xmlns:a14="http://schemas.microsoft.com/office/drawing/2010/main" val="1F497D" mc:Ignorable=""/>
      </a:dk2>
      <a:lt2>
        <a:srgbClr xmlns:mc="http://schemas.openxmlformats.org/markup-compatibility/2006" xmlns:a14="http://schemas.microsoft.com/office/drawing/2010/main" val="EEECE1" mc:Ignorable=""/>
      </a:lt2>
      <a:accent1>
        <a:srgbClr xmlns:mc="http://schemas.openxmlformats.org/markup-compatibility/2006" xmlns:a14="http://schemas.microsoft.com/office/drawing/2010/main" val="4F81BD" mc:Ignorable=""/>
      </a:accent1>
      <a:accent2>
        <a:srgbClr xmlns:mc="http://schemas.openxmlformats.org/markup-compatibility/2006" xmlns:a14="http://schemas.microsoft.com/office/drawing/2010/main" val="C0504D" mc:Ignorable=""/>
      </a:accent2>
      <a:accent3>
        <a:srgbClr xmlns:mc="http://schemas.openxmlformats.org/markup-compatibility/2006" xmlns:a14="http://schemas.microsoft.com/office/drawing/2010/main" val="9BBB59" mc:Ignorable=""/>
      </a:accent3>
      <a:accent4>
        <a:srgbClr xmlns:mc="http://schemas.openxmlformats.org/markup-compatibility/2006" xmlns:a14="http://schemas.microsoft.com/office/drawing/2010/main" val="8064A2" mc:Ignorable=""/>
      </a:accent4>
      <a:accent5>
        <a:srgbClr xmlns:mc="http://schemas.openxmlformats.org/markup-compatibility/2006" xmlns:a14="http://schemas.microsoft.com/office/drawing/2010/main" val="4BACC6" mc:Ignorable=""/>
      </a:accent5>
      <a:accent6>
        <a:srgbClr xmlns:mc="http://schemas.openxmlformats.org/markup-compatibility/2006" xmlns:a14="http://schemas.microsoft.com/office/drawing/2010/main" val="F79646" mc:Ignorable=""/>
      </a:accent6>
      <a:hlink>
        <a:srgbClr xmlns:mc="http://schemas.openxmlformats.org/markup-compatibility/2006" xmlns:a14="http://schemas.microsoft.com/office/drawing/2010/main" val="0000FF" mc:Ignorable=""/>
      </a:hlink>
      <a:folHlink>
        <a:srgbClr xmlns:mc="http://schemas.openxmlformats.org/markup-compatibility/2006" xmlns:a14="http://schemas.microsoft.com/office/drawing/2010/main" val="800080" mc:Ignorabl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xmlns:mc="http://schemas.openxmlformats.org/markup-compatibility/2006" xmlns:a14="http://schemas.microsoft.com/office/drawing/2010/main" val="000000" mc:Ignorable="">
                <a:alpha val="38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effectStyle>
        <a:effectStyle>
          <a:effectLst>
            <a:outerShdw blurRad="40000" dist="23000" dir="5400000" rotWithShape="0">
              <a:srgbClr xmlns:mc="http://schemas.openxmlformats.org/markup-compatibility/2006" xmlns:a14="http://schemas.microsoft.com/office/drawing/2010/main" val="000000" mc:Ignorable="">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PDC09 PPT Template (4 x 3)</Template>
  <TotalTime>25</TotalTime>
  <Words>2616</Words>
  <Application>Microsoft Office PowerPoint</Application>
  <PresentationFormat>On-screen Show (4:3)</PresentationFormat>
  <Paragraphs>245</Paragraphs>
  <Slides>32</Slides>
  <Notes>23</Notes>
  <HiddenSlides>0</HiddenSlides>
  <MMClips>0</MMClips>
  <ScaleCrop>false</ScaleCrop>
  <HeadingPairs>
    <vt:vector size="4" baseType="variant">
      <vt:variant>
        <vt:lpstr>Theme</vt:lpstr>
      </vt:variant>
      <vt:variant>
        <vt:i4>5</vt:i4>
      </vt:variant>
      <vt:variant>
        <vt:lpstr>Slide Titles</vt:lpstr>
      </vt:variant>
      <vt:variant>
        <vt:i4>32</vt:i4>
      </vt:variant>
    </vt:vector>
  </HeadingPairs>
  <TitlesOfParts>
    <vt:vector size="37" baseType="lpstr">
      <vt:lpstr>PDC09 PPT Template (4 x 3)</vt:lpstr>
      <vt:lpstr>White with Consolas font for code slides</vt:lpstr>
      <vt:lpstr>1_White with Consolas font for code slides</vt:lpstr>
      <vt:lpstr>PDC09 Breakout Template</vt:lpstr>
      <vt:lpstr>PPDC09 Breakout Template</vt:lpstr>
      <vt:lpstr>Microsoft ASP.NET Futures</vt:lpstr>
      <vt:lpstr>Agenda:</vt:lpstr>
      <vt:lpstr>Previously, ASP.NET delivered ..</vt:lpstr>
      <vt:lpstr>Previously, ASP.NET delivered ..</vt:lpstr>
      <vt:lpstr>Now ASP.NET is considering</vt:lpstr>
      <vt:lpstr>PowerPoint Presentation</vt:lpstr>
      <vt:lpstr>ASP.NET Helpers</vt:lpstr>
      <vt:lpstr>Helpers</vt:lpstr>
      <vt:lpstr>Helpers: Image Manipulation</vt:lpstr>
      <vt:lpstr>Helpers: Email with Verification</vt:lpstr>
      <vt:lpstr>Helpers: Background Tasks</vt:lpstr>
      <vt:lpstr>Helpers: File Upload with Progress</vt:lpstr>
      <vt:lpstr>Routing Today</vt:lpstr>
      <vt:lpstr>Routing Tomorrow</vt:lpstr>
      <vt:lpstr>Smarty Routes</vt:lpstr>
      <vt:lpstr>New HTML5 features</vt:lpstr>
      <vt:lpstr>HTML5 and ASP.NET</vt:lpstr>
      <vt:lpstr>HTML5 Web Storage</vt:lpstr>
      <vt:lpstr>HTML 5 Web Storage</vt:lpstr>
      <vt:lpstr>PowerPoint Presentation</vt:lpstr>
      <vt:lpstr>Microsoft codename “Velocity” Distributed Cache</vt:lpstr>
      <vt:lpstr>ASP.NET with Velocity</vt:lpstr>
      <vt:lpstr>CSS Sprites and Minification</vt:lpstr>
      <vt:lpstr>CSS Sprites</vt:lpstr>
      <vt:lpstr>PowerPoint Presentation</vt:lpstr>
      <vt:lpstr>Active Record</vt:lpstr>
      <vt:lpstr>ASP.NET MVC w/Active Record</vt:lpstr>
      <vt:lpstr>Summary</vt:lpstr>
      <vt:lpstr>PowerPoint Presentation</vt:lpstr>
      <vt:lpstr>Learn More On Channel 9</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FT18: Microsoft ASP.NET Futures</dc:title>
  <dc:subject>Professional Developers Conference (PDC) 2009</dc:subject>
  <dc:creator>Jonathan Carter, Scott Hunter</dc:creator>
  <cp:keywords>Professional Developers Conference (PDC) 2009</cp:keywords>
  <dc:description>Template: Sean Masterton, Silver Fox Productions, Inc.
Formatting: Jeremy Jenkins, Silver Fox Productions, Inc.
Event Date: November 17-19, 2009
Event Location: Los Angeles, CA
Audience Type: External</dc:description>
  <cp:lastModifiedBy>Shows</cp:lastModifiedBy>
  <cp:revision>7</cp:revision>
  <dcterms:created xsi:type="dcterms:W3CDTF">2009-11-10T21:10:30Z</dcterms:created>
  <dcterms:modified xsi:type="dcterms:W3CDTF">2009-11-16T00:08:04Z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0x010100A6B346632DDD23439E78DEC101AD8587</vt:lpwstr>
  </property>
  <property fmtid="{D5CDD505-2E9C-101B-9397-08002B2CF9AE}" pid="3" name="TaxKeyword">
    <vt:lpwstr/>
  </property>
</Properties>
</file>