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Lst>
  <p:notesMasterIdLst>
    <p:notesMasterId r:id="rId26"/>
  </p:notesMasterIdLst>
  <p:handoutMasterIdLst>
    <p:handoutMasterId r:id="rId27"/>
  </p:handoutMasterIdLst>
  <p:sldIdLst>
    <p:sldId id="312" r:id="rId2"/>
    <p:sldId id="354" r:id="rId3"/>
    <p:sldId id="355" r:id="rId4"/>
    <p:sldId id="356" r:id="rId5"/>
    <p:sldId id="357" r:id="rId6"/>
    <p:sldId id="358" r:id="rId7"/>
    <p:sldId id="359" r:id="rId8"/>
    <p:sldId id="360" r:id="rId9"/>
    <p:sldId id="361" r:id="rId10"/>
    <p:sldId id="362" r:id="rId11"/>
    <p:sldId id="363" r:id="rId12"/>
    <p:sldId id="364" r:id="rId13"/>
    <p:sldId id="353" r:id="rId14"/>
    <p:sldId id="352" r:id="rId15"/>
    <p:sldId id="350" r:id="rId16"/>
    <p:sldId id="351" r:id="rId17"/>
    <p:sldId id="365" r:id="rId18"/>
    <p:sldId id="310" r:id="rId19"/>
    <p:sldId id="342" r:id="rId20"/>
    <p:sldId id="343" r:id="rId21"/>
    <p:sldId id="344" r:id="rId22"/>
    <p:sldId id="345" r:id="rId23"/>
    <p:sldId id="271" r:id="rId24"/>
    <p:sldId id="256" r:id="rId25"/>
  </p:sldIdLst>
  <p:sldSz cx="12188825" cy="6858000"/>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eanna Schuler (Bookey Consulting)" initials="DLS" lastIdx="2" clrIdx="0"/>
  <p:cmAuthor id="1" name="Wenwen" initials="WW"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46A3"/>
    <a:srgbClr val="D13FA0"/>
    <a:srgbClr val="C02E8F"/>
    <a:srgbClr val="B72172"/>
    <a:srgbClr val="FFFFFF"/>
    <a:srgbClr val="000000"/>
    <a:srgbClr val="44C8F5"/>
    <a:srgbClr val="8CC63F"/>
    <a:srgbClr val="701997"/>
    <a:srgbClr val="9521C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25326" autoAdjust="0"/>
    <p:restoredTop sz="96140" autoAdjust="0"/>
  </p:normalViewPr>
  <p:slideViewPr>
    <p:cSldViewPr snapToGrid="0">
      <p:cViewPr varScale="1">
        <p:scale>
          <a:sx n="96" d="100"/>
          <a:sy n="96" d="100"/>
        </p:scale>
        <p:origin x="-102" y="-162"/>
      </p:cViewPr>
      <p:guideLst>
        <p:guide orient="horz" pos="144"/>
        <p:guide orient="horz" pos="622"/>
        <p:guide orient="horz" pos="816"/>
        <p:guide orient="horz" pos="2175"/>
        <p:guide orient="horz" pos="4176"/>
        <p:guide orient="horz" pos="1019"/>
        <p:guide orient="horz" pos="1981"/>
        <p:guide pos="3839"/>
        <p:guide pos="320"/>
        <p:guide pos="613"/>
        <p:guide pos="7358"/>
        <p:guide pos="1940"/>
        <p:guide pos="7063"/>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howGuides="1">
      <p:cViewPr varScale="1">
        <p:scale>
          <a:sx n="81" d="100"/>
          <a:sy n="81" d="100"/>
        </p:scale>
        <p:origin x="-3156"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smtClean="0"/>
              <a:t>Tech Ed North America 2010</a:t>
            </a:r>
            <a:endParaRPr lang="en-US" dirty="0">
              <a:latin typeface="Segoe UI"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Segoe UI" pitchFamily="34" charset="0"/>
              </a:rPr>
              <a:pPr/>
              <a:t>6/9/2010</a:t>
            </a:fld>
            <a:endParaRPr lang="en-US" dirty="0">
              <a:latin typeface="Segoe U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Segoe UI" pitchFamily="34" charset="0"/>
              </a:rPr>
              <a:pPr/>
              <a:t>‹#›</a:t>
            </a:fld>
            <a:endParaRPr lang="en-US" dirty="0">
              <a:latin typeface="Segoe UI" pitchFamily="34" charset="0"/>
            </a:endParaRPr>
          </a:p>
        </p:txBody>
      </p:sp>
    </p:spTree>
    <p:extLst>
      <p:ext uri="{BB962C8B-B14F-4D97-AF65-F5344CB8AC3E}">
        <p14:creationId xmlns:p14="http://schemas.microsoft.com/office/powerpoint/2010/main" val="11659862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Tech Ed North America 2010</a:t>
            </a: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7C3FBCD4-166E-446F-AF18-7D4A0CF9AEF6}" type="datetimeFigureOut">
              <a:rPr lang="en-US" smtClean="0"/>
              <a:pPr/>
              <a:t>6/9/2010</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Segoe UI"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val="437750017"/>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Segoe UI"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8B263312-38AA-4E1E-B2B5-0F8F122B24FE}" type="slidenum">
              <a:rPr lang="en-US" smtClean="0"/>
              <a:pPr/>
              <a:t>1</a:t>
            </a:fld>
            <a:endParaRPr lang="en-US" dirty="0"/>
          </a:p>
        </p:txBody>
      </p:sp>
      <p:sp>
        <p:nvSpPr>
          <p:cNvPr id="6" name="Slide Image Placeholder 5"/>
          <p:cNvSpPr>
            <a:spLocks noGrp="1" noRot="1" noChangeAspect="1"/>
          </p:cNvSpPr>
          <p:nvPr>
            <p:ph type="sldImg"/>
          </p:nvPr>
        </p:nvSpPr>
        <p:spPr>
          <a:xfrm>
            <a:off x="382588" y="685800"/>
            <a:ext cx="6092825" cy="3429000"/>
          </a:xfrm>
        </p:spPr>
      </p:sp>
      <p:sp>
        <p:nvSpPr>
          <p:cNvPr id="7" name="Notes Placeholder 6"/>
          <p:cNvSpPr>
            <a:spLocks noGrp="1"/>
          </p:cNvSpPr>
          <p:nvPr>
            <p:ph type="body" idx="1"/>
          </p:nvPr>
        </p:nvSpPr>
        <p:spPr/>
        <p:txBody>
          <a:bodyPr>
            <a:normAutofit/>
          </a:bodyPr>
          <a:lstStyle/>
          <a:p>
            <a:endParaRPr lang="en-US" dirty="0"/>
          </a:p>
        </p:txBody>
      </p:sp>
      <p:sp>
        <p:nvSpPr>
          <p:cNvPr id="8"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9" name="Date Placeholder 4"/>
          <p:cNvSpPr>
            <a:spLocks noGrp="1"/>
          </p:cNvSpPr>
          <p:nvPr>
            <p:ph type="dt" idx="1"/>
          </p:nvPr>
        </p:nvSpPr>
        <p:spPr>
          <a:xfrm>
            <a:off x="3884613" y="0"/>
            <a:ext cx="2971800" cy="457200"/>
          </a:xfrm>
        </p:spPr>
        <p:txBody>
          <a:bodyPr/>
          <a:lstStyle/>
          <a:p>
            <a:fld id="{81331B57-0BE5-4F82-AA58-76F53EFF3ADA}" type="datetime8">
              <a:rPr lang="en-US" smtClean="0"/>
              <a:pPr/>
              <a:t>6/9/2010 8:39 AM</a:t>
            </a:fld>
            <a:endParaRPr lang="en-US" dirty="0"/>
          </a:p>
        </p:txBody>
      </p:sp>
      <p:sp>
        <p:nvSpPr>
          <p:cNvPr id="10"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11</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6/9/2010 8:39 AM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12</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6/9/2010 8:39 AM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13</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6/9/2010 8:39 AM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14</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6/9/2010 8:39 AM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15</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6/9/2010 8:39 AM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16</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6/9/2010 8:39 AM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17</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6/9/2010 8:39 AM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18</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6/9/2010 8:39 AM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smtClean="0"/>
              <a:t>© 2010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19</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6/9/2010 8:39 AM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smtClean="0"/>
              <a:t>© 2010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20</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6/9/2010 8:39 AM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smtClean="0"/>
              <a:t>© 2010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6/9/2010 8:39 AM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21</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6/9/2010 8:39 AM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smtClean="0"/>
              <a:t>© 2010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dirty="0" smtClean="0"/>
              <a:t>Tech Ed North America 2010</a:t>
            </a:r>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6/9/2010 8:39 AM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23</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r>
              <a:rPr lang="en-US" dirty="0" smtClean="0"/>
              <a:t>Tech Ed North America 2010</a:t>
            </a:r>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6/9/2010 8:39 AM</a:t>
            </a:fld>
            <a:endParaRPr lang="en-US" dirty="0"/>
          </a:p>
        </p:txBody>
      </p:sp>
      <p:sp>
        <p:nvSpPr>
          <p:cNvPr id="6" name="Footer Placeholder 5"/>
          <p:cNvSpPr>
            <a:spLocks noGrp="1"/>
          </p:cNvSpPr>
          <p:nvPr>
            <p:ph type="ftr" sz="quarter" idx="12"/>
          </p:nvPr>
        </p:nvSpPr>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24</a:t>
            </a:fld>
            <a:endParaRPr lang="en-US" dirty="0"/>
          </a:p>
        </p:txBody>
      </p:sp>
      <p:sp>
        <p:nvSpPr>
          <p:cNvPr id="12" name="Slide Image Placeholder 11"/>
          <p:cNvSpPr>
            <a:spLocks noGrp="1" noRot="1" noChangeAspect="1"/>
          </p:cNvSpPr>
          <p:nvPr>
            <p:ph type="sldImg"/>
          </p:nvPr>
        </p:nvSpPr>
        <p:spPr>
          <a:xfrm>
            <a:off x="382588" y="685800"/>
            <a:ext cx="6092825" cy="3429000"/>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4</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6/9/2010 8:39 AM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5</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6/9/2010 8:39 AM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6</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6/9/2010 8:39 AM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7</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6/9/2010 8:39 AM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8</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6/9/2010 8:39 AM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9</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6/9/2010 8:39 AM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10</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6/9/2010 8:39 AM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bg bwMode="black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087726" y="989013"/>
            <a:ext cx="8124787" cy="1020789"/>
          </a:xfrm>
        </p:spPr>
        <p:txBody>
          <a:bodyPr anchor="b">
            <a:noAutofit/>
          </a:bodyPr>
          <a:lstStyle>
            <a:lvl1pPr algn="l">
              <a:lnSpc>
                <a:spcPct val="90000"/>
              </a:lnSpc>
              <a:defRPr sz="4000" spc="-150" baseline="0"/>
            </a:lvl1pPr>
          </a:lstStyle>
          <a:p>
            <a:r>
              <a:rPr lang="en-US" smtClean="0"/>
              <a:t>Click to edit Master title style</a:t>
            </a:r>
            <a:endParaRPr lang="en-US" dirty="0"/>
          </a:p>
        </p:txBody>
      </p:sp>
      <p:sp>
        <p:nvSpPr>
          <p:cNvPr id="3" name="Subtitle 2"/>
          <p:cNvSpPr>
            <a:spLocks noGrp="1"/>
          </p:cNvSpPr>
          <p:nvPr>
            <p:ph type="subTitle" idx="1"/>
          </p:nvPr>
        </p:nvSpPr>
        <p:spPr>
          <a:xfrm>
            <a:off x="3087726" y="2030327"/>
            <a:ext cx="8124788" cy="461665"/>
          </a:xfrm>
        </p:spPr>
        <p:txBody>
          <a:bodyPr vert="horz" wrap="square" lIns="0" tIns="0" rIns="0" bIns="0" rtlCol="0">
            <a:noAutofit/>
          </a:bodyPr>
          <a:lstStyle>
            <a:lvl1pPr marL="0" indent="0" algn="l" defTabSz="914363" rtl="0" eaLnBrk="1" latinLnBrk="0" hangingPunct="1">
              <a:lnSpc>
                <a:spcPct val="100000"/>
              </a:lnSpc>
              <a:spcBef>
                <a:spcPts val="0"/>
              </a:spcBef>
              <a:buSzPct val="100000"/>
              <a:buFontTx/>
              <a:buNone/>
              <a:defRPr lang="en-US" sz="2800" kern="1200" dirty="0">
                <a:solidFill>
                  <a:schemeClr val="accent4">
                    <a:alpha val="99000"/>
                  </a:schemeClr>
                </a:solidFill>
                <a:latin typeface="+mj-lt"/>
                <a:ea typeface="+mn-ea"/>
                <a:cs typeface="+mn-c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ustom Layout">
    <p:bg bwMode="grayWhite">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black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descr="Tech.Ed logo.png"/>
          <p:cNvPicPr>
            <a:picLocks noChangeAspect="1"/>
          </p:cNvPicPr>
          <p:nvPr userDrawn="1"/>
        </p:nvPicPr>
        <p:blipFill>
          <a:blip r:embed="rId3" cstate="screen"/>
          <a:stretch>
            <a:fillRect/>
          </a:stretch>
        </p:blipFill>
        <p:spPr>
          <a:xfrm>
            <a:off x="858321" y="504759"/>
            <a:ext cx="3688868" cy="1584272"/>
          </a:xfrm>
          <a:prstGeom prst="rect">
            <a:avLst/>
          </a:prstGeom>
          <a:noFill/>
          <a:ln>
            <a:noFill/>
          </a:ln>
        </p:spPr>
      </p:pic>
      <p:sp>
        <p:nvSpPr>
          <p:cNvPr id="3" name="TextBox 2"/>
          <p:cNvSpPr txBox="1"/>
          <p:nvPr userDrawn="1"/>
        </p:nvSpPr>
        <p:spPr>
          <a:xfrm>
            <a:off x="861620" y="2383217"/>
            <a:ext cx="6668733" cy="353943"/>
          </a:xfrm>
          <a:prstGeom prst="rect">
            <a:avLst/>
          </a:prstGeom>
          <a:noFill/>
        </p:spPr>
        <p:txBody>
          <a:bodyPr wrap="square" rtlCol="0">
            <a:spAutoFit/>
          </a:bodyPr>
          <a:lstStyle/>
          <a:p>
            <a:r>
              <a:rPr lang="en-US" sz="1700" spc="-30" dirty="0" smtClean="0">
                <a:gradFill>
                  <a:gsLst>
                    <a:gs pos="0">
                      <a:schemeClr val="tx1"/>
                    </a:gs>
                    <a:gs pos="100000">
                      <a:schemeClr val="tx1"/>
                    </a:gs>
                  </a:gsLst>
                  <a:lin ang="5400000" scaled="0"/>
                </a:gradFill>
                <a:latin typeface="+mj-lt"/>
              </a:rPr>
              <a:t>JUNE 7-10, 2010 | NEW ORLEANS,</a:t>
            </a:r>
            <a:r>
              <a:rPr lang="en-US" sz="1700" spc="-30" baseline="0" dirty="0" smtClean="0">
                <a:gradFill>
                  <a:gsLst>
                    <a:gs pos="0">
                      <a:schemeClr val="tx1"/>
                    </a:gs>
                    <a:gs pos="100000">
                      <a:schemeClr val="tx1"/>
                    </a:gs>
                  </a:gsLst>
                  <a:lin ang="5400000" scaled="0"/>
                </a:gradFill>
                <a:latin typeface="+mj-lt"/>
              </a:rPr>
              <a:t> LA</a:t>
            </a:r>
            <a:endParaRPr lang="en-US" sz="1700" spc="-30" dirty="0">
              <a:gradFill>
                <a:gsLst>
                  <a:gs pos="0">
                    <a:schemeClr val="tx1"/>
                  </a:gs>
                  <a:gs pos="100000">
                    <a:schemeClr val="tx1"/>
                  </a:gs>
                </a:gsLst>
                <a:lin ang="5400000" scaled="0"/>
              </a:gradFill>
              <a:latin typeface="+mj-lt"/>
            </a:endParaRPr>
          </a:p>
        </p:txBody>
      </p:sp>
      <p:pic>
        <p:nvPicPr>
          <p:cNvPr id="1026" name="Picture 2" descr="C:\Users\shane\Pictures\Logos\MICROSOFT (brand)\Microsoft corporate logo white.png"/>
          <p:cNvPicPr>
            <a:picLocks noChangeAspect="1" noChangeArrowheads="1"/>
          </p:cNvPicPr>
          <p:nvPr userDrawn="1"/>
        </p:nvPicPr>
        <p:blipFill>
          <a:blip r:embed="rId4"/>
          <a:stretch>
            <a:fillRect/>
          </a:stretch>
        </p:blipFill>
        <p:spPr bwMode="auto">
          <a:xfrm>
            <a:off x="1154353" y="5950432"/>
            <a:ext cx="2418271" cy="414561"/>
          </a:xfrm>
          <a:prstGeom prst="rect">
            <a:avLst/>
          </a:prstGeom>
          <a:noFill/>
          <a:ln>
            <a:noFill/>
          </a:ln>
        </p:spPr>
      </p:pic>
    </p:spTree>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0">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07868" y="987425"/>
            <a:ext cx="11173090"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07868" y="987425"/>
            <a:ext cx="11173090"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6"/>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Light background developer code-">
    <p:bg bwMode="grayWhite">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ound Single Corner Rectangle 3"/>
          <p:cNvSpPr/>
          <p:nvPr userDrawn="1"/>
        </p:nvSpPr>
        <p:spPr bwMode="auto">
          <a:xfrm flipH="1">
            <a:off x="507859" y="927100"/>
            <a:ext cx="11739554" cy="5728224"/>
          </a:xfrm>
          <a:prstGeom prst="round1Rect">
            <a:avLst>
              <a:gd name="adj" fmla="val 2999"/>
            </a:avLst>
          </a:prstGeom>
          <a:solidFill>
            <a:schemeClr val="tx1"/>
          </a:solidFill>
          <a:ln w="28575">
            <a:gradFill>
              <a:gsLst>
                <a:gs pos="0">
                  <a:schemeClr val="accent2"/>
                </a:gs>
                <a:gs pos="50000">
                  <a:schemeClr val="accent2"/>
                </a:gs>
                <a:gs pos="100000">
                  <a:schemeClr val="tx1">
                    <a:alpha val="0"/>
                  </a:schemeClr>
                </a:gs>
              </a:gsLst>
              <a:lin ang="5400000" scaled="0"/>
            </a:gra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2" name="Title 1"/>
          <p:cNvSpPr>
            <a:spLocks noGrp="1"/>
          </p:cNvSpPr>
          <p:nvPr>
            <p:ph type="title"/>
          </p:nvPr>
        </p:nvSpPr>
        <p:spPr>
          <a:xfrm>
            <a:off x="507868" y="228600"/>
            <a:ext cx="11173090" cy="553998"/>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740640" y="1143000"/>
            <a:ext cx="10940317" cy="1606594"/>
          </a:xfrm>
        </p:spPr>
        <p:txBody>
          <a:bodyPr/>
          <a:lstStyle>
            <a:lvl1pPr algn="l" defTabSz="914363" rtl="0" eaLnBrk="1" latinLnBrk="0" hangingPunct="1">
              <a:lnSpc>
                <a:spcPct val="80000"/>
              </a:lnSpc>
              <a:spcBef>
                <a:spcPct val="20000"/>
              </a:spcBef>
              <a:buSzPct val="100000"/>
              <a:buFontTx/>
              <a:buNone/>
              <a:defRPr lang="en-US" sz="2800" b="0" kern="1200" dirty="0" smtClean="0">
                <a:solidFill>
                  <a:srgbClr val="000000"/>
                </a:solidFill>
                <a:latin typeface="Consolas" pitchFamily="49" charset="0"/>
                <a:ea typeface="+mn-ea"/>
                <a:cs typeface="Courier New" pitchFamily="49" charset="0"/>
              </a:defRPr>
            </a:lvl1pPr>
            <a:lvl2pPr algn="l" defTabSz="914363" rtl="0" eaLnBrk="1" latinLnBrk="0" hangingPunct="1">
              <a:lnSpc>
                <a:spcPct val="80000"/>
              </a:lnSpc>
              <a:spcBef>
                <a:spcPct val="20000"/>
              </a:spcBef>
              <a:buSzPct val="100000"/>
              <a:buFontTx/>
              <a:buNone/>
              <a:defRPr lang="en-US" sz="2400" b="0" kern="1200" dirty="0" smtClean="0">
                <a:solidFill>
                  <a:srgbClr val="000000"/>
                </a:solidFill>
                <a:latin typeface="Consolas" pitchFamily="49" charset="0"/>
                <a:ea typeface="+mn-ea"/>
                <a:cs typeface="Courier New" pitchFamily="49" charset="0"/>
              </a:defRPr>
            </a:lvl2pPr>
            <a:lvl3pPr algn="l" defTabSz="914363" rtl="0" eaLnBrk="1" latinLnBrk="0" hangingPunct="1">
              <a:lnSpc>
                <a:spcPct val="80000"/>
              </a:lnSpc>
              <a:spcBef>
                <a:spcPct val="20000"/>
              </a:spcBef>
              <a:buSzPct val="100000"/>
              <a:buFontTx/>
              <a:buNone/>
              <a:defRPr lang="en-US" sz="2000" b="0" kern="1200" dirty="0" smtClean="0">
                <a:solidFill>
                  <a:srgbClr val="000000"/>
                </a:solidFill>
                <a:latin typeface="Consolas" pitchFamily="49" charset="0"/>
                <a:ea typeface="+mn-ea"/>
                <a:cs typeface="Courier New" pitchFamily="49" charset="0"/>
              </a:defRPr>
            </a:lvl3pPr>
            <a:lvl4pPr algn="l" defTabSz="914363" rtl="0" eaLnBrk="1" latinLnBrk="0" hangingPunct="1">
              <a:lnSpc>
                <a:spcPct val="80000"/>
              </a:lnSpc>
              <a:spcBef>
                <a:spcPct val="20000"/>
              </a:spcBef>
              <a:buSzPct val="100000"/>
              <a:buFontTx/>
              <a:buNone/>
              <a:defRPr lang="en-US" sz="1800" b="0" kern="1200" dirty="0" smtClean="0">
                <a:solidFill>
                  <a:srgbClr val="000000"/>
                </a:solidFill>
                <a:latin typeface="Consolas" pitchFamily="49" charset="0"/>
                <a:ea typeface="+mn-ea"/>
                <a:cs typeface="Courier New" pitchFamily="49" charset="0"/>
              </a:defRPr>
            </a:lvl4pPr>
            <a:lvl5pPr algn="l" defTabSz="914363" rtl="0" eaLnBrk="1" latinLnBrk="0" hangingPunct="1">
              <a:lnSpc>
                <a:spcPct val="80000"/>
              </a:lnSpc>
              <a:spcBef>
                <a:spcPct val="20000"/>
              </a:spcBef>
              <a:buSzPct val="100000"/>
              <a:buFontTx/>
              <a:buNone/>
              <a:defRPr lang="en-US" sz="1600" b="0" kern="1200" dirty="0">
                <a:solidFill>
                  <a:srgbClr val="000000"/>
                </a:solidFill>
                <a:latin typeface="Consolas" pitchFamily="49" charset="0"/>
                <a:ea typeface="+mn-ea"/>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Demo, Video etc. &quot;special&quot; slides">
    <p:bg bwMode="blackGray">
      <p:bgPr>
        <a:blipFill dpi="0" rotWithShape="1">
          <a:blip r:embed="rId2">
            <a:lum/>
          </a:blip>
          <a:srcRect/>
          <a:stretch>
            <a:fillRect l="-4000" r="-4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73413" y="1617664"/>
            <a:ext cx="10239100" cy="60024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baseline="0" dirty="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973413" y="2227634"/>
            <a:ext cx="10239100" cy="917203"/>
          </a:xfrm>
        </p:spPr>
        <p:txBody>
          <a:bodyPr vert="horz" wrap="square" lIns="0" tIns="0" rIns="0" bIns="0" rtlCol="0" anchor="t">
            <a:noAutofit/>
          </a:bodyPr>
          <a:lstStyle>
            <a:lvl1pPr marL="0" indent="0" algn="l" defTabSz="914363" rtl="0" eaLnBrk="1" latinLnBrk="0" hangingPunct="1">
              <a:lnSpc>
                <a:spcPct val="100000"/>
              </a:lnSpc>
              <a:spcBef>
                <a:spcPts val="0"/>
              </a:spcBef>
              <a:buSzPct val="100000"/>
              <a:buFontTx/>
              <a:buNone/>
              <a:defRPr lang="en-US" sz="2000" kern="1200" dirty="0">
                <a:gradFill>
                  <a:gsLst>
                    <a:gs pos="0">
                      <a:schemeClr val="accent4"/>
                    </a:gs>
                    <a:gs pos="86000">
                      <a:schemeClr val="accent4"/>
                    </a:gs>
                  </a:gsLst>
                  <a:lin ang="5400000" scaled="0"/>
                </a:gradFill>
                <a:latin typeface="+mj-lt"/>
                <a:ea typeface="+mn-ea"/>
                <a:cs typeface="+mn-c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1128297" y="5761524"/>
            <a:ext cx="10250815" cy="138499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6600" b="0" i="0" u="none" strike="noStrike" kern="1200" cap="none" spc="0" normalizeH="0" baseline="0" noProof="0" dirty="0" smtClean="0">
                <a:ln w="11430"/>
                <a:gradFill>
                  <a:gsLst>
                    <a:gs pos="0">
                      <a:schemeClr val="tx1"/>
                    </a:gs>
                    <a:gs pos="100000">
                      <a:schemeClr val="tx1"/>
                    </a:gs>
                  </a:gsLst>
                  <a:lin ang="5400000" scaled="0"/>
                </a:gradFill>
                <a:effectLst/>
                <a:uLnTx/>
                <a:uFillTx/>
                <a:latin typeface="+mj-lt"/>
                <a:ea typeface="+mn-ea"/>
                <a:cs typeface="+mn-cs"/>
              </a:defRPr>
            </a:lvl1pPr>
          </a:lstStyle>
          <a:p>
            <a:pPr lvl="0"/>
            <a:r>
              <a:rPr lang="en-US" dirty="0" smtClean="0"/>
              <a:t>CLICK TO…</a:t>
            </a:r>
          </a:p>
        </p:txBody>
      </p:sp>
    </p:spTree>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7868" y="228600"/>
            <a:ext cx="11173090" cy="553998"/>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07868" y="989013"/>
            <a:ext cx="11173090" cy="1945148"/>
          </a:xfrm>
        </p:spPr>
        <p:txBody>
          <a:bodyPr/>
          <a:lstStyle>
            <a:lvl1pPr>
              <a:defRPr sz="2800"/>
            </a:lvl1pPr>
            <a:lvl2pPr>
              <a:defRPr sz="2600"/>
            </a:lvl2pPr>
            <a:lvl4pPr>
              <a:defRPr sz="22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and Content_al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7868" y="228600"/>
            <a:ext cx="11173090" cy="553998"/>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07868" y="989013"/>
            <a:ext cx="11173090" cy="1945148"/>
          </a:xfrm>
        </p:spPr>
        <p:txBody>
          <a:bodyPr/>
          <a:lstStyle>
            <a:lvl1pPr>
              <a:defRPr sz="2800"/>
            </a:lvl1pPr>
            <a:lvl2pPr>
              <a:defRPr sz="2600"/>
            </a:lvl2pPr>
            <a:lvl4pPr>
              <a:defRPr sz="22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7735" y="228600"/>
            <a:ext cx="11173090" cy="553998"/>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507868" y="989013"/>
            <a:ext cx="11172957" cy="1945148"/>
          </a:xfrm>
        </p:spPr>
        <p:txBody>
          <a:bodyPr/>
          <a:lstStyle>
            <a:lvl1pPr>
              <a:lnSpc>
                <a:spcPct val="90000"/>
              </a:lnSpc>
              <a:defRPr sz="2800"/>
            </a:lvl1pPr>
            <a:lvl2pPr>
              <a:lnSpc>
                <a:spcPct val="90000"/>
              </a:lnSpc>
              <a:defRPr sz="2600"/>
            </a:lvl2pPr>
            <a:lvl3pPr>
              <a:lnSpc>
                <a:spcPct val="90000"/>
              </a:lnSpc>
              <a:defRPr/>
            </a:lvl3pPr>
            <a:lvl4pPr>
              <a:lnSpc>
                <a:spcPct val="90000"/>
              </a:lnSpc>
              <a:defRPr sz="2200"/>
            </a:lvl4pPr>
            <a:lvl5pPr>
              <a:lnSpc>
                <a:spcPct val="90000"/>
              </a:lnSpc>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12790" y="989013"/>
            <a:ext cx="5484971" cy="1945148"/>
          </a:xfrm>
        </p:spPr>
        <p:txBody>
          <a:bodyPr/>
          <a:lstStyle>
            <a:lvl1pPr marL="339976" indent="-339976">
              <a:lnSpc>
                <a:spcPct val="90000"/>
              </a:lnSpc>
              <a:defRPr sz="2800"/>
            </a:lvl1pPr>
            <a:lvl2pPr marL="673338" indent="-325424">
              <a:lnSpc>
                <a:spcPct val="90000"/>
              </a:lnSpc>
              <a:defRPr sz="2600"/>
            </a:lvl2pPr>
            <a:lvl3pPr marL="953785" indent="-288384">
              <a:lnSpc>
                <a:spcPct val="90000"/>
              </a:lnSpc>
              <a:defRPr sz="2400"/>
            </a:lvl3pPr>
            <a:lvl4pPr marL="1227618" indent="-273833">
              <a:lnSpc>
                <a:spcPct val="90000"/>
              </a:lnSpc>
              <a:defRPr sz="2200"/>
            </a:lvl4pPr>
            <a:lvl5pPr marL="1516002" indent="-280447">
              <a:lnSpc>
                <a:spcPct val="90000"/>
              </a:lnSpc>
              <a:defRPr sz="20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95854" y="989013"/>
            <a:ext cx="5484971" cy="1945148"/>
          </a:xfrm>
        </p:spPr>
        <p:txBody>
          <a:bodyPr/>
          <a:lstStyle>
            <a:lvl1pPr marL="347914" indent="-347914">
              <a:lnSpc>
                <a:spcPct val="90000"/>
              </a:lnSpc>
              <a:defRPr sz="2800"/>
            </a:lvl1pPr>
            <a:lvl2pPr marL="673338" indent="-339976">
              <a:lnSpc>
                <a:spcPct val="90000"/>
              </a:lnSpc>
              <a:defRPr sz="2600"/>
            </a:lvl2pPr>
            <a:lvl3pPr marL="961722" indent="-302936">
              <a:lnSpc>
                <a:spcPct val="90000"/>
              </a:lnSpc>
              <a:defRPr sz="2400"/>
            </a:lvl3pPr>
            <a:lvl4pPr marL="1227618" indent="-265896">
              <a:lnSpc>
                <a:spcPct val="90000"/>
              </a:lnSpc>
              <a:defRPr sz="2200"/>
            </a:lvl4pPr>
            <a:lvl5pPr marL="1516002" indent="-273833">
              <a:lnSpc>
                <a:spcPct val="90000"/>
              </a:lnSpc>
              <a:defRPr sz="20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17083" y="989013"/>
            <a:ext cx="5484971"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17083" y="1401033"/>
            <a:ext cx="5484971" cy="1686616"/>
          </a:xfrm>
        </p:spPr>
        <p:txBody>
          <a:bodyPr/>
          <a:lstStyle>
            <a:lvl1pPr marL="281770" indent="-281770">
              <a:defRPr sz="2400"/>
            </a:lvl1pPr>
            <a:lvl2pPr marL="562218" indent="-265896">
              <a:defRPr sz="2400"/>
            </a:lvl2pPr>
            <a:lvl3pPr marL="813562" indent="-243407">
              <a:defRPr sz="2000"/>
            </a:lvl3pPr>
            <a:lvl4pPr marL="1050354" indent="-228856">
              <a:defRPr sz="1800"/>
            </a:lvl4pPr>
            <a:lvl5pPr marL="1279210" indent="-206367">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93029" y="989013"/>
            <a:ext cx="5487929"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1755" y="1401033"/>
            <a:ext cx="5489202" cy="1686616"/>
          </a:xfrm>
        </p:spPr>
        <p:txBody>
          <a:bodyPr/>
          <a:lstStyle>
            <a:lvl1pPr marL="296321" indent="-296321">
              <a:defRPr sz="2400"/>
            </a:lvl1pPr>
            <a:lvl2pPr marL="570155" indent="-273833">
              <a:defRPr sz="2400"/>
            </a:lvl2pPr>
            <a:lvl3pPr marL="821499" indent="-244730">
              <a:defRPr sz="2000"/>
            </a:lvl3pPr>
            <a:lvl4pPr marL="1050354" indent="-236793">
              <a:defRPr sz="1800"/>
            </a:lvl4pPr>
            <a:lvl5pPr marL="1279210" indent="-220919">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07868" y="228600"/>
            <a:ext cx="11172957" cy="5539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07868" y="989013"/>
            <a:ext cx="11172957" cy="19451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8" r:id="rId1"/>
    <p:sldLayoutId id="2147483724" r:id="rId2"/>
    <p:sldLayoutId id="2147483696" r:id="rId3"/>
    <p:sldLayoutId id="2147483729" r:id="rId4"/>
    <p:sldLayoutId id="2147483697" r:id="rId5"/>
    <p:sldLayoutId id="2147483698" r:id="rId6"/>
    <p:sldLayoutId id="2147483699" r:id="rId7"/>
    <p:sldLayoutId id="2147483700" r:id="rId8"/>
    <p:sldLayoutId id="2147483701" r:id="rId9"/>
    <p:sldLayoutId id="2147483730" r:id="rId10"/>
    <p:sldLayoutId id="2147483702" r:id="rId11"/>
    <p:sldLayoutId id="2147483703" r:id="rId12"/>
    <p:sldLayoutId id="2147483704" r:id="rId13"/>
    <p:sldLayoutId id="2147483726" r:id="rId14"/>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000" b="0" kern="1200" cap="none" spc="-15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100000"/>
        <a:buFontTx/>
        <a:buBlip>
          <a:blip r:embed="rId17"/>
        </a:buBlip>
        <a:defRPr lang="en-US" sz="2800" kern="1200" dirty="0" smtClean="0">
          <a:gradFill>
            <a:gsLst>
              <a:gs pos="0">
                <a:schemeClr val="tx1"/>
              </a:gs>
              <a:gs pos="86000">
                <a:schemeClr val="tx1"/>
              </a:gs>
            </a:gsLst>
            <a:lin ang="0" scaled="0"/>
          </a:gradFill>
          <a:latin typeface="+mj-lt"/>
          <a:ea typeface="+mn-ea"/>
          <a:cs typeface="+mn-cs"/>
        </a:defRPr>
      </a:lvl1pPr>
      <a:lvl2pPr marL="855663" indent="-395288" algn="l" defTabSz="914363" rtl="0" eaLnBrk="1" latinLnBrk="0" hangingPunct="1">
        <a:lnSpc>
          <a:spcPct val="90000"/>
        </a:lnSpc>
        <a:spcBef>
          <a:spcPct val="20000"/>
        </a:spcBef>
        <a:buSzPct val="100000"/>
        <a:buFontTx/>
        <a:buBlip>
          <a:blip r:embed="rId17"/>
        </a:buBlip>
        <a:defRPr lang="en-US" sz="2600" kern="1200" dirty="0" smtClean="0">
          <a:gradFill>
            <a:gsLst>
              <a:gs pos="0">
                <a:schemeClr val="tx1"/>
              </a:gs>
              <a:gs pos="86000">
                <a:schemeClr val="tx1"/>
              </a:gs>
            </a:gsLst>
            <a:lin ang="0" scaled="0"/>
          </a:gradFill>
          <a:latin typeface="+mj-lt"/>
          <a:ea typeface="+mn-ea"/>
          <a:cs typeface="+mn-cs"/>
        </a:defRPr>
      </a:lvl2pPr>
      <a:lvl3pPr marL="1258888" indent="-403225" algn="l" defTabSz="914363" rtl="0" eaLnBrk="1" latinLnBrk="0" hangingPunct="1">
        <a:lnSpc>
          <a:spcPct val="90000"/>
        </a:lnSpc>
        <a:spcBef>
          <a:spcPct val="20000"/>
        </a:spcBef>
        <a:buSzPct val="100000"/>
        <a:buFontTx/>
        <a:buBlip>
          <a:blip r:embed="rId17"/>
        </a:buBlip>
        <a:defRPr lang="en-US" sz="2400" kern="1200" dirty="0" smtClean="0">
          <a:gradFill>
            <a:gsLst>
              <a:gs pos="0">
                <a:schemeClr val="tx1"/>
              </a:gs>
              <a:gs pos="86000">
                <a:schemeClr val="tx1"/>
              </a:gs>
            </a:gsLst>
            <a:lin ang="0" scaled="0"/>
          </a:gradFill>
          <a:latin typeface="+mj-lt"/>
          <a:ea typeface="+mn-ea"/>
          <a:cs typeface="+mn-cs"/>
        </a:defRPr>
      </a:lvl3pPr>
      <a:lvl4pPr marL="1604963" indent="-346075" algn="l" defTabSz="914363" rtl="0" eaLnBrk="1" latinLnBrk="0" hangingPunct="1">
        <a:lnSpc>
          <a:spcPct val="90000"/>
        </a:lnSpc>
        <a:spcBef>
          <a:spcPct val="20000"/>
        </a:spcBef>
        <a:buSzPct val="100000"/>
        <a:buFontTx/>
        <a:buBlip>
          <a:blip r:embed="rId17"/>
        </a:buBlip>
        <a:defRPr lang="en-US" sz="2200" kern="1200" dirty="0" smtClean="0">
          <a:gradFill>
            <a:gsLst>
              <a:gs pos="0">
                <a:schemeClr val="tx1"/>
              </a:gs>
              <a:gs pos="86000">
                <a:schemeClr val="tx1"/>
              </a:gs>
            </a:gsLst>
            <a:lin ang="0" scaled="0"/>
          </a:gradFill>
          <a:latin typeface="+mj-lt"/>
          <a:ea typeface="+mn-ea"/>
          <a:cs typeface="+mn-cs"/>
        </a:defRPr>
      </a:lvl4pPr>
      <a:lvl5pPr marL="1941513" indent="-336550" algn="l" defTabSz="914363" rtl="0" eaLnBrk="1" latinLnBrk="0" hangingPunct="1">
        <a:lnSpc>
          <a:spcPct val="90000"/>
        </a:lnSpc>
        <a:spcBef>
          <a:spcPct val="20000"/>
        </a:spcBef>
        <a:buSzPct val="100000"/>
        <a:buFontTx/>
        <a:buBlip>
          <a:blip r:embed="rId17"/>
        </a:buBlip>
        <a:defRPr lang="en-US" sz="2000" kern="1200" dirty="0">
          <a:gradFill>
            <a:gsLst>
              <a:gs pos="0">
                <a:schemeClr val="tx1"/>
              </a:gs>
              <a:gs pos="86000">
                <a:schemeClr val="tx1"/>
              </a:gs>
            </a:gsLst>
            <a:lin ang="0" scaled="0"/>
          </a:gradFill>
          <a:latin typeface="+mj-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scottcate.com/Tricks/DEV315-TempProjects"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scottcate.com/Tricks/DEV315-NewProjects"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cottcate.com/Tricks/DEV315-WriteCodeFaster"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scottcate.com/Tricks/DEV315-CodeSnippets"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http://scottcate.com/Tricks/DEV315-Debugging"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scottcate.com/Tricks/DEV315-Diagrams"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hyperlink" Target="http://scottcate.com/Tricks/DEV315-ExtendVS2010"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http://scottcate.com/Tricks/DEV315-PowerTools"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hyperlink" Target="http://blogs.msdn.com/efdesign" TargetMode="External"/><Relationship Id="rId3" Type="http://schemas.openxmlformats.org/officeDocument/2006/relationships/hyperlink" Target="http://www.microsoft.com/visualstudio/en-us/" TargetMode="External"/><Relationship Id="rId7" Type="http://schemas.openxmlformats.org/officeDocument/2006/relationships/hyperlink" Target="http://blogs.msdn.com/astoriateam" TargetMode="External"/><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hyperlink" Target="http://blogs.msdn.com/adonet" TargetMode="External"/><Relationship Id="rId5" Type="http://schemas.openxmlformats.org/officeDocument/2006/relationships/hyperlink" Target="http://msdn.com/data" TargetMode="External"/><Relationship Id="rId4" Type="http://schemas.openxmlformats.org/officeDocument/2006/relationships/hyperlink" Target="http://blogs.msdn.com/b/somasegar/"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hyperlink" Target="http://www.microsoft.com/teched" TargetMode="External"/><Relationship Id="rId7" Type="http://schemas.openxmlformats.org/officeDocument/2006/relationships/hyperlink" Target="http://microsoft.com/msdn" TargetMode="External"/><Relationship Id="rId2" Type="http://schemas.openxmlformats.org/officeDocument/2006/relationships/notesSlide" Target="../notesSlides/notesSlide19.xml"/><Relationship Id="rId1" Type="http://schemas.openxmlformats.org/officeDocument/2006/relationships/slideLayout" Target="../slideLayouts/slideLayout8.xml"/><Relationship Id="rId6" Type="http://schemas.openxmlformats.org/officeDocument/2006/relationships/hyperlink" Target="http://microsoft.com/technet" TargetMode="External"/><Relationship Id="rId11" Type="http://schemas.openxmlformats.org/officeDocument/2006/relationships/image" Target="../media/image14.png"/><Relationship Id="rId5" Type="http://schemas.openxmlformats.org/officeDocument/2006/relationships/hyperlink" Target="http://www.microsoft.com/learning" TargetMode="External"/><Relationship Id="rId10" Type="http://schemas.openxmlformats.org/officeDocument/2006/relationships/image" Target="../media/image13.emf"/><Relationship Id="rId4" Type="http://schemas.openxmlformats.org/officeDocument/2006/relationships/image" Target="../media/image10.png"/><Relationship Id="rId9" Type="http://schemas.openxmlformats.org/officeDocument/2006/relationships/image" Target="../media/image12.png"/></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9.xml"/><Relationship Id="rId6" Type="http://schemas.openxmlformats.org/officeDocument/2006/relationships/image" Target="../media/image18.png"/><Relationship Id="rId5" Type="http://schemas.openxmlformats.org/officeDocument/2006/relationships/image" Target="../media/image17.jpeg"/><Relationship Id="rId4" Type="http://schemas.openxmlformats.org/officeDocument/2006/relationships/image" Target="../media/image16.png"/></Relationships>
</file>

<file path=ppt/slides/_rels/slide22.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hyperlink" Target="https://mail.microsoft.com/owa/redir.aspx?C=adc4276acedf447ab646d268f1dab1a0&amp;URL=http://northamerica.msteched.com/registration" TargetMode="Externa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1.xml"/><Relationship Id="rId1" Type="http://schemas.openxmlformats.org/officeDocument/2006/relationships/slideLayout" Target="../slideLayouts/slideLayout9.xml"/><Relationship Id="rId4" Type="http://schemas.openxmlformats.org/officeDocument/2006/relationships/image" Target="../media/image20.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scottcate.com/Tricks/DEV315-Intellisense"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cottcate.com/Tricks/DEV315-StartPage"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cottcate.com/Tricks/DEV315-EditorTricks"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scottcate.com/Tricks/DEV315-MultiMon"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cottcate.com/Tricks/DEV315-Outlining"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scottcate.com/Tricks/DEV315-Navigatio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87726" y="989013"/>
            <a:ext cx="8455090" cy="1020789"/>
          </a:xfrm>
        </p:spPr>
        <p:txBody>
          <a:bodyPr/>
          <a:lstStyle/>
          <a:p>
            <a:r>
              <a:rPr lang="en-US" dirty="0" smtClean="0"/>
              <a:t>Microsoft Visual Studio 2010 Tips and Tricks</a:t>
            </a:r>
            <a:endParaRPr lang="en-US" dirty="0"/>
          </a:p>
        </p:txBody>
      </p:sp>
      <p:sp>
        <p:nvSpPr>
          <p:cNvPr id="3" name="Subtitle 2"/>
          <p:cNvSpPr>
            <a:spLocks noGrp="1"/>
          </p:cNvSpPr>
          <p:nvPr>
            <p:ph type="subTitle" idx="1"/>
          </p:nvPr>
        </p:nvSpPr>
        <p:spPr>
          <a:xfrm>
            <a:off x="3087726" y="2756848"/>
            <a:ext cx="3858984" cy="2019868"/>
          </a:xfrm>
        </p:spPr>
        <p:txBody>
          <a:bodyPr/>
          <a:lstStyle/>
          <a:p>
            <a:r>
              <a:rPr lang="en-US" dirty="0" smtClean="0"/>
              <a:t>Dustin Campbell</a:t>
            </a:r>
          </a:p>
          <a:p>
            <a:r>
              <a:rPr lang="en-US" dirty="0" smtClean="0"/>
              <a:t>Microsoft Corporation</a:t>
            </a:r>
          </a:p>
        </p:txBody>
      </p:sp>
      <p:sp>
        <p:nvSpPr>
          <p:cNvPr id="4" name="Title 1"/>
          <p:cNvSpPr txBox="1">
            <a:spLocks/>
          </p:cNvSpPr>
          <p:nvPr/>
        </p:nvSpPr>
        <p:spPr>
          <a:xfrm>
            <a:off x="687895" y="335604"/>
            <a:ext cx="4806043" cy="193899"/>
          </a:xfrm>
          <a:prstGeom prst="rect">
            <a:avLst/>
          </a:prstGeom>
        </p:spPr>
        <p:txBody>
          <a:bodyPr vert="horz" wrap="square" lIns="91440" tIns="0" rIns="91440" bIns="0" rtlCol="0" anchor="t">
            <a:spAutoFit/>
          </a:bodyPr>
          <a:lstStyle/>
          <a:p>
            <a:pPr>
              <a:lnSpc>
                <a:spcPct val="90000"/>
              </a:lnSpc>
              <a:spcBef>
                <a:spcPct val="0"/>
              </a:spcBef>
              <a:defRPr/>
            </a:pPr>
            <a:r>
              <a:rPr lang="en-US" sz="1400" dirty="0" smtClean="0">
                <a:solidFill>
                  <a:schemeClr val="accent4">
                    <a:alpha val="99000"/>
                  </a:schemeClr>
                </a:solidFill>
              </a:rPr>
              <a:t>SESSION CODE: DEV315</a:t>
            </a:r>
            <a:endParaRPr lang="en-US" sz="1400" dirty="0">
              <a:solidFill>
                <a:schemeClr val="accent4">
                  <a:alpha val="99000"/>
                </a:schemeClr>
              </a:solidFill>
            </a:endParaRPr>
          </a:p>
        </p:txBody>
      </p:sp>
      <p:sp>
        <p:nvSpPr>
          <p:cNvPr id="7" name="Rectangle 6"/>
          <p:cNvSpPr/>
          <p:nvPr/>
        </p:nvSpPr>
        <p:spPr bwMode="auto">
          <a:xfrm>
            <a:off x="-3063244" y="138499"/>
            <a:ext cx="2854754" cy="553998"/>
          </a:xfrm>
          <a:prstGeom prst="rect">
            <a:avLst/>
          </a:prstGeom>
          <a:solidFill>
            <a:srgbClr val="B72172"/>
          </a:solidFill>
          <a:ln>
            <a:solidFill>
              <a:schemeClr val="tx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ctr" anchorCtr="0" compatLnSpc="1">
            <a:prstTxWarp prst="textNoShape">
              <a:avLst/>
            </a:prstTxWarp>
            <a:spAutoFit/>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rPr>
              <a:t>Required Slide</a:t>
            </a:r>
          </a:p>
        </p:txBody>
      </p:sp>
      <p:sp>
        <p:nvSpPr>
          <p:cNvPr id="6" name="Subtitle 2"/>
          <p:cNvSpPr txBox="1">
            <a:spLocks/>
          </p:cNvSpPr>
          <p:nvPr/>
        </p:nvSpPr>
        <p:spPr>
          <a:xfrm>
            <a:off x="7099110" y="2756848"/>
            <a:ext cx="3858984" cy="2019868"/>
          </a:xfrm>
          <a:prstGeom prst="rect">
            <a:avLst/>
          </a:prstGeom>
        </p:spPr>
        <p:txBody>
          <a:bodyPr vert="horz" wrap="square" lIns="0" tIns="0" rIns="0" bIns="0" rtlCol="0">
            <a:noAutofit/>
          </a:bodyPr>
          <a:lstStyle>
            <a:lvl1pPr marL="0" indent="0" algn="l" defTabSz="914363" rtl="0" eaLnBrk="1" latinLnBrk="0" hangingPunct="1">
              <a:lnSpc>
                <a:spcPct val="100000"/>
              </a:lnSpc>
              <a:spcBef>
                <a:spcPts val="0"/>
              </a:spcBef>
              <a:buSzPct val="100000"/>
              <a:buFontTx/>
              <a:buNone/>
              <a:defRPr lang="en-US" sz="2800" kern="1200" dirty="0">
                <a:solidFill>
                  <a:schemeClr val="accent4">
                    <a:alpha val="99000"/>
                  </a:schemeClr>
                </a:solidFill>
                <a:latin typeface="+mj-lt"/>
                <a:ea typeface="+mn-ea"/>
                <a:cs typeface="+mn-cs"/>
              </a:defRPr>
            </a:lvl1pPr>
            <a:lvl2pPr marL="457182" indent="0" algn="ctr" defTabSz="914363" rtl="0" eaLnBrk="1" latinLnBrk="0" hangingPunct="1">
              <a:lnSpc>
                <a:spcPct val="90000"/>
              </a:lnSpc>
              <a:spcBef>
                <a:spcPct val="20000"/>
              </a:spcBef>
              <a:buSzPct val="100000"/>
              <a:buFontTx/>
              <a:buNone/>
              <a:defRPr lang="en-US" sz="2600" kern="1200">
                <a:solidFill>
                  <a:schemeClr val="tx1">
                    <a:tint val="75000"/>
                  </a:schemeClr>
                </a:solidFill>
                <a:latin typeface="+mj-lt"/>
                <a:ea typeface="+mn-ea"/>
                <a:cs typeface="+mn-cs"/>
              </a:defRPr>
            </a:lvl2pPr>
            <a:lvl3pPr marL="914363" indent="0" algn="ctr" defTabSz="914363" rtl="0" eaLnBrk="1" latinLnBrk="0" hangingPunct="1">
              <a:lnSpc>
                <a:spcPct val="90000"/>
              </a:lnSpc>
              <a:spcBef>
                <a:spcPct val="20000"/>
              </a:spcBef>
              <a:buSzPct val="100000"/>
              <a:buFontTx/>
              <a:buNone/>
              <a:defRPr lang="en-US" sz="2400" kern="1200">
                <a:solidFill>
                  <a:schemeClr val="tx1">
                    <a:tint val="75000"/>
                  </a:schemeClr>
                </a:solidFill>
                <a:latin typeface="+mj-lt"/>
                <a:ea typeface="+mn-ea"/>
                <a:cs typeface="+mn-cs"/>
              </a:defRPr>
            </a:lvl3pPr>
            <a:lvl4pPr marL="1371545" indent="0" algn="ctr" defTabSz="914363" rtl="0" eaLnBrk="1" latinLnBrk="0" hangingPunct="1">
              <a:lnSpc>
                <a:spcPct val="90000"/>
              </a:lnSpc>
              <a:spcBef>
                <a:spcPct val="20000"/>
              </a:spcBef>
              <a:buSzPct val="100000"/>
              <a:buFontTx/>
              <a:buNone/>
              <a:defRPr lang="en-US" sz="2200" kern="1200">
                <a:solidFill>
                  <a:schemeClr val="tx1">
                    <a:tint val="75000"/>
                  </a:schemeClr>
                </a:solidFill>
                <a:latin typeface="+mj-lt"/>
                <a:ea typeface="+mn-ea"/>
                <a:cs typeface="+mn-cs"/>
              </a:defRPr>
            </a:lvl4pPr>
            <a:lvl5pPr marL="1828727" indent="0" algn="ctr" defTabSz="914363" rtl="0" eaLnBrk="1" latinLnBrk="0" hangingPunct="1">
              <a:lnSpc>
                <a:spcPct val="90000"/>
              </a:lnSpc>
              <a:spcBef>
                <a:spcPct val="20000"/>
              </a:spcBef>
              <a:buSzPct val="100000"/>
              <a:buFontTx/>
              <a:buNone/>
              <a:defRPr lang="en-US" sz="2000" kern="1200">
                <a:solidFill>
                  <a:schemeClr val="tx1">
                    <a:tint val="75000"/>
                  </a:schemeClr>
                </a:solidFill>
                <a:latin typeface="+mj-lt"/>
                <a:ea typeface="+mn-ea"/>
                <a:cs typeface="+mn-cs"/>
              </a:defRPr>
            </a:lvl5pPr>
            <a:lvl6pPr marL="2285909"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090"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272"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454"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r>
              <a:rPr lang="en-US" dirty="0" smtClean="0"/>
              <a:t>Scott Cate (@ScottCate)</a:t>
            </a:r>
          </a:p>
          <a:p>
            <a:pPr algn="r"/>
            <a:r>
              <a:rPr lang="en-US" dirty="0" smtClean="0"/>
              <a:t>myKB.com Software.</a:t>
            </a:r>
          </a:p>
        </p:txBody>
      </p:sp>
      <p:sp>
        <p:nvSpPr>
          <p:cNvPr id="5" name="Rectangle 4"/>
          <p:cNvSpPr/>
          <p:nvPr/>
        </p:nvSpPr>
        <p:spPr>
          <a:xfrm>
            <a:off x="12533194" y="1036598"/>
            <a:ext cx="6092825" cy="553998"/>
          </a:xfrm>
          <a:prstGeom prst="rect">
            <a:avLst/>
          </a:prstGeom>
        </p:spPr>
        <p:txBody>
          <a:bodyPr>
            <a:spAutoFit/>
          </a:bodyPr>
          <a:lstStyle/>
          <a:p>
            <a:r>
              <a:rPr lang="en-US" dirty="0"/>
              <a:t>Visual Studio 2010 Tips and Tricks</a:t>
            </a:r>
            <a:br>
              <a:rPr lang="en-US" dirty="0"/>
            </a:br>
            <a:r>
              <a:rPr lang="en-US" sz="1200" dirty="0"/>
              <a:t>Team Talk ( Twitter Hash  #DEV315 )</a:t>
            </a:r>
            <a:endParaRPr lang="en-US"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2"/>
          <p:cNvSpPr txBox="1">
            <a:spLocks/>
          </p:cNvSpPr>
          <p:nvPr/>
        </p:nvSpPr>
        <p:spPr>
          <a:xfrm>
            <a:off x="507868" y="1606589"/>
            <a:ext cx="11173090" cy="2982355"/>
          </a:xfrm>
          <a:prstGeom prst="rect">
            <a:avLst/>
          </a:prstGeom>
        </p:spPr>
        <p:txBody>
          <a:bodyPr vert="horz" wrap="square" lIns="0" tIns="0" rIns="0" bIns="0" rtlCol="0" anchor="t" anchorCtr="0">
            <a:noAutofit/>
            <a:scene3d>
              <a:camera prst="orthographicFront"/>
              <a:lightRig rig="flat" dir="t"/>
            </a:scene3d>
            <a:sp3d>
              <a:contourClr>
                <a:schemeClr val="tx2"/>
              </a:contourClr>
            </a:sp3d>
          </a:bodyPr>
          <a:lstStyle>
            <a:lvl1pPr marL="0" indent="0" algn="r" defTabSz="914363" rtl="0" eaLnBrk="1" latinLnBrk="0" hangingPunct="1">
              <a:lnSpc>
                <a:spcPct val="90000"/>
              </a:lnSpc>
              <a:spcBef>
                <a:spcPct val="20000"/>
              </a:spcBef>
              <a:buSzPct val="100000"/>
              <a:buFont typeface="Arial" pitchFamily="34" charset="0"/>
              <a:buNone/>
              <a:defRPr kumimoji="0" lang="en-US" sz="6600" b="0" i="0" u="none" strike="noStrike" kern="1200" cap="none" spc="0" normalizeH="0" baseline="0" noProof="0" dirty="0" smtClean="0">
                <a:ln w="11430"/>
                <a:gradFill>
                  <a:gsLst>
                    <a:gs pos="0">
                      <a:schemeClr val="tx1"/>
                    </a:gs>
                    <a:gs pos="100000">
                      <a:schemeClr val="tx1"/>
                    </a:gs>
                  </a:gsLst>
                  <a:lin ang="5400000" scaled="0"/>
                </a:gradFill>
                <a:effectLst/>
                <a:uLnTx/>
                <a:uFillTx/>
                <a:latin typeface="+mj-lt"/>
                <a:ea typeface="+mn-ea"/>
                <a:cs typeface="+mn-cs"/>
              </a:defRPr>
            </a:lvl1pPr>
            <a:lvl2pPr marL="855663" indent="-395288" algn="l" defTabSz="914363" rtl="0" eaLnBrk="1" latinLnBrk="0" hangingPunct="1">
              <a:lnSpc>
                <a:spcPct val="90000"/>
              </a:lnSpc>
              <a:spcBef>
                <a:spcPct val="20000"/>
              </a:spcBef>
              <a:buSzPct val="100000"/>
              <a:buFontTx/>
              <a:buBlip>
                <a:blip r:embed="rId3"/>
              </a:buBlip>
              <a:defRPr lang="en-US" sz="2600" kern="1200" dirty="0" smtClean="0">
                <a:gradFill>
                  <a:gsLst>
                    <a:gs pos="0">
                      <a:schemeClr val="tx1"/>
                    </a:gs>
                    <a:gs pos="86000">
                      <a:schemeClr val="tx1"/>
                    </a:gs>
                  </a:gsLst>
                  <a:lin ang="0" scaled="0"/>
                </a:gradFill>
                <a:latin typeface="+mj-lt"/>
                <a:ea typeface="+mn-ea"/>
                <a:cs typeface="+mn-cs"/>
              </a:defRPr>
            </a:lvl2pPr>
            <a:lvl3pPr marL="1258888" indent="-403225" algn="l" defTabSz="914363" rtl="0" eaLnBrk="1" latinLnBrk="0" hangingPunct="1">
              <a:lnSpc>
                <a:spcPct val="90000"/>
              </a:lnSpc>
              <a:spcBef>
                <a:spcPct val="20000"/>
              </a:spcBef>
              <a:buSzPct val="100000"/>
              <a:buFontTx/>
              <a:buBlip>
                <a:blip r:embed="rId3"/>
              </a:buBlip>
              <a:defRPr lang="en-US" sz="2400" kern="1200" dirty="0" smtClean="0">
                <a:gradFill>
                  <a:gsLst>
                    <a:gs pos="0">
                      <a:schemeClr val="tx1"/>
                    </a:gs>
                    <a:gs pos="86000">
                      <a:schemeClr val="tx1"/>
                    </a:gs>
                  </a:gsLst>
                  <a:lin ang="0" scaled="0"/>
                </a:gradFill>
                <a:latin typeface="+mj-lt"/>
                <a:ea typeface="+mn-ea"/>
                <a:cs typeface="+mn-cs"/>
              </a:defRPr>
            </a:lvl3pPr>
            <a:lvl4pPr marL="1604963" indent="-346075" algn="l" defTabSz="914363" rtl="0" eaLnBrk="1" latinLnBrk="0" hangingPunct="1">
              <a:lnSpc>
                <a:spcPct val="90000"/>
              </a:lnSpc>
              <a:spcBef>
                <a:spcPct val="20000"/>
              </a:spcBef>
              <a:buSzPct val="100000"/>
              <a:buFontTx/>
              <a:buBlip>
                <a:blip r:embed="rId3"/>
              </a:buBlip>
              <a:defRPr lang="en-US" sz="2200" kern="1200" dirty="0" smtClean="0">
                <a:gradFill>
                  <a:gsLst>
                    <a:gs pos="0">
                      <a:schemeClr val="tx1"/>
                    </a:gs>
                    <a:gs pos="86000">
                      <a:schemeClr val="tx1"/>
                    </a:gs>
                  </a:gsLst>
                  <a:lin ang="0" scaled="0"/>
                </a:gradFill>
                <a:latin typeface="+mj-lt"/>
                <a:ea typeface="+mn-ea"/>
                <a:cs typeface="+mn-cs"/>
              </a:defRPr>
            </a:lvl4pPr>
            <a:lvl5pPr marL="1941513" indent="-336550" algn="l" defTabSz="914363" rtl="0" eaLnBrk="1" latinLnBrk="0" hangingPunct="1">
              <a:lnSpc>
                <a:spcPct val="90000"/>
              </a:lnSpc>
              <a:spcBef>
                <a:spcPct val="20000"/>
              </a:spcBef>
              <a:buSzPct val="100000"/>
              <a:buFontTx/>
              <a:buBlip>
                <a:blip r:embed="rId3"/>
              </a:buBlip>
              <a:defRPr lang="en-US" sz="2000" kern="1200" dirty="0">
                <a:gradFill>
                  <a:gsLst>
                    <a:gs pos="0">
                      <a:schemeClr val="tx1"/>
                    </a:gs>
                    <a:gs pos="86000">
                      <a:schemeClr val="tx1"/>
                    </a:gs>
                  </a:gsLst>
                  <a:lin ang="0" scaled="0"/>
                </a:gradFill>
                <a:latin typeface="+mj-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61963" lvl="1" indent="-461963"/>
            <a:r>
              <a:rPr lang="en-US" dirty="0" smtClean="0"/>
              <a:t>Quick Code</a:t>
            </a:r>
          </a:p>
          <a:p>
            <a:pPr marL="461963" lvl="1" indent="-461963"/>
            <a:r>
              <a:rPr lang="en-US" dirty="0" smtClean="0"/>
              <a:t>Samples</a:t>
            </a:r>
          </a:p>
          <a:p>
            <a:pPr marL="461963" lvl="1" indent="-461963"/>
            <a:r>
              <a:rPr lang="en-US" dirty="0" smtClean="0"/>
              <a:t>Throw Away Code</a:t>
            </a:r>
          </a:p>
          <a:p>
            <a:pPr marL="461963" lvl="1" indent="-461963"/>
            <a:r>
              <a:rPr lang="en-US" dirty="0" smtClean="0"/>
              <a:t>Keep Hard Drive clean</a:t>
            </a:r>
          </a:p>
          <a:p>
            <a:pPr marL="461963" lvl="1" indent="-461963"/>
            <a:r>
              <a:rPr lang="en-US" dirty="0" smtClean="0"/>
              <a:t>Save if you want</a:t>
            </a:r>
          </a:p>
          <a:p>
            <a:pPr marL="461963" lvl="1" indent="-461963"/>
            <a:r>
              <a:rPr lang="en-US" dirty="0" smtClean="0"/>
              <a:t>No Solution Support</a:t>
            </a:r>
          </a:p>
          <a:p>
            <a:pPr marL="461963" lvl="1" indent="-461963"/>
            <a:r>
              <a:rPr lang="en-US" dirty="0" smtClean="0"/>
              <a:t>Single Projects Only</a:t>
            </a:r>
            <a:endParaRPr lang="en-US" dirty="0"/>
          </a:p>
        </p:txBody>
      </p:sp>
      <p:sp>
        <p:nvSpPr>
          <p:cNvPr id="3" name="Title 2"/>
          <p:cNvSpPr>
            <a:spLocks noGrp="1"/>
          </p:cNvSpPr>
          <p:nvPr>
            <p:ph type="ctrTitle"/>
          </p:nvPr>
        </p:nvSpPr>
        <p:spPr>
          <a:xfrm>
            <a:off x="946117" y="566768"/>
            <a:ext cx="10239100" cy="600242"/>
          </a:xfrm>
        </p:spPr>
        <p:txBody>
          <a:bodyPr/>
          <a:lstStyle/>
          <a:p>
            <a:r>
              <a:rPr lang="en-US" dirty="0" smtClean="0"/>
              <a:t>Throw Away or Temp Projects</a:t>
            </a:r>
            <a:endParaRPr lang="en-US" dirty="0"/>
          </a:p>
        </p:txBody>
      </p:sp>
      <p:sp>
        <p:nvSpPr>
          <p:cNvPr id="7" name="Text Placeholder 4"/>
          <p:cNvSpPr>
            <a:spLocks noGrp="1"/>
          </p:cNvSpPr>
          <p:nvPr>
            <p:ph type="body" sz="quarter" idx="10"/>
          </p:nvPr>
        </p:nvSpPr>
        <p:spPr>
          <a:xfrm>
            <a:off x="8679976" y="5781358"/>
            <a:ext cx="2699136" cy="843992"/>
          </a:xfrm>
        </p:spPr>
        <p:txBody>
          <a:bodyPr/>
          <a:lstStyle/>
          <a:p>
            <a:r>
              <a:rPr lang="en-US" dirty="0" smtClean="0"/>
              <a:t>DEMO</a:t>
            </a:r>
            <a:endParaRPr lang="en-US" dirty="0"/>
          </a:p>
        </p:txBody>
      </p:sp>
      <p:sp>
        <p:nvSpPr>
          <p:cNvPr id="9" name="Rectangle 8"/>
          <p:cNvSpPr/>
          <p:nvPr/>
        </p:nvSpPr>
        <p:spPr>
          <a:xfrm>
            <a:off x="507868" y="5880189"/>
            <a:ext cx="8513302" cy="646331"/>
          </a:xfrm>
          <a:prstGeom prst="rect">
            <a:avLst/>
          </a:prstGeom>
        </p:spPr>
        <p:txBody>
          <a:bodyPr wrap="square">
            <a:spAutoFit/>
          </a:bodyPr>
          <a:lstStyle/>
          <a:p>
            <a:pPr lvl="0">
              <a:buNone/>
            </a:pPr>
            <a:r>
              <a:rPr lang="en-US" dirty="0" smtClean="0">
                <a:hlinkClick r:id="rId4"/>
              </a:rPr>
              <a:t>http://ScottCate.com/Tricks/DEV315-TempProjects</a:t>
            </a:r>
            <a:r>
              <a:rPr lang="en-US" dirty="0"/>
              <a:t> </a:t>
            </a:r>
          </a:p>
          <a:p>
            <a:pPr lvl="0">
              <a:buNone/>
            </a:pPr>
            <a:r>
              <a:rPr lang="en-US" dirty="0" smtClean="0"/>
              <a:t>Twitter Discussion: #DEV315</a:t>
            </a:r>
            <a:endParaRPr lang="en-US" dirty="0"/>
          </a:p>
        </p:txBody>
      </p:sp>
    </p:spTree>
    <p:extLst>
      <p:ext uri="{BB962C8B-B14F-4D97-AF65-F5344CB8AC3E}">
        <p14:creationId xmlns:p14="http://schemas.microsoft.com/office/powerpoint/2010/main" val="1978868657"/>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2"/>
          <p:cNvSpPr txBox="1">
            <a:spLocks/>
          </p:cNvSpPr>
          <p:nvPr/>
        </p:nvSpPr>
        <p:spPr>
          <a:xfrm>
            <a:off x="507868" y="1606589"/>
            <a:ext cx="11173090" cy="2982355"/>
          </a:xfrm>
          <a:prstGeom prst="rect">
            <a:avLst/>
          </a:prstGeom>
        </p:spPr>
        <p:txBody>
          <a:bodyPr vert="horz" wrap="square" lIns="0" tIns="0" rIns="0" bIns="0" rtlCol="0" anchor="t" anchorCtr="0">
            <a:noAutofit/>
            <a:scene3d>
              <a:camera prst="orthographicFront"/>
              <a:lightRig rig="flat" dir="t"/>
            </a:scene3d>
            <a:sp3d>
              <a:contourClr>
                <a:schemeClr val="tx2"/>
              </a:contourClr>
            </a:sp3d>
          </a:bodyPr>
          <a:lstStyle>
            <a:lvl1pPr marL="0" indent="0" algn="r" defTabSz="914363" rtl="0" eaLnBrk="1" latinLnBrk="0" hangingPunct="1">
              <a:lnSpc>
                <a:spcPct val="90000"/>
              </a:lnSpc>
              <a:spcBef>
                <a:spcPct val="20000"/>
              </a:spcBef>
              <a:buSzPct val="100000"/>
              <a:buFont typeface="Arial" pitchFamily="34" charset="0"/>
              <a:buNone/>
              <a:defRPr kumimoji="0" lang="en-US" sz="6600" b="0" i="0" u="none" strike="noStrike" kern="1200" cap="none" spc="0" normalizeH="0" baseline="0" noProof="0" dirty="0" smtClean="0">
                <a:ln w="11430"/>
                <a:gradFill>
                  <a:gsLst>
                    <a:gs pos="0">
                      <a:schemeClr val="tx1"/>
                    </a:gs>
                    <a:gs pos="100000">
                      <a:schemeClr val="tx1"/>
                    </a:gs>
                  </a:gsLst>
                  <a:lin ang="5400000" scaled="0"/>
                </a:gradFill>
                <a:effectLst/>
                <a:uLnTx/>
                <a:uFillTx/>
                <a:latin typeface="+mj-lt"/>
                <a:ea typeface="+mn-ea"/>
                <a:cs typeface="+mn-cs"/>
              </a:defRPr>
            </a:lvl1pPr>
            <a:lvl2pPr marL="855663" indent="-395288" algn="l" defTabSz="914363" rtl="0" eaLnBrk="1" latinLnBrk="0" hangingPunct="1">
              <a:lnSpc>
                <a:spcPct val="90000"/>
              </a:lnSpc>
              <a:spcBef>
                <a:spcPct val="20000"/>
              </a:spcBef>
              <a:buSzPct val="100000"/>
              <a:buFontTx/>
              <a:buBlip>
                <a:blip r:embed="rId3"/>
              </a:buBlip>
              <a:defRPr lang="en-US" sz="2600" kern="1200" dirty="0" smtClean="0">
                <a:gradFill>
                  <a:gsLst>
                    <a:gs pos="0">
                      <a:schemeClr val="tx1"/>
                    </a:gs>
                    <a:gs pos="86000">
                      <a:schemeClr val="tx1"/>
                    </a:gs>
                  </a:gsLst>
                  <a:lin ang="0" scaled="0"/>
                </a:gradFill>
                <a:latin typeface="+mj-lt"/>
                <a:ea typeface="+mn-ea"/>
                <a:cs typeface="+mn-cs"/>
              </a:defRPr>
            </a:lvl2pPr>
            <a:lvl3pPr marL="1258888" indent="-403225" algn="l" defTabSz="914363" rtl="0" eaLnBrk="1" latinLnBrk="0" hangingPunct="1">
              <a:lnSpc>
                <a:spcPct val="90000"/>
              </a:lnSpc>
              <a:spcBef>
                <a:spcPct val="20000"/>
              </a:spcBef>
              <a:buSzPct val="100000"/>
              <a:buFontTx/>
              <a:buBlip>
                <a:blip r:embed="rId3"/>
              </a:buBlip>
              <a:defRPr lang="en-US" sz="2400" kern="1200" dirty="0" smtClean="0">
                <a:gradFill>
                  <a:gsLst>
                    <a:gs pos="0">
                      <a:schemeClr val="tx1"/>
                    </a:gs>
                    <a:gs pos="86000">
                      <a:schemeClr val="tx1"/>
                    </a:gs>
                  </a:gsLst>
                  <a:lin ang="0" scaled="0"/>
                </a:gradFill>
                <a:latin typeface="+mj-lt"/>
                <a:ea typeface="+mn-ea"/>
                <a:cs typeface="+mn-cs"/>
              </a:defRPr>
            </a:lvl3pPr>
            <a:lvl4pPr marL="1604963" indent="-346075" algn="l" defTabSz="914363" rtl="0" eaLnBrk="1" latinLnBrk="0" hangingPunct="1">
              <a:lnSpc>
                <a:spcPct val="90000"/>
              </a:lnSpc>
              <a:spcBef>
                <a:spcPct val="20000"/>
              </a:spcBef>
              <a:buSzPct val="100000"/>
              <a:buFontTx/>
              <a:buBlip>
                <a:blip r:embed="rId3"/>
              </a:buBlip>
              <a:defRPr lang="en-US" sz="2200" kern="1200" dirty="0" smtClean="0">
                <a:gradFill>
                  <a:gsLst>
                    <a:gs pos="0">
                      <a:schemeClr val="tx1"/>
                    </a:gs>
                    <a:gs pos="86000">
                      <a:schemeClr val="tx1"/>
                    </a:gs>
                  </a:gsLst>
                  <a:lin ang="0" scaled="0"/>
                </a:gradFill>
                <a:latin typeface="+mj-lt"/>
                <a:ea typeface="+mn-ea"/>
                <a:cs typeface="+mn-cs"/>
              </a:defRPr>
            </a:lvl4pPr>
            <a:lvl5pPr marL="1941513" indent="-336550" algn="l" defTabSz="914363" rtl="0" eaLnBrk="1" latinLnBrk="0" hangingPunct="1">
              <a:lnSpc>
                <a:spcPct val="90000"/>
              </a:lnSpc>
              <a:spcBef>
                <a:spcPct val="20000"/>
              </a:spcBef>
              <a:buSzPct val="100000"/>
              <a:buFontTx/>
              <a:buBlip>
                <a:blip r:embed="rId3"/>
              </a:buBlip>
              <a:defRPr lang="en-US" sz="2000" kern="1200" dirty="0">
                <a:gradFill>
                  <a:gsLst>
                    <a:gs pos="0">
                      <a:schemeClr val="tx1"/>
                    </a:gs>
                    <a:gs pos="86000">
                      <a:schemeClr val="tx1"/>
                    </a:gs>
                  </a:gsLst>
                  <a:lin ang="0" scaled="0"/>
                </a:gradFill>
                <a:latin typeface="+mj-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61963" lvl="1" indent="-461963"/>
            <a:r>
              <a:rPr lang="en-US" dirty="0" smtClean="0"/>
              <a:t>Sort Templates</a:t>
            </a:r>
          </a:p>
          <a:p>
            <a:pPr marL="461963" lvl="1" indent="-461963"/>
            <a:r>
              <a:rPr lang="en-US" dirty="0" smtClean="0"/>
              <a:t>Search / Filter Templates</a:t>
            </a:r>
          </a:p>
          <a:p>
            <a:pPr marL="461963" lvl="1" indent="-461963"/>
            <a:r>
              <a:rPr lang="en-US" dirty="0" smtClean="0"/>
              <a:t>Add / Find new Templates</a:t>
            </a:r>
          </a:p>
          <a:p>
            <a:pPr marL="461963" lvl="1" indent="-461963"/>
            <a:r>
              <a:rPr lang="en-US" dirty="0" smtClean="0"/>
              <a:t>Online Templates</a:t>
            </a:r>
            <a:endParaRPr lang="en-US" dirty="0"/>
          </a:p>
        </p:txBody>
      </p:sp>
      <p:sp>
        <p:nvSpPr>
          <p:cNvPr id="3" name="Title 2"/>
          <p:cNvSpPr>
            <a:spLocks noGrp="1"/>
          </p:cNvSpPr>
          <p:nvPr>
            <p:ph type="ctrTitle"/>
          </p:nvPr>
        </p:nvSpPr>
        <p:spPr>
          <a:xfrm>
            <a:off x="946117" y="566768"/>
            <a:ext cx="10239100" cy="600242"/>
          </a:xfrm>
        </p:spPr>
        <p:txBody>
          <a:bodyPr/>
          <a:lstStyle/>
          <a:p>
            <a:r>
              <a:rPr lang="en-US" dirty="0" smtClean="0"/>
              <a:t>New Project Dialog</a:t>
            </a:r>
            <a:endParaRPr lang="en-US" dirty="0"/>
          </a:p>
        </p:txBody>
      </p:sp>
      <p:sp>
        <p:nvSpPr>
          <p:cNvPr id="7" name="Text Placeholder 4"/>
          <p:cNvSpPr>
            <a:spLocks noGrp="1"/>
          </p:cNvSpPr>
          <p:nvPr>
            <p:ph type="body" sz="quarter" idx="10"/>
          </p:nvPr>
        </p:nvSpPr>
        <p:spPr>
          <a:xfrm>
            <a:off x="8679976" y="5781358"/>
            <a:ext cx="2699136" cy="843992"/>
          </a:xfrm>
        </p:spPr>
        <p:txBody>
          <a:bodyPr/>
          <a:lstStyle/>
          <a:p>
            <a:r>
              <a:rPr lang="en-US" dirty="0" smtClean="0"/>
              <a:t>DEMO</a:t>
            </a:r>
            <a:endParaRPr lang="en-US" dirty="0"/>
          </a:p>
        </p:txBody>
      </p:sp>
      <p:sp>
        <p:nvSpPr>
          <p:cNvPr id="9" name="Rectangle 8"/>
          <p:cNvSpPr/>
          <p:nvPr/>
        </p:nvSpPr>
        <p:spPr>
          <a:xfrm>
            <a:off x="507868" y="5880189"/>
            <a:ext cx="8513302" cy="646331"/>
          </a:xfrm>
          <a:prstGeom prst="rect">
            <a:avLst/>
          </a:prstGeom>
        </p:spPr>
        <p:txBody>
          <a:bodyPr wrap="square">
            <a:spAutoFit/>
          </a:bodyPr>
          <a:lstStyle/>
          <a:p>
            <a:pPr lvl="0">
              <a:buNone/>
            </a:pPr>
            <a:r>
              <a:rPr lang="en-US" dirty="0" smtClean="0">
                <a:hlinkClick r:id="rId4"/>
              </a:rPr>
              <a:t>http://ScottCate.com/Tricks/DEV315-NewProjects</a:t>
            </a:r>
            <a:r>
              <a:rPr lang="en-US" dirty="0"/>
              <a:t> </a:t>
            </a:r>
          </a:p>
          <a:p>
            <a:pPr lvl="0">
              <a:buNone/>
            </a:pPr>
            <a:r>
              <a:rPr lang="en-US" dirty="0" smtClean="0"/>
              <a:t>Twitter Discussion: #DEV315</a:t>
            </a:r>
            <a:endParaRPr lang="en-US" dirty="0"/>
          </a:p>
        </p:txBody>
      </p:sp>
    </p:spTree>
    <p:extLst>
      <p:ext uri="{BB962C8B-B14F-4D97-AF65-F5344CB8AC3E}">
        <p14:creationId xmlns:p14="http://schemas.microsoft.com/office/powerpoint/2010/main" val="3103132319"/>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2"/>
          <p:cNvSpPr txBox="1">
            <a:spLocks/>
          </p:cNvSpPr>
          <p:nvPr/>
        </p:nvSpPr>
        <p:spPr>
          <a:xfrm>
            <a:off x="507868" y="1606589"/>
            <a:ext cx="11173090" cy="2982355"/>
          </a:xfrm>
          <a:prstGeom prst="rect">
            <a:avLst/>
          </a:prstGeom>
        </p:spPr>
        <p:txBody>
          <a:bodyPr vert="horz" wrap="square" lIns="0" tIns="0" rIns="0" bIns="0" rtlCol="0" anchor="t" anchorCtr="0">
            <a:noAutofit/>
            <a:scene3d>
              <a:camera prst="orthographicFront"/>
              <a:lightRig rig="flat" dir="t"/>
            </a:scene3d>
            <a:sp3d>
              <a:contourClr>
                <a:schemeClr val="tx2"/>
              </a:contourClr>
            </a:sp3d>
          </a:bodyPr>
          <a:lstStyle>
            <a:lvl1pPr marL="0" indent="0" algn="r" defTabSz="914363" rtl="0" eaLnBrk="1" latinLnBrk="0" hangingPunct="1">
              <a:lnSpc>
                <a:spcPct val="90000"/>
              </a:lnSpc>
              <a:spcBef>
                <a:spcPct val="20000"/>
              </a:spcBef>
              <a:buSzPct val="100000"/>
              <a:buFont typeface="Arial" pitchFamily="34" charset="0"/>
              <a:buNone/>
              <a:defRPr kumimoji="0" lang="en-US" sz="6600" b="0" i="0" u="none" strike="noStrike" kern="1200" cap="none" spc="0" normalizeH="0" baseline="0" noProof="0" dirty="0" smtClean="0">
                <a:ln w="11430"/>
                <a:gradFill>
                  <a:gsLst>
                    <a:gs pos="0">
                      <a:schemeClr val="tx1"/>
                    </a:gs>
                    <a:gs pos="100000">
                      <a:schemeClr val="tx1"/>
                    </a:gs>
                  </a:gsLst>
                  <a:lin ang="5400000" scaled="0"/>
                </a:gradFill>
                <a:effectLst/>
                <a:uLnTx/>
                <a:uFillTx/>
                <a:latin typeface="+mj-lt"/>
                <a:ea typeface="+mn-ea"/>
                <a:cs typeface="+mn-cs"/>
              </a:defRPr>
            </a:lvl1pPr>
            <a:lvl2pPr marL="855663" indent="-395288" algn="l" defTabSz="914363" rtl="0" eaLnBrk="1" latinLnBrk="0" hangingPunct="1">
              <a:lnSpc>
                <a:spcPct val="90000"/>
              </a:lnSpc>
              <a:spcBef>
                <a:spcPct val="20000"/>
              </a:spcBef>
              <a:buSzPct val="100000"/>
              <a:buFontTx/>
              <a:buBlip>
                <a:blip r:embed="rId3"/>
              </a:buBlip>
              <a:defRPr lang="en-US" sz="2600" kern="1200" dirty="0" smtClean="0">
                <a:gradFill>
                  <a:gsLst>
                    <a:gs pos="0">
                      <a:schemeClr val="tx1"/>
                    </a:gs>
                    <a:gs pos="86000">
                      <a:schemeClr val="tx1"/>
                    </a:gs>
                  </a:gsLst>
                  <a:lin ang="0" scaled="0"/>
                </a:gradFill>
                <a:latin typeface="+mj-lt"/>
                <a:ea typeface="+mn-ea"/>
                <a:cs typeface="+mn-cs"/>
              </a:defRPr>
            </a:lvl2pPr>
            <a:lvl3pPr marL="1258888" indent="-403225" algn="l" defTabSz="914363" rtl="0" eaLnBrk="1" latinLnBrk="0" hangingPunct="1">
              <a:lnSpc>
                <a:spcPct val="90000"/>
              </a:lnSpc>
              <a:spcBef>
                <a:spcPct val="20000"/>
              </a:spcBef>
              <a:buSzPct val="100000"/>
              <a:buFontTx/>
              <a:buBlip>
                <a:blip r:embed="rId3"/>
              </a:buBlip>
              <a:defRPr lang="en-US" sz="2400" kern="1200" dirty="0" smtClean="0">
                <a:gradFill>
                  <a:gsLst>
                    <a:gs pos="0">
                      <a:schemeClr val="tx1"/>
                    </a:gs>
                    <a:gs pos="86000">
                      <a:schemeClr val="tx1"/>
                    </a:gs>
                  </a:gsLst>
                  <a:lin ang="0" scaled="0"/>
                </a:gradFill>
                <a:latin typeface="+mj-lt"/>
                <a:ea typeface="+mn-ea"/>
                <a:cs typeface="+mn-cs"/>
              </a:defRPr>
            </a:lvl3pPr>
            <a:lvl4pPr marL="1604963" indent="-346075" algn="l" defTabSz="914363" rtl="0" eaLnBrk="1" latinLnBrk="0" hangingPunct="1">
              <a:lnSpc>
                <a:spcPct val="90000"/>
              </a:lnSpc>
              <a:spcBef>
                <a:spcPct val="20000"/>
              </a:spcBef>
              <a:buSzPct val="100000"/>
              <a:buFontTx/>
              <a:buBlip>
                <a:blip r:embed="rId3"/>
              </a:buBlip>
              <a:defRPr lang="en-US" sz="2200" kern="1200" dirty="0" smtClean="0">
                <a:gradFill>
                  <a:gsLst>
                    <a:gs pos="0">
                      <a:schemeClr val="tx1"/>
                    </a:gs>
                    <a:gs pos="86000">
                      <a:schemeClr val="tx1"/>
                    </a:gs>
                  </a:gsLst>
                  <a:lin ang="0" scaled="0"/>
                </a:gradFill>
                <a:latin typeface="+mj-lt"/>
                <a:ea typeface="+mn-ea"/>
                <a:cs typeface="+mn-cs"/>
              </a:defRPr>
            </a:lvl4pPr>
            <a:lvl5pPr marL="1941513" indent="-336550" algn="l" defTabSz="914363" rtl="0" eaLnBrk="1" latinLnBrk="0" hangingPunct="1">
              <a:lnSpc>
                <a:spcPct val="90000"/>
              </a:lnSpc>
              <a:spcBef>
                <a:spcPct val="20000"/>
              </a:spcBef>
              <a:buSzPct val="100000"/>
              <a:buFontTx/>
              <a:buBlip>
                <a:blip r:embed="rId3"/>
              </a:buBlip>
              <a:defRPr lang="en-US" sz="2000" kern="1200" dirty="0">
                <a:gradFill>
                  <a:gsLst>
                    <a:gs pos="0">
                      <a:schemeClr val="tx1"/>
                    </a:gs>
                    <a:gs pos="86000">
                      <a:schemeClr val="tx1"/>
                    </a:gs>
                  </a:gsLst>
                  <a:lin ang="0" scaled="0"/>
                </a:gradFill>
                <a:latin typeface="+mj-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61963" lvl="1" indent="-461963"/>
            <a:r>
              <a:rPr lang="en-US" dirty="0" smtClean="0"/>
              <a:t>Background </a:t>
            </a:r>
            <a:r>
              <a:rPr lang="en-US" u="wavy" dirty="0" smtClean="0">
                <a:uFill>
                  <a:solidFill>
                    <a:srgbClr val="FF0000"/>
                  </a:solidFill>
                </a:uFill>
              </a:rPr>
              <a:t>Squigglies</a:t>
            </a:r>
          </a:p>
          <a:p>
            <a:pPr marL="461963" lvl="1" indent="-461963"/>
            <a:r>
              <a:rPr lang="en-US" dirty="0" smtClean="0"/>
              <a:t>Smart Tag Shortcut [CTRL]+[.]</a:t>
            </a:r>
          </a:p>
          <a:p>
            <a:pPr marL="865188" lvl="2" indent="-461963"/>
            <a:r>
              <a:rPr lang="en-US" dirty="0" smtClean="0"/>
              <a:t>Add Using|Import statements</a:t>
            </a:r>
          </a:p>
          <a:p>
            <a:pPr marL="865188" lvl="2" indent="-461963"/>
            <a:r>
              <a:rPr lang="en-US" dirty="0" smtClean="0"/>
              <a:t>Generate from Usage</a:t>
            </a:r>
          </a:p>
          <a:p>
            <a:pPr marL="865188" lvl="2" indent="-461963"/>
            <a:r>
              <a:rPr lang="en-US" dirty="0" smtClean="0"/>
              <a:t>Error </a:t>
            </a:r>
            <a:r>
              <a:rPr lang="en-US" dirty="0"/>
              <a:t>Correction ( VB Only </a:t>
            </a:r>
            <a:r>
              <a:rPr lang="en-US" dirty="0" smtClean="0"/>
              <a:t>)</a:t>
            </a:r>
            <a:endParaRPr lang="en-US" dirty="0"/>
          </a:p>
        </p:txBody>
      </p:sp>
      <p:sp>
        <p:nvSpPr>
          <p:cNvPr id="3" name="Title 2"/>
          <p:cNvSpPr>
            <a:spLocks noGrp="1"/>
          </p:cNvSpPr>
          <p:nvPr>
            <p:ph type="ctrTitle"/>
          </p:nvPr>
        </p:nvSpPr>
        <p:spPr>
          <a:xfrm>
            <a:off x="946117" y="566768"/>
            <a:ext cx="10239100" cy="600242"/>
          </a:xfrm>
        </p:spPr>
        <p:txBody>
          <a:bodyPr/>
          <a:lstStyle/>
          <a:p>
            <a:r>
              <a:rPr lang="en-US" dirty="0" smtClean="0"/>
              <a:t>Writing Code Faster</a:t>
            </a:r>
            <a:endParaRPr lang="en-US" dirty="0"/>
          </a:p>
        </p:txBody>
      </p:sp>
      <p:sp>
        <p:nvSpPr>
          <p:cNvPr id="7" name="Text Placeholder 4"/>
          <p:cNvSpPr>
            <a:spLocks noGrp="1"/>
          </p:cNvSpPr>
          <p:nvPr>
            <p:ph type="body" sz="quarter" idx="10"/>
          </p:nvPr>
        </p:nvSpPr>
        <p:spPr>
          <a:xfrm>
            <a:off x="8679976" y="5781358"/>
            <a:ext cx="2699136" cy="843992"/>
          </a:xfrm>
        </p:spPr>
        <p:txBody>
          <a:bodyPr/>
          <a:lstStyle/>
          <a:p>
            <a:r>
              <a:rPr lang="en-US" dirty="0" smtClean="0"/>
              <a:t>DEMO</a:t>
            </a:r>
            <a:endParaRPr lang="en-US" dirty="0"/>
          </a:p>
        </p:txBody>
      </p:sp>
      <p:sp>
        <p:nvSpPr>
          <p:cNvPr id="9" name="Rectangle 8"/>
          <p:cNvSpPr/>
          <p:nvPr/>
        </p:nvSpPr>
        <p:spPr>
          <a:xfrm>
            <a:off x="507868" y="5880189"/>
            <a:ext cx="8513302" cy="646331"/>
          </a:xfrm>
          <a:prstGeom prst="rect">
            <a:avLst/>
          </a:prstGeom>
        </p:spPr>
        <p:txBody>
          <a:bodyPr wrap="square">
            <a:spAutoFit/>
          </a:bodyPr>
          <a:lstStyle/>
          <a:p>
            <a:pPr lvl="0">
              <a:buNone/>
            </a:pPr>
            <a:r>
              <a:rPr lang="en-US" dirty="0" smtClean="0">
                <a:hlinkClick r:id="rId4"/>
              </a:rPr>
              <a:t>http://ScottCate.com/Tricks/DEV315-WriteCodeFaster</a:t>
            </a:r>
            <a:r>
              <a:rPr lang="en-US" dirty="0"/>
              <a:t> </a:t>
            </a:r>
          </a:p>
          <a:p>
            <a:pPr lvl="0">
              <a:buNone/>
            </a:pPr>
            <a:r>
              <a:rPr lang="en-US" dirty="0" smtClean="0"/>
              <a:t>Twitter Discussion: #DEV315</a:t>
            </a:r>
            <a:endParaRPr lang="en-US" dirty="0"/>
          </a:p>
        </p:txBody>
      </p:sp>
    </p:spTree>
    <p:extLst>
      <p:ext uri="{BB962C8B-B14F-4D97-AF65-F5344CB8AC3E}">
        <p14:creationId xmlns:p14="http://schemas.microsoft.com/office/powerpoint/2010/main" val="2904583964"/>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2"/>
          <p:cNvSpPr txBox="1">
            <a:spLocks/>
          </p:cNvSpPr>
          <p:nvPr/>
        </p:nvSpPr>
        <p:spPr>
          <a:xfrm>
            <a:off x="507868" y="1606589"/>
            <a:ext cx="11173090" cy="2982355"/>
          </a:xfrm>
          <a:prstGeom prst="rect">
            <a:avLst/>
          </a:prstGeom>
        </p:spPr>
        <p:txBody>
          <a:bodyPr vert="horz" wrap="square" lIns="0" tIns="0" rIns="0" bIns="0" rtlCol="0" anchor="t" anchorCtr="0">
            <a:noAutofit/>
            <a:scene3d>
              <a:camera prst="orthographicFront"/>
              <a:lightRig rig="flat" dir="t"/>
            </a:scene3d>
            <a:sp3d>
              <a:contourClr>
                <a:schemeClr val="tx2"/>
              </a:contourClr>
            </a:sp3d>
          </a:bodyPr>
          <a:lstStyle>
            <a:lvl1pPr marL="0" indent="0" algn="r" defTabSz="914363" rtl="0" eaLnBrk="1" latinLnBrk="0" hangingPunct="1">
              <a:lnSpc>
                <a:spcPct val="90000"/>
              </a:lnSpc>
              <a:spcBef>
                <a:spcPct val="20000"/>
              </a:spcBef>
              <a:buSzPct val="100000"/>
              <a:buFont typeface="Arial" pitchFamily="34" charset="0"/>
              <a:buNone/>
              <a:defRPr kumimoji="0" lang="en-US" sz="6600" b="0" i="0" u="none" strike="noStrike" kern="1200" cap="none" spc="0" normalizeH="0" baseline="0" noProof="0" dirty="0" smtClean="0">
                <a:ln w="11430"/>
                <a:gradFill>
                  <a:gsLst>
                    <a:gs pos="0">
                      <a:schemeClr val="tx1"/>
                    </a:gs>
                    <a:gs pos="100000">
                      <a:schemeClr val="tx1"/>
                    </a:gs>
                  </a:gsLst>
                  <a:lin ang="5400000" scaled="0"/>
                </a:gradFill>
                <a:effectLst/>
                <a:uLnTx/>
                <a:uFillTx/>
                <a:latin typeface="+mj-lt"/>
                <a:ea typeface="+mn-ea"/>
                <a:cs typeface="+mn-cs"/>
              </a:defRPr>
            </a:lvl1pPr>
            <a:lvl2pPr marL="855663" indent="-395288" algn="l" defTabSz="914363" rtl="0" eaLnBrk="1" latinLnBrk="0" hangingPunct="1">
              <a:lnSpc>
                <a:spcPct val="90000"/>
              </a:lnSpc>
              <a:spcBef>
                <a:spcPct val="20000"/>
              </a:spcBef>
              <a:buSzPct val="100000"/>
              <a:buFontTx/>
              <a:buBlip>
                <a:blip r:embed="rId3"/>
              </a:buBlip>
              <a:defRPr lang="en-US" sz="2600" kern="1200" dirty="0" smtClean="0">
                <a:gradFill>
                  <a:gsLst>
                    <a:gs pos="0">
                      <a:schemeClr val="tx1"/>
                    </a:gs>
                    <a:gs pos="86000">
                      <a:schemeClr val="tx1"/>
                    </a:gs>
                  </a:gsLst>
                  <a:lin ang="0" scaled="0"/>
                </a:gradFill>
                <a:latin typeface="+mj-lt"/>
                <a:ea typeface="+mn-ea"/>
                <a:cs typeface="+mn-cs"/>
              </a:defRPr>
            </a:lvl2pPr>
            <a:lvl3pPr marL="1258888" indent="-403225" algn="l" defTabSz="914363" rtl="0" eaLnBrk="1" latinLnBrk="0" hangingPunct="1">
              <a:lnSpc>
                <a:spcPct val="90000"/>
              </a:lnSpc>
              <a:spcBef>
                <a:spcPct val="20000"/>
              </a:spcBef>
              <a:buSzPct val="100000"/>
              <a:buFontTx/>
              <a:buBlip>
                <a:blip r:embed="rId3"/>
              </a:buBlip>
              <a:defRPr lang="en-US" sz="2400" kern="1200" dirty="0" smtClean="0">
                <a:gradFill>
                  <a:gsLst>
                    <a:gs pos="0">
                      <a:schemeClr val="tx1"/>
                    </a:gs>
                    <a:gs pos="86000">
                      <a:schemeClr val="tx1"/>
                    </a:gs>
                  </a:gsLst>
                  <a:lin ang="0" scaled="0"/>
                </a:gradFill>
                <a:latin typeface="+mj-lt"/>
                <a:ea typeface="+mn-ea"/>
                <a:cs typeface="+mn-cs"/>
              </a:defRPr>
            </a:lvl3pPr>
            <a:lvl4pPr marL="1604963" indent="-346075" algn="l" defTabSz="914363" rtl="0" eaLnBrk="1" latinLnBrk="0" hangingPunct="1">
              <a:lnSpc>
                <a:spcPct val="90000"/>
              </a:lnSpc>
              <a:spcBef>
                <a:spcPct val="20000"/>
              </a:spcBef>
              <a:buSzPct val="100000"/>
              <a:buFontTx/>
              <a:buBlip>
                <a:blip r:embed="rId3"/>
              </a:buBlip>
              <a:defRPr lang="en-US" sz="2200" kern="1200" dirty="0" smtClean="0">
                <a:gradFill>
                  <a:gsLst>
                    <a:gs pos="0">
                      <a:schemeClr val="tx1"/>
                    </a:gs>
                    <a:gs pos="86000">
                      <a:schemeClr val="tx1"/>
                    </a:gs>
                  </a:gsLst>
                  <a:lin ang="0" scaled="0"/>
                </a:gradFill>
                <a:latin typeface="+mj-lt"/>
                <a:ea typeface="+mn-ea"/>
                <a:cs typeface="+mn-cs"/>
              </a:defRPr>
            </a:lvl4pPr>
            <a:lvl5pPr marL="1941513" indent="-336550" algn="l" defTabSz="914363" rtl="0" eaLnBrk="1" latinLnBrk="0" hangingPunct="1">
              <a:lnSpc>
                <a:spcPct val="90000"/>
              </a:lnSpc>
              <a:spcBef>
                <a:spcPct val="20000"/>
              </a:spcBef>
              <a:buSzPct val="100000"/>
              <a:buFontTx/>
              <a:buBlip>
                <a:blip r:embed="rId3"/>
              </a:buBlip>
              <a:defRPr lang="en-US" sz="2000" kern="1200" dirty="0">
                <a:gradFill>
                  <a:gsLst>
                    <a:gs pos="0">
                      <a:schemeClr val="tx1"/>
                    </a:gs>
                    <a:gs pos="86000">
                      <a:schemeClr val="tx1"/>
                    </a:gs>
                  </a:gsLst>
                  <a:lin ang="0" scaled="0"/>
                </a:gradFill>
                <a:latin typeface="+mj-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61963" lvl="1" indent="-461963"/>
            <a:r>
              <a:rPr lang="en-US" dirty="0" smtClean="0"/>
              <a:t>Double [TAB] Expansion</a:t>
            </a:r>
          </a:p>
          <a:p>
            <a:pPr marL="461963" lvl="1" indent="-461963"/>
            <a:r>
              <a:rPr lang="en-US" dirty="0" smtClean="0"/>
              <a:t>Insert Snippet</a:t>
            </a:r>
          </a:p>
          <a:p>
            <a:pPr marL="865188" lvl="2" indent="-461963"/>
            <a:r>
              <a:rPr lang="en-US" dirty="0" smtClean="0"/>
              <a:t>[CTRL]+[K] and [CTRL]+[X]</a:t>
            </a:r>
          </a:p>
          <a:p>
            <a:pPr marL="865188" lvl="2" indent="-461963"/>
            <a:r>
              <a:rPr lang="en-US" dirty="0" smtClean="0"/>
              <a:t>[?]+[TAB] Snippets Dialog ( VB Only )</a:t>
            </a:r>
          </a:p>
          <a:p>
            <a:pPr marL="865188" lvl="2" indent="-461963"/>
            <a:r>
              <a:rPr lang="en-US" dirty="0" smtClean="0"/>
              <a:t>Toggle Snippet Visibility ( VB Only )</a:t>
            </a:r>
            <a:endParaRPr lang="en-US" dirty="0"/>
          </a:p>
        </p:txBody>
      </p:sp>
      <p:sp>
        <p:nvSpPr>
          <p:cNvPr id="3" name="Title 2"/>
          <p:cNvSpPr>
            <a:spLocks noGrp="1"/>
          </p:cNvSpPr>
          <p:nvPr>
            <p:ph type="ctrTitle"/>
          </p:nvPr>
        </p:nvSpPr>
        <p:spPr>
          <a:xfrm>
            <a:off x="946117" y="566768"/>
            <a:ext cx="10239100" cy="600242"/>
          </a:xfrm>
        </p:spPr>
        <p:txBody>
          <a:bodyPr/>
          <a:lstStyle/>
          <a:p>
            <a:r>
              <a:rPr lang="en-US" dirty="0" smtClean="0"/>
              <a:t>Code Snippets</a:t>
            </a:r>
            <a:endParaRPr lang="en-US" dirty="0"/>
          </a:p>
        </p:txBody>
      </p:sp>
      <p:sp>
        <p:nvSpPr>
          <p:cNvPr id="7" name="Text Placeholder 4"/>
          <p:cNvSpPr>
            <a:spLocks noGrp="1"/>
          </p:cNvSpPr>
          <p:nvPr>
            <p:ph type="body" sz="quarter" idx="10"/>
          </p:nvPr>
        </p:nvSpPr>
        <p:spPr>
          <a:xfrm>
            <a:off x="8679976" y="5781358"/>
            <a:ext cx="2699136" cy="843992"/>
          </a:xfrm>
        </p:spPr>
        <p:txBody>
          <a:bodyPr/>
          <a:lstStyle/>
          <a:p>
            <a:r>
              <a:rPr lang="en-US" dirty="0" smtClean="0"/>
              <a:t>DEMO</a:t>
            </a:r>
            <a:endParaRPr lang="en-US" dirty="0"/>
          </a:p>
        </p:txBody>
      </p:sp>
      <p:sp>
        <p:nvSpPr>
          <p:cNvPr id="9" name="Rectangle 8"/>
          <p:cNvSpPr/>
          <p:nvPr/>
        </p:nvSpPr>
        <p:spPr>
          <a:xfrm>
            <a:off x="507868" y="5880189"/>
            <a:ext cx="8513302" cy="646331"/>
          </a:xfrm>
          <a:prstGeom prst="rect">
            <a:avLst/>
          </a:prstGeom>
        </p:spPr>
        <p:txBody>
          <a:bodyPr wrap="square">
            <a:spAutoFit/>
          </a:bodyPr>
          <a:lstStyle/>
          <a:p>
            <a:pPr lvl="0">
              <a:buNone/>
            </a:pPr>
            <a:r>
              <a:rPr lang="en-US" dirty="0" smtClean="0">
                <a:hlinkClick r:id="rId4"/>
              </a:rPr>
              <a:t>http://ScottCate.com/Tricks/DEV315-CodeSnippets</a:t>
            </a:r>
            <a:r>
              <a:rPr lang="en-US" dirty="0"/>
              <a:t> </a:t>
            </a:r>
          </a:p>
          <a:p>
            <a:pPr lvl="0">
              <a:buNone/>
            </a:pPr>
            <a:r>
              <a:rPr lang="en-US" dirty="0" smtClean="0"/>
              <a:t>Twitter Discussion: #DEV315</a:t>
            </a:r>
            <a:endParaRPr lang="en-US" dirty="0"/>
          </a:p>
        </p:txBody>
      </p:sp>
    </p:spTree>
    <p:extLst>
      <p:ext uri="{BB962C8B-B14F-4D97-AF65-F5344CB8AC3E}">
        <p14:creationId xmlns:p14="http://schemas.microsoft.com/office/powerpoint/2010/main" val="440258792"/>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2"/>
          <p:cNvSpPr txBox="1">
            <a:spLocks/>
          </p:cNvSpPr>
          <p:nvPr/>
        </p:nvSpPr>
        <p:spPr>
          <a:xfrm>
            <a:off x="507868" y="1606589"/>
            <a:ext cx="11173090" cy="2982355"/>
          </a:xfrm>
          <a:prstGeom prst="rect">
            <a:avLst/>
          </a:prstGeom>
        </p:spPr>
        <p:txBody>
          <a:bodyPr vert="horz" wrap="square" lIns="0" tIns="0" rIns="0" bIns="0" rtlCol="0" anchor="t" anchorCtr="0">
            <a:noAutofit/>
            <a:scene3d>
              <a:camera prst="orthographicFront"/>
              <a:lightRig rig="flat" dir="t"/>
            </a:scene3d>
            <a:sp3d>
              <a:contourClr>
                <a:schemeClr val="tx2"/>
              </a:contourClr>
            </a:sp3d>
          </a:bodyPr>
          <a:lstStyle>
            <a:lvl1pPr marL="0" indent="0" algn="r" defTabSz="914363" rtl="0" eaLnBrk="1" latinLnBrk="0" hangingPunct="1">
              <a:lnSpc>
                <a:spcPct val="90000"/>
              </a:lnSpc>
              <a:spcBef>
                <a:spcPct val="20000"/>
              </a:spcBef>
              <a:buSzPct val="100000"/>
              <a:buFont typeface="Arial" pitchFamily="34" charset="0"/>
              <a:buNone/>
              <a:defRPr kumimoji="0" lang="en-US" sz="6600" b="0" i="0" u="none" strike="noStrike" kern="1200" cap="none" spc="0" normalizeH="0" baseline="0" noProof="0" dirty="0" smtClean="0">
                <a:ln w="11430"/>
                <a:gradFill>
                  <a:gsLst>
                    <a:gs pos="0">
                      <a:schemeClr val="tx1"/>
                    </a:gs>
                    <a:gs pos="100000">
                      <a:schemeClr val="tx1"/>
                    </a:gs>
                  </a:gsLst>
                  <a:lin ang="5400000" scaled="0"/>
                </a:gradFill>
                <a:effectLst/>
                <a:uLnTx/>
                <a:uFillTx/>
                <a:latin typeface="+mj-lt"/>
                <a:ea typeface="+mn-ea"/>
                <a:cs typeface="+mn-cs"/>
              </a:defRPr>
            </a:lvl1pPr>
            <a:lvl2pPr marL="855663" indent="-395288" algn="l" defTabSz="914363" rtl="0" eaLnBrk="1" latinLnBrk="0" hangingPunct="1">
              <a:lnSpc>
                <a:spcPct val="90000"/>
              </a:lnSpc>
              <a:spcBef>
                <a:spcPct val="20000"/>
              </a:spcBef>
              <a:buSzPct val="100000"/>
              <a:buFontTx/>
              <a:buBlip>
                <a:blip r:embed="rId3"/>
              </a:buBlip>
              <a:defRPr lang="en-US" sz="2600" kern="1200" dirty="0" smtClean="0">
                <a:gradFill>
                  <a:gsLst>
                    <a:gs pos="0">
                      <a:schemeClr val="tx1"/>
                    </a:gs>
                    <a:gs pos="86000">
                      <a:schemeClr val="tx1"/>
                    </a:gs>
                  </a:gsLst>
                  <a:lin ang="0" scaled="0"/>
                </a:gradFill>
                <a:latin typeface="+mj-lt"/>
                <a:ea typeface="+mn-ea"/>
                <a:cs typeface="+mn-cs"/>
              </a:defRPr>
            </a:lvl2pPr>
            <a:lvl3pPr marL="1258888" indent="-403225" algn="l" defTabSz="914363" rtl="0" eaLnBrk="1" latinLnBrk="0" hangingPunct="1">
              <a:lnSpc>
                <a:spcPct val="90000"/>
              </a:lnSpc>
              <a:spcBef>
                <a:spcPct val="20000"/>
              </a:spcBef>
              <a:buSzPct val="100000"/>
              <a:buFontTx/>
              <a:buBlip>
                <a:blip r:embed="rId3"/>
              </a:buBlip>
              <a:defRPr lang="en-US" sz="2400" kern="1200" dirty="0" smtClean="0">
                <a:gradFill>
                  <a:gsLst>
                    <a:gs pos="0">
                      <a:schemeClr val="tx1"/>
                    </a:gs>
                    <a:gs pos="86000">
                      <a:schemeClr val="tx1"/>
                    </a:gs>
                  </a:gsLst>
                  <a:lin ang="0" scaled="0"/>
                </a:gradFill>
                <a:latin typeface="+mj-lt"/>
                <a:ea typeface="+mn-ea"/>
                <a:cs typeface="+mn-cs"/>
              </a:defRPr>
            </a:lvl3pPr>
            <a:lvl4pPr marL="1604963" indent="-346075" algn="l" defTabSz="914363" rtl="0" eaLnBrk="1" latinLnBrk="0" hangingPunct="1">
              <a:lnSpc>
                <a:spcPct val="90000"/>
              </a:lnSpc>
              <a:spcBef>
                <a:spcPct val="20000"/>
              </a:spcBef>
              <a:buSzPct val="100000"/>
              <a:buFontTx/>
              <a:buBlip>
                <a:blip r:embed="rId3"/>
              </a:buBlip>
              <a:defRPr lang="en-US" sz="2200" kern="1200" dirty="0" smtClean="0">
                <a:gradFill>
                  <a:gsLst>
                    <a:gs pos="0">
                      <a:schemeClr val="tx1"/>
                    </a:gs>
                    <a:gs pos="86000">
                      <a:schemeClr val="tx1"/>
                    </a:gs>
                  </a:gsLst>
                  <a:lin ang="0" scaled="0"/>
                </a:gradFill>
                <a:latin typeface="+mj-lt"/>
                <a:ea typeface="+mn-ea"/>
                <a:cs typeface="+mn-cs"/>
              </a:defRPr>
            </a:lvl4pPr>
            <a:lvl5pPr marL="1941513" indent="-336550" algn="l" defTabSz="914363" rtl="0" eaLnBrk="1" latinLnBrk="0" hangingPunct="1">
              <a:lnSpc>
                <a:spcPct val="90000"/>
              </a:lnSpc>
              <a:spcBef>
                <a:spcPct val="20000"/>
              </a:spcBef>
              <a:buSzPct val="100000"/>
              <a:buFontTx/>
              <a:buBlip>
                <a:blip r:embed="rId3"/>
              </a:buBlip>
              <a:defRPr lang="en-US" sz="2000" kern="1200" dirty="0">
                <a:gradFill>
                  <a:gsLst>
                    <a:gs pos="0">
                      <a:schemeClr val="tx1"/>
                    </a:gs>
                    <a:gs pos="86000">
                      <a:schemeClr val="tx1"/>
                    </a:gs>
                  </a:gsLst>
                  <a:lin ang="0" scaled="0"/>
                </a:gradFill>
                <a:latin typeface="+mj-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61963" lvl="1" indent="-461963"/>
            <a:r>
              <a:rPr lang="en-US" dirty="0" smtClean="0"/>
              <a:t>IntelliTrace – Back in Time</a:t>
            </a:r>
          </a:p>
          <a:p>
            <a:pPr marL="461963" lvl="1" indent="-461963"/>
            <a:r>
              <a:rPr lang="en-US" dirty="0" smtClean="0"/>
              <a:t>Breakpoint Name / Group [On|Off] / Export / Import</a:t>
            </a:r>
          </a:p>
          <a:p>
            <a:pPr marL="461963" lvl="1" indent="-461963"/>
            <a:r>
              <a:rPr lang="en-US" dirty="0" smtClean="0"/>
              <a:t>Trace Points</a:t>
            </a:r>
          </a:p>
          <a:p>
            <a:pPr marL="461963" lvl="1" indent="-461963"/>
            <a:r>
              <a:rPr lang="en-US" dirty="0" smtClean="0"/>
              <a:t>Pin / Persists Data Tips</a:t>
            </a:r>
          </a:p>
          <a:p>
            <a:pPr marL="865188" lvl="2" indent="-461963"/>
            <a:r>
              <a:rPr lang="en-US" dirty="0" smtClean="0"/>
              <a:t>Adjust Data Tips Transparency</a:t>
            </a:r>
          </a:p>
          <a:p>
            <a:pPr marL="461963" lvl="1" indent="-461963"/>
            <a:r>
              <a:rPr lang="en-US" dirty="0" smtClean="0"/>
              <a:t>Run to Cursor [CTRL]+[F10]</a:t>
            </a:r>
          </a:p>
          <a:p>
            <a:pPr marL="461963" lvl="1" indent="-461963"/>
            <a:r>
              <a:rPr lang="en-US" dirty="0" smtClean="0"/>
              <a:t>Debugger Visualizers</a:t>
            </a:r>
            <a:endParaRPr lang="en-US" dirty="0"/>
          </a:p>
        </p:txBody>
      </p:sp>
      <p:sp>
        <p:nvSpPr>
          <p:cNvPr id="3" name="Title 2"/>
          <p:cNvSpPr>
            <a:spLocks noGrp="1"/>
          </p:cNvSpPr>
          <p:nvPr>
            <p:ph type="ctrTitle"/>
          </p:nvPr>
        </p:nvSpPr>
        <p:spPr>
          <a:xfrm>
            <a:off x="946117" y="566768"/>
            <a:ext cx="10239100" cy="600242"/>
          </a:xfrm>
        </p:spPr>
        <p:txBody>
          <a:bodyPr/>
          <a:lstStyle/>
          <a:p>
            <a:r>
              <a:rPr lang="en-US" dirty="0" smtClean="0"/>
              <a:t>Debugging</a:t>
            </a:r>
            <a:endParaRPr lang="en-US" dirty="0"/>
          </a:p>
        </p:txBody>
      </p:sp>
      <p:sp>
        <p:nvSpPr>
          <p:cNvPr id="10" name="Text Placeholder 4"/>
          <p:cNvSpPr>
            <a:spLocks noGrp="1"/>
          </p:cNvSpPr>
          <p:nvPr>
            <p:ph type="body" sz="quarter" idx="10"/>
          </p:nvPr>
        </p:nvSpPr>
        <p:spPr>
          <a:xfrm>
            <a:off x="8679976" y="5781358"/>
            <a:ext cx="2699136" cy="843992"/>
          </a:xfrm>
        </p:spPr>
        <p:txBody>
          <a:bodyPr/>
          <a:lstStyle/>
          <a:p>
            <a:r>
              <a:rPr lang="en-US" dirty="0" smtClean="0"/>
              <a:t>DEMO</a:t>
            </a:r>
            <a:endParaRPr lang="en-US" dirty="0"/>
          </a:p>
        </p:txBody>
      </p:sp>
      <p:sp>
        <p:nvSpPr>
          <p:cNvPr id="11" name="Rectangle 10"/>
          <p:cNvSpPr/>
          <p:nvPr/>
        </p:nvSpPr>
        <p:spPr>
          <a:xfrm>
            <a:off x="507868" y="5880189"/>
            <a:ext cx="8513302" cy="646331"/>
          </a:xfrm>
          <a:prstGeom prst="rect">
            <a:avLst/>
          </a:prstGeom>
        </p:spPr>
        <p:txBody>
          <a:bodyPr wrap="square">
            <a:spAutoFit/>
          </a:bodyPr>
          <a:lstStyle/>
          <a:p>
            <a:pPr lvl="0">
              <a:buNone/>
            </a:pPr>
            <a:r>
              <a:rPr lang="en-US" dirty="0" smtClean="0">
                <a:hlinkClick r:id="rId4"/>
              </a:rPr>
              <a:t>http://ScottCate.com/Tricks/DEV315-Debugging</a:t>
            </a:r>
            <a:r>
              <a:rPr lang="en-US" dirty="0"/>
              <a:t> </a:t>
            </a:r>
          </a:p>
          <a:p>
            <a:pPr lvl="0">
              <a:buNone/>
            </a:pPr>
            <a:r>
              <a:rPr lang="en-US" dirty="0" smtClean="0"/>
              <a:t>Twitter Discussion: #DEV315</a:t>
            </a:r>
            <a:endParaRPr lang="en-US" dirty="0"/>
          </a:p>
        </p:txBody>
      </p:sp>
    </p:spTree>
    <p:extLst>
      <p:ext uri="{BB962C8B-B14F-4D97-AF65-F5344CB8AC3E}">
        <p14:creationId xmlns:p14="http://schemas.microsoft.com/office/powerpoint/2010/main" val="2553063981"/>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2"/>
          <p:cNvSpPr txBox="1">
            <a:spLocks/>
          </p:cNvSpPr>
          <p:nvPr/>
        </p:nvSpPr>
        <p:spPr>
          <a:xfrm>
            <a:off x="507868" y="1606589"/>
            <a:ext cx="11173090" cy="2982355"/>
          </a:xfrm>
          <a:prstGeom prst="rect">
            <a:avLst/>
          </a:prstGeom>
        </p:spPr>
        <p:txBody>
          <a:bodyPr vert="horz" wrap="square" lIns="0" tIns="0" rIns="0" bIns="0" rtlCol="0" anchor="t" anchorCtr="0">
            <a:noAutofit/>
            <a:scene3d>
              <a:camera prst="orthographicFront"/>
              <a:lightRig rig="flat" dir="t"/>
            </a:scene3d>
            <a:sp3d>
              <a:contourClr>
                <a:schemeClr val="tx2"/>
              </a:contourClr>
            </a:sp3d>
          </a:bodyPr>
          <a:lstStyle>
            <a:lvl1pPr marL="0" indent="0" algn="r" defTabSz="914363" rtl="0" eaLnBrk="1" latinLnBrk="0" hangingPunct="1">
              <a:lnSpc>
                <a:spcPct val="90000"/>
              </a:lnSpc>
              <a:spcBef>
                <a:spcPct val="20000"/>
              </a:spcBef>
              <a:buSzPct val="100000"/>
              <a:buFont typeface="Arial" pitchFamily="34" charset="0"/>
              <a:buNone/>
              <a:defRPr kumimoji="0" lang="en-US" sz="6600" b="0" i="0" u="none" strike="noStrike" kern="1200" cap="none" spc="0" normalizeH="0" baseline="0" noProof="0" dirty="0" smtClean="0">
                <a:ln w="11430"/>
                <a:gradFill>
                  <a:gsLst>
                    <a:gs pos="0">
                      <a:schemeClr val="tx1"/>
                    </a:gs>
                    <a:gs pos="100000">
                      <a:schemeClr val="tx1"/>
                    </a:gs>
                  </a:gsLst>
                  <a:lin ang="5400000" scaled="0"/>
                </a:gradFill>
                <a:effectLst/>
                <a:uLnTx/>
                <a:uFillTx/>
                <a:latin typeface="+mj-lt"/>
                <a:ea typeface="+mn-ea"/>
                <a:cs typeface="+mn-cs"/>
              </a:defRPr>
            </a:lvl1pPr>
            <a:lvl2pPr marL="855663" indent="-395288" algn="l" defTabSz="914363" rtl="0" eaLnBrk="1" latinLnBrk="0" hangingPunct="1">
              <a:lnSpc>
                <a:spcPct val="90000"/>
              </a:lnSpc>
              <a:spcBef>
                <a:spcPct val="20000"/>
              </a:spcBef>
              <a:buSzPct val="100000"/>
              <a:buFontTx/>
              <a:buBlip>
                <a:blip r:embed="rId3"/>
              </a:buBlip>
              <a:defRPr lang="en-US" sz="2600" kern="1200" dirty="0" smtClean="0">
                <a:gradFill>
                  <a:gsLst>
                    <a:gs pos="0">
                      <a:schemeClr val="tx1"/>
                    </a:gs>
                    <a:gs pos="86000">
                      <a:schemeClr val="tx1"/>
                    </a:gs>
                  </a:gsLst>
                  <a:lin ang="0" scaled="0"/>
                </a:gradFill>
                <a:latin typeface="+mj-lt"/>
                <a:ea typeface="+mn-ea"/>
                <a:cs typeface="+mn-cs"/>
              </a:defRPr>
            </a:lvl2pPr>
            <a:lvl3pPr marL="1258888" indent="-403225" algn="l" defTabSz="914363" rtl="0" eaLnBrk="1" latinLnBrk="0" hangingPunct="1">
              <a:lnSpc>
                <a:spcPct val="90000"/>
              </a:lnSpc>
              <a:spcBef>
                <a:spcPct val="20000"/>
              </a:spcBef>
              <a:buSzPct val="100000"/>
              <a:buFontTx/>
              <a:buBlip>
                <a:blip r:embed="rId3"/>
              </a:buBlip>
              <a:defRPr lang="en-US" sz="2400" kern="1200" dirty="0" smtClean="0">
                <a:gradFill>
                  <a:gsLst>
                    <a:gs pos="0">
                      <a:schemeClr val="tx1"/>
                    </a:gs>
                    <a:gs pos="86000">
                      <a:schemeClr val="tx1"/>
                    </a:gs>
                  </a:gsLst>
                  <a:lin ang="0" scaled="0"/>
                </a:gradFill>
                <a:latin typeface="+mj-lt"/>
                <a:ea typeface="+mn-ea"/>
                <a:cs typeface="+mn-cs"/>
              </a:defRPr>
            </a:lvl3pPr>
            <a:lvl4pPr marL="1604963" indent="-346075" algn="l" defTabSz="914363" rtl="0" eaLnBrk="1" latinLnBrk="0" hangingPunct="1">
              <a:lnSpc>
                <a:spcPct val="90000"/>
              </a:lnSpc>
              <a:spcBef>
                <a:spcPct val="20000"/>
              </a:spcBef>
              <a:buSzPct val="100000"/>
              <a:buFontTx/>
              <a:buBlip>
                <a:blip r:embed="rId3"/>
              </a:buBlip>
              <a:defRPr lang="en-US" sz="2200" kern="1200" dirty="0" smtClean="0">
                <a:gradFill>
                  <a:gsLst>
                    <a:gs pos="0">
                      <a:schemeClr val="tx1"/>
                    </a:gs>
                    <a:gs pos="86000">
                      <a:schemeClr val="tx1"/>
                    </a:gs>
                  </a:gsLst>
                  <a:lin ang="0" scaled="0"/>
                </a:gradFill>
                <a:latin typeface="+mj-lt"/>
                <a:ea typeface="+mn-ea"/>
                <a:cs typeface="+mn-cs"/>
              </a:defRPr>
            </a:lvl4pPr>
            <a:lvl5pPr marL="1941513" indent="-336550" algn="l" defTabSz="914363" rtl="0" eaLnBrk="1" latinLnBrk="0" hangingPunct="1">
              <a:lnSpc>
                <a:spcPct val="90000"/>
              </a:lnSpc>
              <a:spcBef>
                <a:spcPct val="20000"/>
              </a:spcBef>
              <a:buSzPct val="100000"/>
              <a:buFontTx/>
              <a:buBlip>
                <a:blip r:embed="rId3"/>
              </a:buBlip>
              <a:defRPr lang="en-US" sz="2000" kern="1200" dirty="0">
                <a:gradFill>
                  <a:gsLst>
                    <a:gs pos="0">
                      <a:schemeClr val="tx1"/>
                    </a:gs>
                    <a:gs pos="86000">
                      <a:schemeClr val="tx1"/>
                    </a:gs>
                  </a:gsLst>
                  <a:lin ang="0" scaled="0"/>
                </a:gradFill>
                <a:latin typeface="+mj-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61963" lvl="1" indent="-461963"/>
            <a:r>
              <a:rPr lang="en-US" dirty="0" smtClean="0"/>
              <a:t>New Modeling Project</a:t>
            </a:r>
          </a:p>
          <a:p>
            <a:pPr marL="461963" lvl="1" indent="-461963"/>
            <a:r>
              <a:rPr lang="en-US" dirty="0" smtClean="0"/>
              <a:t>Diagrams *.dgml</a:t>
            </a:r>
          </a:p>
          <a:p>
            <a:pPr marL="461963" lvl="1" indent="-461963"/>
            <a:r>
              <a:rPr lang="en-US" dirty="0" smtClean="0"/>
              <a:t>Sequence Diagrams</a:t>
            </a:r>
          </a:p>
          <a:p>
            <a:pPr marL="461963" lvl="1" indent="-461963"/>
            <a:r>
              <a:rPr lang="en-US" dirty="0" smtClean="0"/>
              <a:t>Layer Diagrams</a:t>
            </a:r>
          </a:p>
          <a:p>
            <a:pPr marL="461963" lvl="1" indent="-461963"/>
            <a:endParaRPr lang="en-US" dirty="0"/>
          </a:p>
        </p:txBody>
      </p:sp>
      <p:sp>
        <p:nvSpPr>
          <p:cNvPr id="3" name="Title 2"/>
          <p:cNvSpPr>
            <a:spLocks noGrp="1"/>
          </p:cNvSpPr>
          <p:nvPr>
            <p:ph type="ctrTitle"/>
          </p:nvPr>
        </p:nvSpPr>
        <p:spPr>
          <a:xfrm>
            <a:off x="946117" y="566768"/>
            <a:ext cx="10239100" cy="600242"/>
          </a:xfrm>
        </p:spPr>
        <p:txBody>
          <a:bodyPr/>
          <a:lstStyle/>
          <a:p>
            <a:r>
              <a:rPr lang="en-US" dirty="0" smtClean="0"/>
              <a:t>Architecture Diagrams</a:t>
            </a:r>
            <a:endParaRPr lang="en-US" dirty="0"/>
          </a:p>
        </p:txBody>
      </p:sp>
      <p:sp>
        <p:nvSpPr>
          <p:cNvPr id="7" name="Text Placeholder 4"/>
          <p:cNvSpPr>
            <a:spLocks noGrp="1"/>
          </p:cNvSpPr>
          <p:nvPr>
            <p:ph type="body" sz="quarter" idx="10"/>
          </p:nvPr>
        </p:nvSpPr>
        <p:spPr>
          <a:xfrm>
            <a:off x="8679976" y="5781358"/>
            <a:ext cx="2699136" cy="843992"/>
          </a:xfrm>
        </p:spPr>
        <p:txBody>
          <a:bodyPr/>
          <a:lstStyle/>
          <a:p>
            <a:r>
              <a:rPr lang="en-US" dirty="0" smtClean="0"/>
              <a:t>DEMO</a:t>
            </a:r>
            <a:endParaRPr lang="en-US" dirty="0"/>
          </a:p>
        </p:txBody>
      </p:sp>
      <p:sp>
        <p:nvSpPr>
          <p:cNvPr id="9" name="Rectangle 8"/>
          <p:cNvSpPr/>
          <p:nvPr/>
        </p:nvSpPr>
        <p:spPr>
          <a:xfrm>
            <a:off x="507868" y="5880189"/>
            <a:ext cx="8513302" cy="646331"/>
          </a:xfrm>
          <a:prstGeom prst="rect">
            <a:avLst/>
          </a:prstGeom>
        </p:spPr>
        <p:txBody>
          <a:bodyPr wrap="square">
            <a:spAutoFit/>
          </a:bodyPr>
          <a:lstStyle/>
          <a:p>
            <a:pPr lvl="0">
              <a:buNone/>
            </a:pPr>
            <a:r>
              <a:rPr lang="en-US" dirty="0" smtClean="0">
                <a:hlinkClick r:id="rId4"/>
              </a:rPr>
              <a:t>http://ScottCate.com/Tricks/DEV315-Diagrams</a:t>
            </a:r>
            <a:r>
              <a:rPr lang="en-US" dirty="0"/>
              <a:t> </a:t>
            </a:r>
          </a:p>
          <a:p>
            <a:pPr lvl="0">
              <a:buNone/>
            </a:pPr>
            <a:r>
              <a:rPr lang="en-US" dirty="0" smtClean="0"/>
              <a:t>Twitter Discussion: #DEV315</a:t>
            </a:r>
            <a:endParaRPr lang="en-US" dirty="0"/>
          </a:p>
        </p:txBody>
      </p:sp>
    </p:spTree>
    <p:extLst>
      <p:ext uri="{BB962C8B-B14F-4D97-AF65-F5344CB8AC3E}">
        <p14:creationId xmlns:p14="http://schemas.microsoft.com/office/powerpoint/2010/main" val="1162900714"/>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2"/>
          <p:cNvSpPr txBox="1">
            <a:spLocks/>
          </p:cNvSpPr>
          <p:nvPr/>
        </p:nvSpPr>
        <p:spPr>
          <a:xfrm>
            <a:off x="507868" y="1606589"/>
            <a:ext cx="11173090" cy="2982355"/>
          </a:xfrm>
          <a:prstGeom prst="rect">
            <a:avLst/>
          </a:prstGeom>
        </p:spPr>
        <p:txBody>
          <a:bodyPr vert="horz" wrap="square" lIns="0" tIns="0" rIns="0" bIns="0" rtlCol="0" anchor="t" anchorCtr="0">
            <a:noAutofit/>
            <a:scene3d>
              <a:camera prst="orthographicFront"/>
              <a:lightRig rig="flat" dir="t"/>
            </a:scene3d>
            <a:sp3d>
              <a:contourClr>
                <a:schemeClr val="tx2"/>
              </a:contourClr>
            </a:sp3d>
          </a:bodyPr>
          <a:lstStyle>
            <a:lvl1pPr marL="0" indent="0" algn="r" defTabSz="914363" rtl="0" eaLnBrk="1" latinLnBrk="0" hangingPunct="1">
              <a:lnSpc>
                <a:spcPct val="90000"/>
              </a:lnSpc>
              <a:spcBef>
                <a:spcPct val="20000"/>
              </a:spcBef>
              <a:buSzPct val="100000"/>
              <a:buFont typeface="Arial" pitchFamily="34" charset="0"/>
              <a:buNone/>
              <a:defRPr kumimoji="0" lang="en-US" sz="6600" b="0" i="0" u="none" strike="noStrike" kern="1200" cap="none" spc="0" normalizeH="0" baseline="0" noProof="0" dirty="0" smtClean="0">
                <a:ln w="11430"/>
                <a:gradFill>
                  <a:gsLst>
                    <a:gs pos="0">
                      <a:schemeClr val="tx1"/>
                    </a:gs>
                    <a:gs pos="100000">
                      <a:schemeClr val="tx1"/>
                    </a:gs>
                  </a:gsLst>
                  <a:lin ang="5400000" scaled="0"/>
                </a:gradFill>
                <a:effectLst/>
                <a:uLnTx/>
                <a:uFillTx/>
                <a:latin typeface="+mj-lt"/>
                <a:ea typeface="+mn-ea"/>
                <a:cs typeface="+mn-cs"/>
              </a:defRPr>
            </a:lvl1pPr>
            <a:lvl2pPr marL="855663" indent="-395288" algn="l" defTabSz="914363" rtl="0" eaLnBrk="1" latinLnBrk="0" hangingPunct="1">
              <a:lnSpc>
                <a:spcPct val="90000"/>
              </a:lnSpc>
              <a:spcBef>
                <a:spcPct val="20000"/>
              </a:spcBef>
              <a:buSzPct val="100000"/>
              <a:buFontTx/>
              <a:buBlip>
                <a:blip r:embed="rId3"/>
              </a:buBlip>
              <a:defRPr lang="en-US" sz="2600" kern="1200" dirty="0" smtClean="0">
                <a:gradFill>
                  <a:gsLst>
                    <a:gs pos="0">
                      <a:schemeClr val="tx1"/>
                    </a:gs>
                    <a:gs pos="86000">
                      <a:schemeClr val="tx1"/>
                    </a:gs>
                  </a:gsLst>
                  <a:lin ang="0" scaled="0"/>
                </a:gradFill>
                <a:latin typeface="+mj-lt"/>
                <a:ea typeface="+mn-ea"/>
                <a:cs typeface="+mn-cs"/>
              </a:defRPr>
            </a:lvl2pPr>
            <a:lvl3pPr marL="1258888" indent="-403225" algn="l" defTabSz="914363" rtl="0" eaLnBrk="1" latinLnBrk="0" hangingPunct="1">
              <a:lnSpc>
                <a:spcPct val="90000"/>
              </a:lnSpc>
              <a:spcBef>
                <a:spcPct val="20000"/>
              </a:spcBef>
              <a:buSzPct val="100000"/>
              <a:buFontTx/>
              <a:buBlip>
                <a:blip r:embed="rId3"/>
              </a:buBlip>
              <a:defRPr lang="en-US" sz="2400" kern="1200" dirty="0" smtClean="0">
                <a:gradFill>
                  <a:gsLst>
                    <a:gs pos="0">
                      <a:schemeClr val="tx1"/>
                    </a:gs>
                    <a:gs pos="86000">
                      <a:schemeClr val="tx1"/>
                    </a:gs>
                  </a:gsLst>
                  <a:lin ang="0" scaled="0"/>
                </a:gradFill>
                <a:latin typeface="+mj-lt"/>
                <a:ea typeface="+mn-ea"/>
                <a:cs typeface="+mn-cs"/>
              </a:defRPr>
            </a:lvl3pPr>
            <a:lvl4pPr marL="1604963" indent="-346075" algn="l" defTabSz="914363" rtl="0" eaLnBrk="1" latinLnBrk="0" hangingPunct="1">
              <a:lnSpc>
                <a:spcPct val="90000"/>
              </a:lnSpc>
              <a:spcBef>
                <a:spcPct val="20000"/>
              </a:spcBef>
              <a:buSzPct val="100000"/>
              <a:buFontTx/>
              <a:buBlip>
                <a:blip r:embed="rId3"/>
              </a:buBlip>
              <a:defRPr lang="en-US" sz="2200" kern="1200" dirty="0" smtClean="0">
                <a:gradFill>
                  <a:gsLst>
                    <a:gs pos="0">
                      <a:schemeClr val="tx1"/>
                    </a:gs>
                    <a:gs pos="86000">
                      <a:schemeClr val="tx1"/>
                    </a:gs>
                  </a:gsLst>
                  <a:lin ang="0" scaled="0"/>
                </a:gradFill>
                <a:latin typeface="+mj-lt"/>
                <a:ea typeface="+mn-ea"/>
                <a:cs typeface="+mn-cs"/>
              </a:defRPr>
            </a:lvl4pPr>
            <a:lvl5pPr marL="1941513" indent="-336550" algn="l" defTabSz="914363" rtl="0" eaLnBrk="1" latinLnBrk="0" hangingPunct="1">
              <a:lnSpc>
                <a:spcPct val="90000"/>
              </a:lnSpc>
              <a:spcBef>
                <a:spcPct val="20000"/>
              </a:spcBef>
              <a:buSzPct val="100000"/>
              <a:buFontTx/>
              <a:buBlip>
                <a:blip r:embed="rId3"/>
              </a:buBlip>
              <a:defRPr lang="en-US" sz="2000" kern="1200" dirty="0">
                <a:gradFill>
                  <a:gsLst>
                    <a:gs pos="0">
                      <a:schemeClr val="tx1"/>
                    </a:gs>
                    <a:gs pos="86000">
                      <a:schemeClr val="tx1"/>
                    </a:gs>
                  </a:gsLst>
                  <a:lin ang="0" scaled="0"/>
                </a:gradFill>
                <a:latin typeface="+mj-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61963" lvl="1" indent="-461963"/>
            <a:r>
              <a:rPr lang="en-US" dirty="0" smtClean="0"/>
              <a:t>Extension Manager</a:t>
            </a:r>
          </a:p>
          <a:p>
            <a:pPr marL="865188" lvl="2" indent="-461963"/>
            <a:r>
              <a:rPr lang="en-US" dirty="0" smtClean="0"/>
              <a:t>Online Gallery</a:t>
            </a:r>
            <a:endParaRPr lang="en-US" dirty="0"/>
          </a:p>
          <a:p>
            <a:pPr marL="865188" lvl="2" indent="-461963"/>
            <a:r>
              <a:rPr lang="en-US" dirty="0" smtClean="0"/>
              <a:t>Easy to </a:t>
            </a:r>
            <a:r>
              <a:rPr lang="en-US" dirty="0" err="1" smtClean="0"/>
              <a:t>Enable|Disable</a:t>
            </a:r>
            <a:endParaRPr lang="en-US" dirty="0" smtClean="0"/>
          </a:p>
          <a:p>
            <a:pPr marL="461963" lvl="1" indent="-461963"/>
            <a:r>
              <a:rPr lang="en-US" dirty="0" smtClean="0"/>
              <a:t>Safe Mode</a:t>
            </a:r>
          </a:p>
          <a:p>
            <a:pPr marL="865188" lvl="2" indent="-461963"/>
            <a:r>
              <a:rPr lang="en-US" dirty="0" smtClean="0"/>
              <a:t>Devenv.exe /</a:t>
            </a:r>
            <a:r>
              <a:rPr lang="en-US" dirty="0" err="1" smtClean="0"/>
              <a:t>SafeMode</a:t>
            </a:r>
            <a:endParaRPr lang="en-US" dirty="0" smtClean="0"/>
          </a:p>
        </p:txBody>
      </p:sp>
      <p:sp>
        <p:nvSpPr>
          <p:cNvPr id="3" name="Title 2"/>
          <p:cNvSpPr>
            <a:spLocks noGrp="1"/>
          </p:cNvSpPr>
          <p:nvPr>
            <p:ph type="ctrTitle"/>
          </p:nvPr>
        </p:nvSpPr>
        <p:spPr>
          <a:xfrm>
            <a:off x="946117" y="566768"/>
            <a:ext cx="10239100" cy="600242"/>
          </a:xfrm>
        </p:spPr>
        <p:txBody>
          <a:bodyPr/>
          <a:lstStyle/>
          <a:p>
            <a:r>
              <a:rPr lang="en-US" dirty="0" smtClean="0"/>
              <a:t>Extending Visual Studio 2010</a:t>
            </a:r>
            <a:endParaRPr lang="en-US" dirty="0"/>
          </a:p>
        </p:txBody>
      </p:sp>
      <p:sp>
        <p:nvSpPr>
          <p:cNvPr id="7" name="Text Placeholder 4"/>
          <p:cNvSpPr>
            <a:spLocks noGrp="1"/>
          </p:cNvSpPr>
          <p:nvPr>
            <p:ph type="body" sz="quarter" idx="10"/>
          </p:nvPr>
        </p:nvSpPr>
        <p:spPr>
          <a:xfrm>
            <a:off x="8679976" y="5781358"/>
            <a:ext cx="2699136" cy="843992"/>
          </a:xfrm>
        </p:spPr>
        <p:txBody>
          <a:bodyPr/>
          <a:lstStyle/>
          <a:p>
            <a:r>
              <a:rPr lang="en-US" dirty="0" smtClean="0"/>
              <a:t>DEMO</a:t>
            </a:r>
            <a:endParaRPr lang="en-US" dirty="0"/>
          </a:p>
        </p:txBody>
      </p:sp>
      <p:sp>
        <p:nvSpPr>
          <p:cNvPr id="9" name="Rectangle 8"/>
          <p:cNvSpPr/>
          <p:nvPr/>
        </p:nvSpPr>
        <p:spPr>
          <a:xfrm>
            <a:off x="507868" y="5880189"/>
            <a:ext cx="8513302" cy="646331"/>
          </a:xfrm>
          <a:prstGeom prst="rect">
            <a:avLst/>
          </a:prstGeom>
        </p:spPr>
        <p:txBody>
          <a:bodyPr wrap="square">
            <a:spAutoFit/>
          </a:bodyPr>
          <a:lstStyle/>
          <a:p>
            <a:pPr lvl="0">
              <a:buNone/>
            </a:pPr>
            <a:r>
              <a:rPr lang="en-US" dirty="0" smtClean="0">
                <a:hlinkClick r:id="rId4"/>
              </a:rPr>
              <a:t>http://ScottCate.com/Tricks/DEV315-ExtendVS2010</a:t>
            </a:r>
            <a:endParaRPr lang="en-US" dirty="0"/>
          </a:p>
          <a:p>
            <a:pPr lvl="0">
              <a:buNone/>
            </a:pPr>
            <a:r>
              <a:rPr lang="en-US" dirty="0" smtClean="0"/>
              <a:t>Twitter Discussion: #DEV315</a:t>
            </a:r>
            <a:endParaRPr lang="en-US" dirty="0"/>
          </a:p>
        </p:txBody>
      </p:sp>
    </p:spTree>
    <p:extLst>
      <p:ext uri="{BB962C8B-B14F-4D97-AF65-F5344CB8AC3E}">
        <p14:creationId xmlns:p14="http://schemas.microsoft.com/office/powerpoint/2010/main" val="1456659508"/>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2"/>
          <p:cNvSpPr txBox="1">
            <a:spLocks/>
          </p:cNvSpPr>
          <p:nvPr/>
        </p:nvSpPr>
        <p:spPr>
          <a:xfrm>
            <a:off x="507868" y="1606589"/>
            <a:ext cx="11173090" cy="2982355"/>
          </a:xfrm>
          <a:prstGeom prst="rect">
            <a:avLst/>
          </a:prstGeom>
        </p:spPr>
        <p:txBody>
          <a:bodyPr vert="horz" wrap="square" lIns="0" tIns="0" rIns="0" bIns="0" rtlCol="0" anchor="t" anchorCtr="0">
            <a:noAutofit/>
            <a:scene3d>
              <a:camera prst="orthographicFront"/>
              <a:lightRig rig="flat" dir="t"/>
            </a:scene3d>
            <a:sp3d>
              <a:contourClr>
                <a:schemeClr val="tx2"/>
              </a:contourClr>
            </a:sp3d>
          </a:bodyPr>
          <a:lstStyle>
            <a:lvl1pPr marL="0" indent="0" algn="r" defTabSz="914363" rtl="0" eaLnBrk="1" latinLnBrk="0" hangingPunct="1">
              <a:lnSpc>
                <a:spcPct val="90000"/>
              </a:lnSpc>
              <a:spcBef>
                <a:spcPct val="20000"/>
              </a:spcBef>
              <a:buSzPct val="100000"/>
              <a:buFont typeface="Arial" pitchFamily="34" charset="0"/>
              <a:buNone/>
              <a:defRPr kumimoji="0" lang="en-US" sz="6600" b="0" i="0" u="none" strike="noStrike" kern="1200" cap="none" spc="0" normalizeH="0" baseline="0" noProof="0" dirty="0" smtClean="0">
                <a:ln w="11430"/>
                <a:gradFill>
                  <a:gsLst>
                    <a:gs pos="0">
                      <a:schemeClr val="tx1"/>
                    </a:gs>
                    <a:gs pos="100000">
                      <a:schemeClr val="tx1"/>
                    </a:gs>
                  </a:gsLst>
                  <a:lin ang="5400000" scaled="0"/>
                </a:gradFill>
                <a:effectLst/>
                <a:uLnTx/>
                <a:uFillTx/>
                <a:latin typeface="+mj-lt"/>
                <a:ea typeface="+mn-ea"/>
                <a:cs typeface="+mn-cs"/>
              </a:defRPr>
            </a:lvl1pPr>
            <a:lvl2pPr marL="855663" indent="-395288" algn="l" defTabSz="914363" rtl="0" eaLnBrk="1" latinLnBrk="0" hangingPunct="1">
              <a:lnSpc>
                <a:spcPct val="90000"/>
              </a:lnSpc>
              <a:spcBef>
                <a:spcPct val="20000"/>
              </a:spcBef>
              <a:buSzPct val="100000"/>
              <a:buFontTx/>
              <a:buBlip>
                <a:blip r:embed="rId3"/>
              </a:buBlip>
              <a:defRPr lang="en-US" sz="2600" kern="1200" dirty="0" smtClean="0">
                <a:gradFill>
                  <a:gsLst>
                    <a:gs pos="0">
                      <a:schemeClr val="tx1"/>
                    </a:gs>
                    <a:gs pos="86000">
                      <a:schemeClr val="tx1"/>
                    </a:gs>
                  </a:gsLst>
                  <a:lin ang="0" scaled="0"/>
                </a:gradFill>
                <a:latin typeface="+mj-lt"/>
                <a:ea typeface="+mn-ea"/>
                <a:cs typeface="+mn-cs"/>
              </a:defRPr>
            </a:lvl2pPr>
            <a:lvl3pPr marL="1258888" indent="-403225" algn="l" defTabSz="914363" rtl="0" eaLnBrk="1" latinLnBrk="0" hangingPunct="1">
              <a:lnSpc>
                <a:spcPct val="90000"/>
              </a:lnSpc>
              <a:spcBef>
                <a:spcPct val="20000"/>
              </a:spcBef>
              <a:buSzPct val="100000"/>
              <a:buFontTx/>
              <a:buBlip>
                <a:blip r:embed="rId3"/>
              </a:buBlip>
              <a:defRPr lang="en-US" sz="2400" kern="1200" dirty="0" smtClean="0">
                <a:gradFill>
                  <a:gsLst>
                    <a:gs pos="0">
                      <a:schemeClr val="tx1"/>
                    </a:gs>
                    <a:gs pos="86000">
                      <a:schemeClr val="tx1"/>
                    </a:gs>
                  </a:gsLst>
                  <a:lin ang="0" scaled="0"/>
                </a:gradFill>
                <a:latin typeface="+mj-lt"/>
                <a:ea typeface="+mn-ea"/>
                <a:cs typeface="+mn-cs"/>
              </a:defRPr>
            </a:lvl3pPr>
            <a:lvl4pPr marL="1604963" indent="-346075" algn="l" defTabSz="914363" rtl="0" eaLnBrk="1" latinLnBrk="0" hangingPunct="1">
              <a:lnSpc>
                <a:spcPct val="90000"/>
              </a:lnSpc>
              <a:spcBef>
                <a:spcPct val="20000"/>
              </a:spcBef>
              <a:buSzPct val="100000"/>
              <a:buFontTx/>
              <a:buBlip>
                <a:blip r:embed="rId3"/>
              </a:buBlip>
              <a:defRPr lang="en-US" sz="2200" kern="1200" dirty="0" smtClean="0">
                <a:gradFill>
                  <a:gsLst>
                    <a:gs pos="0">
                      <a:schemeClr val="tx1"/>
                    </a:gs>
                    <a:gs pos="86000">
                      <a:schemeClr val="tx1"/>
                    </a:gs>
                  </a:gsLst>
                  <a:lin ang="0" scaled="0"/>
                </a:gradFill>
                <a:latin typeface="+mj-lt"/>
                <a:ea typeface="+mn-ea"/>
                <a:cs typeface="+mn-cs"/>
              </a:defRPr>
            </a:lvl4pPr>
            <a:lvl5pPr marL="1941513" indent="-336550" algn="l" defTabSz="914363" rtl="0" eaLnBrk="1" latinLnBrk="0" hangingPunct="1">
              <a:lnSpc>
                <a:spcPct val="90000"/>
              </a:lnSpc>
              <a:spcBef>
                <a:spcPct val="20000"/>
              </a:spcBef>
              <a:buSzPct val="100000"/>
              <a:buFontTx/>
              <a:buBlip>
                <a:blip r:embed="rId3"/>
              </a:buBlip>
              <a:defRPr lang="en-US" sz="2000" kern="1200" dirty="0">
                <a:gradFill>
                  <a:gsLst>
                    <a:gs pos="0">
                      <a:schemeClr val="tx1"/>
                    </a:gs>
                    <a:gs pos="86000">
                      <a:schemeClr val="tx1"/>
                    </a:gs>
                  </a:gsLst>
                  <a:lin ang="0" scaled="0"/>
                </a:gradFill>
                <a:latin typeface="+mj-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61963" lvl="1" indent="-461963"/>
            <a:r>
              <a:rPr lang="en-US" dirty="0" smtClean="0"/>
              <a:t>Document Tab Enhancements</a:t>
            </a:r>
          </a:p>
          <a:p>
            <a:pPr marL="461963" lvl="1" indent="-461963"/>
            <a:r>
              <a:rPr lang="en-US" dirty="0" smtClean="0"/>
              <a:t>Highlight Current Line</a:t>
            </a:r>
          </a:p>
          <a:p>
            <a:pPr marL="461963" lvl="1" indent="-461963"/>
            <a:r>
              <a:rPr lang="en-US" dirty="0" smtClean="0"/>
              <a:t>Column Guides</a:t>
            </a:r>
          </a:p>
          <a:p>
            <a:pPr marL="461963" lvl="1" indent="-461963"/>
            <a:r>
              <a:rPr lang="en-US" dirty="0" smtClean="0"/>
              <a:t>And many more …</a:t>
            </a:r>
          </a:p>
        </p:txBody>
      </p:sp>
      <p:sp>
        <p:nvSpPr>
          <p:cNvPr id="3" name="Title 2"/>
          <p:cNvSpPr>
            <a:spLocks noGrp="1"/>
          </p:cNvSpPr>
          <p:nvPr>
            <p:ph type="ctrTitle"/>
          </p:nvPr>
        </p:nvSpPr>
        <p:spPr>
          <a:xfrm>
            <a:off x="946117" y="566768"/>
            <a:ext cx="10239100" cy="600242"/>
          </a:xfrm>
        </p:spPr>
        <p:txBody>
          <a:bodyPr/>
          <a:lstStyle/>
          <a:p>
            <a:r>
              <a:rPr lang="en-US" dirty="0" smtClean="0"/>
              <a:t>Professional Power Tools</a:t>
            </a:r>
            <a:endParaRPr lang="en-US" dirty="0"/>
          </a:p>
        </p:txBody>
      </p:sp>
      <p:sp>
        <p:nvSpPr>
          <p:cNvPr id="7" name="Text Placeholder 4"/>
          <p:cNvSpPr>
            <a:spLocks noGrp="1"/>
          </p:cNvSpPr>
          <p:nvPr>
            <p:ph type="body" sz="quarter" idx="10"/>
          </p:nvPr>
        </p:nvSpPr>
        <p:spPr>
          <a:xfrm>
            <a:off x="8679976" y="5781358"/>
            <a:ext cx="2699136" cy="843992"/>
          </a:xfrm>
        </p:spPr>
        <p:txBody>
          <a:bodyPr/>
          <a:lstStyle/>
          <a:p>
            <a:r>
              <a:rPr lang="en-US" dirty="0" smtClean="0"/>
              <a:t>DEMO</a:t>
            </a:r>
            <a:endParaRPr lang="en-US" dirty="0"/>
          </a:p>
        </p:txBody>
      </p:sp>
      <p:sp>
        <p:nvSpPr>
          <p:cNvPr id="9" name="Rectangle 8"/>
          <p:cNvSpPr/>
          <p:nvPr/>
        </p:nvSpPr>
        <p:spPr>
          <a:xfrm>
            <a:off x="507868" y="5880189"/>
            <a:ext cx="8513302" cy="646331"/>
          </a:xfrm>
          <a:prstGeom prst="rect">
            <a:avLst/>
          </a:prstGeom>
        </p:spPr>
        <p:txBody>
          <a:bodyPr wrap="square">
            <a:spAutoFit/>
          </a:bodyPr>
          <a:lstStyle/>
          <a:p>
            <a:pPr lvl="0">
              <a:buNone/>
            </a:pPr>
            <a:r>
              <a:rPr lang="en-US" dirty="0" smtClean="0">
                <a:hlinkClick r:id="rId4"/>
              </a:rPr>
              <a:t>http://ScottCate.com/Tricks/DEV315-PowerTools</a:t>
            </a:r>
            <a:r>
              <a:rPr lang="en-US" dirty="0"/>
              <a:t> </a:t>
            </a:r>
          </a:p>
          <a:p>
            <a:pPr lvl="0">
              <a:buNone/>
            </a:pPr>
            <a:r>
              <a:rPr lang="en-US" dirty="0" smtClean="0"/>
              <a:t>Twitter Discussion: #DEV315</a:t>
            </a:r>
            <a:endParaRPr lang="en-US" dirty="0"/>
          </a:p>
        </p:txBody>
      </p:sp>
    </p:spTree>
    <p:extLst>
      <p:ext uri="{BB962C8B-B14F-4D97-AF65-F5344CB8AC3E}">
        <p14:creationId xmlns:p14="http://schemas.microsoft.com/office/powerpoint/2010/main" val="86777864"/>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http://ScottCate.com/Tricks</a:t>
            </a:r>
            <a:endParaRPr lang="en-US" dirty="0"/>
          </a:p>
        </p:txBody>
      </p:sp>
      <p:sp>
        <p:nvSpPr>
          <p:cNvPr id="3" name="Subtitle 2"/>
          <p:cNvSpPr>
            <a:spLocks noGrp="1"/>
          </p:cNvSpPr>
          <p:nvPr>
            <p:ph type="subTitle" idx="1"/>
          </p:nvPr>
        </p:nvSpPr>
        <p:spPr/>
        <p:txBody>
          <a:bodyPr/>
          <a:lstStyle/>
          <a:p>
            <a:r>
              <a:rPr lang="en-US" dirty="0" smtClean="0"/>
              <a:t>Video Blog</a:t>
            </a:r>
          </a:p>
          <a:p>
            <a:r>
              <a:rPr lang="en-US" dirty="0" smtClean="0"/>
              <a:t>100’s of Visual Studio Tips and Tricks</a:t>
            </a:r>
          </a:p>
          <a:p>
            <a:r>
              <a:rPr lang="en-US" dirty="0" smtClean="0"/>
              <a:t>Community Project</a:t>
            </a:r>
            <a:endParaRPr lang="en-US" dirty="0"/>
          </a:p>
        </p:txBody>
      </p:sp>
      <p:sp>
        <p:nvSpPr>
          <p:cNvPr id="4" name="Text Placeholder 3"/>
          <p:cNvSpPr>
            <a:spLocks noGrp="1"/>
          </p:cNvSpPr>
          <p:nvPr>
            <p:ph type="body" sz="quarter" idx="10"/>
          </p:nvPr>
        </p:nvSpPr>
        <p:spPr/>
        <p:txBody>
          <a:bodyPr/>
          <a:lstStyle/>
          <a:p>
            <a:r>
              <a:rPr lang="en-US" dirty="0" smtClean="0"/>
              <a:t>PARTNER</a:t>
            </a:r>
            <a:endParaRPr lang="en-US" dirty="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smtClean="0"/>
              <a:t>Track Resources</a:t>
            </a:r>
            <a:endParaRPr lang="en-US" dirty="0"/>
          </a:p>
        </p:txBody>
      </p:sp>
      <p:sp>
        <p:nvSpPr>
          <p:cNvPr id="2" name="Text Placeholder 1"/>
          <p:cNvSpPr>
            <a:spLocks noGrp="1"/>
          </p:cNvSpPr>
          <p:nvPr>
            <p:ph type="body" sz="quarter" idx="10"/>
          </p:nvPr>
        </p:nvSpPr>
        <p:spPr/>
        <p:txBody>
          <a:bodyPr/>
          <a:lstStyle/>
          <a:p>
            <a:r>
              <a:rPr lang="en-US" smtClean="0"/>
              <a:t>Visual Studio – </a:t>
            </a:r>
            <a:r>
              <a:rPr lang="en-US" smtClean="0">
                <a:hlinkClick r:id="rId3"/>
              </a:rPr>
              <a:t>http://www.microsoft.com/visualstudio/en-us/</a:t>
            </a:r>
            <a:endParaRPr lang="en-US" smtClean="0"/>
          </a:p>
          <a:p>
            <a:r>
              <a:rPr lang="en-US" smtClean="0"/>
              <a:t>Soma’s Blog – </a:t>
            </a:r>
            <a:r>
              <a:rPr lang="en-US" smtClean="0">
                <a:hlinkClick r:id="rId4"/>
              </a:rPr>
              <a:t>http://blogs.msdn.com/b/somasegar/</a:t>
            </a:r>
            <a:r>
              <a:rPr lang="en-US" smtClean="0"/>
              <a:t>  </a:t>
            </a:r>
          </a:p>
          <a:p>
            <a:r>
              <a:rPr lang="en-US" smtClean="0"/>
              <a:t>MSDN Data Developer Center – </a:t>
            </a:r>
            <a:r>
              <a:rPr lang="en-US" smtClean="0">
                <a:hlinkClick r:id="rId5"/>
              </a:rPr>
              <a:t>http://msdn.com/data</a:t>
            </a:r>
            <a:r>
              <a:rPr lang="en-US" smtClean="0"/>
              <a:t> </a:t>
            </a:r>
          </a:p>
          <a:p>
            <a:r>
              <a:rPr lang="en-US" smtClean="0"/>
              <a:t>ADO.NET Team Blog – </a:t>
            </a:r>
            <a:r>
              <a:rPr lang="en-US" smtClean="0">
                <a:hlinkClick r:id="rId6"/>
              </a:rPr>
              <a:t>http://blogs.msdn.com/adonet</a:t>
            </a:r>
            <a:r>
              <a:rPr lang="en-US" smtClean="0"/>
              <a:t> </a:t>
            </a:r>
          </a:p>
          <a:p>
            <a:r>
              <a:rPr lang="en-US" smtClean="0"/>
              <a:t>WCF Data Services Team Blog – </a:t>
            </a:r>
            <a:r>
              <a:rPr lang="en-US" smtClean="0">
                <a:hlinkClick r:id="rId7"/>
              </a:rPr>
              <a:t>http://blogs.msdn.com/astoriateam</a:t>
            </a:r>
            <a:r>
              <a:rPr lang="en-US" smtClean="0"/>
              <a:t> </a:t>
            </a:r>
          </a:p>
          <a:p>
            <a:r>
              <a:rPr lang="en-US" smtClean="0"/>
              <a:t>EF Design Blog – </a:t>
            </a:r>
            <a:r>
              <a:rPr lang="en-US" smtClean="0">
                <a:hlinkClick r:id="rId8"/>
              </a:rPr>
              <a:t>http://blogs.msdn.com/efdesign</a:t>
            </a:r>
            <a:r>
              <a:rPr lang="en-US" smtClean="0"/>
              <a:t> </a:t>
            </a:r>
            <a:endParaRPr lang="en-US" dirty="0" smtClean="0"/>
          </a:p>
        </p:txBody>
      </p:sp>
      <p:sp>
        <p:nvSpPr>
          <p:cNvPr id="8" name="Rectangle 7"/>
          <p:cNvSpPr/>
          <p:nvPr/>
        </p:nvSpPr>
        <p:spPr bwMode="auto">
          <a:xfrm>
            <a:off x="-3063244" y="1"/>
            <a:ext cx="2854754" cy="1938992"/>
          </a:xfrm>
          <a:prstGeom prst="rect">
            <a:avLst/>
          </a:prstGeom>
          <a:solidFill>
            <a:srgbClr val="B72172"/>
          </a:solidFill>
          <a:ln>
            <a:solidFill>
              <a:schemeClr val="tx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r>
              <a:rPr lang="en-US" dirty="0" smtClean="0"/>
              <a:t>Required Slide </a:t>
            </a:r>
          </a:p>
          <a:p>
            <a:endParaRPr lang="en-US" dirty="0" smtClean="0"/>
          </a:p>
          <a:p>
            <a:r>
              <a:rPr lang="en-US" b="1" dirty="0" smtClean="0"/>
              <a:t>Track PMs </a:t>
            </a:r>
            <a:r>
              <a:rPr lang="en-US" dirty="0" smtClean="0"/>
              <a:t>will supply the content for this slide, which will be inserted during the final scrub. </a:t>
            </a:r>
            <a:endParaRPr lang="en-US" dirty="0"/>
          </a:p>
        </p:txBody>
      </p:sp>
    </p:spTree>
    <p:extLst>
      <p:ext uri="{BB962C8B-B14F-4D97-AF65-F5344CB8AC3E}">
        <p14:creationId xmlns:p14="http://schemas.microsoft.com/office/powerpoint/2010/main" val="204811313"/>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Text Placeholder 2"/>
          <p:cNvSpPr>
            <a:spLocks noGrp="1"/>
          </p:cNvSpPr>
          <p:nvPr>
            <p:ph type="body" sz="quarter" idx="10"/>
          </p:nvPr>
        </p:nvSpPr>
        <p:spPr>
          <a:xfrm>
            <a:off x="507868" y="989013"/>
            <a:ext cx="11173090" cy="4044184"/>
          </a:xfrm>
        </p:spPr>
        <p:txBody>
          <a:bodyPr/>
          <a:lstStyle/>
          <a:p>
            <a:r>
              <a:rPr lang="en-US" dirty="0" smtClean="0"/>
              <a:t>Get the most out of Visual Studio 2010</a:t>
            </a:r>
          </a:p>
          <a:p>
            <a:pPr lvl="1"/>
            <a:r>
              <a:rPr lang="en-US" dirty="0" smtClean="0"/>
              <a:t>Better / Faster / Code Tricks / Fun Facts / Bets with Friends</a:t>
            </a:r>
          </a:p>
          <a:p>
            <a:r>
              <a:rPr lang="en-US" dirty="0" smtClean="0"/>
              <a:t>Why are you here?</a:t>
            </a:r>
          </a:p>
          <a:p>
            <a:r>
              <a:rPr lang="en-US" dirty="0" smtClean="0"/>
              <a:t>Everyone will learn something</a:t>
            </a:r>
          </a:p>
          <a:p>
            <a:pPr marL="0" indent="0">
              <a:buNone/>
            </a:pPr>
            <a:endParaRPr lang="en-US" dirty="0" smtClean="0"/>
          </a:p>
          <a:p>
            <a:r>
              <a:rPr lang="en-US" dirty="0" smtClean="0"/>
              <a:t>If one tip saves one minute per hour</a:t>
            </a:r>
          </a:p>
          <a:p>
            <a:pPr lvl="1"/>
            <a:r>
              <a:rPr lang="en-US" dirty="0" smtClean="0"/>
              <a:t>Do some fuzzy math and ….</a:t>
            </a:r>
          </a:p>
          <a:p>
            <a:pPr lvl="1"/>
            <a:r>
              <a:rPr lang="en-US" dirty="0" smtClean="0"/>
              <a:t>Every tip will save you 1 year of coding</a:t>
            </a:r>
          </a:p>
          <a:p>
            <a:pPr lvl="1"/>
            <a:r>
              <a:rPr lang="en-US" dirty="0" smtClean="0"/>
              <a:t>Retire Today!</a:t>
            </a:r>
            <a:endParaRPr lang="en-US" dirty="0"/>
          </a:p>
        </p:txBody>
      </p:sp>
    </p:spTree>
    <p:extLst>
      <p:ext uri="{BB962C8B-B14F-4D97-AF65-F5344CB8AC3E}">
        <p14:creationId xmlns:p14="http://schemas.microsoft.com/office/powerpoint/2010/main" val="2502428158"/>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Resources</a:t>
            </a:r>
          </a:p>
        </p:txBody>
      </p:sp>
      <p:sp>
        <p:nvSpPr>
          <p:cNvPr id="3" name="Rectangle 2"/>
          <p:cNvSpPr/>
          <p:nvPr/>
        </p:nvSpPr>
        <p:spPr bwMode="auto">
          <a:xfrm>
            <a:off x="-3063244" y="138499"/>
            <a:ext cx="2854754" cy="553998"/>
          </a:xfrm>
          <a:prstGeom prst="rect">
            <a:avLst/>
          </a:prstGeom>
          <a:solidFill>
            <a:srgbClr val="B72172"/>
          </a:solidFill>
          <a:ln>
            <a:solidFill>
              <a:schemeClr val="tx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ctr" anchorCtr="0" compatLnSpc="1">
            <a:prstTxWarp prst="textNoShape">
              <a:avLst/>
            </a:prstTxWarp>
            <a:spAutoFit/>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rPr>
              <a:t>Required Slide</a:t>
            </a:r>
          </a:p>
        </p:txBody>
      </p:sp>
      <p:sp>
        <p:nvSpPr>
          <p:cNvPr id="4" name="Rounded Rectangle 3"/>
          <p:cNvSpPr/>
          <p:nvPr/>
        </p:nvSpPr>
        <p:spPr bwMode="auto">
          <a:xfrm>
            <a:off x="507868" y="927101"/>
            <a:ext cx="5345308" cy="1863725"/>
          </a:xfrm>
          <a:prstGeom prst="roundRect">
            <a:avLst>
              <a:gd name="adj" fmla="val 6216"/>
            </a:avLst>
          </a:prstGeom>
          <a:solidFill>
            <a:schemeClr val="bg1">
              <a:lumMod val="75000"/>
              <a:lumOff val="2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6" name="Rectangle 5"/>
          <p:cNvSpPr/>
          <p:nvPr/>
        </p:nvSpPr>
        <p:spPr bwMode="white">
          <a:xfrm>
            <a:off x="507868" y="2400370"/>
            <a:ext cx="5332611" cy="369332"/>
          </a:xfrm>
          <a:prstGeom prst="rect">
            <a:avLst/>
          </a:prstGeom>
        </p:spPr>
        <p:txBody>
          <a:bodyPr wrap="square">
            <a:spAutoFit/>
          </a:bodyPr>
          <a:lstStyle/>
          <a:p>
            <a:pPr algn="ctr"/>
            <a:r>
              <a:rPr lang="en-US" dirty="0" smtClean="0">
                <a:solidFill>
                  <a:srgbClr val="FFFFFF"/>
                </a:solidFill>
                <a:hlinkClick r:id="rId3"/>
              </a:rPr>
              <a:t>www.microsoft.com/teched</a:t>
            </a:r>
            <a:endParaRPr lang="en-US" sz="1600" dirty="0"/>
          </a:p>
        </p:txBody>
      </p:sp>
      <p:sp>
        <p:nvSpPr>
          <p:cNvPr id="8" name="Rectangle 7"/>
          <p:cNvSpPr/>
          <p:nvPr/>
        </p:nvSpPr>
        <p:spPr bwMode="auto">
          <a:xfrm>
            <a:off x="507868" y="2009776"/>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7" name="Rectangle 6"/>
          <p:cNvSpPr/>
          <p:nvPr/>
        </p:nvSpPr>
        <p:spPr>
          <a:xfrm>
            <a:off x="495171" y="2031097"/>
            <a:ext cx="5345308" cy="338554"/>
          </a:xfrm>
          <a:prstGeom prst="rect">
            <a:avLst/>
          </a:prstGeom>
        </p:spPr>
        <p:txBody>
          <a:bodyPr wrap="square">
            <a:spAutoFit/>
          </a:bodyPr>
          <a:lstStyle/>
          <a:p>
            <a:pPr marL="0" lvl="1" algn="ctr">
              <a:tabLst>
                <a:tab pos="1828800" algn="l"/>
              </a:tabLst>
            </a:pPr>
            <a:r>
              <a:rPr lang="en-US" sz="1600" dirty="0" smtClean="0">
                <a:gradFill>
                  <a:gsLst>
                    <a:gs pos="0">
                      <a:schemeClr val="bg1"/>
                    </a:gs>
                    <a:gs pos="86000">
                      <a:schemeClr val="bg1"/>
                    </a:gs>
                  </a:gsLst>
                  <a:lin ang="0" scaled="0"/>
                </a:gradFill>
              </a:rPr>
              <a:t>Sessions On-Demand &amp; Community</a:t>
            </a:r>
          </a:p>
        </p:txBody>
      </p:sp>
      <p:pic>
        <p:nvPicPr>
          <p:cNvPr id="9" name="Picture 8" descr="TechEd_online.png"/>
          <p:cNvPicPr>
            <a:picLocks noChangeAspect="1"/>
          </p:cNvPicPr>
          <p:nvPr/>
        </p:nvPicPr>
        <p:blipFill>
          <a:blip r:embed="rId4" cstate="screen"/>
          <a:stretch>
            <a:fillRect/>
          </a:stretch>
        </p:blipFill>
        <p:spPr bwMode="white">
          <a:xfrm>
            <a:off x="1975610" y="990632"/>
            <a:ext cx="2409825" cy="1076325"/>
          </a:xfrm>
          <a:prstGeom prst="rect">
            <a:avLst/>
          </a:prstGeom>
          <a:noFill/>
          <a:ln>
            <a:noFill/>
          </a:ln>
        </p:spPr>
      </p:pic>
      <p:sp>
        <p:nvSpPr>
          <p:cNvPr id="10" name="Rounded Rectangle 9"/>
          <p:cNvSpPr/>
          <p:nvPr/>
        </p:nvSpPr>
        <p:spPr bwMode="auto">
          <a:xfrm>
            <a:off x="6335650" y="927101"/>
            <a:ext cx="5345308" cy="1863725"/>
          </a:xfrm>
          <a:prstGeom prst="roundRect">
            <a:avLst>
              <a:gd name="adj" fmla="val 6216"/>
            </a:avLst>
          </a:prstGeom>
          <a:solidFill>
            <a:schemeClr val="bg1">
              <a:lumMod val="75000"/>
              <a:lumOff val="2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2" name="Rectangle 11"/>
          <p:cNvSpPr/>
          <p:nvPr/>
        </p:nvSpPr>
        <p:spPr bwMode="auto">
          <a:xfrm>
            <a:off x="6335650" y="2009776"/>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3" name="Rectangle 12"/>
          <p:cNvSpPr/>
          <p:nvPr/>
        </p:nvSpPr>
        <p:spPr>
          <a:xfrm>
            <a:off x="6322953" y="2031097"/>
            <a:ext cx="5345308" cy="338554"/>
          </a:xfrm>
          <a:prstGeom prst="rect">
            <a:avLst/>
          </a:prstGeom>
        </p:spPr>
        <p:txBody>
          <a:bodyPr wrap="square">
            <a:spAutoFit/>
          </a:bodyPr>
          <a:lstStyle/>
          <a:p>
            <a:pPr marL="0" lvl="1" algn="ctr">
              <a:tabLst>
                <a:tab pos="1828800" algn="l"/>
              </a:tabLst>
            </a:pPr>
            <a:r>
              <a:rPr lang="en-US" sz="1600" dirty="0" smtClean="0">
                <a:gradFill>
                  <a:gsLst>
                    <a:gs pos="0">
                      <a:schemeClr val="bg1"/>
                    </a:gs>
                    <a:gs pos="86000">
                      <a:schemeClr val="bg1"/>
                    </a:gs>
                  </a:gsLst>
                  <a:lin ang="0" scaled="0"/>
                </a:gradFill>
              </a:rPr>
              <a:t>Microsoft Certification &amp; Training Resources</a:t>
            </a:r>
          </a:p>
        </p:txBody>
      </p:sp>
      <p:sp>
        <p:nvSpPr>
          <p:cNvPr id="15" name="Rounded Rectangle 14"/>
          <p:cNvSpPr/>
          <p:nvPr/>
        </p:nvSpPr>
        <p:spPr bwMode="auto">
          <a:xfrm>
            <a:off x="507868" y="3119439"/>
            <a:ext cx="5345308" cy="1863725"/>
          </a:xfrm>
          <a:prstGeom prst="roundRect">
            <a:avLst>
              <a:gd name="adj" fmla="val 6216"/>
            </a:avLst>
          </a:prstGeom>
          <a:solidFill>
            <a:schemeClr val="bg1">
              <a:lumMod val="75000"/>
              <a:lumOff val="2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7" name="Rectangle 16"/>
          <p:cNvSpPr/>
          <p:nvPr/>
        </p:nvSpPr>
        <p:spPr bwMode="auto">
          <a:xfrm>
            <a:off x="507868" y="4202114"/>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8" name="Rectangle 17"/>
          <p:cNvSpPr/>
          <p:nvPr/>
        </p:nvSpPr>
        <p:spPr>
          <a:xfrm>
            <a:off x="495171" y="4223435"/>
            <a:ext cx="5345308" cy="338554"/>
          </a:xfrm>
          <a:prstGeom prst="rect">
            <a:avLst/>
          </a:prstGeom>
        </p:spPr>
        <p:txBody>
          <a:bodyPr wrap="square">
            <a:spAutoFit/>
          </a:bodyPr>
          <a:lstStyle/>
          <a:p>
            <a:pPr marL="0" lvl="1" algn="ctr">
              <a:tabLst>
                <a:tab pos="1828800" algn="l"/>
              </a:tabLst>
            </a:pPr>
            <a:r>
              <a:rPr lang="en-US" sz="1600" dirty="0" smtClean="0">
                <a:gradFill>
                  <a:gsLst>
                    <a:gs pos="0">
                      <a:schemeClr val="bg1"/>
                    </a:gs>
                    <a:gs pos="86000">
                      <a:schemeClr val="bg1"/>
                    </a:gs>
                  </a:gsLst>
                  <a:lin ang="0" scaled="0"/>
                </a:gradFill>
              </a:rPr>
              <a:t>Resources for IT Professionals</a:t>
            </a:r>
          </a:p>
        </p:txBody>
      </p:sp>
      <p:sp>
        <p:nvSpPr>
          <p:cNvPr id="20" name="Rounded Rectangle 19"/>
          <p:cNvSpPr/>
          <p:nvPr/>
        </p:nvSpPr>
        <p:spPr bwMode="auto">
          <a:xfrm>
            <a:off x="6335650" y="3119439"/>
            <a:ext cx="5345308" cy="1863725"/>
          </a:xfrm>
          <a:prstGeom prst="roundRect">
            <a:avLst>
              <a:gd name="adj" fmla="val 6216"/>
            </a:avLst>
          </a:prstGeom>
          <a:solidFill>
            <a:schemeClr val="bg1">
              <a:lumMod val="75000"/>
              <a:lumOff val="2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22" name="Rectangle 21"/>
          <p:cNvSpPr/>
          <p:nvPr/>
        </p:nvSpPr>
        <p:spPr bwMode="auto">
          <a:xfrm>
            <a:off x="6335650" y="4202114"/>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23" name="Rectangle 22"/>
          <p:cNvSpPr/>
          <p:nvPr/>
        </p:nvSpPr>
        <p:spPr>
          <a:xfrm>
            <a:off x="6322953" y="4223435"/>
            <a:ext cx="5345308" cy="338554"/>
          </a:xfrm>
          <a:prstGeom prst="rect">
            <a:avLst/>
          </a:prstGeom>
        </p:spPr>
        <p:txBody>
          <a:bodyPr wrap="square">
            <a:spAutoFit/>
          </a:bodyPr>
          <a:lstStyle/>
          <a:p>
            <a:pPr marL="0" lvl="1" algn="ctr">
              <a:tabLst>
                <a:tab pos="1828800" algn="l"/>
              </a:tabLst>
            </a:pPr>
            <a:r>
              <a:rPr lang="en-US" sz="1600" dirty="0" smtClean="0">
                <a:gradFill>
                  <a:gsLst>
                    <a:gs pos="0">
                      <a:schemeClr val="bg1"/>
                    </a:gs>
                    <a:gs pos="86000">
                      <a:schemeClr val="bg1"/>
                    </a:gs>
                  </a:gsLst>
                  <a:lin ang="0" scaled="0"/>
                </a:gradFill>
              </a:rPr>
              <a:t>Resources for Developers</a:t>
            </a:r>
          </a:p>
        </p:txBody>
      </p:sp>
      <p:sp>
        <p:nvSpPr>
          <p:cNvPr id="25" name="Rectangle 24"/>
          <p:cNvSpPr/>
          <p:nvPr/>
        </p:nvSpPr>
        <p:spPr bwMode="white">
          <a:xfrm>
            <a:off x="6322953" y="2409895"/>
            <a:ext cx="5358004" cy="369332"/>
          </a:xfrm>
          <a:prstGeom prst="rect">
            <a:avLst/>
          </a:prstGeom>
        </p:spPr>
        <p:txBody>
          <a:bodyPr wrap="square">
            <a:spAutoFit/>
          </a:bodyPr>
          <a:lstStyle/>
          <a:p>
            <a:pPr algn="ctr"/>
            <a:r>
              <a:rPr lang="en-US" dirty="0" smtClean="0">
                <a:solidFill>
                  <a:srgbClr val="FFFFFF"/>
                </a:solidFill>
                <a:hlinkClick r:id="rId5"/>
              </a:rPr>
              <a:t>www.microsoft.com/learning</a:t>
            </a:r>
            <a:r>
              <a:rPr lang="en-US" dirty="0" smtClean="0">
                <a:solidFill>
                  <a:srgbClr val="FFFFFF"/>
                </a:solidFill>
              </a:rPr>
              <a:t> </a:t>
            </a:r>
            <a:endParaRPr lang="en-US" sz="1600" dirty="0"/>
          </a:p>
        </p:txBody>
      </p:sp>
      <p:sp>
        <p:nvSpPr>
          <p:cNvPr id="26" name="Rectangle 25"/>
          <p:cNvSpPr/>
          <p:nvPr/>
        </p:nvSpPr>
        <p:spPr bwMode="white">
          <a:xfrm>
            <a:off x="507867" y="4598442"/>
            <a:ext cx="5307218" cy="369332"/>
          </a:xfrm>
          <a:prstGeom prst="rect">
            <a:avLst/>
          </a:prstGeom>
        </p:spPr>
        <p:txBody>
          <a:bodyPr wrap="square">
            <a:spAutoFit/>
          </a:bodyPr>
          <a:lstStyle/>
          <a:p>
            <a:pPr lvl="0" algn="ctr">
              <a:spcBef>
                <a:spcPts val="600"/>
              </a:spcBef>
              <a:buSzPct val="120000"/>
              <a:tabLst>
                <a:tab pos="1828800" algn="l"/>
              </a:tabLst>
              <a:defRPr/>
            </a:pPr>
            <a:r>
              <a:rPr lang="en-US" dirty="0" smtClean="0">
                <a:solidFill>
                  <a:srgbClr val="FFFFFF"/>
                </a:solidFill>
                <a:latin typeface="Calibri" pitchFamily="34" charset="0"/>
                <a:hlinkClick r:id="rId6"/>
              </a:rPr>
              <a:t>http://microsoft.com/technet</a:t>
            </a:r>
            <a:r>
              <a:rPr lang="en-US" b="1" dirty="0" smtClean="0">
                <a:solidFill>
                  <a:srgbClr val="FFFFFF"/>
                </a:solidFill>
                <a:latin typeface="Calibri" pitchFamily="34" charset="0"/>
              </a:rPr>
              <a:t>  </a:t>
            </a:r>
            <a:endParaRPr lang="en-US" dirty="0" smtClean="0">
              <a:solidFill>
                <a:srgbClr val="FFFFFF"/>
              </a:solidFill>
              <a:latin typeface="Calibri" pitchFamily="34" charset="0"/>
            </a:endParaRPr>
          </a:p>
        </p:txBody>
      </p:sp>
      <p:sp>
        <p:nvSpPr>
          <p:cNvPr id="27" name="Rectangle 26"/>
          <p:cNvSpPr/>
          <p:nvPr/>
        </p:nvSpPr>
        <p:spPr bwMode="white">
          <a:xfrm>
            <a:off x="6335649" y="4598442"/>
            <a:ext cx="5345308" cy="369332"/>
          </a:xfrm>
          <a:prstGeom prst="rect">
            <a:avLst/>
          </a:prstGeom>
        </p:spPr>
        <p:txBody>
          <a:bodyPr wrap="square" anchor="ctr">
            <a:spAutoFit/>
          </a:bodyPr>
          <a:lstStyle/>
          <a:p>
            <a:pPr lvl="0" algn="ctr">
              <a:spcBef>
                <a:spcPts val="600"/>
              </a:spcBef>
              <a:tabLst>
                <a:tab pos="1828800" algn="l"/>
              </a:tabLst>
            </a:pPr>
            <a:r>
              <a:rPr lang="en-US" dirty="0" smtClean="0">
                <a:solidFill>
                  <a:srgbClr val="FFFFFF"/>
                </a:solidFill>
                <a:hlinkClick r:id="rId7"/>
              </a:rPr>
              <a:t>http://microsoft.com/msdn</a:t>
            </a:r>
            <a:r>
              <a:rPr lang="en-US" b="1" dirty="0" smtClean="0">
                <a:solidFill>
                  <a:srgbClr val="FFFFFF"/>
                </a:solidFill>
              </a:rPr>
              <a:t>  </a:t>
            </a:r>
            <a:endParaRPr lang="en-US" dirty="0" smtClean="0">
              <a:solidFill>
                <a:srgbClr val="FFFFFF"/>
              </a:solidFill>
            </a:endParaRPr>
          </a:p>
        </p:txBody>
      </p:sp>
      <p:pic>
        <p:nvPicPr>
          <p:cNvPr id="28" name="Picture 27" descr="TechNet.png"/>
          <p:cNvPicPr>
            <a:picLocks noChangeAspect="1"/>
          </p:cNvPicPr>
          <p:nvPr/>
        </p:nvPicPr>
        <p:blipFill>
          <a:blip r:embed="rId8" cstate="screen"/>
          <a:stretch>
            <a:fillRect/>
          </a:stretch>
        </p:blipFill>
        <p:spPr bwMode="white">
          <a:xfrm>
            <a:off x="657030" y="3226823"/>
            <a:ext cx="5046985" cy="1027750"/>
          </a:xfrm>
          <a:prstGeom prst="rect">
            <a:avLst/>
          </a:prstGeom>
          <a:noFill/>
          <a:ln>
            <a:noFill/>
          </a:ln>
        </p:spPr>
      </p:pic>
      <p:pic>
        <p:nvPicPr>
          <p:cNvPr id="29" name="Picture 28" descr="msdn_1inch_rgb.png"/>
          <p:cNvPicPr>
            <a:picLocks noChangeAspect="1"/>
          </p:cNvPicPr>
          <p:nvPr/>
        </p:nvPicPr>
        <p:blipFill>
          <a:blip r:embed="rId9" cstate="screen"/>
          <a:stretch>
            <a:fillRect/>
          </a:stretch>
        </p:blipFill>
        <p:spPr bwMode="white">
          <a:xfrm>
            <a:off x="8079617" y="3183036"/>
            <a:ext cx="1857375" cy="942975"/>
          </a:xfrm>
          <a:prstGeom prst="rect">
            <a:avLst/>
          </a:prstGeom>
          <a:noFill/>
          <a:ln>
            <a:noFill/>
          </a:ln>
        </p:spPr>
      </p:pic>
      <p:pic>
        <p:nvPicPr>
          <p:cNvPr id="32" name="Picture 31" descr="ms_Learning_w.eps"/>
          <p:cNvPicPr>
            <a:picLocks noChangeAspect="1"/>
          </p:cNvPicPr>
          <p:nvPr/>
        </p:nvPicPr>
        <p:blipFill>
          <a:blip r:embed="rId10" cstate="screen"/>
          <a:srcRect l="51467" r="43859"/>
          <a:stretch>
            <a:fillRect/>
          </a:stretch>
        </p:blipFill>
        <p:spPr bwMode="white">
          <a:xfrm>
            <a:off x="9052582" y="1158628"/>
            <a:ext cx="228700" cy="771334"/>
          </a:xfrm>
          <a:prstGeom prst="rect">
            <a:avLst/>
          </a:prstGeom>
          <a:noFill/>
          <a:ln>
            <a:noFill/>
          </a:ln>
        </p:spPr>
      </p:pic>
      <p:pic>
        <p:nvPicPr>
          <p:cNvPr id="33" name="Picture 2" descr="C:\Documents and Settings\Pennie\My Documents\ACERDATA (D)\Pennie's documents\MS Image\Boxshot_Logo\MICROSOFT\Microsoft Logo wht shadow.png"/>
          <p:cNvPicPr>
            <a:picLocks noChangeAspect="1" noChangeArrowheads="1"/>
          </p:cNvPicPr>
          <p:nvPr/>
        </p:nvPicPr>
        <p:blipFill>
          <a:blip r:embed="rId11" cstate="screen"/>
          <a:stretch>
            <a:fillRect/>
          </a:stretch>
        </p:blipFill>
        <p:spPr bwMode="white">
          <a:xfrm>
            <a:off x="6740692" y="1329899"/>
            <a:ext cx="2337342" cy="428793"/>
          </a:xfrm>
          <a:prstGeom prst="rect">
            <a:avLst/>
          </a:prstGeom>
          <a:noFill/>
          <a:ln>
            <a:noFill/>
          </a:ln>
        </p:spPr>
      </p:pic>
      <p:sp>
        <p:nvSpPr>
          <p:cNvPr id="34" name="TextBox 33"/>
          <p:cNvSpPr txBox="1"/>
          <p:nvPr/>
        </p:nvSpPr>
        <p:spPr bwMode="white">
          <a:xfrm>
            <a:off x="9270703" y="1328852"/>
            <a:ext cx="1408799" cy="430887"/>
          </a:xfrm>
          <a:prstGeom prst="rect">
            <a:avLst/>
          </a:prstGeom>
          <a:noFill/>
        </p:spPr>
        <p:txBody>
          <a:bodyPr wrap="square" lIns="0" tIns="0" rIns="0" bIns="0" rtlCol="0">
            <a:spAutoFit/>
          </a:bodyPr>
          <a:lstStyle/>
          <a:p>
            <a:r>
              <a:rPr lang="en-US" sz="2800" dirty="0" smtClean="0">
                <a:gradFill>
                  <a:gsLst>
                    <a:gs pos="0">
                      <a:schemeClr val="tx1"/>
                    </a:gs>
                    <a:gs pos="86000">
                      <a:schemeClr val="tx1"/>
                    </a:gs>
                  </a:gsLst>
                  <a:lin ang="5400000" scaled="0"/>
                </a:gradFill>
                <a:latin typeface="Segoe" pitchFamily="34" charset="0"/>
              </a:rPr>
              <a:t>Learning</a:t>
            </a:r>
          </a:p>
        </p:txBody>
      </p:sp>
    </p:spTree>
    <p:extLst>
      <p:ext uri="{BB962C8B-B14F-4D97-AF65-F5344CB8AC3E}">
        <p14:creationId xmlns:p14="http://schemas.microsoft.com/office/powerpoint/2010/main" val="2299159011"/>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bwMode="auto">
          <a:xfrm>
            <a:off x="-50787" y="4095750"/>
            <a:ext cx="5332611" cy="2105025"/>
          </a:xfrm>
          <a:prstGeom prst="rect">
            <a:avLst/>
          </a:prstGeom>
          <a:solidFill>
            <a:srgbClr val="FFFFFF">
              <a:alpha val="10196"/>
            </a:srgbClr>
          </a:solidFill>
          <a:ln>
            <a:solidFill>
              <a:schemeClr val="accent2"/>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noAutofit/>
          </a:bodyPr>
          <a:lstStyle/>
          <a:p>
            <a:pPr marL="460375" lvl="0" indent="-460375">
              <a:lnSpc>
                <a:spcPct val="90000"/>
              </a:lnSpc>
              <a:spcBef>
                <a:spcPct val="20000"/>
              </a:spcBef>
              <a:buSzPct val="100000"/>
            </a:pPr>
            <a:endParaRPr lang="en-US" sz="2400" dirty="0" smtClean="0">
              <a:gradFill>
                <a:gsLst>
                  <a:gs pos="0">
                    <a:srgbClr val="FFFFFF"/>
                  </a:gs>
                  <a:gs pos="86000">
                    <a:srgbClr val="FFFFFF"/>
                  </a:gs>
                </a:gsLst>
                <a:lin ang="0" scaled="0"/>
              </a:gradFill>
            </a:endParaRPr>
          </a:p>
        </p:txBody>
      </p:sp>
      <p:sp>
        <p:nvSpPr>
          <p:cNvPr id="11" name="Rounded Rectangle 10"/>
          <p:cNvSpPr/>
          <p:nvPr/>
        </p:nvSpPr>
        <p:spPr bwMode="blackGray">
          <a:xfrm>
            <a:off x="1208032" y="4131399"/>
            <a:ext cx="404839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gradFill>
                  <a:gsLst>
                    <a:gs pos="0">
                      <a:schemeClr val="tx1"/>
                    </a:gs>
                    <a:gs pos="86000">
                      <a:schemeClr val="tx1"/>
                    </a:gs>
                  </a:gsLst>
                  <a:lin ang="5400000" scaled="0"/>
                </a:gradFill>
                <a:latin typeface="Segoe" pitchFamily="34" charset="0"/>
              </a:rPr>
              <a:t>Complete an evaluation on </a:t>
            </a:r>
            <a:r>
              <a:rPr lang="en-US" sz="3200" dirty="0" err="1" smtClean="0">
                <a:gradFill>
                  <a:gsLst>
                    <a:gs pos="0">
                      <a:schemeClr val="tx1"/>
                    </a:gs>
                    <a:gs pos="86000">
                      <a:schemeClr val="tx1"/>
                    </a:gs>
                  </a:gsLst>
                  <a:lin ang="5400000" scaled="0"/>
                </a:gradFill>
                <a:latin typeface="Segoe" pitchFamily="34" charset="0"/>
              </a:rPr>
              <a:t>CommNet</a:t>
            </a:r>
            <a:r>
              <a:rPr lang="en-US" sz="3200" dirty="0" smtClean="0">
                <a:gradFill>
                  <a:gsLst>
                    <a:gs pos="0">
                      <a:schemeClr val="tx1"/>
                    </a:gs>
                    <a:gs pos="86000">
                      <a:schemeClr val="tx1"/>
                    </a:gs>
                  </a:gsLst>
                  <a:lin ang="5400000" scaled="0"/>
                </a:gradFill>
                <a:latin typeface="Segoe" pitchFamily="34" charset="0"/>
              </a:rPr>
              <a:t> and </a:t>
            </a:r>
            <a:br>
              <a:rPr lang="en-US" sz="3200" dirty="0" smtClean="0">
                <a:gradFill>
                  <a:gsLst>
                    <a:gs pos="0">
                      <a:schemeClr val="tx1"/>
                    </a:gs>
                    <a:gs pos="86000">
                      <a:schemeClr val="tx1"/>
                    </a:gs>
                  </a:gsLst>
                  <a:lin ang="5400000" scaled="0"/>
                </a:gradFill>
                <a:latin typeface="Segoe" pitchFamily="34" charset="0"/>
              </a:rPr>
            </a:br>
            <a:r>
              <a:rPr lang="en-US" sz="3200" dirty="0" smtClean="0">
                <a:gradFill>
                  <a:gsLst>
                    <a:gs pos="0">
                      <a:schemeClr val="tx1"/>
                    </a:gs>
                    <a:gs pos="86000">
                      <a:schemeClr val="tx1"/>
                    </a:gs>
                  </a:gsLst>
                  <a:lin ang="5400000" scaled="0"/>
                </a:gradFill>
                <a:latin typeface="Segoe" pitchFamily="34" charset="0"/>
              </a:rPr>
              <a:t>enter to win!</a:t>
            </a:r>
          </a:p>
        </p:txBody>
      </p:sp>
      <p:sp>
        <p:nvSpPr>
          <p:cNvPr id="14" name="Rectangle 13"/>
          <p:cNvSpPr/>
          <p:nvPr/>
        </p:nvSpPr>
        <p:spPr bwMode="auto">
          <a:xfrm>
            <a:off x="-3063244" y="138499"/>
            <a:ext cx="2854754" cy="553998"/>
          </a:xfrm>
          <a:prstGeom prst="rect">
            <a:avLst/>
          </a:prstGeom>
          <a:solidFill>
            <a:srgbClr val="B72172"/>
          </a:solidFill>
          <a:ln>
            <a:solidFill>
              <a:schemeClr val="tx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ctr" anchorCtr="0" compatLnSpc="1">
            <a:prstTxWarp prst="textNoShape">
              <a:avLst/>
            </a:prstTxWarp>
            <a:spAutoFit/>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rPr>
              <a:t>Required Slide</a:t>
            </a:r>
          </a:p>
        </p:txBody>
      </p:sp>
      <p:pic>
        <p:nvPicPr>
          <p:cNvPr id="16" name="Picture 15" descr="2010Professional_web.png"/>
          <p:cNvPicPr>
            <a:picLocks noChangeAspect="1"/>
          </p:cNvPicPr>
          <p:nvPr/>
        </p:nvPicPr>
        <p:blipFill>
          <a:blip r:embed="rId3" cstate="screen"/>
          <a:stretch>
            <a:fillRect/>
          </a:stretch>
        </p:blipFill>
        <p:spPr>
          <a:xfrm>
            <a:off x="531812" y="372243"/>
            <a:ext cx="2485846" cy="3465120"/>
          </a:xfrm>
          <a:prstGeom prst="rect">
            <a:avLst/>
          </a:prstGeom>
          <a:noFill/>
          <a:ln>
            <a:noFill/>
          </a:ln>
        </p:spPr>
      </p:pic>
      <p:pic>
        <p:nvPicPr>
          <p:cNvPr id="17" name="Picture 5" descr="C:\Documents and Settings\Pennie\My Documents\TE09 Template\Jan2809\livemessengergold.png"/>
          <p:cNvPicPr>
            <a:picLocks noChangeAspect="1" noChangeArrowheads="1"/>
          </p:cNvPicPr>
          <p:nvPr/>
        </p:nvPicPr>
        <p:blipFill>
          <a:blip r:embed="rId4" cstate="screen"/>
          <a:stretch>
            <a:fillRect/>
          </a:stretch>
        </p:blipFill>
        <p:spPr bwMode="auto">
          <a:xfrm>
            <a:off x="3974384" y="1315358"/>
            <a:ext cx="2525469" cy="2525469"/>
          </a:xfrm>
          <a:prstGeom prst="rect">
            <a:avLst/>
          </a:prstGeom>
          <a:noFill/>
          <a:ln>
            <a:noFill/>
          </a:ln>
        </p:spPr>
      </p:pic>
      <p:pic>
        <p:nvPicPr>
          <p:cNvPr id="9" name="Picture 8" descr="cboxrockband2.jpg"/>
          <p:cNvPicPr>
            <a:picLocks noChangeAspect="1"/>
          </p:cNvPicPr>
          <p:nvPr/>
        </p:nvPicPr>
        <p:blipFill>
          <a:blip r:embed="rId5" cstate="screen"/>
          <a:stretch>
            <a:fillRect/>
          </a:stretch>
        </p:blipFill>
        <p:spPr>
          <a:xfrm>
            <a:off x="7348600" y="2067465"/>
            <a:ext cx="1954168" cy="2676940"/>
          </a:xfrm>
          <a:prstGeom prst="rect">
            <a:avLst/>
          </a:prstGeom>
          <a:noFill/>
          <a:ln>
            <a:noFill/>
          </a:ln>
          <a:effectLst/>
          <a:scene3d>
            <a:camera prst="perspectiveFront" fov="5100000">
              <a:rot lat="0" lon="19799991" rev="0"/>
            </a:camera>
            <a:lightRig rig="flood" dir="t">
              <a:rot lat="0" lon="0" rev="13800000"/>
            </a:lightRig>
          </a:scene3d>
          <a:sp3d extrusionH="107950" prstMaterial="plastic">
            <a:bevelB/>
          </a:sp3d>
        </p:spPr>
      </p:pic>
      <p:pic>
        <p:nvPicPr>
          <p:cNvPr id="10" name="Picture 9" descr="zune-hd-platinum-32gb.png"/>
          <p:cNvPicPr>
            <a:picLocks noChangeAspect="1"/>
          </p:cNvPicPr>
          <p:nvPr/>
        </p:nvPicPr>
        <p:blipFill>
          <a:blip r:embed="rId6" cstate="screen"/>
          <a:stretch>
            <a:fillRect/>
          </a:stretch>
        </p:blipFill>
        <p:spPr>
          <a:xfrm>
            <a:off x="10244453" y="2839842"/>
            <a:ext cx="1371600" cy="2639386"/>
          </a:xfrm>
          <a:prstGeom prst="rect">
            <a:avLst/>
          </a:prstGeom>
          <a:noFill/>
          <a:ln>
            <a:noFill/>
          </a:ln>
          <a:effectLst/>
          <a:scene3d>
            <a:camera prst="perspectiveFront" fov="5100000">
              <a:rot lat="0" lon="19799991" rev="0"/>
            </a:camera>
            <a:lightRig rig="flood" dir="t">
              <a:rot lat="0" lon="0" rev="13800000"/>
            </a:lightRig>
          </a:scene3d>
          <a:sp3d extrusionH="107950" prstMaterial="plastic">
            <a:bevelB/>
          </a:sp3d>
        </p:spPr>
      </p:pic>
    </p:spTree>
    <p:extLst>
      <p:ext uri="{BB962C8B-B14F-4D97-AF65-F5344CB8AC3E}">
        <p14:creationId xmlns:p14="http://schemas.microsoft.com/office/powerpoint/2010/main" val="207963298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childTnLst>
                                </p:cTn>
                              </p:par>
                              <p:par>
                                <p:cTn id="8" presetID="64" presetClass="path" presetSubtype="0" decel="50000" fill="hold" grpId="1" nodeType="withEffect">
                                  <p:stCondLst>
                                    <p:cond delay="0"/>
                                  </p:stCondLst>
                                  <p:childTnLst>
                                    <p:animMotion origin="layout" path="M -0.5 0.00371 L -4.16667E-6 -2.59259E-6 " pathEditMode="relative" rAng="0" ptsTypes="AA">
                                      <p:cBhvr>
                                        <p:cTn id="9" dur="1000" fill="hold"/>
                                        <p:tgtEl>
                                          <p:spTgt spid="11"/>
                                        </p:tgtEl>
                                        <p:attrNameLst>
                                          <p:attrName>ppt_x</p:attrName>
                                          <p:attrName>ppt_y</p:attrName>
                                        </p:attrNameLst>
                                      </p:cBhvr>
                                      <p:rCtr x="25000" y="-200"/>
                                    </p:animMotion>
                                  </p:childTnLst>
                                </p:cTn>
                              </p:par>
                              <p:par>
                                <p:cTn id="10" presetID="22" presetClass="entr" presetSubtype="8"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500"/>
                                        <p:tgtEl>
                                          <p:spTgt spid="15"/>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fade">
                                      <p:cBhvr>
                                        <p:cTn id="20" dur="500"/>
                                        <p:tgtEl>
                                          <p:spTgt spid="17"/>
                                        </p:tgtEl>
                                      </p:cBhvr>
                                    </p:animEffect>
                                  </p:childTnLst>
                                </p:cTn>
                              </p:par>
                            </p:childTnLst>
                          </p:cTn>
                        </p:par>
                        <p:par>
                          <p:cTn id="21" fill="hold">
                            <p:stCondLst>
                              <p:cond delay="2000"/>
                            </p:stCondLst>
                            <p:childTnLst>
                              <p:par>
                                <p:cTn id="22" presetID="10" presetClass="entr" presetSubtype="0"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childTnLst>
                          </p:cTn>
                        </p:par>
                        <p:par>
                          <p:cTn id="25" fill="hold">
                            <p:stCondLst>
                              <p:cond delay="2500"/>
                            </p:stCondLst>
                            <p:childTnLst>
                              <p:par>
                                <p:cTn id="26" presetID="10" presetClass="entr" presetSubtype="0"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1" grpId="0"/>
      <p:bldP spid="11"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08000" y="228600"/>
            <a:ext cx="11172825" cy="1938992"/>
          </a:xfrm>
          <a:prstGeom prst="rect">
            <a:avLst/>
          </a:prstGeom>
        </p:spPr>
        <p:txBody>
          <a:bodyPr wrap="square">
            <a:spAutoFit/>
          </a:bodyPr>
          <a:lstStyle/>
          <a:p>
            <a:pPr algn="ctr"/>
            <a:r>
              <a:rPr lang="en-US" sz="4000" dirty="0"/>
              <a:t>Sign up for Tech·Ed 2011 and save $500 </a:t>
            </a:r>
            <a:br>
              <a:rPr lang="en-US" sz="4000" dirty="0"/>
            </a:br>
            <a:r>
              <a:rPr lang="en-US" sz="4000" dirty="0"/>
              <a:t>starting June 8 – June 31</a:t>
            </a:r>
            <a:r>
              <a:rPr lang="en-US" sz="4000" baseline="30000" dirty="0"/>
              <a:t>st</a:t>
            </a:r>
            <a:endParaRPr lang="en-US" sz="4000" dirty="0"/>
          </a:p>
          <a:p>
            <a:pPr algn="ctr"/>
            <a:r>
              <a:rPr lang="en-US" sz="4000" dirty="0">
                <a:hlinkClick r:id="rId2" action="ppaction://hlinkfile"/>
              </a:rPr>
              <a:t>http://</a:t>
            </a:r>
            <a:r>
              <a:rPr lang="en-US" sz="4000" dirty="0" smtClean="0">
                <a:hlinkClick r:id="rId2" action="ppaction://hlinkfile"/>
              </a:rPr>
              <a:t>northamerica.msteched.com/registration</a:t>
            </a:r>
            <a:endParaRPr lang="en-US" sz="4000"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7386" y="2336613"/>
            <a:ext cx="9794054" cy="2371192"/>
          </a:xfrm>
          <a:prstGeom prst="rect">
            <a:avLst/>
          </a:prstGeom>
        </p:spPr>
      </p:pic>
      <p:sp>
        <p:nvSpPr>
          <p:cNvPr id="6" name="Rectangle 5"/>
          <p:cNvSpPr/>
          <p:nvPr/>
        </p:nvSpPr>
        <p:spPr>
          <a:xfrm>
            <a:off x="508001" y="4126215"/>
            <a:ext cx="11172824" cy="2800767"/>
          </a:xfrm>
          <a:prstGeom prst="rect">
            <a:avLst/>
          </a:prstGeom>
        </p:spPr>
        <p:txBody>
          <a:bodyPr wrap="square">
            <a:spAutoFit/>
          </a:bodyPr>
          <a:lstStyle/>
          <a:p>
            <a:pPr algn="ctr"/>
            <a:r>
              <a:rPr lang="en-US" sz="3600" dirty="0"/>
              <a:t> </a:t>
            </a:r>
          </a:p>
          <a:p>
            <a:pPr algn="ctr"/>
            <a:r>
              <a:rPr lang="en-US" sz="3200" dirty="0"/>
              <a:t>You can also register at the </a:t>
            </a:r>
            <a:r>
              <a:rPr lang="en-US" sz="3200" dirty="0" smtClean="0"/>
              <a:t/>
            </a:r>
            <a:br>
              <a:rPr lang="en-US" sz="3200" dirty="0" smtClean="0"/>
            </a:br>
            <a:r>
              <a:rPr lang="en-US" sz="3200" dirty="0" smtClean="0"/>
              <a:t>North </a:t>
            </a:r>
            <a:r>
              <a:rPr lang="en-US" sz="3200" dirty="0"/>
              <a:t>America 2011 </a:t>
            </a:r>
            <a:r>
              <a:rPr lang="en-US" sz="3200" dirty="0" smtClean="0"/>
              <a:t>kiosk </a:t>
            </a:r>
            <a:r>
              <a:rPr lang="en-US" sz="3200" dirty="0"/>
              <a:t>located at </a:t>
            </a:r>
            <a:r>
              <a:rPr lang="en-US" sz="3200" dirty="0" smtClean="0"/>
              <a:t>registration</a:t>
            </a:r>
            <a:br>
              <a:rPr lang="en-US" sz="3200" dirty="0" smtClean="0"/>
            </a:br>
            <a:r>
              <a:rPr lang="en-US" sz="3600" dirty="0"/>
              <a:t>Join us in Atlanta next year</a:t>
            </a:r>
            <a:endParaRPr lang="en-US" sz="3200" dirty="0"/>
          </a:p>
          <a:p>
            <a:pPr algn="ctr"/>
            <a:r>
              <a:rPr lang="en-US" sz="3600" dirty="0" smtClean="0"/>
              <a:t> </a:t>
            </a:r>
            <a:endParaRPr lang="en-US" sz="3600" dirty="0"/>
          </a:p>
        </p:txBody>
      </p:sp>
    </p:spTree>
    <p:extLst>
      <p:ext uri="{BB962C8B-B14F-4D97-AF65-F5344CB8AC3E}">
        <p14:creationId xmlns:p14="http://schemas.microsoft.com/office/powerpoint/2010/main" val="3010515291"/>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4" cstate="screen"/>
          <a:stretch>
            <a:fillRect/>
          </a:stretch>
        </p:blipFill>
        <p:spPr bwMode="black">
          <a:xfrm>
            <a:off x="3520225" y="2985020"/>
            <a:ext cx="5148375" cy="887960"/>
          </a:xfrm>
          <a:prstGeom prst="rect">
            <a:avLst/>
          </a:prstGeom>
          <a:noFill/>
          <a:ln>
            <a:noFill/>
          </a:ln>
        </p:spPr>
      </p:pic>
      <p:sp>
        <p:nvSpPr>
          <p:cNvPr id="5" name="Text Box 3"/>
          <p:cNvSpPr txBox="1">
            <a:spLocks noChangeArrowheads="1"/>
          </p:cNvSpPr>
          <p:nvPr/>
        </p:nvSpPr>
        <p:spPr bwMode="blackWhite">
          <a:xfrm>
            <a:off x="507868" y="5980056"/>
            <a:ext cx="11173090" cy="523206"/>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gradFill>
                  <a:gsLst>
                    <a:gs pos="0">
                      <a:schemeClr val="tx1"/>
                    </a:gs>
                    <a:gs pos="100000">
                      <a:schemeClr val="tx1"/>
                    </a:gs>
                  </a:gsLst>
                  <a:lin ang="5400000" scaled="0"/>
                </a:gradFill>
                <a:latin typeface="Segoe UI" pitchFamily="34" charset="0"/>
                <a:cs typeface="Arial" charset="0"/>
              </a:rPr>
              <a:t>© </a:t>
            </a:r>
            <a:r>
              <a:rPr lang="en-US" sz="700" dirty="0" smtClean="0">
                <a:gradFill>
                  <a:gsLst>
                    <a:gs pos="0">
                      <a:schemeClr val="tx1"/>
                    </a:gs>
                    <a:gs pos="100000">
                      <a:schemeClr val="tx1"/>
                    </a:gs>
                  </a:gsLst>
                  <a:lin ang="5400000" scaled="0"/>
                </a:gradFill>
                <a:latin typeface="Segoe UI" pitchFamily="34" charset="0"/>
                <a:cs typeface="Arial" charset="0"/>
              </a:rPr>
              <a:t>2010 Microsoft </a:t>
            </a:r>
            <a:r>
              <a:rPr lang="en-US" sz="700" dirty="0">
                <a:gradFill>
                  <a:gsLst>
                    <a:gs pos="0">
                      <a:schemeClr val="tx1"/>
                    </a:gs>
                    <a:gs pos="100000">
                      <a:schemeClr val="tx1"/>
                    </a:gs>
                  </a:gsLst>
                  <a:lin ang="5400000" scaled="0"/>
                </a:gradFill>
                <a:latin typeface="Segoe U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700" dirty="0">
                <a:gradFill>
                  <a:gsLst>
                    <a:gs pos="0">
                      <a:schemeClr val="tx1"/>
                    </a:gs>
                    <a:gs pos="100000">
                      <a:schemeClr val="tx1"/>
                    </a:gs>
                  </a:gsLst>
                  <a:lin ang="5400000" scaled="0"/>
                </a:gra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700" dirty="0">
                <a:gradFill>
                  <a:gsLst>
                    <a:gs pos="0">
                      <a:schemeClr val="tx1"/>
                    </a:gs>
                    <a:gs pos="100000">
                      <a:schemeClr val="tx1"/>
                    </a:gs>
                  </a:gsLst>
                  <a:lin ang="5400000" scaled="0"/>
                </a:gradFill>
                <a:latin typeface="Segoe UI" pitchFamily="34" charset="0"/>
                <a:cs typeface="Arial" charset="0"/>
              </a:rPr>
            </a:br>
            <a:r>
              <a:rPr lang="en-US" sz="700" dirty="0">
                <a:gradFill>
                  <a:gsLst>
                    <a:gs pos="0">
                      <a:schemeClr val="tx1"/>
                    </a:gs>
                    <a:gs pos="100000">
                      <a:schemeClr val="tx1"/>
                    </a:gs>
                  </a:gsLst>
                  <a:lin ang="5400000" scaled="0"/>
                </a:gradFill>
                <a:latin typeface="Segoe UI" pitchFamily="34" charset="0"/>
                <a:cs typeface="Arial" charset="0"/>
              </a:rPr>
              <a:t>MICROSOFT MAKES NO WARRANTIES, EXPRESS, IMPLIED OR STATUTORY, AS TO THE INFORMATION IN THIS PRESENTATION.</a:t>
            </a:r>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3063244" y="138499"/>
            <a:ext cx="2854754" cy="553998"/>
          </a:xfrm>
          <a:prstGeom prst="rect">
            <a:avLst/>
          </a:prstGeom>
          <a:solidFill>
            <a:srgbClr val="B72172"/>
          </a:solidFill>
          <a:ln>
            <a:solidFill>
              <a:schemeClr val="tx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ctr" anchorCtr="0" compatLnSpc="1">
            <a:prstTxWarp prst="textNoShape">
              <a:avLst/>
            </a:prstTxWarp>
            <a:spAutoFit/>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rPr>
              <a:t>Required Slide</a:t>
            </a: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2"/>
          <p:cNvSpPr txBox="1">
            <a:spLocks/>
          </p:cNvSpPr>
          <p:nvPr/>
        </p:nvSpPr>
        <p:spPr>
          <a:xfrm>
            <a:off x="507868" y="1606589"/>
            <a:ext cx="11173090" cy="2982355"/>
          </a:xfrm>
          <a:prstGeom prst="rect">
            <a:avLst/>
          </a:prstGeom>
        </p:spPr>
        <p:txBody>
          <a:bodyPr vert="horz" wrap="square" lIns="0" tIns="0" rIns="0" bIns="0" rtlCol="0" anchor="t" anchorCtr="0">
            <a:noAutofit/>
            <a:scene3d>
              <a:camera prst="orthographicFront"/>
              <a:lightRig rig="flat" dir="t"/>
            </a:scene3d>
            <a:sp3d>
              <a:contourClr>
                <a:schemeClr val="tx2"/>
              </a:contourClr>
            </a:sp3d>
          </a:bodyPr>
          <a:lstStyle>
            <a:lvl1pPr marL="0" indent="0" algn="r" defTabSz="914363" rtl="0" eaLnBrk="1" latinLnBrk="0" hangingPunct="1">
              <a:lnSpc>
                <a:spcPct val="90000"/>
              </a:lnSpc>
              <a:spcBef>
                <a:spcPct val="20000"/>
              </a:spcBef>
              <a:buSzPct val="100000"/>
              <a:buFont typeface="Arial" pitchFamily="34" charset="0"/>
              <a:buNone/>
              <a:defRPr kumimoji="0" lang="en-US" sz="6600" b="0" i="0" u="none" strike="noStrike" kern="1200" cap="none" spc="0" normalizeH="0" baseline="0" noProof="0" dirty="0" smtClean="0">
                <a:ln w="11430"/>
                <a:gradFill>
                  <a:gsLst>
                    <a:gs pos="0">
                      <a:schemeClr val="tx1"/>
                    </a:gs>
                    <a:gs pos="100000">
                      <a:schemeClr val="tx1"/>
                    </a:gs>
                  </a:gsLst>
                  <a:lin ang="5400000" scaled="0"/>
                </a:gradFill>
                <a:effectLst/>
                <a:uLnTx/>
                <a:uFillTx/>
                <a:latin typeface="+mj-lt"/>
                <a:ea typeface="+mn-ea"/>
                <a:cs typeface="+mn-cs"/>
              </a:defRPr>
            </a:lvl1pPr>
            <a:lvl2pPr marL="855663" indent="-395288" algn="l" defTabSz="914363" rtl="0" eaLnBrk="1" latinLnBrk="0" hangingPunct="1">
              <a:lnSpc>
                <a:spcPct val="90000"/>
              </a:lnSpc>
              <a:spcBef>
                <a:spcPct val="20000"/>
              </a:spcBef>
              <a:buSzPct val="100000"/>
              <a:buFontTx/>
              <a:buBlip>
                <a:blip r:embed="rId3"/>
              </a:buBlip>
              <a:defRPr lang="en-US" sz="2600" kern="1200" dirty="0" smtClean="0">
                <a:gradFill>
                  <a:gsLst>
                    <a:gs pos="0">
                      <a:schemeClr val="tx1"/>
                    </a:gs>
                    <a:gs pos="86000">
                      <a:schemeClr val="tx1"/>
                    </a:gs>
                  </a:gsLst>
                  <a:lin ang="0" scaled="0"/>
                </a:gradFill>
                <a:latin typeface="+mj-lt"/>
                <a:ea typeface="+mn-ea"/>
                <a:cs typeface="+mn-cs"/>
              </a:defRPr>
            </a:lvl2pPr>
            <a:lvl3pPr marL="1258888" indent="-403225" algn="l" defTabSz="914363" rtl="0" eaLnBrk="1" latinLnBrk="0" hangingPunct="1">
              <a:lnSpc>
                <a:spcPct val="90000"/>
              </a:lnSpc>
              <a:spcBef>
                <a:spcPct val="20000"/>
              </a:spcBef>
              <a:buSzPct val="100000"/>
              <a:buFontTx/>
              <a:buBlip>
                <a:blip r:embed="rId3"/>
              </a:buBlip>
              <a:defRPr lang="en-US" sz="2400" kern="1200" dirty="0" smtClean="0">
                <a:gradFill>
                  <a:gsLst>
                    <a:gs pos="0">
                      <a:schemeClr val="tx1"/>
                    </a:gs>
                    <a:gs pos="86000">
                      <a:schemeClr val="tx1"/>
                    </a:gs>
                  </a:gsLst>
                  <a:lin ang="0" scaled="0"/>
                </a:gradFill>
                <a:latin typeface="+mj-lt"/>
                <a:ea typeface="+mn-ea"/>
                <a:cs typeface="+mn-cs"/>
              </a:defRPr>
            </a:lvl3pPr>
            <a:lvl4pPr marL="1604963" indent="-346075" algn="l" defTabSz="914363" rtl="0" eaLnBrk="1" latinLnBrk="0" hangingPunct="1">
              <a:lnSpc>
                <a:spcPct val="90000"/>
              </a:lnSpc>
              <a:spcBef>
                <a:spcPct val="20000"/>
              </a:spcBef>
              <a:buSzPct val="100000"/>
              <a:buFontTx/>
              <a:buBlip>
                <a:blip r:embed="rId3"/>
              </a:buBlip>
              <a:defRPr lang="en-US" sz="2200" kern="1200" dirty="0" smtClean="0">
                <a:gradFill>
                  <a:gsLst>
                    <a:gs pos="0">
                      <a:schemeClr val="tx1"/>
                    </a:gs>
                    <a:gs pos="86000">
                      <a:schemeClr val="tx1"/>
                    </a:gs>
                  </a:gsLst>
                  <a:lin ang="0" scaled="0"/>
                </a:gradFill>
                <a:latin typeface="+mj-lt"/>
                <a:ea typeface="+mn-ea"/>
                <a:cs typeface="+mn-cs"/>
              </a:defRPr>
            </a:lvl4pPr>
            <a:lvl5pPr marL="1941513" indent="-336550" algn="l" defTabSz="914363" rtl="0" eaLnBrk="1" latinLnBrk="0" hangingPunct="1">
              <a:lnSpc>
                <a:spcPct val="90000"/>
              </a:lnSpc>
              <a:spcBef>
                <a:spcPct val="20000"/>
              </a:spcBef>
              <a:buSzPct val="100000"/>
              <a:buFontTx/>
              <a:buBlip>
                <a:blip r:embed="rId3"/>
              </a:buBlip>
              <a:defRPr lang="en-US" sz="2000" kern="1200" dirty="0">
                <a:gradFill>
                  <a:gsLst>
                    <a:gs pos="0">
                      <a:schemeClr val="tx1"/>
                    </a:gs>
                    <a:gs pos="86000">
                      <a:schemeClr val="tx1"/>
                    </a:gs>
                  </a:gsLst>
                  <a:lin ang="0" scaled="0"/>
                </a:gradFill>
                <a:latin typeface="+mj-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61963" lvl="1" indent="-461963"/>
            <a:r>
              <a:rPr lang="en-US" dirty="0" smtClean="0"/>
              <a:t>Entire presentation is available online</a:t>
            </a:r>
          </a:p>
          <a:p>
            <a:pPr marL="461963" lvl="1" indent="-461963"/>
            <a:r>
              <a:rPr lang="en-US" dirty="0" smtClean="0"/>
              <a:t>Mini Screen Cast Series on ScottCate.com/Tricks</a:t>
            </a:r>
            <a:endParaRPr lang="en-US" dirty="0"/>
          </a:p>
        </p:txBody>
      </p:sp>
      <p:sp>
        <p:nvSpPr>
          <p:cNvPr id="3" name="Title 2"/>
          <p:cNvSpPr>
            <a:spLocks noGrp="1"/>
          </p:cNvSpPr>
          <p:nvPr>
            <p:ph type="ctrTitle"/>
          </p:nvPr>
        </p:nvSpPr>
        <p:spPr>
          <a:xfrm>
            <a:off x="946117" y="566768"/>
            <a:ext cx="10239100" cy="600242"/>
          </a:xfrm>
        </p:spPr>
        <p:txBody>
          <a:bodyPr/>
          <a:lstStyle/>
          <a:p>
            <a:r>
              <a:rPr lang="en-US" dirty="0" smtClean="0"/>
              <a:t>No Need for Notes</a:t>
            </a:r>
            <a:endParaRPr lang="en-US" dirty="0"/>
          </a:p>
        </p:txBody>
      </p:sp>
      <p:sp>
        <p:nvSpPr>
          <p:cNvPr id="5" name="Text Placeholder 4"/>
          <p:cNvSpPr>
            <a:spLocks noGrp="1"/>
          </p:cNvSpPr>
          <p:nvPr>
            <p:ph type="body" sz="quarter" idx="10"/>
          </p:nvPr>
        </p:nvSpPr>
        <p:spPr>
          <a:xfrm>
            <a:off x="8679976" y="5781358"/>
            <a:ext cx="2699136" cy="843992"/>
          </a:xfrm>
        </p:spPr>
        <p:txBody>
          <a:bodyPr/>
          <a:lstStyle/>
          <a:p>
            <a:r>
              <a:rPr lang="en-US" dirty="0" smtClean="0"/>
              <a:t>DEMO</a:t>
            </a:r>
            <a:endParaRPr lang="en-US" dirty="0"/>
          </a:p>
        </p:txBody>
      </p:sp>
      <p:sp>
        <p:nvSpPr>
          <p:cNvPr id="2" name="Rectangle 1"/>
          <p:cNvSpPr/>
          <p:nvPr/>
        </p:nvSpPr>
        <p:spPr>
          <a:xfrm>
            <a:off x="507868" y="5880189"/>
            <a:ext cx="8513302" cy="369332"/>
          </a:xfrm>
          <a:prstGeom prst="rect">
            <a:avLst/>
          </a:prstGeom>
        </p:spPr>
        <p:txBody>
          <a:bodyPr wrap="square">
            <a:spAutoFit/>
          </a:bodyPr>
          <a:lstStyle/>
          <a:p>
            <a:pPr lvl="0">
              <a:buNone/>
            </a:pPr>
            <a:r>
              <a:rPr lang="en-US" dirty="0" smtClean="0"/>
              <a:t>Twitter Discussion: #DEV315</a:t>
            </a:r>
            <a:endParaRPr lang="en-US" dirty="0"/>
          </a:p>
        </p:txBody>
      </p:sp>
    </p:spTree>
    <p:extLst>
      <p:ext uri="{BB962C8B-B14F-4D97-AF65-F5344CB8AC3E}">
        <p14:creationId xmlns:p14="http://schemas.microsoft.com/office/powerpoint/2010/main" val="2397303597"/>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2"/>
          <p:cNvSpPr txBox="1">
            <a:spLocks/>
          </p:cNvSpPr>
          <p:nvPr/>
        </p:nvSpPr>
        <p:spPr>
          <a:xfrm>
            <a:off x="507868" y="1606589"/>
            <a:ext cx="11173090" cy="2982355"/>
          </a:xfrm>
          <a:prstGeom prst="rect">
            <a:avLst/>
          </a:prstGeom>
        </p:spPr>
        <p:txBody>
          <a:bodyPr vert="horz" wrap="square" lIns="0" tIns="0" rIns="0" bIns="0" rtlCol="0" anchor="t" anchorCtr="0">
            <a:noAutofit/>
            <a:scene3d>
              <a:camera prst="orthographicFront"/>
              <a:lightRig rig="flat" dir="t"/>
            </a:scene3d>
            <a:sp3d>
              <a:contourClr>
                <a:schemeClr val="tx2"/>
              </a:contourClr>
            </a:sp3d>
          </a:bodyPr>
          <a:lstStyle>
            <a:lvl1pPr marL="0" indent="0" algn="r" defTabSz="914363" rtl="0" eaLnBrk="1" latinLnBrk="0" hangingPunct="1">
              <a:lnSpc>
                <a:spcPct val="90000"/>
              </a:lnSpc>
              <a:spcBef>
                <a:spcPct val="20000"/>
              </a:spcBef>
              <a:buSzPct val="100000"/>
              <a:buFont typeface="Arial" pitchFamily="34" charset="0"/>
              <a:buNone/>
              <a:defRPr kumimoji="0" lang="en-US" sz="6600" b="0" i="0" u="none" strike="noStrike" kern="1200" cap="none" spc="0" normalizeH="0" baseline="0" noProof="0" dirty="0" smtClean="0">
                <a:ln w="11430"/>
                <a:gradFill>
                  <a:gsLst>
                    <a:gs pos="0">
                      <a:schemeClr val="tx1"/>
                    </a:gs>
                    <a:gs pos="100000">
                      <a:schemeClr val="tx1"/>
                    </a:gs>
                  </a:gsLst>
                  <a:lin ang="5400000" scaled="0"/>
                </a:gradFill>
                <a:effectLst/>
                <a:uLnTx/>
                <a:uFillTx/>
                <a:latin typeface="+mj-lt"/>
                <a:ea typeface="+mn-ea"/>
                <a:cs typeface="+mn-cs"/>
              </a:defRPr>
            </a:lvl1pPr>
            <a:lvl2pPr marL="855663" indent="-395288" algn="l" defTabSz="914363" rtl="0" eaLnBrk="1" latinLnBrk="0" hangingPunct="1">
              <a:lnSpc>
                <a:spcPct val="90000"/>
              </a:lnSpc>
              <a:spcBef>
                <a:spcPct val="20000"/>
              </a:spcBef>
              <a:buSzPct val="100000"/>
              <a:buFontTx/>
              <a:buBlip>
                <a:blip r:embed="rId3"/>
              </a:buBlip>
              <a:defRPr lang="en-US" sz="2600" kern="1200" dirty="0" smtClean="0">
                <a:gradFill>
                  <a:gsLst>
                    <a:gs pos="0">
                      <a:schemeClr val="tx1"/>
                    </a:gs>
                    <a:gs pos="86000">
                      <a:schemeClr val="tx1"/>
                    </a:gs>
                  </a:gsLst>
                  <a:lin ang="0" scaled="0"/>
                </a:gradFill>
                <a:latin typeface="+mj-lt"/>
                <a:ea typeface="+mn-ea"/>
                <a:cs typeface="+mn-cs"/>
              </a:defRPr>
            </a:lvl2pPr>
            <a:lvl3pPr marL="1258888" indent="-403225" algn="l" defTabSz="914363" rtl="0" eaLnBrk="1" latinLnBrk="0" hangingPunct="1">
              <a:lnSpc>
                <a:spcPct val="90000"/>
              </a:lnSpc>
              <a:spcBef>
                <a:spcPct val="20000"/>
              </a:spcBef>
              <a:buSzPct val="100000"/>
              <a:buFontTx/>
              <a:buBlip>
                <a:blip r:embed="rId3"/>
              </a:buBlip>
              <a:defRPr lang="en-US" sz="2400" kern="1200" dirty="0" smtClean="0">
                <a:gradFill>
                  <a:gsLst>
                    <a:gs pos="0">
                      <a:schemeClr val="tx1"/>
                    </a:gs>
                    <a:gs pos="86000">
                      <a:schemeClr val="tx1"/>
                    </a:gs>
                  </a:gsLst>
                  <a:lin ang="0" scaled="0"/>
                </a:gradFill>
                <a:latin typeface="+mj-lt"/>
                <a:ea typeface="+mn-ea"/>
                <a:cs typeface="+mn-cs"/>
              </a:defRPr>
            </a:lvl3pPr>
            <a:lvl4pPr marL="1604963" indent="-346075" algn="l" defTabSz="914363" rtl="0" eaLnBrk="1" latinLnBrk="0" hangingPunct="1">
              <a:lnSpc>
                <a:spcPct val="90000"/>
              </a:lnSpc>
              <a:spcBef>
                <a:spcPct val="20000"/>
              </a:spcBef>
              <a:buSzPct val="100000"/>
              <a:buFontTx/>
              <a:buBlip>
                <a:blip r:embed="rId3"/>
              </a:buBlip>
              <a:defRPr lang="en-US" sz="2200" kern="1200" dirty="0" smtClean="0">
                <a:gradFill>
                  <a:gsLst>
                    <a:gs pos="0">
                      <a:schemeClr val="tx1"/>
                    </a:gs>
                    <a:gs pos="86000">
                      <a:schemeClr val="tx1"/>
                    </a:gs>
                  </a:gsLst>
                  <a:lin ang="0" scaled="0"/>
                </a:gradFill>
                <a:latin typeface="+mj-lt"/>
                <a:ea typeface="+mn-ea"/>
                <a:cs typeface="+mn-cs"/>
              </a:defRPr>
            </a:lvl4pPr>
            <a:lvl5pPr marL="1941513" indent="-336550" algn="l" defTabSz="914363" rtl="0" eaLnBrk="1" latinLnBrk="0" hangingPunct="1">
              <a:lnSpc>
                <a:spcPct val="90000"/>
              </a:lnSpc>
              <a:spcBef>
                <a:spcPct val="20000"/>
              </a:spcBef>
              <a:buSzPct val="100000"/>
              <a:buFontTx/>
              <a:buBlip>
                <a:blip r:embed="rId3"/>
              </a:buBlip>
              <a:defRPr lang="en-US" sz="2000" kern="1200" dirty="0">
                <a:gradFill>
                  <a:gsLst>
                    <a:gs pos="0">
                      <a:schemeClr val="tx1"/>
                    </a:gs>
                    <a:gs pos="86000">
                      <a:schemeClr val="tx1"/>
                    </a:gs>
                  </a:gsLst>
                  <a:lin ang="0" scaled="0"/>
                </a:gradFill>
                <a:latin typeface="+mj-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61963" lvl="1" indent="-461963"/>
            <a:r>
              <a:rPr lang="en-US" dirty="0" smtClean="0"/>
              <a:t>camelCase / Substring Filters</a:t>
            </a:r>
          </a:p>
          <a:p>
            <a:pPr marL="461963" lvl="1" indent="-461963"/>
            <a:r>
              <a:rPr lang="en-US" dirty="0" smtClean="0"/>
              <a:t>Suggestion mode [CTRL]+[ALT]+[SPACE]</a:t>
            </a:r>
          </a:p>
          <a:p>
            <a:pPr marL="461963" lvl="1" indent="-461963"/>
            <a:r>
              <a:rPr lang="en-US" dirty="0" smtClean="0"/>
              <a:t>Undeclared types after “new” ( C# Only )</a:t>
            </a:r>
            <a:endParaRPr lang="en-US" dirty="0"/>
          </a:p>
        </p:txBody>
      </p:sp>
      <p:sp>
        <p:nvSpPr>
          <p:cNvPr id="3" name="Title 2"/>
          <p:cNvSpPr>
            <a:spLocks noGrp="1"/>
          </p:cNvSpPr>
          <p:nvPr>
            <p:ph type="ctrTitle"/>
          </p:nvPr>
        </p:nvSpPr>
        <p:spPr>
          <a:xfrm>
            <a:off x="946117" y="566768"/>
            <a:ext cx="10239100" cy="600242"/>
          </a:xfrm>
        </p:spPr>
        <p:txBody>
          <a:bodyPr/>
          <a:lstStyle/>
          <a:p>
            <a:r>
              <a:rPr lang="en-US" dirty="0" smtClean="0"/>
              <a:t>Intellisense</a:t>
            </a:r>
            <a:endParaRPr lang="en-US" dirty="0"/>
          </a:p>
        </p:txBody>
      </p:sp>
      <p:sp>
        <p:nvSpPr>
          <p:cNvPr id="5" name="Text Placeholder 4"/>
          <p:cNvSpPr>
            <a:spLocks noGrp="1"/>
          </p:cNvSpPr>
          <p:nvPr>
            <p:ph type="body" sz="quarter" idx="10"/>
          </p:nvPr>
        </p:nvSpPr>
        <p:spPr>
          <a:xfrm>
            <a:off x="8679976" y="5781358"/>
            <a:ext cx="2699136" cy="843992"/>
          </a:xfrm>
        </p:spPr>
        <p:txBody>
          <a:bodyPr/>
          <a:lstStyle/>
          <a:p>
            <a:r>
              <a:rPr lang="en-US" dirty="0" smtClean="0"/>
              <a:t>DEMO</a:t>
            </a:r>
            <a:endParaRPr lang="en-US" dirty="0"/>
          </a:p>
        </p:txBody>
      </p:sp>
      <p:sp>
        <p:nvSpPr>
          <p:cNvPr id="2" name="Rectangle 1"/>
          <p:cNvSpPr/>
          <p:nvPr/>
        </p:nvSpPr>
        <p:spPr>
          <a:xfrm>
            <a:off x="507868" y="5880189"/>
            <a:ext cx="8513302" cy="646331"/>
          </a:xfrm>
          <a:prstGeom prst="rect">
            <a:avLst/>
          </a:prstGeom>
        </p:spPr>
        <p:txBody>
          <a:bodyPr wrap="square">
            <a:spAutoFit/>
          </a:bodyPr>
          <a:lstStyle/>
          <a:p>
            <a:pPr lvl="0">
              <a:buNone/>
            </a:pPr>
            <a:r>
              <a:rPr lang="en-US" dirty="0" smtClean="0">
                <a:hlinkClick r:id="rId4"/>
              </a:rPr>
              <a:t>http://ScottCate.com/Tricks/DEV315-Intellisense</a:t>
            </a:r>
            <a:r>
              <a:rPr lang="en-US" dirty="0" smtClean="0"/>
              <a:t> </a:t>
            </a:r>
            <a:endParaRPr lang="en-US" dirty="0"/>
          </a:p>
          <a:p>
            <a:pPr lvl="0">
              <a:buNone/>
            </a:pPr>
            <a:r>
              <a:rPr lang="en-US" dirty="0" smtClean="0"/>
              <a:t>Twitter Discussion: #DEV315</a:t>
            </a:r>
            <a:endParaRPr lang="en-US" dirty="0"/>
          </a:p>
        </p:txBody>
      </p:sp>
    </p:spTree>
    <p:extLst>
      <p:ext uri="{BB962C8B-B14F-4D97-AF65-F5344CB8AC3E}">
        <p14:creationId xmlns:p14="http://schemas.microsoft.com/office/powerpoint/2010/main" val="3842951277"/>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2"/>
          <p:cNvSpPr txBox="1">
            <a:spLocks/>
          </p:cNvSpPr>
          <p:nvPr/>
        </p:nvSpPr>
        <p:spPr>
          <a:xfrm>
            <a:off x="507868" y="1606589"/>
            <a:ext cx="11173090" cy="2982355"/>
          </a:xfrm>
          <a:prstGeom prst="rect">
            <a:avLst/>
          </a:prstGeom>
        </p:spPr>
        <p:txBody>
          <a:bodyPr vert="horz" wrap="square" lIns="0" tIns="0" rIns="0" bIns="0" rtlCol="0" anchor="t" anchorCtr="0">
            <a:noAutofit/>
            <a:scene3d>
              <a:camera prst="orthographicFront"/>
              <a:lightRig rig="flat" dir="t"/>
            </a:scene3d>
            <a:sp3d>
              <a:contourClr>
                <a:schemeClr val="tx2"/>
              </a:contourClr>
            </a:sp3d>
          </a:bodyPr>
          <a:lstStyle>
            <a:lvl1pPr marL="0" indent="0" algn="r" defTabSz="914363" rtl="0" eaLnBrk="1" latinLnBrk="0" hangingPunct="1">
              <a:lnSpc>
                <a:spcPct val="90000"/>
              </a:lnSpc>
              <a:spcBef>
                <a:spcPct val="20000"/>
              </a:spcBef>
              <a:buSzPct val="100000"/>
              <a:buFont typeface="Arial" pitchFamily="34" charset="0"/>
              <a:buNone/>
              <a:defRPr kumimoji="0" lang="en-US" sz="6600" b="0" i="0" u="none" strike="noStrike" kern="1200" cap="none" spc="0" normalizeH="0" baseline="0" noProof="0" dirty="0" smtClean="0">
                <a:ln w="11430"/>
                <a:gradFill>
                  <a:gsLst>
                    <a:gs pos="0">
                      <a:schemeClr val="tx1"/>
                    </a:gs>
                    <a:gs pos="100000">
                      <a:schemeClr val="tx1"/>
                    </a:gs>
                  </a:gsLst>
                  <a:lin ang="5400000" scaled="0"/>
                </a:gradFill>
                <a:effectLst/>
                <a:uLnTx/>
                <a:uFillTx/>
                <a:latin typeface="+mj-lt"/>
                <a:ea typeface="+mn-ea"/>
                <a:cs typeface="+mn-cs"/>
              </a:defRPr>
            </a:lvl1pPr>
            <a:lvl2pPr marL="855663" indent="-395288" algn="l" defTabSz="914363" rtl="0" eaLnBrk="1" latinLnBrk="0" hangingPunct="1">
              <a:lnSpc>
                <a:spcPct val="90000"/>
              </a:lnSpc>
              <a:spcBef>
                <a:spcPct val="20000"/>
              </a:spcBef>
              <a:buSzPct val="100000"/>
              <a:buFontTx/>
              <a:buBlip>
                <a:blip r:embed="rId3"/>
              </a:buBlip>
              <a:defRPr lang="en-US" sz="2600" kern="1200" dirty="0" smtClean="0">
                <a:gradFill>
                  <a:gsLst>
                    <a:gs pos="0">
                      <a:schemeClr val="tx1"/>
                    </a:gs>
                    <a:gs pos="86000">
                      <a:schemeClr val="tx1"/>
                    </a:gs>
                  </a:gsLst>
                  <a:lin ang="0" scaled="0"/>
                </a:gradFill>
                <a:latin typeface="+mj-lt"/>
                <a:ea typeface="+mn-ea"/>
                <a:cs typeface="+mn-cs"/>
              </a:defRPr>
            </a:lvl2pPr>
            <a:lvl3pPr marL="1258888" indent="-403225" algn="l" defTabSz="914363" rtl="0" eaLnBrk="1" latinLnBrk="0" hangingPunct="1">
              <a:lnSpc>
                <a:spcPct val="90000"/>
              </a:lnSpc>
              <a:spcBef>
                <a:spcPct val="20000"/>
              </a:spcBef>
              <a:buSzPct val="100000"/>
              <a:buFontTx/>
              <a:buBlip>
                <a:blip r:embed="rId3"/>
              </a:buBlip>
              <a:defRPr lang="en-US" sz="2400" kern="1200" dirty="0" smtClean="0">
                <a:gradFill>
                  <a:gsLst>
                    <a:gs pos="0">
                      <a:schemeClr val="tx1"/>
                    </a:gs>
                    <a:gs pos="86000">
                      <a:schemeClr val="tx1"/>
                    </a:gs>
                  </a:gsLst>
                  <a:lin ang="0" scaled="0"/>
                </a:gradFill>
                <a:latin typeface="+mj-lt"/>
                <a:ea typeface="+mn-ea"/>
                <a:cs typeface="+mn-cs"/>
              </a:defRPr>
            </a:lvl3pPr>
            <a:lvl4pPr marL="1604963" indent="-346075" algn="l" defTabSz="914363" rtl="0" eaLnBrk="1" latinLnBrk="0" hangingPunct="1">
              <a:lnSpc>
                <a:spcPct val="90000"/>
              </a:lnSpc>
              <a:spcBef>
                <a:spcPct val="20000"/>
              </a:spcBef>
              <a:buSzPct val="100000"/>
              <a:buFontTx/>
              <a:buBlip>
                <a:blip r:embed="rId3"/>
              </a:buBlip>
              <a:defRPr lang="en-US" sz="2200" kern="1200" dirty="0" smtClean="0">
                <a:gradFill>
                  <a:gsLst>
                    <a:gs pos="0">
                      <a:schemeClr val="tx1"/>
                    </a:gs>
                    <a:gs pos="86000">
                      <a:schemeClr val="tx1"/>
                    </a:gs>
                  </a:gsLst>
                  <a:lin ang="0" scaled="0"/>
                </a:gradFill>
                <a:latin typeface="+mj-lt"/>
                <a:ea typeface="+mn-ea"/>
                <a:cs typeface="+mn-cs"/>
              </a:defRPr>
            </a:lvl4pPr>
            <a:lvl5pPr marL="1941513" indent="-336550" algn="l" defTabSz="914363" rtl="0" eaLnBrk="1" latinLnBrk="0" hangingPunct="1">
              <a:lnSpc>
                <a:spcPct val="90000"/>
              </a:lnSpc>
              <a:spcBef>
                <a:spcPct val="20000"/>
              </a:spcBef>
              <a:buSzPct val="100000"/>
              <a:buFontTx/>
              <a:buBlip>
                <a:blip r:embed="rId3"/>
              </a:buBlip>
              <a:defRPr lang="en-US" sz="2000" kern="1200" dirty="0">
                <a:gradFill>
                  <a:gsLst>
                    <a:gs pos="0">
                      <a:schemeClr val="tx1"/>
                    </a:gs>
                    <a:gs pos="86000">
                      <a:schemeClr val="tx1"/>
                    </a:gs>
                  </a:gsLst>
                  <a:lin ang="0" scaled="0"/>
                </a:gradFill>
                <a:latin typeface="+mj-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61963" lvl="1" indent="-461963"/>
            <a:r>
              <a:rPr lang="en-US" dirty="0" smtClean="0"/>
              <a:t>Pinning and Unpinning Projects</a:t>
            </a:r>
          </a:p>
          <a:p>
            <a:pPr marL="461963" lvl="1" indent="-461963"/>
            <a:r>
              <a:rPr lang="en-US" dirty="0" smtClean="0"/>
              <a:t>Remove projects from list</a:t>
            </a:r>
          </a:p>
          <a:p>
            <a:pPr marL="461963" lvl="1" indent="-461963"/>
            <a:r>
              <a:rPr lang="en-US" dirty="0" smtClean="0"/>
              <a:t>Close </a:t>
            </a:r>
            <a:r>
              <a:rPr lang="en-US" dirty="0"/>
              <a:t>s</a:t>
            </a:r>
            <a:r>
              <a:rPr lang="en-US" dirty="0" smtClean="0"/>
              <a:t>tart page after load</a:t>
            </a:r>
          </a:p>
          <a:p>
            <a:pPr marL="461963" lvl="1" indent="-461963"/>
            <a:r>
              <a:rPr lang="en-US" dirty="0" smtClean="0"/>
              <a:t>Show/Hide Startup Page</a:t>
            </a:r>
          </a:p>
          <a:p>
            <a:pPr marL="461963" lvl="1" indent="-461963"/>
            <a:r>
              <a:rPr lang="en-US" dirty="0" smtClean="0"/>
              <a:t>Pin to Win7 Task Bar</a:t>
            </a:r>
          </a:p>
          <a:p>
            <a:pPr marL="865188" lvl="2" indent="-461963"/>
            <a:r>
              <a:rPr lang="en-US" dirty="0" smtClean="0"/>
              <a:t>[WIN]+[ALT]+[Position]</a:t>
            </a:r>
            <a:endParaRPr lang="en-US" dirty="0"/>
          </a:p>
        </p:txBody>
      </p:sp>
      <p:sp>
        <p:nvSpPr>
          <p:cNvPr id="3" name="Title 2"/>
          <p:cNvSpPr>
            <a:spLocks noGrp="1"/>
          </p:cNvSpPr>
          <p:nvPr>
            <p:ph type="ctrTitle"/>
          </p:nvPr>
        </p:nvSpPr>
        <p:spPr>
          <a:xfrm>
            <a:off x="946117" y="566768"/>
            <a:ext cx="10239100" cy="600242"/>
          </a:xfrm>
        </p:spPr>
        <p:txBody>
          <a:bodyPr/>
          <a:lstStyle/>
          <a:p>
            <a:r>
              <a:rPr lang="en-US" dirty="0" smtClean="0"/>
              <a:t>Start Page</a:t>
            </a:r>
            <a:endParaRPr lang="en-US" dirty="0"/>
          </a:p>
        </p:txBody>
      </p:sp>
      <p:sp>
        <p:nvSpPr>
          <p:cNvPr id="11" name="Text Placeholder 4"/>
          <p:cNvSpPr>
            <a:spLocks noGrp="1"/>
          </p:cNvSpPr>
          <p:nvPr>
            <p:ph type="body" sz="quarter" idx="10"/>
          </p:nvPr>
        </p:nvSpPr>
        <p:spPr>
          <a:xfrm>
            <a:off x="8679976" y="5781358"/>
            <a:ext cx="2699136" cy="843992"/>
          </a:xfrm>
        </p:spPr>
        <p:txBody>
          <a:bodyPr/>
          <a:lstStyle/>
          <a:p>
            <a:r>
              <a:rPr lang="en-US" dirty="0" smtClean="0"/>
              <a:t>DEMO</a:t>
            </a:r>
            <a:endParaRPr lang="en-US" dirty="0"/>
          </a:p>
        </p:txBody>
      </p:sp>
      <p:sp>
        <p:nvSpPr>
          <p:cNvPr id="12" name="Rectangle 11"/>
          <p:cNvSpPr/>
          <p:nvPr/>
        </p:nvSpPr>
        <p:spPr>
          <a:xfrm>
            <a:off x="507868" y="5880189"/>
            <a:ext cx="8513302" cy="646331"/>
          </a:xfrm>
          <a:prstGeom prst="rect">
            <a:avLst/>
          </a:prstGeom>
        </p:spPr>
        <p:txBody>
          <a:bodyPr wrap="square">
            <a:spAutoFit/>
          </a:bodyPr>
          <a:lstStyle/>
          <a:p>
            <a:pPr lvl="0">
              <a:buNone/>
            </a:pPr>
            <a:r>
              <a:rPr lang="en-US" dirty="0" smtClean="0">
                <a:hlinkClick r:id="rId4"/>
              </a:rPr>
              <a:t>http://ScottCate.com/Tricks/DEV315-StartPage</a:t>
            </a:r>
            <a:r>
              <a:rPr lang="en-US" dirty="0"/>
              <a:t> </a:t>
            </a:r>
          </a:p>
          <a:p>
            <a:pPr lvl="0">
              <a:buNone/>
            </a:pPr>
            <a:r>
              <a:rPr lang="en-US" dirty="0" smtClean="0"/>
              <a:t>Twitter Discussion: #DEV315</a:t>
            </a:r>
            <a:endParaRPr lang="en-US" dirty="0"/>
          </a:p>
        </p:txBody>
      </p:sp>
    </p:spTree>
    <p:extLst>
      <p:ext uri="{BB962C8B-B14F-4D97-AF65-F5344CB8AC3E}">
        <p14:creationId xmlns:p14="http://schemas.microsoft.com/office/powerpoint/2010/main" val="1212946409"/>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2"/>
          <p:cNvSpPr txBox="1">
            <a:spLocks/>
          </p:cNvSpPr>
          <p:nvPr/>
        </p:nvSpPr>
        <p:spPr>
          <a:xfrm>
            <a:off x="507868" y="1606589"/>
            <a:ext cx="11173090" cy="3770629"/>
          </a:xfrm>
          <a:prstGeom prst="rect">
            <a:avLst/>
          </a:prstGeom>
        </p:spPr>
        <p:txBody>
          <a:bodyPr vert="horz" wrap="square" lIns="0" tIns="0" rIns="0" bIns="0" rtlCol="0" anchor="t" anchorCtr="0">
            <a:noAutofit/>
            <a:scene3d>
              <a:camera prst="orthographicFront"/>
              <a:lightRig rig="flat" dir="t"/>
            </a:scene3d>
            <a:sp3d>
              <a:contourClr>
                <a:schemeClr val="tx2"/>
              </a:contourClr>
            </a:sp3d>
          </a:bodyPr>
          <a:lstStyle>
            <a:lvl1pPr marL="0" indent="0" algn="r" defTabSz="914363" rtl="0" eaLnBrk="1" latinLnBrk="0" hangingPunct="1">
              <a:lnSpc>
                <a:spcPct val="90000"/>
              </a:lnSpc>
              <a:spcBef>
                <a:spcPct val="20000"/>
              </a:spcBef>
              <a:buSzPct val="100000"/>
              <a:buFont typeface="Arial" pitchFamily="34" charset="0"/>
              <a:buNone/>
              <a:defRPr kumimoji="0" lang="en-US" sz="6600" b="0" i="0" u="none" strike="noStrike" kern="1200" cap="none" spc="0" normalizeH="0" baseline="0" noProof="0" dirty="0" smtClean="0">
                <a:ln w="11430"/>
                <a:gradFill>
                  <a:gsLst>
                    <a:gs pos="0">
                      <a:schemeClr val="tx1"/>
                    </a:gs>
                    <a:gs pos="100000">
                      <a:schemeClr val="tx1"/>
                    </a:gs>
                  </a:gsLst>
                  <a:lin ang="5400000" scaled="0"/>
                </a:gradFill>
                <a:effectLst/>
                <a:uLnTx/>
                <a:uFillTx/>
                <a:latin typeface="+mj-lt"/>
                <a:ea typeface="+mn-ea"/>
                <a:cs typeface="+mn-cs"/>
              </a:defRPr>
            </a:lvl1pPr>
            <a:lvl2pPr marL="855663" indent="-395288" algn="l" defTabSz="914363" rtl="0" eaLnBrk="1" latinLnBrk="0" hangingPunct="1">
              <a:lnSpc>
                <a:spcPct val="90000"/>
              </a:lnSpc>
              <a:spcBef>
                <a:spcPct val="20000"/>
              </a:spcBef>
              <a:buSzPct val="100000"/>
              <a:buFontTx/>
              <a:buBlip>
                <a:blip r:embed="rId3"/>
              </a:buBlip>
              <a:defRPr lang="en-US" sz="2600" kern="1200" dirty="0" smtClean="0">
                <a:gradFill>
                  <a:gsLst>
                    <a:gs pos="0">
                      <a:schemeClr val="tx1"/>
                    </a:gs>
                    <a:gs pos="86000">
                      <a:schemeClr val="tx1"/>
                    </a:gs>
                  </a:gsLst>
                  <a:lin ang="0" scaled="0"/>
                </a:gradFill>
                <a:latin typeface="+mj-lt"/>
                <a:ea typeface="+mn-ea"/>
                <a:cs typeface="+mn-cs"/>
              </a:defRPr>
            </a:lvl2pPr>
            <a:lvl3pPr marL="1258888" indent="-403225" algn="l" defTabSz="914363" rtl="0" eaLnBrk="1" latinLnBrk="0" hangingPunct="1">
              <a:lnSpc>
                <a:spcPct val="90000"/>
              </a:lnSpc>
              <a:spcBef>
                <a:spcPct val="20000"/>
              </a:spcBef>
              <a:buSzPct val="100000"/>
              <a:buFontTx/>
              <a:buBlip>
                <a:blip r:embed="rId3"/>
              </a:buBlip>
              <a:defRPr lang="en-US" sz="2400" kern="1200" dirty="0" smtClean="0">
                <a:gradFill>
                  <a:gsLst>
                    <a:gs pos="0">
                      <a:schemeClr val="tx1"/>
                    </a:gs>
                    <a:gs pos="86000">
                      <a:schemeClr val="tx1"/>
                    </a:gs>
                  </a:gsLst>
                  <a:lin ang="0" scaled="0"/>
                </a:gradFill>
                <a:latin typeface="+mj-lt"/>
                <a:ea typeface="+mn-ea"/>
                <a:cs typeface="+mn-cs"/>
              </a:defRPr>
            </a:lvl3pPr>
            <a:lvl4pPr marL="1604963" indent="-346075" algn="l" defTabSz="914363" rtl="0" eaLnBrk="1" latinLnBrk="0" hangingPunct="1">
              <a:lnSpc>
                <a:spcPct val="90000"/>
              </a:lnSpc>
              <a:spcBef>
                <a:spcPct val="20000"/>
              </a:spcBef>
              <a:buSzPct val="100000"/>
              <a:buFontTx/>
              <a:buBlip>
                <a:blip r:embed="rId3"/>
              </a:buBlip>
              <a:defRPr lang="en-US" sz="2200" kern="1200" dirty="0" smtClean="0">
                <a:gradFill>
                  <a:gsLst>
                    <a:gs pos="0">
                      <a:schemeClr val="tx1"/>
                    </a:gs>
                    <a:gs pos="86000">
                      <a:schemeClr val="tx1"/>
                    </a:gs>
                  </a:gsLst>
                  <a:lin ang="0" scaled="0"/>
                </a:gradFill>
                <a:latin typeface="+mj-lt"/>
                <a:ea typeface="+mn-ea"/>
                <a:cs typeface="+mn-cs"/>
              </a:defRPr>
            </a:lvl4pPr>
            <a:lvl5pPr marL="1941513" indent="-336550" algn="l" defTabSz="914363" rtl="0" eaLnBrk="1" latinLnBrk="0" hangingPunct="1">
              <a:lnSpc>
                <a:spcPct val="90000"/>
              </a:lnSpc>
              <a:spcBef>
                <a:spcPct val="20000"/>
              </a:spcBef>
              <a:buSzPct val="100000"/>
              <a:buFontTx/>
              <a:buBlip>
                <a:blip r:embed="rId3"/>
              </a:buBlip>
              <a:defRPr lang="en-US" sz="2000" kern="1200" dirty="0">
                <a:gradFill>
                  <a:gsLst>
                    <a:gs pos="0">
                      <a:schemeClr val="tx1"/>
                    </a:gs>
                    <a:gs pos="86000">
                      <a:schemeClr val="tx1"/>
                    </a:gs>
                  </a:gsLst>
                  <a:lin ang="0" scaled="0"/>
                </a:gradFill>
                <a:latin typeface="+mj-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61963" lvl="1" indent="-461963"/>
            <a:r>
              <a:rPr lang="en-US" dirty="0" smtClean="0"/>
              <a:t>Call Hierarchy ( C# Only )</a:t>
            </a:r>
          </a:p>
          <a:p>
            <a:pPr marL="461963" lvl="1" indent="-461963"/>
            <a:r>
              <a:rPr lang="en-US" dirty="0" smtClean="0"/>
              <a:t>Find all references [SHIFT]+[F12]</a:t>
            </a:r>
          </a:p>
          <a:p>
            <a:pPr marL="461963" lvl="1" indent="-461963"/>
            <a:r>
              <a:rPr lang="en-US" dirty="0" smtClean="0"/>
              <a:t>Metadata as Source ( C# Only )</a:t>
            </a:r>
          </a:p>
          <a:p>
            <a:pPr marL="461963" lvl="1" indent="-461963"/>
            <a:r>
              <a:rPr lang="en-US" dirty="0" smtClean="0"/>
              <a:t>Code Definition Window ( C# Only )</a:t>
            </a:r>
          </a:p>
          <a:p>
            <a:pPr marL="461963" lvl="1" indent="-461963"/>
            <a:r>
              <a:rPr lang="en-US" dirty="0" smtClean="0"/>
              <a:t>Highlight references and keywords</a:t>
            </a:r>
          </a:p>
          <a:p>
            <a:pPr marL="461963" lvl="1" indent="-461963"/>
            <a:r>
              <a:rPr lang="en-US" dirty="0" smtClean="0"/>
              <a:t>Navigating Highlights [CTRL]+[SHIFT]+[UP|DOWN]</a:t>
            </a:r>
          </a:p>
          <a:p>
            <a:pPr marL="461963" lvl="1" indent="-461963"/>
            <a:r>
              <a:rPr lang="en-US" dirty="0" smtClean="0"/>
              <a:t>Multi Line Edit – Box Select</a:t>
            </a:r>
          </a:p>
          <a:p>
            <a:pPr marL="461963" lvl="1" indent="-461963"/>
            <a:r>
              <a:rPr lang="en-US" dirty="0" smtClean="0"/>
              <a:t>ZOOM Mouse and Keyboard [CTRL]+[SHIFT]+[&lt;|&gt;]</a:t>
            </a:r>
            <a:endParaRPr lang="en-US" dirty="0"/>
          </a:p>
        </p:txBody>
      </p:sp>
      <p:sp>
        <p:nvSpPr>
          <p:cNvPr id="3" name="Title 2"/>
          <p:cNvSpPr>
            <a:spLocks noGrp="1"/>
          </p:cNvSpPr>
          <p:nvPr>
            <p:ph type="ctrTitle"/>
          </p:nvPr>
        </p:nvSpPr>
        <p:spPr>
          <a:xfrm>
            <a:off x="946117" y="566768"/>
            <a:ext cx="10239100" cy="600242"/>
          </a:xfrm>
        </p:spPr>
        <p:txBody>
          <a:bodyPr/>
          <a:lstStyle/>
          <a:p>
            <a:r>
              <a:rPr lang="en-US" dirty="0" smtClean="0"/>
              <a:t>Code Editor Tricks</a:t>
            </a:r>
            <a:endParaRPr lang="en-US" dirty="0"/>
          </a:p>
        </p:txBody>
      </p:sp>
      <p:sp>
        <p:nvSpPr>
          <p:cNvPr id="7" name="Text Placeholder 4"/>
          <p:cNvSpPr>
            <a:spLocks noGrp="1"/>
          </p:cNvSpPr>
          <p:nvPr>
            <p:ph type="body" sz="quarter" idx="10"/>
          </p:nvPr>
        </p:nvSpPr>
        <p:spPr>
          <a:xfrm>
            <a:off x="8679976" y="5781358"/>
            <a:ext cx="2699136" cy="843992"/>
          </a:xfrm>
        </p:spPr>
        <p:txBody>
          <a:bodyPr/>
          <a:lstStyle/>
          <a:p>
            <a:r>
              <a:rPr lang="en-US" dirty="0" smtClean="0"/>
              <a:t>DEMO</a:t>
            </a:r>
            <a:endParaRPr lang="en-US" dirty="0"/>
          </a:p>
        </p:txBody>
      </p:sp>
      <p:sp>
        <p:nvSpPr>
          <p:cNvPr id="9" name="Rectangle 8"/>
          <p:cNvSpPr/>
          <p:nvPr/>
        </p:nvSpPr>
        <p:spPr>
          <a:xfrm>
            <a:off x="507868" y="5880189"/>
            <a:ext cx="8513302" cy="646331"/>
          </a:xfrm>
          <a:prstGeom prst="rect">
            <a:avLst/>
          </a:prstGeom>
        </p:spPr>
        <p:txBody>
          <a:bodyPr wrap="square">
            <a:spAutoFit/>
          </a:bodyPr>
          <a:lstStyle/>
          <a:p>
            <a:pPr lvl="0">
              <a:buNone/>
            </a:pPr>
            <a:r>
              <a:rPr lang="en-US" dirty="0" smtClean="0">
                <a:hlinkClick r:id="rId4"/>
              </a:rPr>
              <a:t>http://ScottCate.com/Tricks/DEV315-EditorTricks</a:t>
            </a:r>
            <a:r>
              <a:rPr lang="en-US" dirty="0"/>
              <a:t> </a:t>
            </a:r>
          </a:p>
          <a:p>
            <a:pPr lvl="0">
              <a:buNone/>
            </a:pPr>
            <a:r>
              <a:rPr lang="en-US" dirty="0" smtClean="0"/>
              <a:t>Twitter Discussion: #DEV315</a:t>
            </a:r>
            <a:endParaRPr lang="en-US" dirty="0"/>
          </a:p>
        </p:txBody>
      </p:sp>
    </p:spTree>
    <p:extLst>
      <p:ext uri="{BB962C8B-B14F-4D97-AF65-F5344CB8AC3E}">
        <p14:creationId xmlns:p14="http://schemas.microsoft.com/office/powerpoint/2010/main" val="2017603215"/>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2"/>
          <p:cNvSpPr txBox="1">
            <a:spLocks/>
          </p:cNvSpPr>
          <p:nvPr/>
        </p:nvSpPr>
        <p:spPr>
          <a:xfrm>
            <a:off x="507868" y="1606589"/>
            <a:ext cx="11173090" cy="2982355"/>
          </a:xfrm>
          <a:prstGeom prst="rect">
            <a:avLst/>
          </a:prstGeom>
        </p:spPr>
        <p:txBody>
          <a:bodyPr vert="horz" wrap="square" lIns="0" tIns="0" rIns="0" bIns="0" rtlCol="0" anchor="t" anchorCtr="0">
            <a:noAutofit/>
            <a:scene3d>
              <a:camera prst="orthographicFront"/>
              <a:lightRig rig="flat" dir="t"/>
            </a:scene3d>
            <a:sp3d>
              <a:contourClr>
                <a:schemeClr val="tx2"/>
              </a:contourClr>
            </a:sp3d>
          </a:bodyPr>
          <a:lstStyle>
            <a:lvl1pPr marL="0" indent="0" algn="r" defTabSz="914363" rtl="0" eaLnBrk="1" latinLnBrk="0" hangingPunct="1">
              <a:lnSpc>
                <a:spcPct val="90000"/>
              </a:lnSpc>
              <a:spcBef>
                <a:spcPct val="20000"/>
              </a:spcBef>
              <a:buSzPct val="100000"/>
              <a:buFont typeface="Arial" pitchFamily="34" charset="0"/>
              <a:buNone/>
              <a:defRPr kumimoji="0" lang="en-US" sz="6600" b="0" i="0" u="none" strike="noStrike" kern="1200" cap="none" spc="0" normalizeH="0" baseline="0" noProof="0" dirty="0" smtClean="0">
                <a:ln w="11430"/>
                <a:gradFill>
                  <a:gsLst>
                    <a:gs pos="0">
                      <a:schemeClr val="tx1"/>
                    </a:gs>
                    <a:gs pos="100000">
                      <a:schemeClr val="tx1"/>
                    </a:gs>
                  </a:gsLst>
                  <a:lin ang="5400000" scaled="0"/>
                </a:gradFill>
                <a:effectLst/>
                <a:uLnTx/>
                <a:uFillTx/>
                <a:latin typeface="+mj-lt"/>
                <a:ea typeface="+mn-ea"/>
                <a:cs typeface="+mn-cs"/>
              </a:defRPr>
            </a:lvl1pPr>
            <a:lvl2pPr marL="855663" indent="-395288" algn="l" defTabSz="914363" rtl="0" eaLnBrk="1" latinLnBrk="0" hangingPunct="1">
              <a:lnSpc>
                <a:spcPct val="90000"/>
              </a:lnSpc>
              <a:spcBef>
                <a:spcPct val="20000"/>
              </a:spcBef>
              <a:buSzPct val="100000"/>
              <a:buFontTx/>
              <a:buBlip>
                <a:blip r:embed="rId3"/>
              </a:buBlip>
              <a:defRPr lang="en-US" sz="2600" kern="1200" dirty="0" smtClean="0">
                <a:gradFill>
                  <a:gsLst>
                    <a:gs pos="0">
                      <a:schemeClr val="tx1"/>
                    </a:gs>
                    <a:gs pos="86000">
                      <a:schemeClr val="tx1"/>
                    </a:gs>
                  </a:gsLst>
                  <a:lin ang="0" scaled="0"/>
                </a:gradFill>
                <a:latin typeface="+mj-lt"/>
                <a:ea typeface="+mn-ea"/>
                <a:cs typeface="+mn-cs"/>
              </a:defRPr>
            </a:lvl2pPr>
            <a:lvl3pPr marL="1258888" indent="-403225" algn="l" defTabSz="914363" rtl="0" eaLnBrk="1" latinLnBrk="0" hangingPunct="1">
              <a:lnSpc>
                <a:spcPct val="90000"/>
              </a:lnSpc>
              <a:spcBef>
                <a:spcPct val="20000"/>
              </a:spcBef>
              <a:buSzPct val="100000"/>
              <a:buFontTx/>
              <a:buBlip>
                <a:blip r:embed="rId3"/>
              </a:buBlip>
              <a:defRPr lang="en-US" sz="2400" kern="1200" dirty="0" smtClean="0">
                <a:gradFill>
                  <a:gsLst>
                    <a:gs pos="0">
                      <a:schemeClr val="tx1"/>
                    </a:gs>
                    <a:gs pos="86000">
                      <a:schemeClr val="tx1"/>
                    </a:gs>
                  </a:gsLst>
                  <a:lin ang="0" scaled="0"/>
                </a:gradFill>
                <a:latin typeface="+mj-lt"/>
                <a:ea typeface="+mn-ea"/>
                <a:cs typeface="+mn-cs"/>
              </a:defRPr>
            </a:lvl3pPr>
            <a:lvl4pPr marL="1604963" indent="-346075" algn="l" defTabSz="914363" rtl="0" eaLnBrk="1" latinLnBrk="0" hangingPunct="1">
              <a:lnSpc>
                <a:spcPct val="90000"/>
              </a:lnSpc>
              <a:spcBef>
                <a:spcPct val="20000"/>
              </a:spcBef>
              <a:buSzPct val="100000"/>
              <a:buFontTx/>
              <a:buBlip>
                <a:blip r:embed="rId3"/>
              </a:buBlip>
              <a:defRPr lang="en-US" sz="2200" kern="1200" dirty="0" smtClean="0">
                <a:gradFill>
                  <a:gsLst>
                    <a:gs pos="0">
                      <a:schemeClr val="tx1"/>
                    </a:gs>
                    <a:gs pos="86000">
                      <a:schemeClr val="tx1"/>
                    </a:gs>
                  </a:gsLst>
                  <a:lin ang="0" scaled="0"/>
                </a:gradFill>
                <a:latin typeface="+mj-lt"/>
                <a:ea typeface="+mn-ea"/>
                <a:cs typeface="+mn-cs"/>
              </a:defRPr>
            </a:lvl4pPr>
            <a:lvl5pPr marL="1941513" indent="-336550" algn="l" defTabSz="914363" rtl="0" eaLnBrk="1" latinLnBrk="0" hangingPunct="1">
              <a:lnSpc>
                <a:spcPct val="90000"/>
              </a:lnSpc>
              <a:spcBef>
                <a:spcPct val="20000"/>
              </a:spcBef>
              <a:buSzPct val="100000"/>
              <a:buFontTx/>
              <a:buBlip>
                <a:blip r:embed="rId3"/>
              </a:buBlip>
              <a:defRPr lang="en-US" sz="2000" kern="1200" dirty="0">
                <a:gradFill>
                  <a:gsLst>
                    <a:gs pos="0">
                      <a:schemeClr val="tx1"/>
                    </a:gs>
                    <a:gs pos="86000">
                      <a:schemeClr val="tx1"/>
                    </a:gs>
                  </a:gsLst>
                  <a:lin ang="0" scaled="0"/>
                </a:gradFill>
                <a:latin typeface="+mj-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61963" lvl="1" indent="-461963"/>
            <a:r>
              <a:rPr lang="en-US" dirty="0" smtClean="0"/>
              <a:t>Floating document(s) window(s)</a:t>
            </a:r>
          </a:p>
          <a:p>
            <a:pPr marL="461963" lvl="1" indent="-461963"/>
            <a:r>
              <a:rPr lang="en-US" dirty="0" smtClean="0"/>
              <a:t>Windows 7 [WIN]+[ARROW] Support</a:t>
            </a:r>
          </a:p>
          <a:p>
            <a:pPr marL="461963" lvl="1" indent="-461963"/>
            <a:r>
              <a:rPr lang="en-US" dirty="0" smtClean="0"/>
              <a:t>Double click behavior</a:t>
            </a:r>
          </a:p>
        </p:txBody>
      </p:sp>
      <p:sp>
        <p:nvSpPr>
          <p:cNvPr id="3" name="Title 2"/>
          <p:cNvSpPr>
            <a:spLocks noGrp="1"/>
          </p:cNvSpPr>
          <p:nvPr>
            <p:ph type="ctrTitle"/>
          </p:nvPr>
        </p:nvSpPr>
        <p:spPr>
          <a:xfrm>
            <a:off x="946117" y="566768"/>
            <a:ext cx="10239100" cy="600242"/>
          </a:xfrm>
        </p:spPr>
        <p:txBody>
          <a:bodyPr/>
          <a:lstStyle/>
          <a:p>
            <a:r>
              <a:rPr lang="en-US" dirty="0" smtClean="0"/>
              <a:t>Multiple Monitor Support</a:t>
            </a:r>
            <a:endParaRPr lang="en-US" dirty="0"/>
          </a:p>
        </p:txBody>
      </p:sp>
      <p:sp>
        <p:nvSpPr>
          <p:cNvPr id="7" name="Text Placeholder 4"/>
          <p:cNvSpPr>
            <a:spLocks noGrp="1"/>
          </p:cNvSpPr>
          <p:nvPr>
            <p:ph type="body" sz="quarter" idx="10"/>
          </p:nvPr>
        </p:nvSpPr>
        <p:spPr>
          <a:xfrm>
            <a:off x="8679976" y="5781358"/>
            <a:ext cx="2699136" cy="843992"/>
          </a:xfrm>
        </p:spPr>
        <p:txBody>
          <a:bodyPr/>
          <a:lstStyle/>
          <a:p>
            <a:r>
              <a:rPr lang="en-US" dirty="0" smtClean="0"/>
              <a:t>DEMO</a:t>
            </a:r>
            <a:endParaRPr lang="en-US" dirty="0"/>
          </a:p>
        </p:txBody>
      </p:sp>
      <p:sp>
        <p:nvSpPr>
          <p:cNvPr id="9" name="Rectangle 8"/>
          <p:cNvSpPr/>
          <p:nvPr/>
        </p:nvSpPr>
        <p:spPr>
          <a:xfrm>
            <a:off x="507868" y="5880189"/>
            <a:ext cx="8513302" cy="646331"/>
          </a:xfrm>
          <a:prstGeom prst="rect">
            <a:avLst/>
          </a:prstGeom>
        </p:spPr>
        <p:txBody>
          <a:bodyPr wrap="square">
            <a:spAutoFit/>
          </a:bodyPr>
          <a:lstStyle/>
          <a:p>
            <a:pPr lvl="0">
              <a:buNone/>
            </a:pPr>
            <a:r>
              <a:rPr lang="en-US" dirty="0" smtClean="0">
                <a:hlinkClick r:id="rId4"/>
              </a:rPr>
              <a:t>http://ScottCate.com/Tricks/DEV315-MultiMon</a:t>
            </a:r>
            <a:r>
              <a:rPr lang="en-US" dirty="0"/>
              <a:t> </a:t>
            </a:r>
          </a:p>
          <a:p>
            <a:pPr lvl="0">
              <a:buNone/>
            </a:pPr>
            <a:r>
              <a:rPr lang="en-US" dirty="0" smtClean="0"/>
              <a:t>Twitter Discussion: #DEV315</a:t>
            </a:r>
            <a:endParaRPr lang="en-US" dirty="0"/>
          </a:p>
        </p:txBody>
      </p:sp>
    </p:spTree>
    <p:extLst>
      <p:ext uri="{BB962C8B-B14F-4D97-AF65-F5344CB8AC3E}">
        <p14:creationId xmlns:p14="http://schemas.microsoft.com/office/powerpoint/2010/main" val="3374354284"/>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2"/>
          <p:cNvSpPr txBox="1">
            <a:spLocks/>
          </p:cNvSpPr>
          <p:nvPr/>
        </p:nvSpPr>
        <p:spPr>
          <a:xfrm>
            <a:off x="507868" y="1606589"/>
            <a:ext cx="11173090" cy="2982355"/>
          </a:xfrm>
          <a:prstGeom prst="rect">
            <a:avLst/>
          </a:prstGeom>
        </p:spPr>
        <p:txBody>
          <a:bodyPr vert="horz" wrap="square" lIns="0" tIns="0" rIns="0" bIns="0" rtlCol="0" anchor="t" anchorCtr="0">
            <a:noAutofit/>
            <a:scene3d>
              <a:camera prst="orthographicFront"/>
              <a:lightRig rig="flat" dir="t"/>
            </a:scene3d>
            <a:sp3d>
              <a:contourClr>
                <a:schemeClr val="tx2"/>
              </a:contourClr>
            </a:sp3d>
          </a:bodyPr>
          <a:lstStyle>
            <a:lvl1pPr marL="0" indent="0" algn="r" defTabSz="914363" rtl="0" eaLnBrk="1" latinLnBrk="0" hangingPunct="1">
              <a:lnSpc>
                <a:spcPct val="90000"/>
              </a:lnSpc>
              <a:spcBef>
                <a:spcPct val="20000"/>
              </a:spcBef>
              <a:buSzPct val="100000"/>
              <a:buFont typeface="Arial" pitchFamily="34" charset="0"/>
              <a:buNone/>
              <a:defRPr kumimoji="0" lang="en-US" sz="6600" b="0" i="0" u="none" strike="noStrike" kern="1200" cap="none" spc="0" normalizeH="0" baseline="0" noProof="0" dirty="0" smtClean="0">
                <a:ln w="11430"/>
                <a:gradFill>
                  <a:gsLst>
                    <a:gs pos="0">
                      <a:schemeClr val="tx1"/>
                    </a:gs>
                    <a:gs pos="100000">
                      <a:schemeClr val="tx1"/>
                    </a:gs>
                  </a:gsLst>
                  <a:lin ang="5400000" scaled="0"/>
                </a:gradFill>
                <a:effectLst/>
                <a:uLnTx/>
                <a:uFillTx/>
                <a:latin typeface="+mj-lt"/>
                <a:ea typeface="+mn-ea"/>
                <a:cs typeface="+mn-cs"/>
              </a:defRPr>
            </a:lvl1pPr>
            <a:lvl2pPr marL="855663" indent="-395288" algn="l" defTabSz="914363" rtl="0" eaLnBrk="1" latinLnBrk="0" hangingPunct="1">
              <a:lnSpc>
                <a:spcPct val="90000"/>
              </a:lnSpc>
              <a:spcBef>
                <a:spcPct val="20000"/>
              </a:spcBef>
              <a:buSzPct val="100000"/>
              <a:buFontTx/>
              <a:buBlip>
                <a:blip r:embed="rId3"/>
              </a:buBlip>
              <a:defRPr lang="en-US" sz="2600" kern="1200" dirty="0" smtClean="0">
                <a:gradFill>
                  <a:gsLst>
                    <a:gs pos="0">
                      <a:schemeClr val="tx1"/>
                    </a:gs>
                    <a:gs pos="86000">
                      <a:schemeClr val="tx1"/>
                    </a:gs>
                  </a:gsLst>
                  <a:lin ang="0" scaled="0"/>
                </a:gradFill>
                <a:latin typeface="+mj-lt"/>
                <a:ea typeface="+mn-ea"/>
                <a:cs typeface="+mn-cs"/>
              </a:defRPr>
            </a:lvl2pPr>
            <a:lvl3pPr marL="1258888" indent="-403225" algn="l" defTabSz="914363" rtl="0" eaLnBrk="1" latinLnBrk="0" hangingPunct="1">
              <a:lnSpc>
                <a:spcPct val="90000"/>
              </a:lnSpc>
              <a:spcBef>
                <a:spcPct val="20000"/>
              </a:spcBef>
              <a:buSzPct val="100000"/>
              <a:buFontTx/>
              <a:buBlip>
                <a:blip r:embed="rId3"/>
              </a:buBlip>
              <a:defRPr lang="en-US" sz="2400" kern="1200" dirty="0" smtClean="0">
                <a:gradFill>
                  <a:gsLst>
                    <a:gs pos="0">
                      <a:schemeClr val="tx1"/>
                    </a:gs>
                    <a:gs pos="86000">
                      <a:schemeClr val="tx1"/>
                    </a:gs>
                  </a:gsLst>
                  <a:lin ang="0" scaled="0"/>
                </a:gradFill>
                <a:latin typeface="+mj-lt"/>
                <a:ea typeface="+mn-ea"/>
                <a:cs typeface="+mn-cs"/>
              </a:defRPr>
            </a:lvl3pPr>
            <a:lvl4pPr marL="1604963" indent="-346075" algn="l" defTabSz="914363" rtl="0" eaLnBrk="1" latinLnBrk="0" hangingPunct="1">
              <a:lnSpc>
                <a:spcPct val="90000"/>
              </a:lnSpc>
              <a:spcBef>
                <a:spcPct val="20000"/>
              </a:spcBef>
              <a:buSzPct val="100000"/>
              <a:buFontTx/>
              <a:buBlip>
                <a:blip r:embed="rId3"/>
              </a:buBlip>
              <a:defRPr lang="en-US" sz="2200" kern="1200" dirty="0" smtClean="0">
                <a:gradFill>
                  <a:gsLst>
                    <a:gs pos="0">
                      <a:schemeClr val="tx1"/>
                    </a:gs>
                    <a:gs pos="86000">
                      <a:schemeClr val="tx1"/>
                    </a:gs>
                  </a:gsLst>
                  <a:lin ang="0" scaled="0"/>
                </a:gradFill>
                <a:latin typeface="+mj-lt"/>
                <a:ea typeface="+mn-ea"/>
                <a:cs typeface="+mn-cs"/>
              </a:defRPr>
            </a:lvl4pPr>
            <a:lvl5pPr marL="1941513" indent="-336550" algn="l" defTabSz="914363" rtl="0" eaLnBrk="1" latinLnBrk="0" hangingPunct="1">
              <a:lnSpc>
                <a:spcPct val="90000"/>
              </a:lnSpc>
              <a:spcBef>
                <a:spcPct val="20000"/>
              </a:spcBef>
              <a:buSzPct val="100000"/>
              <a:buFontTx/>
              <a:buBlip>
                <a:blip r:embed="rId3"/>
              </a:buBlip>
              <a:defRPr lang="en-US" sz="2000" kern="1200" dirty="0">
                <a:gradFill>
                  <a:gsLst>
                    <a:gs pos="0">
                      <a:schemeClr val="tx1"/>
                    </a:gs>
                    <a:gs pos="86000">
                      <a:schemeClr val="tx1"/>
                    </a:gs>
                  </a:gsLst>
                  <a:lin ang="0" scaled="0"/>
                </a:gradFill>
                <a:latin typeface="+mj-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61963" lvl="1" indent="-461963"/>
            <a:r>
              <a:rPr lang="en-US" dirty="0" smtClean="0"/>
              <a:t>Ad-Hoc Regions</a:t>
            </a:r>
            <a:endParaRPr lang="en-US" dirty="0"/>
          </a:p>
          <a:p>
            <a:pPr marL="865188" lvl="2" indent="-461963"/>
            <a:r>
              <a:rPr lang="en-US" dirty="0" smtClean="0"/>
              <a:t>Hide [CTRL]+[M],[H]</a:t>
            </a:r>
            <a:endParaRPr lang="en-US" dirty="0"/>
          </a:p>
          <a:p>
            <a:pPr marL="865188" lvl="2" indent="-461963"/>
            <a:r>
              <a:rPr lang="en-US" dirty="0" smtClean="0"/>
              <a:t>Show </a:t>
            </a:r>
            <a:r>
              <a:rPr lang="en-US" dirty="0"/>
              <a:t>[CTRL]+[M</a:t>
            </a:r>
            <a:r>
              <a:rPr lang="en-US" dirty="0" smtClean="0"/>
              <a:t>],[U]</a:t>
            </a:r>
          </a:p>
          <a:p>
            <a:pPr marL="461963" lvl="1" indent="-461963"/>
            <a:r>
              <a:rPr lang="en-US" dirty="0" smtClean="0"/>
              <a:t>Collapse to definition</a:t>
            </a:r>
          </a:p>
          <a:p>
            <a:pPr marL="461963" lvl="1" indent="-461963"/>
            <a:r>
              <a:rPr lang="en-US" dirty="0" smtClean="0"/>
              <a:t>Outlining preview on margin hover</a:t>
            </a:r>
          </a:p>
          <a:p>
            <a:pPr marL="461963" lvl="1" indent="-461963"/>
            <a:r>
              <a:rPr lang="en-US" dirty="0" smtClean="0"/>
              <a:t>Double click margin to Expand/Collapse</a:t>
            </a:r>
            <a:endParaRPr lang="en-US" dirty="0"/>
          </a:p>
          <a:p>
            <a:pPr marL="865188" lvl="2" indent="-461963"/>
            <a:endParaRPr lang="en-US" dirty="0"/>
          </a:p>
        </p:txBody>
      </p:sp>
      <p:sp>
        <p:nvSpPr>
          <p:cNvPr id="3" name="Title 2"/>
          <p:cNvSpPr>
            <a:spLocks noGrp="1"/>
          </p:cNvSpPr>
          <p:nvPr>
            <p:ph type="ctrTitle"/>
          </p:nvPr>
        </p:nvSpPr>
        <p:spPr>
          <a:xfrm>
            <a:off x="946117" y="566768"/>
            <a:ext cx="10239100" cy="600242"/>
          </a:xfrm>
        </p:spPr>
        <p:txBody>
          <a:bodyPr/>
          <a:lstStyle/>
          <a:p>
            <a:r>
              <a:rPr lang="en-US" dirty="0" smtClean="0"/>
              <a:t>Outlining</a:t>
            </a:r>
            <a:endParaRPr lang="en-US" dirty="0"/>
          </a:p>
        </p:txBody>
      </p:sp>
      <p:sp>
        <p:nvSpPr>
          <p:cNvPr id="7" name="Text Placeholder 4"/>
          <p:cNvSpPr>
            <a:spLocks noGrp="1"/>
          </p:cNvSpPr>
          <p:nvPr>
            <p:ph type="body" sz="quarter" idx="10"/>
          </p:nvPr>
        </p:nvSpPr>
        <p:spPr>
          <a:xfrm>
            <a:off x="8679976" y="5781358"/>
            <a:ext cx="2699136" cy="843992"/>
          </a:xfrm>
        </p:spPr>
        <p:txBody>
          <a:bodyPr/>
          <a:lstStyle/>
          <a:p>
            <a:r>
              <a:rPr lang="en-US" dirty="0" smtClean="0"/>
              <a:t>DEMO</a:t>
            </a:r>
            <a:endParaRPr lang="en-US" dirty="0"/>
          </a:p>
        </p:txBody>
      </p:sp>
      <p:sp>
        <p:nvSpPr>
          <p:cNvPr id="9" name="Rectangle 8"/>
          <p:cNvSpPr/>
          <p:nvPr/>
        </p:nvSpPr>
        <p:spPr>
          <a:xfrm>
            <a:off x="507868" y="5880189"/>
            <a:ext cx="8513302" cy="646331"/>
          </a:xfrm>
          <a:prstGeom prst="rect">
            <a:avLst/>
          </a:prstGeom>
        </p:spPr>
        <p:txBody>
          <a:bodyPr wrap="square">
            <a:spAutoFit/>
          </a:bodyPr>
          <a:lstStyle/>
          <a:p>
            <a:pPr lvl="0">
              <a:buNone/>
            </a:pPr>
            <a:r>
              <a:rPr lang="en-US" dirty="0" smtClean="0">
                <a:hlinkClick r:id="rId4"/>
              </a:rPr>
              <a:t>http://ScottCate.com/Tricks/DEV315-Outlining</a:t>
            </a:r>
            <a:r>
              <a:rPr lang="en-US" dirty="0"/>
              <a:t> </a:t>
            </a:r>
          </a:p>
          <a:p>
            <a:pPr lvl="0">
              <a:buNone/>
            </a:pPr>
            <a:r>
              <a:rPr lang="en-US" dirty="0" smtClean="0"/>
              <a:t>Twitter Discussion: #DEV315</a:t>
            </a:r>
            <a:endParaRPr lang="en-US" dirty="0"/>
          </a:p>
        </p:txBody>
      </p:sp>
    </p:spTree>
    <p:extLst>
      <p:ext uri="{BB962C8B-B14F-4D97-AF65-F5344CB8AC3E}">
        <p14:creationId xmlns:p14="http://schemas.microsoft.com/office/powerpoint/2010/main" val="914179031"/>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2"/>
          <p:cNvSpPr txBox="1">
            <a:spLocks/>
          </p:cNvSpPr>
          <p:nvPr/>
        </p:nvSpPr>
        <p:spPr>
          <a:xfrm>
            <a:off x="507868" y="1606589"/>
            <a:ext cx="11173090" cy="2982355"/>
          </a:xfrm>
          <a:prstGeom prst="rect">
            <a:avLst/>
          </a:prstGeom>
        </p:spPr>
        <p:txBody>
          <a:bodyPr vert="horz" wrap="square" lIns="0" tIns="0" rIns="0" bIns="0" rtlCol="0" anchor="t" anchorCtr="0">
            <a:noAutofit/>
            <a:scene3d>
              <a:camera prst="orthographicFront"/>
              <a:lightRig rig="flat" dir="t"/>
            </a:scene3d>
            <a:sp3d>
              <a:contourClr>
                <a:schemeClr val="tx2"/>
              </a:contourClr>
            </a:sp3d>
          </a:bodyPr>
          <a:lstStyle>
            <a:lvl1pPr marL="0" indent="0" algn="r" defTabSz="914363" rtl="0" eaLnBrk="1" latinLnBrk="0" hangingPunct="1">
              <a:lnSpc>
                <a:spcPct val="90000"/>
              </a:lnSpc>
              <a:spcBef>
                <a:spcPct val="20000"/>
              </a:spcBef>
              <a:buSzPct val="100000"/>
              <a:buFont typeface="Arial" pitchFamily="34" charset="0"/>
              <a:buNone/>
              <a:defRPr kumimoji="0" lang="en-US" sz="6600" b="0" i="0" u="none" strike="noStrike" kern="1200" cap="none" spc="0" normalizeH="0" baseline="0" noProof="0" dirty="0" smtClean="0">
                <a:ln w="11430"/>
                <a:gradFill>
                  <a:gsLst>
                    <a:gs pos="0">
                      <a:schemeClr val="tx1"/>
                    </a:gs>
                    <a:gs pos="100000">
                      <a:schemeClr val="tx1"/>
                    </a:gs>
                  </a:gsLst>
                  <a:lin ang="5400000" scaled="0"/>
                </a:gradFill>
                <a:effectLst/>
                <a:uLnTx/>
                <a:uFillTx/>
                <a:latin typeface="+mj-lt"/>
                <a:ea typeface="+mn-ea"/>
                <a:cs typeface="+mn-cs"/>
              </a:defRPr>
            </a:lvl1pPr>
            <a:lvl2pPr marL="855663" indent="-395288" algn="l" defTabSz="914363" rtl="0" eaLnBrk="1" latinLnBrk="0" hangingPunct="1">
              <a:lnSpc>
                <a:spcPct val="90000"/>
              </a:lnSpc>
              <a:spcBef>
                <a:spcPct val="20000"/>
              </a:spcBef>
              <a:buSzPct val="100000"/>
              <a:buFontTx/>
              <a:buBlip>
                <a:blip r:embed="rId3"/>
              </a:buBlip>
              <a:defRPr lang="en-US" sz="2600" kern="1200" dirty="0" smtClean="0">
                <a:gradFill>
                  <a:gsLst>
                    <a:gs pos="0">
                      <a:schemeClr val="tx1"/>
                    </a:gs>
                    <a:gs pos="86000">
                      <a:schemeClr val="tx1"/>
                    </a:gs>
                  </a:gsLst>
                  <a:lin ang="0" scaled="0"/>
                </a:gradFill>
                <a:latin typeface="+mj-lt"/>
                <a:ea typeface="+mn-ea"/>
                <a:cs typeface="+mn-cs"/>
              </a:defRPr>
            </a:lvl2pPr>
            <a:lvl3pPr marL="1258888" indent="-403225" algn="l" defTabSz="914363" rtl="0" eaLnBrk="1" latinLnBrk="0" hangingPunct="1">
              <a:lnSpc>
                <a:spcPct val="90000"/>
              </a:lnSpc>
              <a:spcBef>
                <a:spcPct val="20000"/>
              </a:spcBef>
              <a:buSzPct val="100000"/>
              <a:buFontTx/>
              <a:buBlip>
                <a:blip r:embed="rId3"/>
              </a:buBlip>
              <a:defRPr lang="en-US" sz="2400" kern="1200" dirty="0" smtClean="0">
                <a:gradFill>
                  <a:gsLst>
                    <a:gs pos="0">
                      <a:schemeClr val="tx1"/>
                    </a:gs>
                    <a:gs pos="86000">
                      <a:schemeClr val="tx1"/>
                    </a:gs>
                  </a:gsLst>
                  <a:lin ang="0" scaled="0"/>
                </a:gradFill>
                <a:latin typeface="+mj-lt"/>
                <a:ea typeface="+mn-ea"/>
                <a:cs typeface="+mn-cs"/>
              </a:defRPr>
            </a:lvl3pPr>
            <a:lvl4pPr marL="1604963" indent="-346075" algn="l" defTabSz="914363" rtl="0" eaLnBrk="1" latinLnBrk="0" hangingPunct="1">
              <a:lnSpc>
                <a:spcPct val="90000"/>
              </a:lnSpc>
              <a:spcBef>
                <a:spcPct val="20000"/>
              </a:spcBef>
              <a:buSzPct val="100000"/>
              <a:buFontTx/>
              <a:buBlip>
                <a:blip r:embed="rId3"/>
              </a:buBlip>
              <a:defRPr lang="en-US" sz="2200" kern="1200" dirty="0" smtClean="0">
                <a:gradFill>
                  <a:gsLst>
                    <a:gs pos="0">
                      <a:schemeClr val="tx1"/>
                    </a:gs>
                    <a:gs pos="86000">
                      <a:schemeClr val="tx1"/>
                    </a:gs>
                  </a:gsLst>
                  <a:lin ang="0" scaled="0"/>
                </a:gradFill>
                <a:latin typeface="+mj-lt"/>
                <a:ea typeface="+mn-ea"/>
                <a:cs typeface="+mn-cs"/>
              </a:defRPr>
            </a:lvl4pPr>
            <a:lvl5pPr marL="1941513" indent="-336550" algn="l" defTabSz="914363" rtl="0" eaLnBrk="1" latinLnBrk="0" hangingPunct="1">
              <a:lnSpc>
                <a:spcPct val="90000"/>
              </a:lnSpc>
              <a:spcBef>
                <a:spcPct val="20000"/>
              </a:spcBef>
              <a:buSzPct val="100000"/>
              <a:buFontTx/>
              <a:buBlip>
                <a:blip r:embed="rId3"/>
              </a:buBlip>
              <a:defRPr lang="en-US" sz="2000" kern="1200" dirty="0">
                <a:gradFill>
                  <a:gsLst>
                    <a:gs pos="0">
                      <a:schemeClr val="tx1"/>
                    </a:gs>
                    <a:gs pos="86000">
                      <a:schemeClr val="tx1"/>
                    </a:gs>
                  </a:gsLst>
                  <a:lin ang="0" scaled="0"/>
                </a:gradFill>
                <a:latin typeface="+mj-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61963" lvl="1" indent="-461963"/>
            <a:r>
              <a:rPr lang="en-US" dirty="0" smtClean="0"/>
              <a:t>Go to Definition [F12]</a:t>
            </a:r>
          </a:p>
          <a:p>
            <a:pPr marL="461963" lvl="1" indent="-461963"/>
            <a:r>
              <a:rPr lang="en-US" dirty="0" smtClean="0"/>
              <a:t>Go to Definition Stack ( C# Only ) [CTRL]+[SHIFT]+[7|8]</a:t>
            </a:r>
          </a:p>
          <a:p>
            <a:pPr marL="461963" lvl="1" indent="-461963"/>
            <a:r>
              <a:rPr lang="en-US" dirty="0" smtClean="0"/>
              <a:t>Iterate List Window (IE. Find Results) [F8]</a:t>
            </a:r>
          </a:p>
          <a:p>
            <a:pPr marL="461963" lvl="1" indent="-461963"/>
            <a:r>
              <a:rPr lang="en-US" dirty="0" smtClean="0"/>
              <a:t>Navigate To [CTRL]+[,]</a:t>
            </a:r>
          </a:p>
          <a:p>
            <a:pPr marL="461963" lvl="1" indent="-461963"/>
            <a:r>
              <a:rPr lang="en-US" dirty="0" smtClean="0"/>
              <a:t>Navigate to open file selection [CTRL]+[ALT]+[DOWN]</a:t>
            </a:r>
          </a:p>
          <a:p>
            <a:pPr marL="461963" lvl="1" indent="-461963"/>
            <a:r>
              <a:rPr lang="en-US" dirty="0" smtClean="0"/>
              <a:t>Next | Previous Method ( VB Only) [CTRL]+[UP|DOWN]</a:t>
            </a:r>
            <a:endParaRPr lang="en-US" dirty="0"/>
          </a:p>
        </p:txBody>
      </p:sp>
      <p:sp>
        <p:nvSpPr>
          <p:cNvPr id="3" name="Title 2"/>
          <p:cNvSpPr>
            <a:spLocks noGrp="1"/>
          </p:cNvSpPr>
          <p:nvPr>
            <p:ph type="ctrTitle"/>
          </p:nvPr>
        </p:nvSpPr>
        <p:spPr>
          <a:xfrm>
            <a:off x="946117" y="566768"/>
            <a:ext cx="10239100" cy="600242"/>
          </a:xfrm>
        </p:spPr>
        <p:txBody>
          <a:bodyPr/>
          <a:lstStyle/>
          <a:p>
            <a:r>
              <a:rPr lang="en-US" dirty="0" smtClean="0"/>
              <a:t>Navigation</a:t>
            </a:r>
            <a:endParaRPr lang="en-US" dirty="0"/>
          </a:p>
        </p:txBody>
      </p:sp>
      <p:sp>
        <p:nvSpPr>
          <p:cNvPr id="7" name="Text Placeholder 4"/>
          <p:cNvSpPr>
            <a:spLocks noGrp="1"/>
          </p:cNvSpPr>
          <p:nvPr>
            <p:ph type="body" sz="quarter" idx="10"/>
          </p:nvPr>
        </p:nvSpPr>
        <p:spPr>
          <a:xfrm>
            <a:off x="8679976" y="5781358"/>
            <a:ext cx="2699136" cy="843992"/>
          </a:xfrm>
        </p:spPr>
        <p:txBody>
          <a:bodyPr/>
          <a:lstStyle/>
          <a:p>
            <a:r>
              <a:rPr lang="en-US" dirty="0" smtClean="0"/>
              <a:t>DEMO</a:t>
            </a:r>
            <a:endParaRPr lang="en-US" dirty="0"/>
          </a:p>
        </p:txBody>
      </p:sp>
      <p:sp>
        <p:nvSpPr>
          <p:cNvPr id="9" name="Rectangle 8"/>
          <p:cNvSpPr/>
          <p:nvPr/>
        </p:nvSpPr>
        <p:spPr>
          <a:xfrm>
            <a:off x="507868" y="5880189"/>
            <a:ext cx="8513302" cy="646331"/>
          </a:xfrm>
          <a:prstGeom prst="rect">
            <a:avLst/>
          </a:prstGeom>
        </p:spPr>
        <p:txBody>
          <a:bodyPr wrap="square">
            <a:spAutoFit/>
          </a:bodyPr>
          <a:lstStyle/>
          <a:p>
            <a:pPr lvl="0">
              <a:buNone/>
            </a:pPr>
            <a:r>
              <a:rPr lang="en-US" dirty="0" smtClean="0">
                <a:hlinkClick r:id="rId4"/>
              </a:rPr>
              <a:t>http://ScottCate.com/Tricks/DEV315-Navigation</a:t>
            </a:r>
            <a:r>
              <a:rPr lang="en-US" dirty="0"/>
              <a:t> </a:t>
            </a:r>
          </a:p>
          <a:p>
            <a:pPr lvl="0">
              <a:buNone/>
            </a:pPr>
            <a:r>
              <a:rPr lang="en-US" dirty="0" smtClean="0"/>
              <a:t>Twitter Discussion: #DEV315</a:t>
            </a:r>
            <a:endParaRPr lang="en-US" dirty="0"/>
          </a:p>
        </p:txBody>
      </p:sp>
    </p:spTree>
    <p:extLst>
      <p:ext uri="{BB962C8B-B14F-4D97-AF65-F5344CB8AC3E}">
        <p14:creationId xmlns:p14="http://schemas.microsoft.com/office/powerpoint/2010/main" val="2477905235"/>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_NA_2010_PPT_Template">
  <a:themeElements>
    <a:clrScheme name="Custom 4">
      <a:dk1>
        <a:srgbClr val="000000"/>
      </a:dk1>
      <a:lt1>
        <a:srgbClr val="FFFFFF"/>
      </a:lt1>
      <a:dk2>
        <a:srgbClr val="F37021"/>
      </a:dk2>
      <a:lt2>
        <a:srgbClr val="FDB913"/>
      </a:lt2>
      <a:accent1>
        <a:srgbClr val="5E2F7E"/>
      </a:accent1>
      <a:accent2>
        <a:srgbClr val="B72172"/>
      </a:accent2>
      <a:accent3>
        <a:srgbClr val="8CC63F"/>
      </a:accent3>
      <a:accent4>
        <a:srgbClr val="D6E032"/>
      </a:accent4>
      <a:accent5>
        <a:srgbClr val="0077B8"/>
      </a:accent5>
      <a:accent6>
        <a:srgbClr val="44C8F5"/>
      </a:accent6>
      <a:hlink>
        <a:srgbClr val="FFFF00"/>
      </a:hlink>
      <a:folHlink>
        <a:srgbClr val="F3EB4F"/>
      </a:folHlink>
    </a:clrScheme>
    <a:fontScheme name="Custom 50">
      <a:majorFont>
        <a:latin typeface="Calibri"/>
        <a:ea typeface=""/>
        <a:cs typeface=""/>
      </a:majorFont>
      <a:minorFont>
        <a:latin typeface="Calibri"/>
        <a:ea typeface=""/>
        <a:cs typeface=""/>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flip="none" rotWithShape="1">
          <a:gsLst>
            <a:gs pos="0">
              <a:schemeClr val="accent3"/>
            </a:gs>
            <a:gs pos="86000">
              <a:schemeClr val="accent4"/>
            </a:gs>
          </a:gsLst>
          <a:lin ang="5400000" scaled="1"/>
          <a:tileRect/>
        </a:gradFill>
        <a:ln w="28575">
          <a:headEnd type="none" w="med" len="med"/>
          <a:tailEnd type="none" w="med" len="med"/>
        </a:ln>
        <a:effectLst/>
      </a:spPr>
      <a:bodyPr vert="horz" wrap="square" lIns="91436" tIns="45718" rIns="91436" bIns="45718" numCol="1" rtlCol="0" anchor="ctr" anchorCtr="0" compatLnSpc="1">
        <a:prstTxWarp prst="textNoShape">
          <a:avLst/>
        </a:prstTxWarp>
      </a:bodyPr>
      <a:lstStyle>
        <a:defPPr algn="ctr" defTabSz="914099">
          <a:defRPr dirty="0" smtClean="0">
            <a:solidFill>
              <a:schemeClr val="bg1">
                <a:alpha val="99000"/>
              </a:schemeClr>
            </a:solidFill>
          </a:defRPr>
        </a:defPPr>
      </a:lstStyle>
      <a:style>
        <a:lnRef idx="3">
          <a:schemeClr val="lt1"/>
        </a:lnRef>
        <a:fillRef idx="1">
          <a:schemeClr val="accent1"/>
        </a:fillRef>
        <a:effectRef idx="1">
          <a:schemeClr val="accent1"/>
        </a:effectRef>
        <a:fontRef idx="minor">
          <a:schemeClr val="lt1"/>
        </a:fontRef>
      </a:style>
    </a:spDef>
    <a:txDef>
      <a:spPr/>
      <a:bodyPr vert="horz" wrap="square" lIns="0" tIns="0" rIns="0" bIns="0" rtlCol="0">
        <a:spAutoFit/>
      </a:bodyPr>
      <a:lstStyle>
        <a:defPPr marL="460375" marR="0" indent="-460375" algn="l" defTabSz="914363" rtl="0" eaLnBrk="1" fontAlgn="auto" latinLnBrk="0" hangingPunct="1">
          <a:lnSpc>
            <a:spcPct val="90000"/>
          </a:lnSpc>
          <a:spcBef>
            <a:spcPct val="20000"/>
          </a:spcBef>
          <a:spcAft>
            <a:spcPts val="0"/>
          </a:spcAft>
          <a:buClrTx/>
          <a:buSzPct val="100000"/>
          <a:tabLst/>
          <a:defRPr kumimoji="0" sz="2800" b="0" i="0" u="none" strike="noStrike" kern="1200" cap="none" spc="0" normalizeH="0" baseline="0" noProof="0" dirty="0" err="1" smtClean="0">
            <a:ln>
              <a:noFill/>
            </a:ln>
            <a:gradFill>
              <a:gsLst>
                <a:gs pos="0">
                  <a:schemeClr val="tx1"/>
                </a:gs>
                <a:gs pos="100000">
                  <a:schemeClr val="tx1"/>
                </a:gs>
              </a:gsLst>
              <a:lin ang="5400000" scaled="0"/>
            </a:gradFill>
            <a:effectLst/>
            <a:uLnTx/>
            <a:uFillTx/>
            <a:latin typeface="+mj-lt"/>
            <a:ea typeface="+mn-ea"/>
            <a:cs typeface="+mn-cs"/>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TechEd_NA_2010_PPT_Template</Template>
  <TotalTime>451</TotalTime>
  <Words>3202</Words>
  <Application>Microsoft Office PowerPoint</Application>
  <PresentationFormat>Custom</PresentationFormat>
  <Paragraphs>298</Paragraphs>
  <Slides>24</Slides>
  <Notes>22</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TechEd_NA_2010_PPT_Template</vt:lpstr>
      <vt:lpstr>Microsoft Visual Studio 2010 Tips and Tricks</vt:lpstr>
      <vt:lpstr>Agenda</vt:lpstr>
      <vt:lpstr>No Need for Notes</vt:lpstr>
      <vt:lpstr>Intellisense</vt:lpstr>
      <vt:lpstr>Start Page</vt:lpstr>
      <vt:lpstr>Code Editor Tricks</vt:lpstr>
      <vt:lpstr>Multiple Monitor Support</vt:lpstr>
      <vt:lpstr>Outlining</vt:lpstr>
      <vt:lpstr>Navigation</vt:lpstr>
      <vt:lpstr>Throw Away or Temp Projects</vt:lpstr>
      <vt:lpstr>New Project Dialog</vt:lpstr>
      <vt:lpstr>Writing Code Faster</vt:lpstr>
      <vt:lpstr>Code Snippets</vt:lpstr>
      <vt:lpstr>Debugging</vt:lpstr>
      <vt:lpstr>Architecture Diagrams</vt:lpstr>
      <vt:lpstr>Extending Visual Studio 2010</vt:lpstr>
      <vt:lpstr>Professional Power Tools</vt:lpstr>
      <vt:lpstr>http://ScottCate.com/Tricks</vt:lpstr>
      <vt:lpstr>Track Resources</vt:lpstr>
      <vt:lpstr>Resources</vt:lpstr>
      <vt:lpstr>PowerPoint Presentation</vt:lpstr>
      <vt:lpstr>PowerPoint Presentation</vt:lpstr>
      <vt:lpstr>PowerPoint Presentation</vt:lpstr>
      <vt:lpstr>PowerPoint Presentation</vt:lpstr>
    </vt:vector>
  </TitlesOfParts>
  <Manager>&lt;Content Manager Name Here&gt;</Manager>
  <Company>myKB.com,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DEV315: Microsoft Visual Studio 2010 Tips and Tricks</dc:title>
  <dc:subject>Tech Ed North America 2010</dc:subject>
  <dc:creator>Scott Cate; Dustin Campell</dc:creator>
  <cp:keywords>vs2010,visual studio, tips and tricks, DEV315</cp:keywords>
  <dc:description>Template: Rosyln Hyde, Artitudes Design
Formatting: Sylvia Tedjo, Silver Fox Productions
Event Date: June 7-10, 2010
Event Location: New Orleans, LA
Audience Type:</dc:description>
  <cp:lastModifiedBy>Shows</cp:lastModifiedBy>
  <cp:revision>30</cp:revision>
  <dcterms:created xsi:type="dcterms:W3CDTF">2010-05-24T18:51:35Z</dcterms:created>
  <dcterms:modified xsi:type="dcterms:W3CDTF">2010-06-09T13:39:25Z</dcterms:modified>
  <cp:category>Visual Studio, DEV315</cp:category>
</cp:coreProperties>
</file>