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7" r:id="rId9"/>
    <p:sldMasterId id="2147484351" r:id="rId10"/>
  </p:sldMasterIdLst>
  <p:notesMasterIdLst>
    <p:notesMasterId r:id="rId45"/>
  </p:notesMasterIdLst>
  <p:handoutMasterIdLst>
    <p:handoutMasterId r:id="rId46"/>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40" d="100"/>
        <a:sy n="4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24404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E151C1-0B57-4E67-B09D-05B393F7BD4C}"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5883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DA9C143-1164-4338-ACBE-99D11283C6C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9528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D4CEE02-D054-4532-9974-8158F2B658D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9267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9155243-561D-4951-95E1-17717985F9B3}"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6009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75A7EF-B47C-4BFF-B844-B6BE4E1662AA}"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5802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30EDB0-9BB5-4007-97C6-2A127839251E}"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6704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37C117F-898C-478C-BE53-FC651AF1E96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2462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69E186-37E2-4E93-8000-593636223A50}"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9722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705E67-A5A5-4E32-9CFA-003D1300DA35}"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0987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A746B9-6BCF-4628-8F90-DAB0BEB6FC2C}"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07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CC6DFD-3B82-4714-A5D6-A61E60F53775}"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6036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BE0F144-E8E0-4808-AF92-D61690DCA01D}"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9225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BE0F144-E8E0-4808-AF92-D61690DCA01D}"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9221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4D934D-9584-412E-B086-193B2F16CC3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40307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F28E1A-93D0-4A1D-8118-3B1A1AA2F4C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7853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235FA-93B5-43DF-AF95-3AAD9BC0390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7329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F17D04-F483-4D1E-B759-C766272BE1A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126650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61760B-018E-44D6-A92B-0441B42EA563}"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16479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831B6B6-B9E3-4120-9E95-866C792C8C5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2733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F17D04-F483-4D1E-B759-C766272BE1A1}"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27034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253D98-4268-41CC-96C3-F88C175CC64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7018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AE136F-1EA7-42C7-99B0-5BCA66EAE55E}"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5578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E8F822-577A-4D01-A53A-12728E5A7AC5}"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4841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E69737-537A-4087-9C35-E633B2DD62BE}"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2273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D5B24A-B681-4496-9109-E6777696977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7325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E0931E-65C7-4BD6-AC8D-9D6D8B6EF9B0}"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7286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EAF2DA-11A2-492B-AE7F-15B899CF7410}"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9589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A8D2C84-1800-411C-82DF-723FB55767A7}"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5784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0839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36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39884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438902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500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861402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209838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37676132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0695747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86507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89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117893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7441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2552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70794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7" y="6482889"/>
            <a:ext cx="3342303" cy="372394"/>
          </a:xfrm>
          <a:prstGeom prst="rect">
            <a:avLst/>
          </a:prstGeom>
        </p:spPr>
        <p:txBody>
          <a:bodyPr/>
          <a:lstStyle/>
          <a:p>
            <a:fld id="{B10C0E70-26E4-4AB6-AE17-A217D76A4469}" type="datetimeFigureOut">
              <a:rPr lang="en-US" smtClean="0">
                <a:solidFill>
                  <a:srgbClr val="FFFFFF"/>
                </a:solidFill>
              </a:rPr>
              <a:pPr/>
              <a:t>10/30/2012</a:t>
            </a:fld>
            <a:endParaRPr lang="en-US">
              <a:solidFill>
                <a:srgbClr val="FFFFFF"/>
              </a:solidFill>
            </a:endParaRPr>
          </a:p>
        </p:txBody>
      </p:sp>
      <p:sp>
        <p:nvSpPr>
          <p:cNvPr id="5" name="Footer Placeholder 4"/>
          <p:cNvSpPr>
            <a:spLocks noGrp="1"/>
          </p:cNvSpPr>
          <p:nvPr>
            <p:ph type="ftr" sz="quarter" idx="11"/>
          </p:nvPr>
        </p:nvSpPr>
        <p:spPr>
          <a:xfrm>
            <a:off x="4741406" y="6482889"/>
            <a:ext cx="2953663" cy="3723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239165" y="6482889"/>
            <a:ext cx="3342303" cy="372394"/>
          </a:xfrm>
          <a:prstGeom prst="rect">
            <a:avLst/>
          </a:prstGeom>
        </p:spPr>
        <p:txBody>
          <a:bodyPr/>
          <a:lstStyle/>
          <a:p>
            <a:fld id="{D6F0C6CE-BDEB-4627-94E0-E052CC9F08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4831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062132"/>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C68EF-E4FF-4B51-A066-F87922300F18}" type="datetimeFigureOut">
              <a:rPr lang="en-US" smtClean="0">
                <a:solidFill>
                  <a:prstClr val="black">
                    <a:tint val="75000"/>
                  </a:prstClr>
                </a:solidFill>
              </a:rPr>
              <a:pPr/>
              <a:t>10/30/2012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3FD69-0972-4897-8948-2575EF6036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76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C68EF-E4FF-4B51-A066-F87922300F18}" type="datetimeFigureOut">
              <a:rPr lang="en-US" smtClean="0">
                <a:solidFill>
                  <a:prstClr val="black">
                    <a:tint val="75000"/>
                  </a:prstClr>
                </a:solidFill>
              </a:rPr>
              <a:pPr/>
              <a:t>10/30/2012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3FD69-0972-4897-8948-2575EF6036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2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Paragraphs">
    <p:spTree>
      <p:nvGrpSpPr>
        <p:cNvPr id="1" name=""/>
        <p:cNvGrpSpPr/>
        <p:nvPr/>
      </p:nvGrpSpPr>
      <p:grpSpPr>
        <a:xfrm>
          <a:off x="0" y="0"/>
          <a:ext cx="0" cy="0"/>
          <a:chOff x="0" y="0"/>
          <a:chExt cx="0" cy="0"/>
        </a:xfrm>
      </p:grpSpPr>
      <p:cxnSp>
        <p:nvCxnSpPr>
          <p:cNvPr id="8" name="Straight Connector 7"/>
          <p:cNvCxnSpPr/>
          <p:nvPr userDrawn="1"/>
        </p:nvCxnSpPr>
        <p:spPr>
          <a:xfrm>
            <a:off x="622905" y="1185183"/>
            <a:ext cx="11813571" cy="0"/>
          </a:xfrm>
          <a:prstGeom prst="line">
            <a:avLst/>
          </a:prstGeom>
          <a:ln w="12700">
            <a:solidFill>
              <a:srgbClr val="00BBEE"/>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a:xfrm>
            <a:off x="855008" y="372396"/>
            <a:ext cx="10726460" cy="812789"/>
          </a:xfrm>
        </p:spPr>
        <p:txBody>
          <a:bodyPr/>
          <a:lstStyle/>
          <a:p>
            <a:r>
              <a:rPr lang="en-US" dirty="0" smtClean="0"/>
              <a:t>Master Title Slide Headline</a:t>
            </a:r>
            <a:endParaRPr lang="en-CA" dirty="0"/>
          </a:p>
        </p:txBody>
      </p:sp>
      <p:sp>
        <p:nvSpPr>
          <p:cNvPr id="9" name="TextBox 8"/>
          <p:cNvSpPr txBox="1"/>
          <p:nvPr userDrawn="1"/>
        </p:nvSpPr>
        <p:spPr>
          <a:xfrm>
            <a:off x="11077355" y="6693591"/>
            <a:ext cx="729541" cy="249673"/>
          </a:xfrm>
          <a:prstGeom prst="rect">
            <a:avLst/>
          </a:prstGeom>
          <a:noFill/>
        </p:spPr>
        <p:txBody>
          <a:bodyPr wrap="square" lIns="0" tIns="0" rIns="0" bIns="0" rtlCol="0" anchor="ctr" anchorCtr="0">
            <a:noAutofit/>
          </a:bodyPr>
          <a:lstStyle/>
          <a:p>
            <a:pPr algn="r" defTabSz="932597"/>
            <a:fld id="{597A8DCA-8F96-49CD-B4D5-7AC92F955860}" type="slidenum">
              <a:rPr lang="en-CA" sz="918" smtClean="0">
                <a:solidFill>
                  <a:srgbClr val="7F7F7F"/>
                </a:solidFill>
                <a:latin typeface="Arial" pitchFamily="34" charset="0"/>
                <a:cs typeface="Arial" pitchFamily="34" charset="0"/>
              </a:rPr>
              <a:pPr algn="r" defTabSz="932597"/>
              <a:t>‹#›</a:t>
            </a:fld>
            <a:endParaRPr lang="en-CA" sz="918"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293559116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9842560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3921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9316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40487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56722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84808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7235103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46214810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301175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6855765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79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963685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361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122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0841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theme" Target="../theme/theme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555252041"/>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5"/>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7" y="6482890"/>
            <a:ext cx="3342303"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BB6C68EF-E4FF-4B51-A066-F87922300F18}" type="datetimeFigureOut">
              <a:rPr lang="en-US" smtClean="0">
                <a:solidFill>
                  <a:prstClr val="black">
                    <a:tint val="75000"/>
                  </a:prstClr>
                </a:solidFill>
              </a:rPr>
              <a:pPr defTabSz="932597"/>
              <a:t>10/30/2012</a:t>
            </a:fld>
            <a:endParaRPr lang="en-US">
              <a:solidFill>
                <a:prstClr val="black">
                  <a:tint val="75000"/>
                </a:prstClr>
              </a:solidFill>
            </a:endParaRPr>
          </a:p>
        </p:txBody>
      </p:sp>
      <p:sp>
        <p:nvSpPr>
          <p:cNvPr id="5" name="Footer Placeholder 4"/>
          <p:cNvSpPr>
            <a:spLocks noGrp="1"/>
          </p:cNvSpPr>
          <p:nvPr>
            <p:ph type="ftr" sz="quarter" idx="3"/>
          </p:nvPr>
        </p:nvSpPr>
        <p:spPr>
          <a:xfrm>
            <a:off x="4741406" y="6482890"/>
            <a:ext cx="2953663"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239165" y="6482890"/>
            <a:ext cx="3342303"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28C3FD69-0972-4897-8948-2575EF603698}"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069467240"/>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Lst>
  <p:txStyles>
    <p:titleStyle>
      <a:lvl1pPr algn="l" defTabSz="932597" rtl="0" eaLnBrk="1" latinLnBrk="0" hangingPunct="1">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ct val="3000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ct val="3000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ct val="3000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ct val="3000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59786126"/>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2887662"/>
            <a:ext cx="11887200" cy="914400"/>
          </a:xfrm>
        </p:spPr>
        <p:txBody>
          <a:bodyPr/>
          <a:lstStyle/>
          <a:p>
            <a:r>
              <a:rPr lang="en-US" dirty="0"/>
              <a:t>Developing Continuous </a:t>
            </a:r>
            <a:r>
              <a:rPr lang="en-US" dirty="0" smtClean="0"/>
              <a:t>Services: </a:t>
            </a:r>
            <a:r>
              <a:rPr lang="en-US" dirty="0"/>
              <a:t>Real world experiences of the Team Foundation Service engineering team</a:t>
            </a:r>
          </a:p>
        </p:txBody>
      </p:sp>
      <p:sp>
        <p:nvSpPr>
          <p:cNvPr id="3" name="Subtitle 2"/>
          <p:cNvSpPr>
            <a:spLocks noGrp="1"/>
          </p:cNvSpPr>
          <p:nvPr>
            <p:ph type="subTitle" idx="1"/>
          </p:nvPr>
        </p:nvSpPr>
        <p:spPr/>
        <p:txBody>
          <a:bodyPr/>
          <a:lstStyle/>
          <a:p>
            <a:pPr lvl="0"/>
            <a:r>
              <a:rPr lang="en-US" dirty="0" smtClean="0"/>
              <a:t>Buck Hodges</a:t>
            </a:r>
            <a:endParaRPr lang="en-US" dirty="0"/>
          </a:p>
          <a:p>
            <a:pPr lvl="0"/>
            <a:r>
              <a:rPr lang="en-US" dirty="0" smtClean="0"/>
              <a:t>Director of Development, TFS and MSDN</a:t>
            </a:r>
            <a:endParaRPr lang="en-US" dirty="0"/>
          </a:p>
          <a:p>
            <a:pPr lvl="0"/>
            <a:r>
              <a:rPr lang="en-US" dirty="0" smtClean="0"/>
              <a:t>2-004</a:t>
            </a:r>
            <a:endParaRPr lang="en-US" dirty="0"/>
          </a:p>
        </p:txBody>
      </p:sp>
    </p:spTree>
    <p:extLst>
      <p:ext uri="{BB962C8B-B14F-4D97-AF65-F5344CB8AC3E}">
        <p14:creationId xmlns:p14="http://schemas.microsoft.com/office/powerpoint/2010/main" val="29207415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Planning great experiences</a:t>
            </a:r>
            <a:r>
              <a:rPr lang="en-US" dirty="0"/>
              <a:t/>
            </a:r>
            <a:br>
              <a:rPr lang="en-US" dirty="0"/>
            </a:br>
            <a:endParaRPr lang="en-US" dirty="0"/>
          </a:p>
        </p:txBody>
      </p:sp>
      <p:sp>
        <p:nvSpPr>
          <p:cNvPr id="3" name="Text Placeholder 2"/>
          <p:cNvSpPr>
            <a:spLocks noGrp="1"/>
          </p:cNvSpPr>
          <p:nvPr>
            <p:ph type="body" sz="quarter" idx="10"/>
          </p:nvPr>
        </p:nvSpPr>
        <p:spPr/>
        <p:txBody>
          <a:bodyPr/>
          <a:lstStyle/>
          <a:p>
            <a:pPr lvl="0"/>
            <a:r>
              <a:rPr lang="en-US" dirty="0" smtClean="0"/>
              <a:t>High-level </a:t>
            </a:r>
            <a:r>
              <a:rPr lang="en-US" dirty="0"/>
              <a:t>storyboard of 18-month vision</a:t>
            </a:r>
          </a:p>
          <a:p>
            <a:pPr lvl="0"/>
            <a:r>
              <a:rPr lang="en-US" dirty="0"/>
              <a:t>Six month </a:t>
            </a:r>
            <a:r>
              <a:rPr lang="en-US" dirty="0" smtClean="0"/>
              <a:t>thematic plans</a:t>
            </a:r>
            <a:r>
              <a:rPr lang="en-US" dirty="0"/>
              <a:t>, aligned with Azure</a:t>
            </a:r>
          </a:p>
          <a:p>
            <a:pPr lvl="0"/>
            <a:r>
              <a:rPr lang="en-US" dirty="0" smtClean="0"/>
              <a:t>Feature teams own backlogs for their areas</a:t>
            </a:r>
            <a:endParaRPr lang="en-US" dirty="0"/>
          </a:p>
          <a:p>
            <a:pPr lvl="0"/>
            <a:r>
              <a:rPr lang="en-US" dirty="0" smtClean="0"/>
              <a:t>Feature flags: separating engineering from marketing</a:t>
            </a:r>
          </a:p>
        </p:txBody>
      </p:sp>
    </p:spTree>
    <p:extLst>
      <p:ext uri="{BB962C8B-B14F-4D97-AF65-F5344CB8AC3E}">
        <p14:creationId xmlns:p14="http://schemas.microsoft.com/office/powerpoint/2010/main" val="2050168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Scrum</a:t>
            </a:r>
            <a:endParaRPr lang="en-US" dirty="0"/>
          </a:p>
        </p:txBody>
      </p:sp>
    </p:spTree>
    <p:extLst>
      <p:ext uri="{BB962C8B-B14F-4D97-AF65-F5344CB8AC3E}">
        <p14:creationId xmlns:p14="http://schemas.microsoft.com/office/powerpoint/2010/main" val="2165084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Scrum</a:t>
            </a:r>
            <a:endParaRPr lang="en-US" dirty="0"/>
          </a:p>
        </p:txBody>
      </p:sp>
      <p:sp>
        <p:nvSpPr>
          <p:cNvPr id="3" name="Text Placeholder 2"/>
          <p:cNvSpPr>
            <a:spLocks noGrp="1"/>
          </p:cNvSpPr>
          <p:nvPr>
            <p:ph type="body" sz="quarter" idx="10"/>
          </p:nvPr>
        </p:nvSpPr>
        <p:spPr/>
        <p:txBody>
          <a:bodyPr/>
          <a:lstStyle/>
          <a:p>
            <a:pPr lvl="0"/>
            <a:r>
              <a:rPr lang="en-US" dirty="0" smtClean="0"/>
              <a:t>Why?</a:t>
            </a:r>
          </a:p>
          <a:p>
            <a:pPr lvl="2"/>
            <a:r>
              <a:rPr lang="en-US" dirty="0" smtClean="0"/>
              <a:t>Deliver </a:t>
            </a:r>
            <a:r>
              <a:rPr lang="en-US" dirty="0"/>
              <a:t>features incrementally</a:t>
            </a:r>
          </a:p>
          <a:p>
            <a:pPr lvl="2"/>
            <a:r>
              <a:rPr lang="en-US" dirty="0"/>
              <a:t>Work like our customers</a:t>
            </a:r>
          </a:p>
          <a:p>
            <a:pPr lvl="2"/>
            <a:r>
              <a:rPr lang="en-US" dirty="0"/>
              <a:t>Build a great Scrum experience</a:t>
            </a:r>
          </a:p>
          <a:p>
            <a:pPr lvl="0"/>
            <a:r>
              <a:rPr lang="en-US" dirty="0" smtClean="0"/>
              <a:t>Team</a:t>
            </a:r>
          </a:p>
          <a:p>
            <a:pPr lvl="2"/>
            <a:r>
              <a:rPr lang="en-US" dirty="0" smtClean="0"/>
              <a:t>130 people</a:t>
            </a:r>
            <a:endParaRPr lang="en-US" dirty="0"/>
          </a:p>
          <a:p>
            <a:pPr lvl="2"/>
            <a:r>
              <a:rPr lang="en-US" dirty="0"/>
              <a:t>Feature </a:t>
            </a:r>
            <a:r>
              <a:rPr lang="en-US" dirty="0" smtClean="0"/>
              <a:t>team: 6 </a:t>
            </a:r>
            <a:r>
              <a:rPr lang="en-US" dirty="0" err="1" smtClean="0"/>
              <a:t>devs</a:t>
            </a:r>
            <a:r>
              <a:rPr lang="en-US" dirty="0"/>
              <a:t>, </a:t>
            </a:r>
            <a:r>
              <a:rPr lang="en-US" dirty="0" smtClean="0"/>
              <a:t>5 testers</a:t>
            </a:r>
            <a:r>
              <a:rPr lang="en-US" dirty="0"/>
              <a:t>, and </a:t>
            </a:r>
            <a:r>
              <a:rPr lang="en-US" dirty="0" smtClean="0"/>
              <a:t>1 or 2 PMs</a:t>
            </a:r>
          </a:p>
          <a:p>
            <a:pPr lvl="0"/>
            <a:r>
              <a:rPr lang="en-US" dirty="0"/>
              <a:t>Three-week </a:t>
            </a:r>
            <a:r>
              <a:rPr lang="en-US" dirty="0" smtClean="0"/>
              <a:t>sprints</a:t>
            </a:r>
            <a:endParaRPr lang="en-US" dirty="0"/>
          </a:p>
        </p:txBody>
      </p:sp>
    </p:spTree>
    <p:extLst>
      <p:ext uri="{BB962C8B-B14F-4D97-AF65-F5344CB8AC3E}">
        <p14:creationId xmlns:p14="http://schemas.microsoft.com/office/powerpoint/2010/main" val="3606273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endParaRPr lang="en-US"/>
          </a:p>
        </p:txBody>
      </p:sp>
      <p:sp>
        <p:nvSpPr>
          <p:cNvPr id="2" name="Title 1"/>
          <p:cNvSpPr>
            <a:spLocks noGrp="1"/>
          </p:cNvSpPr>
          <p:nvPr>
            <p:ph type="ctrTitle"/>
          </p:nvPr>
        </p:nvSpPr>
        <p:spPr>
          <a:xfrm>
            <a:off x="274638" y="1218559"/>
            <a:ext cx="3657599" cy="4107504"/>
          </a:xfrm>
        </p:spPr>
        <p:txBody>
          <a:bodyPr/>
          <a:lstStyle/>
          <a:p>
            <a:r>
              <a:rPr lang="en-US" dirty="0" smtClean="0"/>
              <a:t>Sprint Email</a:t>
            </a:r>
            <a:endParaRPr lang="en-US" dirty="0"/>
          </a:p>
        </p:txBody>
      </p:sp>
      <p:pic>
        <p:nvPicPr>
          <p:cNvPr id="4" name="Picture 3"/>
          <p:cNvPicPr>
            <a:picLocks noChangeAspect="1"/>
          </p:cNvPicPr>
          <p:nvPr/>
        </p:nvPicPr>
        <p:blipFill>
          <a:blip r:embed="rId3"/>
          <a:stretch>
            <a:fillRect/>
          </a:stretch>
        </p:blipFill>
        <p:spPr>
          <a:xfrm>
            <a:off x="4160837" y="68262"/>
            <a:ext cx="8077200" cy="6835500"/>
          </a:xfrm>
          <a:prstGeom prst="rect">
            <a:avLst/>
          </a:prstGeom>
        </p:spPr>
      </p:pic>
    </p:spTree>
    <p:extLst>
      <p:ext uri="{BB962C8B-B14F-4D97-AF65-F5344CB8AC3E}">
        <p14:creationId xmlns:p14="http://schemas.microsoft.com/office/powerpoint/2010/main" val="2504846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Cadence</a:t>
            </a:r>
            <a:endParaRPr lang="en-US" dirty="0"/>
          </a:p>
        </p:txBody>
      </p:sp>
    </p:spTree>
    <p:extLst>
      <p:ext uri="{BB962C8B-B14F-4D97-AF65-F5344CB8AC3E}">
        <p14:creationId xmlns:p14="http://schemas.microsoft.com/office/powerpoint/2010/main" val="2281829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thinking for a service</a:t>
            </a:r>
            <a:endParaRPr lang="en-US" dirty="0"/>
          </a:p>
        </p:txBody>
      </p:sp>
      <p:sp>
        <p:nvSpPr>
          <p:cNvPr id="7" name="Text Placeholder 6"/>
          <p:cNvSpPr>
            <a:spLocks noGrp="1"/>
          </p:cNvSpPr>
          <p:nvPr>
            <p:ph type="body" sz="quarter" idx="10"/>
          </p:nvPr>
        </p:nvSpPr>
        <p:spPr/>
        <p:txBody>
          <a:bodyPr/>
          <a:lstStyle/>
          <a:p>
            <a:r>
              <a:rPr lang="en-US" dirty="0" smtClean="0"/>
              <a:t>Updates were large</a:t>
            </a:r>
          </a:p>
          <a:p>
            <a:r>
              <a:rPr lang="en-US" dirty="0" smtClean="0"/>
              <a:t>Months apart</a:t>
            </a:r>
          </a:p>
          <a:p>
            <a:r>
              <a:rPr lang="en-US" dirty="0" smtClean="0"/>
              <a:t>Lots of problems!</a:t>
            </a:r>
          </a:p>
          <a:p>
            <a:r>
              <a:rPr lang="en-US" dirty="0" smtClean="0"/>
              <a:t>Do updates more frequently</a:t>
            </a:r>
          </a:p>
        </p:txBody>
      </p:sp>
      <p:pic>
        <p:nvPicPr>
          <p:cNvPr id="4" name="Picture 3"/>
          <p:cNvPicPr>
            <a:picLocks noChangeAspect="1"/>
          </p:cNvPicPr>
          <p:nvPr/>
        </p:nvPicPr>
        <p:blipFill>
          <a:blip r:embed="rId3"/>
          <a:stretch>
            <a:fillRect/>
          </a:stretch>
        </p:blipFill>
        <p:spPr>
          <a:xfrm>
            <a:off x="311966" y="4335462"/>
            <a:ext cx="11501001" cy="2514600"/>
          </a:xfrm>
          <a:prstGeom prst="rect">
            <a:avLst/>
          </a:prstGeom>
        </p:spPr>
      </p:pic>
    </p:spTree>
    <p:extLst>
      <p:ext uri="{BB962C8B-B14F-4D97-AF65-F5344CB8AC3E}">
        <p14:creationId xmlns:p14="http://schemas.microsoft.com/office/powerpoint/2010/main" val="2991817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Every Sprint</a:t>
            </a:r>
            <a:endParaRPr lang="en-US" dirty="0"/>
          </a:p>
        </p:txBody>
      </p:sp>
      <p:sp>
        <p:nvSpPr>
          <p:cNvPr id="3" name="Text Placeholder 2"/>
          <p:cNvSpPr>
            <a:spLocks noGrp="1"/>
          </p:cNvSpPr>
          <p:nvPr>
            <p:ph type="body" sz="quarter" idx="10"/>
          </p:nvPr>
        </p:nvSpPr>
        <p:spPr/>
        <p:txBody>
          <a:bodyPr/>
          <a:lstStyle/>
          <a:p>
            <a:pPr lvl="0"/>
            <a:r>
              <a:rPr lang="en-US" dirty="0"/>
              <a:t>Work is done or disabled at the end of sprints</a:t>
            </a:r>
          </a:p>
          <a:p>
            <a:pPr lvl="0"/>
            <a:r>
              <a:rPr lang="en-US" dirty="0"/>
              <a:t>Verification week (not stabilization!)</a:t>
            </a:r>
          </a:p>
          <a:p>
            <a:pPr lvl="0"/>
            <a:r>
              <a:rPr lang="en-US" dirty="0" smtClean="0"/>
              <a:t>Deploy </a:t>
            </a:r>
            <a:r>
              <a:rPr lang="en-US" dirty="0"/>
              <a:t>to </a:t>
            </a:r>
            <a:r>
              <a:rPr lang="en-US" dirty="0" smtClean="0"/>
              <a:t>production!</a:t>
            </a:r>
          </a:p>
          <a:p>
            <a:pPr lvl="0"/>
            <a:endParaRPr lang="en-US" dirty="0"/>
          </a:p>
        </p:txBody>
      </p:sp>
      <p:pic>
        <p:nvPicPr>
          <p:cNvPr id="4" name="Picture 3"/>
          <p:cNvPicPr>
            <a:picLocks noChangeAspect="1"/>
          </p:cNvPicPr>
          <p:nvPr/>
        </p:nvPicPr>
        <p:blipFill>
          <a:blip r:embed="rId3"/>
          <a:stretch>
            <a:fillRect/>
          </a:stretch>
        </p:blipFill>
        <p:spPr>
          <a:xfrm>
            <a:off x="398204" y="4411662"/>
            <a:ext cx="11640065" cy="1371600"/>
          </a:xfrm>
          <a:prstGeom prst="rect">
            <a:avLst/>
          </a:prstGeom>
        </p:spPr>
      </p:pic>
    </p:spTree>
    <p:extLst>
      <p:ext uri="{BB962C8B-B14F-4D97-AF65-F5344CB8AC3E}">
        <p14:creationId xmlns:p14="http://schemas.microsoft.com/office/powerpoint/2010/main" val="1237628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Engineering</a:t>
            </a:r>
            <a:endParaRPr lang="en-US" dirty="0"/>
          </a:p>
        </p:txBody>
      </p:sp>
    </p:spTree>
    <p:extLst>
      <p:ext uri="{BB962C8B-B14F-4D97-AF65-F5344CB8AC3E}">
        <p14:creationId xmlns:p14="http://schemas.microsoft.com/office/powerpoint/2010/main" val="1922609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298450"/>
            <a:ext cx="11887199" cy="912813"/>
          </a:xfrm>
        </p:spPr>
        <p:txBody>
          <a:bodyPr/>
          <a:lstStyle/>
          <a:p>
            <a:r>
              <a:rPr lang="en-US" dirty="0" smtClean="0"/>
              <a:t>The service and the box</a:t>
            </a:r>
            <a:endParaRPr lang="en-US" dirty="0"/>
          </a:p>
        </p:txBody>
      </p:sp>
      <p:sp>
        <p:nvSpPr>
          <p:cNvPr id="3" name="Text Placeholder 2"/>
          <p:cNvSpPr>
            <a:spLocks noGrp="1"/>
          </p:cNvSpPr>
          <p:nvPr>
            <p:ph type="body" sz="quarter" idx="10"/>
          </p:nvPr>
        </p:nvSpPr>
        <p:spPr>
          <a:xfrm>
            <a:off x="122237" y="1211263"/>
            <a:ext cx="12344400" cy="5484812"/>
          </a:xfrm>
        </p:spPr>
        <p:txBody>
          <a:bodyPr/>
          <a:lstStyle/>
          <a:p>
            <a:pPr lvl="0"/>
            <a:r>
              <a:rPr lang="en-US" dirty="0"/>
              <a:t>Same code base used for </a:t>
            </a:r>
            <a:r>
              <a:rPr lang="en-US" dirty="0" smtClean="0"/>
              <a:t>both</a:t>
            </a:r>
          </a:p>
          <a:p>
            <a:pPr lvl="0"/>
            <a:r>
              <a:rPr lang="en-US" dirty="0" smtClean="0"/>
              <a:t>Work in a single branch</a:t>
            </a:r>
            <a:endParaRPr lang="en-US" dirty="0"/>
          </a:p>
          <a:p>
            <a:pPr lvl="2"/>
            <a:r>
              <a:rPr lang="en-US" dirty="0" smtClean="0"/>
              <a:t>Gated </a:t>
            </a:r>
            <a:r>
              <a:rPr lang="en-US" dirty="0" err="1"/>
              <a:t>checkin</a:t>
            </a:r>
            <a:r>
              <a:rPr lang="en-US" dirty="0"/>
              <a:t> only builds</a:t>
            </a:r>
          </a:p>
          <a:p>
            <a:pPr lvl="2"/>
            <a:r>
              <a:rPr lang="en-US" dirty="0" smtClean="0"/>
              <a:t>Rolling </a:t>
            </a:r>
            <a:r>
              <a:rPr lang="en-US" dirty="0"/>
              <a:t>test </a:t>
            </a:r>
            <a:r>
              <a:rPr lang="en-US" dirty="0" smtClean="0"/>
              <a:t>system, including upgrade tests</a:t>
            </a:r>
            <a:endParaRPr lang="en-US" dirty="0"/>
          </a:p>
          <a:p>
            <a:pPr lvl="0"/>
            <a:r>
              <a:rPr lang="en-US" dirty="0" smtClean="0"/>
              <a:t>Disruptive </a:t>
            </a:r>
            <a:r>
              <a:rPr lang="en-US" dirty="0"/>
              <a:t>changes integrated at the beginning of a sprint</a:t>
            </a:r>
          </a:p>
          <a:p>
            <a:pPr lvl="0"/>
            <a:r>
              <a:rPr lang="en-US" dirty="0"/>
              <a:t>M</a:t>
            </a:r>
            <a:r>
              <a:rPr lang="en-US" dirty="0" smtClean="0"/>
              <a:t>erge to production branch, quarterly </a:t>
            </a:r>
            <a:r>
              <a:rPr lang="en-US" dirty="0"/>
              <a:t>update </a:t>
            </a:r>
            <a:r>
              <a:rPr lang="en-US" dirty="0" smtClean="0"/>
              <a:t>CTPs</a:t>
            </a:r>
            <a:endParaRPr lang="en-US" dirty="0"/>
          </a:p>
          <a:p>
            <a:endParaRPr lang="en-US" dirty="0"/>
          </a:p>
        </p:txBody>
      </p:sp>
    </p:spTree>
    <p:extLst>
      <p:ext uri="{BB962C8B-B14F-4D97-AF65-F5344CB8AC3E}">
        <p14:creationId xmlns:p14="http://schemas.microsoft.com/office/powerpoint/2010/main" val="2262083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437" y="906462"/>
            <a:ext cx="6486525" cy="2057400"/>
          </a:xfrm>
          <a:prstGeom prst="rect">
            <a:avLst/>
          </a:prstGeom>
        </p:spPr>
      </p:pic>
      <p:pic>
        <p:nvPicPr>
          <p:cNvPr id="7" name="Picture 6"/>
          <p:cNvPicPr>
            <a:picLocks noChangeAspect="1"/>
          </p:cNvPicPr>
          <p:nvPr/>
        </p:nvPicPr>
        <p:blipFill>
          <a:blip r:embed="rId4"/>
          <a:stretch>
            <a:fillRect/>
          </a:stretch>
        </p:blipFill>
        <p:spPr>
          <a:xfrm>
            <a:off x="427037" y="3040062"/>
            <a:ext cx="7543800" cy="2291555"/>
          </a:xfrm>
          <a:prstGeom prst="rect">
            <a:avLst/>
          </a:prstGeom>
        </p:spPr>
      </p:pic>
      <p:pic>
        <p:nvPicPr>
          <p:cNvPr id="3" name="Picture 2"/>
          <p:cNvPicPr>
            <a:picLocks noChangeAspect="1"/>
          </p:cNvPicPr>
          <p:nvPr/>
        </p:nvPicPr>
        <p:blipFill>
          <a:blip r:embed="rId5"/>
          <a:stretch>
            <a:fillRect/>
          </a:stretch>
        </p:blipFill>
        <p:spPr>
          <a:xfrm>
            <a:off x="7504112" y="182562"/>
            <a:ext cx="4733925" cy="3162300"/>
          </a:xfrm>
          <a:prstGeom prst="rect">
            <a:avLst/>
          </a:prstGeom>
        </p:spPr>
      </p:pic>
      <p:sp>
        <p:nvSpPr>
          <p:cNvPr id="14" name="Title 1"/>
          <p:cNvSpPr>
            <a:spLocks noGrp="1"/>
          </p:cNvSpPr>
          <p:nvPr>
            <p:ph type="title"/>
          </p:nvPr>
        </p:nvSpPr>
        <p:spPr>
          <a:xfrm>
            <a:off x="122237" y="68262"/>
            <a:ext cx="11887199" cy="912813"/>
          </a:xfrm>
        </p:spPr>
        <p:txBody>
          <a:bodyPr/>
          <a:lstStyle/>
          <a:p>
            <a:r>
              <a:rPr lang="en-US" dirty="0" smtClean="0"/>
              <a:t>Rolling Tests</a:t>
            </a:r>
            <a:endParaRPr lang="en-US" dirty="0"/>
          </a:p>
        </p:txBody>
      </p:sp>
      <p:pic>
        <p:nvPicPr>
          <p:cNvPr id="8" name="Picture 7"/>
          <p:cNvPicPr>
            <a:picLocks noChangeAspect="1"/>
          </p:cNvPicPr>
          <p:nvPr/>
        </p:nvPicPr>
        <p:blipFill>
          <a:blip r:embed="rId6"/>
          <a:stretch>
            <a:fillRect/>
          </a:stretch>
        </p:blipFill>
        <p:spPr>
          <a:xfrm>
            <a:off x="3085382" y="5199060"/>
            <a:ext cx="9124950" cy="1628775"/>
          </a:xfrm>
          <a:prstGeom prst="rect">
            <a:avLst/>
          </a:prstGeom>
        </p:spPr>
      </p:pic>
      <p:pic>
        <p:nvPicPr>
          <p:cNvPr id="9" name="Picture 8"/>
          <p:cNvPicPr>
            <a:picLocks noChangeAspect="1"/>
          </p:cNvPicPr>
          <p:nvPr/>
        </p:nvPicPr>
        <p:blipFill>
          <a:blip r:embed="rId7"/>
          <a:stretch>
            <a:fillRect/>
          </a:stretch>
        </p:blipFill>
        <p:spPr>
          <a:xfrm>
            <a:off x="3085382" y="6240462"/>
            <a:ext cx="9096375" cy="352425"/>
          </a:xfrm>
          <a:prstGeom prst="rect">
            <a:avLst/>
          </a:prstGeom>
        </p:spPr>
      </p:pic>
    </p:spTree>
    <p:extLst>
      <p:ext uri="{BB962C8B-B14F-4D97-AF65-F5344CB8AC3E}">
        <p14:creationId xmlns:p14="http://schemas.microsoft.com/office/powerpoint/2010/main" val="3222732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Hodges</a:t>
            </a:r>
            <a:endParaRPr lang="en-US" dirty="0"/>
          </a:p>
        </p:txBody>
      </p:sp>
      <p:sp>
        <p:nvSpPr>
          <p:cNvPr id="3" name="Text Placeholder 2"/>
          <p:cNvSpPr>
            <a:spLocks noGrp="1"/>
          </p:cNvSpPr>
          <p:nvPr>
            <p:ph type="body" sz="quarter" idx="10"/>
          </p:nvPr>
        </p:nvSpPr>
        <p:spPr/>
        <p:txBody>
          <a:bodyPr/>
          <a:lstStyle/>
          <a:p>
            <a:r>
              <a:rPr lang="en-US" dirty="0" smtClean="0"/>
              <a:t>buckh@Microsoft.com</a:t>
            </a:r>
          </a:p>
          <a:p>
            <a:r>
              <a:rPr lang="en-US" dirty="0" smtClean="0"/>
              <a:t>@</a:t>
            </a:r>
            <a:r>
              <a:rPr lang="en-US" dirty="0" err="1" smtClean="0"/>
              <a:t>tfsbuck</a:t>
            </a:r>
            <a:endParaRPr lang="en-US" dirty="0" smtClean="0"/>
          </a:p>
          <a:p>
            <a:r>
              <a:rPr lang="en-US" dirty="0" smtClean="0"/>
              <a:t>http://blogs.msdn.com/buckh</a:t>
            </a:r>
            <a:endParaRPr lang="en-US" dirty="0"/>
          </a:p>
        </p:txBody>
      </p:sp>
    </p:spTree>
    <p:extLst>
      <p:ext uri="{BB962C8B-B14F-4D97-AF65-F5344CB8AC3E}">
        <p14:creationId xmlns:p14="http://schemas.microsoft.com/office/powerpoint/2010/main" val="1545699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Text Placeholder 2"/>
          <p:cNvSpPr>
            <a:spLocks noGrp="1"/>
          </p:cNvSpPr>
          <p:nvPr>
            <p:ph type="body" sz="quarter" idx="10"/>
          </p:nvPr>
        </p:nvSpPr>
        <p:spPr/>
        <p:txBody>
          <a:bodyPr/>
          <a:lstStyle/>
          <a:p>
            <a:pPr lvl="0"/>
            <a:r>
              <a:rPr lang="en-US" dirty="0"/>
              <a:t>Service scales </a:t>
            </a:r>
            <a:r>
              <a:rPr lang="en-US" dirty="0" smtClean="0"/>
              <a:t>differently</a:t>
            </a:r>
          </a:p>
          <a:p>
            <a:pPr lvl="0"/>
            <a:r>
              <a:rPr lang="en-US" dirty="0" smtClean="0"/>
              <a:t>Need cost model</a:t>
            </a:r>
          </a:p>
          <a:p>
            <a:pPr lvl="2"/>
            <a:r>
              <a:rPr lang="en-US" dirty="0" smtClean="0"/>
              <a:t>Multi-tenant database</a:t>
            </a:r>
          </a:p>
          <a:p>
            <a:pPr lvl="2"/>
            <a:r>
              <a:rPr lang="en-US" dirty="0" smtClean="0"/>
              <a:t>All content goes to Azure Blob Storage</a:t>
            </a:r>
          </a:p>
        </p:txBody>
      </p:sp>
    </p:spTree>
    <p:extLst>
      <p:ext uri="{BB962C8B-B14F-4D97-AF65-F5344CB8AC3E}">
        <p14:creationId xmlns:p14="http://schemas.microsoft.com/office/powerpoint/2010/main" val="864034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Text Placeholder 2"/>
          <p:cNvSpPr>
            <a:spLocks noGrp="1"/>
          </p:cNvSpPr>
          <p:nvPr>
            <p:ph type="body" sz="quarter" idx="10"/>
          </p:nvPr>
        </p:nvSpPr>
        <p:spPr/>
        <p:txBody>
          <a:bodyPr/>
          <a:lstStyle/>
          <a:p>
            <a:r>
              <a:rPr lang="en-US" dirty="0" smtClean="0"/>
              <a:t>Tight loop with support</a:t>
            </a:r>
            <a:endParaRPr lang="en-US" dirty="0"/>
          </a:p>
          <a:p>
            <a:r>
              <a:rPr lang="en-US" dirty="0" smtClean="0"/>
              <a:t>Online upgrades</a:t>
            </a:r>
          </a:p>
          <a:p>
            <a:r>
              <a:rPr lang="en-US" dirty="0" smtClean="0"/>
              <a:t>Automated deployment</a:t>
            </a:r>
          </a:p>
          <a:p>
            <a:r>
              <a:rPr lang="en-US" dirty="0"/>
              <a:t>No down time between cycles – engineering </a:t>
            </a:r>
            <a:r>
              <a:rPr lang="en-US" dirty="0" smtClean="0"/>
              <a:t>backlog</a:t>
            </a:r>
            <a:endParaRPr lang="en-US" dirty="0"/>
          </a:p>
        </p:txBody>
      </p:sp>
    </p:spTree>
    <p:extLst>
      <p:ext uri="{BB962C8B-B14F-4D97-AF65-F5344CB8AC3E}">
        <p14:creationId xmlns:p14="http://schemas.microsoft.com/office/powerpoint/2010/main" val="2681420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Diagnostics</a:t>
            </a:r>
            <a:r>
              <a:rPr lang="en-US" dirty="0"/>
              <a:t/>
            </a:r>
            <a:br>
              <a:rPr lang="en-US" dirty="0"/>
            </a:br>
            <a:endParaRPr lang="en-US" dirty="0"/>
          </a:p>
        </p:txBody>
      </p:sp>
      <p:sp>
        <p:nvSpPr>
          <p:cNvPr id="3" name="Text Placeholder 2"/>
          <p:cNvSpPr>
            <a:spLocks noGrp="1"/>
          </p:cNvSpPr>
          <p:nvPr>
            <p:ph type="body" sz="quarter" idx="10"/>
          </p:nvPr>
        </p:nvSpPr>
        <p:spPr/>
        <p:txBody>
          <a:bodyPr/>
          <a:lstStyle/>
          <a:p>
            <a:r>
              <a:rPr lang="en-US" dirty="0"/>
              <a:t>Cultural change</a:t>
            </a:r>
          </a:p>
          <a:p>
            <a:r>
              <a:rPr lang="en-US" dirty="0" smtClean="0"/>
              <a:t>Extensive tracing</a:t>
            </a:r>
          </a:p>
          <a:p>
            <a:r>
              <a:rPr lang="en-US" dirty="0" smtClean="0"/>
              <a:t>Alerting </a:t>
            </a:r>
            <a:r>
              <a:rPr lang="en-US" dirty="0"/>
              <a:t>based on activity log, event log, and tracing</a:t>
            </a:r>
          </a:p>
          <a:p>
            <a:pPr lvl="0"/>
            <a:r>
              <a:rPr lang="en-US" dirty="0" smtClean="0"/>
              <a:t>External monitoring</a:t>
            </a:r>
            <a:endParaRPr lang="en-US" dirty="0"/>
          </a:p>
        </p:txBody>
      </p:sp>
    </p:spTree>
    <p:extLst>
      <p:ext uri="{BB962C8B-B14F-4D97-AF65-F5344CB8AC3E}">
        <p14:creationId xmlns:p14="http://schemas.microsoft.com/office/powerpoint/2010/main" val="1120980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a:t>
            </a:r>
            <a:endParaRPr lang="en-US" dirty="0"/>
          </a:p>
        </p:txBody>
      </p:sp>
      <p:sp>
        <p:nvSpPr>
          <p:cNvPr id="3" name="Text Placeholder 2"/>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3"/>
          <a:stretch>
            <a:fillRect/>
          </a:stretch>
        </p:blipFill>
        <p:spPr>
          <a:xfrm>
            <a:off x="1265237" y="1211263"/>
            <a:ext cx="10015537" cy="5509214"/>
          </a:xfrm>
          <a:prstGeom prst="rect">
            <a:avLst/>
          </a:prstGeom>
        </p:spPr>
      </p:pic>
    </p:spTree>
    <p:extLst>
      <p:ext uri="{BB962C8B-B14F-4D97-AF65-F5344CB8AC3E}">
        <p14:creationId xmlns:p14="http://schemas.microsoft.com/office/powerpoint/2010/main" val="2532778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490" y="6680621"/>
            <a:ext cx="3521579" cy="270285"/>
          </a:xfrm>
          <a:prstGeom prst="rect">
            <a:avLst/>
          </a:prstGeom>
        </p:spPr>
        <p:txBody>
          <a:bodyPr wrap="square">
            <a:spAutoFit/>
          </a:bodyPr>
          <a:lstStyle/>
          <a:p>
            <a:pPr defTabSz="932597"/>
            <a:r>
              <a:rPr lang="en-US" sz="1122" b="1" dirty="0">
                <a:solidFill>
                  <a:srgbClr val="000000"/>
                </a:solidFill>
              </a:rPr>
              <a:t>UTS#   TFS#</a:t>
            </a:r>
            <a:endParaRPr lang="en-US" sz="1122" dirty="0">
              <a:solidFill>
                <a:srgbClr val="000000"/>
              </a:solidFill>
            </a:endParaRPr>
          </a:p>
        </p:txBody>
      </p:sp>
      <p:graphicFrame>
        <p:nvGraphicFramePr>
          <p:cNvPr id="5" name="Table 4"/>
          <p:cNvGraphicFramePr>
            <a:graphicFrameLocks noGrp="1"/>
          </p:cNvGraphicFramePr>
          <p:nvPr>
            <p:extLst/>
          </p:nvPr>
        </p:nvGraphicFramePr>
        <p:xfrm>
          <a:off x="1632941" y="388590"/>
          <a:ext cx="9170599" cy="6217348"/>
        </p:xfrm>
        <a:graphic>
          <a:graphicData uri="http://schemas.openxmlformats.org/drawingml/2006/table">
            <a:tbl>
              <a:tblPr>
                <a:tableStyleId>{5C22544A-7EE6-4342-B048-85BDC9FD1C3A}</a:tableStyleId>
              </a:tblPr>
              <a:tblGrid>
                <a:gridCol w="572976"/>
                <a:gridCol w="572976"/>
                <a:gridCol w="572976"/>
                <a:gridCol w="572976"/>
                <a:gridCol w="574467"/>
                <a:gridCol w="574467"/>
                <a:gridCol w="572976"/>
                <a:gridCol w="572976"/>
                <a:gridCol w="572976"/>
                <a:gridCol w="572976"/>
                <a:gridCol w="366660"/>
                <a:gridCol w="206316"/>
                <a:gridCol w="572976"/>
                <a:gridCol w="572976"/>
                <a:gridCol w="147343"/>
                <a:gridCol w="425634"/>
                <a:gridCol w="572976"/>
                <a:gridCol w="572976"/>
              </a:tblGrid>
              <a:tr h="237684">
                <a:tc gridSpan="4">
                  <a:txBody>
                    <a:bodyPr/>
                    <a:lstStyle/>
                    <a:p>
                      <a:pPr marL="0" algn="ctr" defTabSz="914400" rtl="0" eaLnBrk="1" fontAlgn="b" latinLnBrk="0" hangingPunct="1"/>
                      <a:r>
                        <a:rPr lang="en-US" sz="1400" b="1" u="none" strike="noStrike" kern="1200" dirty="0" smtClean="0">
                          <a:solidFill>
                            <a:schemeClr val="tx1"/>
                          </a:solidFill>
                          <a:latin typeface="+mn-lt"/>
                          <a:ea typeface="+mn-ea"/>
                          <a:cs typeface="Calibri" pitchFamily="34" charset="0"/>
                        </a:rPr>
                        <a:t>Incident Date</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n-lt"/>
                          <a:ea typeface="+mn-ea"/>
                          <a:cs typeface="Calibri" pitchFamily="34" charset="0"/>
                        </a:rPr>
                        <a:t>Severity</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algn="ctr" defTabSz="914400" rtl="0" eaLnBrk="1" fontAlgn="b" latinLnBrk="0" hangingPunct="1"/>
                      <a:r>
                        <a:rPr lang="en-US" sz="1400" b="1" u="none" strike="noStrike" kern="1200" dirty="0" smtClean="0">
                          <a:solidFill>
                            <a:schemeClr val="tx1"/>
                          </a:solidFill>
                          <a:latin typeface="+mn-lt"/>
                          <a:ea typeface="+mn-ea"/>
                          <a:cs typeface="Calibri" pitchFamily="34" charset="0"/>
                        </a:rPr>
                        <a:t>Error Introduced by</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algn="ctr" defTabSz="914400" rtl="0" eaLnBrk="1" fontAlgn="b" latinLnBrk="0" hangingPunct="1"/>
                      <a:r>
                        <a:rPr lang="en-US" sz="1400" b="1" u="none" strike="noStrike" kern="1200" dirty="0" smtClean="0">
                          <a:solidFill>
                            <a:schemeClr val="tx1"/>
                          </a:solidFill>
                          <a:latin typeface="+mn-lt"/>
                          <a:ea typeface="+mn-ea"/>
                          <a:cs typeface="Calibri" pitchFamily="34" charset="0"/>
                        </a:rPr>
                        <a:t>Impacted</a:t>
                      </a:r>
                      <a:r>
                        <a:rPr lang="en-US" sz="1400" b="1" u="none" strike="noStrike" kern="1200" baseline="0" dirty="0" smtClean="0">
                          <a:solidFill>
                            <a:schemeClr val="tx1"/>
                          </a:solidFill>
                          <a:latin typeface="+mn-lt"/>
                          <a:ea typeface="+mn-ea"/>
                          <a:cs typeface="Calibri" pitchFamily="34" charset="0"/>
                        </a:rPr>
                        <a:t> Services</a:t>
                      </a:r>
                      <a:endParaRPr lang="en-US" sz="1400" b="1" u="none" strike="noStrike" kern="1200" dirty="0" smtClean="0">
                        <a:solidFill>
                          <a:schemeClr val="tx1"/>
                        </a:solidFill>
                        <a:latin typeface="+mn-lt"/>
                        <a:ea typeface="+mn-ea"/>
                        <a:cs typeface="Calibri" pitchFamily="34" charset="0"/>
                      </a:endParaRP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9480">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dirty="0" smtClean="0">
                          <a:latin typeface="+mn-lt"/>
                        </a:rPr>
                        <a:t>10/15/2012</a:t>
                      </a:r>
                    </a:p>
                  </a:txBody>
                  <a:tcPr marL="9715" marR="9715" marT="971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2</a:t>
                      </a:r>
                    </a:p>
                  </a:txBody>
                  <a:tcPr marL="9715" marR="9715" marT="971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Code</a:t>
                      </a:r>
                    </a:p>
                  </a:txBody>
                  <a:tcPr marL="9715" marR="9715" marT="971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dirty="0" smtClean="0">
                          <a:solidFill>
                            <a:schemeClr val="tx1"/>
                          </a:solidFill>
                          <a:effectLst/>
                          <a:latin typeface="+mn-lt"/>
                          <a:ea typeface="Calibri"/>
                        </a:rPr>
                        <a:t>TFS</a:t>
                      </a:r>
                    </a:p>
                  </a:txBody>
                  <a:tcPr marL="9715" marR="9715" marT="971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84">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n-lt"/>
                          <a:ea typeface="+mn-ea"/>
                          <a:cs typeface="Calibri" pitchFamily="34" charset="0"/>
                        </a:rPr>
                        <a:t>TT</a:t>
                      </a:r>
                      <a:r>
                        <a:rPr lang="en-US" sz="1400" b="1" u="none" strike="noStrike" kern="1200" baseline="0" dirty="0" smtClean="0">
                          <a:solidFill>
                            <a:schemeClr val="tx1"/>
                          </a:solidFill>
                          <a:latin typeface="+mn-lt"/>
                          <a:ea typeface="+mn-ea"/>
                          <a:cs typeface="Calibri" pitchFamily="34" charset="0"/>
                        </a:rPr>
                        <a:t>D (D</a:t>
                      </a:r>
                      <a:r>
                        <a:rPr lang="en-US" sz="1400" b="1" u="none" strike="noStrike" kern="1200" dirty="0" smtClean="0">
                          <a:solidFill>
                            <a:schemeClr val="tx1"/>
                          </a:solidFill>
                          <a:latin typeface="+mn-lt"/>
                          <a:ea typeface="+mn-ea"/>
                          <a:cs typeface="Calibri" pitchFamily="34" charset="0"/>
                        </a:rPr>
                        <a:t>etect)</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n-lt"/>
                          <a:ea typeface="+mn-ea"/>
                          <a:cs typeface="Calibri" pitchFamily="34" charset="0"/>
                        </a:rPr>
                        <a:t>TTE (Escalate)</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n-lt"/>
                          <a:ea typeface="+mn-ea"/>
                          <a:cs typeface="Calibri" pitchFamily="34" charset="0"/>
                        </a:rPr>
                        <a:t>TTM (Mitigate)</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err="1" smtClean="0">
                          <a:solidFill>
                            <a:schemeClr val="tx1"/>
                          </a:solidFill>
                          <a:latin typeface="+mn-lt"/>
                          <a:ea typeface="+mn-ea"/>
                          <a:cs typeface="Calibri" pitchFamily="34" charset="0"/>
                        </a:rPr>
                        <a:t>Cust</a:t>
                      </a:r>
                      <a:r>
                        <a:rPr lang="en-US" sz="1400" b="1" u="none" strike="noStrike" kern="1200" dirty="0" smtClean="0">
                          <a:solidFill>
                            <a:schemeClr val="tx1"/>
                          </a:solidFill>
                          <a:latin typeface="+mn-lt"/>
                          <a:ea typeface="+mn-ea"/>
                          <a:cs typeface="Calibri" pitchFamily="34" charset="0"/>
                        </a:rPr>
                        <a:t>. Imp.</a:t>
                      </a:r>
                      <a:r>
                        <a:rPr lang="en-US" sz="1400" b="1" u="none" strike="noStrike" kern="1200" baseline="0" dirty="0" smtClean="0">
                          <a:solidFill>
                            <a:schemeClr val="tx1"/>
                          </a:solidFill>
                          <a:latin typeface="+mn-lt"/>
                          <a:ea typeface="+mn-ea"/>
                          <a:cs typeface="Calibri" pitchFamily="34" charset="0"/>
                        </a:rPr>
                        <a:t> Duration</a:t>
                      </a:r>
                      <a:endParaRPr lang="en-US" sz="1400" b="1" u="none" strike="noStrike" kern="1200" dirty="0" smtClean="0">
                        <a:solidFill>
                          <a:schemeClr val="tx1"/>
                        </a:solidFill>
                        <a:latin typeface="+mn-lt"/>
                        <a:ea typeface="+mn-ea"/>
                        <a:cs typeface="Calibri" pitchFamily="34" charset="0"/>
                      </a:endParaRPr>
                    </a:p>
                  </a:txBody>
                  <a:tcPr marL="9715" marR="9715" marT="9715" marB="0" anchor="ctr">
                    <a:solidFill>
                      <a:srgbClr val="00ABC9"/>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19623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dirty="0" smtClean="0">
                          <a:latin typeface="+mn-lt"/>
                        </a:rPr>
                        <a:t>9</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dirty="0" smtClean="0">
                          <a:latin typeface="+mn-lt"/>
                        </a:rPr>
                        <a:t>h</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dirty="0" smtClean="0">
                          <a:latin typeface="+mn-lt"/>
                        </a:rPr>
                        <a:t>0</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dirty="0" smtClean="0">
                          <a:latin typeface="+mn-lt"/>
                        </a:rPr>
                        <a:t>m</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3</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h</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0</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m</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9</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h</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gridSpan="2">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0</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Calibri" pitchFamily="34" charset="0"/>
                        </a:rPr>
                        <a:t>m</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dirty="0" smtClean="0">
                          <a:effectLst/>
                          <a:latin typeface="+mn-lt"/>
                          <a:ea typeface="Calibri"/>
                        </a:rPr>
                        <a:t>21</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dirty="0" smtClean="0">
                          <a:effectLst/>
                          <a:latin typeface="+mn-lt"/>
                          <a:ea typeface="Calibri"/>
                        </a:rPr>
                        <a:t>h</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h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dirty="0" smtClean="0">
                          <a:effectLst/>
                          <a:latin typeface="+mn-lt"/>
                          <a:ea typeface="Calibri"/>
                        </a:rPr>
                        <a:t>0</a:t>
                      </a:r>
                    </a:p>
                  </a:txBody>
                  <a:tcPr marL="9715" marR="9715" marT="9715" marB="0"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dirty="0" smtClean="0">
                          <a:effectLst/>
                          <a:latin typeface="+mn-lt"/>
                          <a:ea typeface="Calibri"/>
                        </a:rPr>
                        <a:t>m</a:t>
                      </a:r>
                    </a:p>
                  </a:txBody>
                  <a:tcPr marL="9715" marR="9715" marT="9715" marB="0"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r>
              <a:tr h="237684">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latin typeface="+mn-lt"/>
                          <a:cs typeface="Calibri" pitchFamily="34" charset="0"/>
                        </a:rPr>
                        <a:t>Customer</a:t>
                      </a:r>
                      <a:r>
                        <a:rPr lang="en-US" sz="1400" b="1" u="none" strike="noStrike" baseline="0" dirty="0" smtClean="0">
                          <a:solidFill>
                            <a:schemeClr val="tx1"/>
                          </a:solidFill>
                          <a:latin typeface="+mn-lt"/>
                          <a:cs typeface="Calibri" pitchFamily="34" charset="0"/>
                        </a:rPr>
                        <a:t> </a:t>
                      </a:r>
                      <a:r>
                        <a:rPr lang="en-US" sz="1400" b="1" u="none" strike="noStrike" dirty="0" smtClean="0">
                          <a:solidFill>
                            <a:schemeClr val="tx1"/>
                          </a:solidFill>
                          <a:latin typeface="+mn-lt"/>
                          <a:cs typeface="Calibri" pitchFamily="34" charset="0"/>
                        </a:rPr>
                        <a:t>Impact</a:t>
                      </a:r>
                      <a:endParaRPr lang="en-US" sz="1400" b="1" i="0" u="none" strike="noStrike" dirty="0" smtClean="0">
                        <a:solidFill>
                          <a:schemeClr val="tx1"/>
                        </a:solidFill>
                        <a:latin typeface="+mn-lt"/>
                        <a:cs typeface="Calibri" pitchFamily="34" charset="0"/>
                      </a:endParaRP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rgbClr val="00ABC9"/>
                    </a:solidFill>
                  </a:tcPr>
                </a:tc>
                <a:tc hMerge="1">
                  <a:txBody>
                    <a:bodyPr/>
                    <a:lstStyle/>
                    <a:p>
                      <a:endParaRPr lang="en-US" dirty="0"/>
                    </a:p>
                  </a:txBody>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tx1"/>
                          </a:solidFill>
                          <a:latin typeface="+mn-lt"/>
                          <a:cs typeface="Calibri" pitchFamily="34" charset="0"/>
                        </a:rPr>
                        <a:t>Root Cause</a:t>
                      </a:r>
                      <a:endParaRPr lang="en-US" sz="1400" b="1" i="0" u="none" strike="noStrike" dirty="0" smtClean="0">
                        <a:solidFill>
                          <a:schemeClr val="tx1"/>
                        </a:solidFill>
                        <a:latin typeface="+mn-lt"/>
                        <a:cs typeface="Calibri" pitchFamily="34" charset="0"/>
                      </a:endParaRPr>
                    </a:p>
                  </a:txBody>
                  <a:tcPr marL="9715" marR="9715" marT="9715" marB="0" anchor="ctr">
                    <a:solidFill>
                      <a:srgbClr val="00ABC9"/>
                    </a:solidFill>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latin typeface="+mn-lt"/>
                          <a:cs typeface="Calibri" pitchFamily="34" charset="0"/>
                        </a:rPr>
                        <a:t>Detection Method</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932603">
                <a:tc rowSpan="3"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effectLst/>
                          <a:latin typeface="+mn-lt"/>
                          <a:ea typeface="+mn-ea"/>
                          <a:cs typeface="Arial" pitchFamily="34" charset="0"/>
                        </a:rPr>
                        <a:t>This impacted customers logged into the service from VS. After 24 hours, their session would timeout and not automatically reset, and they would get an error.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effectLst/>
                          <a:latin typeface="+mn-lt"/>
                          <a:ea typeface="+mn-ea"/>
                          <a:cs typeface="Arial" pitchFamily="34" charset="0"/>
                        </a:rPr>
                        <a:t>N customers hit the error.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effectLst/>
                          <a:latin typeface="+mn-lt"/>
                          <a:ea typeface="+mn-ea"/>
                          <a:cs typeface="Arial" pitchFamily="34" charset="0"/>
                        </a:rPr>
                        <a:t>Workaround: restart VS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solidFill>
                          <a:srgbClr val="000000"/>
                        </a:solidFill>
                        <a:effectLst/>
                        <a:latin typeface="+mn-lt"/>
                        <a:ea typeface="Calibri"/>
                      </a:endParaRPr>
                    </a:p>
                  </a:txBody>
                  <a:tcPr marL="9715" marR="9715" marT="9715" marB="0">
                    <a:solidFill>
                      <a:schemeClr val="bg1">
                        <a:lumMod val="85000"/>
                      </a:schemeClr>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rowSpan="3" hMerge="1">
                  <a:txBody>
                    <a:bodyPr/>
                    <a:lstStyle/>
                    <a:p>
                      <a:endParaRPr lang="en-US"/>
                    </a:p>
                  </a:txBody>
                  <a:tcPr/>
                </a:tc>
                <a:tc rowSpan="3"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Arial" pitchFamily="34" charset="0"/>
                        </a:rPr>
                        <a:t>A change was made for Napa in our patch on Monday that introduced this regression. We added a check which allowed you to not specify a host in the </a:t>
                      </a:r>
                      <a:r>
                        <a:rPr lang="en-US" sz="1400" b="0" kern="1200" baseline="0" dirty="0" err="1" smtClean="0">
                          <a:solidFill>
                            <a:schemeClr val="dk1"/>
                          </a:solidFill>
                          <a:latin typeface="+mn-lt"/>
                          <a:ea typeface="+mn-ea"/>
                          <a:cs typeface="Arial" pitchFamily="34" charset="0"/>
                        </a:rPr>
                        <a:t>url</a:t>
                      </a:r>
                      <a:r>
                        <a:rPr lang="en-US" sz="1400" b="0" kern="1200" baseline="0" dirty="0" smtClean="0">
                          <a:solidFill>
                            <a:schemeClr val="dk1"/>
                          </a:solidFill>
                          <a:latin typeface="+mn-lt"/>
                          <a:ea typeface="+mn-ea"/>
                          <a:cs typeface="Arial" pitchFamily="34" charset="0"/>
                        </a:rPr>
                        <a:t>, since Napa doesn’t use </a:t>
                      </a:r>
                      <a:r>
                        <a:rPr lang="en-US" sz="1400" b="0" kern="1200" baseline="0" dirty="0" err="1" smtClean="0">
                          <a:solidFill>
                            <a:schemeClr val="dk1"/>
                          </a:solidFill>
                          <a:latin typeface="+mn-lt"/>
                          <a:ea typeface="+mn-ea"/>
                          <a:cs typeface="Arial" pitchFamily="34" charset="0"/>
                        </a:rPr>
                        <a:t>url</a:t>
                      </a:r>
                      <a:r>
                        <a:rPr lang="en-US" sz="1400" b="0" kern="1200" baseline="0" dirty="0" smtClean="0">
                          <a:solidFill>
                            <a:schemeClr val="dk1"/>
                          </a:solidFill>
                          <a:latin typeface="+mn-lt"/>
                          <a:ea typeface="+mn-ea"/>
                          <a:cs typeface="Arial" pitchFamily="34" charset="0"/>
                        </a:rPr>
                        <a:t> routing – that check ended up being a case-sensitive check instead of a case insensitive.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Arial" pitchFamily="34" charset="0"/>
                        </a:rPr>
                        <a:t>When re-logging in, VS sends a lower case URL, which the server didn’t recognize and returned a 404 page not found error.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dk1"/>
                        </a:solidFill>
                        <a:latin typeface="+mn-lt"/>
                        <a:ea typeface="+mn-ea"/>
                        <a:cs typeface="Arial" pitchFamily="34" charset="0"/>
                      </a:endParaRPr>
                    </a:p>
                  </a:txBody>
                  <a:tcPr marL="9715" marR="9715" marT="9715" marB="0">
                    <a:solidFill>
                      <a:schemeClr val="bg1">
                        <a:lumMod val="85000"/>
                      </a:schemeClr>
                    </a:solidFill>
                  </a:tcPr>
                </a:tc>
                <a:tc rowSpan="3" hMerge="1">
                  <a:txBody>
                    <a:bodyPr/>
                    <a:lstStyle/>
                    <a:p>
                      <a:endParaRPr lang="en-US"/>
                    </a:p>
                  </a:txBody>
                  <a:tcPr/>
                </a:tc>
                <a:tc rowSpan="3"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itchFamily="34" charset="0"/>
                        </a:rPr>
                        <a:t>Manual:</a:t>
                      </a:r>
                      <a:r>
                        <a:rPr lang="en-US" sz="1400" baseline="0" dirty="0" smtClean="0">
                          <a:solidFill>
                            <a:schemeClr val="tx1"/>
                          </a:solidFill>
                          <a:latin typeface="+mn-lt"/>
                          <a:cs typeface="Arial" pitchFamily="34" charset="0"/>
                        </a:rPr>
                        <a:t> customer from twitter</a:t>
                      </a:r>
                    </a:p>
                    <a:p>
                      <a:pPr marL="0" marR="0" indent="0" algn="l" defTabSz="914400" rtl="0" eaLnBrk="1" fontAlgn="b" latinLnBrk="0" hangingPunct="1">
                        <a:lnSpc>
                          <a:spcPct val="100000"/>
                        </a:lnSpc>
                        <a:spcBef>
                          <a:spcPts val="0"/>
                        </a:spcBef>
                        <a:spcAft>
                          <a:spcPts val="0"/>
                        </a:spcAft>
                        <a:buClrTx/>
                        <a:buSzTx/>
                        <a:buFontTx/>
                        <a:buNone/>
                        <a:tabLst/>
                        <a:defRPr/>
                      </a:pPr>
                      <a:r>
                        <a:rPr lang="en-US" sz="1400" baseline="0" dirty="0" smtClean="0">
                          <a:solidFill>
                            <a:schemeClr val="tx1"/>
                          </a:solidFill>
                          <a:latin typeface="+mn-lt"/>
                          <a:cs typeface="Arial" pitchFamily="34" charset="0"/>
                        </a:rPr>
                        <a:t>Manual: internal from the dashboard error counts</a:t>
                      </a:r>
                      <a:endParaRPr lang="en-US" sz="1400" dirty="0" smtClean="0">
                        <a:solidFill>
                          <a:schemeClr val="tx1"/>
                        </a:solidFill>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84">
                <a:tc gridSpan="6"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dirty="0" smtClean="0">
                        <a:latin typeface="+mn-lt"/>
                      </a:endParaRPr>
                    </a:p>
                  </a:txBody>
                  <a:tcPr marL="12669" marR="12669" marT="9525" marB="0" anchor="ctr">
                    <a:solidFill>
                      <a:schemeClr val="bg1">
                        <a:lumMod val="85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vMerge="1">
                  <a:txBody>
                    <a:bodyPr/>
                    <a:lstStyle/>
                    <a:p>
                      <a:endParaRPr lang="en-US"/>
                    </a:p>
                  </a:txBody>
                  <a:tcPr/>
                </a:tc>
                <a:tc gridSpan="7" vMerge="1">
                  <a:txBody>
                    <a:bodyPr/>
                    <a:lstStyle/>
                    <a:p>
                      <a:endParaRPr lang="en-US"/>
                    </a:p>
                  </a:txBody>
                  <a:tcPr/>
                </a:tc>
                <a:tc hMerge="1" vMerge="1">
                  <a:txBody>
                    <a:bodyPr/>
                    <a:lstStyle/>
                    <a:p>
                      <a:endParaRPr lang="en-US"/>
                    </a:p>
                  </a:txBody>
                  <a:tcPr/>
                </a:tc>
                <a:tc hMerge="1"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latin typeface="+mn-lt"/>
                          <a:cs typeface="Calibri" pitchFamily="34" charset="0"/>
                        </a:rPr>
                        <a:t>Repeat?</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3109">
                <a:tc gridSpan="6"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dirty="0" smtClean="0">
                        <a:latin typeface="+mn-lt"/>
                      </a:endParaRPr>
                    </a:p>
                  </a:txBody>
                  <a:tcPr marL="12669" marR="12669" marT="9525" marB="0" anchor="ctr">
                    <a:solidFill>
                      <a:schemeClr val="bg1">
                        <a:lumMod val="85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vMerge="1">
                  <a:txBody>
                    <a:bodyPr/>
                    <a:lstStyle/>
                    <a:p>
                      <a:endParaRPr lang="en-US"/>
                    </a:p>
                  </a:txBody>
                  <a:tcPr/>
                </a:tc>
                <a:tc gridSpan="7" vMerge="1">
                  <a:txBody>
                    <a:bodyPr/>
                    <a:lstStyle/>
                    <a:p>
                      <a:endParaRPr lang="en-US"/>
                    </a:p>
                  </a:txBody>
                  <a:tcPr/>
                </a:tc>
                <a:tc hMerge="1" vMerge="1">
                  <a:txBody>
                    <a:bodyPr/>
                    <a:lstStyle/>
                    <a:p>
                      <a:endParaRPr lang="en-US"/>
                    </a:p>
                  </a:txBody>
                  <a:tcPr/>
                </a:tc>
                <a:tc hMerge="1"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Arial" pitchFamily="34" charset="0"/>
                        </a:rPr>
                        <a:t>No</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84">
                <a:tc gridSpan="18">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Calibri" pitchFamily="34" charset="0"/>
                        </a:rPr>
                        <a:t>Mitigation Steps</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dirty="0" smtClean="0">
                        <a:effectLst/>
                        <a:latin typeface="+mn-lt"/>
                        <a:ea typeface="Calibri"/>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2636">
                <a:tc gridSpan="18">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Arial" pitchFamily="34" charset="0"/>
                        </a:rPr>
                        <a:t>Communicated</a:t>
                      </a:r>
                      <a:r>
                        <a:rPr lang="en-US" sz="1600" kern="1200" baseline="0" dirty="0" smtClean="0">
                          <a:solidFill>
                            <a:schemeClr val="dk1"/>
                          </a:solidFill>
                          <a:latin typeface="+mn-lt"/>
                          <a:ea typeface="+mn-ea"/>
                          <a:cs typeface="Arial" pitchFamily="34" charset="0"/>
                        </a:rPr>
                        <a:t> to</a:t>
                      </a:r>
                      <a:r>
                        <a:rPr lang="en-US" sz="1600" kern="1200" dirty="0" smtClean="0">
                          <a:solidFill>
                            <a:schemeClr val="dk1"/>
                          </a:solidFill>
                          <a:latin typeface="+mn-lt"/>
                          <a:ea typeface="+mn-ea"/>
                          <a:cs typeface="Arial" pitchFamily="34" charset="0"/>
                        </a:rPr>
                        <a:t> customer</a:t>
                      </a:r>
                      <a:r>
                        <a:rPr lang="en-US" sz="1600" kern="1200" baseline="0" dirty="0" smtClean="0">
                          <a:solidFill>
                            <a:schemeClr val="dk1"/>
                          </a:solidFill>
                          <a:latin typeface="+mn-lt"/>
                          <a:ea typeface="+mn-ea"/>
                          <a:cs typeface="Arial" pitchFamily="34" charset="0"/>
                        </a:rPr>
                        <a:t>s the workaround on blog, forums, Twitter</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dirty="0" smtClean="0">
                        <a:effectLst/>
                        <a:latin typeface="+mn-lt"/>
                        <a:ea typeface="Calibri"/>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684">
                <a:tc gridSpan="8">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dirty="0" smtClean="0">
                          <a:latin typeface="+mn-lt"/>
                          <a:cs typeface="Calibri" pitchFamily="34" charset="0"/>
                        </a:rPr>
                        <a:t>Prevention</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rgbClr val="00ABC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dirty="0" smtClean="0">
                          <a:latin typeface="+mn-lt"/>
                          <a:cs typeface="Calibri" pitchFamily="34" charset="0"/>
                        </a:rPr>
                        <a:t>Owner</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Calibri" pitchFamily="34" charset="0"/>
                        </a:rPr>
                        <a:t>ETA</a:t>
                      </a:r>
                    </a:p>
                  </a:txBody>
                  <a:tcPr marL="9715" marR="9715" marT="9715" marB="0" anchor="ctr">
                    <a:solidFill>
                      <a:srgbClr val="00ABC9"/>
                    </a:solidFill>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dirty="0" smtClean="0">
                        <a:effectLst/>
                        <a:latin typeface="+mn-lt"/>
                        <a:ea typeface="Calibri"/>
                      </a:endParaRPr>
                    </a:p>
                  </a:txBody>
                  <a:tcPr marL="12669" marR="12669" marT="9525" marB="0" anchor="ctr">
                    <a:solidFill>
                      <a:srgbClr val="00ABC9"/>
                    </a:solidFill>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Calibri" pitchFamily="34" charset="0"/>
                        </a:rPr>
                        <a:t>Work Item ID</a:t>
                      </a:r>
                    </a:p>
                  </a:txBody>
                  <a:tcPr marL="9715" marR="9715" marT="9715" marB="0" anchor="ctr">
                    <a:solidFill>
                      <a:srgbClr val="00ABC9"/>
                    </a:solidFill>
                  </a:tcPr>
                </a:tc>
                <a:tc hMerge="1">
                  <a:txBody>
                    <a:bodyPr/>
                    <a:lstStyle/>
                    <a:p>
                      <a:endParaRPr lang="en-US"/>
                    </a:p>
                  </a:txBody>
                  <a:tcPr/>
                </a:tc>
                <a:tc hMerge="1">
                  <a:txBody>
                    <a:bodyPr/>
                    <a:lstStyle/>
                    <a:p>
                      <a:endParaRPr lang="en-US"/>
                    </a:p>
                  </a:txBody>
                  <a:tcPr/>
                </a:tc>
              </a:tr>
              <a:tr h="662537">
                <a:tc gridSpan="8">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Arial" pitchFamily="34" charset="0"/>
                        </a:rPr>
                        <a:t>We need monitoring improvements to enable us to alert on an unusually high number of a particular kind of error.</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Calibri" pitchFamily="34" charset="0"/>
                      </a:endParaRPr>
                    </a:p>
                  </a:txBody>
                  <a:tcPr marL="12669" marR="12669"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b="0" dirty="0" smtClean="0">
                        <a:latin typeface="+mn-lt"/>
                        <a:cs typeface="Arial"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400" b="0" dirty="0" smtClean="0">
                        <a:latin typeface="+mn-lt"/>
                        <a:cs typeface="Arial"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dirty="0" smtClean="0">
                          <a:latin typeface="+mn-lt"/>
                          <a:cs typeface="Arial" pitchFamily="34" charset="0"/>
                        </a:rPr>
                        <a:t>xxx</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Arial" pitchFamily="34" charset="0"/>
                        </a:rPr>
                        <a:t>Sprint</a:t>
                      </a:r>
                      <a:r>
                        <a:rPr lang="en-US" sz="1400" b="0" baseline="0" dirty="0" smtClean="0">
                          <a:latin typeface="+mn-lt"/>
                          <a:cs typeface="Arial" pitchFamily="34" charset="0"/>
                        </a:rPr>
                        <a:t> 41</a:t>
                      </a:r>
                      <a:endParaRPr lang="en-US" sz="1400" b="0" dirty="0" smtClean="0">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dirty="0" smtClean="0">
                        <a:effectLst/>
                        <a:latin typeface="+mn-lt"/>
                        <a:ea typeface="Calibri"/>
                      </a:endParaRPr>
                    </a:p>
                  </a:txBody>
                  <a:tcPr marL="12669" marR="12669" marT="9525" marB="0" anchor="ctr">
                    <a:solidFill>
                      <a:schemeClr val="bg1">
                        <a:lumMod val="85000"/>
                      </a:schemeClr>
                    </a:solidFill>
                  </a:tcPr>
                </a:tc>
                <a:tc hMerge="1">
                  <a:txBody>
                    <a:bodyPr/>
                    <a:lstStyle/>
                    <a:p>
                      <a:endParaRPr 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Arial" pitchFamily="34" charset="0"/>
                        </a:rPr>
                        <a:t>985178</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r>
              <a:tr h="227322">
                <a:tc gridSpan="8">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Arial" pitchFamily="34" charset="0"/>
                        </a:rPr>
                        <a:t>Fix VS so it doesn’t require a restart when this happens</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dirty="0" err="1" smtClean="0">
                          <a:latin typeface="+mn-lt"/>
                          <a:cs typeface="Arial" pitchFamily="34" charset="0"/>
                        </a:rPr>
                        <a:t>yyy</a:t>
                      </a:r>
                      <a:endParaRPr lang="en-US" sz="1400" b="0" dirty="0" smtClean="0">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Arial" pitchFamily="34" charset="0"/>
                        </a:rPr>
                        <a:t>Sprint</a:t>
                      </a:r>
                      <a:r>
                        <a:rPr lang="en-US" sz="1400" b="0" baseline="0" dirty="0" smtClean="0">
                          <a:latin typeface="+mn-lt"/>
                          <a:cs typeface="Arial" pitchFamily="34" charset="0"/>
                        </a:rPr>
                        <a:t> 39</a:t>
                      </a:r>
                      <a:endParaRPr lang="en-US" sz="1400" b="0" dirty="0" smtClean="0">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Arial" pitchFamily="34" charset="0"/>
                        </a:rPr>
                        <a:t>984154</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r>
              <a:tr h="227322">
                <a:tc gridSpan="8">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Arial" pitchFamily="34" charset="0"/>
                        </a:rPr>
                        <a:t>Add an automated test to cover the VS timeout scenario.</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dirty="0" err="1" smtClean="0">
                          <a:latin typeface="+mn-lt"/>
                          <a:cs typeface="Arial" pitchFamily="34" charset="0"/>
                        </a:rPr>
                        <a:t>zzz</a:t>
                      </a:r>
                      <a:endParaRPr lang="en-US" sz="1400" b="0" dirty="0" smtClean="0">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smtClean="0">
                          <a:latin typeface="+mn-lt"/>
                          <a:cs typeface="Arial" pitchFamily="34" charset="0"/>
                        </a:rPr>
                        <a:t>Sprint</a:t>
                      </a:r>
                      <a:r>
                        <a:rPr lang="en-US" sz="1400" b="0" baseline="0" smtClean="0">
                          <a:latin typeface="+mn-lt"/>
                          <a:cs typeface="Arial" pitchFamily="34" charset="0"/>
                        </a:rPr>
                        <a:t> 40</a:t>
                      </a:r>
                      <a:endParaRPr lang="en-US" sz="1400" b="0" dirty="0" smtClean="0">
                        <a:latin typeface="+mn-lt"/>
                        <a:cs typeface="Arial" pitchFamily="34" charset="0"/>
                      </a:endParaRP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Arial" pitchFamily="34" charset="0"/>
                        </a:rPr>
                        <a:t>895608</a:t>
                      </a:r>
                    </a:p>
                  </a:txBody>
                  <a:tcPr marL="9715" marR="9715" marT="9715" marB="0">
                    <a:solidFill>
                      <a:schemeClr val="bg1">
                        <a:lumMod val="85000"/>
                      </a:schemeClr>
                    </a:solidFill>
                  </a:tcP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6917694" y="6664417"/>
            <a:ext cx="3652695" cy="270285"/>
          </a:xfrm>
          <a:prstGeom prst="rect">
            <a:avLst/>
          </a:prstGeom>
        </p:spPr>
        <p:txBody>
          <a:bodyPr wrap="square">
            <a:spAutoFit/>
          </a:bodyPr>
          <a:lstStyle/>
          <a:p>
            <a:pPr defTabSz="932597"/>
            <a:r>
              <a:rPr lang="en-US" sz="1122" b="1" dirty="0">
                <a:solidFill>
                  <a:srgbClr val="000000"/>
                </a:solidFill>
              </a:rPr>
              <a:t>Slide Owner: Ed Glas</a:t>
            </a:r>
            <a:endParaRPr lang="en-US" sz="1122" dirty="0">
              <a:solidFill>
                <a:srgbClr val="000000"/>
              </a:solidFill>
            </a:endParaRPr>
          </a:p>
        </p:txBody>
      </p:sp>
      <p:sp>
        <p:nvSpPr>
          <p:cNvPr id="7" name="Title 1"/>
          <p:cNvSpPr txBox="1">
            <a:spLocks/>
          </p:cNvSpPr>
          <p:nvPr/>
        </p:nvSpPr>
        <p:spPr>
          <a:xfrm>
            <a:off x="2654071" y="32442"/>
            <a:ext cx="6994525" cy="332493"/>
          </a:xfrm>
          <a:prstGeom prst="rect">
            <a:avLst/>
          </a:prstGeom>
        </p:spPr>
        <p:txBody>
          <a:bodyPr vert="horz" lIns="93260" tIns="46630" rIns="93260" bIns="4663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32" dirty="0">
                <a:solidFill>
                  <a:prstClr val="black"/>
                </a:solidFill>
                <a:latin typeface="Calibri"/>
              </a:rPr>
              <a:t>VS Connectivity Issues</a:t>
            </a:r>
            <a:endParaRPr lang="en-US" sz="1632" b="1" dirty="0">
              <a:solidFill>
                <a:srgbClr val="00ABC9"/>
              </a:solidFill>
            </a:endParaRPr>
          </a:p>
        </p:txBody>
      </p:sp>
    </p:spTree>
    <p:extLst>
      <p:ext uri="{BB962C8B-B14F-4D97-AF65-F5344CB8AC3E}">
        <p14:creationId xmlns:p14="http://schemas.microsoft.com/office/powerpoint/2010/main" val="117267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quarter" idx="10"/>
          </p:nvPr>
        </p:nvSpPr>
        <p:spPr/>
        <p:txBody>
          <a:bodyPr/>
          <a:lstStyle/>
          <a:p>
            <a:r>
              <a:rPr lang="en-US" dirty="0" smtClean="0"/>
              <a:t>Ship frequently!</a:t>
            </a:r>
          </a:p>
          <a:p>
            <a:r>
              <a:rPr lang="en-US" dirty="0" smtClean="0"/>
              <a:t>Cultural change</a:t>
            </a:r>
          </a:p>
          <a:p>
            <a:r>
              <a:rPr lang="en-US" dirty="0"/>
              <a:t>Test the tools</a:t>
            </a:r>
          </a:p>
          <a:p>
            <a:endParaRPr lang="en-US" dirty="0"/>
          </a:p>
        </p:txBody>
      </p:sp>
      <p:pic>
        <p:nvPicPr>
          <p:cNvPr id="4" name="Picture 3"/>
          <p:cNvPicPr>
            <a:picLocks noChangeAspect="1"/>
          </p:cNvPicPr>
          <p:nvPr/>
        </p:nvPicPr>
        <p:blipFill>
          <a:blip r:embed="rId3"/>
          <a:stretch>
            <a:fillRect/>
          </a:stretch>
        </p:blipFill>
        <p:spPr>
          <a:xfrm>
            <a:off x="311966" y="4106862"/>
            <a:ext cx="11501001" cy="2514600"/>
          </a:xfrm>
          <a:prstGeom prst="rect">
            <a:avLst/>
          </a:prstGeom>
        </p:spPr>
      </p:pic>
    </p:spTree>
    <p:extLst>
      <p:ext uri="{BB962C8B-B14F-4D97-AF65-F5344CB8AC3E}">
        <p14:creationId xmlns:p14="http://schemas.microsoft.com/office/powerpoint/2010/main" val="4094169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Q&amp;A</a:t>
            </a:r>
            <a:endParaRPr lang="en-US" sz="7200" dirty="0"/>
          </a:p>
        </p:txBody>
      </p:sp>
    </p:spTree>
    <p:extLst>
      <p:ext uri="{BB962C8B-B14F-4D97-AF65-F5344CB8AC3E}">
        <p14:creationId xmlns:p14="http://schemas.microsoft.com/office/powerpoint/2010/main" val="1545450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99037" y="3040063"/>
            <a:ext cx="7239000" cy="914400"/>
          </a:xfrm>
        </p:spPr>
        <p:txBody>
          <a:bodyPr/>
          <a:lstStyle/>
          <a:p>
            <a:pPr marL="457200" indent="-457200">
              <a:buFont typeface="Arial" pitchFamily="34" charset="0"/>
              <a:buChar char="•"/>
            </a:pPr>
            <a:r>
              <a:rPr lang="en-US" sz="2800" dirty="0"/>
              <a:t>10/31/2012 </a:t>
            </a:r>
            <a:r>
              <a:rPr lang="en-US" sz="2800" dirty="0" smtClean="0"/>
              <a:t>1:45 </a:t>
            </a:r>
            <a:r>
              <a:rPr lang="en-US" sz="2800" dirty="0"/>
              <a:t>- B33 </a:t>
            </a:r>
            <a:r>
              <a:rPr lang="en-US" sz="2800" dirty="0" smtClean="0"/>
              <a:t>McKinley - </a:t>
            </a:r>
            <a:r>
              <a:rPr lang="en-US" sz="2800" dirty="0"/>
              <a:t>Application Lifecycle Management: It’s a Team </a:t>
            </a:r>
            <a:r>
              <a:rPr lang="en-US" sz="2800" dirty="0" smtClean="0"/>
              <a:t>Sport (Brian Keller)</a:t>
            </a:r>
            <a:endParaRPr lang="en-US" sz="2800" dirty="0"/>
          </a:p>
          <a:p>
            <a:pPr marL="457200" indent="-457200">
              <a:buFont typeface="Arial" pitchFamily="34" charset="0"/>
              <a:buChar char="•"/>
            </a:pPr>
            <a:r>
              <a:rPr lang="en-US" sz="2800" dirty="0"/>
              <a:t>11/1/2012 </a:t>
            </a:r>
            <a:r>
              <a:rPr lang="en-US" sz="2800" dirty="0" smtClean="0"/>
              <a:t>12:00 </a:t>
            </a:r>
            <a:r>
              <a:rPr lang="en-US" sz="2800" dirty="0"/>
              <a:t>- B92 </a:t>
            </a:r>
            <a:r>
              <a:rPr lang="en-US" sz="2800" dirty="0" smtClean="0"/>
              <a:t>Nexus/Normandy </a:t>
            </a:r>
            <a:r>
              <a:rPr lang="en-US" sz="2800" dirty="0"/>
              <a:t>- Developer Productivity with Visual Studio &amp; TFS </a:t>
            </a:r>
            <a:r>
              <a:rPr lang="en-US" sz="2800" dirty="0" smtClean="0"/>
              <a:t>2012 (Jamie Cool)</a:t>
            </a:r>
            <a:endParaRPr lang="en-US" sz="2800" dirty="0"/>
          </a:p>
          <a:p>
            <a:pPr marL="457200" indent="-457200">
              <a:buFont typeface="Arial" pitchFamily="34" charset="0"/>
              <a:buChar char="•"/>
            </a:pPr>
            <a:r>
              <a:rPr lang="en-US" sz="2800" dirty="0"/>
              <a:t>11/1/2012 10:15 - B92 </a:t>
            </a:r>
            <a:r>
              <a:rPr lang="en-US" sz="2800" dirty="0" smtClean="0"/>
              <a:t>Trident/Thunder - </a:t>
            </a:r>
            <a:r>
              <a:rPr lang="en-US" sz="2800" dirty="0" err="1"/>
              <a:t>DevOps</a:t>
            </a:r>
            <a:r>
              <a:rPr lang="en-US" sz="2800" dirty="0"/>
              <a:t>: Integrating development and operations for </a:t>
            </a:r>
            <a:r>
              <a:rPr lang="en-US" sz="2800" dirty="0" smtClean="0"/>
              <a:t>last </a:t>
            </a:r>
            <a:r>
              <a:rPr lang="en-US" sz="2800" dirty="0"/>
              <a:t>mile </a:t>
            </a:r>
            <a:r>
              <a:rPr lang="en-US" sz="2800" dirty="0" smtClean="0"/>
              <a:t>velocity (Larry </a:t>
            </a:r>
            <a:r>
              <a:rPr lang="en-US" sz="2800" dirty="0" err="1" smtClean="0"/>
              <a:t>Guger</a:t>
            </a:r>
            <a:r>
              <a:rPr lang="en-US" sz="2800" dirty="0" smtClean="0"/>
              <a:t>)</a:t>
            </a:r>
            <a:endParaRPr lang="en-US" sz="2800" dirty="0"/>
          </a:p>
        </p:txBody>
      </p:sp>
      <p:sp>
        <p:nvSpPr>
          <p:cNvPr id="4" name="Title 3"/>
          <p:cNvSpPr>
            <a:spLocks noGrp="1"/>
          </p:cNvSpPr>
          <p:nvPr>
            <p:ph type="ctrTitle"/>
          </p:nvPr>
        </p:nvSpPr>
        <p:spPr/>
        <p:txBody>
          <a:bodyPr/>
          <a:lstStyle/>
          <a:p>
            <a:r>
              <a:rPr lang="en-US" sz="6000" smtClean="0"/>
              <a:t>Related Sessions</a:t>
            </a:r>
            <a:endParaRPr lang="en-US" sz="6000" dirty="0"/>
          </a:p>
        </p:txBody>
      </p:sp>
    </p:spTree>
    <p:extLst>
      <p:ext uri="{BB962C8B-B14F-4D97-AF65-F5344CB8AC3E}">
        <p14:creationId xmlns:p14="http://schemas.microsoft.com/office/powerpoint/2010/main" val="3752334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99037" y="3040063"/>
            <a:ext cx="7239000" cy="914400"/>
          </a:xfrm>
        </p:spPr>
        <p:txBody>
          <a:bodyPr/>
          <a:lstStyle/>
          <a:p>
            <a:r>
              <a:rPr lang="en-US" sz="4400" dirty="0" smtClean="0"/>
              <a:t>http://tfspreview.com</a:t>
            </a:r>
            <a:endParaRPr lang="en-US" sz="4400" dirty="0"/>
          </a:p>
        </p:txBody>
      </p:sp>
      <p:sp>
        <p:nvSpPr>
          <p:cNvPr id="4" name="Title 3"/>
          <p:cNvSpPr>
            <a:spLocks noGrp="1"/>
          </p:cNvSpPr>
          <p:nvPr>
            <p:ph type="ctrTitle"/>
          </p:nvPr>
        </p:nvSpPr>
        <p:spPr/>
        <p:txBody>
          <a:bodyPr/>
          <a:lstStyle/>
          <a:p>
            <a:r>
              <a:rPr lang="en-US" sz="6000" dirty="0" smtClean="0"/>
              <a:t>Team Foundation Service</a:t>
            </a:r>
            <a:endParaRPr lang="en-US" sz="6000" dirty="0"/>
          </a:p>
        </p:txBody>
      </p:sp>
    </p:spTree>
    <p:extLst>
      <p:ext uri="{BB962C8B-B14F-4D97-AF65-F5344CB8AC3E}">
        <p14:creationId xmlns:p14="http://schemas.microsoft.com/office/powerpoint/2010/main" val="1243891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752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0" y="525462"/>
            <a:ext cx="1239370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44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t>
            </a:r>
            <a:r>
              <a:rPr lang="en-US" dirty="0" smtClean="0"/>
              <a:t>and deployment</a:t>
            </a:r>
            <a:endParaRPr lang="en-US" dirty="0"/>
          </a:p>
        </p:txBody>
      </p:sp>
      <p:sp>
        <p:nvSpPr>
          <p:cNvPr id="3" name="Text Placeholder 2"/>
          <p:cNvSpPr>
            <a:spLocks noGrp="1"/>
          </p:cNvSpPr>
          <p:nvPr>
            <p:ph type="body" sz="quarter" idx="10"/>
          </p:nvPr>
        </p:nvSpPr>
        <p:spPr/>
        <p:txBody>
          <a:bodyPr/>
          <a:lstStyle/>
          <a:p>
            <a:pPr lvl="0"/>
            <a:r>
              <a:rPr lang="en-US" dirty="0" smtClean="0"/>
              <a:t>Upgrade </a:t>
            </a:r>
            <a:r>
              <a:rPr lang="en-US" dirty="0"/>
              <a:t>Pioneer</a:t>
            </a:r>
          </a:p>
          <a:p>
            <a:pPr lvl="0"/>
            <a:r>
              <a:rPr lang="en-US" dirty="0" smtClean="0"/>
              <a:t>Email list for ship room approval of fixes</a:t>
            </a:r>
            <a:endParaRPr lang="en-US" dirty="0"/>
          </a:p>
          <a:p>
            <a:pPr lvl="0"/>
            <a:r>
              <a:rPr lang="en-US" dirty="0" smtClean="0"/>
              <a:t>Gated </a:t>
            </a:r>
            <a:r>
              <a:rPr lang="en-US" dirty="0" err="1"/>
              <a:t>checkin</a:t>
            </a:r>
            <a:r>
              <a:rPr lang="en-US" dirty="0"/>
              <a:t> and rolling test for the deployment branch</a:t>
            </a:r>
          </a:p>
          <a:p>
            <a:pPr lvl="0"/>
            <a:r>
              <a:rPr lang="en-US" dirty="0" smtClean="0"/>
              <a:t>Final gated </a:t>
            </a:r>
            <a:r>
              <a:rPr lang="en-US" dirty="0" err="1" smtClean="0"/>
              <a:t>checkin</a:t>
            </a:r>
            <a:r>
              <a:rPr lang="en-US" dirty="0" smtClean="0"/>
              <a:t> build is the production build</a:t>
            </a:r>
          </a:p>
          <a:p>
            <a:pPr lvl="0"/>
            <a:r>
              <a:rPr lang="en-US" dirty="0" smtClean="0"/>
              <a:t>Test </a:t>
            </a:r>
            <a:r>
              <a:rPr lang="en-US" dirty="0"/>
              <a:t>signs </a:t>
            </a:r>
            <a:r>
              <a:rPr lang="en-US" dirty="0" smtClean="0"/>
              <a:t>off </a:t>
            </a:r>
            <a:r>
              <a:rPr lang="en-US" dirty="0"/>
              <a:t>on an upgrade of the “golden” instance</a:t>
            </a:r>
          </a:p>
          <a:p>
            <a:pPr lvl="0"/>
            <a:r>
              <a:rPr lang="en-US" dirty="0"/>
              <a:t>Upgrade </a:t>
            </a:r>
            <a:r>
              <a:rPr lang="en-US" dirty="0" smtClean="0"/>
              <a:t>pre-production</a:t>
            </a:r>
          </a:p>
          <a:p>
            <a:pPr lvl="0"/>
            <a:r>
              <a:rPr lang="en-US" dirty="0" smtClean="0"/>
              <a:t>Upgrade production</a:t>
            </a:r>
          </a:p>
          <a:p>
            <a:pPr lvl="0"/>
            <a:r>
              <a:rPr lang="en-US" dirty="0" smtClean="0"/>
              <a:t>Retrospective</a:t>
            </a:r>
            <a:endParaRPr lang="en-US" dirty="0"/>
          </a:p>
          <a:p>
            <a:endParaRPr lang="en-US" dirty="0"/>
          </a:p>
        </p:txBody>
      </p:sp>
    </p:spTree>
    <p:extLst>
      <p:ext uri="{BB962C8B-B14F-4D97-AF65-F5344CB8AC3E}">
        <p14:creationId xmlns:p14="http://schemas.microsoft.com/office/powerpoint/2010/main" val="1137922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improvements</a:t>
            </a:r>
            <a:endParaRPr lang="en-US" dirty="0"/>
          </a:p>
        </p:txBody>
      </p:sp>
      <p:sp>
        <p:nvSpPr>
          <p:cNvPr id="3" name="Text Placeholder 2"/>
          <p:cNvSpPr>
            <a:spLocks noGrp="1"/>
          </p:cNvSpPr>
          <p:nvPr>
            <p:ph type="body" sz="quarter" idx="10"/>
          </p:nvPr>
        </p:nvSpPr>
        <p:spPr/>
        <p:txBody>
          <a:bodyPr/>
          <a:lstStyle/>
          <a:p>
            <a:pPr lvl="0"/>
            <a:r>
              <a:rPr lang="en-US" dirty="0" smtClean="0"/>
              <a:t>Upgrade </a:t>
            </a:r>
            <a:r>
              <a:rPr lang="en-US" dirty="0"/>
              <a:t>always works</a:t>
            </a:r>
          </a:p>
          <a:p>
            <a:pPr lvl="0"/>
            <a:r>
              <a:rPr lang="en-US" dirty="0" smtClean="0"/>
              <a:t>One </a:t>
            </a:r>
            <a:r>
              <a:rPr lang="en-US" dirty="0"/>
              <a:t>set of tests used by </a:t>
            </a:r>
            <a:r>
              <a:rPr lang="en-US" dirty="0" err="1"/>
              <a:t>dev</a:t>
            </a:r>
            <a:r>
              <a:rPr lang="en-US" dirty="0"/>
              <a:t> and test</a:t>
            </a:r>
          </a:p>
          <a:p>
            <a:pPr lvl="0"/>
            <a:r>
              <a:rPr lang="en-US" dirty="0"/>
              <a:t>Reduced UI test automation</a:t>
            </a:r>
          </a:p>
          <a:p>
            <a:pPr lvl="0"/>
            <a:r>
              <a:rPr lang="en-US" dirty="0"/>
              <a:t>Test beneath the UI using model-view patterns</a:t>
            </a:r>
          </a:p>
          <a:p>
            <a:pPr lvl="0"/>
            <a:r>
              <a:rPr lang="en-US" dirty="0"/>
              <a:t>Cut duplication</a:t>
            </a:r>
          </a:p>
          <a:p>
            <a:pPr lvl="0"/>
            <a:r>
              <a:rPr lang="en-US" dirty="0"/>
              <a:t>Make tests robust</a:t>
            </a:r>
          </a:p>
          <a:p>
            <a:r>
              <a:rPr lang="en-US" dirty="0" smtClean="0"/>
              <a:t>End to end scenario walkthrough</a:t>
            </a:r>
            <a:endParaRPr lang="en-US" dirty="0"/>
          </a:p>
        </p:txBody>
      </p:sp>
    </p:spTree>
    <p:extLst>
      <p:ext uri="{BB962C8B-B14F-4D97-AF65-F5344CB8AC3E}">
        <p14:creationId xmlns:p14="http://schemas.microsoft.com/office/powerpoint/2010/main" val="1128780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TFS 2010 peak was 1800 bugs</a:t>
            </a:r>
          </a:p>
          <a:p>
            <a:r>
              <a:rPr lang="en-US" dirty="0" smtClean="0"/>
              <a:t>TFS 2012 peak was 1000 bugs</a:t>
            </a:r>
          </a:p>
          <a:p>
            <a:pPr lvl="0"/>
            <a:r>
              <a:rPr lang="en-US" dirty="0" smtClean="0"/>
              <a:t>Stabilization </a:t>
            </a:r>
            <a:r>
              <a:rPr lang="en-US" dirty="0"/>
              <a:t>period between milestones</a:t>
            </a:r>
          </a:p>
          <a:p>
            <a:pPr lvl="0"/>
            <a:r>
              <a:rPr lang="en-US" dirty="0"/>
              <a:t>Bugs pushed out</a:t>
            </a:r>
          </a:p>
          <a:p>
            <a:pPr lvl="0"/>
            <a:r>
              <a:rPr lang="en-US" dirty="0" smtClean="0"/>
              <a:t>Cause: Not </a:t>
            </a:r>
            <a:r>
              <a:rPr lang="en-US" dirty="0"/>
              <a:t>shipping at the end of a </a:t>
            </a:r>
            <a:r>
              <a:rPr lang="en-US" dirty="0" smtClean="0"/>
              <a:t>sprint!</a:t>
            </a:r>
          </a:p>
          <a:p>
            <a:pPr lvl="0"/>
            <a:r>
              <a:rPr lang="en-US" dirty="0" smtClean="0"/>
              <a:t>Let’s change…</a:t>
            </a:r>
            <a:endParaRPr lang="en-US" dirty="0"/>
          </a:p>
        </p:txBody>
      </p:sp>
      <p:sp>
        <p:nvSpPr>
          <p:cNvPr id="2" name="Title 1"/>
          <p:cNvSpPr>
            <a:spLocks noGrp="1"/>
          </p:cNvSpPr>
          <p:nvPr>
            <p:ph type="title"/>
          </p:nvPr>
        </p:nvSpPr>
        <p:spPr/>
        <p:txBody>
          <a:bodyPr/>
          <a:lstStyle/>
          <a:p>
            <a:r>
              <a:rPr lang="en-US" dirty="0" smtClean="0"/>
              <a:t>Results for the box</a:t>
            </a:r>
            <a:endParaRPr lang="en-US" dirty="0"/>
          </a:p>
        </p:txBody>
      </p:sp>
    </p:spTree>
    <p:extLst>
      <p:ext uri="{BB962C8B-B14F-4D97-AF65-F5344CB8AC3E}">
        <p14:creationId xmlns:p14="http://schemas.microsoft.com/office/powerpoint/2010/main" val="679327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quarter" idx="10"/>
          </p:nvPr>
        </p:nvSpPr>
        <p:spPr/>
        <p:txBody>
          <a:bodyPr/>
          <a:lstStyle/>
          <a:p>
            <a:pPr lvl="0"/>
            <a:r>
              <a:rPr lang="en-US" dirty="0"/>
              <a:t>Plan in progressive increments</a:t>
            </a:r>
          </a:p>
          <a:p>
            <a:pPr lvl="0"/>
            <a:r>
              <a:rPr lang="en-US" dirty="0"/>
              <a:t>Feature flags to control </a:t>
            </a:r>
            <a:r>
              <a:rPr lang="en-US" dirty="0" smtClean="0"/>
              <a:t>disclosure</a:t>
            </a:r>
          </a:p>
          <a:p>
            <a:r>
              <a:rPr lang="en-US" dirty="0" smtClean="0"/>
              <a:t>Ship frequently!</a:t>
            </a:r>
          </a:p>
          <a:p>
            <a:r>
              <a:rPr lang="en-US" dirty="0" smtClean="0"/>
              <a:t>Cultural change</a:t>
            </a:r>
            <a:endParaRPr lang="en-US" dirty="0"/>
          </a:p>
          <a:p>
            <a:endParaRPr lang="en-US" dirty="0"/>
          </a:p>
        </p:txBody>
      </p:sp>
      <p:pic>
        <p:nvPicPr>
          <p:cNvPr id="4" name="Picture 3"/>
          <p:cNvPicPr>
            <a:picLocks noChangeAspect="1"/>
          </p:cNvPicPr>
          <p:nvPr/>
        </p:nvPicPr>
        <p:blipFill>
          <a:blip r:embed="rId3"/>
          <a:stretch>
            <a:fillRect/>
          </a:stretch>
        </p:blipFill>
        <p:spPr>
          <a:xfrm>
            <a:off x="311966" y="4106862"/>
            <a:ext cx="11501001" cy="2514600"/>
          </a:xfrm>
          <a:prstGeom prst="rect">
            <a:avLst/>
          </a:prstGeom>
        </p:spPr>
      </p:pic>
    </p:spTree>
    <p:extLst>
      <p:ext uri="{BB962C8B-B14F-4D97-AF65-F5344CB8AC3E}">
        <p14:creationId xmlns:p14="http://schemas.microsoft.com/office/powerpoint/2010/main" val="3502002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quarter" idx="10"/>
          </p:nvPr>
        </p:nvSpPr>
        <p:spPr/>
        <p:txBody>
          <a:bodyPr/>
          <a:lstStyle/>
          <a:p>
            <a:pPr lvl="0"/>
            <a:r>
              <a:rPr lang="en-US" dirty="0" smtClean="0"/>
              <a:t>Services scale differently</a:t>
            </a:r>
          </a:p>
          <a:p>
            <a:pPr lvl="0"/>
            <a:r>
              <a:rPr lang="en-US" dirty="0" smtClean="0"/>
              <a:t>Cost model is important</a:t>
            </a:r>
          </a:p>
          <a:p>
            <a:pPr lvl="0"/>
            <a:r>
              <a:rPr lang="en-US" dirty="0" smtClean="0"/>
              <a:t>Automation</a:t>
            </a:r>
            <a:endParaRPr lang="en-US" dirty="0"/>
          </a:p>
          <a:p>
            <a:pPr lvl="0"/>
            <a:r>
              <a:rPr lang="en-US" dirty="0" smtClean="0"/>
              <a:t>Online upgrade</a:t>
            </a:r>
            <a:endParaRPr lang="en-US" dirty="0"/>
          </a:p>
          <a:p>
            <a:pPr lvl="0"/>
            <a:r>
              <a:rPr lang="en-US" dirty="0" smtClean="0"/>
              <a:t>Engineering backlog</a:t>
            </a:r>
            <a:endParaRPr lang="en-US" dirty="0"/>
          </a:p>
          <a:p>
            <a:r>
              <a:rPr lang="en-US" dirty="0" smtClean="0"/>
              <a:t>Test monitoring and dashboard</a:t>
            </a:r>
            <a:endParaRPr lang="en-US" dirty="0"/>
          </a:p>
          <a:p>
            <a:pPr lvl="0"/>
            <a:r>
              <a:rPr lang="en-US" dirty="0" smtClean="0"/>
              <a:t>Still learning!</a:t>
            </a:r>
            <a:endParaRPr lang="en-US" dirty="0"/>
          </a:p>
          <a:p>
            <a:endParaRPr lang="en-US" dirty="0"/>
          </a:p>
        </p:txBody>
      </p:sp>
    </p:spTree>
    <p:extLst>
      <p:ext uri="{BB962C8B-B14F-4D97-AF65-F5344CB8AC3E}">
        <p14:creationId xmlns:p14="http://schemas.microsoft.com/office/powerpoint/2010/main" val="3948513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The Box and the Service</a:t>
            </a:r>
          </a:p>
          <a:p>
            <a:r>
              <a:rPr lang="en-US" dirty="0"/>
              <a:t>Planning</a:t>
            </a:r>
          </a:p>
          <a:p>
            <a:pPr lvl="0"/>
            <a:r>
              <a:rPr lang="en-US" dirty="0" smtClean="0"/>
              <a:t>Scrum</a:t>
            </a:r>
          </a:p>
          <a:p>
            <a:pPr lvl="0"/>
            <a:r>
              <a:rPr lang="en-US" dirty="0" smtClean="0"/>
              <a:t>Cadence</a:t>
            </a:r>
            <a:endParaRPr lang="en-US" dirty="0"/>
          </a:p>
          <a:p>
            <a:pPr lvl="0"/>
            <a:r>
              <a:rPr lang="en-US" dirty="0"/>
              <a:t>Engineering system</a:t>
            </a:r>
          </a:p>
          <a:p>
            <a:r>
              <a:rPr lang="en-US" dirty="0" smtClean="0"/>
              <a:t>Wrap up</a:t>
            </a:r>
            <a:endParaRPr lang="en-US" dirty="0"/>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4016846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The Box</a:t>
            </a:r>
            <a:endParaRPr lang="en-US" dirty="0"/>
          </a:p>
        </p:txBody>
      </p:sp>
    </p:spTree>
    <p:extLst>
      <p:ext uri="{BB962C8B-B14F-4D97-AF65-F5344CB8AC3E}">
        <p14:creationId xmlns:p14="http://schemas.microsoft.com/office/powerpoint/2010/main" val="2519866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Box</a:t>
            </a:r>
            <a:endParaRPr lang="en-US" dirty="0"/>
          </a:p>
        </p:txBody>
      </p:sp>
      <p:sp>
        <p:nvSpPr>
          <p:cNvPr id="3" name="Text Placeholder 2"/>
          <p:cNvSpPr>
            <a:spLocks noGrp="1"/>
          </p:cNvSpPr>
          <p:nvPr>
            <p:ph type="body" sz="quarter" idx="10"/>
          </p:nvPr>
        </p:nvSpPr>
        <p:spPr/>
        <p:txBody>
          <a:bodyPr/>
          <a:lstStyle/>
          <a:p>
            <a:pPr lvl="0"/>
            <a:r>
              <a:rPr lang="en-US" dirty="0" smtClean="0"/>
              <a:t>Multi-year cycles</a:t>
            </a:r>
          </a:p>
          <a:p>
            <a:pPr lvl="0"/>
            <a:r>
              <a:rPr lang="en-US" dirty="0" smtClean="0"/>
              <a:t>Milestones and stabilizations</a:t>
            </a:r>
          </a:p>
          <a:p>
            <a:pPr lvl="0"/>
            <a:r>
              <a:rPr lang="en-US" dirty="0" smtClean="0"/>
              <a:t>Debt</a:t>
            </a:r>
            <a:endParaRPr lang="en-US" dirty="0"/>
          </a:p>
        </p:txBody>
      </p:sp>
      <p:pic>
        <p:nvPicPr>
          <p:cNvPr id="4" name="Picture 3"/>
          <p:cNvPicPr>
            <a:picLocks noChangeAspect="1"/>
          </p:cNvPicPr>
          <p:nvPr/>
        </p:nvPicPr>
        <p:blipFill>
          <a:blip r:embed="rId3"/>
          <a:stretch>
            <a:fillRect/>
          </a:stretch>
        </p:blipFill>
        <p:spPr>
          <a:xfrm>
            <a:off x="2941637" y="3743376"/>
            <a:ext cx="9220200" cy="2974258"/>
          </a:xfrm>
          <a:prstGeom prst="rect">
            <a:avLst/>
          </a:prstGeom>
        </p:spPr>
      </p:pic>
    </p:spTree>
    <p:extLst>
      <p:ext uri="{BB962C8B-B14F-4D97-AF65-F5344CB8AC3E}">
        <p14:creationId xmlns:p14="http://schemas.microsoft.com/office/powerpoint/2010/main" val="4080198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Team Foundation Service</a:t>
            </a:r>
            <a:br>
              <a:rPr lang="en-US" dirty="0" smtClean="0"/>
            </a:br>
            <a:r>
              <a:rPr lang="en-US" dirty="0" smtClean="0"/>
              <a:t>http://tfspreview.com</a:t>
            </a:r>
            <a:endParaRPr lang="en-US" dirty="0"/>
          </a:p>
        </p:txBody>
      </p:sp>
    </p:spTree>
    <p:extLst>
      <p:ext uri="{BB962C8B-B14F-4D97-AF65-F5344CB8AC3E}">
        <p14:creationId xmlns:p14="http://schemas.microsoft.com/office/powerpoint/2010/main" val="637669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0"/>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088" y="525462"/>
            <a:ext cx="8468297" cy="5967214"/>
          </a:xfrm>
          <a:prstGeom prst="rect">
            <a:avLst/>
          </a:prstGeom>
        </p:spPr>
      </p:pic>
    </p:spTree>
    <p:extLst>
      <p:ext uri="{BB962C8B-B14F-4D97-AF65-F5344CB8AC3E}">
        <p14:creationId xmlns:p14="http://schemas.microsoft.com/office/powerpoint/2010/main" val="71028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Planning</a:t>
            </a:r>
            <a:endParaRPr lang="en-US" dirty="0"/>
          </a:p>
        </p:txBody>
      </p:sp>
    </p:spTree>
    <p:extLst>
      <p:ext uri="{BB962C8B-B14F-4D97-AF65-F5344CB8AC3E}">
        <p14:creationId xmlns:p14="http://schemas.microsoft.com/office/powerpoint/2010/main" val="2620913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Buck Hodges</External_x0020_Speaker>
    <Session_x0020_Code xmlns="2295e2e7-0eeb-498e-8716-217bb2ee6ee3"> 2-004</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8b529f77-48ab-4581-b468-93f09345b8aa"/>
    <ds:schemaRef ds:uri="2295e2e7-0eeb-498e-8716-217bb2ee6ee3"/>
    <ds:schemaRef ds:uri="http://schemas.microsoft.com/office/2006/documentManagement/types"/>
    <ds:schemaRef ds:uri="http://schemas.microsoft.com/office/2006/metadata/properties"/>
    <ds:schemaRef ds:uri="230e9df3-be65-4c73-a93b-d1236ebd677e"/>
    <ds:schemaRef ds:uri="http://purl.org/dc/dcmitype/"/>
    <ds:schemaRef ds:uri="http://schemas.openxmlformats.org/package/2006/metadata/core-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4163</Words>
  <Application>Microsoft Office PowerPoint</Application>
  <PresentationFormat>Custom</PresentationFormat>
  <Paragraphs>324</Paragraphs>
  <Slides>34</Slides>
  <Notes>29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ＭＳ Ｐゴシック</vt:lpstr>
      <vt:lpstr>Arial</vt:lpstr>
      <vt:lpstr>Avenir LT Pro 45 Book</vt:lpstr>
      <vt:lpstr>Calibri</vt:lpstr>
      <vt:lpstr>Calibri Light</vt:lpstr>
      <vt:lpstr>Consolas</vt:lpstr>
      <vt:lpstr>Segoe UI</vt:lpstr>
      <vt:lpstr>Segoe UI Light</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Office Theme</vt:lpstr>
      <vt:lpstr>2_5-30405_Build_Template_16x9_DarkBlue_Color_Background</vt:lpstr>
      <vt:lpstr>Developing Continuous Services: Real world experiences of the Team Foundation Service engineering team</vt:lpstr>
      <vt:lpstr>Buck Hodges</vt:lpstr>
      <vt:lpstr>PowerPoint Presentation</vt:lpstr>
      <vt:lpstr>Agenda </vt:lpstr>
      <vt:lpstr>The Box</vt:lpstr>
      <vt:lpstr>The Box</vt:lpstr>
      <vt:lpstr>Team Foundation Service http://tfspreview.com</vt:lpstr>
      <vt:lpstr>PowerPoint Presentation</vt:lpstr>
      <vt:lpstr>Planning</vt:lpstr>
      <vt:lpstr>Planning great experiences </vt:lpstr>
      <vt:lpstr>Scrum</vt:lpstr>
      <vt:lpstr>Adopting Scrum</vt:lpstr>
      <vt:lpstr>Sprint Email</vt:lpstr>
      <vt:lpstr>Cadence</vt:lpstr>
      <vt:lpstr>Box thinking for a service</vt:lpstr>
      <vt:lpstr>Ship Every Sprint</vt:lpstr>
      <vt:lpstr>Engineering</vt:lpstr>
      <vt:lpstr>The service and the box</vt:lpstr>
      <vt:lpstr>Rolling Tests</vt:lpstr>
      <vt:lpstr>Differences</vt:lpstr>
      <vt:lpstr>Differences</vt:lpstr>
      <vt:lpstr>Monitoring and Diagnostics </vt:lpstr>
      <vt:lpstr>Dashboard</vt:lpstr>
      <vt:lpstr>PowerPoint Presentation</vt:lpstr>
      <vt:lpstr>Wrapping up</vt:lpstr>
      <vt:lpstr>Q&amp;A</vt:lpstr>
      <vt:lpstr>Related Sessions</vt:lpstr>
      <vt:lpstr>Team Foundation Service</vt:lpstr>
      <vt:lpstr>PowerPoint Presentation</vt:lpstr>
      <vt:lpstr>Verification and deployment</vt:lpstr>
      <vt:lpstr>Engineering improvements</vt:lpstr>
      <vt:lpstr>Results for the box</vt:lpstr>
      <vt:lpstr>Wrapping up</vt:lpstr>
      <vt:lpstr>Wrapping up</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Continuous Services: Real world experiences of the Team Foundation Service engineering team</dc:title>
  <dc:subject>Build 2012</dc:subject>
  <dc:creator> Buck Hodges</dc:creator>
  <cp:keywords>Build 2012</cp:keywords>
  <dc:description>Template: Mitchell Derrey, Silver Fox Productions
Formatting: J.R. Tripp, Silver Fox Productions
Date: October 29th - November 2nd, 2012
Location: MSCC, Redmond, WA
Audience Type: Internal</dc:description>
  <cp:lastModifiedBy>Shows</cp:lastModifiedBy>
  <cp:revision>4</cp:revision>
  <dcterms:created xsi:type="dcterms:W3CDTF">2012-10-30T17:49:35Z</dcterms:created>
  <dcterms:modified xsi:type="dcterms:W3CDTF">2012-10-30T20:01:32Z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