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Lst>
  <p:notesMasterIdLst>
    <p:notesMasterId r:id="rId35"/>
  </p:notesMasterIdLst>
  <p:handoutMasterIdLst>
    <p:handoutMasterId r:id="rId36"/>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0110" autoAdjust="0"/>
  </p:normalViewPr>
  <p:slideViewPr>
    <p:cSldViewPr>
      <p:cViewPr varScale="1">
        <p:scale>
          <a:sx n="56" d="100"/>
          <a:sy n="56" d="100"/>
        </p:scale>
        <p:origin x="36" y="1002"/>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11/2/2012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11/2/2012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11/2/2012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27752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20A6665-9104-4819-94E7-1AA712AF46A3}"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238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4F1C50-02F2-4ADA-A929-1061B0B89DED}"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0264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1850F30-06DE-49A3-90B8-E659116C32F6}"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2670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CEB6A9D-E378-4D33-9219-86B60E34003E}"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3799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4F1C50-02F2-4ADA-A929-1061B0B89DED}"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6435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4F1C50-02F2-4ADA-A929-1061B0B89DED}" type="datetime1">
              <a:rPr lang="en-US" smtClean="0">
                <a:solidFill>
                  <a:prstClr val="black"/>
                </a:solidFill>
              </a:rPr>
              <a:pPr/>
              <a:t>11/2/2012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3610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60227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4319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32590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917072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389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4068915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5746094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7173118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1353140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0569164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2736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7075391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69894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86905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88347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288143" y="6558509"/>
            <a:ext cx="1494383" cy="247512"/>
          </a:xfrm>
          <a:prstGeom prst="rect">
            <a:avLst/>
          </a:prstGeom>
        </p:spPr>
        <p:txBody>
          <a:bodyPr lIns="124358" tIns="62179" rIns="124358" bIns="62179"/>
          <a:lstStyle/>
          <a:p>
            <a:fld id="{29D28D06-218E-4EE5-AC47-A9F3FEC497C6}" type="datetime1">
              <a:rPr lang="en-US" smtClean="0">
                <a:solidFill>
                  <a:srgbClr val="FFFFFF"/>
                </a:solidFill>
              </a:rPr>
              <a:pPr/>
              <a:t>11/2/2012</a:t>
            </a:fld>
            <a:endParaRPr lang="en-US">
              <a:solidFill>
                <a:srgbClr val="FFFFFF"/>
              </a:solidFill>
            </a:endParaRPr>
          </a:p>
        </p:txBody>
      </p:sp>
      <p:sp>
        <p:nvSpPr>
          <p:cNvPr id="5" name="Footer Placeholder 4"/>
          <p:cNvSpPr>
            <a:spLocks noGrp="1"/>
          </p:cNvSpPr>
          <p:nvPr>
            <p:ph type="ftr" sz="quarter" idx="11"/>
          </p:nvPr>
        </p:nvSpPr>
        <p:spPr>
          <a:xfrm>
            <a:off x="6782521" y="6558509"/>
            <a:ext cx="3938217" cy="247512"/>
          </a:xfrm>
          <a:prstGeom prst="rect">
            <a:avLst/>
          </a:prstGeom>
        </p:spPr>
        <p:txBody>
          <a:bodyPr lIns="124358" tIns="62179" rIns="124358" bIns="62179"/>
          <a:lstStyle/>
          <a:p>
            <a:endParaRPr lang="en-US">
              <a:solidFill>
                <a:srgbClr val="FFFFFF"/>
              </a:solidFill>
            </a:endParaRPr>
          </a:p>
        </p:txBody>
      </p:sp>
      <p:sp>
        <p:nvSpPr>
          <p:cNvPr id="6" name="Slide Number Placeholder 5"/>
          <p:cNvSpPr>
            <a:spLocks noGrp="1"/>
          </p:cNvSpPr>
          <p:nvPr>
            <p:ph type="sldNum" sz="quarter" idx="12"/>
          </p:nvPr>
        </p:nvSpPr>
        <p:spPr>
          <a:xfrm>
            <a:off x="518186" y="6514851"/>
            <a:ext cx="462639" cy="334830"/>
          </a:xfrm>
          <a:prstGeom prst="rect">
            <a:avLst/>
          </a:prstGeom>
        </p:spPr>
        <p:txBody>
          <a:bodyPr lIns="124358" tIns="62179" rIns="124358" bIns="62179"/>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47216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56887594"/>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Lenses for the Windows Phone 8 Camera</a:t>
            </a:r>
            <a:endParaRPr lang="en-US" dirty="0"/>
          </a:p>
        </p:txBody>
      </p:sp>
      <p:sp>
        <p:nvSpPr>
          <p:cNvPr id="3" name="Subtitle 2"/>
          <p:cNvSpPr>
            <a:spLocks noGrp="1"/>
          </p:cNvSpPr>
          <p:nvPr>
            <p:ph type="subTitle" idx="1"/>
          </p:nvPr>
        </p:nvSpPr>
        <p:spPr/>
        <p:txBody>
          <a:bodyPr/>
          <a:lstStyle/>
          <a:p>
            <a:r>
              <a:rPr lang="en-US" dirty="0" smtClean="0"/>
              <a:t>Eric P. Bennett</a:t>
            </a:r>
          </a:p>
          <a:p>
            <a:r>
              <a:rPr lang="en-US" dirty="0" smtClean="0"/>
              <a:t>Senior Lead Program Manager</a:t>
            </a:r>
          </a:p>
          <a:p>
            <a:r>
              <a:rPr lang="en-US" dirty="0" smtClean="0"/>
              <a:t>Windows Phone Camera</a:t>
            </a:r>
          </a:p>
          <a:p>
            <a:r>
              <a:rPr lang="en-US" dirty="0" smtClean="0"/>
              <a:t>2-018</a:t>
            </a:r>
            <a:endParaRPr lang="en-US" dirty="0"/>
          </a:p>
        </p:txBody>
      </p:sp>
    </p:spTree>
    <p:extLst>
      <p:ext uri="{BB962C8B-B14F-4D97-AF65-F5344CB8AC3E}">
        <p14:creationId xmlns:p14="http://schemas.microsoft.com/office/powerpoint/2010/main" val="11485648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Lens Requirements</a:t>
            </a:r>
            <a:endParaRPr lang="en-US" dirty="0"/>
          </a:p>
        </p:txBody>
      </p:sp>
      <p:sp>
        <p:nvSpPr>
          <p:cNvPr id="3" name="Text Placeholder 2"/>
          <p:cNvSpPr>
            <a:spLocks noGrp="1"/>
          </p:cNvSpPr>
          <p:nvPr>
            <p:ph type="body" sz="quarter" idx="4294967295"/>
          </p:nvPr>
        </p:nvSpPr>
        <p:spPr>
          <a:xfrm>
            <a:off x="274638" y="1287463"/>
            <a:ext cx="11383962" cy="2438400"/>
          </a:xfrm>
          <a:prstGeom prst="rect">
            <a:avLst/>
          </a:prstGeom>
        </p:spPr>
        <p:txBody>
          <a:bodyPr/>
          <a:lstStyle/>
          <a:p>
            <a:r>
              <a:rPr lang="en-US" dirty="0" smtClean="0">
                <a:cs typeface="Courier New" pitchFamily="49" charset="0"/>
              </a:rPr>
              <a:t>In WMAppManifest.xml &lt;Extensions&gt; add “</a:t>
            </a:r>
            <a:r>
              <a:rPr lang="en-US" dirty="0" err="1" smtClean="0">
                <a:cs typeface="Courier New" pitchFamily="49" charset="0"/>
              </a:rPr>
              <a:t>Camera_Capture_App</a:t>
            </a:r>
            <a:r>
              <a:rPr lang="en-US" dirty="0" smtClean="0">
                <a:cs typeface="Courier New" pitchFamily="49" charset="0"/>
              </a:rPr>
              <a:t>” Extension</a:t>
            </a:r>
          </a:p>
          <a:p>
            <a:r>
              <a:rPr lang="en-US" dirty="0">
                <a:latin typeface="Consolas" pitchFamily="49" charset="0"/>
                <a:cs typeface="Consolas" pitchFamily="49" charset="0"/>
              </a:rPr>
              <a:t/>
            </a:r>
            <a:br>
              <a:rPr lang="en-US" dirty="0">
                <a:latin typeface="Consolas" pitchFamily="49" charset="0"/>
                <a:cs typeface="Consolas" pitchFamily="49" charset="0"/>
              </a:rPr>
            </a:br>
            <a:r>
              <a:rPr lang="en-US" dirty="0" err="1" smtClean="0"/>
              <a:t>DeepLink</a:t>
            </a:r>
            <a:r>
              <a:rPr lang="en-US" dirty="0" smtClean="0"/>
              <a:t> </a:t>
            </a:r>
            <a:r>
              <a:rPr lang="en-US" dirty="0"/>
              <a:t>URI contains “</a:t>
            </a:r>
            <a:r>
              <a:rPr lang="en-US" dirty="0" err="1"/>
              <a:t>ViewfinderLaunch</a:t>
            </a:r>
            <a:r>
              <a:rPr lang="en-US" dirty="0" smtClean="0"/>
              <a:t>”</a:t>
            </a:r>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r>
              <a:rPr lang="en-US" dirty="0" smtClean="0"/>
              <a:t>For Lens Icons:</a:t>
            </a:r>
            <a:endParaRPr lang="en-US" dirty="0"/>
          </a:p>
        </p:txBody>
      </p:sp>
      <p:graphicFrame>
        <p:nvGraphicFramePr>
          <p:cNvPr id="6" name="Table 5"/>
          <p:cNvGraphicFramePr>
            <a:graphicFrameLocks noGrp="1"/>
          </p:cNvGraphicFramePr>
          <p:nvPr>
            <p:extLst/>
          </p:nvPr>
        </p:nvGraphicFramePr>
        <p:xfrm>
          <a:off x="3703637" y="4106862"/>
          <a:ext cx="8229598" cy="2636393"/>
        </p:xfrm>
        <a:graphic>
          <a:graphicData uri="http://schemas.openxmlformats.org/drawingml/2006/table">
            <a:tbl>
              <a:tblPr firstRow="1" bandRow="1">
                <a:tableStyleId>{793D81CF-94F2-401A-BA57-92F5A7B2D0C5}</a:tableStyleId>
              </a:tblPr>
              <a:tblGrid>
                <a:gridCol w="1828798"/>
                <a:gridCol w="1828800"/>
                <a:gridCol w="1524000"/>
                <a:gridCol w="3048000"/>
              </a:tblGrid>
              <a:tr h="927344">
                <a:tc>
                  <a:txBody>
                    <a:bodyPr/>
                    <a:lstStyle/>
                    <a:p>
                      <a:pPr marL="0" marR="0" algn="ctr">
                        <a:lnSpc>
                          <a:spcPct val="115000"/>
                        </a:lnSpc>
                        <a:spcBef>
                          <a:spcPts val="0"/>
                        </a:spcBef>
                        <a:spcAft>
                          <a:spcPts val="0"/>
                        </a:spcAft>
                      </a:pPr>
                      <a:r>
                        <a:rPr lang="en-US" sz="2400" b="1" dirty="0" smtClean="0">
                          <a:gradFill>
                            <a:gsLst>
                              <a:gs pos="0">
                                <a:schemeClr val="bg1"/>
                              </a:gs>
                              <a:gs pos="100000">
                                <a:schemeClr val="bg1"/>
                              </a:gs>
                            </a:gsLst>
                            <a:lin ang="5400000" scaled="0"/>
                          </a:gradFill>
                          <a:effectLst/>
                          <a:latin typeface="+mn-lt"/>
                          <a:ea typeface="Times New Roman"/>
                          <a:cs typeface="Times New Roman"/>
                        </a:rPr>
                        <a:t>Resolution</a:t>
                      </a:r>
                      <a:endParaRPr lang="en-US" sz="2400" dirty="0">
                        <a:gradFill>
                          <a:gsLst>
                            <a:gs pos="0">
                              <a:schemeClr val="bg1"/>
                            </a:gs>
                            <a:gs pos="100000">
                              <a:schemeClr val="bg1"/>
                            </a:gs>
                          </a:gsLst>
                          <a:lin ang="5400000" scaled="0"/>
                        </a:gradFill>
                        <a:effectLst/>
                        <a:latin typeface="+mn-lt"/>
                        <a:ea typeface="Calibri"/>
                        <a:cs typeface="Times New Roman"/>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marL="0" marR="0" algn="ctr">
                        <a:lnSpc>
                          <a:spcPct val="115000"/>
                        </a:lnSpc>
                        <a:spcBef>
                          <a:spcPts val="0"/>
                        </a:spcBef>
                        <a:spcAft>
                          <a:spcPts val="0"/>
                        </a:spcAft>
                      </a:pPr>
                      <a:r>
                        <a:rPr lang="en-US" sz="2400" b="1" dirty="0" smtClean="0">
                          <a:gradFill>
                            <a:gsLst>
                              <a:gs pos="0">
                                <a:schemeClr val="bg1"/>
                              </a:gs>
                              <a:gs pos="100000">
                                <a:schemeClr val="bg1"/>
                              </a:gs>
                            </a:gsLst>
                            <a:lin ang="5400000" scaled="0"/>
                          </a:gradFill>
                          <a:effectLst/>
                          <a:latin typeface="+mn-lt"/>
                          <a:ea typeface="Times New Roman"/>
                          <a:cs typeface="Times New Roman"/>
                        </a:rPr>
                        <a:t>Icon size</a:t>
                      </a:r>
                      <a:endParaRPr lang="en-US" sz="2400" dirty="0">
                        <a:gradFill>
                          <a:gsLst>
                            <a:gs pos="0">
                              <a:schemeClr val="bg1"/>
                            </a:gs>
                            <a:gs pos="100000">
                              <a:schemeClr val="bg1"/>
                            </a:gs>
                          </a:gsLst>
                          <a:lin ang="5400000" scaled="0"/>
                        </a:gradFill>
                        <a:effectLst/>
                        <a:latin typeface="+mn-lt"/>
                        <a:ea typeface="Calibri"/>
                        <a:cs typeface="Times New Roman"/>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marL="0" marR="0" algn="ctr">
                        <a:lnSpc>
                          <a:spcPct val="115000"/>
                        </a:lnSpc>
                        <a:spcBef>
                          <a:spcPts val="0"/>
                        </a:spcBef>
                        <a:spcAft>
                          <a:spcPts val="0"/>
                        </a:spcAft>
                      </a:pPr>
                      <a:r>
                        <a:rPr lang="en-US" sz="2400" b="1" dirty="0" smtClean="0">
                          <a:gradFill>
                            <a:gsLst>
                              <a:gs pos="0">
                                <a:schemeClr val="bg1"/>
                              </a:gs>
                              <a:gs pos="100000">
                                <a:schemeClr val="bg1"/>
                              </a:gs>
                            </a:gsLst>
                            <a:lin ang="5400000" scaled="0"/>
                          </a:gradFill>
                          <a:effectLst/>
                          <a:latin typeface="+mn-lt"/>
                          <a:ea typeface="Times New Roman"/>
                          <a:cs typeface="Times New Roman"/>
                        </a:rPr>
                        <a:t>Folder</a:t>
                      </a:r>
                      <a:endParaRPr lang="en-US" sz="2400" dirty="0">
                        <a:gradFill>
                          <a:gsLst>
                            <a:gs pos="0">
                              <a:schemeClr val="bg1"/>
                            </a:gs>
                            <a:gs pos="100000">
                              <a:schemeClr val="bg1"/>
                            </a:gs>
                          </a:gsLst>
                          <a:lin ang="5400000" scaled="0"/>
                        </a:gradFill>
                        <a:effectLst/>
                        <a:latin typeface="+mn-lt"/>
                        <a:ea typeface="Calibri"/>
                        <a:cs typeface="Times New Roman"/>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marL="0" marR="0" algn="ctr">
                        <a:lnSpc>
                          <a:spcPct val="115000"/>
                        </a:lnSpc>
                        <a:spcBef>
                          <a:spcPts val="0"/>
                        </a:spcBef>
                        <a:spcAft>
                          <a:spcPts val="0"/>
                        </a:spcAft>
                      </a:pPr>
                      <a:r>
                        <a:rPr lang="en-US" sz="2400" b="1" dirty="0">
                          <a:gradFill>
                            <a:gsLst>
                              <a:gs pos="0">
                                <a:schemeClr val="bg1"/>
                              </a:gs>
                              <a:gs pos="100000">
                                <a:schemeClr val="bg1"/>
                              </a:gs>
                            </a:gsLst>
                            <a:lin ang="5400000" scaled="0"/>
                          </a:gradFill>
                          <a:effectLst/>
                          <a:latin typeface="+mn-lt"/>
                          <a:ea typeface="Times New Roman"/>
                          <a:cs typeface="Times New Roman"/>
                        </a:rPr>
                        <a:t>File name</a:t>
                      </a:r>
                      <a:endParaRPr lang="en-US" sz="2400" dirty="0">
                        <a:gradFill>
                          <a:gsLst>
                            <a:gs pos="0">
                              <a:schemeClr val="bg1"/>
                            </a:gs>
                            <a:gs pos="100000">
                              <a:schemeClr val="bg1"/>
                            </a:gs>
                          </a:gsLst>
                          <a:lin ang="5400000" scaled="0"/>
                        </a:gradFill>
                        <a:effectLst/>
                        <a:latin typeface="+mn-lt"/>
                        <a:ea typeface="Calibri"/>
                        <a:cs typeface="Times New Roman"/>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r>
              <a:tr h="569683">
                <a:tc>
                  <a:txBody>
                    <a:bodyPr/>
                    <a:lstStyle/>
                    <a:p>
                      <a:pPr marL="0" marR="0" algn="ctr">
                        <a:lnSpc>
                          <a:spcPct val="115000"/>
                        </a:lnSpc>
                        <a:spcBef>
                          <a:spcPts val="0"/>
                        </a:spcBef>
                        <a:spcAft>
                          <a:spcPts val="1125"/>
                        </a:spcAft>
                      </a:pPr>
                      <a:r>
                        <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rPr>
                        <a:t>WVGA</a:t>
                      </a: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rPr>
                        <a:t>173 × </a:t>
                      </a: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173 </a:t>
                      </a: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px</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/Assets/</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a:gradFill>
                            <a:gsLst>
                              <a:gs pos="0">
                                <a:schemeClr val="tx1">
                                  <a:lumMod val="85000"/>
                                  <a:lumOff val="15000"/>
                                </a:schemeClr>
                              </a:gs>
                              <a:gs pos="100000">
                                <a:schemeClr val="tx1">
                                  <a:lumMod val="85000"/>
                                  <a:lumOff val="15000"/>
                                </a:schemeClr>
                              </a:gs>
                            </a:gsLst>
                            <a:lin ang="5400000" scaled="0"/>
                          </a:gradFill>
                          <a:latin typeface="+mn-lt"/>
                          <a:ea typeface="+mn-ea"/>
                          <a:cs typeface="+mn-cs"/>
                        </a:rPr>
                        <a:t>Lens.Screen-WVGA.png</a:t>
                      </a: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683">
                <a:tc>
                  <a:txBody>
                    <a:bodyPr/>
                    <a:lstStyle/>
                    <a:p>
                      <a:pPr marL="0" marR="0" algn="ctr">
                        <a:lnSpc>
                          <a:spcPct val="115000"/>
                        </a:lnSpc>
                        <a:spcBef>
                          <a:spcPts val="0"/>
                        </a:spcBef>
                        <a:spcAft>
                          <a:spcPts val="1125"/>
                        </a:spcAft>
                      </a:pPr>
                      <a:r>
                        <a:rPr lang="en-US" sz="2000" kern="1200">
                          <a:gradFill>
                            <a:gsLst>
                              <a:gs pos="0">
                                <a:schemeClr val="tx1">
                                  <a:lumMod val="85000"/>
                                  <a:lumOff val="15000"/>
                                </a:schemeClr>
                              </a:gs>
                              <a:gs pos="100000">
                                <a:schemeClr val="tx1">
                                  <a:lumMod val="85000"/>
                                  <a:lumOff val="15000"/>
                                </a:schemeClr>
                              </a:gs>
                            </a:gsLst>
                            <a:lin ang="5400000" scaled="0"/>
                          </a:gradFill>
                          <a:latin typeface="+mn-lt"/>
                          <a:ea typeface="+mn-ea"/>
                          <a:cs typeface="+mn-cs"/>
                        </a:rPr>
                        <a:t>720p</a:t>
                      </a: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alpha val="10000"/>
                      </a:srgbClr>
                    </a:solidFill>
                  </a:tcPr>
                </a:tc>
                <a:tc>
                  <a:txBody>
                    <a:bodyPr/>
                    <a:lstStyle/>
                    <a:p>
                      <a:pPr marL="0" marR="0" algn="ctr" defTabSz="914166" rtl="0" eaLnBrk="1" latinLnBrk="0" hangingPunct="1">
                        <a:lnSpc>
                          <a:spcPct val="115000"/>
                        </a:lnSpc>
                        <a:spcBef>
                          <a:spcPts val="0"/>
                        </a:spcBef>
                        <a:spcAft>
                          <a:spcPts val="1125"/>
                        </a:spcAft>
                      </a:pPr>
                      <a:r>
                        <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rPr>
                        <a:t>259 × </a:t>
                      </a: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259 </a:t>
                      </a: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px</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alpha val="10000"/>
                      </a:srgbClr>
                    </a:solid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/Assets/</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10000"/>
                      </a:schemeClr>
                    </a:solidFill>
                  </a:tcPr>
                </a:tc>
                <a:tc>
                  <a:txBody>
                    <a:bodyPr/>
                    <a:lstStyle/>
                    <a:p>
                      <a:pPr marL="0" marR="0" algn="ctr" defTabSz="914166" rtl="0" eaLnBrk="1" latinLnBrk="0" hangingPunct="1">
                        <a:lnSpc>
                          <a:spcPct val="115000"/>
                        </a:lnSpc>
                        <a:spcBef>
                          <a:spcPts val="0"/>
                        </a:spcBef>
                        <a:spcAft>
                          <a:spcPts val="1125"/>
                        </a:spcAft>
                      </a:pPr>
                      <a:r>
                        <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rPr>
                        <a:t>Lens.Screen-720p.png</a:t>
                      </a: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alpha val="10000"/>
                      </a:srgbClr>
                    </a:solidFill>
                  </a:tcPr>
                </a:tc>
              </a:tr>
              <a:tr h="569683">
                <a:tc>
                  <a:txBody>
                    <a:bodyPr/>
                    <a:lstStyle/>
                    <a:p>
                      <a:pPr marL="0" marR="0" algn="ctr">
                        <a:lnSpc>
                          <a:spcPct val="115000"/>
                        </a:lnSpc>
                        <a:spcBef>
                          <a:spcPts val="0"/>
                        </a:spcBef>
                        <a:spcAft>
                          <a:spcPts val="1125"/>
                        </a:spcAft>
                      </a:pPr>
                      <a:r>
                        <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rPr>
                        <a:t>WXGA</a:t>
                      </a: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rPr>
                        <a:t>277 × </a:t>
                      </a: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277 </a:t>
                      </a: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px</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/Assets/</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rPr>
                        <a:t>Lens.Screen-WXGA.png</a:t>
                      </a: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97380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Rich Media</a:t>
            </a:r>
          </a:p>
        </p:txBody>
      </p:sp>
      <p:sp>
        <p:nvSpPr>
          <p:cNvPr id="5" name="Content Placeholder 2"/>
          <p:cNvSpPr txBox="1">
            <a:spLocks/>
          </p:cNvSpPr>
          <p:nvPr/>
        </p:nvSpPr>
        <p:spPr>
          <a:xfrm>
            <a:off x="391178" y="1193178"/>
            <a:ext cx="7655859" cy="4132884"/>
          </a:xfrm>
          <a:prstGeom prst="rect">
            <a:avLst/>
          </a:prstGeom>
        </p:spPr>
        <p:txBody>
          <a:bodyPr>
            <a:noAutofit/>
          </a:bodyPr>
          <a:lst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Lenses can capture more than JPEGs</a:t>
            </a:r>
          </a:p>
          <a:p>
            <a:r>
              <a:rPr lang="en-US" sz="2400" dirty="0" smtClean="0">
                <a:latin typeface="Segoe UI"/>
              </a:rPr>
              <a:t>    Interactive panorama capture</a:t>
            </a:r>
          </a:p>
          <a:p>
            <a:pPr lvl="1"/>
            <a:r>
              <a:rPr lang="en-US" sz="2400" dirty="0" smtClean="0"/>
              <a:t>    Non-destructive editors</a:t>
            </a:r>
            <a:br>
              <a:rPr lang="en-US" sz="2400" dirty="0" smtClean="0"/>
            </a:br>
            <a:endParaRPr lang="en-US" sz="2400" dirty="0" smtClean="0"/>
          </a:p>
          <a:p>
            <a:r>
              <a:rPr lang="en-US" dirty="0" smtClean="0"/>
              <a:t>Link camera roll JPEGs to a lens and content stored in the Local Folder</a:t>
            </a:r>
            <a:br>
              <a:rPr lang="en-US" dirty="0" smtClean="0"/>
            </a:br>
            <a:endParaRPr lang="en-US" dirty="0" smtClean="0"/>
          </a:p>
          <a:p>
            <a:r>
              <a:rPr lang="en-US" dirty="0" smtClean="0">
                <a:cs typeface="Courier New" pitchFamily="49" charset="0"/>
              </a:rPr>
              <a:t>“</a:t>
            </a:r>
            <a:r>
              <a:rPr lang="en-US" dirty="0" err="1">
                <a:cs typeface="Courier New" pitchFamily="49" charset="0"/>
              </a:rPr>
              <a:t>Photos_Rich_Media_Edit</a:t>
            </a:r>
            <a:r>
              <a:rPr lang="en-US" dirty="0" smtClean="0">
                <a:cs typeface="Courier New" pitchFamily="49" charset="0"/>
              </a:rPr>
              <a:t>” &lt;</a:t>
            </a:r>
            <a:r>
              <a:rPr lang="en-US" dirty="0">
                <a:cs typeface="Courier New" pitchFamily="49" charset="0"/>
              </a:rPr>
              <a:t>Extension&gt;</a:t>
            </a:r>
            <a:endParaRPr lang="en-US" dirty="0"/>
          </a:p>
          <a:p>
            <a:r>
              <a:rPr lang="en-US" sz="2400" dirty="0" smtClean="0">
                <a:latin typeface="Segoe UI"/>
              </a:rPr>
              <a:t>    </a:t>
            </a:r>
            <a:r>
              <a:rPr lang="en-US" sz="2400" dirty="0">
                <a:latin typeface="Segoe UI"/>
              </a:rPr>
              <a:t>Launches with a </a:t>
            </a:r>
            <a:r>
              <a:rPr lang="en-US" sz="2400" dirty="0" err="1">
                <a:latin typeface="Segoe UI"/>
              </a:rPr>
              <a:t>DeepLink</a:t>
            </a:r>
            <a:r>
              <a:rPr lang="en-US" sz="2400" dirty="0">
                <a:latin typeface="Segoe UI"/>
              </a:rPr>
              <a:t> URI containing </a:t>
            </a:r>
            <a:br>
              <a:rPr lang="en-US" sz="2400" dirty="0">
                <a:latin typeface="Segoe UI"/>
              </a:rPr>
            </a:br>
            <a:r>
              <a:rPr lang="en-US" sz="2400" dirty="0">
                <a:latin typeface="Segoe UI"/>
              </a:rPr>
              <a:t>    “</a:t>
            </a:r>
            <a:r>
              <a:rPr lang="en-US" sz="2400" dirty="0" err="1">
                <a:latin typeface="Segoe UI"/>
              </a:rPr>
              <a:t>RichMediaEdit</a:t>
            </a:r>
            <a:r>
              <a:rPr lang="en-US" sz="2400" dirty="0">
                <a:latin typeface="Segoe UI"/>
              </a:rPr>
              <a:t>” and a file token for identification</a:t>
            </a:r>
          </a:p>
          <a:p>
            <a:endParaRPr lang="en-US" dirty="0">
              <a:latin typeface="Segoe UI"/>
              <a:cs typeface="Courier New" pitchFamily="49" charset="0"/>
            </a:endParaRPr>
          </a:p>
          <a:p>
            <a:endParaRPr lang="en-US" sz="2400" dirty="0" smtClean="0">
              <a:latin typeface="Segoe UI"/>
              <a:cs typeface="Courier New" pitchFamily="49" charset="0"/>
            </a:endParaRPr>
          </a:p>
          <a:p>
            <a:endParaRPr lang="en-US" sz="2400" dirty="0">
              <a:latin typeface="Segoe UI"/>
              <a:cs typeface="Courier New" pitchFamily="49" charset="0"/>
            </a:endParaRPr>
          </a:p>
        </p:txBody>
      </p:sp>
      <p:pic>
        <p:nvPicPr>
          <p:cNvPr id="3074" name="Picture 2" descr="C:\Users\ebennett\Documents\Windows Phone\Comps\Soccer\UX_Concept_RichMedia-big-0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 t="5878" r="77165" b="5822"/>
          <a:stretch/>
        </p:blipFill>
        <p:spPr bwMode="auto">
          <a:xfrm>
            <a:off x="7894637" y="144462"/>
            <a:ext cx="3331274" cy="5606240"/>
          </a:xfrm>
          <a:prstGeom prst="rect">
            <a:avLst/>
          </a:prstGeom>
          <a:noFill/>
          <a:scene3d>
            <a:camera prst="perspectiveFront">
              <a:rot lat="0" lon="12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7637" y="830262"/>
            <a:ext cx="3331274" cy="5549790"/>
          </a:xfrm>
          <a:prstGeom prst="rect">
            <a:avLst/>
          </a:prstGeom>
          <a:noFill/>
          <a:scene3d>
            <a:camera prst="perspectiveFront">
              <a:rot lat="0" lon="12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“Consistent” capture experience</a:t>
            </a:r>
          </a:p>
          <a:p>
            <a:r>
              <a:rPr lang="en-US" sz="2400" dirty="0" smtClean="0">
                <a:latin typeface="+mn-lt"/>
              </a:rPr>
              <a:t>    Controls, Gestures, &amp; Animations</a:t>
            </a:r>
            <a:br>
              <a:rPr lang="en-US" sz="2400" dirty="0" smtClean="0">
                <a:latin typeface="+mn-lt"/>
              </a:rPr>
            </a:br>
            <a:endParaRPr lang="en-US" sz="2400" dirty="0" smtClean="0">
              <a:latin typeface="+mn-lt"/>
            </a:endParaRPr>
          </a:p>
          <a:p>
            <a:r>
              <a:rPr lang="en-US" dirty="0" smtClean="0"/>
              <a:t>In-lens camera roll</a:t>
            </a:r>
          </a:p>
          <a:p>
            <a:r>
              <a:rPr lang="en-US" sz="2400" dirty="0" smtClean="0">
                <a:latin typeface="+mn-lt"/>
              </a:rPr>
              <a:t>    With Rich Media and without</a:t>
            </a:r>
            <a:br>
              <a:rPr lang="en-US" sz="2400" dirty="0" smtClean="0">
                <a:latin typeface="+mn-lt"/>
              </a:rPr>
            </a:br>
            <a:endParaRPr lang="en-US" sz="2400" dirty="0" smtClean="0">
              <a:latin typeface="+mn-lt"/>
            </a:endParaRPr>
          </a:p>
          <a:p>
            <a:r>
              <a:rPr lang="en-US" dirty="0"/>
              <a:t>App flow / back buttons</a:t>
            </a:r>
          </a:p>
          <a:p>
            <a:r>
              <a:rPr lang="en-US" sz="2400" dirty="0" smtClean="0">
                <a:latin typeface="+mn-lt"/>
              </a:rPr>
              <a:t>    View/Edit-Only Mode</a:t>
            </a:r>
            <a:endParaRPr lang="en-US" sz="2400" dirty="0">
              <a:latin typeface="+mn-lt"/>
            </a:endParaRPr>
          </a:p>
        </p:txBody>
      </p:sp>
      <p:sp>
        <p:nvSpPr>
          <p:cNvPr id="4" name="Text Placeholder 3"/>
          <p:cNvSpPr>
            <a:spLocks noGrp="1"/>
          </p:cNvSpPr>
          <p:nvPr>
            <p:ph type="body" sz="quarter" idx="11"/>
          </p:nvPr>
        </p:nvSpPr>
        <p:spPr/>
        <p:txBody>
          <a:bodyPr/>
          <a:lstStyle/>
          <a:p>
            <a:r>
              <a:rPr lang="en-US" dirty="0"/>
              <a:t>G</a:t>
            </a:r>
            <a:r>
              <a:rPr lang="en-US" dirty="0" smtClean="0"/>
              <a:t>uidelines </a:t>
            </a:r>
            <a:r>
              <a:rPr lang="en-US" dirty="0"/>
              <a:t>to </a:t>
            </a:r>
            <a:r>
              <a:rPr lang="en-US" dirty="0" smtClean="0"/>
              <a:t>make your Lens intuitive </a:t>
            </a:r>
            <a:r>
              <a:rPr lang="en-US" dirty="0"/>
              <a:t>and </a:t>
            </a:r>
            <a:r>
              <a:rPr lang="en-US" dirty="0" smtClean="0"/>
              <a:t>fun.</a:t>
            </a:r>
          </a:p>
          <a:p>
            <a:endParaRPr lang="en-US" dirty="0"/>
          </a:p>
          <a:p>
            <a:r>
              <a:rPr lang="en-US" dirty="0" smtClean="0"/>
              <a:t>The full UX guidelines are on MSDN </a:t>
            </a:r>
            <a:endParaRPr lang="en-US" dirty="0"/>
          </a:p>
          <a:p>
            <a:endParaRPr lang="en-US" dirty="0"/>
          </a:p>
        </p:txBody>
      </p:sp>
      <p:sp>
        <p:nvSpPr>
          <p:cNvPr id="3" name="Title 2"/>
          <p:cNvSpPr>
            <a:spLocks noGrp="1"/>
          </p:cNvSpPr>
          <p:nvPr>
            <p:ph type="title"/>
          </p:nvPr>
        </p:nvSpPr>
        <p:spPr/>
        <p:txBody>
          <a:bodyPr/>
          <a:lstStyle/>
          <a:p>
            <a:r>
              <a:rPr lang="en-US" dirty="0" smtClean="0"/>
              <a:t>Making Great Lenses</a:t>
            </a:r>
            <a:endParaRPr lang="en-US" dirty="0"/>
          </a:p>
        </p:txBody>
      </p:sp>
    </p:spTree>
    <p:extLst>
      <p:ext uri="{BB962C8B-B14F-4D97-AF65-F5344CB8AC3E}">
        <p14:creationId xmlns:p14="http://schemas.microsoft.com/office/powerpoint/2010/main" val="2609310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4A28"/>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Registering as a Lens, Lens Tile Icons, Lens Capabilities, Lens </a:t>
            </a:r>
            <a:r>
              <a:rPr lang="en-US" dirty="0" err="1" smtClean="0"/>
              <a:t>DeepLink</a:t>
            </a:r>
            <a:r>
              <a:rPr lang="en-US" dirty="0" smtClean="0"/>
              <a:t> URIs</a:t>
            </a:r>
            <a:endParaRPr lang="en-US" dirty="0"/>
          </a:p>
        </p:txBody>
      </p:sp>
      <p:sp>
        <p:nvSpPr>
          <p:cNvPr id="4" name="Title 3"/>
          <p:cNvSpPr>
            <a:spLocks noGrp="1"/>
          </p:cNvSpPr>
          <p:nvPr>
            <p:ph type="title"/>
          </p:nvPr>
        </p:nvSpPr>
        <p:spPr/>
        <p:txBody>
          <a:bodyPr/>
          <a:lstStyle/>
          <a:p>
            <a:r>
              <a:rPr lang="en-US" dirty="0" smtClean="0"/>
              <a:t>Coding a Lens: Part I</a:t>
            </a:r>
            <a:br>
              <a:rPr lang="en-US" dirty="0" smtClean="0"/>
            </a:br>
            <a:r>
              <a:rPr lang="en-US" dirty="0" smtClean="0"/>
              <a:t>Lens Infrastructure</a:t>
            </a:r>
            <a:endParaRPr lang="en-US" dirty="0"/>
          </a:p>
        </p:txBody>
      </p:sp>
    </p:spTree>
    <p:extLst>
      <p:ext uri="{BB962C8B-B14F-4D97-AF65-F5344CB8AC3E}">
        <p14:creationId xmlns:p14="http://schemas.microsoft.com/office/powerpoint/2010/main" val="3120825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4F96"/>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New Camera APIs</a:t>
            </a:r>
            <a:endParaRPr lang="en-US" dirty="0"/>
          </a:p>
        </p:txBody>
      </p:sp>
    </p:spTree>
    <p:extLst>
      <p:ext uri="{BB962C8B-B14F-4D97-AF65-F5344CB8AC3E}">
        <p14:creationId xmlns:p14="http://schemas.microsoft.com/office/powerpoint/2010/main" val="3243197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a:t>
            </a:r>
            <a:r>
              <a:rPr lang="en-US" dirty="0"/>
              <a:t>Phone 8 Imaging </a:t>
            </a:r>
            <a:r>
              <a:rPr lang="en-US" dirty="0" smtClean="0"/>
              <a:t>Platform</a:t>
            </a:r>
            <a:endParaRPr lang="en-US" dirty="0"/>
          </a:p>
        </p:txBody>
      </p:sp>
      <p:sp>
        <p:nvSpPr>
          <p:cNvPr id="4" name="Content Placeholder 3"/>
          <p:cNvSpPr>
            <a:spLocks noGrp="1"/>
          </p:cNvSpPr>
          <p:nvPr>
            <p:ph type="body" sz="quarter" idx="10"/>
          </p:nvPr>
        </p:nvSpPr>
        <p:spPr/>
        <p:txBody>
          <a:bodyPr>
            <a:noAutofit/>
          </a:bodyPr>
          <a:lstStyle/>
          <a:p>
            <a:pPr lvl="1"/>
            <a:r>
              <a:rPr lang="en-US" sz="3600" dirty="0" smtClean="0">
                <a:latin typeface="+mj-lt"/>
              </a:rPr>
              <a:t>Windows Runtime Camera APIs </a:t>
            </a:r>
          </a:p>
          <a:p>
            <a:pPr lvl="1"/>
            <a:r>
              <a:rPr lang="en-US" sz="2400" dirty="0" smtClean="0"/>
              <a:t>    (Don’t worry, 7.5’s </a:t>
            </a:r>
            <a:r>
              <a:rPr lang="en-US" sz="2400" dirty="0"/>
              <a:t>m</a:t>
            </a:r>
            <a:r>
              <a:rPr lang="en-US" sz="2400" dirty="0" smtClean="0"/>
              <a:t>anaged APIs are still there too)</a:t>
            </a:r>
          </a:p>
          <a:p>
            <a:pPr lvl="1"/>
            <a:endParaRPr lang="en-US" sz="3600" dirty="0" smtClean="0">
              <a:latin typeface="+mj-lt"/>
            </a:endParaRPr>
          </a:p>
          <a:p>
            <a:pPr lvl="1"/>
            <a:r>
              <a:rPr lang="en-US" sz="3600" dirty="0" smtClean="0">
                <a:latin typeface="+mj-lt"/>
              </a:rPr>
              <a:t>Deeper sensor control across devices</a:t>
            </a:r>
            <a:endParaRPr lang="en-US" sz="3600" dirty="0">
              <a:latin typeface="+mj-lt"/>
            </a:endParaRPr>
          </a:p>
          <a:p>
            <a:pPr lvl="1"/>
            <a:r>
              <a:rPr lang="en-US" sz="3600" dirty="0" err="1" smtClean="0">
                <a:latin typeface="+mj-lt"/>
              </a:rPr>
              <a:t>CaptureSequence</a:t>
            </a:r>
            <a:r>
              <a:rPr lang="en-US" sz="3600" dirty="0" smtClean="0">
                <a:latin typeface="+mj-lt"/>
              </a:rPr>
              <a:t> image capture model</a:t>
            </a:r>
            <a:endParaRPr lang="en-US" sz="3600" dirty="0">
              <a:latin typeface="+mj-lt"/>
            </a:endParaRPr>
          </a:p>
          <a:p>
            <a:pPr lvl="1"/>
            <a:r>
              <a:rPr lang="en-US" sz="3600" dirty="0" smtClean="0">
                <a:latin typeface="+mj-lt"/>
              </a:rPr>
              <a:t>Preview and video stream access</a:t>
            </a:r>
          </a:p>
          <a:p>
            <a:pPr lvl="1"/>
            <a:endParaRPr lang="en-US" sz="3600" dirty="0" smtClean="0">
              <a:latin typeface="+mj-lt"/>
            </a:endParaRPr>
          </a:p>
          <a:p>
            <a:pPr lvl="1"/>
            <a:r>
              <a:rPr lang="en-US" sz="2400" dirty="0" smtClean="0"/>
              <a:t>    … </a:t>
            </a:r>
            <a:r>
              <a:rPr lang="en-US" sz="2400" dirty="0"/>
              <a:t>all on a new MediaFoundation </a:t>
            </a:r>
            <a:r>
              <a:rPr lang="en-US" sz="2400" dirty="0" smtClean="0"/>
              <a:t>core</a:t>
            </a:r>
          </a:p>
          <a:p>
            <a:pPr lvl="1"/>
            <a:r>
              <a:rPr lang="en-US" sz="2400" dirty="0" smtClean="0"/>
              <a:t>    … and with C</a:t>
            </a:r>
            <a:r>
              <a:rPr lang="en-US" sz="2400" dirty="0"/>
              <a:t>++ for </a:t>
            </a:r>
            <a:r>
              <a:rPr lang="en-US" sz="2400" dirty="0" smtClean="0"/>
              <a:t>existing image processing code</a:t>
            </a:r>
            <a:endParaRPr lang="en-US" sz="2400" dirty="0"/>
          </a:p>
          <a:p>
            <a:pPr lvl="1"/>
            <a:endParaRPr lang="en-US" sz="3600" dirty="0" smtClean="0">
              <a:latin typeface="+mj-lt"/>
            </a:endParaRPr>
          </a:p>
        </p:txBody>
      </p:sp>
    </p:spTree>
    <p:extLst>
      <p:ext uri="{BB962C8B-B14F-4D97-AF65-F5344CB8AC3E}">
        <p14:creationId xmlns:p14="http://schemas.microsoft.com/office/powerpoint/2010/main" val="206253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Windows.Phone.Media.Capture</a:t>
            </a:r>
            <a:endParaRPr lang="en-US" dirty="0"/>
          </a:p>
        </p:txBody>
      </p:sp>
      <p:sp>
        <p:nvSpPr>
          <p:cNvPr id="4" name="Rectangle 3"/>
          <p:cNvSpPr/>
          <p:nvPr/>
        </p:nvSpPr>
        <p:spPr>
          <a:xfrm>
            <a:off x="8885237" y="220662"/>
            <a:ext cx="3427788" cy="3581400"/>
          </a:xfrm>
          <a:prstGeom prst="rect">
            <a:avLst/>
          </a:prstGeom>
          <a:noFill/>
          <a:ln>
            <a:solidFill>
              <a:schemeClr val="accent4">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1400" dirty="0" smtClean="0">
                <a:gradFill>
                  <a:gsLst>
                    <a:gs pos="0">
                      <a:srgbClr val="000000">
                        <a:lumMod val="95000"/>
                        <a:lumOff val="5000"/>
                      </a:srgbClr>
                    </a:gs>
                    <a:gs pos="100000">
                      <a:srgbClr val="000000">
                        <a:lumMod val="95000"/>
                        <a:lumOff val="5000"/>
                      </a:srgbClr>
                    </a:gs>
                  </a:gsLst>
                  <a:lin ang="5400000" scaled="0"/>
                </a:gradFill>
              </a:rPr>
              <a:t>Native Interfaces</a:t>
            </a:r>
            <a:endParaRPr lang="en-US" sz="1400" dirty="0">
              <a:gradFill>
                <a:gsLst>
                  <a:gs pos="0">
                    <a:srgbClr val="000000">
                      <a:lumMod val="95000"/>
                      <a:lumOff val="5000"/>
                    </a:srgbClr>
                  </a:gs>
                  <a:gs pos="100000">
                    <a:srgbClr val="000000">
                      <a:lumMod val="95000"/>
                      <a:lumOff val="5000"/>
                    </a:srgbClr>
                  </a:gs>
                </a:gsLst>
                <a:lin ang="5400000" scaled="0"/>
              </a:gradFill>
            </a:endParaRPr>
          </a:p>
        </p:txBody>
      </p:sp>
      <p:sp>
        <p:nvSpPr>
          <p:cNvPr id="5" name="Rectangle 4"/>
          <p:cNvSpPr/>
          <p:nvPr/>
        </p:nvSpPr>
        <p:spPr>
          <a:xfrm>
            <a:off x="503237" y="2001210"/>
            <a:ext cx="3886200" cy="715766"/>
          </a:xfrm>
          <a:prstGeom prst="rect">
            <a:avLst/>
          </a:prstGeom>
          <a:solidFill>
            <a:srgbClr val="F7CFC5"/>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CameraCaptureFrame</a:t>
            </a:r>
            <a:endParaRPr lang="en-US" sz="1400" dirty="0">
              <a:gradFill>
                <a:gsLst>
                  <a:gs pos="0">
                    <a:srgbClr val="000000">
                      <a:lumMod val="95000"/>
                      <a:lumOff val="5000"/>
                    </a:srgbClr>
                  </a:gs>
                  <a:gs pos="100000">
                    <a:srgbClr val="000000">
                      <a:lumMod val="95000"/>
                      <a:lumOff val="5000"/>
                    </a:srgbClr>
                  </a:gs>
                </a:gsLst>
                <a:lin ang="5400000" scaled="0"/>
              </a:gradFill>
            </a:endParaRPr>
          </a:p>
        </p:txBody>
      </p:sp>
      <p:sp>
        <p:nvSpPr>
          <p:cNvPr id="6" name="Rectangle 5"/>
          <p:cNvSpPr/>
          <p:nvPr/>
        </p:nvSpPr>
        <p:spPr>
          <a:xfrm>
            <a:off x="503237" y="5437367"/>
            <a:ext cx="7848600" cy="650695"/>
          </a:xfrm>
          <a:prstGeom prst="rect">
            <a:avLst/>
          </a:prstGeom>
          <a:solidFill>
            <a:srgbClr val="E34A28"/>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ICameraCaptureDevice</a:t>
            </a:r>
            <a:endParaRPr lang="en-US" sz="1400" dirty="0">
              <a:gradFill>
                <a:gsLst>
                  <a:gs pos="0">
                    <a:srgbClr val="000000">
                      <a:lumMod val="95000"/>
                      <a:lumOff val="5000"/>
                    </a:srgbClr>
                  </a:gs>
                  <a:gs pos="100000">
                    <a:srgbClr val="000000">
                      <a:lumMod val="95000"/>
                      <a:lumOff val="5000"/>
                    </a:srgbClr>
                  </a:gs>
                </a:gsLst>
                <a:lin ang="5400000" scaled="0"/>
              </a:gradFill>
            </a:endParaRPr>
          </a:p>
        </p:txBody>
      </p:sp>
      <p:sp>
        <p:nvSpPr>
          <p:cNvPr id="10" name="Rectangle 9"/>
          <p:cNvSpPr/>
          <p:nvPr/>
        </p:nvSpPr>
        <p:spPr>
          <a:xfrm>
            <a:off x="9033762" y="357233"/>
            <a:ext cx="3112009" cy="691360"/>
          </a:xfrm>
          <a:prstGeom prst="rect">
            <a:avLst/>
          </a:prstGeom>
          <a:solidFill>
            <a:srgbClr val="9B4F9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IAudioVideoCaptureDevice</a:t>
            </a:r>
            <a:endParaRPr lang="en-US" sz="1400" dirty="0">
              <a:gradFill>
                <a:gsLst>
                  <a:gs pos="0">
                    <a:srgbClr val="000000">
                      <a:lumMod val="95000"/>
                      <a:lumOff val="5000"/>
                    </a:srgbClr>
                  </a:gs>
                  <a:gs pos="100000">
                    <a:srgbClr val="000000">
                      <a:lumMod val="95000"/>
                      <a:lumOff val="5000"/>
                    </a:srgbClr>
                  </a:gs>
                </a:gsLst>
                <a:lin ang="5400000" scaled="0"/>
              </a:gradFill>
            </a:endParaRPr>
          </a:p>
        </p:txBody>
      </p:sp>
      <p:sp>
        <p:nvSpPr>
          <p:cNvPr id="22" name="Rectangle 21"/>
          <p:cNvSpPr/>
          <p:nvPr/>
        </p:nvSpPr>
        <p:spPr>
          <a:xfrm>
            <a:off x="9033762" y="1153005"/>
            <a:ext cx="3112009" cy="691360"/>
          </a:xfrm>
          <a:prstGeom prst="rect">
            <a:avLst/>
          </a:prstGeom>
          <a:solidFill>
            <a:srgbClr val="9B4F9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ICameraCaptureNativeDevice</a:t>
            </a:r>
            <a:endParaRPr lang="en-US" sz="1400" dirty="0" smtClean="0">
              <a:gradFill>
                <a:gsLst>
                  <a:gs pos="0">
                    <a:srgbClr val="000000">
                      <a:lumMod val="95000"/>
                      <a:lumOff val="5000"/>
                    </a:srgbClr>
                  </a:gs>
                  <a:gs pos="100000">
                    <a:srgbClr val="000000">
                      <a:lumMod val="95000"/>
                      <a:lumOff val="5000"/>
                    </a:srgbClr>
                  </a:gs>
                </a:gsLst>
                <a:lin ang="5400000" scaled="0"/>
              </a:gradFill>
            </a:endParaRPr>
          </a:p>
        </p:txBody>
      </p:sp>
      <p:sp>
        <p:nvSpPr>
          <p:cNvPr id="23" name="Rectangle 22"/>
          <p:cNvSpPr/>
          <p:nvPr/>
        </p:nvSpPr>
        <p:spPr>
          <a:xfrm>
            <a:off x="9033762" y="1954305"/>
            <a:ext cx="3112010" cy="691360"/>
          </a:xfrm>
          <a:prstGeom prst="rect">
            <a:avLst/>
          </a:prstGeom>
          <a:solidFill>
            <a:srgbClr val="9B4F9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ICameraCapturePreviewSink</a:t>
            </a:r>
            <a:endParaRPr lang="en-US" sz="1400" dirty="0" smtClean="0">
              <a:gradFill>
                <a:gsLst>
                  <a:gs pos="0">
                    <a:srgbClr val="000000">
                      <a:lumMod val="95000"/>
                      <a:lumOff val="5000"/>
                    </a:srgbClr>
                  </a:gs>
                  <a:gs pos="100000">
                    <a:srgbClr val="000000">
                      <a:lumMod val="95000"/>
                      <a:lumOff val="5000"/>
                    </a:srgbClr>
                  </a:gs>
                </a:gsLst>
                <a:lin ang="5400000" scaled="0"/>
              </a:gradFill>
            </a:endParaRPr>
          </a:p>
        </p:txBody>
      </p:sp>
      <p:sp>
        <p:nvSpPr>
          <p:cNvPr id="24" name="Rectangle 23"/>
          <p:cNvSpPr/>
          <p:nvPr/>
        </p:nvSpPr>
        <p:spPr>
          <a:xfrm>
            <a:off x="9025728" y="2772763"/>
            <a:ext cx="3120043" cy="691360"/>
          </a:xfrm>
          <a:prstGeom prst="rect">
            <a:avLst/>
          </a:prstGeom>
          <a:solidFill>
            <a:srgbClr val="9B4F9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ICameraCaptureSampleSink</a:t>
            </a:r>
            <a:endParaRPr lang="en-US" sz="1400" dirty="0" smtClean="0">
              <a:gradFill>
                <a:gsLst>
                  <a:gs pos="0">
                    <a:srgbClr val="000000">
                      <a:lumMod val="95000"/>
                      <a:lumOff val="5000"/>
                    </a:srgbClr>
                  </a:gs>
                  <a:gs pos="100000">
                    <a:srgbClr val="000000">
                      <a:lumMod val="95000"/>
                      <a:lumOff val="5000"/>
                    </a:srgbClr>
                  </a:gs>
                </a:gsLst>
                <a:lin ang="5400000" scaled="0"/>
              </a:gradFill>
            </a:endParaRPr>
          </a:p>
        </p:txBody>
      </p:sp>
      <p:sp>
        <p:nvSpPr>
          <p:cNvPr id="25" name="Rectangle 24"/>
          <p:cNvSpPr/>
          <p:nvPr/>
        </p:nvSpPr>
        <p:spPr>
          <a:xfrm>
            <a:off x="503238" y="4640262"/>
            <a:ext cx="3886199" cy="691360"/>
          </a:xfrm>
          <a:prstGeom prst="rect">
            <a:avLst/>
          </a:prstGeom>
          <a:solidFill>
            <a:srgbClr val="F0A29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PhotoCaptureDevice</a:t>
            </a:r>
            <a:endParaRPr lang="en-US" sz="1400" dirty="0" smtClean="0">
              <a:gradFill>
                <a:gsLst>
                  <a:gs pos="0">
                    <a:srgbClr val="000000">
                      <a:lumMod val="95000"/>
                      <a:lumOff val="5000"/>
                    </a:srgbClr>
                  </a:gs>
                  <a:gs pos="100000">
                    <a:srgbClr val="000000">
                      <a:lumMod val="95000"/>
                      <a:lumOff val="5000"/>
                    </a:srgbClr>
                  </a:gs>
                </a:gsLst>
                <a:lin ang="5400000" scaled="0"/>
              </a:gradFill>
            </a:endParaRPr>
          </a:p>
        </p:txBody>
      </p:sp>
      <p:sp>
        <p:nvSpPr>
          <p:cNvPr id="26" name="Rectangle 25"/>
          <p:cNvSpPr/>
          <p:nvPr/>
        </p:nvSpPr>
        <p:spPr>
          <a:xfrm>
            <a:off x="4465637" y="4640262"/>
            <a:ext cx="3886200" cy="691360"/>
          </a:xfrm>
          <a:prstGeom prst="rect">
            <a:avLst/>
          </a:prstGeom>
          <a:solidFill>
            <a:srgbClr val="F0A29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AudioVideoCaptureDevice</a:t>
            </a:r>
            <a:endParaRPr lang="en-US" sz="1400" dirty="0" smtClean="0">
              <a:gradFill>
                <a:gsLst>
                  <a:gs pos="0">
                    <a:srgbClr val="000000">
                      <a:lumMod val="95000"/>
                      <a:lumOff val="5000"/>
                    </a:srgbClr>
                  </a:gs>
                  <a:gs pos="100000">
                    <a:srgbClr val="000000">
                      <a:lumMod val="95000"/>
                      <a:lumOff val="5000"/>
                    </a:srgbClr>
                  </a:gs>
                </a:gsLst>
                <a:lin ang="5400000" scaled="0"/>
              </a:gradFill>
            </a:endParaRPr>
          </a:p>
        </p:txBody>
      </p:sp>
      <p:sp>
        <p:nvSpPr>
          <p:cNvPr id="27" name="Rectangle 26"/>
          <p:cNvSpPr/>
          <p:nvPr/>
        </p:nvSpPr>
        <p:spPr>
          <a:xfrm>
            <a:off x="504450" y="3331023"/>
            <a:ext cx="3884987" cy="715766"/>
          </a:xfrm>
          <a:prstGeom prst="rect">
            <a:avLst/>
          </a:prstGeom>
          <a:solidFill>
            <a:srgbClr val="F7CFC5"/>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CameraCaptureSequence</a:t>
            </a:r>
            <a:endParaRPr lang="en-US" sz="1400" dirty="0">
              <a:gradFill>
                <a:gsLst>
                  <a:gs pos="0">
                    <a:srgbClr val="000000">
                      <a:lumMod val="95000"/>
                      <a:lumOff val="5000"/>
                    </a:srgbClr>
                  </a:gs>
                  <a:gs pos="100000">
                    <a:srgbClr val="000000">
                      <a:lumMod val="95000"/>
                      <a:lumOff val="5000"/>
                    </a:srgbClr>
                  </a:gs>
                </a:gsLst>
                <a:lin ang="5400000" scaled="0"/>
              </a:gradFill>
            </a:endParaRPr>
          </a:p>
        </p:txBody>
      </p:sp>
      <p:sp>
        <p:nvSpPr>
          <p:cNvPr id="28" name="Up Arrow 27"/>
          <p:cNvSpPr/>
          <p:nvPr/>
        </p:nvSpPr>
        <p:spPr bwMode="auto">
          <a:xfrm>
            <a:off x="2179637" y="4106862"/>
            <a:ext cx="419100" cy="472778"/>
          </a:xfrm>
          <a:prstGeom prst="upArrow">
            <a:avLst/>
          </a:prstGeom>
          <a:solidFill>
            <a:srgbClr val="657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0" name="Up Arrow 29"/>
          <p:cNvSpPr/>
          <p:nvPr/>
        </p:nvSpPr>
        <p:spPr bwMode="auto">
          <a:xfrm>
            <a:off x="2179637" y="2777598"/>
            <a:ext cx="419100" cy="472778"/>
          </a:xfrm>
          <a:prstGeom prst="upArrow">
            <a:avLst/>
          </a:prstGeom>
          <a:solidFill>
            <a:srgbClr val="657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a:xfrm>
            <a:off x="9025728" y="5053123"/>
            <a:ext cx="3120043" cy="698278"/>
          </a:xfrm>
          <a:prstGeom prst="rect">
            <a:avLst/>
          </a:prstGeom>
          <a:solidFill>
            <a:srgbClr val="657FFF"/>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KnownCameraAudioVideoProperties</a:t>
            </a:r>
            <a:endParaRPr lang="en-US" sz="1400" dirty="0" smtClean="0">
              <a:gradFill>
                <a:gsLst>
                  <a:gs pos="0">
                    <a:srgbClr val="000000">
                      <a:lumMod val="95000"/>
                      <a:lumOff val="5000"/>
                    </a:srgbClr>
                  </a:gs>
                  <a:gs pos="100000">
                    <a:srgbClr val="000000">
                      <a:lumMod val="95000"/>
                      <a:lumOff val="5000"/>
                    </a:srgbClr>
                  </a:gs>
                </a:gsLst>
                <a:lin ang="5400000" scaled="0"/>
              </a:gradFill>
            </a:endParaRPr>
          </a:p>
        </p:txBody>
      </p:sp>
      <p:sp>
        <p:nvSpPr>
          <p:cNvPr id="37" name="Rectangle 36"/>
          <p:cNvSpPr/>
          <p:nvPr/>
        </p:nvSpPr>
        <p:spPr>
          <a:xfrm>
            <a:off x="9033761" y="5859462"/>
            <a:ext cx="3131952" cy="698278"/>
          </a:xfrm>
          <a:prstGeom prst="rect">
            <a:avLst/>
          </a:prstGeom>
          <a:solidFill>
            <a:srgbClr val="657FFF"/>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gradFill>
                  <a:gsLst>
                    <a:gs pos="0">
                      <a:srgbClr val="000000">
                        <a:lumMod val="95000"/>
                        <a:lumOff val="5000"/>
                      </a:srgbClr>
                    </a:gs>
                    <a:gs pos="100000">
                      <a:srgbClr val="000000">
                        <a:lumMod val="95000"/>
                        <a:lumOff val="5000"/>
                      </a:srgbClr>
                    </a:gs>
                  </a:gsLst>
                  <a:lin ang="5400000" scaled="0"/>
                </a:gradFill>
              </a:rPr>
              <a:t>KnownCameraPhotoProperties</a:t>
            </a:r>
          </a:p>
        </p:txBody>
      </p:sp>
      <p:sp>
        <p:nvSpPr>
          <p:cNvPr id="38" name="Rectangle 37"/>
          <p:cNvSpPr/>
          <p:nvPr/>
        </p:nvSpPr>
        <p:spPr>
          <a:xfrm>
            <a:off x="9025728" y="4259262"/>
            <a:ext cx="3124201" cy="698278"/>
          </a:xfrm>
          <a:prstGeom prst="rect">
            <a:avLst/>
          </a:prstGeom>
          <a:solidFill>
            <a:srgbClr val="657FFF"/>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err="1" smtClean="0">
                <a:gradFill>
                  <a:gsLst>
                    <a:gs pos="0">
                      <a:srgbClr val="000000">
                        <a:lumMod val="95000"/>
                        <a:lumOff val="5000"/>
                      </a:srgbClr>
                    </a:gs>
                    <a:gs pos="100000">
                      <a:srgbClr val="000000">
                        <a:lumMod val="95000"/>
                        <a:lumOff val="5000"/>
                      </a:srgbClr>
                    </a:gs>
                  </a:gsLst>
                  <a:lin ang="5400000" scaled="0"/>
                </a:gradFill>
              </a:rPr>
              <a:t>KnownCameraGeneralProperties</a:t>
            </a:r>
            <a:endParaRPr lang="en-US" sz="1400" dirty="0" smtClean="0">
              <a:gradFill>
                <a:gsLst>
                  <a:gs pos="0">
                    <a:srgbClr val="000000">
                      <a:lumMod val="95000"/>
                      <a:lumOff val="5000"/>
                    </a:srgbClr>
                  </a:gs>
                  <a:gs pos="100000">
                    <a:srgbClr val="000000">
                      <a:lumMod val="95000"/>
                      <a:lumOff val="5000"/>
                    </a:srgbClr>
                  </a:gs>
                </a:gsLst>
                <a:lin ang="5400000" scaled="0"/>
              </a:gradFill>
            </a:endParaRPr>
          </a:p>
        </p:txBody>
      </p:sp>
      <p:sp>
        <p:nvSpPr>
          <p:cNvPr id="19" name="Rectangle 18"/>
          <p:cNvSpPr/>
          <p:nvPr/>
        </p:nvSpPr>
        <p:spPr>
          <a:xfrm>
            <a:off x="8885237" y="4068079"/>
            <a:ext cx="3429001" cy="2781983"/>
          </a:xfrm>
          <a:prstGeom prst="rect">
            <a:avLst/>
          </a:prstGeom>
          <a:noFill/>
          <a:ln>
            <a:solidFill>
              <a:schemeClr val="accent4">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1400" dirty="0" smtClean="0">
                <a:gradFill>
                  <a:gsLst>
                    <a:gs pos="0">
                      <a:srgbClr val="000000">
                        <a:lumMod val="95000"/>
                        <a:lumOff val="5000"/>
                      </a:srgbClr>
                    </a:gs>
                    <a:gs pos="100000">
                      <a:srgbClr val="000000">
                        <a:lumMod val="95000"/>
                        <a:lumOff val="5000"/>
                      </a:srgbClr>
                    </a:gs>
                  </a:gsLst>
                  <a:lin ang="5400000" scaled="0"/>
                </a:gradFill>
              </a:rPr>
              <a:t>Camera Sensor Properties</a:t>
            </a:r>
            <a:endParaRPr lang="en-US" sz="1400" dirty="0">
              <a:gradFill>
                <a:gsLst>
                  <a:gs pos="0">
                    <a:srgbClr val="000000">
                      <a:lumMod val="95000"/>
                      <a:lumOff val="5000"/>
                    </a:srgbClr>
                  </a:gs>
                  <a:gs pos="100000">
                    <a:srgbClr val="000000">
                      <a:lumMod val="95000"/>
                      <a:lumOff val="5000"/>
                    </a:srgbClr>
                  </a:gs>
                </a:gsLst>
                <a:lin ang="5400000" scaled="0"/>
              </a:gradFill>
            </a:endParaRPr>
          </a:p>
        </p:txBody>
      </p:sp>
    </p:spTree>
    <p:extLst>
      <p:ext uri="{BB962C8B-B14F-4D97-AF65-F5344CB8AC3E}">
        <p14:creationId xmlns:p14="http://schemas.microsoft.com/office/powerpoint/2010/main" val="2049430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668462"/>
            <a:ext cx="4572001" cy="5027613"/>
          </a:xfrm>
        </p:spPr>
        <p:txBody>
          <a:bodyPr/>
          <a:lstStyle/>
          <a:p>
            <a:r>
              <a:rPr lang="en-US" dirty="0" smtClean="0">
                <a:cs typeface="Consolas" pitchFamily="49" charset="0"/>
              </a:rPr>
              <a:t>Immediate sensor changes with </a:t>
            </a:r>
            <a:r>
              <a:rPr lang="en-US" dirty="0" err="1" smtClean="0">
                <a:cs typeface="Consolas" pitchFamily="49" charset="0"/>
              </a:rPr>
              <a:t>PhotoCaptureDevice</a:t>
            </a:r>
            <a:endParaRPr lang="en-US" dirty="0" smtClean="0">
              <a:cs typeface="Consolas" pitchFamily="49" charset="0"/>
            </a:endParaRPr>
          </a:p>
          <a:p>
            <a:endParaRPr lang="en-US" sz="2000" dirty="0">
              <a:cs typeface="Consolas" pitchFamily="49" charset="0"/>
            </a:endParaRPr>
          </a:p>
          <a:p>
            <a:r>
              <a:rPr lang="en-US" sz="2000" dirty="0" err="1" smtClean="0">
                <a:latin typeface="Consolas" pitchFamily="49" charset="0"/>
                <a:cs typeface="Consolas" pitchFamily="49" charset="0"/>
              </a:rPr>
              <a:t>SetProperty</a:t>
            </a:r>
            <a:r>
              <a:rPr lang="en-US" sz="2000" dirty="0" smtClean="0">
                <a:latin typeface="Consolas" pitchFamily="49" charset="0"/>
                <a:cs typeface="Consolas" pitchFamily="49" charset="0"/>
              </a:rPr>
              <a:t>(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property,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value)</a:t>
            </a:r>
          </a:p>
          <a:p>
            <a:endParaRPr lang="en-US" sz="2000" dirty="0">
              <a:latin typeface="Consolas" pitchFamily="49" charset="0"/>
              <a:cs typeface="Consolas" pitchFamily="49" charset="0"/>
            </a:endParaRPr>
          </a:p>
          <a:p>
            <a:r>
              <a:rPr lang="en-US" sz="2000" dirty="0" err="1" smtClean="0">
                <a:latin typeface="Consolas" pitchFamily="49" charset="0"/>
                <a:cs typeface="Consolas" pitchFamily="49" charset="0"/>
              </a:rPr>
              <a:t>GetSupportedPropertyRange</a:t>
            </a:r>
            <a:r>
              <a:rPr lang="en-US" sz="2000" dirty="0" smtClean="0">
                <a:latin typeface="Consolas" pitchFamily="49" charset="0"/>
                <a:cs typeface="Consolas" pitchFamily="49" charset="0"/>
              </a:rPr>
              <a:t>(</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sensorLocation</a:t>
            </a:r>
            <a:r>
              <a:rPr lang="en-US" sz="2000" dirty="0" smtClean="0">
                <a:latin typeface="Consolas" pitchFamily="49" charset="0"/>
                <a:cs typeface="Consolas" pitchFamily="49" charset="0"/>
              </a:rPr>
              <a:t>,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property)</a:t>
            </a:r>
          </a:p>
          <a:p>
            <a:r>
              <a:rPr lang="en-US" sz="2000" dirty="0" err="1" smtClean="0">
                <a:latin typeface="Consolas" pitchFamily="49" charset="0"/>
                <a:cs typeface="Consolas" pitchFamily="49" charset="0"/>
              </a:rPr>
              <a:t>GetSupportedPropertyValues</a:t>
            </a:r>
            <a:r>
              <a:rPr lang="en-US" sz="2000" dirty="0" smtClean="0">
                <a:latin typeface="Consolas" pitchFamily="49" charset="0"/>
                <a:cs typeface="Consolas" pitchFamily="49" charset="0"/>
              </a:rPr>
              <a:t>(</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sensorLocation</a:t>
            </a:r>
            <a:r>
              <a:rPr lang="en-US" sz="2000" dirty="0" smtClean="0">
                <a:latin typeface="Consolas" pitchFamily="49" charset="0"/>
                <a:cs typeface="Consolas" pitchFamily="49" charset="0"/>
              </a:rPr>
              <a:t>, </a:t>
            </a:r>
          </a:p>
          <a:p>
            <a:r>
              <a:rPr lang="en-US" sz="2000" dirty="0">
                <a:latin typeface="Consolas" pitchFamily="49" charset="0"/>
                <a:cs typeface="Consolas" pitchFamily="49" charset="0"/>
              </a:rPr>
              <a:t> </a:t>
            </a:r>
            <a:r>
              <a:rPr lang="en-US" sz="2000" dirty="0" smtClean="0">
                <a:latin typeface="Consolas" pitchFamily="49" charset="0"/>
                <a:cs typeface="Consolas" pitchFamily="49" charset="0"/>
              </a:rPr>
              <a:t>   property)</a:t>
            </a:r>
          </a:p>
          <a:p>
            <a:endParaRPr lang="en-US" sz="2000" dirty="0">
              <a:latin typeface="Consolas" pitchFamily="49" charset="0"/>
              <a:cs typeface="Consolas" pitchFamily="49" charset="0"/>
            </a:endParaRPr>
          </a:p>
        </p:txBody>
      </p:sp>
      <p:sp>
        <p:nvSpPr>
          <p:cNvPr id="3" name="Title 2"/>
          <p:cNvSpPr>
            <a:spLocks noGrp="1"/>
          </p:cNvSpPr>
          <p:nvPr>
            <p:ph type="title"/>
          </p:nvPr>
        </p:nvSpPr>
        <p:spPr/>
        <p:txBody>
          <a:bodyPr/>
          <a:lstStyle/>
          <a:p>
            <a:r>
              <a:rPr lang="en-US" dirty="0" smtClean="0"/>
              <a:t>Consistent Control Across Devices</a:t>
            </a:r>
            <a:endParaRPr lang="en-US" dirty="0"/>
          </a:p>
        </p:txBody>
      </p:sp>
      <p:graphicFrame>
        <p:nvGraphicFramePr>
          <p:cNvPr id="4" name="Table 3"/>
          <p:cNvGraphicFramePr>
            <a:graphicFrameLocks noGrp="1"/>
          </p:cNvGraphicFramePr>
          <p:nvPr>
            <p:extLst/>
          </p:nvPr>
        </p:nvGraphicFramePr>
        <p:xfrm>
          <a:off x="5303837" y="1759198"/>
          <a:ext cx="6934199" cy="5090864"/>
        </p:xfrm>
        <a:graphic>
          <a:graphicData uri="http://schemas.openxmlformats.org/drawingml/2006/table">
            <a:tbl>
              <a:tblPr firstRow="1" bandRow="1">
                <a:tableStyleId>{793D81CF-94F2-401A-BA57-92F5A7B2D0C5}</a:tableStyleId>
              </a:tblPr>
              <a:tblGrid>
                <a:gridCol w="3759529"/>
                <a:gridCol w="3174670"/>
              </a:tblGrid>
              <a:tr h="533400">
                <a:tc>
                  <a:txBody>
                    <a:bodyPr/>
                    <a:lstStyle/>
                    <a:p>
                      <a:pPr marL="0" marR="0" algn="ctr">
                        <a:lnSpc>
                          <a:spcPct val="115000"/>
                        </a:lnSpc>
                        <a:spcBef>
                          <a:spcPts val="0"/>
                        </a:spcBef>
                        <a:spcAft>
                          <a:spcPts val="0"/>
                        </a:spcAft>
                      </a:pPr>
                      <a:r>
                        <a:rPr lang="en-US" sz="2400" b="1" dirty="0" smtClean="0">
                          <a:solidFill>
                            <a:srgbClr val="000066"/>
                          </a:solidFill>
                          <a:effectLst/>
                          <a:latin typeface="+mn-lt"/>
                          <a:ea typeface="Times New Roman"/>
                          <a:cs typeface="Times New Roman"/>
                        </a:rPr>
                        <a:t>Property</a:t>
                      </a:r>
                      <a:endParaRPr lang="en-US" sz="2400" dirty="0">
                        <a:effectLst/>
                        <a:latin typeface="+mn-lt"/>
                        <a:ea typeface="Calibri"/>
                        <a:cs typeface="Times New Roman"/>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marL="0" marR="0" algn="ctr">
                        <a:lnSpc>
                          <a:spcPct val="115000"/>
                        </a:lnSpc>
                        <a:spcBef>
                          <a:spcPts val="0"/>
                        </a:spcBef>
                        <a:spcAft>
                          <a:spcPts val="0"/>
                        </a:spcAft>
                      </a:pPr>
                      <a:r>
                        <a:rPr lang="en-US" sz="2400" b="1" dirty="0" smtClean="0">
                          <a:solidFill>
                            <a:srgbClr val="000066"/>
                          </a:solidFill>
                          <a:effectLst/>
                          <a:latin typeface="+mn-lt"/>
                          <a:ea typeface="Times New Roman"/>
                          <a:cs typeface="Times New Roman"/>
                        </a:rPr>
                        <a:t>Units</a:t>
                      </a:r>
                      <a:endParaRPr lang="en-US" sz="2400" dirty="0">
                        <a:effectLst/>
                        <a:latin typeface="+mn-lt"/>
                        <a:ea typeface="Calibri"/>
                        <a:cs typeface="Times New Roman"/>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r>
              <a:tr h="569683">
                <a:tc>
                  <a:txBody>
                    <a:bodyPr/>
                    <a:lstStyle/>
                    <a:p>
                      <a:pPr marL="0" marR="0" algn="ctr">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ExposureCompensation</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1/6 EV</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683">
                <a:tc>
                  <a:txBody>
                    <a:bodyPr/>
                    <a:lstStyle/>
                    <a:p>
                      <a:pPr marL="0" marR="0" algn="ctr">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ExposureTime</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Microseconds</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r>
              <a:tr h="569683">
                <a:tc>
                  <a:txBody>
                    <a:bodyPr/>
                    <a:lstStyle/>
                    <a:p>
                      <a:pPr marL="0" marR="0" algn="ctr">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ISO</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ISO Sensitivity</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683">
                <a:tc>
                  <a:txBody>
                    <a:bodyPr/>
                    <a:lstStyle/>
                    <a:p>
                      <a:pPr marL="0" marR="0" algn="ctr">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WhiteBalance</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Degrees Kelvin</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683">
                <a:tc>
                  <a:txBody>
                    <a:bodyPr/>
                    <a:lstStyle/>
                    <a:p>
                      <a:pPr marL="0" marR="0" algn="ctr">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WhiteBalancePreset</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baseline="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Enum</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683">
                <a:tc>
                  <a:txBody>
                    <a:bodyPr/>
                    <a:lstStyle/>
                    <a:p>
                      <a:pPr marL="0" marR="0" algn="ctr">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SceneMode</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Enum</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683">
                <a:tc>
                  <a:txBody>
                    <a:bodyPr/>
                    <a:lstStyle/>
                    <a:p>
                      <a:pPr marL="0" marR="0" algn="ctr">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FlashMode</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Enum</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683">
                <a:tc>
                  <a:txBody>
                    <a:bodyPr/>
                    <a:lstStyle/>
                    <a:p>
                      <a:pPr marL="0" marR="0" algn="ctr">
                        <a:lnSpc>
                          <a:spcPct val="115000"/>
                        </a:lnSpc>
                        <a:spcBef>
                          <a:spcPts val="0"/>
                        </a:spcBef>
                        <a:spcAft>
                          <a:spcPts val="1125"/>
                        </a:spcAft>
                      </a:pPr>
                      <a:r>
                        <a:rPr lang="en-US" sz="2000" kern="1200" dirty="0" err="1"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FlashPower</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166" rtl="0" eaLnBrk="1" latinLnBrk="0" hangingPunct="1">
                        <a:lnSpc>
                          <a:spcPct val="115000"/>
                        </a:lnSpc>
                        <a:spcBef>
                          <a:spcPts val="0"/>
                        </a:spcBef>
                        <a:spcAft>
                          <a:spcPts val="1125"/>
                        </a:spcAft>
                      </a:pPr>
                      <a:r>
                        <a:rPr lang="en-US" sz="2000" kern="1200" dirty="0" smtClean="0">
                          <a:gradFill>
                            <a:gsLst>
                              <a:gs pos="0">
                                <a:schemeClr val="tx1">
                                  <a:lumMod val="85000"/>
                                  <a:lumOff val="15000"/>
                                </a:schemeClr>
                              </a:gs>
                              <a:gs pos="100000">
                                <a:schemeClr val="tx1">
                                  <a:lumMod val="85000"/>
                                  <a:lumOff val="15000"/>
                                </a:schemeClr>
                              </a:gs>
                            </a:gsLst>
                            <a:lin ang="5400000" scaled="0"/>
                          </a:gradFill>
                          <a:latin typeface="+mn-lt"/>
                          <a:ea typeface="+mn-ea"/>
                          <a:cs typeface="+mn-cs"/>
                        </a:rPr>
                        <a:t>Range</a:t>
                      </a:r>
                      <a:endParaRPr lang="en-US" sz="2000" kern="1200" dirty="0">
                        <a:gradFill>
                          <a:gsLst>
                            <a:gs pos="0">
                              <a:schemeClr val="tx1">
                                <a:lumMod val="85000"/>
                                <a:lumOff val="15000"/>
                              </a:schemeClr>
                            </a:gs>
                            <a:gs pos="100000">
                              <a:schemeClr val="tx1">
                                <a:lumMod val="85000"/>
                                <a:lumOff val="15000"/>
                              </a:schemeClr>
                            </a:gs>
                          </a:gsLst>
                          <a:lin ang="5400000" scaled="0"/>
                        </a:gradFill>
                        <a:latin typeface="+mn-lt"/>
                        <a:ea typeface="+mn-ea"/>
                        <a:cs typeface="+mn-cs"/>
                      </a:endParaRPr>
                    </a:p>
                  </a:txBody>
                  <a:tcPr marL="47625" marR="476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6648305" y="1206797"/>
            <a:ext cx="4827732" cy="461665"/>
          </a:xfrm>
          <a:prstGeom prst="rect">
            <a:avLst/>
          </a:prstGeom>
          <a:noFill/>
        </p:spPr>
        <p:txBody>
          <a:bodyPr wrap="none" rtlCol="0">
            <a:spAutoFit/>
          </a:bodyPr>
          <a:lstStyle/>
          <a:p>
            <a:r>
              <a:rPr lang="en-US" sz="2400" dirty="0" smtClean="0">
                <a:gradFill>
                  <a:gsLst>
                    <a:gs pos="0">
                      <a:srgbClr val="000000"/>
                    </a:gs>
                    <a:gs pos="100000">
                      <a:srgbClr val="000000"/>
                    </a:gs>
                  </a:gsLst>
                  <a:lin ang="5400000" scaled="0"/>
                </a:gradFill>
              </a:rPr>
              <a:t>Common Photographic Properties</a:t>
            </a:r>
          </a:p>
        </p:txBody>
      </p:sp>
    </p:spTree>
    <p:extLst>
      <p:ext uri="{BB962C8B-B14F-4D97-AF65-F5344CB8AC3E}">
        <p14:creationId xmlns:p14="http://schemas.microsoft.com/office/powerpoint/2010/main" val="3358640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Sequences</a:t>
            </a:r>
            <a:endParaRPr lang="en-US" dirty="0"/>
          </a:p>
        </p:txBody>
      </p:sp>
      <p:sp>
        <p:nvSpPr>
          <p:cNvPr id="3" name="Content Placeholder 2"/>
          <p:cNvSpPr>
            <a:spLocks noGrp="1"/>
          </p:cNvSpPr>
          <p:nvPr>
            <p:ph type="body" sz="quarter" idx="10"/>
          </p:nvPr>
        </p:nvSpPr>
        <p:spPr>
          <a:xfrm>
            <a:off x="274638" y="1211263"/>
            <a:ext cx="5867399" cy="5484812"/>
          </a:xfrm>
        </p:spPr>
        <p:txBody>
          <a:bodyPr>
            <a:normAutofit fontScale="92500" lnSpcReduction="20000"/>
          </a:bodyPr>
          <a:lstStyle/>
          <a:p>
            <a:r>
              <a:rPr lang="en-US" dirty="0" smtClean="0"/>
              <a:t>High-performance imaging</a:t>
            </a:r>
          </a:p>
          <a:p>
            <a:pPr lvl="1"/>
            <a:endParaRPr lang="en-US" dirty="0" smtClean="0"/>
          </a:p>
          <a:p>
            <a:pPr lvl="1"/>
            <a:r>
              <a:rPr lang="en-US" sz="3600" dirty="0">
                <a:latin typeface="+mj-lt"/>
              </a:rPr>
              <a:t>Specify frame properties to be applied at time of capture</a:t>
            </a:r>
          </a:p>
          <a:p>
            <a:pPr lvl="1"/>
            <a:endParaRPr lang="en-US" dirty="0" smtClean="0"/>
          </a:p>
          <a:p>
            <a:pPr lvl="1"/>
            <a:r>
              <a:rPr lang="en-US" sz="3600" dirty="0">
                <a:latin typeface="+mj-lt"/>
              </a:rPr>
              <a:t>Optimizes for fast capture on shutter </a:t>
            </a:r>
            <a:r>
              <a:rPr lang="en-US" sz="3600" dirty="0" smtClean="0">
                <a:latin typeface="+mj-lt"/>
              </a:rPr>
              <a:t>button press </a:t>
            </a:r>
            <a:r>
              <a:rPr lang="en-US" sz="3600" dirty="0">
                <a:latin typeface="+mj-lt"/>
              </a:rPr>
              <a:t>and asynchronous </a:t>
            </a:r>
            <a:r>
              <a:rPr lang="en-US" sz="3600" dirty="0" smtClean="0">
                <a:latin typeface="+mj-lt"/>
              </a:rPr>
              <a:t>UX </a:t>
            </a:r>
            <a:endParaRPr lang="en-US" sz="3600" dirty="0">
              <a:latin typeface="+mj-lt"/>
            </a:endParaRPr>
          </a:p>
          <a:p>
            <a:pPr lvl="1"/>
            <a:endParaRPr lang="en-US" dirty="0" smtClean="0"/>
          </a:p>
          <a:p>
            <a:pPr lvl="1"/>
            <a:r>
              <a:rPr lang="en-US" sz="3600" dirty="0" smtClean="0">
                <a:latin typeface="+mj-lt"/>
              </a:rPr>
              <a:t>Other considerations</a:t>
            </a:r>
            <a:endParaRPr lang="en-US" sz="3600" dirty="0">
              <a:latin typeface="+mj-lt"/>
            </a:endParaRPr>
          </a:p>
          <a:p>
            <a:pPr lvl="1"/>
            <a:r>
              <a:rPr lang="en-US" dirty="0" smtClean="0"/>
              <a:t>    Reset </a:t>
            </a:r>
            <a:r>
              <a:rPr lang="en-US" dirty="0"/>
              <a:t>pipeline </a:t>
            </a:r>
            <a:r>
              <a:rPr lang="en-US" dirty="0" smtClean="0"/>
              <a:t>with </a:t>
            </a:r>
            <a:r>
              <a:rPr lang="en-US" dirty="0" err="1" smtClean="0"/>
              <a:t>SetProperty</a:t>
            </a:r>
            <a:r>
              <a:rPr lang="en-US" dirty="0" smtClean="0"/>
              <a:t>()</a:t>
            </a:r>
            <a:endParaRPr lang="en-US" dirty="0"/>
          </a:p>
          <a:p>
            <a:pPr lvl="1"/>
            <a:r>
              <a:rPr lang="en-US" dirty="0" smtClean="0"/>
              <a:t>    Half-press focus/touch focus</a:t>
            </a:r>
            <a:endParaRPr lang="en-US" dirty="0"/>
          </a:p>
          <a:p>
            <a:pPr lvl="1"/>
            <a:endParaRPr lang="en-US" dirty="0"/>
          </a:p>
        </p:txBody>
      </p:sp>
      <p:sp>
        <p:nvSpPr>
          <p:cNvPr id="5" name="Rectangle 4"/>
          <p:cNvSpPr/>
          <p:nvPr/>
        </p:nvSpPr>
        <p:spPr>
          <a:xfrm>
            <a:off x="6307225" y="601662"/>
            <a:ext cx="5737493" cy="69945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4358" tIns="62179" rIns="124358" bIns="62179" rtlCol="0" anchor="ctr"/>
          <a:lstStyle/>
          <a:p>
            <a:pPr algn="ctr" defTabSz="1243584">
              <a:defRPr/>
            </a:pPr>
            <a:r>
              <a:rPr lang="en-US" sz="1900" b="1" kern="0" dirty="0" smtClean="0">
                <a:solidFill>
                  <a:srgbClr val="FFFFFF"/>
                </a:solidFill>
                <a:latin typeface="Calibri"/>
              </a:rPr>
              <a:t>Open</a:t>
            </a:r>
          </a:p>
          <a:p>
            <a:pPr algn="ctr" defTabSz="1243584">
              <a:defRPr/>
            </a:pPr>
            <a:r>
              <a:rPr lang="en-US" sz="1600" kern="0" dirty="0" err="1" smtClean="0">
                <a:solidFill>
                  <a:srgbClr val="FFFFFF"/>
                </a:solidFill>
                <a:latin typeface="Consolas" pitchFamily="49" charset="0"/>
                <a:cs typeface="Consolas" pitchFamily="49" charset="0"/>
              </a:rPr>
              <a:t>PhotoCaptureDevice.OpenAsync</a:t>
            </a:r>
            <a:r>
              <a:rPr lang="en-US" sz="1600" kern="0" dirty="0" smtClean="0">
                <a:solidFill>
                  <a:srgbClr val="FFFFFF"/>
                </a:solidFill>
                <a:latin typeface="Consolas" pitchFamily="49" charset="0"/>
                <a:cs typeface="Consolas" pitchFamily="49" charset="0"/>
              </a:rPr>
              <a:t>()</a:t>
            </a:r>
            <a:endParaRPr lang="en-US" sz="1600" kern="0" dirty="0">
              <a:solidFill>
                <a:srgbClr val="FFFFFF"/>
              </a:solidFill>
              <a:latin typeface="Consolas" pitchFamily="49" charset="0"/>
              <a:cs typeface="Consolas" pitchFamily="49" charset="0"/>
            </a:endParaRPr>
          </a:p>
        </p:txBody>
      </p:sp>
      <p:sp>
        <p:nvSpPr>
          <p:cNvPr id="6" name="Rectangle 5"/>
          <p:cNvSpPr/>
          <p:nvPr/>
        </p:nvSpPr>
        <p:spPr>
          <a:xfrm>
            <a:off x="6307225" y="2416809"/>
            <a:ext cx="5737493" cy="69945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4358" tIns="62179" rIns="124358" bIns="62179" rtlCol="0" anchor="ctr"/>
          <a:lstStyle/>
          <a:p>
            <a:pPr algn="ctr" defTabSz="1243584">
              <a:defRPr/>
            </a:pPr>
            <a:r>
              <a:rPr lang="en-US" sz="1900" b="1" kern="0" dirty="0" smtClean="0">
                <a:solidFill>
                  <a:srgbClr val="FFFFFF"/>
                </a:solidFill>
                <a:latin typeface="Calibri"/>
              </a:rPr>
              <a:t>Specify</a:t>
            </a:r>
            <a:endParaRPr lang="en-US" sz="1900" b="1" kern="0" dirty="0">
              <a:solidFill>
                <a:srgbClr val="FFFFFF"/>
              </a:solidFill>
              <a:latin typeface="Calibri"/>
            </a:endParaRPr>
          </a:p>
          <a:p>
            <a:pPr algn="ctr" defTabSz="1243584">
              <a:defRPr/>
            </a:pPr>
            <a:r>
              <a:rPr lang="en-US" sz="1600" kern="0" dirty="0" err="1" smtClean="0">
                <a:solidFill>
                  <a:srgbClr val="FFFFFF"/>
                </a:solidFill>
                <a:latin typeface="Consolas" pitchFamily="49" charset="0"/>
                <a:cs typeface="Consolas" pitchFamily="49" charset="0"/>
              </a:rPr>
              <a:t>CameraCaptureFrame.DesiredProperties</a:t>
            </a:r>
            <a:r>
              <a:rPr lang="en-US" sz="1600" kern="0" dirty="0" smtClean="0">
                <a:solidFill>
                  <a:srgbClr val="FFFFFF"/>
                </a:solidFill>
                <a:latin typeface="Consolas" pitchFamily="49" charset="0"/>
                <a:cs typeface="Consolas" pitchFamily="49" charset="0"/>
              </a:rPr>
              <a:t>[]</a:t>
            </a:r>
            <a:endParaRPr lang="en-US" sz="1600" kern="0" dirty="0">
              <a:solidFill>
                <a:srgbClr val="FFFFFF"/>
              </a:solidFill>
              <a:latin typeface="Consolas" pitchFamily="49" charset="0"/>
              <a:cs typeface="Consolas" pitchFamily="49" charset="0"/>
            </a:endParaRPr>
          </a:p>
        </p:txBody>
      </p:sp>
      <p:sp>
        <p:nvSpPr>
          <p:cNvPr id="7" name="Rectangle 6"/>
          <p:cNvSpPr/>
          <p:nvPr/>
        </p:nvSpPr>
        <p:spPr>
          <a:xfrm>
            <a:off x="6310494" y="3345137"/>
            <a:ext cx="5734224" cy="685525"/>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4358" tIns="62179" rIns="124358" bIns="62179" rtlCol="0" anchor="ctr"/>
          <a:lstStyle/>
          <a:p>
            <a:pPr algn="ctr" defTabSz="1243584">
              <a:defRPr/>
            </a:pPr>
            <a:r>
              <a:rPr lang="en-US" sz="1900" b="1" kern="0" dirty="0" smtClean="0">
                <a:solidFill>
                  <a:srgbClr val="FFFFFF"/>
                </a:solidFill>
                <a:latin typeface="Calibri"/>
              </a:rPr>
              <a:t>Prepare</a:t>
            </a:r>
          </a:p>
          <a:p>
            <a:pPr algn="ctr" defTabSz="1243584">
              <a:defRPr/>
            </a:pPr>
            <a:r>
              <a:rPr lang="en-US" sz="1600" kern="0" dirty="0" err="1">
                <a:solidFill>
                  <a:srgbClr val="FFFFFF"/>
                </a:solidFill>
                <a:latin typeface="Consolas" pitchFamily="49" charset="0"/>
                <a:cs typeface="Consolas" pitchFamily="49" charset="0"/>
              </a:rPr>
              <a:t>PhotoCaptureDevice.PrepareCaptureSequenceAsync</a:t>
            </a:r>
            <a:r>
              <a:rPr lang="en-US" sz="1600" kern="0" dirty="0">
                <a:solidFill>
                  <a:srgbClr val="FFFFFF"/>
                </a:solidFill>
                <a:latin typeface="Consolas" pitchFamily="49" charset="0"/>
                <a:cs typeface="Consolas" pitchFamily="49" charset="0"/>
              </a:rPr>
              <a:t>()</a:t>
            </a:r>
          </a:p>
        </p:txBody>
      </p:sp>
      <p:sp>
        <p:nvSpPr>
          <p:cNvPr id="8" name="Rectangle 7"/>
          <p:cNvSpPr/>
          <p:nvPr/>
        </p:nvSpPr>
        <p:spPr>
          <a:xfrm>
            <a:off x="6307225" y="4245609"/>
            <a:ext cx="5737493" cy="69945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4358" tIns="62179" rIns="124358" bIns="62179" rtlCol="0" anchor="ctr"/>
          <a:lstStyle/>
          <a:p>
            <a:pPr algn="ctr" defTabSz="1243584">
              <a:defRPr/>
            </a:pPr>
            <a:r>
              <a:rPr lang="en-US" sz="1900" b="1" kern="0" dirty="0" smtClean="0">
                <a:solidFill>
                  <a:srgbClr val="FFFFFF"/>
                </a:solidFill>
                <a:latin typeface="Calibri"/>
              </a:rPr>
              <a:t>Capture</a:t>
            </a:r>
            <a:r>
              <a:rPr lang="en-US" sz="1900" kern="0" dirty="0" smtClean="0">
                <a:solidFill>
                  <a:srgbClr val="FFFFFF"/>
                </a:solidFill>
                <a:latin typeface="Calibri"/>
              </a:rPr>
              <a:t/>
            </a:r>
            <a:br>
              <a:rPr lang="en-US" sz="1900" kern="0" dirty="0" smtClean="0">
                <a:solidFill>
                  <a:srgbClr val="FFFFFF"/>
                </a:solidFill>
                <a:latin typeface="Calibri"/>
              </a:rPr>
            </a:br>
            <a:r>
              <a:rPr lang="en-US" sz="1600" kern="0" dirty="0" err="1">
                <a:solidFill>
                  <a:srgbClr val="FFFFFF"/>
                </a:solidFill>
                <a:latin typeface="Consolas" pitchFamily="49" charset="0"/>
                <a:cs typeface="Consolas" pitchFamily="49" charset="0"/>
              </a:rPr>
              <a:t>CameraCaptureSequence.StartCaptureAsync</a:t>
            </a:r>
            <a:r>
              <a:rPr lang="en-US" sz="1600" kern="0" dirty="0">
                <a:solidFill>
                  <a:srgbClr val="FFFFFF"/>
                </a:solidFill>
                <a:latin typeface="Consolas" pitchFamily="49" charset="0"/>
                <a:cs typeface="Consolas" pitchFamily="49" charset="0"/>
              </a:rPr>
              <a:t>()</a:t>
            </a:r>
          </a:p>
        </p:txBody>
      </p:sp>
      <p:sp>
        <p:nvSpPr>
          <p:cNvPr id="9" name="Rectangle 8"/>
          <p:cNvSpPr/>
          <p:nvPr/>
        </p:nvSpPr>
        <p:spPr>
          <a:xfrm>
            <a:off x="6307225" y="5161526"/>
            <a:ext cx="5737493" cy="621736"/>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4358" tIns="62179" rIns="124358" bIns="62179" rtlCol="0" anchor="ctr"/>
          <a:lstStyle/>
          <a:p>
            <a:pPr algn="ctr" defTabSz="1243584">
              <a:defRPr/>
            </a:pPr>
            <a:r>
              <a:rPr lang="en-US" sz="1900" b="1" kern="0" dirty="0" smtClean="0">
                <a:solidFill>
                  <a:srgbClr val="FFFFFF"/>
                </a:solidFill>
                <a:latin typeface="Calibri"/>
              </a:rPr>
              <a:t>Process</a:t>
            </a:r>
          </a:p>
          <a:p>
            <a:pPr algn="ctr" defTabSz="1243584">
              <a:defRPr/>
            </a:pPr>
            <a:r>
              <a:rPr lang="en-US" sz="1600" kern="0" dirty="0" err="1">
                <a:solidFill>
                  <a:srgbClr val="FFFFFF"/>
                </a:solidFill>
                <a:latin typeface="Consolas" pitchFamily="49" charset="0"/>
                <a:cs typeface="Consolas" pitchFamily="49" charset="0"/>
              </a:rPr>
              <a:t>CameraCaptureFrame.CaptureStream</a:t>
            </a:r>
            <a:endParaRPr lang="en-US" sz="1600" kern="0" dirty="0">
              <a:solidFill>
                <a:srgbClr val="FFFFFF"/>
              </a:solidFill>
              <a:latin typeface="Consolas" pitchFamily="49" charset="0"/>
              <a:cs typeface="Consolas" pitchFamily="49" charset="0"/>
            </a:endParaRPr>
          </a:p>
        </p:txBody>
      </p:sp>
      <p:sp>
        <p:nvSpPr>
          <p:cNvPr id="16" name="TextBox 15"/>
          <p:cNvSpPr txBox="1"/>
          <p:nvPr/>
        </p:nvSpPr>
        <p:spPr>
          <a:xfrm>
            <a:off x="9571037" y="3963668"/>
            <a:ext cx="2025670" cy="371794"/>
          </a:xfrm>
          <a:prstGeom prst="rect">
            <a:avLst/>
          </a:prstGeom>
          <a:noFill/>
        </p:spPr>
        <p:txBody>
          <a:bodyPr wrap="none" lIns="124358" tIns="62179" rIns="124358" bIns="62179" rtlCol="0">
            <a:spAutoFit/>
          </a:bodyPr>
          <a:lstStyle/>
          <a:p>
            <a:pPr defTabSz="1243584">
              <a:defRPr/>
            </a:pPr>
            <a:r>
              <a:rPr lang="en-US" sz="1600" i="1" kern="0" dirty="0">
                <a:solidFill>
                  <a:srgbClr val="000000"/>
                </a:solidFill>
              </a:rPr>
              <a:t>User Presses Shutter</a:t>
            </a:r>
          </a:p>
        </p:txBody>
      </p:sp>
      <p:sp>
        <p:nvSpPr>
          <p:cNvPr id="17" name="Rectangle 16"/>
          <p:cNvSpPr/>
          <p:nvPr/>
        </p:nvSpPr>
        <p:spPr>
          <a:xfrm>
            <a:off x="6307225" y="1502409"/>
            <a:ext cx="5737493" cy="69945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4358" tIns="62179" rIns="124358" bIns="62179" rtlCol="0" anchor="ctr"/>
          <a:lstStyle/>
          <a:p>
            <a:pPr algn="ctr" defTabSz="1243584">
              <a:defRPr/>
            </a:pPr>
            <a:r>
              <a:rPr lang="en-US" sz="1900" b="1" kern="0" dirty="0" smtClean="0">
                <a:solidFill>
                  <a:srgbClr val="FFFFFF"/>
                </a:solidFill>
                <a:latin typeface="Calibri"/>
              </a:rPr>
              <a:t>Create </a:t>
            </a:r>
            <a:endParaRPr lang="en-US" sz="1900" b="1" kern="0" dirty="0">
              <a:solidFill>
                <a:srgbClr val="FFFFFF"/>
              </a:solidFill>
              <a:latin typeface="Calibri"/>
            </a:endParaRPr>
          </a:p>
          <a:p>
            <a:pPr algn="ctr" defTabSz="1243584">
              <a:defRPr/>
            </a:pPr>
            <a:r>
              <a:rPr lang="en-US" sz="1600" kern="0" dirty="0" err="1">
                <a:solidFill>
                  <a:srgbClr val="FFFFFF"/>
                </a:solidFill>
                <a:latin typeface="Consolas" pitchFamily="49" charset="0"/>
                <a:cs typeface="Consolas" pitchFamily="49" charset="0"/>
              </a:rPr>
              <a:t>PhotoCaptureDevice.CreateCaptureSequence</a:t>
            </a:r>
            <a:r>
              <a:rPr lang="en-US" sz="1600" kern="0" dirty="0">
                <a:solidFill>
                  <a:srgbClr val="FFFFFF"/>
                </a:solidFill>
                <a:latin typeface="Consolas" pitchFamily="49" charset="0"/>
                <a:cs typeface="Consolas" pitchFamily="49" charset="0"/>
              </a:rPr>
              <a:t>()</a:t>
            </a:r>
          </a:p>
        </p:txBody>
      </p:sp>
      <p:sp>
        <p:nvSpPr>
          <p:cNvPr id="18" name="Down Arrow 17"/>
          <p:cNvSpPr/>
          <p:nvPr/>
        </p:nvSpPr>
        <p:spPr>
          <a:xfrm>
            <a:off x="9042751" y="1311106"/>
            <a:ext cx="269709" cy="254000"/>
          </a:xfrm>
          <a:prstGeom prst="down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defTabSz="1243584">
              <a:defRPr/>
            </a:pPr>
            <a:endParaRPr lang="en-US" sz="2400" kern="0">
              <a:solidFill>
                <a:sysClr val="window" lastClr="FFFFFF"/>
              </a:solidFill>
              <a:latin typeface="Calibri"/>
            </a:endParaRPr>
          </a:p>
        </p:txBody>
      </p:sp>
      <p:sp>
        <p:nvSpPr>
          <p:cNvPr id="19" name="TextBox 18"/>
          <p:cNvSpPr txBox="1"/>
          <p:nvPr/>
        </p:nvSpPr>
        <p:spPr>
          <a:xfrm>
            <a:off x="9571037" y="4878068"/>
            <a:ext cx="2126658" cy="371794"/>
          </a:xfrm>
          <a:prstGeom prst="rect">
            <a:avLst/>
          </a:prstGeom>
          <a:noFill/>
        </p:spPr>
        <p:txBody>
          <a:bodyPr wrap="none" lIns="124358" tIns="62179" rIns="124358" bIns="62179" rtlCol="0">
            <a:spAutoFit/>
          </a:bodyPr>
          <a:lstStyle/>
          <a:p>
            <a:pPr defTabSz="1243584">
              <a:defRPr/>
            </a:pPr>
            <a:r>
              <a:rPr lang="en-US" sz="1600" i="1" kern="0" dirty="0" err="1" smtClean="0">
                <a:solidFill>
                  <a:srgbClr val="000000"/>
                </a:solidFill>
              </a:rPr>
              <a:t>FrameAcquired</a:t>
            </a:r>
            <a:r>
              <a:rPr lang="en-US" sz="1600" i="1" kern="0" dirty="0" smtClean="0">
                <a:solidFill>
                  <a:srgbClr val="000000"/>
                </a:solidFill>
              </a:rPr>
              <a:t> Event</a:t>
            </a:r>
            <a:endParaRPr lang="en-US" sz="1600" i="1" kern="0" dirty="0">
              <a:solidFill>
                <a:srgbClr val="000000"/>
              </a:solidFill>
            </a:endParaRPr>
          </a:p>
        </p:txBody>
      </p:sp>
      <p:sp>
        <p:nvSpPr>
          <p:cNvPr id="20" name="Rectangle 19"/>
          <p:cNvSpPr/>
          <p:nvPr/>
        </p:nvSpPr>
        <p:spPr>
          <a:xfrm>
            <a:off x="6290509" y="5999726"/>
            <a:ext cx="5754209" cy="621736"/>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4358" tIns="62179" rIns="124358" bIns="62179" rtlCol="0" anchor="ctr"/>
          <a:lstStyle/>
          <a:p>
            <a:pPr algn="ctr" defTabSz="1243584">
              <a:defRPr/>
            </a:pPr>
            <a:r>
              <a:rPr lang="en-US" sz="1900" b="1" kern="0" dirty="0" smtClean="0">
                <a:solidFill>
                  <a:srgbClr val="FFFFFF"/>
                </a:solidFill>
                <a:latin typeface="Calibri"/>
              </a:rPr>
              <a:t>Save</a:t>
            </a:r>
          </a:p>
          <a:p>
            <a:pPr algn="ctr" defTabSz="1243584">
              <a:defRPr/>
            </a:pPr>
            <a:r>
              <a:rPr lang="en-US" sz="1600" kern="0" dirty="0" err="1">
                <a:solidFill>
                  <a:srgbClr val="FFFFFF"/>
                </a:solidFill>
                <a:latin typeface="Consolas" pitchFamily="49" charset="0"/>
                <a:cs typeface="Consolas" pitchFamily="49" charset="0"/>
              </a:rPr>
              <a:t>MediaLibrary.SavePictureToCameraRoll</a:t>
            </a:r>
            <a:r>
              <a:rPr lang="en-US" sz="1600" kern="0" dirty="0">
                <a:solidFill>
                  <a:srgbClr val="FFFFFF"/>
                </a:solidFill>
                <a:latin typeface="Consolas" pitchFamily="49" charset="0"/>
                <a:cs typeface="Consolas" pitchFamily="49" charset="0"/>
              </a:rPr>
              <a:t>()</a:t>
            </a:r>
          </a:p>
        </p:txBody>
      </p:sp>
      <p:sp>
        <p:nvSpPr>
          <p:cNvPr id="22" name="Down Arrow 21"/>
          <p:cNvSpPr/>
          <p:nvPr/>
        </p:nvSpPr>
        <p:spPr>
          <a:xfrm>
            <a:off x="9032758" y="2201862"/>
            <a:ext cx="269709" cy="254000"/>
          </a:xfrm>
          <a:prstGeom prst="down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defTabSz="1243584">
              <a:defRPr/>
            </a:pPr>
            <a:endParaRPr lang="en-US" sz="2400" kern="0">
              <a:solidFill>
                <a:sysClr val="window" lastClr="FFFFFF"/>
              </a:solidFill>
              <a:latin typeface="Calibri"/>
            </a:endParaRPr>
          </a:p>
        </p:txBody>
      </p:sp>
      <p:sp>
        <p:nvSpPr>
          <p:cNvPr id="23" name="Down Arrow 22"/>
          <p:cNvSpPr/>
          <p:nvPr/>
        </p:nvSpPr>
        <p:spPr>
          <a:xfrm>
            <a:off x="9032758" y="3116262"/>
            <a:ext cx="269709" cy="254000"/>
          </a:xfrm>
          <a:prstGeom prst="down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defTabSz="1243584">
              <a:defRPr/>
            </a:pPr>
            <a:endParaRPr lang="en-US" sz="2400" kern="0">
              <a:solidFill>
                <a:sysClr val="window" lastClr="FFFFFF"/>
              </a:solidFill>
              <a:latin typeface="Calibri"/>
            </a:endParaRPr>
          </a:p>
        </p:txBody>
      </p:sp>
      <p:sp>
        <p:nvSpPr>
          <p:cNvPr id="24" name="Down Arrow 23"/>
          <p:cNvSpPr/>
          <p:nvPr/>
        </p:nvSpPr>
        <p:spPr>
          <a:xfrm>
            <a:off x="9032758" y="4031427"/>
            <a:ext cx="269709" cy="254000"/>
          </a:xfrm>
          <a:prstGeom prst="down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defTabSz="1243584">
              <a:defRPr/>
            </a:pPr>
            <a:endParaRPr lang="en-US" sz="2400" b="1" kern="0" dirty="0">
              <a:solidFill>
                <a:sysClr val="window" lastClr="FFFFFF"/>
              </a:solidFill>
              <a:latin typeface="Calibri"/>
            </a:endParaRPr>
          </a:p>
        </p:txBody>
      </p:sp>
      <p:sp>
        <p:nvSpPr>
          <p:cNvPr id="25" name="Down Arrow 24"/>
          <p:cNvSpPr/>
          <p:nvPr/>
        </p:nvSpPr>
        <p:spPr>
          <a:xfrm>
            <a:off x="9032758" y="4945062"/>
            <a:ext cx="269709" cy="254000"/>
          </a:xfrm>
          <a:prstGeom prst="down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defTabSz="1243584">
              <a:defRPr/>
            </a:pPr>
            <a:endParaRPr lang="en-US" sz="2400" kern="0">
              <a:solidFill>
                <a:sysClr val="window" lastClr="FFFFFF"/>
              </a:solidFill>
              <a:latin typeface="Calibri"/>
            </a:endParaRPr>
          </a:p>
        </p:txBody>
      </p:sp>
      <p:sp>
        <p:nvSpPr>
          <p:cNvPr id="26" name="Down Arrow 25"/>
          <p:cNvSpPr/>
          <p:nvPr/>
        </p:nvSpPr>
        <p:spPr>
          <a:xfrm>
            <a:off x="9032758" y="5783262"/>
            <a:ext cx="269709" cy="254000"/>
          </a:xfrm>
          <a:prstGeom prst="down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defTabSz="1243584">
              <a:defRPr/>
            </a:pPr>
            <a:endParaRPr lang="en-US" sz="2400" kern="0">
              <a:solidFill>
                <a:sysClr val="window" lastClr="FFFFFF"/>
              </a:solidFill>
              <a:latin typeface="Calibri"/>
            </a:endParaRPr>
          </a:p>
        </p:txBody>
      </p:sp>
    </p:spTree>
    <p:extLst>
      <p:ext uri="{BB962C8B-B14F-4D97-AF65-F5344CB8AC3E}">
        <p14:creationId xmlns:p14="http://schemas.microsoft.com/office/powerpoint/2010/main" val="1209685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4A28"/>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Initialize the camera with Windows </a:t>
            </a:r>
            <a:r>
              <a:rPr lang="en-US" dirty="0"/>
              <a:t>R</a:t>
            </a:r>
            <a:r>
              <a:rPr lang="en-US" dirty="0" smtClean="0"/>
              <a:t>untime APIs, Configure the sensor, Take a picture</a:t>
            </a:r>
            <a:endParaRPr lang="en-US" dirty="0"/>
          </a:p>
        </p:txBody>
      </p:sp>
      <p:sp>
        <p:nvSpPr>
          <p:cNvPr id="4" name="Title 3"/>
          <p:cNvSpPr>
            <a:spLocks noGrp="1"/>
          </p:cNvSpPr>
          <p:nvPr>
            <p:ph type="title"/>
          </p:nvPr>
        </p:nvSpPr>
        <p:spPr/>
        <p:txBody>
          <a:bodyPr/>
          <a:lstStyle/>
          <a:p>
            <a:r>
              <a:rPr lang="en-US" dirty="0" smtClean="0"/>
              <a:t>Coding a Lens: Part II</a:t>
            </a:r>
            <a:br>
              <a:rPr lang="en-US" dirty="0" smtClean="0"/>
            </a:br>
            <a:r>
              <a:rPr lang="en-US" dirty="0" smtClean="0"/>
              <a:t>Capture</a:t>
            </a:r>
            <a:endParaRPr lang="en-US" dirty="0"/>
          </a:p>
        </p:txBody>
      </p:sp>
    </p:spTree>
    <p:extLst>
      <p:ext uri="{BB962C8B-B14F-4D97-AF65-F5344CB8AC3E}">
        <p14:creationId xmlns:p14="http://schemas.microsoft.com/office/powerpoint/2010/main" val="150250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The Windows Phone 8 Camera</a:t>
            </a:r>
            <a:br>
              <a:rPr lang="en-US" dirty="0" smtClean="0"/>
            </a:br>
            <a:endParaRPr lang="en-US" dirty="0" smtClean="0"/>
          </a:p>
          <a:p>
            <a:r>
              <a:rPr lang="en-US" dirty="0" smtClean="0"/>
              <a:t>Building a Lens</a:t>
            </a:r>
          </a:p>
          <a:p>
            <a:endParaRPr lang="en-US" dirty="0"/>
          </a:p>
          <a:p>
            <a:r>
              <a:rPr lang="en-US" dirty="0" smtClean="0"/>
              <a:t>New Camera APIs</a:t>
            </a:r>
          </a:p>
          <a:p>
            <a:endParaRPr lang="en-US" dirty="0"/>
          </a:p>
          <a:p>
            <a:r>
              <a:rPr lang="en-US" dirty="0" smtClean="0"/>
              <a:t>Sharing and Editing</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6" name="Picture 2" descr="C:\Users\ebennett\Documents\Windows Phone\Comps\Soccer\UX_Concept_CaptureIt-large-02.JPG"/>
          <p:cNvPicPr>
            <a:picLocks noChangeAspect="1" noChangeArrowheads="1"/>
          </p:cNvPicPr>
          <p:nvPr/>
        </p:nvPicPr>
        <p:blipFill rotWithShape="1">
          <a:blip r:embed="rId3">
            <a:extLst>
              <a:ext uri="{28A0092B-C50C-407E-A947-70E740481C1C}">
                <a14:useLocalDpi xmlns:a14="http://schemas.microsoft.com/office/drawing/2010/main" val="0"/>
              </a:ext>
            </a:extLst>
          </a:blip>
          <a:srcRect l="49067" t="4841" r="11621" b="52386"/>
          <a:stretch/>
        </p:blipFill>
        <p:spPr bwMode="auto">
          <a:xfrm>
            <a:off x="440484" y="2125662"/>
            <a:ext cx="5597245" cy="3375212"/>
          </a:xfrm>
          <a:prstGeom prst="rect">
            <a:avLst/>
          </a:prstGeom>
          <a:noFill/>
          <a:ln>
            <a:noFill/>
          </a:ln>
          <a:scene3d>
            <a:camera prst="perspectiveLeft" fov="4800000">
              <a:rot lat="0" lon="207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52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and Audio/Video APIs</a:t>
            </a:r>
            <a:endParaRPr lang="en-US" dirty="0"/>
          </a:p>
        </p:txBody>
      </p:sp>
      <p:sp>
        <p:nvSpPr>
          <p:cNvPr id="3" name="Content Placeholder 2"/>
          <p:cNvSpPr>
            <a:spLocks noGrp="1"/>
          </p:cNvSpPr>
          <p:nvPr>
            <p:ph type="body" sz="quarter" idx="10"/>
          </p:nvPr>
        </p:nvSpPr>
        <p:spPr/>
        <p:txBody>
          <a:bodyPr/>
          <a:lstStyle/>
          <a:p>
            <a:r>
              <a:rPr lang="en-US" dirty="0" smtClean="0"/>
              <a:t>Live Preview Pixels from Photo/</a:t>
            </a:r>
            <a:r>
              <a:rPr lang="en-US" dirty="0" err="1" smtClean="0"/>
              <a:t>AudioVideoCaptureDevice</a:t>
            </a:r>
            <a:endParaRPr lang="en-US" dirty="0" smtClean="0"/>
          </a:p>
          <a:p>
            <a:r>
              <a:rPr lang="en-US" sz="2200" dirty="0" smtClean="0">
                <a:latin typeface="Consolas" pitchFamily="49" charset="0"/>
                <a:cs typeface="Consolas" pitchFamily="49" charset="0"/>
              </a:rPr>
              <a:t>  </a:t>
            </a:r>
            <a:r>
              <a:rPr lang="en-US" sz="2200" dirty="0" err="1" smtClean="0">
                <a:latin typeface="Consolas" pitchFamily="49" charset="0"/>
                <a:cs typeface="Consolas" pitchFamily="49" charset="0"/>
              </a:rPr>
              <a:t>GetPreviewBufferArgb</a:t>
            </a:r>
            <a:r>
              <a:rPr lang="en-US" sz="2200" dirty="0" smtClean="0">
                <a:latin typeface="Consolas" pitchFamily="49" charset="0"/>
                <a:cs typeface="Consolas" pitchFamily="49" charset="0"/>
              </a:rPr>
              <a:t>(), </a:t>
            </a:r>
            <a:r>
              <a:rPr lang="en-US" sz="2200" dirty="0" err="1" smtClean="0">
                <a:latin typeface="Consolas" pitchFamily="49" charset="0"/>
                <a:cs typeface="Consolas" pitchFamily="49" charset="0"/>
              </a:rPr>
              <a:t>GetPreviewBufferY</a:t>
            </a:r>
            <a:r>
              <a:rPr lang="en-US" sz="2200" dirty="0" smtClean="0">
                <a:latin typeface="Consolas" pitchFamily="49" charset="0"/>
                <a:cs typeface="Consolas" pitchFamily="49" charset="0"/>
              </a:rPr>
              <a:t>(), </a:t>
            </a:r>
            <a:r>
              <a:rPr lang="en-US" sz="2200" dirty="0" err="1" smtClean="0">
                <a:latin typeface="Consolas" pitchFamily="49" charset="0"/>
                <a:cs typeface="Consolas" pitchFamily="49" charset="0"/>
              </a:rPr>
              <a:t>GetPreviewBufferYCbCr</a:t>
            </a:r>
            <a:r>
              <a:rPr lang="en-US" sz="2200" dirty="0" smtClean="0">
                <a:latin typeface="Consolas" pitchFamily="49" charset="0"/>
                <a:cs typeface="Consolas" pitchFamily="49" charset="0"/>
              </a:rPr>
              <a:t>() </a:t>
            </a:r>
          </a:p>
          <a:p>
            <a:r>
              <a:rPr lang="en-US" sz="2400" dirty="0" smtClean="0">
                <a:latin typeface="+mn-lt"/>
              </a:rPr>
              <a:t>    Formatted as NV12 </a:t>
            </a:r>
            <a:r>
              <a:rPr lang="en-US" sz="2400" dirty="0">
                <a:latin typeface="+mn-lt"/>
              </a:rPr>
              <a:t>Data</a:t>
            </a:r>
          </a:p>
          <a:p>
            <a:r>
              <a:rPr lang="en-US" sz="2400" dirty="0" smtClean="0">
                <a:latin typeface="+mn-lt"/>
              </a:rPr>
              <a:t>    Notification through </a:t>
            </a:r>
            <a:r>
              <a:rPr lang="en-US" sz="2400" dirty="0" err="1" smtClean="0">
                <a:latin typeface="+mn-lt"/>
              </a:rPr>
              <a:t>PreviewFrameAvailable</a:t>
            </a:r>
            <a:r>
              <a:rPr lang="en-US" sz="2400" dirty="0" smtClean="0">
                <a:latin typeface="+mn-lt"/>
              </a:rPr>
              <a:t> Event</a:t>
            </a:r>
          </a:p>
          <a:p>
            <a:r>
              <a:rPr lang="en-US" sz="2400" dirty="0" smtClean="0">
                <a:latin typeface="+mn-lt"/>
              </a:rPr>
              <a:t>    Native preview access through COM APIs</a:t>
            </a:r>
          </a:p>
          <a:p>
            <a:endParaRPr lang="en-US" sz="2400" dirty="0"/>
          </a:p>
          <a:p>
            <a:r>
              <a:rPr lang="en-US" dirty="0" err="1" smtClean="0"/>
              <a:t>AudioVideoCaptureDevice</a:t>
            </a:r>
            <a:r>
              <a:rPr lang="en-US" dirty="0" smtClean="0"/>
              <a:t> Capture/Streaming</a:t>
            </a:r>
          </a:p>
          <a:p>
            <a:r>
              <a:rPr lang="en-US" sz="2400" dirty="0" smtClean="0">
                <a:latin typeface="+mn-lt"/>
              </a:rPr>
              <a:t>    H.264 Video with AAC Audio in an .MP4 Container</a:t>
            </a:r>
          </a:p>
          <a:p>
            <a:r>
              <a:rPr lang="en-US" sz="2400" dirty="0" smtClean="0">
                <a:latin typeface="+mn-lt"/>
              </a:rPr>
              <a:t>    Configurable with </a:t>
            </a:r>
            <a:r>
              <a:rPr lang="en-US" sz="2400" dirty="0" err="1" smtClean="0">
                <a:latin typeface="+mn-lt"/>
              </a:rPr>
              <a:t>KnownCameraAudioVideoProperties</a:t>
            </a:r>
            <a:endParaRPr lang="en-US" sz="2400" dirty="0" smtClean="0">
              <a:latin typeface="+mn-lt"/>
            </a:endParaRPr>
          </a:p>
          <a:p>
            <a:r>
              <a:rPr lang="en-US" sz="2400" dirty="0" smtClean="0">
                <a:latin typeface="+mn-lt"/>
              </a:rPr>
              <a:t>    Access </a:t>
            </a:r>
            <a:r>
              <a:rPr lang="en-US" sz="2400" dirty="0">
                <a:latin typeface="+mn-lt"/>
              </a:rPr>
              <a:t>to </a:t>
            </a:r>
            <a:r>
              <a:rPr lang="en-US" sz="2400" dirty="0" err="1">
                <a:latin typeface="+mn-lt"/>
              </a:rPr>
              <a:t>VideoTorch</a:t>
            </a:r>
            <a:r>
              <a:rPr lang="en-US" sz="2400" dirty="0">
                <a:latin typeface="+mn-lt"/>
              </a:rPr>
              <a:t> </a:t>
            </a:r>
            <a:r>
              <a:rPr lang="en-US" sz="2400" dirty="0" smtClean="0">
                <a:latin typeface="+mn-lt"/>
              </a:rPr>
              <a:t>properties</a:t>
            </a:r>
          </a:p>
          <a:p>
            <a:r>
              <a:rPr lang="en-US" sz="2400" dirty="0" smtClean="0">
                <a:latin typeface="+mn-lt"/>
              </a:rPr>
              <a:t>    Native stream and frame pixel access through COM APIs</a:t>
            </a:r>
            <a:endParaRPr lang="en-US" sz="2400" dirty="0">
              <a:latin typeface="+mn-lt"/>
            </a:endParaRPr>
          </a:p>
        </p:txBody>
      </p:sp>
    </p:spTree>
    <p:extLst>
      <p:ext uri="{BB962C8B-B14F-4D97-AF65-F5344CB8AC3E}">
        <p14:creationId xmlns:p14="http://schemas.microsoft.com/office/powerpoint/2010/main" val="1500216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B4F96"/>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Sharing and Editing</a:t>
            </a:r>
            <a:endParaRPr lang="en-US" dirty="0"/>
          </a:p>
        </p:txBody>
      </p:sp>
    </p:spTree>
    <p:extLst>
      <p:ext uri="{BB962C8B-B14F-4D97-AF65-F5344CB8AC3E}">
        <p14:creationId xmlns:p14="http://schemas.microsoft.com/office/powerpoint/2010/main" val="378113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Photo Gallery &lt;Extension&gt; Points</a:t>
            </a:r>
            <a:endParaRPr lang="en-US" dirty="0"/>
          </a:p>
        </p:txBody>
      </p:sp>
      <p:sp>
        <p:nvSpPr>
          <p:cNvPr id="5" name="Text Placeholder 4"/>
          <p:cNvSpPr>
            <a:spLocks noGrp="1"/>
          </p:cNvSpPr>
          <p:nvPr>
            <p:ph type="body" sz="quarter" idx="10"/>
          </p:nvPr>
        </p:nvSpPr>
        <p:spPr>
          <a:xfrm>
            <a:off x="7285037" y="1211263"/>
            <a:ext cx="4876800" cy="5484812"/>
          </a:xfrm>
        </p:spPr>
        <p:txBody>
          <a:bodyPr/>
          <a:lstStyle/>
          <a:p>
            <a:pPr marL="742950" indent="-742950">
              <a:buAutoNum type="arabicPeriod"/>
            </a:pPr>
            <a:r>
              <a:rPr lang="en-US" dirty="0" smtClean="0"/>
              <a:t>Share Menu</a:t>
            </a:r>
          </a:p>
          <a:p>
            <a:pPr marL="742950" indent="-742950">
              <a:buAutoNum type="arabicPeriod"/>
            </a:pPr>
            <a:r>
              <a:rPr lang="en-US" dirty="0" smtClean="0"/>
              <a:t>Rich Media</a:t>
            </a:r>
          </a:p>
          <a:p>
            <a:pPr marL="742950" indent="-742950">
              <a:buAutoNum type="arabicPeriod"/>
            </a:pPr>
            <a:r>
              <a:rPr lang="en-US" dirty="0" smtClean="0"/>
              <a:t>Edit Menu</a:t>
            </a:r>
          </a:p>
          <a:p>
            <a:pPr marL="742950" indent="-742950">
              <a:buAutoNum type="arabicPeriod"/>
            </a:pPr>
            <a:r>
              <a:rPr lang="en-US" dirty="0" smtClean="0"/>
              <a:t>Legacy-only</a:t>
            </a:r>
          </a:p>
          <a:p>
            <a:endParaRPr lang="en-US" dirty="0" smtClean="0"/>
          </a:p>
          <a:p>
            <a:endParaRPr lang="en-US" dirty="0" smtClean="0"/>
          </a:p>
          <a:p>
            <a:pPr algn="r"/>
            <a:endParaRPr lang="en-US" sz="24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438" y="830262"/>
            <a:ext cx="8720019" cy="632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47798" y="5895955"/>
            <a:ext cx="4916667" cy="954107"/>
          </a:xfrm>
          <a:prstGeom prst="rect">
            <a:avLst/>
          </a:prstGeom>
        </p:spPr>
        <p:txBody>
          <a:bodyPr wrap="none">
            <a:spAutoFit/>
          </a:bodyPr>
          <a:lstStyle/>
          <a:p>
            <a:pPr algn="ctr"/>
            <a:r>
              <a:rPr lang="en-US" sz="2800" dirty="0">
                <a:gradFill>
                  <a:gsLst>
                    <a:gs pos="0">
                      <a:srgbClr val="000000"/>
                    </a:gs>
                    <a:gs pos="100000">
                      <a:srgbClr val="000000"/>
                    </a:gs>
                  </a:gsLst>
                  <a:lin ang="5400000" scaled="0"/>
                </a:gradFill>
                <a:latin typeface="Segoe UI Light"/>
              </a:rPr>
              <a:t>Plus, you can now launch a </a:t>
            </a:r>
            <a:br>
              <a:rPr lang="en-US" sz="2800" dirty="0">
                <a:gradFill>
                  <a:gsLst>
                    <a:gs pos="0">
                      <a:srgbClr val="000000"/>
                    </a:gs>
                    <a:gs pos="100000">
                      <a:srgbClr val="000000"/>
                    </a:gs>
                  </a:gsLst>
                  <a:lin ang="5400000" scaled="0"/>
                </a:gradFill>
                <a:latin typeface="Segoe UI Light"/>
              </a:rPr>
            </a:br>
            <a:r>
              <a:rPr lang="en-US" sz="2800" dirty="0" err="1">
                <a:gradFill>
                  <a:gsLst>
                    <a:gs pos="0">
                      <a:srgbClr val="000000"/>
                    </a:gs>
                    <a:gs pos="100000">
                      <a:srgbClr val="000000"/>
                    </a:gs>
                  </a:gsLst>
                  <a:lin ang="5400000" scaled="0"/>
                </a:gradFill>
                <a:latin typeface="Segoe UI Light"/>
              </a:rPr>
              <a:t>ShareMediaTask</a:t>
            </a:r>
            <a:r>
              <a:rPr lang="en-US" sz="2800" dirty="0">
                <a:gradFill>
                  <a:gsLst>
                    <a:gs pos="0">
                      <a:srgbClr val="000000"/>
                    </a:gs>
                    <a:gs pos="100000">
                      <a:srgbClr val="000000"/>
                    </a:gs>
                  </a:gsLst>
                  <a:lin ang="5400000" scaled="0"/>
                </a:gradFill>
                <a:latin typeface="Segoe UI Light"/>
              </a:rPr>
              <a:t> from your </a:t>
            </a:r>
            <a:r>
              <a:rPr lang="en-US" sz="2800" dirty="0" smtClean="0">
                <a:gradFill>
                  <a:gsLst>
                    <a:gs pos="0">
                      <a:srgbClr val="000000"/>
                    </a:gs>
                    <a:gs pos="100000">
                      <a:srgbClr val="000000"/>
                    </a:gs>
                  </a:gsLst>
                  <a:lin ang="5400000" scaled="0"/>
                </a:gradFill>
                <a:latin typeface="Segoe UI Light"/>
              </a:rPr>
              <a:t>Lens</a:t>
            </a:r>
            <a:endParaRPr lang="en-US" sz="2800" dirty="0">
              <a:gradFill>
                <a:gsLst>
                  <a:gs pos="0">
                    <a:srgbClr val="000000"/>
                  </a:gs>
                  <a:gs pos="100000">
                    <a:srgbClr val="000000"/>
                  </a:gs>
                </a:gsLst>
                <a:lin ang="5400000" scaled="0"/>
              </a:gradFill>
              <a:latin typeface="Segoe UI Light"/>
            </a:endParaRPr>
          </a:p>
        </p:txBody>
      </p:sp>
    </p:spTree>
    <p:extLst>
      <p:ext uri="{BB962C8B-B14F-4D97-AF65-F5344CB8AC3E}">
        <p14:creationId xmlns:p14="http://schemas.microsoft.com/office/powerpoint/2010/main" val="2182409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Auto-Upload Background Agents</a:t>
            </a:r>
            <a:endParaRPr lang="en-US" dirty="0"/>
          </a:p>
        </p:txBody>
      </p:sp>
      <p:sp>
        <p:nvSpPr>
          <p:cNvPr id="5" name="Text Placeholder 4"/>
          <p:cNvSpPr>
            <a:spLocks noGrp="1"/>
          </p:cNvSpPr>
          <p:nvPr>
            <p:ph type="body" sz="quarter" idx="10"/>
          </p:nvPr>
        </p:nvSpPr>
        <p:spPr/>
        <p:txBody>
          <a:bodyPr/>
          <a:lstStyle/>
          <a:p>
            <a:r>
              <a:rPr lang="en-US" dirty="0" smtClean="0"/>
              <a:t>Upload photos to your cloud service</a:t>
            </a:r>
            <a:br>
              <a:rPr lang="en-US" dirty="0" smtClean="0"/>
            </a:br>
            <a:r>
              <a:rPr lang="en-US" dirty="0" smtClean="0"/>
              <a:t>in the background over Wi-Fi</a:t>
            </a:r>
          </a:p>
          <a:p>
            <a:endParaRPr lang="en-US" dirty="0" smtClean="0"/>
          </a:p>
          <a:p>
            <a:r>
              <a:rPr lang="en-US" dirty="0" smtClean="0"/>
              <a:t>Implemented as a </a:t>
            </a:r>
            <a:r>
              <a:rPr lang="en-US" dirty="0" err="1" smtClean="0"/>
              <a:t>ResourceIntensiveTask</a:t>
            </a:r>
            <a:endParaRPr lang="en-US" dirty="0" smtClean="0"/>
          </a:p>
          <a:p>
            <a:endParaRPr lang="en-US" dirty="0" smtClean="0"/>
          </a:p>
          <a:p>
            <a:r>
              <a:rPr lang="en-US" dirty="0" smtClean="0"/>
              <a:t>Device settings menu for configuration</a:t>
            </a:r>
          </a:p>
          <a:p>
            <a:endParaRPr lang="en-US" sz="2400" dirty="0" smtClean="0"/>
          </a:p>
          <a:p>
            <a:r>
              <a:rPr lang="en-US" dirty="0"/>
              <a:t>“</a:t>
            </a:r>
            <a:r>
              <a:rPr lang="en-US" dirty="0" err="1"/>
              <a:t>Photos_Auto_Upload</a:t>
            </a:r>
            <a:r>
              <a:rPr lang="en-US" dirty="0"/>
              <a:t>” &lt;Extension&gt;</a:t>
            </a:r>
          </a:p>
          <a:p>
            <a:r>
              <a:rPr lang="en-US" sz="2400" dirty="0" smtClean="0">
                <a:latin typeface="+mn-lt"/>
                <a:cs typeface="Consolas" pitchFamily="49" charset="0"/>
              </a:rPr>
              <a:t>    </a:t>
            </a:r>
            <a:r>
              <a:rPr lang="en-US" sz="2400" dirty="0" err="1" smtClean="0">
                <a:latin typeface="+mn-lt"/>
                <a:cs typeface="Consolas" pitchFamily="49" charset="0"/>
              </a:rPr>
              <a:t>DeepURI</a:t>
            </a:r>
            <a:r>
              <a:rPr lang="en-US" sz="2400" dirty="0" smtClean="0">
                <a:latin typeface="+mn-lt"/>
                <a:cs typeface="Consolas" pitchFamily="49" charset="0"/>
              </a:rPr>
              <a:t> Link Contains “</a:t>
            </a:r>
            <a:r>
              <a:rPr lang="en-US" sz="2400" dirty="0" err="1" smtClean="0">
                <a:latin typeface="+mn-lt"/>
                <a:cs typeface="Consolas" pitchFamily="49" charset="0"/>
              </a:rPr>
              <a:t>ConfigurePhotosUploadSettings</a:t>
            </a:r>
            <a:r>
              <a:rPr lang="en-US" sz="2400" dirty="0" smtClean="0">
                <a:latin typeface="+mn-lt"/>
                <a:cs typeface="Consolas" pitchFamily="49" charset="0"/>
              </a:rPr>
              <a:t>”</a:t>
            </a:r>
            <a:endParaRPr lang="en-US" sz="2400" dirty="0">
              <a:latin typeface="+mn-lt"/>
              <a:cs typeface="Consolas" pitchFamily="49"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73189" y="525462"/>
            <a:ext cx="3464848" cy="6699731"/>
          </a:xfrm>
          <a:prstGeom prst="rect">
            <a:avLst/>
          </a:prstGeom>
          <a:noFill/>
          <a:scene3d>
            <a:camera prst="perspectiveLeft" fov="2700000"/>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10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 Placeholder 2"/>
          <p:cNvSpPr>
            <a:spLocks noGrp="1"/>
          </p:cNvSpPr>
          <p:nvPr>
            <p:ph type="body" sz="quarter" idx="4294967295"/>
          </p:nvPr>
        </p:nvSpPr>
        <p:spPr>
          <a:xfrm>
            <a:off x="274638" y="1744662"/>
            <a:ext cx="6400800" cy="914400"/>
          </a:xfrm>
        </p:spPr>
        <p:txBody>
          <a:bodyPr/>
          <a:lstStyle/>
          <a:p>
            <a:r>
              <a:rPr lang="en-US" dirty="0" smtClean="0"/>
              <a:t>Documentation</a:t>
            </a:r>
          </a:p>
          <a:p>
            <a:endParaRPr lang="en-US" dirty="0" smtClean="0"/>
          </a:p>
          <a:p>
            <a:r>
              <a:rPr lang="en-US" dirty="0" smtClean="0"/>
              <a:t>Sample Code on MSDN</a:t>
            </a:r>
          </a:p>
          <a:p>
            <a:r>
              <a:rPr lang="en-US" sz="2400" dirty="0" smtClean="0">
                <a:latin typeface="+mn-lt"/>
              </a:rPr>
              <a:t>BasicLensWP8CS</a:t>
            </a:r>
            <a:endParaRPr lang="en-US" dirty="0" smtClean="0"/>
          </a:p>
          <a:p>
            <a:r>
              <a:rPr lang="en-US" sz="2400" dirty="0" err="1" smtClean="0">
                <a:latin typeface="+mn-lt"/>
              </a:rPr>
              <a:t>MediaViewerSample</a:t>
            </a:r>
            <a:endParaRPr lang="en-US" sz="2400" dirty="0" smtClean="0">
              <a:latin typeface="+mn-lt"/>
            </a:endParaRPr>
          </a:p>
          <a:p>
            <a:endParaRPr lang="en-US" dirty="0" smtClean="0"/>
          </a:p>
          <a:p>
            <a:r>
              <a:rPr lang="en-US" dirty="0" smtClean="0"/>
              <a:t>Emulator </a:t>
            </a:r>
            <a:r>
              <a:rPr lang="en-US" dirty="0"/>
              <a:t>development</a:t>
            </a:r>
          </a:p>
          <a:p>
            <a:endParaRPr lang="en-US" dirty="0"/>
          </a:p>
        </p:txBody>
      </p:sp>
      <p:pic>
        <p:nvPicPr>
          <p:cNvPr id="7170" name="Picture 2" descr="C:\Users\ebennett\Documents\Windows Phone\Comps\UX_Concept_Lens_PostCaptureConfirm-bi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 t="8663" b="9309"/>
          <a:stretch/>
        </p:blipFill>
        <p:spPr bwMode="auto">
          <a:xfrm>
            <a:off x="5532437" y="1722763"/>
            <a:ext cx="6553200" cy="3908099"/>
          </a:xfrm>
          <a:prstGeom prst="rect">
            <a:avLst/>
          </a:prstGeom>
          <a:noFill/>
          <a:ln>
            <a:solidFill>
              <a:schemeClr val="bg1">
                <a:lumMod val="75000"/>
              </a:schemeClr>
            </a:solidFill>
          </a:ln>
          <a:scene3d>
            <a:camera prst="perspective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01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Opportunity of Lenses</a:t>
            </a:r>
            <a:endParaRPr lang="en-US" dirty="0"/>
          </a:p>
        </p:txBody>
      </p:sp>
      <p:sp>
        <p:nvSpPr>
          <p:cNvPr id="2" name="Text Placeholder 1"/>
          <p:cNvSpPr>
            <a:spLocks noGrp="1"/>
          </p:cNvSpPr>
          <p:nvPr>
            <p:ph type="body" sz="quarter" idx="4294967295"/>
          </p:nvPr>
        </p:nvSpPr>
        <p:spPr>
          <a:xfrm>
            <a:off x="253440" y="1592262"/>
            <a:ext cx="6400800" cy="914400"/>
          </a:xfrm>
        </p:spPr>
        <p:txBody>
          <a:bodyPr/>
          <a:lstStyle/>
          <a:p>
            <a:r>
              <a:rPr lang="en-US" dirty="0" smtClean="0"/>
              <a:t>Great for photo apps …</a:t>
            </a:r>
            <a:br>
              <a:rPr lang="en-US" dirty="0" smtClean="0"/>
            </a:br>
            <a:r>
              <a:rPr lang="en-US" dirty="0" smtClean="0"/>
              <a:t>but, the door is now open to new experiences only possible with Rich Media</a:t>
            </a:r>
          </a:p>
          <a:p>
            <a:endParaRPr lang="en-US" dirty="0" smtClean="0"/>
          </a:p>
          <a:p>
            <a:r>
              <a:rPr lang="en-US" dirty="0" smtClean="0"/>
              <a:t>Users will look to the Store for Lenses that enable their camera to do amazing things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637" y="303367"/>
            <a:ext cx="3810000" cy="6349999"/>
          </a:xfrm>
          <a:prstGeom prst="rect">
            <a:avLst/>
          </a:prstGeom>
          <a:noFill/>
          <a:ln>
            <a:noFill/>
          </a:ln>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312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82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4F96"/>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Camera App and Photosynth Lens</a:t>
            </a:r>
            <a:endParaRPr lang="en-US" dirty="0"/>
          </a:p>
        </p:txBody>
      </p:sp>
      <p:sp>
        <p:nvSpPr>
          <p:cNvPr id="4" name="Title 3"/>
          <p:cNvSpPr>
            <a:spLocks noGrp="1"/>
          </p:cNvSpPr>
          <p:nvPr>
            <p:ph type="title"/>
          </p:nvPr>
        </p:nvSpPr>
        <p:spPr/>
        <p:txBody>
          <a:bodyPr/>
          <a:lstStyle/>
          <a:p>
            <a:r>
              <a:rPr lang="en-US" dirty="0" smtClean="0"/>
              <a:t>Camera and Lenses Demo</a:t>
            </a:r>
            <a:endParaRPr lang="en-US" dirty="0"/>
          </a:p>
        </p:txBody>
      </p:sp>
    </p:spTree>
    <p:extLst>
      <p:ext uri="{BB962C8B-B14F-4D97-AF65-F5344CB8AC3E}">
        <p14:creationId xmlns:p14="http://schemas.microsoft.com/office/powerpoint/2010/main" val="166769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Windows Phone 8 Camera</a:t>
            </a:r>
            <a:endParaRPr lang="en-US" dirty="0"/>
          </a:p>
        </p:txBody>
      </p:sp>
      <p:sp>
        <p:nvSpPr>
          <p:cNvPr id="2" name="Text Placeholder 1"/>
          <p:cNvSpPr>
            <a:spLocks noGrp="1"/>
          </p:cNvSpPr>
          <p:nvPr>
            <p:ph type="body" sz="quarter" idx="4294967295"/>
          </p:nvPr>
        </p:nvSpPr>
        <p:spPr>
          <a:xfrm>
            <a:off x="274638" y="1744662"/>
            <a:ext cx="6400800" cy="914400"/>
          </a:xfrm>
        </p:spPr>
        <p:txBody>
          <a:bodyPr/>
          <a:lstStyle/>
          <a:p>
            <a:pPr>
              <a:lnSpc>
                <a:spcPct val="95000"/>
              </a:lnSpc>
              <a:spcBef>
                <a:spcPts val="0"/>
              </a:spcBef>
              <a:spcAft>
                <a:spcPts val="1632"/>
              </a:spcAft>
            </a:pPr>
            <a:r>
              <a:rPr lang="en-US" dirty="0"/>
              <a:t>The everyday camera solution</a:t>
            </a:r>
          </a:p>
          <a:p>
            <a:pPr>
              <a:lnSpc>
                <a:spcPct val="95000"/>
              </a:lnSpc>
              <a:spcBef>
                <a:spcPts val="0"/>
              </a:spcBef>
              <a:spcAft>
                <a:spcPts val="1632"/>
              </a:spcAft>
            </a:pPr>
            <a:r>
              <a:rPr lang="en-US" dirty="0"/>
              <a:t>Fast pocket-to-picture times</a:t>
            </a:r>
          </a:p>
          <a:p>
            <a:pPr>
              <a:lnSpc>
                <a:spcPct val="95000"/>
              </a:lnSpc>
              <a:spcBef>
                <a:spcPts val="0"/>
              </a:spcBef>
              <a:spcAft>
                <a:spcPts val="1632"/>
              </a:spcAft>
            </a:pPr>
            <a:r>
              <a:rPr lang="en-US" dirty="0"/>
              <a:t>Dedicated camera button for a point-and-shoot experience</a:t>
            </a:r>
          </a:p>
          <a:p>
            <a:pPr>
              <a:lnSpc>
                <a:spcPct val="95000"/>
              </a:lnSpc>
              <a:spcBef>
                <a:spcPts val="0"/>
              </a:spcBef>
              <a:spcAft>
                <a:spcPts val="1632"/>
              </a:spcAft>
            </a:pPr>
            <a:r>
              <a:rPr lang="en-US" dirty="0"/>
              <a:t>New UI </a:t>
            </a:r>
            <a:r>
              <a:rPr lang="en-US" dirty="0" smtClean="0"/>
              <a:t>elements</a:t>
            </a:r>
            <a:r>
              <a:rPr lang="en-US" dirty="0"/>
              <a:t/>
            </a:r>
            <a:br>
              <a:rPr lang="en-US" dirty="0"/>
            </a:br>
            <a:r>
              <a:rPr lang="en-US" sz="2400" dirty="0" smtClean="0">
                <a:latin typeface="Segoe UI" pitchFamily="34" charset="0"/>
                <a:ea typeface="Segoe UI" pitchFamily="34" charset="0"/>
                <a:cs typeface="Segoe UI" pitchFamily="34" charset="0"/>
              </a:rPr>
              <a:t>    </a:t>
            </a:r>
            <a:r>
              <a:rPr lang="en-US" sz="2400" dirty="0">
                <a:latin typeface="Segoe UI" pitchFamily="34" charset="0"/>
                <a:ea typeface="Segoe UI" pitchFamily="34" charset="0"/>
                <a:cs typeface="Segoe UI" pitchFamily="34" charset="0"/>
              </a:rPr>
              <a:t>P</a:t>
            </a:r>
            <a:r>
              <a:rPr lang="en-US" sz="2400" dirty="0" smtClean="0">
                <a:latin typeface="Segoe UI" pitchFamily="34" charset="0"/>
                <a:ea typeface="Segoe UI" pitchFamily="34" charset="0"/>
                <a:cs typeface="Segoe UI" pitchFamily="34" charset="0"/>
              </a:rPr>
              <a:t>inch-to-zoom UI</a:t>
            </a:r>
            <a:br>
              <a:rPr lang="en-US" sz="2400" dirty="0" smtClean="0">
                <a:latin typeface="Segoe UI" pitchFamily="34" charset="0"/>
                <a:ea typeface="Segoe UI" pitchFamily="34" charset="0"/>
                <a:cs typeface="Segoe UI" pitchFamily="34" charset="0"/>
              </a:rPr>
            </a:br>
            <a:r>
              <a:rPr lang="en-US" sz="2400" dirty="0" smtClean="0">
                <a:latin typeface="Segoe UI" pitchFamily="34" charset="0"/>
                <a:ea typeface="Segoe UI" pitchFamily="34" charset="0"/>
                <a:cs typeface="Segoe UI" pitchFamily="34" charset="0"/>
              </a:rPr>
              <a:t>    Lens Picker button</a:t>
            </a:r>
          </a:p>
        </p:txBody>
      </p:sp>
      <p:pic>
        <p:nvPicPr>
          <p:cNvPr id="4" name="Picture 2" descr="C:\Users\ebennett\Documents\Windows Phone\Comps\Soccer\UX_Concept_CaptureIt-large-02.JPG"/>
          <p:cNvPicPr>
            <a:picLocks noChangeAspect="1" noChangeArrowheads="1"/>
          </p:cNvPicPr>
          <p:nvPr/>
        </p:nvPicPr>
        <p:blipFill rotWithShape="1">
          <a:blip r:embed="rId3">
            <a:extLst>
              <a:ext uri="{28A0092B-C50C-407E-A947-70E740481C1C}">
                <a14:useLocalDpi xmlns:a14="http://schemas.microsoft.com/office/drawing/2010/main" val="0"/>
              </a:ext>
            </a:extLst>
          </a:blip>
          <a:srcRect l="330" t="4675" r="60160" b="52552"/>
          <a:stretch/>
        </p:blipFill>
        <p:spPr bwMode="auto">
          <a:xfrm>
            <a:off x="6218237" y="2430462"/>
            <a:ext cx="5777753" cy="3466652"/>
          </a:xfrm>
          <a:prstGeom prst="rect">
            <a:avLst/>
          </a:prstGeom>
          <a:noFill/>
          <a:ln>
            <a:solidFill>
              <a:schemeClr val="bg1">
                <a:lumMod val="65000"/>
              </a:schemeClr>
            </a:solidFill>
          </a:ln>
          <a:scene3d>
            <a:camera prst="perspectiveLeft" fov="4800000">
              <a:rot lat="0" lon="9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5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Phone Lenses</a:t>
            </a:r>
            <a:endParaRPr lang="en-US" dirty="0"/>
          </a:p>
        </p:txBody>
      </p:sp>
      <p:sp>
        <p:nvSpPr>
          <p:cNvPr id="2" name="Text Placeholder 1"/>
          <p:cNvSpPr>
            <a:spLocks noGrp="1"/>
          </p:cNvSpPr>
          <p:nvPr>
            <p:ph type="body" sz="quarter" idx="4294967295"/>
          </p:nvPr>
        </p:nvSpPr>
        <p:spPr>
          <a:xfrm>
            <a:off x="5684837" y="1287462"/>
            <a:ext cx="6751638" cy="914400"/>
          </a:xfrm>
        </p:spPr>
        <p:txBody>
          <a:bodyPr/>
          <a:lstStyle/>
          <a:p>
            <a:pPr>
              <a:lnSpc>
                <a:spcPct val="95000"/>
              </a:lnSpc>
              <a:spcBef>
                <a:spcPts val="0"/>
              </a:spcBef>
              <a:spcAft>
                <a:spcPts val="2400"/>
              </a:spcAft>
            </a:pPr>
            <a:r>
              <a:rPr lang="en-US" sz="3200" dirty="0"/>
              <a:t>Viewfinder-driven </a:t>
            </a:r>
            <a:r>
              <a:rPr lang="en-US" sz="3200" dirty="0" smtClean="0"/>
              <a:t>experiences</a:t>
            </a:r>
            <a:endParaRPr lang="en-US" sz="3200" dirty="0"/>
          </a:p>
          <a:p>
            <a:pPr>
              <a:lnSpc>
                <a:spcPct val="95000"/>
              </a:lnSpc>
              <a:spcBef>
                <a:spcPts val="0"/>
              </a:spcBef>
              <a:spcAft>
                <a:spcPts val="2400"/>
              </a:spcAft>
            </a:pPr>
            <a:r>
              <a:rPr lang="en-US" sz="3200" dirty="0" smtClean="0"/>
              <a:t>Appear inside Camera &amp; Photo apps</a:t>
            </a:r>
            <a:endParaRPr lang="en-US" sz="3200" dirty="0"/>
          </a:p>
          <a:p>
            <a:pPr>
              <a:lnSpc>
                <a:spcPct val="95000"/>
              </a:lnSpc>
              <a:spcBef>
                <a:spcPts val="0"/>
              </a:spcBef>
              <a:spcAft>
                <a:spcPts val="2400"/>
              </a:spcAft>
            </a:pPr>
            <a:r>
              <a:rPr lang="en-US" sz="3200" dirty="0"/>
              <a:t>Create, view, </a:t>
            </a:r>
            <a:r>
              <a:rPr lang="en-US" sz="3200" dirty="0" smtClean="0"/>
              <a:t>&amp; edit photos + </a:t>
            </a:r>
            <a:br>
              <a:rPr lang="en-US" sz="3200" dirty="0" smtClean="0"/>
            </a:br>
            <a:r>
              <a:rPr lang="en-US" sz="3200" dirty="0" smtClean="0"/>
              <a:t>rich media</a:t>
            </a:r>
            <a:endParaRPr lang="en-US" sz="3200" dirty="0"/>
          </a:p>
          <a:p>
            <a:pPr>
              <a:lnSpc>
                <a:spcPct val="95000"/>
              </a:lnSpc>
              <a:spcBef>
                <a:spcPts val="0"/>
              </a:spcBef>
              <a:spcAft>
                <a:spcPts val="2400"/>
              </a:spcAft>
            </a:pPr>
            <a:r>
              <a:rPr lang="en-US" sz="3200" dirty="0" smtClean="0"/>
              <a:t>Access new </a:t>
            </a:r>
            <a:r>
              <a:rPr lang="en-US" sz="3200" dirty="0"/>
              <a:t>camera APIs </a:t>
            </a:r>
            <a:r>
              <a:rPr lang="en-US" sz="3200" dirty="0" smtClean="0"/>
              <a:t>and </a:t>
            </a:r>
            <a:r>
              <a:rPr lang="en-US" sz="3200" dirty="0"/>
              <a:t>extensibility points </a:t>
            </a:r>
          </a:p>
          <a:p>
            <a:pPr>
              <a:lnSpc>
                <a:spcPct val="95000"/>
              </a:lnSpc>
              <a:spcBef>
                <a:spcPts val="0"/>
              </a:spcBef>
              <a:spcAft>
                <a:spcPts val="2400"/>
              </a:spcAft>
            </a:pPr>
            <a:r>
              <a:rPr lang="en-US" sz="3200" dirty="0"/>
              <a:t>Purchased </a:t>
            </a:r>
            <a:r>
              <a:rPr lang="en-US" sz="3200" dirty="0" smtClean="0"/>
              <a:t>through </a:t>
            </a:r>
            <a:r>
              <a:rPr lang="en-US" sz="3200" dirty="0"/>
              <a:t>the Store</a:t>
            </a:r>
          </a:p>
          <a:p>
            <a:endParaRPr lang="en-US" dirty="0"/>
          </a:p>
        </p:txBody>
      </p:sp>
      <p:pic>
        <p:nvPicPr>
          <p:cNvPr id="5" name="Picture 2" descr="C:\Users\ebennett\Documents\Windows Phone\Comps\Soccer\UX_Concept_CaptureIt-large-02.JPG"/>
          <p:cNvPicPr>
            <a:picLocks noChangeAspect="1" noChangeArrowheads="1"/>
          </p:cNvPicPr>
          <p:nvPr/>
        </p:nvPicPr>
        <p:blipFill rotWithShape="1">
          <a:blip r:embed="rId2">
            <a:extLst>
              <a:ext uri="{28A0092B-C50C-407E-A947-70E740481C1C}">
                <a14:useLocalDpi xmlns:a14="http://schemas.microsoft.com/office/drawing/2010/main" val="0"/>
              </a:ext>
            </a:extLst>
          </a:blip>
          <a:srcRect l="49066" t="4841" r="11424" b="52386"/>
          <a:stretch/>
        </p:blipFill>
        <p:spPr bwMode="auto">
          <a:xfrm>
            <a:off x="440484" y="2125662"/>
            <a:ext cx="5625353" cy="3375212"/>
          </a:xfrm>
          <a:prstGeom prst="rect">
            <a:avLst/>
          </a:prstGeom>
          <a:noFill/>
          <a:ln>
            <a:noFill/>
          </a:ln>
          <a:scene3d>
            <a:camera prst="perspectiveLeft" fov="4800000">
              <a:rot lat="0" lon="207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6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cut to the chase:</a:t>
            </a:r>
            <a:br>
              <a:rPr lang="en-US" dirty="0" smtClean="0"/>
            </a:br>
            <a:r>
              <a:rPr lang="en-US" dirty="0"/>
              <a:t/>
            </a:r>
            <a:br>
              <a:rPr lang="en-US" dirty="0"/>
            </a:br>
            <a:r>
              <a:rPr lang="en-US" dirty="0" smtClean="0"/>
              <a:t>Your new camera app should be a Lens on Windows Phone 8 </a:t>
            </a:r>
            <a:endParaRPr lang="en-US" dirty="0"/>
          </a:p>
        </p:txBody>
      </p:sp>
    </p:spTree>
    <p:extLst>
      <p:ext uri="{BB962C8B-B14F-4D97-AF65-F5344CB8AC3E}">
        <p14:creationId xmlns:p14="http://schemas.microsoft.com/office/powerpoint/2010/main" val="393813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4F96"/>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Inside Lenses</a:t>
            </a:r>
            <a:endParaRPr lang="en-US" dirty="0"/>
          </a:p>
        </p:txBody>
      </p:sp>
    </p:spTree>
    <p:extLst>
      <p:ext uri="{BB962C8B-B14F-4D97-AF65-F5344CB8AC3E}">
        <p14:creationId xmlns:p14="http://schemas.microsoft.com/office/powerpoint/2010/main" val="951832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8037" y="1131519"/>
            <a:ext cx="10896600" cy="571854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Lens Workflow</a:t>
            </a:r>
            <a:endParaRPr lang="en-US" dirty="0"/>
          </a:p>
        </p:txBody>
      </p:sp>
      <p:pic>
        <p:nvPicPr>
          <p:cNvPr id="2050" name="Picture 2" descr="C:\Users\ebennett\Documents\Windows Phone\Comps\Soccer\UX_Concept_CaptureIt-large-02.JPG"/>
          <p:cNvPicPr>
            <a:picLocks noChangeAspect="1" noChangeArrowheads="1"/>
          </p:cNvPicPr>
          <p:nvPr/>
        </p:nvPicPr>
        <p:blipFill rotWithShape="1">
          <a:blip r:embed="rId3">
            <a:extLst>
              <a:ext uri="{28A0092B-C50C-407E-A947-70E740481C1C}">
                <a14:useLocalDpi xmlns:a14="http://schemas.microsoft.com/office/drawing/2010/main" val="0"/>
              </a:ext>
            </a:extLst>
          </a:blip>
          <a:srcRect t="3552"/>
          <a:stretch/>
        </p:blipFill>
        <p:spPr bwMode="auto">
          <a:xfrm>
            <a:off x="808037" y="1101633"/>
            <a:ext cx="10896600" cy="5824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3441" y="6240462"/>
            <a:ext cx="2709396" cy="461665"/>
          </a:xfrm>
          <a:prstGeom prst="rect">
            <a:avLst/>
          </a:prstGeom>
          <a:noFill/>
        </p:spPr>
        <p:txBody>
          <a:bodyPr wrap="none" rtlCol="0">
            <a:spAutoFit/>
          </a:bodyPr>
          <a:lstStyle/>
          <a:p>
            <a:r>
              <a:rPr lang="en-US" sz="2400" dirty="0" smtClean="0">
                <a:solidFill>
                  <a:srgbClr val="FFFFFF"/>
                </a:solidFill>
              </a:rPr>
              <a:t>//Build Demo Lens</a:t>
            </a:r>
          </a:p>
        </p:txBody>
      </p:sp>
      <p:sp>
        <p:nvSpPr>
          <p:cNvPr id="6" name="TextBox 5"/>
          <p:cNvSpPr txBox="1"/>
          <p:nvPr/>
        </p:nvSpPr>
        <p:spPr>
          <a:xfrm>
            <a:off x="808037" y="6235997"/>
            <a:ext cx="2709396" cy="461665"/>
          </a:xfrm>
          <a:prstGeom prst="rect">
            <a:avLst/>
          </a:prstGeom>
          <a:noFill/>
        </p:spPr>
        <p:txBody>
          <a:bodyPr wrap="none" rtlCol="0">
            <a:spAutoFit/>
          </a:bodyPr>
          <a:lstStyle/>
          <a:p>
            <a:r>
              <a:rPr lang="en-US" sz="2400" dirty="0" smtClean="0">
                <a:solidFill>
                  <a:srgbClr val="FFFFFF"/>
                </a:solidFill>
              </a:rPr>
              <a:t>//Build Demo Lens</a:t>
            </a:r>
          </a:p>
        </p:txBody>
      </p:sp>
    </p:spTree>
    <p:extLst>
      <p:ext uri="{BB962C8B-B14F-4D97-AF65-F5344CB8AC3E}">
        <p14:creationId xmlns:p14="http://schemas.microsoft.com/office/powerpoint/2010/main" val="233879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Viewfinder </a:t>
            </a:r>
            <a:r>
              <a:rPr lang="en-US" sz="2800" dirty="0"/>
              <a:t>entry point</a:t>
            </a:r>
          </a:p>
          <a:p>
            <a:r>
              <a:rPr lang="en-US" sz="2800" dirty="0" smtClean="0"/>
              <a:t>Lens-specific UX </a:t>
            </a:r>
            <a:r>
              <a:rPr lang="en-US" sz="2800" dirty="0"/>
              <a:t>flow</a:t>
            </a:r>
          </a:p>
          <a:p>
            <a:r>
              <a:rPr lang="en-US" sz="2800" dirty="0"/>
              <a:t>R</a:t>
            </a:r>
            <a:r>
              <a:rPr lang="en-US" sz="2800" dirty="0" smtClean="0"/>
              <a:t>ich </a:t>
            </a:r>
            <a:r>
              <a:rPr lang="en-US" sz="2800" dirty="0"/>
              <a:t>m</a:t>
            </a:r>
            <a:r>
              <a:rPr lang="en-US" sz="2800" dirty="0" smtClean="0"/>
              <a:t>edia</a:t>
            </a:r>
            <a:endParaRPr lang="en-US" sz="2800" dirty="0"/>
          </a:p>
          <a:p>
            <a:r>
              <a:rPr lang="en-US" sz="2800" dirty="0"/>
              <a:t>C</a:t>
            </a:r>
            <a:r>
              <a:rPr lang="en-US" sz="2800" dirty="0" smtClean="0"/>
              <a:t>ustom tile iconography</a:t>
            </a:r>
            <a:endParaRPr lang="en-US" sz="2800" dirty="0"/>
          </a:p>
          <a:p>
            <a:r>
              <a:rPr lang="en-US" sz="2800" dirty="0" smtClean="0"/>
              <a:t>Built with …</a:t>
            </a:r>
          </a:p>
          <a:p>
            <a:r>
              <a:rPr lang="en-US" sz="2400" dirty="0" smtClean="0">
                <a:latin typeface="+mn-lt"/>
              </a:rPr>
              <a:t>    XAML with C# for UI</a:t>
            </a:r>
          </a:p>
          <a:p>
            <a:r>
              <a:rPr lang="en-US" sz="2400" dirty="0" smtClean="0">
                <a:latin typeface="+mn-lt"/>
              </a:rPr>
              <a:t>    Access to C++ </a:t>
            </a:r>
          </a:p>
        </p:txBody>
      </p:sp>
      <p:sp>
        <p:nvSpPr>
          <p:cNvPr id="4" name="Content Placeholder 3"/>
          <p:cNvSpPr>
            <a:spLocks noGrp="1"/>
          </p:cNvSpPr>
          <p:nvPr>
            <p:ph type="body" sz="quarter" idx="11"/>
          </p:nvPr>
        </p:nvSpPr>
        <p:spPr>
          <a:xfrm>
            <a:off x="274637" y="2125663"/>
            <a:ext cx="2819399" cy="4572000"/>
          </a:xfrm>
        </p:spPr>
        <p:txBody>
          <a:bodyPr/>
          <a:lstStyle/>
          <a:p>
            <a:r>
              <a:rPr lang="en-US" dirty="0" smtClean="0"/>
              <a:t>Lenses start with an &lt;Extension&gt; but also feature …</a:t>
            </a:r>
          </a:p>
        </p:txBody>
      </p:sp>
      <p:sp>
        <p:nvSpPr>
          <p:cNvPr id="3" name="Title 2"/>
          <p:cNvSpPr>
            <a:spLocks noGrp="1"/>
          </p:cNvSpPr>
          <p:nvPr>
            <p:ph type="title"/>
          </p:nvPr>
        </p:nvSpPr>
        <p:spPr/>
        <p:txBody>
          <a:bodyPr/>
          <a:lstStyle/>
          <a:p>
            <a:r>
              <a:rPr lang="en-US" dirty="0" smtClean="0"/>
              <a:t>Key Lens Components</a:t>
            </a:r>
            <a:endParaRPr lang="en-US" dirty="0"/>
          </a:p>
        </p:txBody>
      </p:sp>
    </p:spTree>
    <p:extLst>
      <p:ext uri="{BB962C8B-B14F-4D97-AF65-F5344CB8AC3E}">
        <p14:creationId xmlns:p14="http://schemas.microsoft.com/office/powerpoint/2010/main" val="3618972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Eric P. Bennett</External_x0020_Speaker>
    <Session_x0020_Code xmlns="2295e2e7-0eeb-498e-8716-217bb2ee6ee3">2-018</Session_x0020_Code>
    <ProductTaxHTField0 xmlns="2295e2e7-0eeb-498e-8716-217bb2ee6ee3">
      <Terms xmlns="http://schemas.microsoft.com/office/infopath/2007/PartnerControls"/>
    </ProductTaxHTField0>
    <Presentation_x0020_Date xmlns="2295e2e7-0eeb-498e-8716-217bb2ee6ee3">2012-11-01T00:00:00-07:00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terms/"/>
    <ds:schemaRef ds:uri="8b529f77-48ab-4581-b468-93f09345b8aa"/>
    <ds:schemaRef ds:uri="230e9df3-be65-4c73-a93b-d1236ebd677e"/>
    <ds:schemaRef ds:uri="2295e2e7-0eeb-498e-8716-217bb2ee6ee3"/>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Build_Template_16x9</Template>
  <TotalTime>1</TotalTime>
  <Words>1405</Words>
  <Application>Microsoft Office PowerPoint</Application>
  <PresentationFormat>Custom</PresentationFormat>
  <Paragraphs>246</Paragraphs>
  <Slides>26</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26</vt:i4>
      </vt:variant>
    </vt:vector>
  </HeadingPairs>
  <TitlesOfParts>
    <vt:vector size="40" baseType="lpstr">
      <vt:lpstr>ＭＳ Ｐゴシック</vt:lpstr>
      <vt:lpstr>Arial</vt:lpstr>
      <vt:lpstr>Avenir LT Pro 45 Book</vt:lpstr>
      <vt:lpstr>Calibri</vt:lpstr>
      <vt:lpstr>Consolas</vt:lpstr>
      <vt:lpstr>Courier New</vt:lpstr>
      <vt:lpstr>Segoe UI</vt:lpstr>
      <vt:lpstr>Segoe UI Light</vt:lpstr>
      <vt:lpstr>Times New Roman</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Building Lenses for the Windows Phone 8 Camera</vt:lpstr>
      <vt:lpstr>Agenda </vt:lpstr>
      <vt:lpstr>Camera and Lenses Demo</vt:lpstr>
      <vt:lpstr>The Windows Phone 8 Camera</vt:lpstr>
      <vt:lpstr>Windows Phone Lenses</vt:lpstr>
      <vt:lpstr>Let’s cut to the chase:  Your new camera app should be a Lens on Windows Phone 8 </vt:lpstr>
      <vt:lpstr>Inside Lenses</vt:lpstr>
      <vt:lpstr>Lens Workflow</vt:lpstr>
      <vt:lpstr>Key Lens Components</vt:lpstr>
      <vt:lpstr>Lens Requirements</vt:lpstr>
      <vt:lpstr>Rich Media</vt:lpstr>
      <vt:lpstr>Making Great Lenses</vt:lpstr>
      <vt:lpstr>Coding a Lens: Part I Lens Infrastructure</vt:lpstr>
      <vt:lpstr>New Camera APIs</vt:lpstr>
      <vt:lpstr>Windows Phone 8 Imaging Platform</vt:lpstr>
      <vt:lpstr>Windows.Phone.Media.Capture</vt:lpstr>
      <vt:lpstr>Consistent Control Across Devices</vt:lpstr>
      <vt:lpstr>Capture Sequences</vt:lpstr>
      <vt:lpstr>Coding a Lens: Part II Capture</vt:lpstr>
      <vt:lpstr>Preview and Audio/Video APIs</vt:lpstr>
      <vt:lpstr>Sharing and Editing</vt:lpstr>
      <vt:lpstr>More Photo Gallery &lt;Extension&gt; Points</vt:lpstr>
      <vt:lpstr>Auto-Upload Background Agents</vt:lpstr>
      <vt:lpstr>Additional Resources</vt:lpstr>
      <vt:lpstr>The Opportunity of Lenses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Lenses for the Windows Phone 8 Camera</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3</cp:revision>
  <dcterms:created xsi:type="dcterms:W3CDTF">2012-11-02T17:54:45Z</dcterms:created>
  <dcterms:modified xsi:type="dcterms:W3CDTF">2012-11-02T17:56:07Z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