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81" r:id="rId4"/>
    <p:sldMasterId id="2147484290" r:id="rId5"/>
    <p:sldMasterId id="2147484268" r:id="rId6"/>
    <p:sldMasterId id="2147484246" r:id="rId7"/>
    <p:sldMasterId id="2147484330" r:id="rId8"/>
  </p:sldMasterIdLst>
  <p:notesMasterIdLst>
    <p:notesMasterId r:id="rId44"/>
  </p:notesMasterIdLst>
  <p:handoutMasterIdLst>
    <p:handoutMasterId r:id="rId45"/>
  </p:handout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Lst>
  <p:sldSz cx="12436475" cy="6994525"/>
  <p:notesSz cx="6858000" cy="9144000"/>
  <p:defaultTextStyle>
    <a:defPPr>
      <a:defRPr lang="en-US"/>
    </a:defPPr>
    <a:lvl1pPr marL="0" algn="l" defTabSz="932503" rtl="0" eaLnBrk="1" latinLnBrk="0" hangingPunct="1">
      <a:defRPr sz="1800" kern="1200">
        <a:solidFill>
          <a:schemeClr val="tx1"/>
        </a:solidFill>
        <a:latin typeface="+mn-lt"/>
        <a:ea typeface="+mn-ea"/>
        <a:cs typeface="+mn-cs"/>
      </a:defRPr>
    </a:lvl1pPr>
    <a:lvl2pPr marL="466252" algn="l" defTabSz="932503" rtl="0" eaLnBrk="1" latinLnBrk="0" hangingPunct="1">
      <a:defRPr sz="1800" kern="1200">
        <a:solidFill>
          <a:schemeClr val="tx1"/>
        </a:solidFill>
        <a:latin typeface="+mn-lt"/>
        <a:ea typeface="+mn-ea"/>
        <a:cs typeface="+mn-cs"/>
      </a:defRPr>
    </a:lvl2pPr>
    <a:lvl3pPr marL="932503" algn="l" defTabSz="932503" rtl="0" eaLnBrk="1" latinLnBrk="0" hangingPunct="1">
      <a:defRPr sz="1800" kern="1200">
        <a:solidFill>
          <a:schemeClr val="tx1"/>
        </a:solidFill>
        <a:latin typeface="+mn-lt"/>
        <a:ea typeface="+mn-ea"/>
        <a:cs typeface="+mn-cs"/>
      </a:defRPr>
    </a:lvl3pPr>
    <a:lvl4pPr marL="1398755" algn="l" defTabSz="932503" rtl="0" eaLnBrk="1" latinLnBrk="0" hangingPunct="1">
      <a:defRPr sz="1800" kern="1200">
        <a:solidFill>
          <a:schemeClr val="tx1"/>
        </a:solidFill>
        <a:latin typeface="+mn-lt"/>
        <a:ea typeface="+mn-ea"/>
        <a:cs typeface="+mn-cs"/>
      </a:defRPr>
    </a:lvl4pPr>
    <a:lvl5pPr marL="1865006" algn="l" defTabSz="932503" rtl="0" eaLnBrk="1" latinLnBrk="0" hangingPunct="1">
      <a:defRPr sz="1800" kern="1200">
        <a:solidFill>
          <a:schemeClr val="tx1"/>
        </a:solidFill>
        <a:latin typeface="+mn-lt"/>
        <a:ea typeface="+mn-ea"/>
        <a:cs typeface="+mn-cs"/>
      </a:defRPr>
    </a:lvl5pPr>
    <a:lvl6pPr marL="2331259" algn="l" defTabSz="932503" rtl="0" eaLnBrk="1" latinLnBrk="0" hangingPunct="1">
      <a:defRPr sz="1800" kern="1200">
        <a:solidFill>
          <a:schemeClr val="tx1"/>
        </a:solidFill>
        <a:latin typeface="+mn-lt"/>
        <a:ea typeface="+mn-ea"/>
        <a:cs typeface="+mn-cs"/>
      </a:defRPr>
    </a:lvl6pPr>
    <a:lvl7pPr marL="2797510" algn="l" defTabSz="932503" rtl="0" eaLnBrk="1" latinLnBrk="0" hangingPunct="1">
      <a:defRPr sz="1800" kern="1200">
        <a:solidFill>
          <a:schemeClr val="tx1"/>
        </a:solidFill>
        <a:latin typeface="+mn-lt"/>
        <a:ea typeface="+mn-ea"/>
        <a:cs typeface="+mn-cs"/>
      </a:defRPr>
    </a:lvl7pPr>
    <a:lvl8pPr marL="3263762" algn="l" defTabSz="932503" rtl="0" eaLnBrk="1" latinLnBrk="0" hangingPunct="1">
      <a:defRPr sz="1800" kern="1200">
        <a:solidFill>
          <a:schemeClr val="tx1"/>
        </a:solidFill>
        <a:latin typeface="+mn-lt"/>
        <a:ea typeface="+mn-ea"/>
        <a:cs typeface="+mn-cs"/>
      </a:defRPr>
    </a:lvl8pPr>
    <a:lvl9pPr marL="3730014" algn="l" defTabSz="93250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8">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8">
          <p15:clr>
            <a:srgbClr val="A4A3A4"/>
          </p15:clr>
        </p15:guide>
        <p15:guide id="6" orient="horz" pos="3643">
          <p15:clr>
            <a:srgbClr val="A4A3A4"/>
          </p15:clr>
        </p15:guide>
        <p15:guide id="7" orient="horz" pos="3067">
          <p15:clr>
            <a:srgbClr val="A4A3A4"/>
          </p15:clr>
        </p15:guide>
        <p15:guide id="8" orient="horz" pos="1915">
          <p15:clr>
            <a:srgbClr val="A4A3A4"/>
          </p15:clr>
        </p15:guide>
        <p15:guide id="9" orient="horz" pos="4392">
          <p15:clr>
            <a:srgbClr val="A4A3A4"/>
          </p15:clr>
        </p15:guide>
        <p15:guide id="10" pos="173">
          <p15:clr>
            <a:srgbClr val="A4A3A4"/>
          </p15:clr>
        </p15:guide>
        <p15:guide id="11" pos="1325">
          <p15:clr>
            <a:srgbClr val="A4A3A4"/>
          </p15:clr>
        </p15:guide>
        <p15:guide id="12" pos="7661">
          <p15:clr>
            <a:srgbClr val="A4A3A4"/>
          </p15:clr>
        </p15:guide>
        <p15:guide id="13" pos="749">
          <p15:clr>
            <a:srgbClr val="A4A3A4"/>
          </p15:clr>
        </p15:guide>
        <p15:guide id="14" pos="7085">
          <p15:clr>
            <a:srgbClr val="A4A3A4"/>
          </p15:clr>
        </p15:guide>
        <p15:guide id="15" pos="3629">
          <p15:clr>
            <a:srgbClr val="A4A3A4"/>
          </p15:clr>
        </p15:guide>
        <p15:guide id="16" pos="1901">
          <p15:clr>
            <a:srgbClr val="A4A3A4"/>
          </p15:clr>
        </p15:guide>
        <p15:guide id="17" pos="2477">
          <p15:clr>
            <a:srgbClr val="A4A3A4"/>
          </p15:clr>
        </p15:guide>
        <p15:guide id="18" pos="4205">
          <p15:clr>
            <a:srgbClr val="A4A3A4"/>
          </p15:clr>
        </p15:guide>
        <p15:guide id="19" pos="4781">
          <p15:clr>
            <a:srgbClr val="A4A3A4"/>
          </p15:clr>
        </p15:guide>
        <p15:guide id="20" pos="5357">
          <p15:clr>
            <a:srgbClr val="A4A3A4"/>
          </p15:clr>
        </p15:guide>
        <p15:guide id="21" pos="5933">
          <p15:clr>
            <a:srgbClr val="A4A3A4"/>
          </p15:clr>
        </p15:guide>
        <p15:guide id="22" pos="6509">
          <p15:clr>
            <a:srgbClr val="A4A3A4"/>
          </p15:clr>
        </p15:guide>
        <p15:guide id="23" pos="30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05050"/>
    <a:srgbClr val="000000"/>
    <a:srgbClr val="969696"/>
    <a:srgbClr val="002050"/>
    <a:srgbClr val="442359"/>
    <a:srgbClr val="333333"/>
    <a:srgbClr val="00FFFF"/>
    <a:srgbClr val="CC00CC"/>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0110" autoAdjust="0"/>
  </p:normalViewPr>
  <p:slideViewPr>
    <p:cSldViewPr>
      <p:cViewPr varScale="1">
        <p:scale>
          <a:sx n="114" d="100"/>
          <a:sy n="114" d="100"/>
        </p:scale>
        <p:origin x="132" y="306"/>
      </p:cViewPr>
      <p:guideLst>
        <p:guide orient="horz" pos="188"/>
        <p:guide orient="horz" pos="763"/>
        <p:guide orient="horz" pos="1339"/>
        <p:guide orient="horz" pos="2491"/>
        <p:guide orient="horz" pos="4218"/>
        <p:guide orient="horz" pos="3643"/>
        <p:guide orient="horz" pos="3067"/>
        <p:guide orient="horz" pos="1915"/>
        <p:guide orient="horz" pos="4392"/>
        <p:guide pos="173"/>
        <p:guide pos="1325"/>
        <p:guide pos="7661"/>
        <p:guide pos="749"/>
        <p:guide pos="7085"/>
        <p:guide pos="3629"/>
        <p:guide pos="1901"/>
        <p:guide pos="2477"/>
        <p:guide pos="4205"/>
        <p:guide pos="4781"/>
        <p:guide pos="5357"/>
        <p:guide pos="5933"/>
        <p:guide pos="6509"/>
        <p:guide pos="3053"/>
      </p:guideLst>
    </p:cSldViewPr>
  </p:slideViewPr>
  <p:notesTextViewPr>
    <p:cViewPr>
      <p:scale>
        <a:sx n="100" d="100"/>
        <a:sy n="100" d="100"/>
      </p:scale>
      <p:origin x="0" y="0"/>
    </p:cViewPr>
  </p:notesTextViewPr>
  <p:sorterViewPr>
    <p:cViewPr varScale="1">
      <p:scale>
        <a:sx n="1" d="1"/>
        <a:sy n="1" d="1"/>
      </p:scale>
      <p:origin x="0" y="0"/>
    </p:cViewPr>
  </p:sorterViewPr>
  <p:notesViewPr>
    <p:cSldViewPr showGuides="1">
      <p:cViewPr varScale="1">
        <p:scale>
          <a:sx n="95" d="100"/>
          <a:sy n="95" d="100"/>
        </p:scale>
        <p:origin x="-358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commentAuthors" Target="commentAuthors.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Build 2012</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10/30/2012</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2012</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10/30/2012</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503" rtl="0" eaLnBrk="1" latinLnBrk="0" hangingPunct="1">
      <a:lnSpc>
        <a:spcPct val="90000"/>
      </a:lnSpc>
      <a:spcAft>
        <a:spcPts val="340"/>
      </a:spcAft>
      <a:defRPr sz="1000" kern="1200">
        <a:solidFill>
          <a:schemeClr val="tx1"/>
        </a:solidFill>
        <a:latin typeface="Segoe UI Light" pitchFamily="34" charset="0"/>
        <a:ea typeface="+mn-ea"/>
        <a:cs typeface="+mn-cs"/>
      </a:defRPr>
    </a:lvl1pPr>
    <a:lvl2pPr marL="217206" indent="-107928"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2pPr>
    <a:lvl3pPr marL="334578"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3pPr>
    <a:lvl4pPr marL="492423" indent="-149751"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4pPr>
    <a:lvl5pPr marL="627335"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5pPr>
    <a:lvl6pPr marL="2331259" algn="l" defTabSz="932503" rtl="0" eaLnBrk="1" latinLnBrk="0" hangingPunct="1">
      <a:defRPr sz="1200" kern="1200">
        <a:solidFill>
          <a:schemeClr val="tx1"/>
        </a:solidFill>
        <a:latin typeface="+mn-lt"/>
        <a:ea typeface="+mn-ea"/>
        <a:cs typeface="+mn-cs"/>
      </a:defRPr>
    </a:lvl6pPr>
    <a:lvl7pPr marL="2797510" algn="l" defTabSz="932503" rtl="0" eaLnBrk="1" latinLnBrk="0" hangingPunct="1">
      <a:defRPr sz="1200" kern="1200">
        <a:solidFill>
          <a:schemeClr val="tx1"/>
        </a:solidFill>
        <a:latin typeface="+mn-lt"/>
        <a:ea typeface="+mn-ea"/>
        <a:cs typeface="+mn-cs"/>
      </a:defRPr>
    </a:lvl7pPr>
    <a:lvl8pPr marL="3263762" algn="l" defTabSz="932503" rtl="0" eaLnBrk="1" latinLnBrk="0" hangingPunct="1">
      <a:defRPr sz="1200" kern="1200">
        <a:solidFill>
          <a:schemeClr val="tx1"/>
        </a:solidFill>
        <a:latin typeface="+mn-lt"/>
        <a:ea typeface="+mn-ea"/>
        <a:cs typeface="+mn-cs"/>
      </a:defRPr>
    </a:lvl8pPr>
    <a:lvl9pPr marL="3730014" algn="l" defTabSz="93250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3525" y="914400"/>
            <a:ext cx="8126413" cy="4572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4"/>
          </p:nvPr>
        </p:nvSpPr>
        <p:spPr/>
        <p:txBody>
          <a:bodyPr/>
          <a:lstStyle/>
          <a:p>
            <a:fld id="{3CC11E09-DF29-41C6-8284-8E6AA427DAE1}" type="datetime1">
              <a:rPr lang="en-US" smtClean="0">
                <a:solidFill>
                  <a:prstClr val="black"/>
                </a:solidFill>
              </a:rPr>
              <a:pPr/>
              <a:t>10/30/2012</a:t>
            </a:fld>
            <a:endParaRPr lang="en-US" dirty="0">
              <a:solidFill>
                <a:prstClr val="black"/>
              </a:solidFill>
            </a:endParaRPr>
          </a:p>
        </p:txBody>
      </p:sp>
      <p:sp>
        <p:nvSpPr>
          <p:cNvPr id="9" name="Header Placeholder 8"/>
          <p:cNvSpPr>
            <a:spLocks noGrp="1"/>
          </p:cNvSpPr>
          <p:nvPr>
            <p:ph type="hdr" sz="quarter" idx="15"/>
          </p:nvPr>
        </p:nvSpPr>
        <p:spPr/>
        <p:txBody>
          <a:bodyPr/>
          <a:lstStyle/>
          <a:p>
            <a:r>
              <a:rPr lang="en-US" smtClean="0">
                <a:solidFill>
                  <a:prstClr val="black"/>
                </a:solidFill>
              </a:rPr>
              <a:t>Windows Azure</a:t>
            </a:r>
            <a:endParaRPr lang="en-US" dirty="0">
              <a:solidFill>
                <a:prstClr val="black"/>
              </a:solidFill>
            </a:endParaRPr>
          </a:p>
        </p:txBody>
      </p:sp>
      <p:sp>
        <p:nvSpPr>
          <p:cNvPr id="10" name="Slide Number Placeholder 9"/>
          <p:cNvSpPr>
            <a:spLocks noGrp="1"/>
          </p:cNvSpPr>
          <p:nvPr>
            <p:ph type="sldNum" sz="quarter" idx="16"/>
          </p:nvPr>
        </p:nvSpPr>
        <p:spPr/>
        <p:txBody>
          <a:bodyPr/>
          <a:lstStyle/>
          <a:p>
            <a:fld id="{8B263312-38AA-4E1E-B2B5-0F8F122B24FE}" type="slidenum">
              <a:rPr lang="en-US" smtClean="0">
                <a:solidFill>
                  <a:prstClr val="black"/>
                </a:solidFill>
              </a:rPr>
              <a:pPr/>
              <a:t>1</a:t>
            </a:fld>
            <a:endParaRPr lang="en-US" dirty="0">
              <a:solidFill>
                <a:prstClr val="black"/>
              </a:solidFill>
            </a:endParaRPr>
          </a:p>
        </p:txBody>
      </p:sp>
      <p:sp>
        <p:nvSpPr>
          <p:cNvPr id="11" name="Footer Placeholder 10"/>
          <p:cNvSpPr>
            <a:spLocks noGrp="1"/>
          </p:cNvSpPr>
          <p:nvPr>
            <p:ph type="ftr" sz="quarter" idx="17"/>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solidFill>
                <a:srgbClr val="000000"/>
              </a:solidFill>
              <a:latin typeface="Segoe UI" pitchFamily="34" charset="0"/>
            </a:endParaRPr>
          </a:p>
        </p:txBody>
      </p:sp>
    </p:spTree>
    <p:extLst>
      <p:ext uri="{BB962C8B-B14F-4D97-AF65-F5344CB8AC3E}">
        <p14:creationId xmlns:p14="http://schemas.microsoft.com/office/powerpoint/2010/main" val="555370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235096C-13C3-4468-A56B-7619AFEA81D2}" type="datetime1">
              <a:rPr lang="en-US" smtClean="0">
                <a:solidFill>
                  <a:prstClr val="black"/>
                </a:solidFill>
              </a:rPr>
              <a:pPr/>
              <a:t>10/30/2012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980632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Windows Phone Summit_2012</a:t>
            </a:r>
            <a:endParaRPr lang="en-US" dirty="0" smtClean="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BBC3534-A8C4-4F5C-91D1-530A893CF4F3}" type="datetime1">
              <a:rPr lang="en-US" smtClean="0">
                <a:solidFill>
                  <a:prstClr val="black"/>
                </a:solidFill>
              </a:rPr>
              <a:pPr/>
              <a:t>10/30/2012</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486746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A01D9E3-07EC-46B5-AD07-50F47F68069C}" type="datetime1">
              <a:rPr lang="en-US" smtClean="0">
                <a:solidFill>
                  <a:prstClr val="black"/>
                </a:solidFill>
              </a:rPr>
              <a:pPr/>
              <a:t>10/30/2012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985374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4B35CEB-A830-4842-8B29-49594855257B}" type="datetime1">
              <a:rPr lang="en-US" smtClean="0">
                <a:solidFill>
                  <a:prstClr val="black"/>
                </a:solidFill>
              </a:rPr>
              <a:pPr/>
              <a:t>10/30/2012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28786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C6A27FF-4CEE-4B3C-BD24-0BBF2743C2C2}" type="datetime1">
              <a:rPr lang="en-US" smtClean="0">
                <a:solidFill>
                  <a:prstClr val="black"/>
                </a:solidFill>
              </a:rPr>
              <a:pPr/>
              <a:t>10/30/2012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335250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BB85479-638D-449E-B638-D733C3EFB642}" type="datetime1">
              <a:rPr lang="en-US" smtClean="0">
                <a:solidFill>
                  <a:prstClr val="black"/>
                </a:solidFill>
              </a:rPr>
              <a:pPr/>
              <a:t>10/30/2012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338787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8656" lvl="1"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A82BD2E3-5721-4E9D-A49E-D1035C3225A9}" type="datetime1">
              <a:rPr lang="en-US" smtClean="0">
                <a:solidFill>
                  <a:prstClr val="black"/>
                </a:solidFill>
              </a:rPr>
              <a:pPr/>
              <a:t>10/30/2012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027575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F94554E-6DE6-4401-8E77-2E0EA4C40BEC}" type="datetime1">
              <a:rPr lang="en-US" smtClean="0">
                <a:solidFill>
                  <a:prstClr val="black"/>
                </a:solidFill>
              </a:rPr>
              <a:pPr/>
              <a:t>10/30/2012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1301980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304873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20051745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4312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2685944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53694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938218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3037409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8945952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1820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rgbClr val="505050"/>
                    </a:gs>
                    <a:gs pos="100000">
                      <a:srgbClr val="505050"/>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9306665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188138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45122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21232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rgbClr val="505050"/>
                    </a:gs>
                    <a:gs pos="100000">
                      <a:srgbClr val="505050"/>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505180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rgbClr val="505050"/>
                    </a:gs>
                    <a:gs pos="100000">
                      <a:srgbClr val="505050"/>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16963382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rgbClr val="505050"/>
                    </a:gs>
                    <a:gs pos="100000">
                      <a:srgbClr val="505050"/>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199497355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rgbClr val="505050"/>
                    </a:gs>
                    <a:gs pos="100000">
                      <a:srgbClr val="505050"/>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71921918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1706733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79820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74592763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163785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151857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5516976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de Slide">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274638" y="2125663"/>
            <a:ext cx="11887200" cy="4572000"/>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45288029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505050"/>
                    </a:gs>
                    <a:gs pos="100000">
                      <a:srgbClr val="505050"/>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505050"/>
                    </a:gs>
                    <a:gs pos="100000">
                      <a:srgbClr val="505050"/>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6270"/>
            <a:ext cx="3288506" cy="701984"/>
          </a:xfrm>
          <a:prstGeom prst="rect">
            <a:avLst/>
          </a:prstGeom>
        </p:spPr>
      </p:pic>
    </p:spTree>
    <p:extLst>
      <p:ext uri="{BB962C8B-B14F-4D97-AF65-F5344CB8AC3E}">
        <p14:creationId xmlns:p14="http://schemas.microsoft.com/office/powerpoint/2010/main" val="8327338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8502685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02631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1994800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6613484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sp>
        <p:nvSpPr>
          <p:cNvPr id="7" name="Freeform 6"/>
          <p:cNvSpPr>
            <a:spLocks noEditPoints="1"/>
          </p:cNvSpPr>
          <p:nvPr userDrawn="1"/>
        </p:nvSpPr>
        <p:spPr bwMode="auto">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234018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638" y="3040063"/>
            <a:ext cx="11887200" cy="914400"/>
          </a:xfrm>
        </p:spPr>
        <p:txBody>
          <a:bodyPr lIns="182880" tIns="146304" rIns="182880" bIns="146304" anchor="ctr">
            <a:noAutofit/>
          </a:bodyPr>
          <a:lstStyle>
            <a:lvl1pPr>
              <a:lnSpc>
                <a:spcPct val="90000"/>
              </a:lnSpc>
              <a:defRPr sz="6600" spc="0" baseline="0">
                <a:gradFill>
                  <a:gsLst>
                    <a:gs pos="0">
                      <a:srgbClr val="FFFFFF"/>
                    </a:gs>
                    <a:gs pos="100000">
                      <a:srgbClr val="FFFFFF"/>
                    </a:gs>
                  </a:gsLst>
                  <a:lin ang="5400000" scaled="0"/>
                </a:gradFill>
                <a:latin typeface="Segoe UI Light" pitchFamily="34" charset="0"/>
                <a:cs typeface="Segoe UI Light"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4640" y="5783263"/>
            <a:ext cx="7315199" cy="914400"/>
          </a:xfrm>
        </p:spPr>
        <p:txBody>
          <a:bodyPr lIns="182880" tIns="146304" rIns="182880" bIns="146304" anchor="b">
            <a:noAutofit/>
          </a:bodyPr>
          <a:lstStyle>
            <a:lvl1pPr marL="0" indent="0" algn="l">
              <a:lnSpc>
                <a:spcPct val="90000"/>
              </a:lnSpc>
              <a:spcBef>
                <a:spcPts val="0"/>
              </a:spcBef>
              <a:buNone/>
              <a:defRPr sz="2800" b="0" spc="-52" baseline="0">
                <a:gradFill>
                  <a:gsLst>
                    <a:gs pos="0">
                      <a:srgbClr val="FFFFFF"/>
                    </a:gs>
                    <a:gs pos="100000">
                      <a:srgbClr val="FFFFFF"/>
                    </a:gs>
                  </a:gsLst>
                  <a:lin ang="5400000" scaled="0"/>
                </a:gradFill>
                <a:latin typeface="+mn-lt"/>
                <a:cs typeface="Segoe UI" pitchFamily="34" charset="0"/>
              </a:defRPr>
            </a:lvl1pPr>
            <a:lvl2pPr marL="466207" indent="0" algn="ctr">
              <a:buNone/>
              <a:defRPr>
                <a:solidFill>
                  <a:schemeClr val="tx1">
                    <a:tint val="75000"/>
                  </a:schemeClr>
                </a:solidFill>
              </a:defRPr>
            </a:lvl2pPr>
            <a:lvl3pPr marL="932411" indent="0" algn="ctr">
              <a:buNone/>
              <a:defRPr>
                <a:solidFill>
                  <a:schemeClr val="tx1">
                    <a:tint val="75000"/>
                  </a:schemeClr>
                </a:solidFill>
              </a:defRPr>
            </a:lvl3pPr>
            <a:lvl4pPr marL="1398619" indent="0" algn="ctr">
              <a:buNone/>
              <a:defRPr>
                <a:solidFill>
                  <a:schemeClr val="tx1">
                    <a:tint val="75000"/>
                  </a:schemeClr>
                </a:solidFill>
              </a:defRPr>
            </a:lvl4pPr>
            <a:lvl5pPr marL="1864824" indent="0" algn="ctr">
              <a:buNone/>
              <a:defRPr>
                <a:solidFill>
                  <a:schemeClr val="tx1">
                    <a:tint val="75000"/>
                  </a:schemeClr>
                </a:solidFill>
              </a:defRPr>
            </a:lvl5pPr>
            <a:lvl6pPr marL="2331032" indent="0" algn="ctr">
              <a:buNone/>
              <a:defRPr>
                <a:solidFill>
                  <a:schemeClr val="tx1">
                    <a:tint val="75000"/>
                  </a:schemeClr>
                </a:solidFill>
              </a:defRPr>
            </a:lvl6pPr>
            <a:lvl7pPr marL="2797234" indent="0" algn="ctr">
              <a:buNone/>
              <a:defRPr>
                <a:solidFill>
                  <a:schemeClr val="tx1">
                    <a:tint val="75000"/>
                  </a:schemeClr>
                </a:solidFill>
              </a:defRPr>
            </a:lvl7pPr>
            <a:lvl8pPr marL="3263441" indent="0" algn="ctr">
              <a:buNone/>
              <a:defRPr>
                <a:solidFill>
                  <a:schemeClr val="tx1">
                    <a:tint val="75000"/>
                  </a:schemeClr>
                </a:solidFill>
              </a:defRPr>
            </a:lvl8pPr>
            <a:lvl9pPr marL="3729649" indent="0" algn="ctr">
              <a:buNone/>
              <a:defRPr>
                <a:solidFill>
                  <a:schemeClr val="tx1">
                    <a:tint val="75000"/>
                  </a:schemeClr>
                </a:solidFill>
              </a:defRPr>
            </a:lvl9pPr>
          </a:lstStyle>
          <a:p>
            <a:r>
              <a:rPr lang="en-US" dirty="0" smtClean="0"/>
              <a:t>Click to edit Master subtitle style</a:t>
            </a:r>
            <a:endParaRPr lang="en-US" dirty="0"/>
          </a:p>
        </p:txBody>
      </p:sp>
      <p:sp>
        <p:nvSpPr>
          <p:cNvPr id="7" name="Freeform 6"/>
          <p:cNvSpPr>
            <a:spLocks noChangeAspect="1" noEditPoints="1"/>
          </p:cNvSpPr>
          <p:nvPr userDrawn="1"/>
        </p:nvSpPr>
        <p:spPr bwMode="auto">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3283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184077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2416937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7952129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405055126"/>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422454041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8910325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4571114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17261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59548805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18171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73123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Logo on Background">
    <p:bg>
      <p:bgPr>
        <a:solidFill>
          <a:srgbClr val="FFFFFF"/>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505050"/>
                    </a:gs>
                    <a:gs pos="100000">
                      <a:srgbClr val="505050"/>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505050"/>
                    </a:gs>
                    <a:gs pos="100000">
                      <a:srgbClr val="505050"/>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6270"/>
            <a:ext cx="3288506" cy="701984"/>
          </a:xfrm>
          <a:prstGeom prst="rect">
            <a:avLst/>
          </a:prstGeom>
        </p:spPr>
      </p:pic>
    </p:spTree>
    <p:extLst>
      <p:ext uri="{BB962C8B-B14F-4D97-AF65-F5344CB8AC3E}">
        <p14:creationId xmlns:p14="http://schemas.microsoft.com/office/powerpoint/2010/main" val="33632998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193807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4923975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17584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705405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10223946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274638" y="2125663"/>
            <a:ext cx="11887202"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1532411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8948500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42010323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991461981"/>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379780516"/>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687376331"/>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6127069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smtClean="0"/>
              <a:t>Click to edit Master text styles</a:t>
            </a:r>
          </a:p>
        </p:txBody>
      </p:sp>
    </p:spTree>
    <p:extLst>
      <p:ext uri="{BB962C8B-B14F-4D97-AF65-F5344CB8AC3E}">
        <p14:creationId xmlns:p14="http://schemas.microsoft.com/office/powerpoint/2010/main" val="10415112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73401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84532262"/>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36950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1223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Logo on Background">
    <p:bg>
      <p:bgPr>
        <a:solidFill>
          <a:schemeClr val="accent1"/>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12455878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5170807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001297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52256182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344524159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90437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514658688"/>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smtClean="0"/>
              <a:t>Click to edit Master text styles</a:t>
            </a:r>
          </a:p>
        </p:txBody>
      </p:sp>
    </p:spTree>
    <p:extLst>
      <p:ext uri="{BB962C8B-B14F-4D97-AF65-F5344CB8AC3E}">
        <p14:creationId xmlns:p14="http://schemas.microsoft.com/office/powerpoint/2010/main" val="10546546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029421308"/>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85224941"/>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429121751"/>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56480325"/>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899528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478991789"/>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0688248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672474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1994751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116154468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6676040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theme" Target="../theme/theme3.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6" Type="http://schemas.openxmlformats.org/officeDocument/2006/relationships/theme" Target="../theme/theme5.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4264522774"/>
      </p:ext>
    </p:extLst>
  </p:cSld>
  <p:clrMap bg1="dk1" tx1="lt1" bg2="dk2" tx2="lt2" accent1="accent1" accent2="accent2" accent3="accent3" accent4="accent4" accent5="accent5" accent6="accent6" hlink="hlink" folHlink="folHlink"/>
  <p:sldLayoutIdLst>
    <p:sldLayoutId id="2147484182" r:id="rId1"/>
    <p:sldLayoutId id="2147484244" r:id="rId2"/>
    <p:sldLayoutId id="2147484183" r:id="rId3"/>
    <p:sldLayoutId id="2147484184" r:id="rId4"/>
    <p:sldLayoutId id="2147484245" r:id="rId5"/>
    <p:sldLayoutId id="2147484185" r:id="rId6"/>
    <p:sldLayoutId id="2147484186" r:id="rId7"/>
    <p:sldLayoutId id="2147484187" r:id="rId8"/>
    <p:sldLayoutId id="2147484191" r:id="rId9"/>
    <p:sldLayoutId id="2147484188" r:id="rId10"/>
    <p:sldLayoutId id="2147484196" r:id="rId11"/>
    <p:sldLayoutId id="2147484189" r:id="rId12"/>
    <p:sldLayoutId id="2147484217" r:id="rId13"/>
    <p:sldLayoutId id="2147484218" r:id="rId14"/>
    <p:sldLayoutId id="2147484198" r:id="rId15"/>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1061612350"/>
      </p:ext>
    </p:extLst>
  </p:cSld>
  <p:clrMap bg1="lt1" tx1="dk1" bg2="lt2" tx2="dk2" accent1="accent1" accent2="accent2" accent3="accent3" accent4="accent4" accent5="accent5" accent6="accent6" hlink="hlink" folHlink="folHlink"/>
  <p:sldLayoutIdLst>
    <p:sldLayoutId id="2147484291" r:id="rId1"/>
    <p:sldLayoutId id="2147484292" r:id="rId2"/>
    <p:sldLayoutId id="2147484293" r:id="rId3"/>
    <p:sldLayoutId id="2147484294" r:id="rId4"/>
    <p:sldLayoutId id="2147484295" r:id="rId5"/>
    <p:sldLayoutId id="2147484296" r:id="rId6"/>
    <p:sldLayoutId id="2147484297" r:id="rId7"/>
    <p:sldLayoutId id="2147484298" r:id="rId8"/>
    <p:sldLayoutId id="2147484299" r:id="rId9"/>
    <p:sldLayoutId id="2147484300" r:id="rId10"/>
    <p:sldLayoutId id="2147484301" r:id="rId11"/>
    <p:sldLayoutId id="2147484302" r:id="rId12"/>
    <p:sldLayoutId id="2147484309" r:id="rId13"/>
    <p:sldLayoutId id="2147484310" r:id="rId14"/>
    <p:sldLayoutId id="2147484321" r:id="rId15"/>
    <p:sldLayoutId id="2147484311" r:id="rId16"/>
  </p:sldLayoutIdLst>
  <p:txStyles>
    <p:titleStyle>
      <a:lvl1pPr algn="l" defTabSz="914166" rtl="0" eaLnBrk="1" latinLnBrk="0" hangingPunct="1">
        <a:spcBef>
          <a:spcPct val="0"/>
        </a:spcBef>
        <a:buNone/>
        <a:defRPr sz="4800" kern="1200">
          <a:gradFill>
            <a:gsLst>
              <a:gs pos="0">
                <a:srgbClr val="505050"/>
              </a:gs>
              <a:gs pos="100000">
                <a:srgbClr val="505050"/>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764641861"/>
      </p:ext>
    </p:extLst>
  </p:cSld>
  <p:clrMap bg1="dk1" tx1="lt1" bg2="dk2" tx2="lt2" accent1="accent1" accent2="accent2" accent3="accent3" accent4="accent4" accent5="accent5" accent6="accent6" hlink="hlink" folHlink="folHlink"/>
  <p:sldLayoutIdLst>
    <p:sldLayoutId id="2147484269" r:id="rId1"/>
    <p:sldLayoutId id="2147484270" r:id="rId2"/>
    <p:sldLayoutId id="2147484271" r:id="rId3"/>
    <p:sldLayoutId id="2147484272" r:id="rId4"/>
    <p:sldLayoutId id="2147484328" r:id="rId5"/>
    <p:sldLayoutId id="2147484320" r:id="rId6"/>
    <p:sldLayoutId id="2147484273" r:id="rId7"/>
    <p:sldLayoutId id="2147484274" r:id="rId8"/>
    <p:sldLayoutId id="2147484275" r:id="rId9"/>
    <p:sldLayoutId id="2147484276" r:id="rId10"/>
    <p:sldLayoutId id="2147484277" r:id="rId11"/>
    <p:sldLayoutId id="2147484278" r:id="rId12"/>
    <p:sldLayoutId id="2147484279" r:id="rId13"/>
    <p:sldLayoutId id="2147484280" r:id="rId14"/>
    <p:sldLayoutId id="2147484287" r:id="rId15"/>
    <p:sldLayoutId id="2147484288" r:id="rId16"/>
    <p:sldLayoutId id="2147484289" r:id="rId17"/>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96111433"/>
      </p:ext>
    </p:extLst>
  </p:cSld>
  <p:clrMap bg1="dk1" tx1="lt1" bg2="dk2" tx2="lt2" accent1="accent1" accent2="accent2" accent3="accent3" accent4="accent4" accent5="accent5" accent6="accent6" hlink="hlink" folHlink="folHlink"/>
  <p:sldLayoutIdLst>
    <p:sldLayoutId id="2147484247" r:id="rId1"/>
    <p:sldLayoutId id="2147484248" r:id="rId2"/>
    <p:sldLayoutId id="2147484249" r:id="rId3"/>
    <p:sldLayoutId id="2147484250" r:id="rId4"/>
    <p:sldLayoutId id="2147484329" r:id="rId5"/>
    <p:sldLayoutId id="2147484251" r:id="rId6"/>
    <p:sldLayoutId id="2147484252" r:id="rId7"/>
    <p:sldLayoutId id="2147484253" r:id="rId8"/>
    <p:sldLayoutId id="2147484254" r:id="rId9"/>
    <p:sldLayoutId id="2147484255" r:id="rId10"/>
    <p:sldLayoutId id="2147484256" r:id="rId11"/>
    <p:sldLayoutId id="2147484257" r:id="rId12"/>
    <p:sldLayoutId id="2147484258" r:id="rId13"/>
    <p:sldLayoutId id="2147484265" r:id="rId14"/>
    <p:sldLayoutId id="2147484266" r:id="rId15"/>
    <p:sldLayoutId id="2147484267" r:id="rId16"/>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3659241277"/>
      </p:ext>
    </p:extLst>
  </p:cSld>
  <p:clrMap bg1="dk1" tx1="lt1" bg2="dk2" tx2="lt2" accent1="accent1" accent2="accent2" accent3="accent3" accent4="accent4" accent5="accent5" accent6="accent6" hlink="hlink" folHlink="folHlink"/>
  <p:sldLayoutIdLst>
    <p:sldLayoutId id="2147484331" r:id="rId1"/>
    <p:sldLayoutId id="2147484332" r:id="rId2"/>
    <p:sldLayoutId id="2147484333" r:id="rId3"/>
    <p:sldLayoutId id="2147484334" r:id="rId4"/>
    <p:sldLayoutId id="2147484335" r:id="rId5"/>
    <p:sldLayoutId id="2147484336" r:id="rId6"/>
    <p:sldLayoutId id="2147484337" r:id="rId7"/>
    <p:sldLayoutId id="2147484338" r:id="rId8"/>
    <p:sldLayoutId id="2147484339" r:id="rId9"/>
    <p:sldLayoutId id="2147484340" r:id="rId10"/>
    <p:sldLayoutId id="2147484341" r:id="rId11"/>
    <p:sldLayoutId id="2147484342" r:id="rId12"/>
    <p:sldLayoutId id="2147484343" r:id="rId13"/>
    <p:sldLayoutId id="2147484344" r:id="rId14"/>
    <p:sldLayoutId id="2147484345" r:id="rId15"/>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hyperlink" Target="http://phone.codeplex.com/" TargetMode="Externa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phone.codeplex.com/" TargetMode="External"/><Relationship Id="rId2" Type="http://schemas.openxmlformats.org/officeDocument/2006/relationships/hyperlink" Target="http://dev.windowsphone.com/en-us" TargetMode="External"/><Relationship Id="rId1" Type="http://schemas.openxmlformats.org/officeDocument/2006/relationships/slideLayout" Target="../slideLayouts/slideLayout22.xml"/><Relationship Id="rId4" Type="http://schemas.openxmlformats.org/officeDocument/2006/relationships/hyperlink" Target="http://shawnoster.com/"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WP8 XAML App Development</a:t>
            </a:r>
            <a:endParaRPr lang="en-US" dirty="0"/>
          </a:p>
        </p:txBody>
      </p:sp>
      <p:sp>
        <p:nvSpPr>
          <p:cNvPr id="3" name="Subtitle 2"/>
          <p:cNvSpPr>
            <a:spLocks noGrp="1"/>
          </p:cNvSpPr>
          <p:nvPr>
            <p:ph type="subTitle" idx="1"/>
          </p:nvPr>
        </p:nvSpPr>
        <p:spPr/>
        <p:txBody>
          <a:bodyPr/>
          <a:lstStyle/>
          <a:p>
            <a:pPr lvl="0"/>
            <a:r>
              <a:rPr lang="en-US" dirty="0" smtClean="0"/>
              <a:t>Shawn Oster</a:t>
            </a:r>
          </a:p>
          <a:p>
            <a:pPr lvl="0"/>
            <a:r>
              <a:rPr lang="en-US" dirty="0" smtClean="0"/>
              <a:t>Senior Program Manager</a:t>
            </a:r>
          </a:p>
          <a:p>
            <a:pPr lvl="0"/>
            <a:r>
              <a:rPr lang="en-US" dirty="0" smtClean="0"/>
              <a:t>2-021</a:t>
            </a:r>
            <a:endParaRPr lang="en-US" dirty="0"/>
          </a:p>
        </p:txBody>
      </p:sp>
    </p:spTree>
    <p:extLst>
      <p:ext uri="{BB962C8B-B14F-4D97-AF65-F5344CB8AC3E}">
        <p14:creationId xmlns:p14="http://schemas.microsoft.com/office/powerpoint/2010/main" val="154064176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Use resource strings from the start, both code-behind and XAML</a:t>
            </a:r>
          </a:p>
          <a:p>
            <a:r>
              <a:rPr lang="en-US" dirty="0" err="1" smtClean="0"/>
              <a:t>FlowDirection</a:t>
            </a:r>
            <a:r>
              <a:rPr lang="en-US" dirty="0" smtClean="0"/>
              <a:t> controls UI mirroring</a:t>
            </a:r>
          </a:p>
          <a:p>
            <a:r>
              <a:rPr lang="en-US" dirty="0" err="1" smtClean="0"/>
              <a:t>LeftToRight</a:t>
            </a:r>
            <a:r>
              <a:rPr lang="en-US" dirty="0" smtClean="0"/>
              <a:t>, </a:t>
            </a:r>
            <a:r>
              <a:rPr lang="en-US" dirty="0" err="1" smtClean="0"/>
              <a:t>RightToLeft</a:t>
            </a:r>
            <a:r>
              <a:rPr lang="en-US" dirty="0" smtClean="0"/>
              <a:t> (RTL)</a:t>
            </a:r>
          </a:p>
          <a:p>
            <a:r>
              <a:rPr lang="en-US" dirty="0" smtClean="0"/>
              <a:t>Full support for RTL, bi-directional text</a:t>
            </a:r>
          </a:p>
          <a:p>
            <a:r>
              <a:rPr lang="en-US" dirty="0" smtClean="0"/>
              <a:t>WP8 XAML text stack uses </a:t>
            </a:r>
            <a:r>
              <a:rPr lang="en-US" dirty="0" err="1" smtClean="0"/>
              <a:t>DWrite</a:t>
            </a:r>
            <a:endParaRPr lang="en-US" dirty="0"/>
          </a:p>
        </p:txBody>
      </p:sp>
      <p:sp>
        <p:nvSpPr>
          <p:cNvPr id="4" name="Content Placeholder 3"/>
          <p:cNvSpPr>
            <a:spLocks noGrp="1"/>
          </p:cNvSpPr>
          <p:nvPr>
            <p:ph type="body" sz="quarter" idx="11"/>
          </p:nvPr>
        </p:nvSpPr>
        <p:spPr/>
        <p:txBody>
          <a:bodyPr/>
          <a:lstStyle/>
          <a:p>
            <a:r>
              <a:rPr lang="en-US" smtClean="0"/>
              <a:t>Global reach</a:t>
            </a:r>
            <a:endParaRPr lang="en-US" dirty="0" smtClean="0"/>
          </a:p>
        </p:txBody>
      </p:sp>
      <p:sp>
        <p:nvSpPr>
          <p:cNvPr id="3" name="Title 2"/>
          <p:cNvSpPr>
            <a:spLocks noGrp="1"/>
          </p:cNvSpPr>
          <p:nvPr>
            <p:ph type="title"/>
          </p:nvPr>
        </p:nvSpPr>
        <p:spPr/>
        <p:txBody>
          <a:bodyPr/>
          <a:lstStyle/>
          <a:p>
            <a:r>
              <a:rPr lang="en-US" smtClean="0"/>
              <a:t>Localization</a:t>
            </a:r>
            <a:endParaRPr lang="en-US" dirty="0"/>
          </a:p>
        </p:txBody>
      </p:sp>
    </p:spTree>
    <p:extLst>
      <p:ext uri="{BB962C8B-B14F-4D97-AF65-F5344CB8AC3E}">
        <p14:creationId xmlns:p14="http://schemas.microsoft.com/office/powerpoint/2010/main" val="27358073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mtClean="0"/>
              <a:t>Multiple resolutions</a:t>
            </a:r>
          </a:p>
          <a:p>
            <a:r>
              <a:rPr lang="en-US" smtClean="0"/>
              <a:t>WVGA (480 x 800) </a:t>
            </a:r>
          </a:p>
          <a:p>
            <a:r>
              <a:rPr lang="en-US" smtClean="0"/>
              <a:t>720p (720 x 1280) – 1.5 scaled</a:t>
            </a:r>
          </a:p>
          <a:p>
            <a:r>
              <a:rPr lang="en-US" smtClean="0"/>
              <a:t>WXGA (768 x 1280) – 1.6 scaled</a:t>
            </a:r>
          </a:p>
          <a:p>
            <a:r>
              <a:rPr lang="en-US" smtClean="0"/>
              <a:t>Layout is in logical vs. physical pixels</a:t>
            </a:r>
          </a:p>
          <a:p>
            <a:r>
              <a:rPr lang="en-US" smtClean="0"/>
              <a:t>Assets will be scaled so always use highest resolution</a:t>
            </a:r>
          </a:p>
          <a:p>
            <a:endParaRPr lang="en-US" smtClean="0"/>
          </a:p>
          <a:p>
            <a:r>
              <a:rPr lang="en-US" smtClean="0"/>
              <a:t>DecodePixelWidth/DecodePixelHeight to save memory</a:t>
            </a:r>
            <a:endParaRPr lang="en-US" dirty="0"/>
          </a:p>
        </p:txBody>
      </p:sp>
      <p:sp>
        <p:nvSpPr>
          <p:cNvPr id="4" name="Content Placeholder 3"/>
          <p:cNvSpPr>
            <a:spLocks noGrp="1"/>
          </p:cNvSpPr>
          <p:nvPr>
            <p:ph type="body" sz="quarter" idx="11"/>
          </p:nvPr>
        </p:nvSpPr>
        <p:spPr/>
        <p:txBody>
          <a:bodyPr/>
          <a:lstStyle/>
          <a:p>
            <a:r>
              <a:rPr lang="en-US" smtClean="0"/>
              <a:t>“You look marvelous!”</a:t>
            </a:r>
            <a:endParaRPr lang="en-US" dirty="0" smtClean="0"/>
          </a:p>
        </p:txBody>
      </p:sp>
      <p:sp>
        <p:nvSpPr>
          <p:cNvPr id="3" name="Title 2"/>
          <p:cNvSpPr>
            <a:spLocks noGrp="1"/>
          </p:cNvSpPr>
          <p:nvPr>
            <p:ph type="title"/>
          </p:nvPr>
        </p:nvSpPr>
        <p:spPr/>
        <p:txBody>
          <a:bodyPr/>
          <a:lstStyle/>
          <a:p>
            <a:r>
              <a:rPr lang="en-US" smtClean="0"/>
              <a:t>Multiple resolutions</a:t>
            </a:r>
            <a:endParaRPr lang="en-US" dirty="0"/>
          </a:p>
        </p:txBody>
      </p:sp>
    </p:spTree>
    <p:extLst>
      <p:ext uri="{BB962C8B-B14F-4D97-AF65-F5344CB8AC3E}">
        <p14:creationId xmlns:p14="http://schemas.microsoft.com/office/powerpoint/2010/main" val="26628259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637" y="449262"/>
            <a:ext cx="5124450"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637" y="4551644"/>
            <a:ext cx="5124450" cy="1460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bwMode="auto">
          <a:xfrm>
            <a:off x="6746881" y="883322"/>
            <a:ext cx="1616061" cy="937540"/>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91440" tIns="91440" rIns="34294" bIns="34294" rtlCol="0" anchor="t" anchorCtr="0"/>
          <a:lstStyle/>
          <a:p>
            <a:pPr algn="ctr" defTabSz="932406"/>
            <a:r>
              <a:rPr lang="en-US" sz="1600" b="1" spc="-102" dirty="0" smtClean="0">
                <a:solidFill>
                  <a:srgbClr val="000000"/>
                </a:solidFill>
                <a:ea typeface="Segoe UI" pitchFamily="34" charset="0"/>
                <a:cs typeface="Segoe UI" pitchFamily="34" charset="0"/>
              </a:rPr>
              <a:t>WVGA</a:t>
            </a:r>
          </a:p>
          <a:p>
            <a:pPr algn="ctr" defTabSz="932406"/>
            <a:r>
              <a:rPr lang="en-US" sz="1600" spc="-102" dirty="0" smtClean="0">
                <a:solidFill>
                  <a:srgbClr val="000000"/>
                </a:solidFill>
                <a:ea typeface="Segoe UI" pitchFamily="34" charset="0"/>
                <a:cs typeface="Segoe UI" pitchFamily="34" charset="0"/>
              </a:rPr>
              <a:t>480x800</a:t>
            </a:r>
          </a:p>
          <a:p>
            <a:pPr algn="ctr" defTabSz="932406"/>
            <a:r>
              <a:rPr lang="en-US" sz="1600" spc="-102" dirty="0" smtClean="0">
                <a:solidFill>
                  <a:srgbClr val="000000"/>
                </a:solidFill>
                <a:ea typeface="Segoe UI" pitchFamily="34" charset="0"/>
                <a:cs typeface="Segoe UI" pitchFamily="34" charset="0"/>
              </a:rPr>
              <a:t>1.0 Scale</a:t>
            </a:r>
          </a:p>
        </p:txBody>
      </p:sp>
      <p:sp>
        <p:nvSpPr>
          <p:cNvPr id="7" name="Rectangle 6"/>
          <p:cNvSpPr/>
          <p:nvPr/>
        </p:nvSpPr>
        <p:spPr bwMode="auto">
          <a:xfrm>
            <a:off x="10252081" y="883322"/>
            <a:ext cx="1606550" cy="937540"/>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lIns="91440" tIns="91440" rIns="34294" bIns="34294" rtlCol="0" anchor="t" anchorCtr="0"/>
          <a:lstStyle/>
          <a:p>
            <a:pPr algn="ctr" defTabSz="932406"/>
            <a:r>
              <a:rPr lang="en-US" sz="1600" b="1" spc="-102" dirty="0" smtClean="0">
                <a:solidFill>
                  <a:srgbClr val="000000"/>
                </a:solidFill>
                <a:ea typeface="Segoe UI" pitchFamily="34" charset="0"/>
                <a:cs typeface="Segoe UI" pitchFamily="34" charset="0"/>
              </a:rPr>
              <a:t>720p</a:t>
            </a:r>
          </a:p>
          <a:p>
            <a:pPr algn="ctr" defTabSz="932406"/>
            <a:r>
              <a:rPr lang="en-US" sz="1600" spc="-102" dirty="0" smtClean="0">
                <a:solidFill>
                  <a:srgbClr val="000000"/>
                </a:solidFill>
                <a:ea typeface="Segoe UI" pitchFamily="34" charset="0"/>
                <a:cs typeface="Segoe UI" pitchFamily="34" charset="0"/>
              </a:rPr>
              <a:t>720x1280</a:t>
            </a:r>
          </a:p>
          <a:p>
            <a:pPr algn="ctr" defTabSz="932406"/>
            <a:r>
              <a:rPr lang="en-US" sz="1600" spc="-102" dirty="0" smtClean="0">
                <a:solidFill>
                  <a:srgbClr val="000000"/>
                </a:solidFill>
                <a:ea typeface="Segoe UI" pitchFamily="34" charset="0"/>
                <a:cs typeface="Segoe UI" pitchFamily="34" charset="0"/>
              </a:rPr>
              <a:t>1.5 Scale</a:t>
            </a:r>
            <a:endParaRPr lang="en-US" sz="1600" spc="-102" dirty="0">
              <a:solidFill>
                <a:srgbClr val="000000"/>
              </a:solidFill>
              <a:ea typeface="Segoe UI" pitchFamily="34" charset="0"/>
              <a:cs typeface="Segoe UI" pitchFamily="34" charset="0"/>
            </a:endParaRPr>
          </a:p>
        </p:txBody>
      </p:sp>
      <p:sp>
        <p:nvSpPr>
          <p:cNvPr id="11" name="Rectangle 10"/>
          <p:cNvSpPr/>
          <p:nvPr/>
        </p:nvSpPr>
        <p:spPr bwMode="auto">
          <a:xfrm>
            <a:off x="8504237" y="883322"/>
            <a:ext cx="1606550" cy="93754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lIns="91440" tIns="91440" rIns="34294" bIns="34294" rtlCol="0" anchor="t" anchorCtr="0"/>
          <a:lstStyle/>
          <a:p>
            <a:pPr algn="ctr" defTabSz="932406"/>
            <a:r>
              <a:rPr lang="en-US" sz="1600" b="1" spc="-102" dirty="0" smtClean="0">
                <a:solidFill>
                  <a:srgbClr val="000000"/>
                </a:solidFill>
                <a:ea typeface="Segoe UI" pitchFamily="34" charset="0"/>
                <a:cs typeface="Segoe UI" pitchFamily="34" charset="0"/>
              </a:rPr>
              <a:t>WXGA</a:t>
            </a:r>
          </a:p>
          <a:p>
            <a:pPr algn="ctr" defTabSz="932406"/>
            <a:r>
              <a:rPr lang="en-US" sz="1600" spc="-102" dirty="0" smtClean="0">
                <a:solidFill>
                  <a:srgbClr val="000000"/>
                </a:solidFill>
                <a:ea typeface="Segoe UI" pitchFamily="34" charset="0"/>
                <a:cs typeface="Segoe UI" pitchFamily="34" charset="0"/>
              </a:rPr>
              <a:t>768x1280</a:t>
            </a:r>
          </a:p>
          <a:p>
            <a:pPr algn="ctr" defTabSz="932406"/>
            <a:r>
              <a:rPr lang="en-US" sz="1600" spc="-102" dirty="0" smtClean="0">
                <a:solidFill>
                  <a:srgbClr val="000000"/>
                </a:solidFill>
                <a:ea typeface="Segoe UI" pitchFamily="34" charset="0"/>
                <a:cs typeface="Segoe UI" pitchFamily="34" charset="0"/>
              </a:rPr>
              <a:t>1.6 Scale</a:t>
            </a:r>
            <a:endParaRPr lang="en-US" sz="1600" spc="-102" dirty="0">
              <a:solidFill>
                <a:srgbClr val="000000"/>
              </a:solidFill>
              <a:ea typeface="Segoe UI" pitchFamily="34" charset="0"/>
              <a:cs typeface="Segoe UI" pitchFamily="34" charset="0"/>
            </a:endParaRPr>
          </a:p>
        </p:txBody>
      </p:sp>
      <p:sp>
        <p:nvSpPr>
          <p:cNvPr id="15" name="Rectangle 14"/>
          <p:cNvSpPr/>
          <p:nvPr/>
        </p:nvSpPr>
        <p:spPr bwMode="auto">
          <a:xfrm>
            <a:off x="6746881" y="1932730"/>
            <a:ext cx="1616061" cy="705875"/>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91440" tIns="91440" rIns="34294" bIns="34294" rtlCol="0" anchor="t" anchorCtr="0"/>
          <a:lstStyle/>
          <a:p>
            <a:pPr algn="ctr" defTabSz="932406"/>
            <a:r>
              <a:rPr lang="en-US" sz="1600" spc="-102" dirty="0" smtClean="0">
                <a:solidFill>
                  <a:srgbClr val="000000"/>
                </a:solidFill>
                <a:ea typeface="Segoe UI" pitchFamily="34" charset="0"/>
                <a:cs typeface="Segoe UI" pitchFamily="34" charset="0"/>
              </a:rPr>
              <a:t>400 Logical</a:t>
            </a:r>
          </a:p>
          <a:p>
            <a:pPr algn="ctr" defTabSz="932406"/>
            <a:r>
              <a:rPr lang="en-US" sz="1600" b="1" spc="-102" dirty="0" smtClean="0">
                <a:solidFill>
                  <a:srgbClr val="000000"/>
                </a:solidFill>
                <a:ea typeface="Segoe UI" pitchFamily="34" charset="0"/>
                <a:cs typeface="Segoe UI" pitchFamily="34" charset="0"/>
              </a:rPr>
              <a:t>400</a:t>
            </a:r>
            <a:r>
              <a:rPr lang="en-US" sz="1600" spc="-102" dirty="0" smtClean="0">
                <a:solidFill>
                  <a:srgbClr val="000000"/>
                </a:solidFill>
                <a:ea typeface="Segoe UI" pitchFamily="34" charset="0"/>
                <a:cs typeface="Segoe UI" pitchFamily="34" charset="0"/>
              </a:rPr>
              <a:t> Physical </a:t>
            </a:r>
          </a:p>
        </p:txBody>
      </p:sp>
      <p:sp>
        <p:nvSpPr>
          <p:cNvPr id="16" name="Rectangle 15"/>
          <p:cNvSpPr/>
          <p:nvPr/>
        </p:nvSpPr>
        <p:spPr bwMode="auto">
          <a:xfrm>
            <a:off x="10252081" y="1932729"/>
            <a:ext cx="1606550" cy="705875"/>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lIns="91440" tIns="91440" rIns="34294" bIns="34294" rtlCol="0" anchor="t" anchorCtr="0"/>
          <a:lstStyle/>
          <a:p>
            <a:pPr algn="ctr" defTabSz="932406"/>
            <a:r>
              <a:rPr lang="en-US" sz="1600" spc="-102" dirty="0" smtClean="0">
                <a:solidFill>
                  <a:srgbClr val="000000"/>
                </a:solidFill>
                <a:ea typeface="Segoe UI" pitchFamily="34" charset="0"/>
                <a:cs typeface="Segoe UI" pitchFamily="34" charset="0"/>
              </a:rPr>
              <a:t>400 Logical</a:t>
            </a:r>
          </a:p>
          <a:p>
            <a:pPr algn="ctr" defTabSz="932406"/>
            <a:r>
              <a:rPr lang="en-US" sz="1600" b="1" spc="-102" dirty="0" smtClean="0">
                <a:solidFill>
                  <a:srgbClr val="000000"/>
                </a:solidFill>
                <a:ea typeface="Segoe UI" pitchFamily="34" charset="0"/>
                <a:cs typeface="Segoe UI" pitchFamily="34" charset="0"/>
              </a:rPr>
              <a:t>600</a:t>
            </a:r>
            <a:r>
              <a:rPr lang="en-US" sz="1600" spc="-102" dirty="0" smtClean="0">
                <a:solidFill>
                  <a:srgbClr val="000000"/>
                </a:solidFill>
                <a:ea typeface="Segoe UI" pitchFamily="34" charset="0"/>
                <a:cs typeface="Segoe UI" pitchFamily="34" charset="0"/>
              </a:rPr>
              <a:t> Physical</a:t>
            </a:r>
            <a:endParaRPr lang="en-US" sz="1600" spc="-102" dirty="0">
              <a:solidFill>
                <a:srgbClr val="000000"/>
              </a:solidFill>
              <a:ea typeface="Segoe UI" pitchFamily="34" charset="0"/>
              <a:cs typeface="Segoe UI" pitchFamily="34" charset="0"/>
            </a:endParaRPr>
          </a:p>
        </p:txBody>
      </p:sp>
      <p:sp>
        <p:nvSpPr>
          <p:cNvPr id="17" name="Rectangle 16"/>
          <p:cNvSpPr/>
          <p:nvPr/>
        </p:nvSpPr>
        <p:spPr bwMode="auto">
          <a:xfrm>
            <a:off x="8504237" y="1932729"/>
            <a:ext cx="1606550" cy="705875"/>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lIns="91440" tIns="91440" rIns="34294" bIns="34294" rtlCol="0" anchor="t" anchorCtr="0"/>
          <a:lstStyle/>
          <a:p>
            <a:pPr algn="ctr" defTabSz="932406"/>
            <a:r>
              <a:rPr lang="en-US" sz="1600" spc="-102" dirty="0" smtClean="0">
                <a:solidFill>
                  <a:srgbClr val="000000"/>
                </a:solidFill>
                <a:ea typeface="Segoe UI" pitchFamily="34" charset="0"/>
                <a:cs typeface="Segoe UI" pitchFamily="34" charset="0"/>
              </a:rPr>
              <a:t>400 Logical</a:t>
            </a:r>
          </a:p>
          <a:p>
            <a:pPr algn="ctr" defTabSz="932406"/>
            <a:r>
              <a:rPr lang="en-US" sz="1600" b="1" spc="-102" dirty="0" smtClean="0">
                <a:solidFill>
                  <a:srgbClr val="000000"/>
                </a:solidFill>
                <a:ea typeface="Segoe UI" pitchFamily="34" charset="0"/>
                <a:cs typeface="Segoe UI" pitchFamily="34" charset="0"/>
              </a:rPr>
              <a:t>640</a:t>
            </a:r>
            <a:r>
              <a:rPr lang="en-US" sz="1600" spc="-102" dirty="0" smtClean="0">
                <a:solidFill>
                  <a:srgbClr val="000000"/>
                </a:solidFill>
                <a:ea typeface="Segoe UI" pitchFamily="34" charset="0"/>
                <a:cs typeface="Segoe UI" pitchFamily="34" charset="0"/>
              </a:rPr>
              <a:t> Physical</a:t>
            </a:r>
            <a:endParaRPr lang="en-US" sz="1600" spc="-102" dirty="0">
              <a:solidFill>
                <a:srgbClr val="000000"/>
              </a:solidFill>
              <a:ea typeface="Segoe UI" pitchFamily="34" charset="0"/>
              <a:cs typeface="Segoe UI" pitchFamily="34" charset="0"/>
            </a:endParaRPr>
          </a:p>
        </p:txBody>
      </p:sp>
      <p:sp>
        <p:nvSpPr>
          <p:cNvPr id="24" name="Rectangle 23"/>
          <p:cNvSpPr/>
          <p:nvPr/>
        </p:nvSpPr>
        <p:spPr bwMode="auto">
          <a:xfrm>
            <a:off x="6746881" y="3781987"/>
            <a:ext cx="1616061" cy="705875"/>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91440" tIns="91440" rIns="34294" bIns="34294" rtlCol="0" anchor="t" anchorCtr="0"/>
          <a:lstStyle/>
          <a:p>
            <a:pPr algn="ctr" defTabSz="932406"/>
            <a:r>
              <a:rPr lang="en-US" sz="1600" spc="-102" dirty="0" smtClean="0">
                <a:solidFill>
                  <a:srgbClr val="000000"/>
                </a:solidFill>
                <a:ea typeface="Segoe UI" pitchFamily="34" charset="0"/>
                <a:cs typeface="Segoe UI" pitchFamily="34" charset="0"/>
              </a:rPr>
              <a:t>30 Logical</a:t>
            </a:r>
          </a:p>
          <a:p>
            <a:pPr algn="ctr" defTabSz="932406"/>
            <a:r>
              <a:rPr lang="en-US" sz="1600" b="1" spc="-102" dirty="0">
                <a:solidFill>
                  <a:srgbClr val="000000"/>
                </a:solidFill>
                <a:ea typeface="Segoe UI" pitchFamily="34" charset="0"/>
                <a:cs typeface="Segoe UI" pitchFamily="34" charset="0"/>
              </a:rPr>
              <a:t>30</a:t>
            </a:r>
            <a:r>
              <a:rPr lang="en-US" sz="1600" spc="-102" dirty="0">
                <a:solidFill>
                  <a:srgbClr val="000000"/>
                </a:solidFill>
                <a:ea typeface="Segoe UI" pitchFamily="34" charset="0"/>
                <a:cs typeface="Segoe UI" pitchFamily="34" charset="0"/>
              </a:rPr>
              <a:t> </a:t>
            </a:r>
            <a:r>
              <a:rPr lang="en-US" sz="1600" spc="-102" dirty="0" smtClean="0">
                <a:solidFill>
                  <a:srgbClr val="000000"/>
                </a:solidFill>
                <a:ea typeface="Segoe UI" pitchFamily="34" charset="0"/>
                <a:cs typeface="Segoe UI" pitchFamily="34" charset="0"/>
              </a:rPr>
              <a:t>Physical</a:t>
            </a:r>
            <a:endParaRPr lang="en-US" sz="1600" spc="-102" dirty="0">
              <a:solidFill>
                <a:srgbClr val="000000"/>
              </a:solidFill>
              <a:ea typeface="Segoe UI" pitchFamily="34" charset="0"/>
              <a:cs typeface="Segoe UI" pitchFamily="34" charset="0"/>
            </a:endParaRPr>
          </a:p>
        </p:txBody>
      </p:sp>
      <p:sp>
        <p:nvSpPr>
          <p:cNvPr id="25" name="Rectangle 24"/>
          <p:cNvSpPr/>
          <p:nvPr/>
        </p:nvSpPr>
        <p:spPr bwMode="auto">
          <a:xfrm>
            <a:off x="10252081" y="3781986"/>
            <a:ext cx="1606550" cy="705875"/>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lIns="91440" tIns="91440" rIns="34294" bIns="34294" rtlCol="0" anchor="t" anchorCtr="0"/>
          <a:lstStyle/>
          <a:p>
            <a:pPr algn="ctr" defTabSz="932406"/>
            <a:r>
              <a:rPr lang="en-US" sz="1600" spc="-102" dirty="0">
                <a:solidFill>
                  <a:srgbClr val="000000"/>
                </a:solidFill>
                <a:ea typeface="Segoe UI" pitchFamily="34" charset="0"/>
                <a:cs typeface="Segoe UI" pitchFamily="34" charset="0"/>
              </a:rPr>
              <a:t>30 </a:t>
            </a:r>
            <a:r>
              <a:rPr lang="en-US" sz="1600" spc="-102" dirty="0" smtClean="0">
                <a:solidFill>
                  <a:srgbClr val="000000"/>
                </a:solidFill>
                <a:ea typeface="Segoe UI" pitchFamily="34" charset="0"/>
                <a:cs typeface="Segoe UI" pitchFamily="34" charset="0"/>
              </a:rPr>
              <a:t>Logical</a:t>
            </a:r>
            <a:endParaRPr lang="en-US" sz="1600" spc="-102" dirty="0">
              <a:solidFill>
                <a:srgbClr val="000000"/>
              </a:solidFill>
              <a:ea typeface="Segoe UI" pitchFamily="34" charset="0"/>
              <a:cs typeface="Segoe UI" pitchFamily="34" charset="0"/>
            </a:endParaRPr>
          </a:p>
          <a:p>
            <a:pPr algn="ctr" defTabSz="932406"/>
            <a:r>
              <a:rPr lang="en-US" sz="1600" b="1" spc="-102" dirty="0" smtClean="0">
                <a:solidFill>
                  <a:srgbClr val="000000"/>
                </a:solidFill>
                <a:ea typeface="Segoe UI" pitchFamily="34" charset="0"/>
                <a:cs typeface="Segoe UI" pitchFamily="34" charset="0"/>
              </a:rPr>
              <a:t>45</a:t>
            </a:r>
            <a:r>
              <a:rPr lang="en-US" sz="1600" spc="-102" dirty="0" smtClean="0">
                <a:solidFill>
                  <a:srgbClr val="000000"/>
                </a:solidFill>
                <a:ea typeface="Segoe UI" pitchFamily="34" charset="0"/>
                <a:cs typeface="Segoe UI" pitchFamily="34" charset="0"/>
              </a:rPr>
              <a:t> Physical</a:t>
            </a:r>
            <a:endParaRPr lang="en-US" sz="1600" spc="-102" dirty="0">
              <a:solidFill>
                <a:srgbClr val="000000"/>
              </a:solidFill>
              <a:ea typeface="Segoe UI" pitchFamily="34" charset="0"/>
              <a:cs typeface="Segoe UI" pitchFamily="34" charset="0"/>
            </a:endParaRPr>
          </a:p>
        </p:txBody>
      </p:sp>
      <p:sp>
        <p:nvSpPr>
          <p:cNvPr id="26" name="Rectangle 25"/>
          <p:cNvSpPr/>
          <p:nvPr/>
        </p:nvSpPr>
        <p:spPr bwMode="auto">
          <a:xfrm>
            <a:off x="8504237" y="3781986"/>
            <a:ext cx="1606550" cy="705875"/>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lIns="91440" tIns="91440" rIns="34294" bIns="34294" rtlCol="0" anchor="t" anchorCtr="0"/>
          <a:lstStyle/>
          <a:p>
            <a:pPr algn="ctr" defTabSz="932406"/>
            <a:r>
              <a:rPr lang="en-US" sz="1600" spc="-102" dirty="0">
                <a:solidFill>
                  <a:srgbClr val="000000"/>
                </a:solidFill>
                <a:ea typeface="Segoe UI" pitchFamily="34" charset="0"/>
                <a:cs typeface="Segoe UI" pitchFamily="34" charset="0"/>
              </a:rPr>
              <a:t>30 </a:t>
            </a:r>
            <a:r>
              <a:rPr lang="en-US" sz="1600" spc="-102" dirty="0" smtClean="0">
                <a:solidFill>
                  <a:srgbClr val="000000"/>
                </a:solidFill>
                <a:ea typeface="Segoe UI" pitchFamily="34" charset="0"/>
                <a:cs typeface="Segoe UI" pitchFamily="34" charset="0"/>
              </a:rPr>
              <a:t>Logical</a:t>
            </a:r>
            <a:endParaRPr lang="en-US" sz="1600" spc="-102" dirty="0">
              <a:solidFill>
                <a:srgbClr val="000000"/>
              </a:solidFill>
              <a:ea typeface="Segoe UI" pitchFamily="34" charset="0"/>
              <a:cs typeface="Segoe UI" pitchFamily="34" charset="0"/>
            </a:endParaRPr>
          </a:p>
          <a:p>
            <a:pPr algn="ctr" defTabSz="932406"/>
            <a:r>
              <a:rPr lang="en-US" sz="1600" b="1" spc="-102" dirty="0" smtClean="0">
                <a:solidFill>
                  <a:srgbClr val="000000"/>
                </a:solidFill>
                <a:ea typeface="Segoe UI" pitchFamily="34" charset="0"/>
                <a:cs typeface="Segoe UI" pitchFamily="34" charset="0"/>
              </a:rPr>
              <a:t>48</a:t>
            </a:r>
            <a:r>
              <a:rPr lang="en-US" sz="1600" spc="-102" dirty="0" smtClean="0">
                <a:solidFill>
                  <a:srgbClr val="000000"/>
                </a:solidFill>
                <a:ea typeface="Segoe UI" pitchFamily="34" charset="0"/>
                <a:cs typeface="Segoe UI" pitchFamily="34" charset="0"/>
              </a:rPr>
              <a:t> Physical</a:t>
            </a:r>
            <a:endParaRPr lang="en-US" sz="1600" spc="-102" dirty="0">
              <a:solidFill>
                <a:srgbClr val="000000"/>
              </a:solidFill>
              <a:ea typeface="Segoe UI" pitchFamily="34" charset="0"/>
              <a:cs typeface="Segoe UI" pitchFamily="34" charset="0"/>
            </a:endParaRPr>
          </a:p>
        </p:txBody>
      </p:sp>
      <p:sp>
        <p:nvSpPr>
          <p:cNvPr id="27" name="Rectangle 26"/>
          <p:cNvSpPr/>
          <p:nvPr/>
        </p:nvSpPr>
        <p:spPr bwMode="auto">
          <a:xfrm>
            <a:off x="6746881" y="2858061"/>
            <a:ext cx="1616061" cy="705875"/>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91440" tIns="91440" rIns="34294" bIns="34294" rtlCol="0" anchor="t" anchorCtr="0"/>
          <a:lstStyle/>
          <a:p>
            <a:pPr algn="ctr" defTabSz="932406"/>
            <a:r>
              <a:rPr lang="en-US" sz="1600" spc="-102" dirty="0" smtClean="0">
                <a:solidFill>
                  <a:srgbClr val="000000"/>
                </a:solidFill>
                <a:ea typeface="Segoe UI" pitchFamily="34" charset="0"/>
                <a:cs typeface="Segoe UI" pitchFamily="34" charset="0"/>
              </a:rPr>
              <a:t>2 Logical</a:t>
            </a:r>
          </a:p>
          <a:p>
            <a:pPr algn="ctr" defTabSz="932406"/>
            <a:r>
              <a:rPr lang="en-US" sz="1600" b="1" spc="-102" dirty="0" smtClean="0">
                <a:solidFill>
                  <a:srgbClr val="000000"/>
                </a:solidFill>
                <a:ea typeface="Segoe UI" pitchFamily="34" charset="0"/>
                <a:cs typeface="Segoe UI" pitchFamily="34" charset="0"/>
              </a:rPr>
              <a:t>2 </a:t>
            </a:r>
            <a:r>
              <a:rPr lang="en-US" sz="1600" spc="-102" dirty="0" smtClean="0">
                <a:solidFill>
                  <a:srgbClr val="000000"/>
                </a:solidFill>
                <a:ea typeface="Segoe UI" pitchFamily="34" charset="0"/>
                <a:cs typeface="Segoe UI" pitchFamily="34" charset="0"/>
              </a:rPr>
              <a:t>Physical</a:t>
            </a:r>
            <a:endParaRPr lang="en-US" sz="1600" spc="-102" dirty="0">
              <a:solidFill>
                <a:srgbClr val="000000"/>
              </a:solidFill>
              <a:ea typeface="Segoe UI" pitchFamily="34" charset="0"/>
              <a:cs typeface="Segoe UI" pitchFamily="34" charset="0"/>
            </a:endParaRPr>
          </a:p>
        </p:txBody>
      </p:sp>
      <p:sp>
        <p:nvSpPr>
          <p:cNvPr id="28" name="Rectangle 27"/>
          <p:cNvSpPr/>
          <p:nvPr/>
        </p:nvSpPr>
        <p:spPr bwMode="auto">
          <a:xfrm>
            <a:off x="10252081" y="2858060"/>
            <a:ext cx="1606550" cy="705875"/>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lIns="91440" tIns="91440" rIns="34294" bIns="34294" rtlCol="0" anchor="t" anchorCtr="0"/>
          <a:lstStyle/>
          <a:p>
            <a:pPr algn="ctr" defTabSz="932406"/>
            <a:r>
              <a:rPr lang="en-US" sz="1600" spc="-102" dirty="0" smtClean="0">
                <a:solidFill>
                  <a:srgbClr val="000000"/>
                </a:solidFill>
                <a:ea typeface="Segoe UI" pitchFamily="34" charset="0"/>
                <a:cs typeface="Segoe UI" pitchFamily="34" charset="0"/>
              </a:rPr>
              <a:t>2 Logical</a:t>
            </a:r>
            <a:endParaRPr lang="en-US" sz="1600" spc="-102" dirty="0">
              <a:solidFill>
                <a:srgbClr val="000000"/>
              </a:solidFill>
              <a:ea typeface="Segoe UI" pitchFamily="34" charset="0"/>
              <a:cs typeface="Segoe UI" pitchFamily="34" charset="0"/>
            </a:endParaRPr>
          </a:p>
          <a:p>
            <a:pPr algn="ctr" defTabSz="932406"/>
            <a:r>
              <a:rPr lang="en-US" sz="1600" b="1" spc="-102" dirty="0" smtClean="0">
                <a:solidFill>
                  <a:srgbClr val="000000"/>
                </a:solidFill>
                <a:ea typeface="Segoe UI" pitchFamily="34" charset="0"/>
                <a:cs typeface="Segoe UI" pitchFamily="34" charset="0"/>
              </a:rPr>
              <a:t>3 </a:t>
            </a:r>
            <a:r>
              <a:rPr lang="en-US" sz="1600" spc="-102" dirty="0" smtClean="0">
                <a:solidFill>
                  <a:srgbClr val="000000"/>
                </a:solidFill>
                <a:ea typeface="Segoe UI" pitchFamily="34" charset="0"/>
                <a:cs typeface="Segoe UI" pitchFamily="34" charset="0"/>
              </a:rPr>
              <a:t>Physical</a:t>
            </a:r>
            <a:endParaRPr lang="en-US" sz="1600" spc="-102" dirty="0">
              <a:solidFill>
                <a:srgbClr val="000000"/>
              </a:solidFill>
              <a:ea typeface="Segoe UI" pitchFamily="34" charset="0"/>
              <a:cs typeface="Segoe UI" pitchFamily="34" charset="0"/>
            </a:endParaRPr>
          </a:p>
        </p:txBody>
      </p:sp>
      <p:sp>
        <p:nvSpPr>
          <p:cNvPr id="29" name="Rectangle 28"/>
          <p:cNvSpPr/>
          <p:nvPr/>
        </p:nvSpPr>
        <p:spPr bwMode="auto">
          <a:xfrm>
            <a:off x="8504237" y="2858060"/>
            <a:ext cx="1606550" cy="705875"/>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lIns="91440" tIns="91440" rIns="34294" bIns="34294" rtlCol="0" anchor="t" anchorCtr="0"/>
          <a:lstStyle/>
          <a:p>
            <a:pPr algn="ctr" defTabSz="932406"/>
            <a:r>
              <a:rPr lang="en-US" sz="1600" spc="-102" dirty="0" smtClean="0">
                <a:solidFill>
                  <a:srgbClr val="000000"/>
                </a:solidFill>
                <a:ea typeface="Segoe UI" pitchFamily="34" charset="0"/>
                <a:cs typeface="Segoe UI" pitchFamily="34" charset="0"/>
              </a:rPr>
              <a:t>2 Logical</a:t>
            </a:r>
            <a:endParaRPr lang="en-US" sz="1600" spc="-102" dirty="0">
              <a:solidFill>
                <a:srgbClr val="000000"/>
              </a:solidFill>
              <a:ea typeface="Segoe UI" pitchFamily="34" charset="0"/>
              <a:cs typeface="Segoe UI" pitchFamily="34" charset="0"/>
            </a:endParaRPr>
          </a:p>
          <a:p>
            <a:pPr algn="ctr" defTabSz="932406"/>
            <a:r>
              <a:rPr lang="en-US" sz="1600" b="1" spc="-102" dirty="0" smtClean="0">
                <a:solidFill>
                  <a:srgbClr val="000000"/>
                </a:solidFill>
                <a:ea typeface="Segoe UI" pitchFamily="34" charset="0"/>
                <a:cs typeface="Segoe UI" pitchFamily="34" charset="0"/>
              </a:rPr>
              <a:t>3</a:t>
            </a:r>
            <a:r>
              <a:rPr lang="en-US" sz="1600" spc="-102" dirty="0" smtClean="0">
                <a:solidFill>
                  <a:srgbClr val="000000"/>
                </a:solidFill>
                <a:ea typeface="Segoe UI" pitchFamily="34" charset="0"/>
                <a:cs typeface="Segoe UI" pitchFamily="34" charset="0"/>
              </a:rPr>
              <a:t> Physical (</a:t>
            </a:r>
            <a:r>
              <a:rPr lang="en-US" sz="1200" b="1" spc="-102" dirty="0" smtClean="0">
                <a:solidFill>
                  <a:srgbClr val="000000"/>
                </a:solidFill>
                <a:ea typeface="Segoe UI" pitchFamily="34" charset="0"/>
                <a:cs typeface="Segoe UI" pitchFamily="34" charset="0"/>
              </a:rPr>
              <a:t>Rounded</a:t>
            </a:r>
            <a:r>
              <a:rPr lang="en-US" sz="1200" spc="-102" dirty="0" smtClean="0">
                <a:solidFill>
                  <a:srgbClr val="000000"/>
                </a:solidFill>
                <a:ea typeface="Segoe UI" pitchFamily="34" charset="0"/>
                <a:cs typeface="Segoe UI" pitchFamily="34" charset="0"/>
              </a:rPr>
              <a:t>)</a:t>
            </a:r>
            <a:endParaRPr lang="en-US" sz="1200" spc="-102" dirty="0">
              <a:solidFill>
                <a:srgbClr val="000000"/>
              </a:solidFill>
              <a:ea typeface="Segoe UI" pitchFamily="34" charset="0"/>
              <a:cs typeface="Segoe UI" pitchFamily="34" charset="0"/>
            </a:endParaRPr>
          </a:p>
        </p:txBody>
      </p:sp>
      <p:cxnSp>
        <p:nvCxnSpPr>
          <p:cNvPr id="10" name="Straight Arrow Connector 9"/>
          <p:cNvCxnSpPr>
            <a:stCxn id="15" idx="1"/>
          </p:cNvCxnSpPr>
          <p:nvPr/>
        </p:nvCxnSpPr>
        <p:spPr>
          <a:xfrm flipH="1">
            <a:off x="4389437" y="2285668"/>
            <a:ext cx="2357444" cy="35293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32" name="Straight Arrow Connector 31"/>
          <p:cNvCxnSpPr>
            <a:stCxn id="15" idx="1"/>
          </p:cNvCxnSpPr>
          <p:nvPr/>
        </p:nvCxnSpPr>
        <p:spPr>
          <a:xfrm flipH="1">
            <a:off x="3856037" y="2285668"/>
            <a:ext cx="2890844" cy="3192794"/>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35" name="Straight Arrow Connector 34"/>
          <p:cNvCxnSpPr>
            <a:stCxn id="27" idx="1"/>
          </p:cNvCxnSpPr>
          <p:nvPr/>
        </p:nvCxnSpPr>
        <p:spPr>
          <a:xfrm flipH="1">
            <a:off x="4770437" y="3210999"/>
            <a:ext cx="1976444"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38" name="Straight Arrow Connector 37"/>
          <p:cNvCxnSpPr>
            <a:stCxn id="27" idx="1"/>
          </p:cNvCxnSpPr>
          <p:nvPr/>
        </p:nvCxnSpPr>
        <p:spPr>
          <a:xfrm flipH="1">
            <a:off x="2484437" y="3210999"/>
            <a:ext cx="4262444" cy="2070753"/>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41" name="Straight Arrow Connector 40"/>
          <p:cNvCxnSpPr>
            <a:stCxn id="24" idx="1"/>
          </p:cNvCxnSpPr>
          <p:nvPr/>
        </p:nvCxnSpPr>
        <p:spPr>
          <a:xfrm flipH="1" flipV="1">
            <a:off x="4615659" y="1592262"/>
            <a:ext cx="2131222" cy="2542663"/>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44" name="Straight Arrow Connector 43"/>
          <p:cNvCxnSpPr>
            <a:stCxn id="24" idx="1"/>
          </p:cNvCxnSpPr>
          <p:nvPr/>
        </p:nvCxnSpPr>
        <p:spPr>
          <a:xfrm flipH="1">
            <a:off x="2255837" y="4134925"/>
            <a:ext cx="4491044" cy="65773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51" name="Rectangle 50"/>
          <p:cNvSpPr/>
          <p:nvPr/>
        </p:nvSpPr>
        <p:spPr bwMode="auto">
          <a:xfrm>
            <a:off x="6753237" y="4640262"/>
            <a:ext cx="5111750" cy="1066800"/>
          </a:xfrm>
          <a:prstGeom prst="rect">
            <a:avLst/>
          </a:prstGeom>
          <a:solidFill>
            <a:srgbClr val="E34A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Think about layouts in </a:t>
            </a:r>
            <a:r>
              <a:rPr lang="en-US" sz="1600" b="1" spc="-102" dirty="0" smtClean="0">
                <a:gradFill>
                  <a:gsLst>
                    <a:gs pos="0">
                      <a:srgbClr val="FFFFFF"/>
                    </a:gs>
                    <a:gs pos="100000">
                      <a:srgbClr val="FFFFFF"/>
                    </a:gs>
                  </a:gsLst>
                  <a:lin ang="5400000" scaled="0"/>
                </a:gradFill>
                <a:ea typeface="Segoe UI" pitchFamily="34" charset="0"/>
                <a:cs typeface="Segoe UI" pitchFamily="34" charset="0"/>
              </a:rPr>
              <a:t>WVGA</a:t>
            </a:r>
            <a:r>
              <a:rPr lang="en-US" sz="1600" spc="-102" dirty="0" smtClean="0">
                <a:gradFill>
                  <a:gsLst>
                    <a:gs pos="0">
                      <a:srgbClr val="FFFFFF"/>
                    </a:gs>
                    <a:gs pos="100000">
                      <a:srgbClr val="FFFFFF"/>
                    </a:gs>
                  </a:gsLst>
                  <a:lin ang="5400000" scaled="0"/>
                </a:gradFill>
                <a:ea typeface="Segoe UI" pitchFamily="34" charset="0"/>
                <a:cs typeface="Segoe UI" pitchFamily="34" charset="0"/>
              </a:rPr>
              <a:t> pixels</a:t>
            </a:r>
          </a:p>
          <a:p>
            <a:pPr algn="ct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Think about graphics / videos in </a:t>
            </a:r>
            <a:r>
              <a:rPr lang="en-US" sz="1600" b="1" spc="-102" dirty="0" smtClean="0">
                <a:gradFill>
                  <a:gsLst>
                    <a:gs pos="0">
                      <a:srgbClr val="FFFFFF"/>
                    </a:gs>
                    <a:gs pos="100000">
                      <a:srgbClr val="FFFFFF"/>
                    </a:gs>
                  </a:gsLst>
                  <a:lin ang="5400000" scaled="0"/>
                </a:gradFill>
                <a:ea typeface="Segoe UI" pitchFamily="34" charset="0"/>
                <a:cs typeface="Segoe UI" pitchFamily="34" charset="0"/>
              </a:rPr>
              <a:t>WXGA</a:t>
            </a:r>
            <a:endParaRPr lang="en-US" sz="1600" b="1" spc="-102"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4272510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par>
                                <p:cTn id="31" presetID="1" presetClass="exit" presetSubtype="0" fill="hold" nodeType="withEffect">
                                  <p:stCondLst>
                                    <p:cond delay="0"/>
                                  </p:stCondLst>
                                  <p:childTnLst>
                                    <p:set>
                                      <p:cBhvr>
                                        <p:cTn id="32" dur="1" fill="hold">
                                          <p:stCondLst>
                                            <p:cond delay="0"/>
                                          </p:stCondLst>
                                        </p:cTn>
                                        <p:tgtEl>
                                          <p:spTgt spid="10"/>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32"/>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par>
                                <p:cTn id="38" presetID="10" presetClass="entr" presetSubtype="0" fill="hold" nodeType="with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500"/>
                                        <p:tgtEl>
                                          <p:spTgt spid="3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par>
                                <p:cTn id="52" presetID="1" presetClass="exit" presetSubtype="0" fill="hold" nodeType="withEffect">
                                  <p:stCondLst>
                                    <p:cond delay="0"/>
                                  </p:stCondLst>
                                  <p:childTnLst>
                                    <p:set>
                                      <p:cBhvr>
                                        <p:cTn id="53" dur="1" fill="hold">
                                          <p:stCondLst>
                                            <p:cond delay="0"/>
                                          </p:stCondLst>
                                        </p:cTn>
                                        <p:tgtEl>
                                          <p:spTgt spid="35"/>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38"/>
                                        </p:tgtEl>
                                        <p:attrNameLst>
                                          <p:attrName>style.visibility</p:attrName>
                                        </p:attrNameLst>
                                      </p:cBhvr>
                                      <p:to>
                                        <p:strVal val="hidden"/>
                                      </p:to>
                                    </p:set>
                                  </p:childTnLst>
                                </p:cTn>
                              </p:par>
                              <p:par>
                                <p:cTn id="56" presetID="10" presetClass="entr" presetSubtype="0" fill="hold" nodeType="with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fade">
                                      <p:cBhvr>
                                        <p:cTn id="58" dur="500"/>
                                        <p:tgtEl>
                                          <p:spTgt spid="41"/>
                                        </p:tgtEl>
                                      </p:cBhvr>
                                    </p:animEffect>
                                  </p:childTnLst>
                                </p:cTn>
                              </p:par>
                              <p:par>
                                <p:cTn id="59" presetID="10" presetClass="entr" presetSubtype="0" fill="hold"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fade">
                                      <p:cBhvr>
                                        <p:cTn id="61" dur="500"/>
                                        <p:tgtEl>
                                          <p:spTgt spid="44"/>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fade">
                                      <p:cBhvr>
                                        <p:cTn id="66" dur="500"/>
                                        <p:tgtEl>
                                          <p:spTgt spid="51"/>
                                        </p:tgtEl>
                                      </p:cBhvr>
                                    </p:animEffect>
                                  </p:childTnLst>
                                </p:cTn>
                              </p:par>
                              <p:par>
                                <p:cTn id="67" presetID="1" presetClass="exit" presetSubtype="0" fill="hold" nodeType="withEffect">
                                  <p:stCondLst>
                                    <p:cond delay="0"/>
                                  </p:stCondLst>
                                  <p:childTnLst>
                                    <p:set>
                                      <p:cBhvr>
                                        <p:cTn id="68" dur="1" fill="hold">
                                          <p:stCondLst>
                                            <p:cond delay="0"/>
                                          </p:stCondLst>
                                        </p:cTn>
                                        <p:tgtEl>
                                          <p:spTgt spid="41"/>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24" grpId="0" animBg="1"/>
      <p:bldP spid="25" grpId="0" animBg="1"/>
      <p:bldP spid="26" grpId="0" animBg="1"/>
      <p:bldP spid="27" grpId="0" animBg="1"/>
      <p:bldP spid="28" grpId="0" animBg="1"/>
      <p:bldP spid="29" grpId="0" animBg="1"/>
      <p:bldP spid="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New templates, improvements, design help, localization, multiple resolutions, decoding pixels</a:t>
            </a:r>
            <a:endParaRPr lang="en-US" dirty="0"/>
          </a:p>
        </p:txBody>
      </p:sp>
      <p:sp>
        <p:nvSpPr>
          <p:cNvPr id="3" name="Title 2"/>
          <p:cNvSpPr>
            <a:spLocks noGrp="1"/>
          </p:cNvSpPr>
          <p:nvPr>
            <p:ph type="title"/>
          </p:nvPr>
        </p:nvSpPr>
        <p:spPr/>
        <p:txBody>
          <a:bodyPr/>
          <a:lstStyle/>
          <a:p>
            <a:r>
              <a:rPr lang="en-US" dirty="0" smtClean="0"/>
              <a:t>Walk-thru: Project infrastructure</a:t>
            </a:r>
            <a:endParaRPr lang="en-US" dirty="0"/>
          </a:p>
        </p:txBody>
      </p:sp>
    </p:spTree>
    <p:extLst>
      <p:ext uri="{BB962C8B-B14F-4D97-AF65-F5344CB8AC3E}">
        <p14:creationId xmlns:p14="http://schemas.microsoft.com/office/powerpoint/2010/main" val="28266177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smtClean="0"/>
              <a:t>Controls</a:t>
            </a:r>
            <a:endParaRPr lang="en-US" dirty="0"/>
          </a:p>
        </p:txBody>
      </p:sp>
      <p:sp>
        <p:nvSpPr>
          <p:cNvPr id="4" name="Title 3"/>
          <p:cNvSpPr>
            <a:spLocks noGrp="1"/>
          </p:cNvSpPr>
          <p:nvPr>
            <p:ph type="title"/>
          </p:nvPr>
        </p:nvSpPr>
        <p:spPr/>
        <p:txBody>
          <a:bodyPr/>
          <a:lstStyle/>
          <a:p>
            <a:r>
              <a:rPr lang="en-US" dirty="0" smtClean="0"/>
              <a:t>Building blocks</a:t>
            </a:r>
            <a:endParaRPr lang="en-US" dirty="0"/>
          </a:p>
        </p:txBody>
      </p:sp>
    </p:spTree>
    <p:extLst>
      <p:ext uri="{BB962C8B-B14F-4D97-AF65-F5344CB8AC3E}">
        <p14:creationId xmlns:p14="http://schemas.microsoft.com/office/powerpoint/2010/main" val="11037130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2" descr="Y U No - progress bar y u no work w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1137" y="1346848"/>
            <a:ext cx="6934200" cy="5200650"/>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5"/>
          </p:nvPr>
        </p:nvSpPr>
        <p:spPr>
          <a:xfrm>
            <a:off x="5684837" y="3489973"/>
            <a:ext cx="6400801" cy="914400"/>
          </a:xfrm>
        </p:spPr>
        <p:txBody>
          <a:bodyPr/>
          <a:lstStyle/>
          <a:p>
            <a:r>
              <a:rPr lang="en-US" dirty="0" err="1" smtClean="0"/>
              <a:t>ProgressBar</a:t>
            </a:r>
            <a:r>
              <a:rPr lang="en-US" dirty="0" smtClean="0"/>
              <a:t> animates off-thread</a:t>
            </a:r>
          </a:p>
          <a:p>
            <a:r>
              <a:rPr lang="en-US" dirty="0" smtClean="0"/>
              <a:t>Panorama, Pivot &amp; </a:t>
            </a:r>
            <a:r>
              <a:rPr lang="en-US" dirty="0" err="1" smtClean="0"/>
              <a:t>LongListSelector</a:t>
            </a:r>
            <a:r>
              <a:rPr lang="en-US" dirty="0" smtClean="0"/>
              <a:t> all in ROM</a:t>
            </a:r>
          </a:p>
          <a:p>
            <a:r>
              <a:rPr lang="en-US" dirty="0" smtClean="0"/>
              <a:t>Reduced Panorama memory usage</a:t>
            </a:r>
          </a:p>
          <a:p>
            <a:r>
              <a:rPr lang="en-US" dirty="0" smtClean="0"/>
              <a:t>Improved “first touch” experience for signature controls</a:t>
            </a:r>
          </a:p>
        </p:txBody>
      </p:sp>
      <p:sp>
        <p:nvSpPr>
          <p:cNvPr id="3" name="Title 2"/>
          <p:cNvSpPr>
            <a:spLocks noGrp="1"/>
          </p:cNvSpPr>
          <p:nvPr>
            <p:ph type="title"/>
          </p:nvPr>
        </p:nvSpPr>
        <p:spPr/>
        <p:txBody>
          <a:bodyPr/>
          <a:lstStyle/>
          <a:p>
            <a:r>
              <a:rPr lang="en-US" dirty="0" smtClean="0"/>
              <a:t>Control Improvements</a:t>
            </a:r>
            <a:endParaRPr lang="en-US" dirty="0"/>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3238" y="1373188"/>
            <a:ext cx="3200399" cy="533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icture Placeholder 3"/>
          <p:cNvSpPr>
            <a:spLocks noGrp="1"/>
          </p:cNvSpPr>
          <p:nvPr>
            <p:ph type="pic" sz="quarter" idx="16"/>
          </p:nvPr>
        </p:nvSpPr>
        <p:spPr/>
      </p:sp>
    </p:spTree>
    <p:extLst>
      <p:ext uri="{BB962C8B-B14F-4D97-AF65-F5344CB8AC3E}">
        <p14:creationId xmlns:p14="http://schemas.microsoft.com/office/powerpoint/2010/main" val="29487323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xit" presetSubtype="0" fill="hold" nodeType="withEffect">
                                  <p:stCondLst>
                                    <p:cond delay="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500"/>
                                        <p:tgtEl>
                                          <p:spTgt spid="2">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p:cNvSpPr>
            <a:spLocks noGrp="1"/>
          </p:cNvSpPr>
          <p:nvPr>
            <p:ph type="body" sz="quarter" idx="10"/>
          </p:nvPr>
        </p:nvSpPr>
        <p:spPr/>
        <p:txBody>
          <a:bodyPr/>
          <a:lstStyle/>
          <a:p>
            <a:endParaRPr lang="en-US" dirty="0"/>
          </a:p>
        </p:txBody>
      </p:sp>
      <p:sp>
        <p:nvSpPr>
          <p:cNvPr id="27" name="Text Placeholder 26"/>
          <p:cNvSpPr>
            <a:spLocks noGrp="1"/>
          </p:cNvSpPr>
          <p:nvPr>
            <p:ph type="body" sz="quarter" idx="11"/>
          </p:nvPr>
        </p:nvSpPr>
        <p:spPr/>
        <p:txBody>
          <a:bodyPr/>
          <a:lstStyle/>
          <a:p>
            <a:endParaRPr lang="en-US"/>
          </a:p>
        </p:txBody>
      </p:sp>
      <p:sp>
        <p:nvSpPr>
          <p:cNvPr id="3" name="Title 2"/>
          <p:cNvSpPr>
            <a:spLocks noGrp="1"/>
          </p:cNvSpPr>
          <p:nvPr>
            <p:ph type="title"/>
          </p:nvPr>
        </p:nvSpPr>
        <p:spPr/>
        <p:txBody>
          <a:bodyPr/>
          <a:lstStyle/>
          <a:p>
            <a:r>
              <a:rPr lang="en-US" dirty="0" err="1" smtClean="0"/>
              <a:t>LongListSelector</a:t>
            </a:r>
            <a:endParaRPr lang="en-US" dirty="0"/>
          </a:p>
        </p:txBody>
      </p:sp>
      <p:pic>
        <p:nvPicPr>
          <p:cNvPr id="6" name="Picture 2" descr="C:\Users\shoster\Pictures\QuickJumpGrid_Portrai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237" y="2260659"/>
            <a:ext cx="2393068" cy="39884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53449" y="1747649"/>
            <a:ext cx="2333653" cy="523220"/>
          </a:xfrm>
          <a:prstGeom prst="rect">
            <a:avLst/>
          </a:prstGeom>
          <a:noFill/>
        </p:spPr>
        <p:txBody>
          <a:bodyPr wrap="square" rtlCol="0">
            <a:spAutoFit/>
          </a:bodyPr>
          <a:lstStyle/>
          <a:p>
            <a:r>
              <a:rPr lang="en-US" sz="2800" dirty="0" err="1">
                <a:gradFill>
                  <a:gsLst>
                    <a:gs pos="0">
                      <a:srgbClr val="000000"/>
                    </a:gs>
                    <a:gs pos="100000">
                      <a:srgbClr val="000000"/>
                    </a:gs>
                  </a:gsLst>
                  <a:lin ang="5400000" scaled="0"/>
                </a:gradFill>
                <a:latin typeface="Segoe UI Light"/>
              </a:rPr>
              <a:t>JumpList</a:t>
            </a:r>
            <a:endParaRPr lang="en-US" sz="2800" dirty="0">
              <a:gradFill>
                <a:gsLst>
                  <a:gs pos="0">
                    <a:srgbClr val="000000"/>
                  </a:gs>
                  <a:gs pos="100000">
                    <a:srgbClr val="000000"/>
                  </a:gs>
                </a:gsLst>
                <a:lin ang="5400000" scaled="0"/>
              </a:gradFill>
              <a:latin typeface="Segoe UI Light"/>
            </a:endParaRPr>
          </a:p>
        </p:txBody>
      </p:sp>
      <p:pic>
        <p:nvPicPr>
          <p:cNvPr id="9" name="Picture 3" descr="C:\Users\shoster\Pictures\StickyGroupHeaders_Portrait_Groups3_R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60821" y="2260659"/>
            <a:ext cx="2393070" cy="39884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shoster\Pictures\StickyGroupHeaders_Portrait_Letters4_R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18407" y="2270869"/>
            <a:ext cx="2393070" cy="398845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6344013" y="1757860"/>
            <a:ext cx="3220905" cy="523220"/>
          </a:xfrm>
          <a:prstGeom prst="rect">
            <a:avLst/>
          </a:prstGeom>
          <a:noFill/>
        </p:spPr>
        <p:txBody>
          <a:bodyPr wrap="square" rtlCol="0">
            <a:spAutoFit/>
          </a:bodyPr>
          <a:lstStyle/>
          <a:p>
            <a:r>
              <a:rPr lang="en-US" sz="2800" dirty="0">
                <a:gradFill>
                  <a:gsLst>
                    <a:gs pos="0">
                      <a:srgbClr val="000000"/>
                    </a:gs>
                    <a:gs pos="100000">
                      <a:srgbClr val="000000"/>
                    </a:gs>
                  </a:gsLst>
                  <a:lin ang="5400000" scaled="0"/>
                </a:gradFill>
                <a:latin typeface="Segoe UI Light"/>
              </a:rPr>
              <a:t>Sticky</a:t>
            </a:r>
            <a:r>
              <a:rPr lang="en-US" sz="1200" dirty="0" smtClean="0">
                <a:solidFill>
                  <a:srgbClr val="000000"/>
                </a:solidFill>
                <a:latin typeface="Segoe WP SemiLight" pitchFamily="34" charset="0"/>
              </a:rPr>
              <a:t> </a:t>
            </a:r>
            <a:r>
              <a:rPr lang="en-US" sz="2800" dirty="0">
                <a:gradFill>
                  <a:gsLst>
                    <a:gs pos="0">
                      <a:srgbClr val="000000"/>
                    </a:gs>
                    <a:gs pos="100000">
                      <a:srgbClr val="000000"/>
                    </a:gs>
                  </a:gsLst>
                  <a:lin ang="5400000" scaled="0"/>
                </a:gradFill>
                <a:latin typeface="Segoe UI Light"/>
              </a:rPr>
              <a:t>Headers</a:t>
            </a:r>
          </a:p>
        </p:txBody>
      </p:sp>
      <p:sp>
        <p:nvSpPr>
          <p:cNvPr id="24" name="TextBox 23"/>
          <p:cNvSpPr txBox="1"/>
          <p:nvPr/>
        </p:nvSpPr>
        <p:spPr>
          <a:xfrm>
            <a:off x="3520238" y="1747650"/>
            <a:ext cx="2333653" cy="523220"/>
          </a:xfrm>
          <a:prstGeom prst="rect">
            <a:avLst/>
          </a:prstGeom>
          <a:noFill/>
        </p:spPr>
        <p:txBody>
          <a:bodyPr wrap="square" rtlCol="0">
            <a:spAutoFit/>
          </a:bodyPr>
          <a:lstStyle/>
          <a:p>
            <a:r>
              <a:rPr lang="en-US" sz="2800" dirty="0" smtClean="0">
                <a:gradFill>
                  <a:gsLst>
                    <a:gs pos="0">
                      <a:srgbClr val="000000"/>
                    </a:gs>
                    <a:gs pos="100000">
                      <a:srgbClr val="000000"/>
                    </a:gs>
                  </a:gsLst>
                  <a:lin ang="5400000" scaled="0"/>
                </a:gradFill>
                <a:latin typeface="Segoe UI Light"/>
              </a:rPr>
              <a:t>Grid View</a:t>
            </a:r>
            <a:endParaRPr lang="en-US" sz="2800" dirty="0">
              <a:gradFill>
                <a:gsLst>
                  <a:gs pos="0">
                    <a:srgbClr val="000000"/>
                  </a:gs>
                  <a:gs pos="100000">
                    <a:srgbClr val="000000"/>
                  </a:gs>
                </a:gsLst>
                <a:lin ang="5400000" scaled="0"/>
              </a:gradFill>
              <a:latin typeface="Segoe UI Light"/>
            </a:endParaRPr>
          </a:p>
        </p:txBody>
      </p:sp>
    </p:spTree>
    <p:extLst>
      <p:ext uri="{BB962C8B-B14F-4D97-AF65-F5344CB8AC3E}">
        <p14:creationId xmlns:p14="http://schemas.microsoft.com/office/powerpoint/2010/main" val="33244339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Converting a </a:t>
            </a:r>
            <a:r>
              <a:rPr lang="en-US" dirty="0" err="1" smtClean="0"/>
              <a:t>ListBox</a:t>
            </a:r>
            <a:r>
              <a:rPr lang="en-US" dirty="0" smtClean="0"/>
              <a:t>, styles, locale-aware grouping, grid view</a:t>
            </a:r>
            <a:endParaRPr lang="en-US" dirty="0"/>
          </a:p>
        </p:txBody>
      </p:sp>
      <p:sp>
        <p:nvSpPr>
          <p:cNvPr id="3" name="Title 2"/>
          <p:cNvSpPr>
            <a:spLocks noGrp="1"/>
          </p:cNvSpPr>
          <p:nvPr>
            <p:ph type="title"/>
          </p:nvPr>
        </p:nvSpPr>
        <p:spPr/>
        <p:txBody>
          <a:bodyPr/>
          <a:lstStyle/>
          <a:p>
            <a:r>
              <a:rPr lang="en-US" dirty="0" smtClean="0"/>
              <a:t>Demo: </a:t>
            </a:r>
            <a:r>
              <a:rPr lang="en-US" dirty="0" err="1" smtClean="0"/>
              <a:t>LongListSelector</a:t>
            </a:r>
            <a:endParaRPr lang="en-US" dirty="0"/>
          </a:p>
        </p:txBody>
      </p:sp>
    </p:spTree>
    <p:extLst>
      <p:ext uri="{BB962C8B-B14F-4D97-AF65-F5344CB8AC3E}">
        <p14:creationId xmlns:p14="http://schemas.microsoft.com/office/powerpoint/2010/main" val="8963256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Grouping requires an </a:t>
            </a:r>
            <a:r>
              <a:rPr lang="en-US" dirty="0" err="1" smtClean="0"/>
              <a:t>IList</a:t>
            </a:r>
            <a:r>
              <a:rPr lang="en-US" dirty="0" smtClean="0"/>
              <a:t> of </a:t>
            </a:r>
            <a:r>
              <a:rPr lang="en-US" dirty="0" err="1" smtClean="0"/>
              <a:t>IList</a:t>
            </a:r>
            <a:r>
              <a:rPr lang="en-US" dirty="0" smtClean="0"/>
              <a:t> </a:t>
            </a:r>
          </a:p>
          <a:p>
            <a:r>
              <a:rPr lang="en-US" dirty="0" smtClean="0"/>
              <a:t>Does UI virtualization</a:t>
            </a:r>
          </a:p>
          <a:p>
            <a:r>
              <a:rPr lang="en-US" dirty="0" err="1" smtClean="0"/>
              <a:t>ItemRealized</a:t>
            </a:r>
            <a:r>
              <a:rPr lang="en-US" dirty="0" smtClean="0"/>
              <a:t> is the key to </a:t>
            </a:r>
            <a:br>
              <a:rPr lang="en-US" dirty="0" smtClean="0"/>
            </a:br>
            <a:r>
              <a:rPr lang="en-US" dirty="0" smtClean="0"/>
              <a:t>infinite scrolling</a:t>
            </a:r>
          </a:p>
          <a:p>
            <a:r>
              <a:rPr lang="en-US" dirty="0" smtClean="0"/>
              <a:t>Remember to set </a:t>
            </a:r>
            <a:r>
              <a:rPr lang="en-US" dirty="0" err="1" smtClean="0"/>
              <a:t>IsGroupingEnabled</a:t>
            </a:r>
            <a:endParaRPr lang="en-US" dirty="0"/>
          </a:p>
        </p:txBody>
      </p:sp>
      <p:sp>
        <p:nvSpPr>
          <p:cNvPr id="4" name="Content Placeholder 3"/>
          <p:cNvSpPr>
            <a:spLocks noGrp="1"/>
          </p:cNvSpPr>
          <p:nvPr>
            <p:ph type="body" sz="quarter" idx="11"/>
          </p:nvPr>
        </p:nvSpPr>
        <p:spPr/>
        <p:txBody>
          <a:bodyPr/>
          <a:lstStyle/>
          <a:p>
            <a:r>
              <a:rPr lang="en-US" smtClean="0"/>
              <a:t>Always know where you are</a:t>
            </a:r>
            <a:endParaRPr lang="en-US" dirty="0" smtClean="0"/>
          </a:p>
        </p:txBody>
      </p:sp>
      <p:sp>
        <p:nvSpPr>
          <p:cNvPr id="3" name="Title 2"/>
          <p:cNvSpPr>
            <a:spLocks noGrp="1"/>
          </p:cNvSpPr>
          <p:nvPr>
            <p:ph type="title"/>
          </p:nvPr>
        </p:nvSpPr>
        <p:spPr/>
        <p:txBody>
          <a:bodyPr/>
          <a:lstStyle/>
          <a:p>
            <a:r>
              <a:rPr lang="en-US" smtClean="0"/>
              <a:t>LongListSelector</a:t>
            </a:r>
            <a:endParaRPr lang="en-US" dirty="0"/>
          </a:p>
        </p:txBody>
      </p:sp>
    </p:spTree>
    <p:extLst>
      <p:ext uri="{BB962C8B-B14F-4D97-AF65-F5344CB8AC3E}">
        <p14:creationId xmlns:p14="http://schemas.microsoft.com/office/powerpoint/2010/main" val="32755354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nSpc>
                <a:spcPct val="90000"/>
              </a:lnSpc>
            </a:pPr>
            <a:r>
              <a:rPr lang="en-US" sz="3200" dirty="0" smtClean="0"/>
              <a:t>Interactivity</a:t>
            </a:r>
          </a:p>
          <a:p>
            <a:pPr lvl="1">
              <a:lnSpc>
                <a:spcPct val="90000"/>
              </a:lnSpc>
            </a:pPr>
            <a:r>
              <a:rPr lang="en-US" sz="2400" dirty="0" smtClean="0"/>
              <a:t>Off-thread input, panning, fluid </a:t>
            </a:r>
            <a:r>
              <a:rPr lang="en-US" sz="2400" dirty="0" err="1" smtClean="0"/>
              <a:t>pinch+stretch</a:t>
            </a:r>
            <a:endParaRPr lang="en-US" sz="2400" dirty="0" smtClean="0"/>
          </a:p>
          <a:p>
            <a:pPr>
              <a:lnSpc>
                <a:spcPct val="90000"/>
              </a:lnSpc>
            </a:pPr>
            <a:r>
              <a:rPr lang="en-US" sz="3200" dirty="0" smtClean="0"/>
              <a:t>Overlay layers</a:t>
            </a:r>
          </a:p>
          <a:p>
            <a:pPr lvl="1">
              <a:lnSpc>
                <a:spcPct val="90000"/>
              </a:lnSpc>
            </a:pPr>
            <a:r>
              <a:rPr lang="en-US" sz="2400" dirty="0" err="1" smtClean="0"/>
              <a:t>UIElement</a:t>
            </a:r>
            <a:r>
              <a:rPr lang="en-US" sz="2400" dirty="0" smtClean="0"/>
              <a:t> position and scale transforms no longer updated on UI thread</a:t>
            </a:r>
          </a:p>
          <a:p>
            <a:pPr>
              <a:lnSpc>
                <a:spcPct val="90000"/>
              </a:lnSpc>
            </a:pPr>
            <a:r>
              <a:rPr lang="en-US" sz="3200" dirty="0" smtClean="0"/>
              <a:t>Vector-based</a:t>
            </a:r>
          </a:p>
          <a:p>
            <a:pPr lvl="1">
              <a:lnSpc>
                <a:spcPct val="90000"/>
              </a:lnSpc>
            </a:pPr>
            <a:r>
              <a:rPr lang="en-US" sz="2400" dirty="0" smtClean="0"/>
              <a:t>Render from vector data, readable labels, perspective view</a:t>
            </a:r>
          </a:p>
          <a:p>
            <a:pPr>
              <a:lnSpc>
                <a:spcPct val="90000"/>
              </a:lnSpc>
            </a:pPr>
            <a:r>
              <a:rPr lang="en-US" sz="3200" dirty="0" smtClean="0"/>
              <a:t>Offline maps</a:t>
            </a:r>
          </a:p>
          <a:p>
            <a:pPr lvl="1">
              <a:lnSpc>
                <a:spcPct val="90000"/>
              </a:lnSpc>
            </a:pPr>
            <a:r>
              <a:rPr lang="en-US" sz="2400" dirty="0" smtClean="0"/>
              <a:t>Common cache across all applications</a:t>
            </a:r>
          </a:p>
        </p:txBody>
      </p:sp>
      <p:sp>
        <p:nvSpPr>
          <p:cNvPr id="4" name="Content Placeholder 3"/>
          <p:cNvSpPr>
            <a:spLocks noGrp="1"/>
          </p:cNvSpPr>
          <p:nvPr>
            <p:ph type="body" sz="quarter" idx="11"/>
          </p:nvPr>
        </p:nvSpPr>
        <p:spPr/>
        <p:txBody>
          <a:bodyPr/>
          <a:lstStyle/>
          <a:p>
            <a:r>
              <a:rPr lang="en-US" smtClean="0"/>
              <a:t>Always know where you are, thanks Nokia!</a:t>
            </a:r>
            <a:endParaRPr lang="en-US" dirty="0" smtClean="0"/>
          </a:p>
        </p:txBody>
      </p:sp>
      <p:sp>
        <p:nvSpPr>
          <p:cNvPr id="3" name="Title 2"/>
          <p:cNvSpPr>
            <a:spLocks noGrp="1"/>
          </p:cNvSpPr>
          <p:nvPr>
            <p:ph type="title"/>
          </p:nvPr>
        </p:nvSpPr>
        <p:spPr/>
        <p:txBody>
          <a:bodyPr/>
          <a:lstStyle/>
          <a:p>
            <a:r>
              <a:rPr lang="en-US" smtClean="0"/>
              <a:t>Maps</a:t>
            </a:r>
            <a:endParaRPr lang="en-US" dirty="0"/>
          </a:p>
        </p:txBody>
      </p:sp>
    </p:spTree>
    <p:extLst>
      <p:ext uri="{BB962C8B-B14F-4D97-AF65-F5344CB8AC3E}">
        <p14:creationId xmlns:p14="http://schemas.microsoft.com/office/powerpoint/2010/main" val="16576202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smtClean="0"/>
              <a:t>Overview</a:t>
            </a:r>
          </a:p>
          <a:p>
            <a:r>
              <a:rPr lang="en-US" dirty="0" smtClean="0"/>
              <a:t>Building WP8 apps</a:t>
            </a:r>
          </a:p>
          <a:p>
            <a:r>
              <a:rPr lang="en-US" dirty="0" smtClean="0"/>
              <a:t>What about WP7 apps</a:t>
            </a:r>
          </a:p>
          <a:p>
            <a:r>
              <a:rPr lang="en-US" dirty="0" smtClean="0"/>
              <a:t>Q&amp;A</a:t>
            </a:r>
            <a:endParaRPr lang="en-US" dirty="0"/>
          </a:p>
        </p:txBody>
      </p:sp>
      <p:pic>
        <p:nvPicPr>
          <p:cNvPr id="8" name="Picture Placeholder 7"/>
          <p:cNvPicPr>
            <a:picLocks noGrp="1" noChangeAspect="1"/>
          </p:cNvPicPr>
          <p:nvPr>
            <p:ph type="pic" sz="quarter" idx="16"/>
          </p:nvPr>
        </p:nvPicPr>
        <p:blipFill rotWithShape="1">
          <a:blip r:embed="rId3" cstate="screen">
            <a:extLst>
              <a:ext uri="{28A0092B-C50C-407E-A947-70E740481C1C}">
                <a14:useLocalDpi xmlns:a14="http://schemas.microsoft.com/office/drawing/2010/main"/>
              </a:ext>
            </a:extLst>
          </a:blip>
          <a:srcRect l="47" r="47"/>
          <a:stretch/>
        </p:blipFill>
        <p:spPr/>
      </p:pic>
      <p:sp>
        <p:nvSpPr>
          <p:cNvPr id="5" name="Title 4"/>
          <p:cNvSpPr>
            <a:spLocks noGrp="1"/>
          </p:cNvSpPr>
          <p:nvPr>
            <p:ph type="title"/>
          </p:nvPr>
        </p:nvSpPr>
        <p:spPr/>
        <p:txBody>
          <a:bodyPr/>
          <a:lstStyle/>
          <a:p>
            <a:r>
              <a:rPr lang="en-US" smtClean="0"/>
              <a:t>Agenda</a:t>
            </a:r>
            <a:br>
              <a:rPr lang="en-US" smtClean="0"/>
            </a:br>
            <a:endParaRPr lang="en-US" dirty="0"/>
          </a:p>
        </p:txBody>
      </p:sp>
    </p:spTree>
    <p:extLst>
      <p:ext uri="{BB962C8B-B14F-4D97-AF65-F5344CB8AC3E}">
        <p14:creationId xmlns:p14="http://schemas.microsoft.com/office/powerpoint/2010/main" val="39147458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IE10-based</a:t>
            </a:r>
          </a:p>
          <a:p>
            <a:r>
              <a:rPr lang="en-US" dirty="0" smtClean="0"/>
              <a:t>Supports HTML5 features</a:t>
            </a:r>
          </a:p>
          <a:p>
            <a:pPr lvl="1"/>
            <a:r>
              <a:rPr lang="en-US" dirty="0" smtClean="0"/>
              <a:t>Local storage, CSS3</a:t>
            </a:r>
          </a:p>
          <a:p>
            <a:r>
              <a:rPr lang="en-US" dirty="0" smtClean="0"/>
              <a:t>Supports gestures</a:t>
            </a:r>
          </a:p>
          <a:p>
            <a:endParaRPr lang="en-US" dirty="0" smtClean="0"/>
          </a:p>
          <a:p>
            <a:r>
              <a:rPr lang="en-US" dirty="0" smtClean="0"/>
              <a:t>Mango apps run in IE9 </a:t>
            </a:r>
            <a:br>
              <a:rPr lang="en-US" dirty="0" smtClean="0"/>
            </a:br>
            <a:r>
              <a:rPr lang="en-US" dirty="0" smtClean="0"/>
              <a:t>compatibility mode</a:t>
            </a:r>
            <a:endParaRPr lang="en-US" dirty="0"/>
          </a:p>
        </p:txBody>
      </p:sp>
      <p:sp>
        <p:nvSpPr>
          <p:cNvPr id="4" name="Content Placeholder 3"/>
          <p:cNvSpPr>
            <a:spLocks noGrp="1"/>
          </p:cNvSpPr>
          <p:nvPr>
            <p:ph type="body" sz="quarter" idx="11"/>
          </p:nvPr>
        </p:nvSpPr>
        <p:spPr/>
        <p:txBody>
          <a:bodyPr/>
          <a:lstStyle/>
          <a:p>
            <a:r>
              <a:rPr lang="en-US" smtClean="0"/>
              <a:t>A more beautiful web, in your apps</a:t>
            </a:r>
            <a:endParaRPr lang="en-US" dirty="0" smtClean="0"/>
          </a:p>
        </p:txBody>
      </p:sp>
      <p:sp>
        <p:nvSpPr>
          <p:cNvPr id="3" name="Title 2"/>
          <p:cNvSpPr>
            <a:spLocks noGrp="1"/>
          </p:cNvSpPr>
          <p:nvPr>
            <p:ph type="title"/>
          </p:nvPr>
        </p:nvSpPr>
        <p:spPr/>
        <p:txBody>
          <a:bodyPr/>
          <a:lstStyle/>
          <a:p>
            <a:r>
              <a:rPr lang="en-US" smtClean="0"/>
              <a:t>WebBrowser</a:t>
            </a:r>
            <a:endParaRPr lang="en-US" dirty="0"/>
          </a:p>
        </p:txBody>
      </p:sp>
    </p:spTree>
    <p:extLst>
      <p:ext uri="{BB962C8B-B14F-4D97-AF65-F5344CB8AC3E}">
        <p14:creationId xmlns:p14="http://schemas.microsoft.com/office/powerpoint/2010/main" val="14614163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Extends the </a:t>
            </a:r>
            <a:br>
              <a:rPr lang="en-US" dirty="0" smtClean="0"/>
            </a:br>
            <a:r>
              <a:rPr lang="en-US" dirty="0" err="1" smtClean="0"/>
              <a:t>ManipulationDeltaEventArgs</a:t>
            </a:r>
            <a:r>
              <a:rPr lang="en-US" dirty="0" smtClean="0"/>
              <a:t> class</a:t>
            </a:r>
          </a:p>
          <a:p>
            <a:r>
              <a:rPr lang="en-US" dirty="0" err="1" smtClean="0"/>
              <a:t>PinchManipulation</a:t>
            </a:r>
            <a:r>
              <a:rPr lang="en-US" dirty="0" smtClean="0"/>
              <a:t> property</a:t>
            </a:r>
          </a:p>
          <a:p>
            <a:r>
              <a:rPr lang="en-US" dirty="0" smtClean="0"/>
              <a:t>Provides center point for the original </a:t>
            </a:r>
            <a:br>
              <a:rPr lang="en-US" dirty="0" smtClean="0"/>
            </a:br>
            <a:r>
              <a:rPr lang="en-US" dirty="0" smtClean="0"/>
              <a:t>and current gesture</a:t>
            </a:r>
          </a:p>
          <a:p>
            <a:endParaRPr lang="en-US" dirty="0" smtClean="0"/>
          </a:p>
          <a:p>
            <a:endParaRPr lang="en-US" dirty="0"/>
          </a:p>
        </p:txBody>
      </p:sp>
      <p:sp>
        <p:nvSpPr>
          <p:cNvPr id="4" name="Content Placeholder 3"/>
          <p:cNvSpPr>
            <a:spLocks noGrp="1"/>
          </p:cNvSpPr>
          <p:nvPr>
            <p:ph type="body" sz="quarter" idx="11"/>
          </p:nvPr>
        </p:nvSpPr>
        <p:spPr/>
        <p:txBody>
          <a:bodyPr/>
          <a:lstStyle/>
          <a:p>
            <a:r>
              <a:rPr lang="en-US" smtClean="0"/>
              <a:t>Completing the gesture story</a:t>
            </a:r>
            <a:endParaRPr lang="en-US" dirty="0" smtClean="0"/>
          </a:p>
        </p:txBody>
      </p:sp>
      <p:sp>
        <p:nvSpPr>
          <p:cNvPr id="3" name="Title 2"/>
          <p:cNvSpPr>
            <a:spLocks noGrp="1"/>
          </p:cNvSpPr>
          <p:nvPr>
            <p:ph type="title"/>
          </p:nvPr>
        </p:nvSpPr>
        <p:spPr/>
        <p:txBody>
          <a:bodyPr/>
          <a:lstStyle/>
          <a:p>
            <a:r>
              <a:rPr lang="en-US" smtClean="0"/>
              <a:t>Pinch + Stretch</a:t>
            </a:r>
            <a:endParaRPr lang="en-US" dirty="0"/>
          </a:p>
        </p:txBody>
      </p:sp>
    </p:spTree>
    <p:extLst>
      <p:ext uri="{BB962C8B-B14F-4D97-AF65-F5344CB8AC3E}">
        <p14:creationId xmlns:p14="http://schemas.microsoft.com/office/powerpoint/2010/main" val="20886599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More “primitive” than </a:t>
            </a:r>
            <a:r>
              <a:rPr lang="en-US" dirty="0" err="1" smtClean="0"/>
              <a:t>ScrollViewer</a:t>
            </a:r>
            <a:endParaRPr lang="en-US" dirty="0" smtClean="0"/>
          </a:p>
          <a:p>
            <a:r>
              <a:rPr lang="en-US" dirty="0" smtClean="0"/>
              <a:t>Able to update bounds dynamically</a:t>
            </a:r>
          </a:p>
          <a:p>
            <a:r>
              <a:rPr lang="en-US" dirty="0" smtClean="0"/>
              <a:t>Designed specifically for </a:t>
            </a:r>
            <a:br>
              <a:rPr lang="en-US" dirty="0" smtClean="0"/>
            </a:br>
            <a:r>
              <a:rPr lang="en-US" dirty="0" smtClean="0"/>
              <a:t>touch-specific scenarios</a:t>
            </a:r>
          </a:p>
          <a:p>
            <a:r>
              <a:rPr lang="en-US" dirty="0" smtClean="0"/>
              <a:t>Base-control for </a:t>
            </a:r>
            <a:r>
              <a:rPr lang="en-US" dirty="0" err="1" smtClean="0"/>
              <a:t>LongListSelector</a:t>
            </a:r>
            <a:endParaRPr lang="en-US" dirty="0" smtClean="0"/>
          </a:p>
          <a:p>
            <a:r>
              <a:rPr lang="en-US" dirty="0" smtClean="0"/>
              <a:t>Input is off-thread</a:t>
            </a:r>
            <a:endParaRPr lang="en-US" dirty="0"/>
          </a:p>
        </p:txBody>
      </p:sp>
      <p:sp>
        <p:nvSpPr>
          <p:cNvPr id="4" name="Content Placeholder 3"/>
          <p:cNvSpPr>
            <a:spLocks noGrp="1"/>
          </p:cNvSpPr>
          <p:nvPr>
            <p:ph type="body" sz="quarter" idx="11"/>
          </p:nvPr>
        </p:nvSpPr>
        <p:spPr/>
        <p:txBody>
          <a:bodyPr/>
          <a:lstStyle/>
          <a:p>
            <a:r>
              <a:rPr lang="en-US" smtClean="0"/>
              <a:t>A new primitive for controls</a:t>
            </a:r>
            <a:endParaRPr lang="en-US" dirty="0" smtClean="0"/>
          </a:p>
        </p:txBody>
      </p:sp>
      <p:sp>
        <p:nvSpPr>
          <p:cNvPr id="3" name="Title 2"/>
          <p:cNvSpPr>
            <a:spLocks noGrp="1"/>
          </p:cNvSpPr>
          <p:nvPr>
            <p:ph type="title"/>
          </p:nvPr>
        </p:nvSpPr>
        <p:spPr/>
        <p:txBody>
          <a:bodyPr/>
          <a:lstStyle/>
          <a:p>
            <a:r>
              <a:rPr lang="en-US" smtClean="0"/>
              <a:t>ViewportControl</a:t>
            </a:r>
            <a:endParaRPr lang="en-US" dirty="0"/>
          </a:p>
        </p:txBody>
      </p:sp>
    </p:spTree>
    <p:extLst>
      <p:ext uri="{BB962C8B-B14F-4D97-AF65-F5344CB8AC3E}">
        <p14:creationId xmlns:p14="http://schemas.microsoft.com/office/powerpoint/2010/main" val="1968965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mtClean="0"/>
              <a:t>Renamed to “Windows Phone toolkit”</a:t>
            </a:r>
          </a:p>
          <a:p>
            <a:r>
              <a:rPr lang="en-US" smtClean="0"/>
              <a:t>Moved to </a:t>
            </a:r>
            <a:r>
              <a:rPr lang="en-US" smtClean="0">
                <a:hlinkClick r:id="rId2"/>
              </a:rPr>
              <a:t>http://phone.codeplex.com</a:t>
            </a:r>
            <a:endParaRPr lang="en-US" smtClean="0"/>
          </a:p>
          <a:p>
            <a:endParaRPr lang="en-US" dirty="0"/>
          </a:p>
        </p:txBody>
      </p:sp>
      <p:sp>
        <p:nvSpPr>
          <p:cNvPr id="4" name="Content Placeholder 3"/>
          <p:cNvSpPr>
            <a:spLocks noGrp="1"/>
          </p:cNvSpPr>
          <p:nvPr>
            <p:ph type="body" sz="quarter" idx="11"/>
          </p:nvPr>
        </p:nvSpPr>
        <p:spPr/>
        <p:txBody>
          <a:bodyPr/>
          <a:lstStyle/>
          <a:p>
            <a:r>
              <a:rPr lang="en-US" smtClean="0"/>
              <a:t>Where are the “rest” of the controls?</a:t>
            </a:r>
            <a:endParaRPr lang="en-US" dirty="0" smtClean="0"/>
          </a:p>
        </p:txBody>
      </p:sp>
      <p:sp>
        <p:nvSpPr>
          <p:cNvPr id="3" name="Title 2"/>
          <p:cNvSpPr>
            <a:spLocks noGrp="1"/>
          </p:cNvSpPr>
          <p:nvPr>
            <p:ph type="title"/>
          </p:nvPr>
        </p:nvSpPr>
        <p:spPr/>
        <p:txBody>
          <a:bodyPr/>
          <a:lstStyle/>
          <a:p>
            <a:r>
              <a:rPr lang="en-US" smtClean="0"/>
              <a:t>Toolkit</a:t>
            </a:r>
            <a:endParaRPr lang="en-US" dirty="0"/>
          </a:p>
        </p:txBody>
      </p:sp>
    </p:spTree>
    <p:extLst>
      <p:ext uri="{BB962C8B-B14F-4D97-AF65-F5344CB8AC3E}">
        <p14:creationId xmlns:p14="http://schemas.microsoft.com/office/powerpoint/2010/main" val="28814387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Demo</a:t>
            </a:r>
          </a:p>
          <a:p>
            <a:r>
              <a:rPr lang="en-US" dirty="0" smtClean="0"/>
              <a:t>Handling pinch + stretch using the </a:t>
            </a:r>
            <a:r>
              <a:rPr lang="en-US" dirty="0" err="1" smtClean="0"/>
              <a:t>ViewportControl</a:t>
            </a:r>
            <a:endParaRPr lang="en-US" dirty="0"/>
          </a:p>
        </p:txBody>
      </p:sp>
      <p:sp>
        <p:nvSpPr>
          <p:cNvPr id="3" name="Title 2"/>
          <p:cNvSpPr>
            <a:spLocks noGrp="1"/>
          </p:cNvSpPr>
          <p:nvPr>
            <p:ph type="title"/>
          </p:nvPr>
        </p:nvSpPr>
        <p:spPr/>
        <p:txBody>
          <a:bodyPr/>
          <a:lstStyle/>
          <a:p>
            <a:r>
              <a:rPr lang="en-US" dirty="0" smtClean="0"/>
              <a:t>Creating an image </a:t>
            </a:r>
            <a:r>
              <a:rPr lang="en-US" dirty="0"/>
              <a:t>z</a:t>
            </a:r>
            <a:r>
              <a:rPr lang="en-US" dirty="0" smtClean="0"/>
              <a:t>oom </a:t>
            </a:r>
            <a:r>
              <a:rPr lang="en-US" dirty="0"/>
              <a:t>c</a:t>
            </a:r>
            <a:r>
              <a:rPr lang="en-US" dirty="0" smtClean="0"/>
              <a:t>ontrol</a:t>
            </a:r>
            <a:endParaRPr lang="en-US" dirty="0"/>
          </a:p>
        </p:txBody>
      </p:sp>
    </p:spTree>
    <p:extLst>
      <p:ext uri="{BB962C8B-B14F-4D97-AF65-F5344CB8AC3E}">
        <p14:creationId xmlns:p14="http://schemas.microsoft.com/office/powerpoint/2010/main" val="39587081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Same CLR as Windows 8</a:t>
            </a:r>
          </a:p>
          <a:p>
            <a:r>
              <a:rPr lang="en-US" dirty="0" smtClean="0"/>
              <a:t>Compile in the Cloud </a:t>
            </a:r>
          </a:p>
          <a:p>
            <a:r>
              <a:rPr lang="en-US" dirty="0" smtClean="0"/>
              <a:t>Portable Libraries</a:t>
            </a:r>
          </a:p>
          <a:p>
            <a:r>
              <a:rPr lang="en-US" dirty="0" smtClean="0"/>
              <a:t>New APIs</a:t>
            </a:r>
          </a:p>
          <a:p>
            <a:r>
              <a:rPr lang="en-US" sz="2800" dirty="0" err="1" smtClean="0">
                <a:latin typeface="+mn-lt"/>
              </a:rPr>
              <a:t>async</a:t>
            </a:r>
            <a:r>
              <a:rPr lang="en-US" sz="2800" dirty="0" smtClean="0">
                <a:latin typeface="+mn-lt"/>
              </a:rPr>
              <a:t>/await for easier asynchronous programming, </a:t>
            </a:r>
            <a:r>
              <a:rPr lang="en-US" sz="2800" dirty="0" err="1" smtClean="0">
                <a:latin typeface="+mn-lt"/>
              </a:rPr>
              <a:t>CallerMemberName</a:t>
            </a:r>
            <a:endParaRPr lang="en-US" sz="2800" dirty="0" smtClean="0">
              <a:latin typeface="+mn-lt"/>
            </a:endParaRPr>
          </a:p>
          <a:p>
            <a:endParaRPr lang="en-US" dirty="0" smtClean="0"/>
          </a:p>
        </p:txBody>
      </p:sp>
      <p:sp>
        <p:nvSpPr>
          <p:cNvPr id="4" name="Content Placeholder 3"/>
          <p:cNvSpPr>
            <a:spLocks noGrp="1"/>
          </p:cNvSpPr>
          <p:nvPr>
            <p:ph type="body" sz="quarter" idx="11"/>
          </p:nvPr>
        </p:nvSpPr>
        <p:spPr/>
        <p:txBody>
          <a:bodyPr/>
          <a:lstStyle/>
          <a:p>
            <a:r>
              <a:rPr lang="en-US" smtClean="0"/>
              <a:t>More than just keywords (but there are some pretty great keywords too)</a:t>
            </a:r>
            <a:endParaRPr lang="en-US" dirty="0" smtClean="0"/>
          </a:p>
        </p:txBody>
      </p:sp>
      <p:sp>
        <p:nvSpPr>
          <p:cNvPr id="3" name="Title 2"/>
          <p:cNvSpPr>
            <a:spLocks noGrp="1"/>
          </p:cNvSpPr>
          <p:nvPr>
            <p:ph type="title"/>
          </p:nvPr>
        </p:nvSpPr>
        <p:spPr/>
        <p:txBody>
          <a:bodyPr/>
          <a:lstStyle/>
          <a:p>
            <a:r>
              <a:rPr lang="en-US" smtClean="0"/>
              <a:t>CoreCLR</a:t>
            </a:r>
            <a:endParaRPr lang="en-US" dirty="0"/>
          </a:p>
        </p:txBody>
      </p:sp>
    </p:spTree>
    <p:extLst>
      <p:ext uri="{BB962C8B-B14F-4D97-AF65-F5344CB8AC3E}">
        <p14:creationId xmlns:p14="http://schemas.microsoft.com/office/powerpoint/2010/main" val="17511043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Demo</a:t>
            </a:r>
          </a:p>
          <a:p>
            <a:r>
              <a:rPr lang="en-US" dirty="0" err="1" smtClean="0"/>
              <a:t>async</a:t>
            </a:r>
            <a:r>
              <a:rPr lang="en-US" dirty="0" smtClean="0"/>
              <a:t>/await, </a:t>
            </a:r>
            <a:r>
              <a:rPr lang="en-US" dirty="0" err="1" smtClean="0"/>
              <a:t>CallerMemberName</a:t>
            </a:r>
            <a:endParaRPr lang="en-US" dirty="0"/>
          </a:p>
        </p:txBody>
      </p:sp>
      <p:sp>
        <p:nvSpPr>
          <p:cNvPr id="3" name="Title 2"/>
          <p:cNvSpPr>
            <a:spLocks noGrp="1"/>
          </p:cNvSpPr>
          <p:nvPr>
            <p:ph type="title"/>
          </p:nvPr>
        </p:nvSpPr>
        <p:spPr/>
        <p:txBody>
          <a:bodyPr/>
          <a:lstStyle/>
          <a:p>
            <a:r>
              <a:rPr lang="en-US" dirty="0" smtClean="0"/>
              <a:t>Simplify </a:t>
            </a:r>
            <a:r>
              <a:rPr lang="en-US" dirty="0"/>
              <a:t>y</a:t>
            </a:r>
            <a:r>
              <a:rPr lang="en-US" dirty="0" smtClean="0"/>
              <a:t>our </a:t>
            </a:r>
            <a:r>
              <a:rPr lang="en-US" dirty="0"/>
              <a:t>c</a:t>
            </a:r>
            <a:r>
              <a:rPr lang="en-US" dirty="0" smtClean="0"/>
              <a:t>ode </a:t>
            </a:r>
            <a:endParaRPr lang="en-US" dirty="0"/>
          </a:p>
        </p:txBody>
      </p:sp>
    </p:spTree>
    <p:extLst>
      <p:ext uri="{BB962C8B-B14F-4D97-AF65-F5344CB8AC3E}">
        <p14:creationId xmlns:p14="http://schemas.microsoft.com/office/powerpoint/2010/main" val="33274538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smtClean="0"/>
              <a:t>What about WP7 code?</a:t>
            </a:r>
            <a:endParaRPr lang="en-US" dirty="0"/>
          </a:p>
        </p:txBody>
      </p:sp>
    </p:spTree>
    <p:extLst>
      <p:ext uri="{BB962C8B-B14F-4D97-AF65-F5344CB8AC3E}">
        <p14:creationId xmlns:p14="http://schemas.microsoft.com/office/powerpoint/2010/main" val="444343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mtClean="0"/>
              <a:t>Massive effort on making sure the top apps and API are compatible</a:t>
            </a:r>
          </a:p>
          <a:p>
            <a:r>
              <a:rPr lang="en-US" smtClean="0"/>
              <a:t>Tools can target both 7.1 and 8.0</a:t>
            </a:r>
          </a:p>
          <a:p>
            <a:r>
              <a:rPr lang="en-US" smtClean="0"/>
              <a:t>Binary vs. Source compat</a:t>
            </a:r>
          </a:p>
          <a:p>
            <a:r>
              <a:rPr lang="en-US" smtClean="0"/>
              <a:t>Light Up</a:t>
            </a:r>
          </a:p>
          <a:p>
            <a:r>
              <a:rPr lang="en-US" smtClean="0"/>
              <a:t>Code sharing</a:t>
            </a:r>
          </a:p>
          <a:p>
            <a:endParaRPr lang="en-US" dirty="0" smtClean="0"/>
          </a:p>
        </p:txBody>
      </p:sp>
      <p:sp>
        <p:nvSpPr>
          <p:cNvPr id="4" name="Content Placeholder 3"/>
          <p:cNvSpPr>
            <a:spLocks noGrp="1"/>
          </p:cNvSpPr>
          <p:nvPr>
            <p:ph type="body" sz="quarter" idx="11"/>
          </p:nvPr>
        </p:nvSpPr>
        <p:spPr/>
        <p:txBody>
          <a:bodyPr/>
          <a:lstStyle/>
          <a:p>
            <a:r>
              <a:rPr lang="en-US" smtClean="0"/>
              <a:t>Migrating your app from WP7 to WP8</a:t>
            </a:r>
            <a:endParaRPr lang="en-US" dirty="0" smtClean="0"/>
          </a:p>
        </p:txBody>
      </p:sp>
      <p:sp>
        <p:nvSpPr>
          <p:cNvPr id="3" name="Title 2"/>
          <p:cNvSpPr>
            <a:spLocks noGrp="1"/>
          </p:cNvSpPr>
          <p:nvPr>
            <p:ph type="title"/>
          </p:nvPr>
        </p:nvSpPr>
        <p:spPr/>
        <p:txBody>
          <a:bodyPr/>
          <a:lstStyle/>
          <a:p>
            <a:r>
              <a:rPr lang="en-US" smtClean="0"/>
              <a:t>Application compatibility</a:t>
            </a:r>
            <a:endParaRPr lang="en-US" dirty="0"/>
          </a:p>
        </p:txBody>
      </p:sp>
    </p:spTree>
    <p:extLst>
      <p:ext uri="{BB962C8B-B14F-4D97-AF65-F5344CB8AC3E}">
        <p14:creationId xmlns:p14="http://schemas.microsoft.com/office/powerpoint/2010/main" val="14252677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WP8 at BUILD</a:t>
            </a:r>
            <a:endParaRPr lang="en-US" dirty="0"/>
          </a:p>
        </p:txBody>
      </p:sp>
      <p:sp>
        <p:nvSpPr>
          <p:cNvPr id="3" name="Text Placeholder 2"/>
          <p:cNvSpPr>
            <a:spLocks noGrp="1"/>
          </p:cNvSpPr>
          <p:nvPr>
            <p:ph type="body" sz="quarter" idx="10"/>
          </p:nvPr>
        </p:nvSpPr>
        <p:spPr/>
        <p:txBody>
          <a:bodyPr/>
          <a:lstStyle/>
          <a:p>
            <a:r>
              <a:rPr lang="en-US" dirty="0" smtClean="0"/>
              <a:t>Tuesday 10/30</a:t>
            </a:r>
          </a:p>
          <a:p>
            <a:pPr marL="228541" lvl="2" indent="0">
              <a:buNone/>
            </a:pPr>
            <a:r>
              <a:rPr lang="en-US" sz="2800" dirty="0" smtClean="0"/>
              <a:t>11:45 – 12:45 | WP8 Application Model | </a:t>
            </a:r>
            <a:r>
              <a:rPr lang="en-US" sz="2800" i="1" dirty="0" smtClean="0"/>
              <a:t>92 Nexus/Normandy</a:t>
            </a:r>
          </a:p>
          <a:p>
            <a:pPr marL="228541" lvl="2" indent="0">
              <a:buNone/>
            </a:pPr>
            <a:r>
              <a:rPr lang="en-US" sz="2800" dirty="0" smtClean="0"/>
              <a:t>02:15 – 03:15 | WP8 Native C/C++ Game Development | </a:t>
            </a:r>
            <a:r>
              <a:rPr lang="en-US" sz="2800" i="1" dirty="0" smtClean="0"/>
              <a:t>92 Magellan</a:t>
            </a:r>
          </a:p>
          <a:p>
            <a:pPr marL="230187" lvl="2" indent="0">
              <a:buNone/>
            </a:pPr>
            <a:r>
              <a:rPr lang="en-US" sz="2800" dirty="0" smtClean="0"/>
              <a:t>04:00 – 0:500 | How to Leverage your code across WP8 and Windows 8</a:t>
            </a:r>
            <a:br>
              <a:rPr lang="en-US" sz="2800" dirty="0" smtClean="0"/>
            </a:br>
            <a:r>
              <a:rPr lang="en-US" sz="2800" dirty="0" smtClean="0"/>
              <a:t>			| </a:t>
            </a:r>
            <a:r>
              <a:rPr lang="en-US" sz="2800" i="1" dirty="0" smtClean="0"/>
              <a:t>92 Nexus/Normandy</a:t>
            </a:r>
            <a:endParaRPr lang="en-US" sz="2800" dirty="0"/>
          </a:p>
          <a:p>
            <a:pPr marL="230187" lvl="2" indent="0">
              <a:buNone/>
            </a:pPr>
            <a:r>
              <a:rPr lang="en-US" sz="2800" b="1" dirty="0" smtClean="0"/>
              <a:t>04:00 – 0:500 | WP8 XAML Application Development | </a:t>
            </a:r>
            <a:r>
              <a:rPr lang="en-US" sz="2800" b="1" i="1" dirty="0" smtClean="0"/>
              <a:t>92 Magellan</a:t>
            </a:r>
          </a:p>
          <a:p>
            <a:pPr marL="230187" lvl="2" indent="0">
              <a:buNone/>
            </a:pPr>
            <a:r>
              <a:rPr lang="en-US" sz="2800" dirty="0" smtClean="0"/>
              <a:t>05:45 – 06:45 | WP8 In App Purchase &amp; Developer Center </a:t>
            </a:r>
            <a:r>
              <a:rPr lang="en-US" sz="2800" dirty="0"/>
              <a:t/>
            </a:r>
            <a:br>
              <a:rPr lang="en-US" sz="2800" dirty="0"/>
            </a:br>
            <a:r>
              <a:rPr lang="en-US" sz="2800" dirty="0" smtClean="0"/>
              <a:t>			| </a:t>
            </a:r>
            <a:r>
              <a:rPr lang="en-US" sz="2800" i="1" dirty="0" smtClean="0"/>
              <a:t>92 Nexus/Normandy</a:t>
            </a:r>
            <a:endParaRPr lang="en-US" sz="2800" i="1" dirty="0"/>
          </a:p>
        </p:txBody>
      </p:sp>
    </p:spTree>
    <p:extLst>
      <p:ext uri="{BB962C8B-B14F-4D97-AF65-F5344CB8AC3E}">
        <p14:creationId xmlns:p14="http://schemas.microsoft.com/office/powerpoint/2010/main" val="25888374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smtClean="0"/>
              <a:t>Overview</a:t>
            </a:r>
            <a:endParaRPr lang="en-US" dirty="0"/>
          </a:p>
        </p:txBody>
      </p:sp>
    </p:spTree>
    <p:extLst>
      <p:ext uri="{BB962C8B-B14F-4D97-AF65-F5344CB8AC3E}">
        <p14:creationId xmlns:p14="http://schemas.microsoft.com/office/powerpoint/2010/main" val="5833956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WP8 at BUILD</a:t>
            </a:r>
            <a:endParaRPr lang="en-US" dirty="0"/>
          </a:p>
        </p:txBody>
      </p:sp>
      <p:sp>
        <p:nvSpPr>
          <p:cNvPr id="3" name="Text Placeholder 2"/>
          <p:cNvSpPr>
            <a:spLocks noGrp="1"/>
          </p:cNvSpPr>
          <p:nvPr>
            <p:ph type="body" sz="quarter" idx="10"/>
          </p:nvPr>
        </p:nvSpPr>
        <p:spPr/>
        <p:txBody>
          <a:bodyPr/>
          <a:lstStyle/>
          <a:p>
            <a:r>
              <a:rPr lang="en-US" dirty="0" smtClean="0"/>
              <a:t>Wednesday 10/31</a:t>
            </a:r>
          </a:p>
          <a:p>
            <a:pPr marL="228541" lvl="2" indent="0">
              <a:buNone/>
            </a:pPr>
            <a:r>
              <a:rPr lang="en-US" sz="2800" b="1" dirty="0" smtClean="0"/>
              <a:t>11:15 – 12:15 | WP8 Critical </a:t>
            </a:r>
            <a:r>
              <a:rPr lang="en-US" sz="2800" b="1" dirty="0" err="1" smtClean="0"/>
              <a:t>Dev</a:t>
            </a:r>
            <a:r>
              <a:rPr lang="en-US" sz="2800" b="1" dirty="0" smtClean="0"/>
              <a:t> Practices | </a:t>
            </a:r>
            <a:r>
              <a:rPr lang="en-US" sz="2800" b="1" i="1" dirty="0" smtClean="0"/>
              <a:t>92 Magellan</a:t>
            </a:r>
          </a:p>
          <a:p>
            <a:pPr marL="228541" lvl="2" indent="0">
              <a:buNone/>
            </a:pPr>
            <a:r>
              <a:rPr lang="en-US" sz="2800" dirty="0" smtClean="0"/>
              <a:t>01:45 – 02:45 | WP8 Networking, Bluetooth, NFC | </a:t>
            </a:r>
            <a:r>
              <a:rPr lang="en-US" sz="2800" i="1" dirty="0" smtClean="0"/>
              <a:t>92 Nexus/Normandy</a:t>
            </a:r>
          </a:p>
          <a:p>
            <a:pPr marL="228541" lvl="2" indent="0">
              <a:buNone/>
            </a:pPr>
            <a:r>
              <a:rPr lang="en-US" sz="2800" dirty="0" smtClean="0"/>
              <a:t>03:30 – 04:30 | WP8 Making Money with your Application | </a:t>
            </a:r>
            <a:r>
              <a:rPr lang="en-US" sz="2800" i="1" dirty="0" smtClean="0"/>
              <a:t>92 Magellan</a:t>
            </a:r>
          </a:p>
          <a:p>
            <a:pPr marL="228541" lvl="2" indent="0">
              <a:buNone/>
            </a:pPr>
            <a:r>
              <a:rPr lang="en-US" sz="2800" b="1" dirty="0" smtClean="0"/>
              <a:t>05:15 – 06:15 | WP8 HTML5/IE10 for Developers | </a:t>
            </a:r>
            <a:r>
              <a:rPr lang="en-US" sz="2800" b="1" i="1" dirty="0" smtClean="0"/>
              <a:t>92 Magellan</a:t>
            </a:r>
          </a:p>
        </p:txBody>
      </p:sp>
    </p:spTree>
    <p:extLst>
      <p:ext uri="{BB962C8B-B14F-4D97-AF65-F5344CB8AC3E}">
        <p14:creationId xmlns:p14="http://schemas.microsoft.com/office/powerpoint/2010/main" val="21955058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WP8 at BUILD</a:t>
            </a:r>
            <a:endParaRPr lang="en-US" dirty="0"/>
          </a:p>
        </p:txBody>
      </p:sp>
      <p:sp>
        <p:nvSpPr>
          <p:cNvPr id="3" name="Text Placeholder 2"/>
          <p:cNvSpPr>
            <a:spLocks noGrp="1"/>
          </p:cNvSpPr>
          <p:nvPr>
            <p:ph type="body" sz="quarter" idx="10"/>
          </p:nvPr>
        </p:nvSpPr>
        <p:spPr/>
        <p:txBody>
          <a:bodyPr/>
          <a:lstStyle/>
          <a:p>
            <a:r>
              <a:rPr lang="en-US" dirty="0" smtClean="0"/>
              <a:t>Thursday 11/1</a:t>
            </a:r>
          </a:p>
          <a:p>
            <a:pPr marL="228541" lvl="2" indent="0">
              <a:buNone/>
            </a:pPr>
            <a:r>
              <a:rPr lang="en-US" sz="2800" b="1" dirty="0" smtClean="0"/>
              <a:t>08:30 - 09:30 | WP8 Maps, Location &amp; Background | </a:t>
            </a:r>
            <a:r>
              <a:rPr lang="en-US" sz="2800" b="1" i="1" dirty="0" smtClean="0"/>
              <a:t>92 Magellan</a:t>
            </a:r>
            <a:endParaRPr lang="en-US" sz="2800" b="1" dirty="0" smtClean="0"/>
          </a:p>
          <a:p>
            <a:pPr marL="228541" lvl="2" indent="0">
              <a:buNone/>
            </a:pPr>
            <a:r>
              <a:rPr lang="en-US" sz="2800" b="1" dirty="0" smtClean="0"/>
              <a:t>10:15 – 11:15 | WP8 Performance &amp; Optimization | </a:t>
            </a:r>
            <a:r>
              <a:rPr lang="en-US" sz="2800" b="1" i="1" dirty="0" smtClean="0"/>
              <a:t>92 Magellan</a:t>
            </a:r>
          </a:p>
          <a:p>
            <a:pPr marL="228541" lvl="2" indent="0">
              <a:buNone/>
            </a:pPr>
            <a:r>
              <a:rPr lang="en-US" sz="2800" dirty="0" smtClean="0"/>
              <a:t>12:00 – 01:00 | WP8 Photo &amp; Lens Apps | </a:t>
            </a:r>
            <a:r>
              <a:rPr lang="en-US" sz="2800" i="1" dirty="0" smtClean="0"/>
              <a:t>92 Magellan</a:t>
            </a:r>
          </a:p>
          <a:p>
            <a:pPr marL="228541" lvl="2" indent="0">
              <a:buNone/>
            </a:pPr>
            <a:r>
              <a:rPr lang="en-US" sz="2800" dirty="0" smtClean="0"/>
              <a:t>02:30 – 03:30 | How to Leverage your code across WP8 and </a:t>
            </a:r>
            <a:br>
              <a:rPr lang="en-US" sz="2800" dirty="0" smtClean="0"/>
            </a:br>
            <a:r>
              <a:rPr lang="en-US" sz="2800" dirty="0" smtClean="0"/>
              <a:t>		        Win 8 | </a:t>
            </a:r>
            <a:r>
              <a:rPr lang="en-US" sz="2800" i="1" dirty="0" smtClean="0"/>
              <a:t>33 McKinley</a:t>
            </a:r>
          </a:p>
          <a:p>
            <a:pPr marL="228541" lvl="2" indent="0">
              <a:buNone/>
            </a:pPr>
            <a:r>
              <a:rPr lang="en-US" sz="2800" dirty="0" smtClean="0"/>
              <a:t>02:30 – 03:30 | WP8 Tiles, Lock and Notifications | </a:t>
            </a:r>
            <a:r>
              <a:rPr lang="en-US" sz="2800" i="1" dirty="0" smtClean="0"/>
              <a:t>92 Magellan</a:t>
            </a:r>
          </a:p>
          <a:p>
            <a:pPr marL="228541" lvl="2" indent="0">
              <a:buNone/>
            </a:pPr>
            <a:r>
              <a:rPr lang="en-US" sz="2800" dirty="0" smtClean="0"/>
              <a:t>04:15 – 0:515 | WP8 Native C/C++ Game Development | </a:t>
            </a:r>
            <a:r>
              <a:rPr lang="en-US" sz="2800" i="1" dirty="0" smtClean="0"/>
              <a:t>33 McKinley</a:t>
            </a:r>
          </a:p>
          <a:p>
            <a:pPr marL="228541" lvl="2" indent="0">
              <a:buNone/>
            </a:pPr>
            <a:r>
              <a:rPr lang="en-US" sz="2800" dirty="0" smtClean="0"/>
              <a:t>04:15 – 05:15 | WP8 Using C++ in your Applications | </a:t>
            </a:r>
            <a:r>
              <a:rPr lang="en-US" sz="2800" i="1" dirty="0" smtClean="0"/>
              <a:t>92 Magellan</a:t>
            </a:r>
          </a:p>
        </p:txBody>
      </p:sp>
    </p:spTree>
    <p:extLst>
      <p:ext uri="{BB962C8B-B14F-4D97-AF65-F5344CB8AC3E}">
        <p14:creationId xmlns:p14="http://schemas.microsoft.com/office/powerpoint/2010/main" val="6429256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WP8 at BUILD</a:t>
            </a:r>
            <a:endParaRPr lang="en-US" dirty="0"/>
          </a:p>
        </p:txBody>
      </p:sp>
      <p:sp>
        <p:nvSpPr>
          <p:cNvPr id="3" name="Text Placeholder 2"/>
          <p:cNvSpPr>
            <a:spLocks noGrp="1"/>
          </p:cNvSpPr>
          <p:nvPr>
            <p:ph type="body" sz="quarter" idx="10"/>
          </p:nvPr>
        </p:nvSpPr>
        <p:spPr/>
        <p:txBody>
          <a:bodyPr/>
          <a:lstStyle/>
          <a:p>
            <a:r>
              <a:rPr lang="en-US" dirty="0" smtClean="0"/>
              <a:t>Friday 11/2</a:t>
            </a:r>
          </a:p>
          <a:p>
            <a:pPr marL="228541" lvl="2" indent="0">
              <a:buNone/>
            </a:pPr>
            <a:r>
              <a:rPr lang="en-US" sz="2800" dirty="0" smtClean="0"/>
              <a:t>08:30 – 09:30 | WP8 Using C++ in your Applications | </a:t>
            </a:r>
            <a:r>
              <a:rPr lang="en-US" sz="2800" i="1" dirty="0" smtClean="0"/>
              <a:t>33 McKinley</a:t>
            </a:r>
          </a:p>
          <a:p>
            <a:pPr marL="228541" lvl="2" indent="0">
              <a:buNone/>
            </a:pPr>
            <a:r>
              <a:rPr lang="en-US" sz="2800" dirty="0" smtClean="0"/>
              <a:t>08:30 – 09:30 | WP8 Using the Speech API | </a:t>
            </a:r>
            <a:r>
              <a:rPr lang="en-US" sz="2800" i="1" dirty="0" smtClean="0"/>
              <a:t>92 Magellan</a:t>
            </a:r>
          </a:p>
          <a:p>
            <a:pPr marL="228541" lvl="2" indent="0">
              <a:buNone/>
            </a:pPr>
            <a:r>
              <a:rPr lang="en-US" sz="2800" dirty="0" smtClean="0"/>
              <a:t>10:15 – 11:15 | WP8 Wallet and Deals | </a:t>
            </a:r>
            <a:r>
              <a:rPr lang="en-US" sz="2800" i="1" dirty="0" smtClean="0"/>
              <a:t>92 Magellan</a:t>
            </a:r>
          </a:p>
          <a:p>
            <a:pPr marL="228541" lvl="2" indent="0">
              <a:buNone/>
            </a:pPr>
            <a:r>
              <a:rPr lang="en-US" sz="2800" dirty="0" smtClean="0"/>
              <a:t>12:45 – 01:45 | WP8 App to App Communication | </a:t>
            </a:r>
            <a:r>
              <a:rPr lang="en-US" sz="2800" i="1" dirty="0" smtClean="0"/>
              <a:t>92 Magellan</a:t>
            </a:r>
          </a:p>
          <a:p>
            <a:pPr marL="228541" lvl="2" indent="0">
              <a:buNone/>
            </a:pPr>
            <a:r>
              <a:rPr lang="en-US" sz="2800" dirty="0" smtClean="0"/>
              <a:t>02:30 – 03:30 | WP8 Enterprise Development | </a:t>
            </a:r>
            <a:r>
              <a:rPr lang="en-US" sz="2800" i="1" dirty="0" smtClean="0"/>
              <a:t>92 Magellan</a:t>
            </a:r>
          </a:p>
          <a:p>
            <a:pPr lvl="2"/>
            <a:endParaRPr lang="en-US" dirty="0"/>
          </a:p>
        </p:txBody>
      </p:sp>
    </p:spTree>
    <p:extLst>
      <p:ext uri="{BB962C8B-B14F-4D97-AF65-F5344CB8AC3E}">
        <p14:creationId xmlns:p14="http://schemas.microsoft.com/office/powerpoint/2010/main" val="776853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p:txBody>
          <a:bodyPr/>
          <a:lstStyle/>
          <a:p>
            <a:r>
              <a:rPr lang="en-US" sz="3200" dirty="0" smtClean="0"/>
              <a:t>Windows Phone </a:t>
            </a:r>
            <a:r>
              <a:rPr lang="en-US" sz="3200" dirty="0" err="1" smtClean="0"/>
              <a:t>Dev</a:t>
            </a:r>
            <a:r>
              <a:rPr lang="en-US" sz="3200" dirty="0" smtClean="0"/>
              <a:t> Center</a:t>
            </a:r>
          </a:p>
          <a:p>
            <a:r>
              <a:rPr lang="en-US" sz="2400" dirty="0">
                <a:hlinkClick r:id="rId2"/>
              </a:rPr>
              <a:t>http://</a:t>
            </a:r>
            <a:r>
              <a:rPr lang="en-US" sz="2400" dirty="0" smtClean="0">
                <a:hlinkClick r:id="rId2"/>
              </a:rPr>
              <a:t>dev.windowsphone.com/en-us</a:t>
            </a:r>
            <a:endParaRPr lang="en-US" sz="2400" dirty="0" smtClean="0"/>
          </a:p>
          <a:p>
            <a:r>
              <a:rPr lang="en-US" sz="3200" dirty="0" smtClean="0"/>
              <a:t>Windows Phone Toolkit</a:t>
            </a:r>
          </a:p>
          <a:p>
            <a:r>
              <a:rPr lang="en-US" sz="2400" dirty="0" smtClean="0">
                <a:hlinkClick r:id="rId3"/>
              </a:rPr>
              <a:t>http://phone.codeplex.com</a:t>
            </a:r>
            <a:endParaRPr lang="en-US" sz="2400" dirty="0" smtClean="0"/>
          </a:p>
          <a:p>
            <a:r>
              <a:rPr lang="en-US" sz="3200" dirty="0" smtClean="0"/>
              <a:t>Blog</a:t>
            </a:r>
          </a:p>
          <a:p>
            <a:r>
              <a:rPr lang="en-US" sz="2400" dirty="0" smtClean="0">
                <a:hlinkClick r:id="rId4"/>
              </a:rPr>
              <a:t>http://shawnoster.com</a:t>
            </a:r>
            <a:endParaRPr lang="en-US" sz="2400" dirty="0" smtClean="0"/>
          </a:p>
          <a:p>
            <a:endParaRPr lang="en-US" sz="2400" dirty="0" smtClean="0"/>
          </a:p>
        </p:txBody>
      </p:sp>
      <p:sp>
        <p:nvSpPr>
          <p:cNvPr id="4" name="Title 3"/>
          <p:cNvSpPr>
            <a:spLocks noGrp="1"/>
          </p:cNvSpPr>
          <p:nvPr>
            <p:ph type="ctrTitle"/>
          </p:nvPr>
        </p:nvSpPr>
        <p:spPr/>
        <p:txBody>
          <a:bodyPr/>
          <a:lstStyle/>
          <a:p>
            <a:r>
              <a:rPr lang="en-US" sz="6600" dirty="0" smtClean="0"/>
              <a:t>Resources</a:t>
            </a:r>
            <a:endParaRPr lang="en-US" sz="6600" dirty="0"/>
          </a:p>
        </p:txBody>
      </p:sp>
    </p:spTree>
    <p:extLst>
      <p:ext uri="{BB962C8B-B14F-4D97-AF65-F5344CB8AC3E}">
        <p14:creationId xmlns:p14="http://schemas.microsoft.com/office/powerpoint/2010/main" val="10981296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smtClean="0"/>
              <a:t>Questions</a:t>
            </a:r>
          </a:p>
          <a:p>
            <a:r>
              <a:rPr lang="en-US" dirty="0" smtClean="0"/>
              <a:t>Answers</a:t>
            </a:r>
          </a:p>
          <a:p>
            <a:r>
              <a:rPr lang="en-US" dirty="0" smtClean="0"/>
              <a:t>(Please do your </a:t>
            </a:r>
            <a:r>
              <a:rPr lang="en-US" dirty="0" err="1" smtClean="0"/>
              <a:t>eval</a:t>
            </a:r>
            <a:r>
              <a:rPr lang="en-US" dirty="0" smtClean="0"/>
              <a:t>!)</a:t>
            </a:r>
          </a:p>
        </p:txBody>
      </p:sp>
      <p:sp>
        <p:nvSpPr>
          <p:cNvPr id="5" name="Title 4"/>
          <p:cNvSpPr>
            <a:spLocks noGrp="1"/>
          </p:cNvSpPr>
          <p:nvPr>
            <p:ph type="ctrTitle"/>
          </p:nvPr>
        </p:nvSpPr>
        <p:spPr>
          <a:solidFill>
            <a:srgbClr val="00188F"/>
          </a:solidFill>
        </p:spPr>
        <p:txBody>
          <a:bodyPr/>
          <a:lstStyle/>
          <a:p>
            <a:r>
              <a:rPr lang="en-US" dirty="0" smtClean="0"/>
              <a:t>Thank You!</a:t>
            </a:r>
            <a:endParaRPr lang="en-US" dirty="0"/>
          </a:p>
        </p:txBody>
      </p:sp>
    </p:spTree>
    <p:extLst>
      <p:ext uri="{BB962C8B-B14F-4D97-AF65-F5344CB8AC3E}">
        <p14:creationId xmlns:p14="http://schemas.microsoft.com/office/powerpoint/2010/main" val="39688810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43928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A declarative, markup-based language to define your user experience</a:t>
            </a:r>
          </a:p>
          <a:p>
            <a:r>
              <a:rPr lang="en-US" dirty="0" smtClean="0"/>
              <a:t>The way to write apps for </a:t>
            </a:r>
            <a:br>
              <a:rPr lang="en-US" dirty="0" smtClean="0"/>
            </a:br>
            <a:r>
              <a:rPr lang="en-US" dirty="0" smtClean="0"/>
              <a:t>Windows Phone</a:t>
            </a:r>
          </a:p>
          <a:p>
            <a:r>
              <a:rPr lang="en-US" dirty="0" smtClean="0"/>
              <a:t>Aligns with Windows 8</a:t>
            </a:r>
          </a:p>
          <a:p>
            <a:endParaRPr lang="en-US" dirty="0" smtClean="0"/>
          </a:p>
        </p:txBody>
      </p:sp>
      <p:sp>
        <p:nvSpPr>
          <p:cNvPr id="4" name="Content Placeholder 3"/>
          <p:cNvSpPr>
            <a:spLocks noGrp="1"/>
          </p:cNvSpPr>
          <p:nvPr>
            <p:ph type="body" sz="quarter" idx="11"/>
          </p:nvPr>
        </p:nvSpPr>
        <p:spPr/>
        <p:txBody>
          <a:bodyPr/>
          <a:lstStyle/>
          <a:p>
            <a:r>
              <a:rPr lang="en-US" smtClean="0"/>
              <a:t>eXtensible Application</a:t>
            </a:r>
          </a:p>
          <a:p>
            <a:r>
              <a:rPr lang="en-US" smtClean="0"/>
              <a:t>Markup</a:t>
            </a:r>
          </a:p>
          <a:p>
            <a:r>
              <a:rPr lang="en-US" smtClean="0"/>
              <a:t>Language</a:t>
            </a:r>
            <a:endParaRPr lang="en-US" dirty="0" smtClean="0"/>
          </a:p>
        </p:txBody>
      </p:sp>
      <p:sp>
        <p:nvSpPr>
          <p:cNvPr id="3" name="Title 2"/>
          <p:cNvSpPr>
            <a:spLocks noGrp="1"/>
          </p:cNvSpPr>
          <p:nvPr>
            <p:ph type="title"/>
          </p:nvPr>
        </p:nvSpPr>
        <p:spPr/>
        <p:txBody>
          <a:bodyPr/>
          <a:lstStyle/>
          <a:p>
            <a:r>
              <a:rPr lang="en-US" smtClean="0"/>
              <a:t>What is XAML?</a:t>
            </a:r>
            <a:endParaRPr lang="en-US" dirty="0"/>
          </a:p>
        </p:txBody>
      </p:sp>
    </p:spTree>
    <p:extLst>
      <p:ext uri="{BB962C8B-B14F-4D97-AF65-F5344CB8AC3E}">
        <p14:creationId xmlns:p14="http://schemas.microsoft.com/office/powerpoint/2010/main" val="21892285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Windows Phone 8  app models</a:t>
            </a:r>
            <a:endParaRPr lang="en-US" dirty="0"/>
          </a:p>
        </p:txBody>
      </p:sp>
      <p:sp>
        <p:nvSpPr>
          <p:cNvPr id="8" name="Text Placeholder 7"/>
          <p:cNvSpPr>
            <a:spLocks noGrp="1"/>
          </p:cNvSpPr>
          <p:nvPr>
            <p:ph type="body" sz="quarter" idx="10"/>
          </p:nvPr>
        </p:nvSpPr>
        <p:spPr/>
        <p:txBody>
          <a:bodyPr/>
          <a:lstStyle/>
          <a:p>
            <a:endParaRPr lang="en-US"/>
          </a:p>
        </p:txBody>
      </p:sp>
      <p:sp>
        <p:nvSpPr>
          <p:cNvPr id="6" name="Rectangle 5"/>
          <p:cNvSpPr/>
          <p:nvPr/>
        </p:nvSpPr>
        <p:spPr>
          <a:xfrm>
            <a:off x="598125" y="1623053"/>
            <a:ext cx="3981298" cy="1456940"/>
          </a:xfrm>
          <a:prstGeom prst="rect">
            <a:avLst/>
          </a:prstGeom>
          <a:ln w="50800" cap="sq">
            <a:solidFill>
              <a:schemeClr val="accent1"/>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Direct3D App</a:t>
            </a:r>
          </a:p>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C++</a:t>
            </a:r>
            <a:endParaRPr lang="en-US" sz="2000" dirty="0">
              <a:gradFill>
                <a:gsLst>
                  <a:gs pos="0">
                    <a:srgbClr val="FFFFFF"/>
                  </a:gs>
                  <a:gs pos="100000">
                    <a:srgbClr val="FFFFFF"/>
                  </a:gs>
                </a:gsLst>
                <a:lin ang="5400000" scaled="0"/>
              </a:gradFill>
            </a:endParaRPr>
          </a:p>
        </p:txBody>
      </p:sp>
      <p:sp>
        <p:nvSpPr>
          <p:cNvPr id="7" name="Rectangle 6"/>
          <p:cNvSpPr/>
          <p:nvPr/>
        </p:nvSpPr>
        <p:spPr>
          <a:xfrm>
            <a:off x="4682075" y="1623053"/>
            <a:ext cx="4056656" cy="1456940"/>
          </a:xfrm>
          <a:prstGeom prst="rect">
            <a:avLst/>
          </a:prstGeom>
          <a:ln w="50800" cap="sq">
            <a:solidFill>
              <a:schemeClr val="accent1"/>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XAML App</a:t>
            </a:r>
          </a:p>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C# / VB</a:t>
            </a:r>
          </a:p>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nvGrpSpPr>
          <p:cNvPr id="4" name="Group 3"/>
          <p:cNvGrpSpPr/>
          <p:nvPr/>
        </p:nvGrpSpPr>
        <p:grpSpPr>
          <a:xfrm>
            <a:off x="598125" y="3181647"/>
            <a:ext cx="8166101" cy="3112230"/>
            <a:chOff x="2092668" y="3541221"/>
            <a:chExt cx="8003488" cy="3051483"/>
          </a:xfrm>
        </p:grpSpPr>
        <p:sp>
          <p:nvSpPr>
            <p:cNvPr id="21" name="Rectangle 20"/>
            <p:cNvSpPr/>
            <p:nvPr/>
          </p:nvSpPr>
          <p:spPr bwMode="auto">
            <a:xfrm>
              <a:off x="2092668" y="3541221"/>
              <a:ext cx="8003488" cy="3051483"/>
            </a:xfrm>
            <a:prstGeom prst="rect">
              <a:avLst/>
            </a:prstGeom>
            <a:noFill/>
            <a:ln w="50800">
              <a:solidFill>
                <a:schemeClr val="accent1"/>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91440" rIns="91436" bIns="45718" numCol="1" rtlCol="0" anchor="t" anchorCtr="0" compatLnSpc="1">
              <a:prstTxWarp prst="textNoShape">
                <a:avLst/>
              </a:prstTxWarp>
            </a:bodyPr>
            <a:lstStyle/>
            <a:p>
              <a:pPr algn="ctr" defTabSz="932472" fontAlgn="base">
                <a:spcBef>
                  <a:spcPct val="0"/>
                </a:spcBef>
                <a:spcAft>
                  <a:spcPct val="0"/>
                </a:spcAft>
              </a:pPr>
              <a:r>
                <a:rPr lang="en-US" sz="2000" dirty="0" smtClean="0">
                  <a:gradFill>
                    <a:gsLst>
                      <a:gs pos="0">
                        <a:srgbClr val="505050"/>
                      </a:gs>
                      <a:gs pos="100000">
                        <a:srgbClr val="505050"/>
                      </a:gs>
                    </a:gsLst>
                    <a:lin ang="5400000" scaled="0"/>
                  </a:gradFill>
                  <a:ea typeface="+mj-ea"/>
                  <a:cs typeface="+mj-cs"/>
                </a:rPr>
                <a:t>Windows Phone 8 API </a:t>
              </a:r>
              <a:r>
                <a:rPr lang="en-US" sz="2000" dirty="0">
                  <a:gradFill>
                    <a:gsLst>
                      <a:gs pos="0">
                        <a:srgbClr val="505050"/>
                      </a:gs>
                      <a:gs pos="100000">
                        <a:srgbClr val="505050"/>
                      </a:gs>
                    </a:gsLst>
                    <a:lin ang="5400000" scaled="0"/>
                  </a:gradFill>
                  <a:ea typeface="+mj-ea"/>
                  <a:cs typeface="+mj-cs"/>
                </a:rPr>
                <a:t>Set</a:t>
              </a:r>
            </a:p>
          </p:txBody>
        </p:sp>
        <p:sp>
          <p:nvSpPr>
            <p:cNvPr id="23" name="Rectangle 22"/>
            <p:cNvSpPr/>
            <p:nvPr/>
          </p:nvSpPr>
          <p:spPr>
            <a:xfrm>
              <a:off x="2429061" y="4098149"/>
              <a:ext cx="1601294" cy="681659"/>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2000" dirty="0">
                  <a:gradFill>
                    <a:gsLst>
                      <a:gs pos="0">
                        <a:srgbClr val="FFFFFF"/>
                      </a:gs>
                      <a:gs pos="100000">
                        <a:srgbClr val="FFFFFF"/>
                      </a:gs>
                    </a:gsLst>
                    <a:lin ang="5400000" scaled="0"/>
                  </a:gradFill>
                </a:rPr>
                <a:t>Graphics</a:t>
              </a:r>
            </a:p>
          </p:txBody>
        </p:sp>
        <p:sp>
          <p:nvSpPr>
            <p:cNvPr id="24" name="Rectangle 23"/>
            <p:cNvSpPr/>
            <p:nvPr/>
          </p:nvSpPr>
          <p:spPr>
            <a:xfrm>
              <a:off x="4207179" y="4098149"/>
              <a:ext cx="1732449" cy="681660"/>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2000" dirty="0">
                  <a:gradFill>
                    <a:gsLst>
                      <a:gs pos="0">
                        <a:srgbClr val="FFFFFF"/>
                      </a:gs>
                      <a:gs pos="100000">
                        <a:srgbClr val="FFFFFF"/>
                      </a:gs>
                    </a:gsLst>
                    <a:lin ang="5400000" scaled="0"/>
                  </a:gradFill>
                </a:rPr>
                <a:t>Audio</a:t>
              </a:r>
            </a:p>
          </p:txBody>
        </p:sp>
        <p:sp>
          <p:nvSpPr>
            <p:cNvPr id="29" name="Rectangle 28"/>
            <p:cNvSpPr/>
            <p:nvPr/>
          </p:nvSpPr>
          <p:spPr>
            <a:xfrm>
              <a:off x="6121610" y="4098149"/>
              <a:ext cx="1732449" cy="681660"/>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2000" dirty="0">
                  <a:gradFill>
                    <a:gsLst>
                      <a:gs pos="0">
                        <a:srgbClr val="FFFFFF"/>
                      </a:gs>
                      <a:gs pos="100000">
                        <a:srgbClr val="FFFFFF"/>
                      </a:gs>
                    </a:gsLst>
                    <a:lin ang="5400000" scaled="0"/>
                  </a:gradFill>
                </a:rPr>
                <a:t>Media</a:t>
              </a:r>
            </a:p>
          </p:txBody>
        </p:sp>
        <p:sp>
          <p:nvSpPr>
            <p:cNvPr id="14" name="Rectangle 13"/>
            <p:cNvSpPr/>
            <p:nvPr/>
          </p:nvSpPr>
          <p:spPr>
            <a:xfrm>
              <a:off x="2429061" y="4879667"/>
              <a:ext cx="1601294" cy="681659"/>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2000" dirty="0">
                  <a:gradFill>
                    <a:gsLst>
                      <a:gs pos="0">
                        <a:srgbClr val="FFFFFF"/>
                      </a:gs>
                      <a:gs pos="100000">
                        <a:srgbClr val="FFFFFF"/>
                      </a:gs>
                    </a:gsLst>
                    <a:lin ang="5400000" scaled="0"/>
                  </a:gradFill>
                </a:rPr>
                <a:t>File System</a:t>
              </a:r>
            </a:p>
          </p:txBody>
        </p:sp>
        <p:sp>
          <p:nvSpPr>
            <p:cNvPr id="15" name="Rectangle 14"/>
            <p:cNvSpPr/>
            <p:nvPr/>
          </p:nvSpPr>
          <p:spPr>
            <a:xfrm>
              <a:off x="4207179" y="4879666"/>
              <a:ext cx="1732449" cy="681660"/>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2000" dirty="0">
                  <a:gradFill>
                    <a:gsLst>
                      <a:gs pos="0">
                        <a:srgbClr val="FFFFFF"/>
                      </a:gs>
                      <a:gs pos="100000">
                        <a:srgbClr val="FFFFFF"/>
                      </a:gs>
                    </a:gsLst>
                    <a:lin ang="5400000" scaled="0"/>
                  </a:gradFill>
                </a:rPr>
                <a:t>Networking</a:t>
              </a:r>
            </a:p>
          </p:txBody>
        </p:sp>
        <p:sp>
          <p:nvSpPr>
            <p:cNvPr id="16" name="Rectangle 15"/>
            <p:cNvSpPr/>
            <p:nvPr/>
          </p:nvSpPr>
          <p:spPr>
            <a:xfrm>
              <a:off x="6121610" y="4879666"/>
              <a:ext cx="1732449" cy="681660"/>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2000" dirty="0">
                  <a:gradFill>
                    <a:gsLst>
                      <a:gs pos="0">
                        <a:srgbClr val="FFFFFF"/>
                      </a:gs>
                      <a:gs pos="100000">
                        <a:srgbClr val="FFFFFF"/>
                      </a:gs>
                    </a:gsLst>
                    <a:lin ang="5400000" scaled="0"/>
                  </a:gradFill>
                </a:rPr>
                <a:t>Input</a:t>
              </a:r>
            </a:p>
          </p:txBody>
        </p:sp>
        <p:sp>
          <p:nvSpPr>
            <p:cNvPr id="17" name="Rectangle 16"/>
            <p:cNvSpPr/>
            <p:nvPr/>
          </p:nvSpPr>
          <p:spPr>
            <a:xfrm>
              <a:off x="2429061" y="5661184"/>
              <a:ext cx="1601294" cy="681659"/>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2000" dirty="0">
                  <a:gradFill>
                    <a:gsLst>
                      <a:gs pos="0">
                        <a:srgbClr val="FFFFFF"/>
                      </a:gs>
                      <a:gs pos="100000">
                        <a:srgbClr val="FFFFFF"/>
                      </a:gs>
                    </a:gsLst>
                    <a:lin ang="5400000" scaled="0"/>
                  </a:gradFill>
                </a:rPr>
                <a:t>Commerce</a:t>
              </a:r>
            </a:p>
          </p:txBody>
        </p:sp>
        <p:sp>
          <p:nvSpPr>
            <p:cNvPr id="19" name="Rectangle 18"/>
            <p:cNvSpPr/>
            <p:nvPr/>
          </p:nvSpPr>
          <p:spPr>
            <a:xfrm>
              <a:off x="4207179" y="5661184"/>
              <a:ext cx="1732449" cy="681660"/>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2000" dirty="0">
                  <a:gradFill>
                    <a:gsLst>
                      <a:gs pos="0">
                        <a:srgbClr val="FFFFFF"/>
                      </a:gs>
                      <a:gs pos="100000">
                        <a:srgbClr val="FFFFFF"/>
                      </a:gs>
                    </a:gsLst>
                    <a:lin ang="5400000" scaled="0"/>
                  </a:gradFill>
                </a:rPr>
                <a:t>Base Types</a:t>
              </a:r>
            </a:p>
          </p:txBody>
        </p:sp>
        <p:sp>
          <p:nvSpPr>
            <p:cNvPr id="25" name="Rectangle 24"/>
            <p:cNvSpPr/>
            <p:nvPr/>
          </p:nvSpPr>
          <p:spPr>
            <a:xfrm>
              <a:off x="6121610" y="5661184"/>
              <a:ext cx="1732449" cy="681660"/>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2000" dirty="0">
                  <a:gradFill>
                    <a:gsLst>
                      <a:gs pos="0">
                        <a:srgbClr val="FFFFFF"/>
                      </a:gs>
                      <a:gs pos="100000">
                        <a:srgbClr val="FFFFFF"/>
                      </a:gs>
                    </a:gsLst>
                    <a:lin ang="5400000" scaled="0"/>
                  </a:gradFill>
                </a:rPr>
                <a:t>Sensors</a:t>
              </a:r>
            </a:p>
          </p:txBody>
        </p:sp>
      </p:grpSp>
      <p:sp>
        <p:nvSpPr>
          <p:cNvPr id="22" name="Rectangle 21"/>
          <p:cNvSpPr/>
          <p:nvPr/>
        </p:nvSpPr>
        <p:spPr>
          <a:xfrm>
            <a:off x="6660929" y="3749662"/>
            <a:ext cx="1767649" cy="695230"/>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74" tIns="46637" rIns="93274" bIns="46637"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2000" dirty="0">
                <a:gradFill>
                  <a:gsLst>
                    <a:gs pos="0">
                      <a:srgbClr val="FFFFFF"/>
                    </a:gs>
                    <a:gs pos="100000">
                      <a:srgbClr val="FFFFFF"/>
                    </a:gs>
                  </a:gsLst>
                  <a:lin ang="5400000" scaled="0"/>
                </a:gradFill>
              </a:rPr>
              <a:t>Common</a:t>
            </a:r>
          </a:p>
          <a:p>
            <a:pPr algn="ctr" defTabSz="932472" fontAlgn="base">
              <a:spcBef>
                <a:spcPct val="0"/>
              </a:spcBef>
              <a:spcAft>
                <a:spcPct val="0"/>
              </a:spcAft>
            </a:pPr>
            <a:r>
              <a:rPr lang="en-US" sz="2000" dirty="0">
                <a:gradFill>
                  <a:gsLst>
                    <a:gs pos="0">
                      <a:srgbClr val="FFFFFF"/>
                    </a:gs>
                    <a:gs pos="100000">
                      <a:srgbClr val="FFFFFF"/>
                    </a:gs>
                  </a:gsLst>
                  <a:lin ang="5400000" scaled="0"/>
                </a:gradFill>
              </a:rPr>
              <a:t>.NET FX</a:t>
            </a:r>
          </a:p>
        </p:txBody>
      </p:sp>
      <p:sp>
        <p:nvSpPr>
          <p:cNvPr id="26" name="Rectangle 25"/>
          <p:cNvSpPr/>
          <p:nvPr/>
        </p:nvSpPr>
        <p:spPr>
          <a:xfrm>
            <a:off x="6660928" y="4546736"/>
            <a:ext cx="1767649" cy="1492305"/>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74" tIns="46637" rIns="93274" bIns="46637"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2000" dirty="0">
                <a:gradFill>
                  <a:gsLst>
                    <a:gs pos="0">
                      <a:srgbClr val="FFFFFF"/>
                    </a:gs>
                    <a:gs pos="100000">
                      <a:srgbClr val="FFFFFF"/>
                    </a:gs>
                  </a:gsLst>
                  <a:lin ang="5400000" scaled="0"/>
                </a:gradFill>
              </a:rPr>
              <a:t>CoreCLR</a:t>
            </a:r>
          </a:p>
        </p:txBody>
      </p:sp>
      <p:sp>
        <p:nvSpPr>
          <p:cNvPr id="27" name="Rectangle 26"/>
          <p:cNvSpPr/>
          <p:nvPr/>
        </p:nvSpPr>
        <p:spPr>
          <a:xfrm>
            <a:off x="4905107" y="2308853"/>
            <a:ext cx="1616604" cy="682138"/>
          </a:xfrm>
          <a:prstGeom prst="rect">
            <a:avLst/>
          </a:prstGeom>
          <a:ln w="50800" cap="sq">
            <a:solidFill>
              <a:schemeClr val="bg2"/>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Direct3D</a:t>
            </a:r>
          </a:p>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Interop</a:t>
            </a:r>
          </a:p>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0" name="Rectangle 19"/>
          <p:cNvSpPr/>
          <p:nvPr/>
        </p:nvSpPr>
        <p:spPr>
          <a:xfrm>
            <a:off x="6886307" y="2308853"/>
            <a:ext cx="1616604" cy="682138"/>
          </a:xfrm>
          <a:prstGeom prst="rect">
            <a:avLst/>
          </a:prstGeom>
          <a:ln w="50800" cap="sq">
            <a:solidFill>
              <a:schemeClr val="bg2"/>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C++</a:t>
            </a:r>
          </a:p>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Reuse</a:t>
            </a:r>
          </a:p>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3863535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withEffect">
                                  <p:stCondLst>
                                    <p:cond delay="0"/>
                                  </p:stCondLst>
                                  <p:childTnLst>
                                    <p:animClr clrSpc="rgb" dir="cw">
                                      <p:cBhvr>
                                        <p:cTn id="6" dur="1500" fill="hold"/>
                                        <p:tgtEl>
                                          <p:spTgt spid="7"/>
                                        </p:tgtEl>
                                        <p:attrNameLst>
                                          <p:attrName>fillcolor</p:attrName>
                                        </p:attrNameLst>
                                      </p:cBhvr>
                                      <p:to>
                                        <a:srgbClr val="DDDDDD"/>
                                      </p:to>
                                    </p:animClr>
                                    <p:set>
                                      <p:cBhvr>
                                        <p:cTn id="7" dur="1500" fill="hold"/>
                                        <p:tgtEl>
                                          <p:spTgt spid="7"/>
                                        </p:tgtEl>
                                        <p:attrNameLst>
                                          <p:attrName>fill.type</p:attrName>
                                        </p:attrNameLst>
                                      </p:cBhvr>
                                      <p:to>
                                        <p:strVal val="solid"/>
                                      </p:to>
                                    </p:set>
                                    <p:set>
                                      <p:cBhvr>
                                        <p:cTn id="8" dur="1500" fill="hold"/>
                                        <p:tgtEl>
                                          <p:spTgt spid="7"/>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1500" fill="hold"/>
                                        <p:tgtEl>
                                          <p:spTgt spid="27"/>
                                        </p:tgtEl>
                                        <p:attrNameLst>
                                          <p:attrName>fillcolor</p:attrName>
                                        </p:attrNameLst>
                                      </p:cBhvr>
                                      <p:to>
                                        <a:srgbClr val="DDDDDD"/>
                                      </p:to>
                                    </p:animClr>
                                    <p:set>
                                      <p:cBhvr>
                                        <p:cTn id="11" dur="1500" fill="hold"/>
                                        <p:tgtEl>
                                          <p:spTgt spid="27"/>
                                        </p:tgtEl>
                                        <p:attrNameLst>
                                          <p:attrName>fill.type</p:attrName>
                                        </p:attrNameLst>
                                      </p:cBhvr>
                                      <p:to>
                                        <p:strVal val="solid"/>
                                      </p:to>
                                    </p:set>
                                    <p:set>
                                      <p:cBhvr>
                                        <p:cTn id="12" dur="1500" fill="hold"/>
                                        <p:tgtEl>
                                          <p:spTgt spid="27"/>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1500" fill="hold"/>
                                        <p:tgtEl>
                                          <p:spTgt spid="20"/>
                                        </p:tgtEl>
                                        <p:attrNameLst>
                                          <p:attrName>fillcolor</p:attrName>
                                        </p:attrNameLst>
                                      </p:cBhvr>
                                      <p:to>
                                        <a:srgbClr val="DDDDDD"/>
                                      </p:to>
                                    </p:animClr>
                                    <p:set>
                                      <p:cBhvr>
                                        <p:cTn id="15" dur="1500" fill="hold"/>
                                        <p:tgtEl>
                                          <p:spTgt spid="20"/>
                                        </p:tgtEl>
                                        <p:attrNameLst>
                                          <p:attrName>fill.type</p:attrName>
                                        </p:attrNameLst>
                                      </p:cBhvr>
                                      <p:to>
                                        <p:strVal val="solid"/>
                                      </p:to>
                                    </p:set>
                                    <p:set>
                                      <p:cBhvr>
                                        <p:cTn id="16" dur="1500" fill="hold"/>
                                        <p:tgtEl>
                                          <p:spTgt spid="20"/>
                                        </p:tgtEl>
                                        <p:attrNameLst>
                                          <p:attrName>fill.on</p:attrName>
                                        </p:attrNameLst>
                                      </p:cBhvr>
                                      <p:to>
                                        <p:strVal val="true"/>
                                      </p:to>
                                    </p:set>
                                  </p:childTnLst>
                                </p:cTn>
                              </p:par>
                              <p:par>
                                <p:cTn id="17" presetID="7" presetClass="emph" presetSubtype="2" fill="hold" nodeType="withEffect">
                                  <p:stCondLst>
                                    <p:cond delay="0"/>
                                  </p:stCondLst>
                                  <p:childTnLst>
                                    <p:animClr clrSpc="rgb" dir="cw">
                                      <p:cBhvr>
                                        <p:cTn id="18" dur="1500" fill="hold"/>
                                        <p:tgtEl>
                                          <p:spTgt spid="7"/>
                                        </p:tgtEl>
                                        <p:attrNameLst>
                                          <p:attrName>stroke.color</p:attrName>
                                        </p:attrNameLst>
                                      </p:cBhvr>
                                      <p:to>
                                        <a:srgbClr val="DDDDDD"/>
                                      </p:to>
                                    </p:animClr>
                                    <p:set>
                                      <p:cBhvr>
                                        <p:cTn id="19" dur="1500" fill="hold"/>
                                        <p:tgtEl>
                                          <p:spTgt spid="7"/>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a:t>Building </a:t>
            </a:r>
            <a:r>
              <a:rPr lang="en-US" dirty="0" smtClean="0"/>
              <a:t>WP8 apps</a:t>
            </a:r>
            <a:endParaRPr lang="en-US" dirty="0"/>
          </a:p>
        </p:txBody>
      </p:sp>
    </p:spTree>
    <p:extLst>
      <p:ext uri="{BB962C8B-B14F-4D97-AF65-F5344CB8AC3E}">
        <p14:creationId xmlns:p14="http://schemas.microsoft.com/office/powerpoint/2010/main" val="23208545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nSpc>
                <a:spcPct val="90000"/>
              </a:lnSpc>
            </a:pPr>
            <a:r>
              <a:rPr lang="en-US" dirty="0" smtClean="0"/>
              <a:t>Project infrastructure and design</a:t>
            </a:r>
          </a:p>
          <a:p>
            <a:pPr>
              <a:lnSpc>
                <a:spcPct val="90000"/>
              </a:lnSpc>
            </a:pPr>
            <a:r>
              <a:rPr lang="en-US" dirty="0" smtClean="0"/>
              <a:t>Templates, localization, multiple resolutions</a:t>
            </a:r>
          </a:p>
          <a:p>
            <a:pPr>
              <a:lnSpc>
                <a:spcPct val="90000"/>
              </a:lnSpc>
            </a:pPr>
            <a:r>
              <a:rPr lang="en-US" dirty="0" smtClean="0"/>
              <a:t>Building Blocks</a:t>
            </a:r>
          </a:p>
          <a:p>
            <a:pPr lvl="1">
              <a:lnSpc>
                <a:spcPct val="90000"/>
              </a:lnSpc>
            </a:pPr>
            <a:r>
              <a:rPr lang="en-US" dirty="0" smtClean="0"/>
              <a:t>Panorama, Pivot, </a:t>
            </a:r>
            <a:r>
              <a:rPr lang="en-US" dirty="0" err="1" smtClean="0"/>
              <a:t>LongListSelector</a:t>
            </a:r>
            <a:r>
              <a:rPr lang="en-US" dirty="0" smtClean="0"/>
              <a:t>, Map, </a:t>
            </a:r>
            <a:r>
              <a:rPr lang="en-US" dirty="0" err="1" smtClean="0"/>
              <a:t>WebBrowser</a:t>
            </a:r>
            <a:r>
              <a:rPr lang="en-US" dirty="0" smtClean="0"/>
              <a:t>, Pinch + Stretch, </a:t>
            </a:r>
            <a:r>
              <a:rPr lang="en-US" dirty="0" err="1" smtClean="0"/>
              <a:t>ViewportControl</a:t>
            </a:r>
            <a:endParaRPr lang="en-US" dirty="0" smtClean="0"/>
          </a:p>
          <a:p>
            <a:pPr>
              <a:lnSpc>
                <a:spcPct val="90000"/>
              </a:lnSpc>
            </a:pPr>
            <a:r>
              <a:rPr lang="en-US" dirty="0" smtClean="0"/>
              <a:t>.NET</a:t>
            </a:r>
          </a:p>
          <a:p>
            <a:pPr lvl="1">
              <a:lnSpc>
                <a:spcPct val="90000"/>
              </a:lnSpc>
            </a:pPr>
            <a:r>
              <a:rPr lang="en-US" dirty="0" err="1" smtClean="0"/>
              <a:t>async</a:t>
            </a:r>
            <a:r>
              <a:rPr lang="en-US" dirty="0" smtClean="0"/>
              <a:t>/await, threading, event timing</a:t>
            </a:r>
            <a:endParaRPr lang="en-US" dirty="0"/>
          </a:p>
        </p:txBody>
      </p:sp>
      <p:sp>
        <p:nvSpPr>
          <p:cNvPr id="4" name="Content Placeholder 3"/>
          <p:cNvSpPr>
            <a:spLocks noGrp="1"/>
          </p:cNvSpPr>
          <p:nvPr>
            <p:ph type="body" sz="quarter" idx="11"/>
          </p:nvPr>
        </p:nvSpPr>
        <p:spPr/>
        <p:txBody>
          <a:bodyPr/>
          <a:lstStyle/>
          <a:p>
            <a:r>
              <a:rPr lang="en-US" smtClean="0"/>
              <a:t>What’s covered during this talk</a:t>
            </a:r>
            <a:endParaRPr lang="en-US" dirty="0" smtClean="0"/>
          </a:p>
        </p:txBody>
      </p:sp>
      <p:sp>
        <p:nvSpPr>
          <p:cNvPr id="3" name="Title 2"/>
          <p:cNvSpPr>
            <a:spLocks noGrp="1"/>
          </p:cNvSpPr>
          <p:nvPr>
            <p:ph type="title"/>
          </p:nvPr>
        </p:nvSpPr>
        <p:spPr/>
        <p:txBody>
          <a:bodyPr/>
          <a:lstStyle/>
          <a:p>
            <a:r>
              <a:rPr lang="en-US" smtClean="0"/>
              <a:t>New XAML app features</a:t>
            </a:r>
            <a:endParaRPr lang="en-US" dirty="0"/>
          </a:p>
        </p:txBody>
      </p:sp>
    </p:spTree>
    <p:extLst>
      <p:ext uri="{BB962C8B-B14F-4D97-AF65-F5344CB8AC3E}">
        <p14:creationId xmlns:p14="http://schemas.microsoft.com/office/powerpoint/2010/main" val="40178841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smtClean="0"/>
              <a:t>File | New</a:t>
            </a:r>
            <a:endParaRPr lang="en-US" dirty="0"/>
          </a:p>
        </p:txBody>
      </p:sp>
      <p:sp>
        <p:nvSpPr>
          <p:cNvPr id="4" name="Title 3"/>
          <p:cNvSpPr>
            <a:spLocks noGrp="1"/>
          </p:cNvSpPr>
          <p:nvPr>
            <p:ph type="title"/>
          </p:nvPr>
        </p:nvSpPr>
        <p:spPr/>
        <p:txBody>
          <a:bodyPr/>
          <a:lstStyle/>
          <a:p>
            <a:r>
              <a:rPr lang="en-US" dirty="0" smtClean="0"/>
              <a:t>Project infrastructure and design</a:t>
            </a:r>
            <a:endParaRPr lang="en-US" dirty="0"/>
          </a:p>
        </p:txBody>
      </p:sp>
    </p:spTree>
    <p:extLst>
      <p:ext uri="{BB962C8B-B14F-4D97-AF65-F5344CB8AC3E}">
        <p14:creationId xmlns:p14="http://schemas.microsoft.com/office/powerpoint/2010/main" val="21244466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90196" y="1668462"/>
            <a:ext cx="5394642" cy="5105400"/>
          </a:xfrm>
        </p:spPr>
        <p:txBody>
          <a:bodyPr/>
          <a:lstStyle/>
          <a:p>
            <a:r>
              <a:rPr lang="en-US" sz="2800" smtClean="0"/>
              <a:t>New and Updated Project Templates</a:t>
            </a:r>
          </a:p>
          <a:p>
            <a:r>
              <a:rPr lang="en-US" sz="2400" smtClean="0">
                <a:latin typeface="+mn-lt"/>
              </a:rPr>
              <a:t>HTML5, Localization Support, Alignment Grid</a:t>
            </a:r>
            <a:endParaRPr lang="en-US" sz="2400" dirty="0">
              <a:latin typeface="+mn-lt"/>
            </a:endParaRPr>
          </a:p>
        </p:txBody>
      </p:sp>
      <p:sp>
        <p:nvSpPr>
          <p:cNvPr id="3" name="Title 2"/>
          <p:cNvSpPr>
            <a:spLocks noGrp="1"/>
          </p:cNvSpPr>
          <p:nvPr>
            <p:ph type="title"/>
          </p:nvPr>
        </p:nvSpPr>
        <p:spPr/>
        <p:txBody>
          <a:bodyPr/>
          <a:lstStyle/>
          <a:p>
            <a:r>
              <a:rPr lang="en-US" smtClean="0"/>
              <a:t>Project templates</a:t>
            </a:r>
            <a:endParaRPr lang="en-US" dirty="0"/>
          </a:p>
        </p:txBody>
      </p:sp>
      <p:pic>
        <p:nvPicPr>
          <p:cNvPr id="5" name="Picture 4"/>
          <p:cNvPicPr>
            <a:picLocks noChangeAspect="1"/>
          </p:cNvPicPr>
          <p:nvPr/>
        </p:nvPicPr>
        <p:blipFill>
          <a:blip r:embed="rId3"/>
          <a:stretch>
            <a:fillRect/>
          </a:stretch>
        </p:blipFill>
        <p:spPr>
          <a:xfrm>
            <a:off x="6185929" y="-20414"/>
            <a:ext cx="7666038" cy="7048857"/>
          </a:xfrm>
          <a:prstGeom prst="rect">
            <a:avLst/>
          </a:prstGeom>
        </p:spPr>
      </p:pic>
    </p:spTree>
    <p:extLst>
      <p:ext uri="{BB962C8B-B14F-4D97-AF65-F5344CB8AC3E}">
        <p14:creationId xmlns:p14="http://schemas.microsoft.com/office/powerpoint/2010/main" val="12304576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1_5-30405_Build_Template_16x9_DarkBlue_Color_Background">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2.xml><?xml version="1.0" encoding="utf-8"?>
<a:theme xmlns:a="http://schemas.openxmlformats.org/drawingml/2006/main" name="4_5-30405_Build_Template_16x9_White_Background">
  <a:themeElements>
    <a:clrScheme name="Build">
      <a:dk1>
        <a:srgbClr val="000000"/>
      </a:dk1>
      <a:lt1>
        <a:srgbClr val="FFFFFF"/>
      </a:lt1>
      <a:dk2>
        <a:srgbClr val="00BCF2"/>
      </a:dk2>
      <a:lt2>
        <a:srgbClr val="FFFFFF"/>
      </a:lt2>
      <a:accent1>
        <a:srgbClr val="00BCF2"/>
      </a:accent1>
      <a:accent2>
        <a:srgbClr val="9B4F96"/>
      </a:accent2>
      <a:accent3>
        <a:srgbClr val="E81123"/>
      </a:accent3>
      <a:accent4>
        <a:srgbClr val="00188F"/>
      </a:accent4>
      <a:accent5>
        <a:srgbClr val="7FBA00"/>
      </a:accent5>
      <a:accent6>
        <a:srgbClr val="FF8C00"/>
      </a:accent6>
      <a:hlink>
        <a:srgbClr val="000000"/>
      </a:hlink>
      <a:folHlink>
        <a:srgbClr val="0C0C0C"/>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3.xml><?xml version="1.0" encoding="utf-8"?>
<a:theme xmlns:a="http://schemas.openxmlformats.org/drawingml/2006/main" name="3_5-30405_Build_Template_16x9_Red_Color_Background">
  <a:themeElements>
    <a:clrScheme name="Build-Red">
      <a:dk1>
        <a:srgbClr val="000000"/>
      </a:dk1>
      <a:lt1>
        <a:srgbClr val="FFFFFF"/>
      </a:lt1>
      <a:dk2>
        <a:srgbClr val="E34A28"/>
      </a:dk2>
      <a:lt2>
        <a:srgbClr val="FFFFFF"/>
      </a:lt2>
      <a:accent1>
        <a:srgbClr val="00BCF2"/>
      </a:accent1>
      <a:accent2>
        <a:srgbClr val="9B4F96"/>
      </a:accent2>
      <a:accent3>
        <a:srgbClr val="00D8CC"/>
      </a:accent3>
      <a:accent4>
        <a:srgbClr val="00188F"/>
      </a:accent4>
      <a:accent5>
        <a:srgbClr val="7FBA00"/>
      </a:accent5>
      <a:accent6>
        <a:srgbClr val="FF8C00"/>
      </a:accent6>
      <a:hlink>
        <a:srgbClr val="FFFFFF"/>
      </a:hlink>
      <a:folHlink>
        <a:srgbClr val="FFFFFF"/>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4.xml><?xml version="1.0" encoding="utf-8"?>
<a:theme xmlns:a="http://schemas.openxmlformats.org/drawingml/2006/main" name="2_5-30405_Build_Template_16x9_LightBlue_Color_Background">
  <a:themeElements>
    <a:clrScheme name="Build - Light Blue">
      <a:dk1>
        <a:srgbClr val="000000"/>
      </a:dk1>
      <a:lt1>
        <a:srgbClr val="FFFFFF"/>
      </a:lt1>
      <a:dk2>
        <a:srgbClr val="00BCF2"/>
      </a:dk2>
      <a:lt2>
        <a:srgbClr val="FFFFFF"/>
      </a:lt2>
      <a:accent1>
        <a:srgbClr val="00188F"/>
      </a:accent1>
      <a:accent2>
        <a:srgbClr val="9B4F96"/>
      </a:accent2>
      <a:accent3>
        <a:srgbClr val="E34A28"/>
      </a:accent3>
      <a:accent4>
        <a:srgbClr val="00D8CC"/>
      </a:accent4>
      <a:accent5>
        <a:srgbClr val="7FBA00"/>
      </a:accent5>
      <a:accent6>
        <a:srgbClr val="FF8C00"/>
      </a:accent6>
      <a:hlink>
        <a:srgbClr val="00188F"/>
      </a:hlink>
      <a:folHlink>
        <a:srgbClr val="00188F"/>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5.xml><?xml version="1.0" encoding="utf-8"?>
<a:theme xmlns:a="http://schemas.openxmlformats.org/drawingml/2006/main" name="Build_Template_16x9 (2)">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e0a86041a56020ff4ea211664d8cb510">
  <xsd:schema xmlns:xsd="http://www.w3.org/2001/XMLSchema" xmlns:xs="http://www.w3.org/2001/XMLSchema" xmlns:p="http://schemas.microsoft.com/office/2006/metadata/properties" xmlns:ns2="2295e2e7-0eeb-498e-8716-217bb2ee6ee3" xmlns:ns3="230e9df3-be65-4c73-a93b-d1236ebd677e" xmlns:ns4="8b529f77-48ab-4581-b468-93f09345b8aa" targetNamespace="http://schemas.microsoft.com/office/2006/metadata/properties" ma:root="true" ma:fieldsID="5e835464bd230cacb7fe8686bec35256" ns2:_="" ns3:_="" ns4:_="">
    <xsd:import namespace="2295e2e7-0eeb-498e-8716-217bb2ee6ee3"/>
    <xsd:import namespace="230e9df3-be65-4c73-a93b-d1236ebd677e"/>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3:TaxCatchAll" minOccurs="0"/>
                <xsd:element ref="ns2:ProductTaxHTField0" minOccurs="0"/>
                <xsd:element ref="ns3:TaxCatchAllLabel" minOccurs="0"/>
                <xsd:element ref="ns2:CampaignTaxHTField0" minOccurs="0"/>
                <xsd:element ref="ns2:TrackTaxHTField0" minOccurs="0"/>
                <xsd:element ref="ns2:Event_x0020_VenueTaxHTField0" minOccurs="0"/>
                <xsd:element ref="ns4: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e385fb40-52d4-4fae-9c5b-3e8ff8a5878e" ma:termSetId="3005e9c6-5dbe-483c-971d-51ba052e9268" ma:anchorId="00000000-0000-0000-0000-000000000000" ma:open="false" ma:isKeyword="false">
      <xsd:complexType>
        <xsd:sequence>
          <xsd:element ref="pc:Terms" minOccurs="0" maxOccurs="1"/>
        </xsd:sequence>
      </xsd:complexType>
    </xsd:element>
    <xsd:element name="CampaignTaxHTField0" ma:index="22" nillable="true" ma:taxonomy="true" ma:internalName="CampaignTaxHTField0" ma:taxonomyFieldName="Campaign" ma:displayName="Campaign" ma:default="" ma:fieldId="{bcb0c99d-b00c-42c6-a16b-e1e19731231d}" ma:sspId="e385fb40-52d4-4fae-9c5b-3e8ff8a5878e" ma:termSetId="769410c5-f612-414c-bc8d-14eb300b4117"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e385fb40-52d4-4fae-9c5b-3e8ff8a5878e" ma:termSetId="0e8a185d-72dd-4c1d-8327-06082ee7fbb4"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e385fb40-52d4-4fae-9c5b-3e8ff8a5878e" ma:termSetId="8280d8e6-c94b-487a-bd8b-a7d74984b60f"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e385fb40-52d4-4fae-9c5b-3e8ff8a5878e" ma:termSetId="9f38d074-2cf4-4ed1-a6e5-5a4bce426041" ma:anchorId="00000000-0000-0000-0000-000000000000" ma:open="false" ma:isKeyword="false">
      <xsd:complexType>
        <xsd:sequence>
          <xsd:element ref="pc:Terms" minOccurs="0" maxOccurs="1"/>
        </xsd:sequence>
      </xsd:complexType>
    </xsd:element>
    <xsd:element name="Event1TaxHTField0" ma:index="30" nillable="true" ma:taxonomy="true" ma:internalName="Event1TaxHTField0" ma:taxonomyFieldName="Event1" ma:displayName="Event Name" ma:readOnly="false" ma:default="" ma:fieldId="{173efa96-a0c5-4b7e-a5c5-ebf0027a79b9}" ma:sspId="e385fb40-52d4-4fae-9c5b-3e8ff8a5878e" ma:termSetId="a93ddb37-2243-4aad-9cf2-0d00c5bfa8e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e385fb40-52d4-4fae-9c5b-3e8ff8a5878e" ma:termSetId="147febbf-7221-47e1-ac97-bfa1a8e909cb"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2012-11-02T07:00:00+00:00</Event_x0020_End_x0020_Date>
    <Event_x0020_Start_x0020_Date xmlns="2295e2e7-0eeb-498e-8716-217bb2ee6ee3">2012-10-29T07:00:00+00:00</Event_x0020_Start_x0020_Date>
    <MS_x0020_Speaker xmlns="2295e2e7-0eeb-498e-8716-217bb2ee6ee3">
      <UserInfo>
        <DisplayName/>
        <AccountId xsi:nil="true"/>
        <AccountType/>
      </UserInfo>
    </MS_x0020_Speaker>
    <External_x0020_Speaker xmlns="2295e2e7-0eeb-498e-8716-217bb2ee6ee3"> Shawn Oster</External_x0020_Speaker>
    <Session_x0020_Code xmlns="2295e2e7-0eeb-498e-8716-217bb2ee6ee3">2-021</Session_x0020_Code>
    <ProductTaxHTField0 xmlns="2295e2e7-0eeb-498e-8716-217bb2ee6ee3">
      <Terms xmlns="http://schemas.microsoft.com/office/infopath/2007/PartnerControls"/>
    </ProductTaxHTField0>
    <Presentation_x0020_Date xmlns="2295e2e7-0eeb-498e-8716-217bb2ee6ee3">2012-10-30T00:00:00-07:00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Redmond</TermName>
          <TermId xmlns="http://schemas.microsoft.com/office/infopath/2007/PartnerControls">c18f3657-b811-49ee-9b08-ce77b3e7702b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Event1TaxHTField0>
    <MS_x0020_Content_x0020_Owner xmlns="2295e2e7-0eeb-498e-8716-217bb2ee6ee3">
      <UserInfo>
        <DisplayName/>
        <AccountId xsi:nil="true"/>
        <AccountType/>
      </UserInfo>
    </MS_x0020_Content_x0020_Owner>
    <Event_x0020_VenueTaxHTField0 xmlns="2295e2e7-0eeb-498e-8716-217bb2ee6ee3">
      <Terms xmlns="http://schemas.microsoft.com/office/infopath/2007/PartnerControls">
        <TermInfo xmlns="http://schemas.microsoft.com/office/infopath/2007/PartnerControls">
          <TermName xmlns="http://schemas.microsoft.com/office/infopath/2007/PartnerControls">Microsoft Conference Center</TermName>
          <TermId xmlns="http://schemas.microsoft.com/office/infopath/2007/PartnerControls">9ee5e79d-18a6-44c6-bfde-7021198eb4fc</TermId>
        </TermInfo>
      </Terms>
    </Event_x0020_VenueTaxHTField0>
    <TaxCatchAll xmlns="230e9df3-be65-4c73-a93b-d1236ebd677e">
      <Value>309</Value>
      <Value>308</Value>
      <Value>605</Value>
    </TaxCatchAll>
    <AudienceTaxHTField0 xmlns="8b529f77-48ab-4581-b468-93f09345b8aa">
      <Terms xmlns="http://schemas.microsoft.com/office/infopath/2007/PartnerControls"/>
    </AudienceTaxHTField0>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F4C29F-EB88-4408-9B4D-7E65470C02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230e9df3-be65-4c73-a93b-d1236ebd677e"/>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90F116-B58F-4255-B05B-DA3808E0E5C6}">
  <ds:schemaRefs>
    <ds:schemaRef ds:uri="http://purl.org/dc/terms/"/>
    <ds:schemaRef ds:uri="2295e2e7-0eeb-498e-8716-217bb2ee6ee3"/>
    <ds:schemaRef ds:uri="http://purl.org/dc/dcmitype/"/>
    <ds:schemaRef ds:uri="http://schemas.microsoft.com/office/2006/metadata/properties"/>
    <ds:schemaRef ds:uri="http://schemas.microsoft.com/office/infopath/2007/PartnerControls"/>
    <ds:schemaRef ds:uri="http://schemas.microsoft.com/office/2006/documentManagement/types"/>
    <ds:schemaRef ds:uri="http://www.w3.org/XML/1998/namespace"/>
    <ds:schemaRef ds:uri="http://purl.org/dc/elements/1.1/"/>
    <ds:schemaRef ds:uri="http://schemas.openxmlformats.org/package/2006/metadata/core-properties"/>
    <ds:schemaRef ds:uri="8b529f77-48ab-4581-b468-93f09345b8aa"/>
    <ds:schemaRef ds:uri="230e9df3-be65-4c73-a93b-d1236ebd677e"/>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Build_Template_16x9</Template>
  <TotalTime>1</TotalTime>
  <Words>1952</Words>
  <Application>Microsoft Office PowerPoint</Application>
  <PresentationFormat>Custom</PresentationFormat>
  <Paragraphs>259</Paragraphs>
  <Slides>35</Slides>
  <Notes>9</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35</vt:i4>
      </vt:variant>
    </vt:vector>
  </HeadingPairs>
  <TitlesOfParts>
    <vt:vector size="48" baseType="lpstr">
      <vt:lpstr>ＭＳ Ｐゴシック</vt:lpstr>
      <vt:lpstr>Arial</vt:lpstr>
      <vt:lpstr>Avenir LT Pro 45 Book</vt:lpstr>
      <vt:lpstr>Calibri</vt:lpstr>
      <vt:lpstr>Consolas</vt:lpstr>
      <vt:lpstr>Segoe UI</vt:lpstr>
      <vt:lpstr>Segoe UI Light</vt:lpstr>
      <vt:lpstr>Segoe WP SemiLight</vt:lpstr>
      <vt:lpstr>1_5-30405_Build_Template_16x9_DarkBlue_Color_Background</vt:lpstr>
      <vt:lpstr>4_5-30405_Build_Template_16x9_White_Background</vt:lpstr>
      <vt:lpstr>3_5-30405_Build_Template_16x9_Red_Color_Background</vt:lpstr>
      <vt:lpstr>2_5-30405_Build_Template_16x9_LightBlue_Color_Background</vt:lpstr>
      <vt:lpstr>Build_Template_16x9 (2)</vt:lpstr>
      <vt:lpstr>WP8 XAML App Development</vt:lpstr>
      <vt:lpstr>Agenda </vt:lpstr>
      <vt:lpstr>Overview</vt:lpstr>
      <vt:lpstr>What is XAML?</vt:lpstr>
      <vt:lpstr>Windows Phone 8  app models</vt:lpstr>
      <vt:lpstr>Building WP8 apps</vt:lpstr>
      <vt:lpstr>New XAML app features</vt:lpstr>
      <vt:lpstr>Project infrastructure and design</vt:lpstr>
      <vt:lpstr>Project templates</vt:lpstr>
      <vt:lpstr>Localization</vt:lpstr>
      <vt:lpstr>Multiple resolutions</vt:lpstr>
      <vt:lpstr>PowerPoint Presentation</vt:lpstr>
      <vt:lpstr>Walk-thru: Project infrastructure</vt:lpstr>
      <vt:lpstr>Building blocks</vt:lpstr>
      <vt:lpstr>Control Improvements</vt:lpstr>
      <vt:lpstr>LongListSelector</vt:lpstr>
      <vt:lpstr>Demo: LongListSelector</vt:lpstr>
      <vt:lpstr>LongListSelector</vt:lpstr>
      <vt:lpstr>Maps</vt:lpstr>
      <vt:lpstr>WebBrowser</vt:lpstr>
      <vt:lpstr>Pinch + Stretch</vt:lpstr>
      <vt:lpstr>ViewportControl</vt:lpstr>
      <vt:lpstr>Toolkit</vt:lpstr>
      <vt:lpstr>Creating an image zoom control</vt:lpstr>
      <vt:lpstr>CoreCLR</vt:lpstr>
      <vt:lpstr>Simplify your code </vt:lpstr>
      <vt:lpstr>What about WP7 code?</vt:lpstr>
      <vt:lpstr>Application compatibility</vt:lpstr>
      <vt:lpstr>WP8 at BUILD</vt:lpstr>
      <vt:lpstr>WP8 at BUILD</vt:lpstr>
      <vt:lpstr>WP8 at BUILD</vt:lpstr>
      <vt:lpstr>WP8 at BUILD</vt:lpstr>
      <vt:lpstr>Resources</vt:lpstr>
      <vt:lpstr>Thank You!</vt:lpstr>
      <vt:lpstr>PowerPoint Presentation</vt:lpstr>
    </vt:vector>
  </TitlesOfParts>
  <Manager>Ron Sasaki</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WP8 XAML App Development</dc:title>
  <dc:subject>Build 2012</dc:subject>
  <dc:creator>Shows</dc:creator>
  <cp:keywords>Build 2012</cp:keywords>
  <dc:description>Template: Mitchell Derrey, Silver Fox Productions
Formatting: 
Date: October 29th - November 2nd, 2012
Location: MSCC, Redmond, WA
Audience Type: Internal</dc:description>
  <cp:lastModifiedBy>Shows</cp:lastModifiedBy>
  <cp:revision>3</cp:revision>
  <dcterms:created xsi:type="dcterms:W3CDTF">2012-10-31T00:16:54Z</dcterms:created>
  <dcterms:modified xsi:type="dcterms:W3CDTF">2012-10-31T00:17:55Z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1">
    <vt:lpwstr>605;#BUILD|58542b36-5bf5-46a6-a53f-a41fb7a73785</vt:lpwstr>
  </property>
  <property fmtid="{D5CDD505-2E9C-101B-9397-08002B2CF9AE}" pid="5" name="Audience">
    <vt:lpwstr/>
  </property>
  <property fmtid="{D5CDD505-2E9C-101B-9397-08002B2CF9AE}" pid="6" name="Event Location">
    <vt:lpwstr>308;#Redmond|c18f3657-b811-49ee-9b08-ce77b3e7702b</vt:lpwstr>
  </property>
  <property fmtid="{D5CDD505-2E9C-101B-9397-08002B2CF9AE}" pid="7" name="Campaign">
    <vt:lpwstr/>
  </property>
  <property fmtid="{D5CDD505-2E9C-101B-9397-08002B2CF9AE}" pid="8" name="Event Venue">
    <vt:lpwstr>309;#Microsoft Conference Center|9ee5e79d-18a6-44c6-bfde-7021198eb4fc</vt:lpwstr>
  </property>
  <property fmtid="{D5CDD505-2E9C-101B-9397-08002B2CF9AE}" pid="9" name="Track">
    <vt:lpwstr/>
  </property>
</Properties>
</file>