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68" r:id="rId5"/>
    <p:sldMasterId id="2147484246" r:id="rId6"/>
    <p:sldMasterId id="2147484343" r:id="rId7"/>
  </p:sldMasterIdLst>
  <p:notesMasterIdLst>
    <p:notesMasterId r:id="rId49"/>
  </p:notesMasterIdLst>
  <p:handoutMasterIdLst>
    <p:handoutMasterId r:id="rId50"/>
  </p:handoutMasterIdLst>
  <p:sldIdLst>
    <p:sldId id="1090" r:id="rId8"/>
    <p:sldId id="1206" r:id="rId9"/>
    <p:sldId id="1160" r:id="rId10"/>
    <p:sldId id="1164" r:id="rId11"/>
    <p:sldId id="1173" r:id="rId12"/>
    <p:sldId id="1186" r:id="rId13"/>
    <p:sldId id="1166" r:id="rId14"/>
    <p:sldId id="1167" r:id="rId15"/>
    <p:sldId id="1168" r:id="rId16"/>
    <p:sldId id="1147" r:id="rId17"/>
    <p:sldId id="1171" r:id="rId18"/>
    <p:sldId id="1211" r:id="rId19"/>
    <p:sldId id="1155" r:id="rId20"/>
    <p:sldId id="1208" r:id="rId21"/>
    <p:sldId id="1209" r:id="rId22"/>
    <p:sldId id="1210" r:id="rId23"/>
    <p:sldId id="1187" r:id="rId24"/>
    <p:sldId id="1150" r:id="rId25"/>
    <p:sldId id="1207" r:id="rId26"/>
    <p:sldId id="1188" r:id="rId27"/>
    <p:sldId id="1205" r:id="rId28"/>
    <p:sldId id="1153" r:id="rId29"/>
    <p:sldId id="1191" r:id="rId30"/>
    <p:sldId id="1189" r:id="rId31"/>
    <p:sldId id="1190" r:id="rId32"/>
    <p:sldId id="1192" r:id="rId33"/>
    <p:sldId id="1178" r:id="rId34"/>
    <p:sldId id="1179" r:id="rId35"/>
    <p:sldId id="1204" r:id="rId36"/>
    <p:sldId id="1193" r:id="rId37"/>
    <p:sldId id="1194" r:id="rId38"/>
    <p:sldId id="1196" r:id="rId39"/>
    <p:sldId id="1195" r:id="rId40"/>
    <p:sldId id="1199" r:id="rId41"/>
    <p:sldId id="1197" r:id="rId42"/>
    <p:sldId id="1198" r:id="rId43"/>
    <p:sldId id="1170" r:id="rId44"/>
    <p:sldId id="1200" r:id="rId45"/>
    <p:sldId id="1151" r:id="rId46"/>
    <p:sldId id="1212" r:id="rId47"/>
    <p:sldId id="1110" r:id="rId4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guide id="24" orient="horz" pos="4405">
          <p15:clr>
            <a:srgbClr val="A4A3A4"/>
          </p15:clr>
        </p15:guide>
        <p15:guide id="25" pos="3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7FBA00"/>
    <a:srgbClr val="FFFFFF"/>
    <a:srgbClr val="505050"/>
    <a:srgbClr val="000000"/>
    <a:srgbClr val="969696"/>
    <a:srgbClr val="002050"/>
    <a:srgbClr val="442359"/>
    <a:srgbClr val="3333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0110" autoAdjust="0"/>
  </p:normalViewPr>
  <p:slideViewPr>
    <p:cSldViewPr snapToGrid="0">
      <p:cViewPr varScale="1">
        <p:scale>
          <a:sx n="120" d="100"/>
          <a:sy n="120" d="100"/>
        </p:scale>
        <p:origin x="132" y="16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 orient="horz" pos="4405"/>
        <p:guide pos="317"/>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27790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4213"/>
            <a:ext cx="4848225" cy="2727325"/>
          </a:xfrm>
        </p:spPr>
      </p:sp>
      <p:sp>
        <p:nvSpPr>
          <p:cNvPr id="3" name="Notes Placeholder 2"/>
          <p:cNvSpPr>
            <a:spLocks noGrp="1"/>
          </p:cNvSpPr>
          <p:nvPr>
            <p:ph type="body" idx="1"/>
          </p:nvPr>
        </p:nvSpPr>
        <p:spPr>
          <a:xfrm>
            <a:off x="457200" y="3615194"/>
            <a:ext cx="5817476" cy="4500172"/>
          </a:xfrm>
        </p:spPr>
        <p:txBody>
          <a:bodyPr/>
          <a:lstStyle/>
          <a:p>
            <a:pPr marL="0" lvl="1" indent="0" defTabSz="-11559064" eaLnBrk="0" hangingPunct="0">
              <a:lnSpc>
                <a:spcPct val="90000"/>
              </a:lnSpc>
              <a:spcBef>
                <a:spcPts val="500"/>
              </a:spcBef>
              <a:buSzPct val="95000"/>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pPr/>
              <a:t>4</a:t>
            </a:fld>
            <a:endParaRPr lang="en-US"/>
          </a:p>
        </p:txBody>
      </p:sp>
    </p:spTree>
    <p:extLst>
      <p:ext uri="{BB962C8B-B14F-4D97-AF65-F5344CB8AC3E}">
        <p14:creationId xmlns:p14="http://schemas.microsoft.com/office/powerpoint/2010/main" val="272127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B9B78D-5E02-4237-84CA-7394C4676D8F}"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80685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2E5680-2A95-48EE-83D9-7D6F55CF4039}"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06805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2E5680-2A95-48EE-83D9-7D6F55CF4039}"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3324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2E5680-2A95-48EE-83D9-7D6F55CF403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7472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2E5680-2A95-48EE-83D9-7D6F55CF4039}" type="datetime1">
              <a:rPr lang="en-US" smtClean="0"/>
              <a:t>10/30/2012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90323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2E5680-2A95-48EE-83D9-7D6F55CF403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73933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71099" y="6617877"/>
            <a:ext cx="1618392" cy="265009"/>
          </a:xfrm>
          <a:prstGeom prst="rect">
            <a:avLst/>
          </a:prstGeom>
        </p:spPr>
        <p:txBody>
          <a:bodyPr wrap="none" lIns="0">
            <a:spAutoFit/>
          </a:bodyPr>
          <a:lstStyle/>
          <a:p>
            <a:r>
              <a:rPr lang="en-US" sz="1122"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22"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9657241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25206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50677247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1" y="1476622"/>
            <a:ext cx="11375535" cy="2511457"/>
          </a:xfrm>
        </p:spPr>
        <p:txBody>
          <a:bodyPr>
            <a:spAutoFit/>
          </a:bodyPr>
          <a:lstStyle>
            <a:lvl1pPr marL="469536" indent="-469536">
              <a:buFont typeface="Arial" pitchFamily="34" charset="0"/>
              <a:buChar char="•"/>
              <a:defRPr/>
            </a:lvl1pPr>
            <a:lvl2pPr marL="872691" indent="-403154">
              <a:buFont typeface="Arial" pitchFamily="34" charset="0"/>
              <a:buChar char="•"/>
              <a:defRPr/>
            </a:lvl2pPr>
            <a:lvl3pPr marL="1283940" indent="-411249">
              <a:buFont typeface="Arial" pitchFamily="34" charset="0"/>
              <a:buChar char="•"/>
              <a:defRPr/>
            </a:lvl3pPr>
            <a:lvl4pPr marL="1636902" indent="-352962">
              <a:buFont typeface="Arial" pitchFamily="34" charset="0"/>
              <a:buChar char="•"/>
              <a:defRPr/>
            </a:lvl4pPr>
            <a:lvl5pPr marL="1980149" indent="-343247">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r>
              <a:rPr lang="en-US" sz="1122"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22"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887634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r>
              <a:rPr lang="en-US" sz="1122"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22"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3881222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TextBox 7"/>
          <p:cNvSpPr txBox="1"/>
          <p:nvPr userDrawn="1"/>
        </p:nvSpPr>
        <p:spPr>
          <a:xfrm>
            <a:off x="4247274" y="6725348"/>
            <a:ext cx="3941926" cy="168070"/>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71"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5528986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27921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049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0588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281447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75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819029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483391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7020058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517847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5595632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391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798955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582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220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8431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 id="2147484334" r:id="rId16"/>
    <p:sldLayoutId id="2147484341" r:id="rId17"/>
    <p:sldLayoutId id="2147484342"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30" r:id="rId17"/>
    <p:sldLayoutId id="2147484331" r:id="rId18"/>
    <p:sldLayoutId id="2147484338" r:id="rId19"/>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313440887"/>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12.xml"/></Relationships>
</file>

<file path=ppt/slides/_rels/slide38.xml.rels><?xml version="1.0" encoding="UTF-8" standalone="yes"?>
<Relationships xmlns="http://schemas.openxmlformats.org/package/2006/relationships"><Relationship Id="rId3" Type="http://schemas.openxmlformats.org/officeDocument/2006/relationships/hyperlink" Target="http://aka.ms/BuildSessions" TargetMode="External"/><Relationship Id="rId2" Type="http://schemas.openxmlformats.org/officeDocument/2006/relationships/hyperlink" Target="http://blogs.msdn.com/b/rd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aka.ms/BuildSessions" TargetMode="External"/><Relationship Id="rId2" Type="http://schemas.openxmlformats.org/officeDocument/2006/relationships/hyperlink" Target="http://www.windowsazure.com/build" TargetMode="Externa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638" y="2125663"/>
            <a:ext cx="11887200" cy="1828800"/>
          </a:xfrm>
        </p:spPr>
        <p:txBody>
          <a:bodyPr anchor="b"/>
          <a:lstStyle/>
          <a:p>
            <a:r>
              <a:rPr lang="en-US" sz="6000" dirty="0" smtClean="0"/>
              <a:t>Delivering applications with RemoteFX in </a:t>
            </a:r>
            <a:r>
              <a:rPr lang="en-US" sz="6000" dirty="0"/>
              <a:t>Windows Server 2012</a:t>
            </a:r>
          </a:p>
        </p:txBody>
      </p:sp>
      <p:sp>
        <p:nvSpPr>
          <p:cNvPr id="3" name="Subtitle 2"/>
          <p:cNvSpPr>
            <a:spLocks noGrp="1"/>
          </p:cNvSpPr>
          <p:nvPr>
            <p:ph type="subTitle" idx="1"/>
          </p:nvPr>
        </p:nvSpPr>
        <p:spPr/>
        <p:txBody>
          <a:bodyPr/>
          <a:lstStyle/>
          <a:p>
            <a:r>
              <a:rPr lang="en-US" dirty="0" smtClean="0"/>
              <a:t>Shanmugam Kulandaivel</a:t>
            </a:r>
          </a:p>
          <a:p>
            <a:r>
              <a:rPr lang="en-US" dirty="0" smtClean="0"/>
              <a:t>Senior Program Manager</a:t>
            </a:r>
          </a:p>
          <a:p>
            <a:r>
              <a:rPr lang="en-US" dirty="0"/>
              <a:t>2-025</a:t>
            </a:r>
            <a:endParaRPr lang="en-US" dirty="0" smtClean="0"/>
          </a:p>
        </p:txBody>
      </p:sp>
    </p:spTree>
    <p:extLst>
      <p:ext uri="{BB962C8B-B14F-4D97-AF65-F5344CB8AC3E}">
        <p14:creationId xmlns:p14="http://schemas.microsoft.com/office/powerpoint/2010/main" val="922435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and graphics</a:t>
            </a:r>
            <a:endParaRPr lang="en-US" dirty="0"/>
          </a:p>
        </p:txBody>
      </p:sp>
    </p:spTree>
    <p:extLst>
      <p:ext uri="{BB962C8B-B14F-4D97-AF65-F5344CB8AC3E}">
        <p14:creationId xmlns:p14="http://schemas.microsoft.com/office/powerpoint/2010/main" val="3998937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91440" bIns="91440"/>
          <a:lstStyle/>
          <a:p>
            <a:r>
              <a:rPr lang="en-US" sz="4800" dirty="0"/>
              <a:t>Full </a:t>
            </a:r>
            <a:r>
              <a:rPr lang="en-US" sz="4800" dirty="0" smtClean="0"/>
              <a:t>multi-touch </a:t>
            </a:r>
            <a:r>
              <a:rPr lang="en-US" sz="4800" dirty="0"/>
              <a:t>experience</a:t>
            </a:r>
          </a:p>
          <a:p>
            <a:r>
              <a:rPr lang="en-US" sz="2400" dirty="0" smtClean="0">
                <a:latin typeface="+mn-lt"/>
              </a:rPr>
              <a:t>Touch </a:t>
            </a:r>
            <a:r>
              <a:rPr lang="en-US" sz="2400" dirty="0">
                <a:latin typeface="+mn-lt"/>
              </a:rPr>
              <a:t>friendly app UI</a:t>
            </a:r>
          </a:p>
          <a:p>
            <a:r>
              <a:rPr lang="en-US" sz="2400" dirty="0" smtClean="0">
                <a:latin typeface="+mn-lt"/>
              </a:rPr>
              <a:t>Enhancements such as touch pointer</a:t>
            </a:r>
          </a:p>
          <a:p>
            <a:r>
              <a:rPr lang="en-US" sz="2400" dirty="0" smtClean="0">
                <a:latin typeface="+mn-lt"/>
              </a:rPr>
              <a:t>Multi-touch </a:t>
            </a:r>
            <a:r>
              <a:rPr lang="en-US" sz="2400" dirty="0">
                <a:latin typeface="+mn-lt"/>
              </a:rPr>
              <a:t>and gesture remoting</a:t>
            </a:r>
          </a:p>
          <a:p>
            <a:r>
              <a:rPr lang="en-US" sz="4800" dirty="0" smtClean="0"/>
              <a:t>Full fidelity graphics</a:t>
            </a:r>
          </a:p>
          <a:p>
            <a:r>
              <a:rPr lang="en-US" sz="2400" dirty="0">
                <a:latin typeface="+mn-lt"/>
              </a:rPr>
              <a:t>Adaptive encoding</a:t>
            </a:r>
          </a:p>
          <a:p>
            <a:r>
              <a:rPr lang="en-US" sz="2400" dirty="0">
                <a:latin typeface="+mn-lt"/>
              </a:rPr>
              <a:t>Progressive rendering </a:t>
            </a:r>
          </a:p>
        </p:txBody>
      </p:sp>
      <p:sp>
        <p:nvSpPr>
          <p:cNvPr id="3" name="Text Placeholder 2"/>
          <p:cNvSpPr>
            <a:spLocks noGrp="1"/>
          </p:cNvSpPr>
          <p:nvPr>
            <p:ph type="body" sz="quarter" idx="11"/>
          </p:nvPr>
        </p:nvSpPr>
        <p:spPr/>
        <p:txBody>
          <a:bodyPr/>
          <a:lstStyle/>
          <a:p>
            <a:r>
              <a:rPr lang="en-US" dirty="0" smtClean="0"/>
              <a:t>Fast and </a:t>
            </a:r>
            <a:br>
              <a:rPr lang="en-US" dirty="0" smtClean="0"/>
            </a:br>
            <a:r>
              <a:rPr lang="en-US" dirty="0" smtClean="0"/>
              <a:t>fluid experience</a:t>
            </a:r>
            <a:endParaRPr lang="en-US" dirty="0"/>
          </a:p>
        </p:txBody>
      </p:sp>
      <p:sp>
        <p:nvSpPr>
          <p:cNvPr id="4" name="Title 3"/>
          <p:cNvSpPr>
            <a:spLocks noGrp="1"/>
          </p:cNvSpPr>
          <p:nvPr>
            <p:ph type="title"/>
          </p:nvPr>
        </p:nvSpPr>
        <p:spPr/>
        <p:txBody>
          <a:bodyPr/>
          <a:lstStyle/>
          <a:p>
            <a:r>
              <a:rPr lang="en-US" dirty="0" smtClean="0"/>
              <a:t>Multi-touch and graphics experience</a:t>
            </a:r>
            <a:endParaRPr lang="en-US" dirty="0"/>
          </a:p>
        </p:txBody>
      </p:sp>
    </p:spTree>
    <p:extLst>
      <p:ext uri="{BB962C8B-B14F-4D97-AF65-F5344CB8AC3E}">
        <p14:creationId xmlns:p14="http://schemas.microsoft.com/office/powerpoint/2010/main" val="2850636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RemoteFX</a:t>
            </a:r>
            <a:r>
              <a:rPr lang="en-US" dirty="0"/>
              <a:t> </a:t>
            </a:r>
            <a:r>
              <a:rPr lang="en-US" dirty="0" smtClean="0"/>
              <a:t>graphics architecture overview</a:t>
            </a:r>
            <a:endParaRPr lang="en-US" dirty="0"/>
          </a:p>
        </p:txBody>
      </p:sp>
      <p:sp>
        <p:nvSpPr>
          <p:cNvPr id="5" name="Rectangle 4"/>
          <p:cNvSpPr/>
          <p:nvPr/>
        </p:nvSpPr>
        <p:spPr>
          <a:xfrm>
            <a:off x="503239" y="1597811"/>
            <a:ext cx="8524531" cy="52785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lnSpc>
                <a:spcPct val="90000"/>
              </a:lnSpc>
              <a:spcBef>
                <a:spcPct val="0"/>
              </a:spcBef>
              <a:spcAft>
                <a:spcPct val="0"/>
              </a:spcAft>
            </a:pPr>
            <a:r>
              <a:rPr lang="en-US" sz="2040" dirty="0">
                <a:gradFill>
                  <a:gsLst>
                    <a:gs pos="0">
                      <a:schemeClr val="tx1"/>
                    </a:gs>
                    <a:gs pos="100000">
                      <a:schemeClr val="tx1"/>
                    </a:gs>
                  </a:gsLst>
                  <a:lin ang="5400000" scaled="0"/>
                </a:gradFill>
              </a:rPr>
              <a:t>Windows </a:t>
            </a:r>
            <a:r>
              <a:rPr lang="en-US" sz="2040" dirty="0" smtClean="0">
                <a:gradFill>
                  <a:gsLst>
                    <a:gs pos="0">
                      <a:schemeClr val="tx1"/>
                    </a:gs>
                    <a:gs pos="100000">
                      <a:schemeClr val="tx1"/>
                    </a:gs>
                  </a:gsLst>
                  <a:lin ang="5400000" scaled="0"/>
                </a:gradFill>
              </a:rPr>
              <a:t>8 UI </a:t>
            </a:r>
            <a:r>
              <a:rPr lang="en-US" sz="2040" dirty="0">
                <a:gradFill>
                  <a:gsLst>
                    <a:gs pos="0">
                      <a:schemeClr val="tx1"/>
                    </a:gs>
                    <a:gs pos="100000">
                      <a:schemeClr val="tx1"/>
                    </a:gs>
                  </a:gsLst>
                  <a:lin ang="5400000" scaled="0"/>
                </a:gradFill>
              </a:rPr>
              <a:t>and </a:t>
            </a:r>
            <a:r>
              <a:rPr lang="en-US" sz="2040" dirty="0" smtClean="0">
                <a:gradFill>
                  <a:gsLst>
                    <a:gs pos="0">
                      <a:schemeClr val="tx1"/>
                    </a:gs>
                    <a:gs pos="100000">
                      <a:schemeClr val="tx1"/>
                    </a:gs>
                  </a:gsLst>
                  <a:lin ang="5400000" scaled="0"/>
                </a:gradFill>
              </a:rPr>
              <a:t>applications (</a:t>
            </a:r>
            <a:r>
              <a:rPr lang="en-US" sz="2040" dirty="0">
                <a:gradFill>
                  <a:gsLst>
                    <a:gs pos="0">
                      <a:schemeClr val="tx1"/>
                    </a:gs>
                    <a:gs pos="100000">
                      <a:schemeClr val="tx1"/>
                    </a:gs>
                  </a:gsLst>
                  <a:lin ang="5400000" scaled="0"/>
                </a:gradFill>
              </a:rPr>
              <a:t>HTML, XAML, </a:t>
            </a:r>
            <a:r>
              <a:rPr lang="en-US" sz="2040" dirty="0" smtClean="0">
                <a:gradFill>
                  <a:gsLst>
                    <a:gs pos="0">
                      <a:schemeClr val="tx1"/>
                    </a:gs>
                    <a:gs pos="100000">
                      <a:schemeClr val="tx1"/>
                    </a:gs>
                  </a:gsLst>
                  <a:lin ang="5400000" scaled="0"/>
                </a:gradFill>
              </a:rPr>
              <a:t>native, </a:t>
            </a:r>
            <a:r>
              <a:rPr lang="en-US" sz="2040" dirty="0">
                <a:gradFill>
                  <a:gsLst>
                    <a:gs pos="0">
                      <a:schemeClr val="tx1"/>
                    </a:gs>
                    <a:gs pos="100000">
                      <a:schemeClr val="tx1"/>
                    </a:gs>
                  </a:gsLst>
                  <a:lin ang="5400000" scaled="0"/>
                </a:gradFill>
              </a:rPr>
              <a:t>etc..)</a:t>
            </a:r>
          </a:p>
        </p:txBody>
      </p:sp>
      <p:sp>
        <p:nvSpPr>
          <p:cNvPr id="6" name="Rectangle 5"/>
          <p:cNvSpPr/>
          <p:nvPr/>
        </p:nvSpPr>
        <p:spPr>
          <a:xfrm>
            <a:off x="517494" y="3040062"/>
            <a:ext cx="8510274" cy="35141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err="1">
                <a:gradFill>
                  <a:gsLst>
                    <a:gs pos="0">
                      <a:schemeClr val="tx1"/>
                    </a:gs>
                    <a:gs pos="100000">
                      <a:schemeClr val="tx1"/>
                    </a:gs>
                  </a:gsLst>
                  <a:lin ang="5400000" scaled="0"/>
                </a:gradFill>
              </a:rPr>
              <a:t>RemoteFX</a:t>
            </a:r>
            <a:r>
              <a:rPr lang="en-US" sz="2040" dirty="0">
                <a:gradFill>
                  <a:gsLst>
                    <a:gs pos="0">
                      <a:schemeClr val="tx1"/>
                    </a:gs>
                    <a:gs pos="100000">
                      <a:schemeClr val="tx1"/>
                    </a:gs>
                  </a:gsLst>
                  <a:lin ang="5400000" scaled="0"/>
                </a:gradFill>
              </a:rPr>
              <a:t> </a:t>
            </a:r>
            <a:r>
              <a:rPr lang="en-US" sz="2040" dirty="0" smtClean="0">
                <a:gradFill>
                  <a:gsLst>
                    <a:gs pos="0">
                      <a:schemeClr val="tx1"/>
                    </a:gs>
                    <a:gs pos="100000">
                      <a:schemeClr val="tx1"/>
                    </a:gs>
                  </a:gsLst>
                  <a:lin ang="5400000" scaled="0"/>
                </a:gradFill>
              </a:rPr>
              <a:t>intelligent caching</a:t>
            </a:r>
            <a:endParaRPr lang="en-US" sz="2040" dirty="0">
              <a:gradFill>
                <a:gsLst>
                  <a:gs pos="0">
                    <a:schemeClr val="tx1"/>
                  </a:gs>
                  <a:gs pos="100000">
                    <a:schemeClr val="tx1"/>
                  </a:gs>
                </a:gsLst>
                <a:lin ang="5400000" scaled="0"/>
              </a:gradFill>
            </a:endParaRPr>
          </a:p>
        </p:txBody>
      </p:sp>
      <p:sp>
        <p:nvSpPr>
          <p:cNvPr id="7" name="Rectangle 6"/>
          <p:cNvSpPr/>
          <p:nvPr/>
        </p:nvSpPr>
        <p:spPr>
          <a:xfrm>
            <a:off x="2668453" y="3489642"/>
            <a:ext cx="2057400" cy="10058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err="1">
                <a:gradFill>
                  <a:gsLst>
                    <a:gs pos="0">
                      <a:schemeClr val="tx1"/>
                    </a:gs>
                    <a:gs pos="100000">
                      <a:schemeClr val="tx1"/>
                    </a:gs>
                  </a:gsLst>
                  <a:lin ang="5400000" scaled="0"/>
                </a:gradFill>
              </a:rPr>
              <a:t>RemoteFX</a:t>
            </a:r>
            <a:r>
              <a:rPr lang="en-US" sz="2040" dirty="0">
                <a:gradFill>
                  <a:gsLst>
                    <a:gs pos="0">
                      <a:schemeClr val="tx1"/>
                    </a:gs>
                    <a:gs pos="100000">
                      <a:schemeClr val="tx1"/>
                    </a:gs>
                  </a:gsLst>
                  <a:lin ang="5400000" scaled="0"/>
                </a:gradFill>
              </a:rPr>
              <a:t> </a:t>
            </a:r>
            <a:r>
              <a:rPr lang="en-US" sz="2040" dirty="0" smtClean="0">
                <a:gradFill>
                  <a:gsLst>
                    <a:gs pos="0">
                      <a:schemeClr val="tx1"/>
                    </a:gs>
                    <a:gs pos="100000">
                      <a:schemeClr val="tx1"/>
                    </a:gs>
                  </a:gsLst>
                  <a:lin ang="5400000" scaled="0"/>
                </a:gradFill>
              </a:rPr>
              <a:t>progressive rendering</a:t>
            </a:r>
            <a:endParaRPr lang="en-US" sz="2040" dirty="0">
              <a:gradFill>
                <a:gsLst>
                  <a:gs pos="0">
                    <a:schemeClr val="tx1"/>
                  </a:gs>
                  <a:gs pos="100000">
                    <a:schemeClr val="tx1"/>
                  </a:gs>
                </a:gsLst>
                <a:lin ang="5400000" scaled="0"/>
              </a:gradFill>
            </a:endParaRPr>
          </a:p>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endParaRPr>
          </a:p>
        </p:txBody>
      </p:sp>
      <p:sp>
        <p:nvSpPr>
          <p:cNvPr id="8" name="Rectangle 7"/>
          <p:cNvSpPr/>
          <p:nvPr/>
        </p:nvSpPr>
        <p:spPr>
          <a:xfrm>
            <a:off x="4819411" y="3489642"/>
            <a:ext cx="2057400" cy="10058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a:gradFill>
                  <a:gsLst>
                    <a:gs pos="0">
                      <a:schemeClr val="tx1"/>
                    </a:gs>
                    <a:gs pos="100000">
                      <a:schemeClr val="tx1"/>
                    </a:gs>
                  </a:gsLst>
                  <a:lin ang="5400000" scaled="0"/>
                </a:gradFill>
              </a:rPr>
              <a:t>RemoteFX </a:t>
            </a:r>
          </a:p>
          <a:p>
            <a:pPr defTabSz="932290" fontAlgn="base">
              <a:lnSpc>
                <a:spcPct val="90000"/>
              </a:lnSpc>
              <a:spcBef>
                <a:spcPct val="0"/>
              </a:spcBef>
              <a:spcAft>
                <a:spcPct val="0"/>
              </a:spcAft>
            </a:pPr>
            <a:r>
              <a:rPr lang="en-US" sz="2040" dirty="0" smtClean="0">
                <a:gradFill>
                  <a:gsLst>
                    <a:gs pos="0">
                      <a:schemeClr val="tx1"/>
                    </a:gs>
                    <a:gs pos="100000">
                      <a:schemeClr val="tx1"/>
                    </a:gs>
                  </a:gsLst>
                  <a:lin ang="5400000" scaled="0"/>
                </a:gradFill>
              </a:rPr>
              <a:t>optimized text codecs</a:t>
            </a:r>
            <a:endParaRPr lang="en-US" sz="2040" dirty="0">
              <a:gradFill>
                <a:gsLst>
                  <a:gs pos="0">
                    <a:schemeClr val="tx1"/>
                  </a:gs>
                  <a:gs pos="100000">
                    <a:schemeClr val="tx1"/>
                  </a:gs>
                </a:gsLst>
                <a:lin ang="5400000" scaled="0"/>
              </a:gradFill>
            </a:endParaRPr>
          </a:p>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endParaRPr>
          </a:p>
        </p:txBody>
      </p:sp>
      <p:sp>
        <p:nvSpPr>
          <p:cNvPr id="9" name="Rectangle 8"/>
          <p:cNvSpPr/>
          <p:nvPr/>
        </p:nvSpPr>
        <p:spPr>
          <a:xfrm>
            <a:off x="517495" y="3489642"/>
            <a:ext cx="2057400" cy="10058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err="1">
                <a:gradFill>
                  <a:gsLst>
                    <a:gs pos="0">
                      <a:schemeClr val="tx1"/>
                    </a:gs>
                    <a:gs pos="100000">
                      <a:schemeClr val="tx1"/>
                    </a:gs>
                  </a:gsLst>
                  <a:lin ang="5400000" scaled="0"/>
                </a:gradFill>
              </a:rPr>
              <a:t>RemoteFX</a:t>
            </a:r>
            <a:r>
              <a:rPr lang="en-US" sz="2040" dirty="0">
                <a:gradFill>
                  <a:gsLst>
                    <a:gs pos="0">
                      <a:schemeClr val="tx1"/>
                    </a:gs>
                    <a:gs pos="100000">
                      <a:schemeClr val="tx1"/>
                    </a:gs>
                  </a:gsLst>
                  <a:lin ang="5400000" scaled="0"/>
                </a:gradFill>
              </a:rPr>
              <a:t> </a:t>
            </a:r>
            <a:r>
              <a:rPr lang="en-US" sz="2040" dirty="0" smtClean="0">
                <a:gradFill>
                  <a:gsLst>
                    <a:gs pos="0">
                      <a:schemeClr val="tx1"/>
                    </a:gs>
                    <a:gs pos="100000">
                      <a:schemeClr val="tx1"/>
                    </a:gs>
                  </a:gsLst>
                  <a:lin ang="5400000" scaled="0"/>
                </a:gradFill>
              </a:rPr>
              <a:t>media remoting</a:t>
            </a:r>
            <a:endParaRPr lang="en-US" sz="2040" dirty="0">
              <a:gradFill>
                <a:gsLst>
                  <a:gs pos="0">
                    <a:schemeClr val="tx1"/>
                  </a:gs>
                  <a:gs pos="100000">
                    <a:schemeClr val="tx1"/>
                  </a:gs>
                </a:gsLst>
                <a:lin ang="5400000" scaled="0"/>
              </a:gradFill>
            </a:endParaRPr>
          </a:p>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endParaRPr>
          </a:p>
        </p:txBody>
      </p:sp>
      <p:sp>
        <p:nvSpPr>
          <p:cNvPr id="10" name="Rectangle 9"/>
          <p:cNvSpPr/>
          <p:nvPr/>
        </p:nvSpPr>
        <p:spPr>
          <a:xfrm>
            <a:off x="503238" y="5773738"/>
            <a:ext cx="8524530" cy="7366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2290" fontAlgn="base">
              <a:lnSpc>
                <a:spcPct val="90000"/>
              </a:lnSpc>
              <a:spcBef>
                <a:spcPct val="0"/>
              </a:spcBef>
              <a:spcAft>
                <a:spcPct val="0"/>
              </a:spcAft>
            </a:pPr>
            <a:r>
              <a:rPr lang="en-US" sz="2040" dirty="0">
                <a:gradFill>
                  <a:gsLst>
                    <a:gs pos="0">
                      <a:schemeClr val="tx1"/>
                    </a:gs>
                    <a:gs pos="100000">
                      <a:schemeClr val="tx1"/>
                    </a:gs>
                  </a:gsLst>
                  <a:lin ang="5400000" scaled="0"/>
                </a:gradFill>
              </a:rPr>
              <a:t>RemoteFX for WAN </a:t>
            </a:r>
            <a:r>
              <a:rPr lang="en-US" sz="2040" dirty="0" smtClean="0">
                <a:gradFill>
                  <a:gsLst>
                    <a:gs pos="0">
                      <a:schemeClr val="tx1"/>
                    </a:gs>
                    <a:gs pos="100000">
                      <a:schemeClr val="tx1"/>
                    </a:gs>
                  </a:gsLst>
                  <a:lin ang="5400000" scaled="0"/>
                </a:gradFill>
              </a:rPr>
              <a:t>transports</a:t>
            </a:r>
            <a:endParaRPr lang="en-US" sz="2040" dirty="0">
              <a:gradFill>
                <a:gsLst>
                  <a:gs pos="0">
                    <a:schemeClr val="tx1"/>
                  </a:gs>
                  <a:gs pos="100000">
                    <a:schemeClr val="tx1"/>
                  </a:gs>
                </a:gsLst>
                <a:lin ang="5400000" scaled="0"/>
              </a:gradFill>
            </a:endParaRPr>
          </a:p>
        </p:txBody>
      </p:sp>
      <p:sp>
        <p:nvSpPr>
          <p:cNvPr id="11" name="Rectangle 10"/>
          <p:cNvSpPr/>
          <p:nvPr/>
        </p:nvSpPr>
        <p:spPr>
          <a:xfrm>
            <a:off x="6970368" y="3489642"/>
            <a:ext cx="2057400" cy="10058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a:gradFill>
                  <a:gsLst>
                    <a:gs pos="0">
                      <a:schemeClr val="tx1"/>
                    </a:gs>
                    <a:gs pos="100000">
                      <a:schemeClr val="tx1"/>
                    </a:gs>
                  </a:gsLst>
                  <a:lin ang="5400000" scaled="0"/>
                </a:gradFill>
              </a:rPr>
              <a:t>RemoteFX </a:t>
            </a:r>
          </a:p>
          <a:p>
            <a:pPr defTabSz="932290" fontAlgn="base">
              <a:lnSpc>
                <a:spcPct val="90000"/>
              </a:lnSpc>
              <a:spcBef>
                <a:spcPct val="0"/>
              </a:spcBef>
              <a:spcAft>
                <a:spcPct val="0"/>
              </a:spcAft>
            </a:pPr>
            <a:r>
              <a:rPr lang="en-US" sz="2040" dirty="0" err="1">
                <a:gradFill>
                  <a:gsLst>
                    <a:gs pos="0">
                      <a:schemeClr val="tx1"/>
                    </a:gs>
                    <a:gs pos="100000">
                      <a:schemeClr val="tx1"/>
                    </a:gs>
                  </a:gsLst>
                  <a:lin ang="5400000" scaled="0"/>
                </a:gradFill>
              </a:rPr>
              <a:t>Calista</a:t>
            </a:r>
            <a:r>
              <a:rPr lang="en-US" sz="2040" dirty="0">
                <a:gradFill>
                  <a:gsLst>
                    <a:gs pos="0">
                      <a:schemeClr val="tx1"/>
                    </a:gs>
                    <a:gs pos="100000">
                      <a:schemeClr val="tx1"/>
                    </a:gs>
                  </a:gsLst>
                  <a:lin ang="5400000" scaled="0"/>
                </a:gradFill>
              </a:rPr>
              <a:t> </a:t>
            </a:r>
            <a:r>
              <a:rPr lang="en-US" sz="2040" dirty="0" smtClean="0">
                <a:gradFill>
                  <a:gsLst>
                    <a:gs pos="0">
                      <a:schemeClr val="tx1"/>
                    </a:gs>
                    <a:gs pos="100000">
                      <a:schemeClr val="tx1"/>
                    </a:gs>
                  </a:gsLst>
                  <a:lin ang="5400000" scaled="0"/>
                </a:gradFill>
              </a:rPr>
              <a:t>codec</a:t>
            </a:r>
            <a:endParaRPr lang="en-US" sz="2040" dirty="0">
              <a:gradFill>
                <a:gsLst>
                  <a:gs pos="0">
                    <a:schemeClr val="tx1"/>
                  </a:gs>
                  <a:gs pos="100000">
                    <a:schemeClr val="tx1"/>
                  </a:gs>
                </a:gsLst>
                <a:lin ang="5400000" scaled="0"/>
              </a:gradFill>
            </a:endParaRPr>
          </a:p>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endParaRPr>
          </a:p>
        </p:txBody>
      </p:sp>
      <p:sp>
        <p:nvSpPr>
          <p:cNvPr id="12" name="Text Placeholder 2"/>
          <p:cNvSpPr txBox="1">
            <a:spLocks/>
          </p:cNvSpPr>
          <p:nvPr/>
        </p:nvSpPr>
        <p:spPr>
          <a:xfrm>
            <a:off x="9418637" y="1502561"/>
            <a:ext cx="2213385" cy="1044249"/>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a:latin typeface="+mj-lt"/>
              </a:rPr>
              <a:t>Apps and </a:t>
            </a:r>
            <a:r>
              <a:rPr lang="en-US" sz="3000" dirty="0" smtClean="0">
                <a:latin typeface="+mj-lt"/>
              </a:rPr>
              <a:t>desktop</a:t>
            </a:r>
            <a:endParaRPr lang="en-US" sz="3000" dirty="0">
              <a:latin typeface="+mj-lt"/>
            </a:endParaRPr>
          </a:p>
        </p:txBody>
      </p:sp>
      <p:sp>
        <p:nvSpPr>
          <p:cNvPr id="13" name="Rectangle 12"/>
          <p:cNvSpPr/>
          <p:nvPr/>
        </p:nvSpPr>
        <p:spPr>
          <a:xfrm>
            <a:off x="517494" y="4590740"/>
            <a:ext cx="8510276" cy="37274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040" dirty="0" err="1">
                <a:gradFill>
                  <a:gsLst>
                    <a:gs pos="0">
                      <a:schemeClr val="tx1"/>
                    </a:gs>
                    <a:gs pos="100000">
                      <a:schemeClr val="tx1"/>
                    </a:gs>
                  </a:gsLst>
                  <a:lin ang="5400000" scaled="0"/>
                </a:gradFill>
              </a:rPr>
              <a:t>RemoteFX</a:t>
            </a:r>
            <a:r>
              <a:rPr lang="en-US" sz="2040" dirty="0">
                <a:gradFill>
                  <a:gsLst>
                    <a:gs pos="0">
                      <a:schemeClr val="tx1"/>
                    </a:gs>
                    <a:gs pos="100000">
                      <a:schemeClr val="tx1"/>
                    </a:gs>
                  </a:gsLst>
                  <a:lin ang="5400000" scaled="0"/>
                </a:gradFill>
              </a:rPr>
              <a:t> </a:t>
            </a:r>
            <a:r>
              <a:rPr lang="en-US" sz="2040" dirty="0" smtClean="0">
                <a:gradFill>
                  <a:gsLst>
                    <a:gs pos="0">
                      <a:schemeClr val="tx1"/>
                    </a:gs>
                    <a:gs pos="100000">
                      <a:schemeClr val="tx1"/>
                    </a:gs>
                  </a:gsLst>
                  <a:lin ang="5400000" scaled="0"/>
                </a:gradFill>
              </a:rPr>
              <a:t>protocol encoding</a:t>
            </a:r>
            <a:endParaRPr lang="en-US" sz="2040" dirty="0">
              <a:gradFill>
                <a:gsLst>
                  <a:gs pos="0">
                    <a:schemeClr val="tx1"/>
                  </a:gs>
                  <a:gs pos="100000">
                    <a:schemeClr val="tx1"/>
                  </a:gs>
                </a:gsLst>
                <a:lin ang="5400000" scaled="0"/>
              </a:gradFill>
            </a:endParaRPr>
          </a:p>
        </p:txBody>
      </p:sp>
      <p:sp>
        <p:nvSpPr>
          <p:cNvPr id="14" name="Down Arrow 13"/>
          <p:cNvSpPr/>
          <p:nvPr/>
        </p:nvSpPr>
        <p:spPr bwMode="auto">
          <a:xfrm>
            <a:off x="4571697" y="2279449"/>
            <a:ext cx="364711" cy="608213"/>
          </a:xfrm>
          <a:prstGeom prst="downArrow">
            <a:avLst/>
          </a:prstGeom>
          <a:solidFill>
            <a:schemeClr val="accent1">
              <a:alpha val="47843"/>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bg1"/>
                  </a:gs>
                  <a:gs pos="100000">
                    <a:schemeClr val="bg1"/>
                  </a:gs>
                </a:gsLst>
                <a:lin ang="5400000" scaled="0"/>
              </a:gradFill>
            </a:endParaRPr>
          </a:p>
        </p:txBody>
      </p:sp>
      <p:sp>
        <p:nvSpPr>
          <p:cNvPr id="15" name="Up-Down Arrow 14"/>
          <p:cNvSpPr/>
          <p:nvPr/>
        </p:nvSpPr>
        <p:spPr bwMode="auto">
          <a:xfrm>
            <a:off x="4571697" y="5062375"/>
            <a:ext cx="364711" cy="568487"/>
          </a:xfrm>
          <a:prstGeom prst="upDownArrow">
            <a:avLst/>
          </a:prstGeom>
          <a:solidFill>
            <a:schemeClr val="accent1">
              <a:alpha val="47843"/>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bg1"/>
                  </a:gs>
                  <a:gs pos="100000">
                    <a:schemeClr val="bg1"/>
                  </a:gs>
                </a:gsLst>
                <a:lin ang="5400000" scaled="0"/>
              </a:gradFill>
            </a:endParaRPr>
          </a:p>
        </p:txBody>
      </p:sp>
      <p:sp>
        <p:nvSpPr>
          <p:cNvPr id="16" name="Text Placeholder 2"/>
          <p:cNvSpPr txBox="1">
            <a:spLocks/>
          </p:cNvSpPr>
          <p:nvPr/>
        </p:nvSpPr>
        <p:spPr>
          <a:xfrm>
            <a:off x="9418637" y="2935287"/>
            <a:ext cx="2213385" cy="192342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err="1" smtClean="0">
                <a:latin typeface="+mj-lt"/>
              </a:rPr>
              <a:t>RemoteFX</a:t>
            </a:r>
            <a:r>
              <a:rPr lang="en-US" sz="3000" dirty="0" smtClean="0">
                <a:latin typeface="+mj-lt"/>
              </a:rPr>
              <a:t> adaptive graphics</a:t>
            </a:r>
            <a:endParaRPr lang="en-US" sz="3000" dirty="0">
              <a:latin typeface="+mj-lt"/>
            </a:endParaRPr>
          </a:p>
        </p:txBody>
      </p:sp>
      <p:sp>
        <p:nvSpPr>
          <p:cNvPr id="17" name="Text Placeholder 2"/>
          <p:cNvSpPr txBox="1">
            <a:spLocks/>
          </p:cNvSpPr>
          <p:nvPr/>
        </p:nvSpPr>
        <p:spPr>
          <a:xfrm>
            <a:off x="9418637" y="5680074"/>
            <a:ext cx="2213385" cy="92233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err="1" smtClean="0">
                <a:latin typeface="+mj-lt"/>
              </a:rPr>
              <a:t>RemoteFX</a:t>
            </a:r>
            <a:r>
              <a:rPr lang="en-US" sz="3000" dirty="0" smtClean="0">
                <a:latin typeface="+mj-lt"/>
              </a:rPr>
              <a:t> </a:t>
            </a:r>
            <a:r>
              <a:rPr lang="en-US" sz="3000" dirty="0">
                <a:latin typeface="+mj-lt"/>
              </a:rPr>
              <a:t>for WAN</a:t>
            </a:r>
          </a:p>
        </p:txBody>
      </p:sp>
    </p:spTree>
    <p:extLst>
      <p:ext uri="{BB962C8B-B14F-4D97-AF65-F5344CB8AC3E}">
        <p14:creationId xmlns:p14="http://schemas.microsoft.com/office/powerpoint/2010/main" val="1152400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3"/>
            <a:ext cx="10972801" cy="2743200"/>
          </a:xfrm>
        </p:spPr>
        <p:txBody>
          <a:bodyPr/>
          <a:lstStyle/>
          <a:p>
            <a:r>
              <a:rPr lang="en-US" sz="4800" dirty="0"/>
              <a:t>RemoteFX in Windows </a:t>
            </a:r>
            <a:r>
              <a:rPr lang="en-US" sz="4800" dirty="0" smtClean="0"/>
              <a:t>8 </a:t>
            </a:r>
            <a:r>
              <a:rPr lang="en-US" sz="4800" dirty="0"/>
              <a:t>dynamically adapts to changing network conditions and optimizes encoding to the content</a:t>
            </a:r>
          </a:p>
        </p:txBody>
      </p:sp>
    </p:spTree>
    <p:extLst>
      <p:ext uri="{BB962C8B-B14F-4D97-AF65-F5344CB8AC3E}">
        <p14:creationId xmlns:p14="http://schemas.microsoft.com/office/powerpoint/2010/main" val="2657296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RemoteFX</a:t>
            </a:r>
            <a:r>
              <a:rPr lang="en-US" dirty="0" smtClean="0"/>
              <a:t> adaptive graphics</a:t>
            </a:r>
            <a:endParaRPr lang="en-US" dirty="0"/>
          </a:p>
        </p:txBody>
      </p:sp>
      <p:sp>
        <p:nvSpPr>
          <p:cNvPr id="5" name="Text Placeholder 2"/>
          <p:cNvSpPr txBox="1">
            <a:spLocks/>
          </p:cNvSpPr>
          <p:nvPr/>
        </p:nvSpPr>
        <p:spPr>
          <a:xfrm>
            <a:off x="8661845" y="3685256"/>
            <a:ext cx="3310216" cy="59676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Image </a:t>
            </a:r>
            <a:r>
              <a:rPr lang="en-US" sz="2800" dirty="0" smtClean="0"/>
              <a:t>content</a:t>
            </a:r>
            <a:endParaRPr lang="en-US" sz="2800" dirty="0"/>
          </a:p>
          <a:p>
            <a:pPr marL="0" indent="0">
              <a:buNone/>
            </a:pPr>
            <a:endParaRPr lang="en-US" sz="2800" dirty="0"/>
          </a:p>
          <a:p>
            <a:pPr marL="0" indent="0">
              <a:buNone/>
            </a:pPr>
            <a:endParaRPr lang="en-US" sz="2800" dirty="0"/>
          </a:p>
        </p:txBody>
      </p:sp>
      <p:sp>
        <p:nvSpPr>
          <p:cNvPr id="6" name="Rectangle 5"/>
          <p:cNvSpPr/>
          <p:nvPr/>
        </p:nvSpPr>
        <p:spPr>
          <a:xfrm>
            <a:off x="8011771" y="3685255"/>
            <a:ext cx="590208" cy="596763"/>
          </a:xfrm>
          <a:prstGeom prst="rect">
            <a:avLst/>
          </a:prstGeom>
          <a:solidFill>
            <a:schemeClr val="accent1">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7" name="Text Placeholder 2"/>
          <p:cNvSpPr txBox="1">
            <a:spLocks/>
          </p:cNvSpPr>
          <p:nvPr/>
        </p:nvSpPr>
        <p:spPr>
          <a:xfrm>
            <a:off x="8666043" y="2532031"/>
            <a:ext cx="3310216" cy="59676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Text </a:t>
            </a:r>
            <a:r>
              <a:rPr lang="en-US" sz="2800" dirty="0" smtClean="0"/>
              <a:t>content</a:t>
            </a:r>
            <a:endParaRPr lang="en-US" sz="2800" dirty="0"/>
          </a:p>
          <a:p>
            <a:pPr marL="0" indent="0">
              <a:buNone/>
            </a:pPr>
            <a:endParaRPr lang="en-US" sz="2800" dirty="0"/>
          </a:p>
          <a:p>
            <a:pPr marL="0" indent="0">
              <a:buNone/>
            </a:pPr>
            <a:endParaRPr lang="en-US" sz="2800" dirty="0"/>
          </a:p>
        </p:txBody>
      </p:sp>
      <p:sp>
        <p:nvSpPr>
          <p:cNvPr id="8" name="Rectangle 7"/>
          <p:cNvSpPr/>
          <p:nvPr/>
        </p:nvSpPr>
        <p:spPr>
          <a:xfrm>
            <a:off x="8019461" y="2450866"/>
            <a:ext cx="590208" cy="59676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9" name="Text Placeholder 2"/>
          <p:cNvSpPr txBox="1">
            <a:spLocks/>
          </p:cNvSpPr>
          <p:nvPr/>
        </p:nvSpPr>
        <p:spPr>
          <a:xfrm>
            <a:off x="8666044" y="4882608"/>
            <a:ext cx="3310216" cy="59676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Video/animations</a:t>
            </a:r>
            <a:endParaRPr lang="en-US" sz="2800" dirty="0"/>
          </a:p>
          <a:p>
            <a:pPr marL="0" indent="0">
              <a:buNone/>
            </a:pPr>
            <a:endParaRPr lang="en-US" sz="3264" dirty="0"/>
          </a:p>
          <a:p>
            <a:pPr marL="0" indent="0">
              <a:buNone/>
            </a:pPr>
            <a:endParaRPr lang="en-US" sz="3264" dirty="0"/>
          </a:p>
        </p:txBody>
      </p:sp>
      <p:sp>
        <p:nvSpPr>
          <p:cNvPr id="10" name="Rectangle 9"/>
          <p:cNvSpPr/>
          <p:nvPr/>
        </p:nvSpPr>
        <p:spPr>
          <a:xfrm>
            <a:off x="8019461" y="4875055"/>
            <a:ext cx="590208" cy="59676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253"/>
          <a:stretch/>
        </p:blipFill>
        <p:spPr bwMode="auto">
          <a:xfrm>
            <a:off x="503238" y="1211171"/>
            <a:ext cx="7152530" cy="5378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03238" y="2486025"/>
            <a:ext cx="2319129" cy="1876425"/>
          </a:xfrm>
          <a:prstGeom prst="rect">
            <a:avLst/>
          </a:prstGeom>
          <a:solidFill>
            <a:schemeClr val="accent1">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3" name="Rectangle 12"/>
          <p:cNvSpPr/>
          <p:nvPr/>
        </p:nvSpPr>
        <p:spPr>
          <a:xfrm>
            <a:off x="503238" y="5347041"/>
            <a:ext cx="2406928" cy="815634"/>
          </a:xfrm>
          <a:prstGeom prst="rect">
            <a:avLst/>
          </a:prstGeom>
          <a:solidFill>
            <a:schemeClr val="accent1">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4" name="Rectangle 13"/>
          <p:cNvSpPr/>
          <p:nvPr/>
        </p:nvSpPr>
        <p:spPr>
          <a:xfrm>
            <a:off x="503238" y="1211171"/>
            <a:ext cx="7152530" cy="1274854"/>
          </a:xfrm>
          <a:prstGeom prst="rect">
            <a:avLst/>
          </a:prstGeom>
          <a:solidFill>
            <a:schemeClr val="accent1">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5" name="Rectangle 14"/>
          <p:cNvSpPr/>
          <p:nvPr/>
        </p:nvSpPr>
        <p:spPr>
          <a:xfrm>
            <a:off x="2910166" y="5180990"/>
            <a:ext cx="2240475" cy="1408911"/>
          </a:xfrm>
          <a:prstGeom prst="rect">
            <a:avLst/>
          </a:prstGeom>
          <a:solidFill>
            <a:schemeClr val="accent6">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6" name="Rectangle 15"/>
          <p:cNvSpPr/>
          <p:nvPr/>
        </p:nvSpPr>
        <p:spPr>
          <a:xfrm>
            <a:off x="503238" y="4362451"/>
            <a:ext cx="4647403" cy="984590"/>
          </a:xfrm>
          <a:prstGeom prst="rect">
            <a:avLst/>
          </a:prstGeom>
          <a:solidFill>
            <a:schemeClr val="accent6">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7" name="Rectangle 16"/>
          <p:cNvSpPr/>
          <p:nvPr/>
        </p:nvSpPr>
        <p:spPr>
          <a:xfrm>
            <a:off x="5150640" y="4410075"/>
            <a:ext cx="2291594" cy="2179826"/>
          </a:xfrm>
          <a:prstGeom prst="rect">
            <a:avLst/>
          </a:prstGeom>
          <a:solidFill>
            <a:schemeClr val="accent6">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8" name="Rectangle 17"/>
          <p:cNvSpPr/>
          <p:nvPr/>
        </p:nvSpPr>
        <p:spPr>
          <a:xfrm>
            <a:off x="5150641" y="4875055"/>
            <a:ext cx="897734" cy="506570"/>
          </a:xfrm>
          <a:prstGeom prst="rect">
            <a:avLst/>
          </a:prstGeom>
          <a:solidFill>
            <a:schemeClr val="accent1">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19" name="Rectangle 18"/>
          <p:cNvSpPr/>
          <p:nvPr/>
        </p:nvSpPr>
        <p:spPr>
          <a:xfrm>
            <a:off x="2822367" y="2486025"/>
            <a:ext cx="2328273" cy="1876425"/>
          </a:xfrm>
          <a:prstGeom prst="rect">
            <a:avLst/>
          </a:prstGeom>
          <a:solidFill>
            <a:schemeClr val="accent6">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20" name="Rectangle 19"/>
          <p:cNvSpPr/>
          <p:nvPr/>
        </p:nvSpPr>
        <p:spPr>
          <a:xfrm>
            <a:off x="5150642" y="2486025"/>
            <a:ext cx="2291592" cy="1924050"/>
          </a:xfrm>
          <a:prstGeom prst="rect">
            <a:avLst/>
          </a:prstGeom>
          <a:solidFill>
            <a:schemeClr val="accent5">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21" name="Rectangle 20"/>
          <p:cNvSpPr/>
          <p:nvPr/>
        </p:nvSpPr>
        <p:spPr>
          <a:xfrm>
            <a:off x="7444252" y="2369468"/>
            <a:ext cx="211516" cy="4220433"/>
          </a:xfrm>
          <a:prstGeom prst="rect">
            <a:avLst/>
          </a:prstGeom>
          <a:solidFill>
            <a:srgbClr val="00B0F0">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
        <p:nvSpPr>
          <p:cNvPr id="22" name="Rectangle 21"/>
          <p:cNvSpPr/>
          <p:nvPr/>
        </p:nvSpPr>
        <p:spPr>
          <a:xfrm>
            <a:off x="503238" y="6162675"/>
            <a:ext cx="2406928" cy="427226"/>
          </a:xfrm>
          <a:prstGeom prst="rect">
            <a:avLst/>
          </a:prstGeom>
          <a:solidFill>
            <a:schemeClr val="accent6">
              <a:alpha val="3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0048" tIns="35024" rIns="70048" bIns="35024" rtlCol="0" anchor="ctr"/>
          <a:lstStyle/>
          <a:p>
            <a:pPr algn="ctr"/>
            <a:endParaRPr lang="en-US" sz="1836"/>
          </a:p>
        </p:txBody>
      </p:sp>
    </p:spTree>
    <p:extLst>
      <p:ext uri="{BB962C8B-B14F-4D97-AF65-F5344CB8AC3E}">
        <p14:creationId xmlns:p14="http://schemas.microsoft.com/office/powerpoint/2010/main" val="193446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RemoteFX</a:t>
            </a:r>
            <a:r>
              <a:rPr lang="en-US" dirty="0"/>
              <a:t> </a:t>
            </a:r>
            <a:r>
              <a:rPr lang="en-US" dirty="0" smtClean="0"/>
              <a:t>progressive rendering</a:t>
            </a:r>
            <a:endParaRPr lang="en-US"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373"/>
          <a:stretch/>
        </p:blipFill>
        <p:spPr bwMode="auto">
          <a:xfrm>
            <a:off x="8770740" y="1211265"/>
            <a:ext cx="3124595" cy="5329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636989" y="1211265"/>
            <a:ext cx="3124595" cy="5329235"/>
            <a:chOff x="4663970" y="1089293"/>
            <a:chExt cx="3196109" cy="5451207"/>
          </a:xfrm>
        </p:grpSpPr>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373"/>
            <a:stretch/>
          </p:blipFill>
          <p:spPr bwMode="auto">
            <a:xfrm>
              <a:off x="4663970" y="1089293"/>
              <a:ext cx="3196109" cy="545120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809689" y="2579746"/>
              <a:ext cx="3050390" cy="303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503238" y="1211263"/>
            <a:ext cx="3124595" cy="5329237"/>
            <a:chOff x="531948" y="1089291"/>
            <a:chExt cx="3196109" cy="5451209"/>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373"/>
            <a:stretch/>
          </p:blipFill>
          <p:spPr bwMode="auto">
            <a:xfrm>
              <a:off x="531948" y="1089291"/>
              <a:ext cx="3196109" cy="545120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67952" y="2579746"/>
              <a:ext cx="3060105" cy="30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ight Arrow 8"/>
          <p:cNvSpPr/>
          <p:nvPr/>
        </p:nvSpPr>
        <p:spPr bwMode="auto">
          <a:xfrm>
            <a:off x="3862614" y="3650122"/>
            <a:ext cx="569251" cy="445105"/>
          </a:xfrm>
          <a:prstGeom prst="rightArrow">
            <a:avLst/>
          </a:prstGeom>
          <a:solidFill>
            <a:schemeClr val="accent1">
              <a:alpha val="47843"/>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bg1"/>
                  </a:gs>
                  <a:gs pos="100000">
                    <a:schemeClr val="bg1"/>
                  </a:gs>
                </a:gsLst>
                <a:lin ang="5400000" scaled="0"/>
              </a:gradFill>
            </a:endParaRPr>
          </a:p>
        </p:txBody>
      </p:sp>
      <p:sp>
        <p:nvSpPr>
          <p:cNvPr id="10" name="Right Arrow 9"/>
          <p:cNvSpPr/>
          <p:nvPr/>
        </p:nvSpPr>
        <p:spPr bwMode="auto">
          <a:xfrm>
            <a:off x="8013743" y="3650122"/>
            <a:ext cx="569251" cy="445105"/>
          </a:xfrm>
          <a:prstGeom prst="rightArrow">
            <a:avLst/>
          </a:prstGeom>
          <a:solidFill>
            <a:schemeClr val="accent1">
              <a:alpha val="47843"/>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525625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03238" y="1211263"/>
            <a:ext cx="3124595" cy="5329237"/>
            <a:chOff x="531948" y="1089291"/>
            <a:chExt cx="3196109" cy="5451209"/>
          </a:xfrm>
        </p:grpSpPr>
        <p:pic>
          <p:nvPicPr>
            <p:cNvPr id="17"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b="5373"/>
            <a:stretch/>
          </p:blipFill>
          <p:spPr bwMode="auto">
            <a:xfrm>
              <a:off x="531948" y="1089291"/>
              <a:ext cx="3196109" cy="545120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67952" y="2579746"/>
              <a:ext cx="3060105" cy="30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err="1"/>
              <a:t>RemoteFX</a:t>
            </a:r>
            <a:r>
              <a:rPr lang="en-US" dirty="0"/>
              <a:t> </a:t>
            </a:r>
            <a:r>
              <a:rPr lang="en-US" dirty="0" smtClean="0"/>
              <a:t>progressive rendering</a:t>
            </a:r>
            <a:endParaRPr lang="en-US" dirty="0"/>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6194" r="6249" b="9123"/>
          <a:stretch/>
        </p:blipFill>
        <p:spPr bwMode="auto">
          <a:xfrm>
            <a:off x="4122861" y="1233437"/>
            <a:ext cx="4881439" cy="53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071004" y="4998055"/>
            <a:ext cx="1268453" cy="1402745"/>
          </a:xfrm>
          <a:prstGeom prst="rect">
            <a:avLst/>
          </a:prstGeom>
          <a:noFill/>
          <a:ln w="50800">
            <a:solidFill>
              <a:schemeClr val="accent3"/>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tx1"/>
                  </a:gs>
                  <a:gs pos="100000">
                    <a:schemeClr val="tx1"/>
                  </a:gs>
                </a:gsLst>
                <a:lin ang="5400000" scaled="0"/>
              </a:gradFill>
            </a:endParaRPr>
          </a:p>
        </p:txBody>
      </p:sp>
      <p:sp>
        <p:nvSpPr>
          <p:cNvPr id="9" name="Rectangle 8"/>
          <p:cNvSpPr/>
          <p:nvPr/>
        </p:nvSpPr>
        <p:spPr bwMode="auto">
          <a:xfrm>
            <a:off x="4122861" y="1233437"/>
            <a:ext cx="4881439" cy="5320080"/>
          </a:xfrm>
          <a:prstGeom prst="rect">
            <a:avLst/>
          </a:prstGeom>
          <a:noFill/>
          <a:ln w="57150">
            <a:solidFill>
              <a:schemeClr val="accent3"/>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chemeClr val="tx1"/>
                  </a:gs>
                  <a:gs pos="100000">
                    <a:schemeClr val="tx1"/>
                  </a:gs>
                </a:gsLst>
                <a:lin ang="5400000" scaled="0"/>
              </a:gradFill>
            </a:endParaRPr>
          </a:p>
        </p:txBody>
      </p:sp>
      <p:cxnSp>
        <p:nvCxnSpPr>
          <p:cNvPr id="10" name="Straight Connector 9"/>
          <p:cNvCxnSpPr/>
          <p:nvPr/>
        </p:nvCxnSpPr>
        <p:spPr>
          <a:xfrm flipV="1">
            <a:off x="3339457" y="1233437"/>
            <a:ext cx="783404" cy="3764618"/>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39457" y="6400800"/>
            <a:ext cx="783404" cy="152717"/>
          </a:xfrm>
          <a:prstGeom prst="line">
            <a:avLst/>
          </a:prstGeom>
          <a:ln w="381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a:xfrm>
            <a:off x="9283700" y="1211263"/>
            <a:ext cx="3152775" cy="5005590"/>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smtClean="0"/>
              <a:t>Text </a:t>
            </a:r>
            <a:r>
              <a:rPr lang="en-US" sz="2400" dirty="0"/>
              <a:t>remains </a:t>
            </a:r>
            <a:r>
              <a:rPr lang="en-US" sz="2400" dirty="0" smtClean="0"/>
              <a:t>clear </a:t>
            </a:r>
            <a:r>
              <a:rPr lang="en-US" sz="2400" dirty="0"/>
              <a:t>while images </a:t>
            </a:r>
            <a:r>
              <a:rPr lang="en-US" sz="2400" dirty="0" smtClean="0"/>
              <a:t>are progressively refined/rendered</a:t>
            </a:r>
            <a:endParaRPr lang="en-US" sz="2400" dirty="0"/>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endParaRPr lang="en-US" sz="2400" dirty="0"/>
          </a:p>
          <a:p>
            <a:pPr marL="0" indent="0">
              <a:lnSpc>
                <a:spcPct val="100000"/>
              </a:lnSpc>
              <a:spcBef>
                <a:spcPts val="0"/>
              </a:spcBef>
              <a:spcAft>
                <a:spcPts val="1200"/>
              </a:spcAft>
              <a:buNone/>
            </a:pPr>
            <a:endParaRPr lang="en-US" sz="2400" dirty="0"/>
          </a:p>
        </p:txBody>
      </p:sp>
    </p:spTree>
    <p:extLst>
      <p:ext uri="{BB962C8B-B14F-4D97-AF65-F5344CB8AC3E}">
        <p14:creationId xmlns:p14="http://schemas.microsoft.com/office/powerpoint/2010/main" val="1235959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Multi-touch and graphics</a:t>
            </a:r>
            <a:endParaRPr lang="en-US" dirty="0"/>
          </a:p>
        </p:txBody>
      </p:sp>
    </p:spTree>
    <p:extLst>
      <p:ext uri="{BB962C8B-B14F-4D97-AF65-F5344CB8AC3E}">
        <p14:creationId xmlns:p14="http://schemas.microsoft.com/office/powerpoint/2010/main" val="29028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WAN experience</a:t>
            </a:r>
            <a:endParaRPr lang="en-US" dirty="0">
              <a:solidFill>
                <a:srgbClr val="FFFFFF"/>
              </a:solidFill>
            </a:endParaRPr>
          </a:p>
        </p:txBody>
      </p:sp>
    </p:spTree>
    <p:extLst>
      <p:ext uri="{BB962C8B-B14F-4D97-AF65-F5344CB8AC3E}">
        <p14:creationId xmlns:p14="http://schemas.microsoft.com/office/powerpoint/2010/main" val="599452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Factors affecting remoting on WAN</a:t>
            </a:r>
            <a:endParaRPr lang="en-US" dirty="0"/>
          </a:p>
        </p:txBody>
      </p:sp>
      <p:grpSp>
        <p:nvGrpSpPr>
          <p:cNvPr id="5" name="Group 4"/>
          <p:cNvGrpSpPr/>
          <p:nvPr/>
        </p:nvGrpSpPr>
        <p:grpSpPr>
          <a:xfrm>
            <a:off x="493811" y="2112638"/>
            <a:ext cx="3738595" cy="3869484"/>
            <a:chOff x="471767" y="1714204"/>
            <a:chExt cx="3665622" cy="3793956"/>
          </a:xfrm>
        </p:grpSpPr>
        <p:sp>
          <p:nvSpPr>
            <p:cNvPr id="6" name="Rectangle 5"/>
            <p:cNvSpPr/>
            <p:nvPr/>
          </p:nvSpPr>
          <p:spPr bwMode="auto">
            <a:xfrm>
              <a:off x="479789" y="1714204"/>
              <a:ext cx="3657600" cy="258236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latin typeface="+mj-lt"/>
              </a:endParaRPr>
            </a:p>
          </p:txBody>
        </p:sp>
        <p:sp>
          <p:nvSpPr>
            <p:cNvPr id="7" name="Rectangle 6"/>
            <p:cNvSpPr/>
            <p:nvPr/>
          </p:nvSpPr>
          <p:spPr bwMode="auto">
            <a:xfrm>
              <a:off x="471767" y="1714205"/>
              <a:ext cx="3657600" cy="3793955"/>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93256" bIns="46628" numCol="1" rtlCol="0" anchor="t" anchorCtr="0" compatLnSpc="1">
              <a:prstTxWarp prst="textNoShape">
                <a:avLst/>
              </a:prstTxWarp>
            </a:bodyPr>
            <a:lstStyle/>
            <a:p>
              <a:r>
                <a:rPr lang="en-US" sz="4800" dirty="0">
                  <a:gradFill>
                    <a:gsLst>
                      <a:gs pos="0">
                        <a:schemeClr val="tx1"/>
                      </a:gs>
                      <a:gs pos="100000">
                        <a:schemeClr val="tx1"/>
                      </a:gs>
                    </a:gsLst>
                    <a:lin ang="5400000" scaled="0"/>
                  </a:gradFill>
                  <a:latin typeface="+mj-lt"/>
                </a:rPr>
                <a:t>Latency</a:t>
              </a:r>
            </a:p>
            <a:p>
              <a:endParaRPr lang="en-US" sz="4800" b="1" dirty="0">
                <a:gradFill>
                  <a:gsLst>
                    <a:gs pos="0">
                      <a:schemeClr val="tx1"/>
                    </a:gs>
                    <a:gs pos="100000">
                      <a:schemeClr val="tx1"/>
                    </a:gs>
                  </a:gsLst>
                  <a:lin ang="5400000" scaled="0"/>
                </a:gradFill>
                <a:latin typeface="+mj-lt"/>
              </a:endParaRPr>
            </a:p>
          </p:txBody>
        </p:sp>
      </p:grpSp>
      <p:grpSp>
        <p:nvGrpSpPr>
          <p:cNvPr id="8" name="Group 7"/>
          <p:cNvGrpSpPr/>
          <p:nvPr/>
        </p:nvGrpSpPr>
        <p:grpSpPr>
          <a:xfrm>
            <a:off x="4281178" y="2112638"/>
            <a:ext cx="3730413" cy="3869484"/>
            <a:chOff x="4434965" y="1714204"/>
            <a:chExt cx="3657600" cy="3793956"/>
          </a:xfrm>
        </p:grpSpPr>
        <p:sp>
          <p:nvSpPr>
            <p:cNvPr id="9" name="Rectangle 8"/>
            <p:cNvSpPr/>
            <p:nvPr/>
          </p:nvSpPr>
          <p:spPr bwMode="auto">
            <a:xfrm>
              <a:off x="4434965" y="1714204"/>
              <a:ext cx="3657600" cy="258236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latin typeface="+mj-lt"/>
              </a:endParaRPr>
            </a:p>
          </p:txBody>
        </p:sp>
        <p:sp>
          <p:nvSpPr>
            <p:cNvPr id="10" name="Rectangle 9"/>
            <p:cNvSpPr/>
            <p:nvPr/>
          </p:nvSpPr>
          <p:spPr bwMode="auto">
            <a:xfrm>
              <a:off x="4434965" y="1714205"/>
              <a:ext cx="3649577" cy="3793955"/>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93256" bIns="46628" numCol="1" rtlCol="0" anchor="t" anchorCtr="0" compatLnSpc="1">
              <a:prstTxWarp prst="textNoShape">
                <a:avLst/>
              </a:prstTxWarp>
            </a:bodyPr>
            <a:lstStyle/>
            <a:p>
              <a:r>
                <a:rPr lang="en-US" sz="4800" dirty="0" smtClean="0">
                  <a:gradFill>
                    <a:gsLst>
                      <a:gs pos="0">
                        <a:schemeClr val="tx1"/>
                      </a:gs>
                      <a:gs pos="100000">
                        <a:schemeClr val="tx1"/>
                      </a:gs>
                    </a:gsLst>
                    <a:lin ang="5400000" scaled="0"/>
                  </a:gradFill>
                  <a:latin typeface="+mj-lt"/>
                </a:rPr>
                <a:t>Packet loss</a:t>
              </a:r>
              <a:endParaRPr lang="en-US" sz="4800" dirty="0">
                <a:gradFill>
                  <a:gsLst>
                    <a:gs pos="0">
                      <a:schemeClr val="tx1"/>
                    </a:gs>
                    <a:gs pos="100000">
                      <a:schemeClr val="tx1"/>
                    </a:gs>
                  </a:gsLst>
                  <a:lin ang="5400000" scaled="0"/>
                </a:gradFill>
                <a:latin typeface="+mj-lt"/>
              </a:endParaRPr>
            </a:p>
            <a:p>
              <a:endParaRPr lang="en-US" sz="4800" dirty="0">
                <a:gradFill>
                  <a:gsLst>
                    <a:gs pos="0">
                      <a:schemeClr val="tx1"/>
                    </a:gs>
                    <a:gs pos="100000">
                      <a:schemeClr val="tx1"/>
                    </a:gs>
                  </a:gsLst>
                  <a:lin ang="5400000" scaled="0"/>
                </a:gradFill>
                <a:latin typeface="+mj-lt"/>
              </a:endParaRPr>
            </a:p>
            <a:p>
              <a:endParaRPr lang="en-US" sz="4800" dirty="0">
                <a:gradFill>
                  <a:gsLst>
                    <a:gs pos="0">
                      <a:schemeClr val="tx1"/>
                    </a:gs>
                    <a:gs pos="100000">
                      <a:schemeClr val="tx1"/>
                    </a:gs>
                  </a:gsLst>
                  <a:lin ang="5400000" scaled="0"/>
                </a:gradFill>
                <a:latin typeface="+mj-lt"/>
              </a:endParaRPr>
            </a:p>
          </p:txBody>
        </p:sp>
      </p:grpSp>
      <p:grpSp>
        <p:nvGrpSpPr>
          <p:cNvPr id="11" name="Group 10"/>
          <p:cNvGrpSpPr/>
          <p:nvPr/>
        </p:nvGrpSpPr>
        <p:grpSpPr>
          <a:xfrm>
            <a:off x="8062726" y="2112639"/>
            <a:ext cx="3730413" cy="2633774"/>
            <a:chOff x="8393779" y="1714204"/>
            <a:chExt cx="3657600" cy="2824055"/>
          </a:xfrm>
        </p:grpSpPr>
        <p:sp>
          <p:nvSpPr>
            <p:cNvPr id="12" name="Rectangle 11"/>
            <p:cNvSpPr/>
            <p:nvPr/>
          </p:nvSpPr>
          <p:spPr bwMode="auto">
            <a:xfrm>
              <a:off x="8393779" y="1714204"/>
              <a:ext cx="3657600" cy="282405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endParaRPr lang="en-US" sz="2040" dirty="0">
                <a:gradFill>
                  <a:gsLst>
                    <a:gs pos="0">
                      <a:schemeClr val="tx1"/>
                    </a:gs>
                    <a:gs pos="100000">
                      <a:schemeClr val="tx1"/>
                    </a:gs>
                  </a:gsLst>
                  <a:lin ang="5400000" scaled="0"/>
                </a:gradFill>
              </a:endParaRPr>
            </a:p>
          </p:txBody>
        </p:sp>
        <p:sp>
          <p:nvSpPr>
            <p:cNvPr id="13" name="Rectangle 12"/>
            <p:cNvSpPr/>
            <p:nvPr/>
          </p:nvSpPr>
          <p:spPr bwMode="auto">
            <a:xfrm>
              <a:off x="8393779" y="1714204"/>
              <a:ext cx="3649577" cy="2824054"/>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93256" bIns="46628" numCol="1" rtlCol="0" anchor="t" anchorCtr="0" compatLnSpc="1">
              <a:prstTxWarp prst="textNoShape">
                <a:avLst/>
              </a:prstTxWarp>
            </a:bodyPr>
            <a:lstStyle/>
            <a:p>
              <a:pPr>
                <a:lnSpc>
                  <a:spcPct val="95000"/>
                </a:lnSpc>
              </a:pPr>
              <a:r>
                <a:rPr lang="en-US" sz="4800" dirty="0" smtClean="0">
                  <a:gradFill>
                    <a:gsLst>
                      <a:gs pos="0">
                        <a:schemeClr val="tx1"/>
                      </a:gs>
                      <a:gs pos="100000">
                        <a:schemeClr val="tx1"/>
                      </a:gs>
                    </a:gsLst>
                    <a:lin ang="5400000" scaled="0"/>
                  </a:gradFill>
                  <a:latin typeface="+mj-lt"/>
                </a:rPr>
                <a:t>Limited </a:t>
              </a:r>
              <a:r>
                <a:rPr lang="en-US" sz="4800" dirty="0">
                  <a:gradFill>
                    <a:gsLst>
                      <a:gs pos="0">
                        <a:schemeClr val="tx1"/>
                      </a:gs>
                      <a:gs pos="100000">
                        <a:schemeClr val="tx1"/>
                      </a:gs>
                    </a:gsLst>
                    <a:lin ang="5400000" scaled="0"/>
                  </a:gradFill>
                  <a:latin typeface="+mj-lt"/>
                </a:rPr>
                <a:t>bandwidth</a:t>
              </a:r>
            </a:p>
            <a:p>
              <a:pPr>
                <a:lnSpc>
                  <a:spcPct val="95000"/>
                </a:lnSpc>
              </a:pPr>
              <a:endParaRPr lang="en-US" sz="4800" dirty="0">
                <a:gradFill>
                  <a:gsLst>
                    <a:gs pos="0">
                      <a:schemeClr val="tx1"/>
                    </a:gs>
                    <a:gs pos="100000">
                      <a:schemeClr val="tx1"/>
                    </a:gs>
                  </a:gsLst>
                  <a:lin ang="5400000" scaled="0"/>
                </a:gradFill>
                <a:latin typeface="+mj-lt"/>
              </a:endParaRPr>
            </a:p>
            <a:p>
              <a:pPr>
                <a:lnSpc>
                  <a:spcPct val="95000"/>
                </a:lnSpc>
              </a:pPr>
              <a:endParaRPr lang="en-US" sz="4800" dirty="0">
                <a:gradFill>
                  <a:gsLst>
                    <a:gs pos="0">
                      <a:schemeClr val="tx1"/>
                    </a:gs>
                    <a:gs pos="100000">
                      <a:schemeClr val="tx1"/>
                    </a:gs>
                  </a:gsLst>
                  <a:lin ang="5400000" scaled="0"/>
                </a:gradFill>
                <a:latin typeface="+mj-lt"/>
              </a:endParaRPr>
            </a:p>
            <a:p>
              <a:pPr>
                <a:lnSpc>
                  <a:spcPct val="95000"/>
                </a:lnSpc>
              </a:pPr>
              <a:endParaRPr lang="en-US" sz="4800" dirty="0">
                <a:gradFill>
                  <a:gsLst>
                    <a:gs pos="0">
                      <a:schemeClr val="tx1"/>
                    </a:gs>
                    <a:gs pos="100000">
                      <a:schemeClr val="tx1"/>
                    </a:gs>
                  </a:gsLst>
                  <a:lin ang="5400000" scaled="0"/>
                </a:gradFill>
                <a:latin typeface="+mj-lt"/>
              </a:endParaRPr>
            </a:p>
          </p:txBody>
        </p:sp>
      </p:grpSp>
      <p:sp>
        <p:nvSpPr>
          <p:cNvPr id="14" name="Rectangle 13"/>
          <p:cNvSpPr/>
          <p:nvPr/>
        </p:nvSpPr>
        <p:spPr bwMode="auto">
          <a:xfrm>
            <a:off x="501994" y="4746413"/>
            <a:ext cx="3730412" cy="10240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3256" bIns="46628" numCol="1" rtlCol="0" anchor="t" anchorCtr="0" compatLnSpc="1">
            <a:prstTxWarp prst="textNoShape">
              <a:avLst/>
            </a:prstTxWarp>
          </a:bodyPr>
          <a:lstStyle/>
          <a:p>
            <a:pPr defTabSz="932290" fontAlgn="base">
              <a:lnSpc>
                <a:spcPct val="95000"/>
              </a:lnSpc>
              <a:spcBef>
                <a:spcPct val="0"/>
              </a:spcBef>
              <a:spcAft>
                <a:spcPct val="0"/>
              </a:spcAft>
            </a:pPr>
            <a:r>
              <a:rPr lang="en-US" sz="2448" b="1" dirty="0" smtClean="0">
                <a:gradFill>
                  <a:gsLst>
                    <a:gs pos="0">
                      <a:schemeClr val="bg2"/>
                    </a:gs>
                    <a:gs pos="100000">
                      <a:schemeClr val="bg2"/>
                    </a:gs>
                  </a:gsLst>
                  <a:lin ang="5400000" scaled="0"/>
                </a:gradFill>
              </a:rPr>
              <a:t>End-to-end delay/ping </a:t>
            </a:r>
            <a:r>
              <a:rPr lang="en-US" sz="2448" b="1" dirty="0">
                <a:gradFill>
                  <a:gsLst>
                    <a:gs pos="0">
                      <a:schemeClr val="bg2"/>
                    </a:gs>
                    <a:gs pos="100000">
                      <a:schemeClr val="bg2"/>
                    </a:gs>
                  </a:gsLst>
                  <a:lin ang="5400000" scaled="0"/>
                </a:gradFill>
              </a:rPr>
              <a:t>(e.g</a:t>
            </a:r>
            <a:r>
              <a:rPr lang="en-US" sz="2448" b="1" dirty="0" smtClean="0">
                <a:gradFill>
                  <a:gsLst>
                    <a:gs pos="0">
                      <a:schemeClr val="bg2"/>
                    </a:gs>
                    <a:gs pos="100000">
                      <a:schemeClr val="bg2"/>
                    </a:gs>
                  </a:gsLst>
                  <a:lin ang="5400000" scaled="0"/>
                </a:gradFill>
              </a:rPr>
              <a:t>., </a:t>
            </a:r>
            <a:r>
              <a:rPr lang="en-US" sz="2448" b="1" dirty="0">
                <a:gradFill>
                  <a:gsLst>
                    <a:gs pos="0">
                      <a:schemeClr val="bg2"/>
                    </a:gs>
                    <a:gs pos="100000">
                      <a:schemeClr val="bg2"/>
                    </a:gs>
                  </a:gsLst>
                  <a:lin ang="5400000" scaled="0"/>
                </a:gradFill>
              </a:rPr>
              <a:t>100ms)</a:t>
            </a:r>
          </a:p>
        </p:txBody>
      </p:sp>
      <p:sp>
        <p:nvSpPr>
          <p:cNvPr id="15" name="Rectangle 14"/>
          <p:cNvSpPr/>
          <p:nvPr/>
        </p:nvSpPr>
        <p:spPr bwMode="auto">
          <a:xfrm>
            <a:off x="4278298" y="4746413"/>
            <a:ext cx="3733294" cy="10240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3256" bIns="46628" numCol="1" rtlCol="0" anchor="t" anchorCtr="0" compatLnSpc="1">
            <a:prstTxWarp prst="textNoShape">
              <a:avLst/>
            </a:prstTxWarp>
          </a:bodyPr>
          <a:lstStyle/>
          <a:p>
            <a:pPr defTabSz="932290" fontAlgn="base">
              <a:lnSpc>
                <a:spcPct val="95000"/>
              </a:lnSpc>
              <a:spcBef>
                <a:spcPct val="0"/>
              </a:spcBef>
              <a:spcAft>
                <a:spcPct val="0"/>
              </a:spcAft>
            </a:pPr>
            <a:r>
              <a:rPr lang="en-US" sz="2448" b="1" dirty="0">
                <a:gradFill>
                  <a:gsLst>
                    <a:gs pos="0">
                      <a:schemeClr val="bg2"/>
                    </a:gs>
                    <a:gs pos="100000">
                      <a:schemeClr val="bg2"/>
                    </a:gs>
                  </a:gsLst>
                  <a:lin ang="5400000" scaled="0"/>
                </a:gradFill>
              </a:rPr>
              <a:t>Burst or </a:t>
            </a:r>
            <a:r>
              <a:rPr lang="en-US" sz="2448" b="1" dirty="0" smtClean="0">
                <a:gradFill>
                  <a:gsLst>
                    <a:gs pos="0">
                      <a:schemeClr val="bg2"/>
                    </a:gs>
                    <a:gs pos="100000">
                      <a:schemeClr val="bg2"/>
                    </a:gs>
                  </a:gsLst>
                  <a:lin ang="5400000" scaled="0"/>
                </a:gradFill>
              </a:rPr>
              <a:t>random</a:t>
            </a:r>
            <a:endParaRPr lang="en-US" sz="2448" b="1" dirty="0">
              <a:gradFill>
                <a:gsLst>
                  <a:gs pos="0">
                    <a:schemeClr val="bg2"/>
                  </a:gs>
                  <a:gs pos="100000">
                    <a:schemeClr val="bg2"/>
                  </a:gs>
                </a:gsLst>
                <a:lin ang="5400000" scaled="0"/>
              </a:gradFill>
            </a:endParaRPr>
          </a:p>
        </p:txBody>
      </p:sp>
      <p:sp>
        <p:nvSpPr>
          <p:cNvPr id="16" name="Rectangle 15"/>
          <p:cNvSpPr/>
          <p:nvPr/>
        </p:nvSpPr>
        <p:spPr bwMode="auto">
          <a:xfrm>
            <a:off x="8062726" y="4746413"/>
            <a:ext cx="3726805" cy="10240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3256" bIns="46628" numCol="1" rtlCol="0" anchor="t" anchorCtr="0" compatLnSpc="1">
            <a:prstTxWarp prst="textNoShape">
              <a:avLst/>
            </a:prstTxWarp>
          </a:bodyPr>
          <a:lstStyle/>
          <a:p>
            <a:pPr defTabSz="932290" fontAlgn="base">
              <a:lnSpc>
                <a:spcPct val="95000"/>
              </a:lnSpc>
              <a:spcBef>
                <a:spcPct val="0"/>
              </a:spcBef>
              <a:spcAft>
                <a:spcPct val="0"/>
              </a:spcAft>
            </a:pPr>
            <a:r>
              <a:rPr lang="en-US" sz="2448" b="1" dirty="0">
                <a:gradFill>
                  <a:gsLst>
                    <a:gs pos="0">
                      <a:schemeClr val="bg2"/>
                    </a:gs>
                    <a:gs pos="100000">
                      <a:schemeClr val="bg2"/>
                    </a:gs>
                  </a:gsLst>
                  <a:lin ang="5400000" scaled="0"/>
                </a:gradFill>
              </a:rPr>
              <a:t>E.g</a:t>
            </a:r>
            <a:r>
              <a:rPr lang="en-US" sz="2448" b="1" dirty="0" smtClean="0">
                <a:gradFill>
                  <a:gsLst>
                    <a:gs pos="0">
                      <a:schemeClr val="bg2"/>
                    </a:gs>
                    <a:gs pos="100000">
                      <a:schemeClr val="bg2"/>
                    </a:gs>
                  </a:gsLst>
                  <a:lin ang="5400000" scaled="0"/>
                </a:gradFill>
              </a:rPr>
              <a:t>., </a:t>
            </a:r>
            <a:r>
              <a:rPr lang="en-US" sz="2448" b="1" dirty="0">
                <a:gradFill>
                  <a:gsLst>
                    <a:gs pos="0">
                      <a:schemeClr val="bg2"/>
                    </a:gs>
                    <a:gs pos="100000">
                      <a:schemeClr val="bg2"/>
                    </a:gs>
                  </a:gsLst>
                  <a:lin ang="5400000" scaled="0"/>
                </a:gradFill>
              </a:rPr>
              <a:t>&lt;2 Mbps </a:t>
            </a:r>
            <a:r>
              <a:rPr lang="en-US" sz="2448" b="1" dirty="0" smtClean="0">
                <a:gradFill>
                  <a:gsLst>
                    <a:gs pos="0">
                      <a:schemeClr val="bg2"/>
                    </a:gs>
                    <a:gs pos="100000">
                      <a:schemeClr val="bg2"/>
                    </a:gs>
                  </a:gsLst>
                  <a:lin ang="5400000" scaled="0"/>
                </a:gradFill>
              </a:rPr>
              <a:t>vs. </a:t>
            </a:r>
            <a:r>
              <a:rPr lang="en-US" sz="2448" b="1" dirty="0">
                <a:gradFill>
                  <a:gsLst>
                    <a:gs pos="0">
                      <a:schemeClr val="bg2"/>
                    </a:gs>
                    <a:gs pos="100000">
                      <a:schemeClr val="bg2"/>
                    </a:gs>
                  </a:gsLst>
                  <a:lin ang="5400000" scaled="0"/>
                </a:gradFill>
              </a:rPr>
              <a:t>100Mbps for LAN</a:t>
            </a:r>
          </a:p>
        </p:txBody>
      </p:sp>
    </p:spTree>
    <p:extLst>
      <p:ext uri="{BB962C8B-B14F-4D97-AF65-F5344CB8AC3E}">
        <p14:creationId xmlns:p14="http://schemas.microsoft.com/office/powerpoint/2010/main" val="3788453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00"/>
                                        <p:tgtEl>
                                          <p:spTgt spid="14"/>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nSpc>
                <a:spcPct val="90000"/>
              </a:lnSpc>
              <a:spcBef>
                <a:spcPts val="0"/>
              </a:spcBef>
              <a:spcAft>
                <a:spcPts val="1200"/>
              </a:spcAft>
            </a:pPr>
            <a:r>
              <a:rPr lang="en-US" sz="3600" dirty="0"/>
              <a:t>Overview of the new </a:t>
            </a:r>
            <a:r>
              <a:rPr lang="en-US" sz="3600" dirty="0" smtClean="0"/>
              <a:t/>
            </a:r>
            <a:br>
              <a:rPr lang="en-US" sz="3600" dirty="0" smtClean="0"/>
            </a:br>
            <a:r>
              <a:rPr lang="en-US" sz="3600" dirty="0" smtClean="0"/>
              <a:t>Remote </a:t>
            </a:r>
            <a:r>
              <a:rPr lang="en-US" sz="3600" dirty="0"/>
              <a:t>Desktop </a:t>
            </a:r>
            <a:r>
              <a:rPr lang="en-US" sz="3600" dirty="0" smtClean="0"/>
              <a:t>experience </a:t>
            </a:r>
            <a:endParaRPr lang="en-US" sz="3600" dirty="0"/>
          </a:p>
          <a:p>
            <a:pPr lvl="1">
              <a:lnSpc>
                <a:spcPct val="90000"/>
              </a:lnSpc>
              <a:spcBef>
                <a:spcPts val="0"/>
              </a:spcBef>
              <a:spcAft>
                <a:spcPts val="1200"/>
              </a:spcAft>
            </a:pPr>
            <a:r>
              <a:rPr lang="en-US" dirty="0" smtClean="0"/>
              <a:t>RemoteApp</a:t>
            </a:r>
          </a:p>
          <a:p>
            <a:pPr lvl="1">
              <a:lnSpc>
                <a:spcPct val="90000"/>
              </a:lnSpc>
              <a:spcBef>
                <a:spcPts val="0"/>
              </a:spcBef>
              <a:spcAft>
                <a:spcPts val="1200"/>
              </a:spcAft>
            </a:pPr>
            <a:r>
              <a:rPr lang="en-US" dirty="0"/>
              <a:t>Remote Desktop Windows </a:t>
            </a:r>
            <a:r>
              <a:rPr lang="en-US" dirty="0" smtClean="0"/>
              <a:t>store app</a:t>
            </a:r>
          </a:p>
          <a:p>
            <a:pPr lvl="1">
              <a:lnSpc>
                <a:spcPct val="90000"/>
              </a:lnSpc>
              <a:spcBef>
                <a:spcPts val="0"/>
              </a:spcBef>
              <a:spcAft>
                <a:spcPts val="1200"/>
              </a:spcAft>
            </a:pPr>
            <a:r>
              <a:rPr lang="en-US" dirty="0" smtClean="0"/>
              <a:t>Improved graphics remoting</a:t>
            </a:r>
          </a:p>
          <a:p>
            <a:pPr lvl="1">
              <a:lnSpc>
                <a:spcPct val="90000"/>
              </a:lnSpc>
              <a:spcBef>
                <a:spcPts val="0"/>
              </a:spcBef>
              <a:spcAft>
                <a:spcPts val="1800"/>
              </a:spcAft>
            </a:pPr>
            <a:r>
              <a:rPr lang="en-US" dirty="0" smtClean="0"/>
              <a:t>Support </a:t>
            </a:r>
            <a:r>
              <a:rPr lang="en-US" dirty="0"/>
              <a:t>for a wide range of networks</a:t>
            </a:r>
          </a:p>
          <a:p>
            <a:pPr>
              <a:lnSpc>
                <a:spcPct val="90000"/>
              </a:lnSpc>
              <a:spcBef>
                <a:spcPts val="0"/>
              </a:spcBef>
              <a:spcAft>
                <a:spcPts val="1200"/>
              </a:spcAft>
            </a:pPr>
            <a:r>
              <a:rPr lang="en-US" dirty="0"/>
              <a:t>Demos</a:t>
            </a:r>
            <a:r>
              <a:rPr lang="en-US" dirty="0" smtClean="0"/>
              <a:t>!</a:t>
            </a:r>
            <a:endParaRPr lang="en-US" dirty="0"/>
          </a:p>
        </p:txBody>
      </p:sp>
      <p:pic>
        <p:nvPicPr>
          <p:cNvPr id="8" name="Picture Placeholder 7"/>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3413399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73152"/>
          <a:lstStyle/>
          <a:p>
            <a:r>
              <a:rPr lang="en-US" sz="4800" dirty="0"/>
              <a:t>I</a:t>
            </a:r>
            <a:r>
              <a:rPr lang="en-US" sz="4800" dirty="0" smtClean="0"/>
              <a:t>ntelligent transport</a:t>
            </a:r>
            <a:endParaRPr lang="en-US" sz="4800" dirty="0"/>
          </a:p>
          <a:p>
            <a:pPr lvl="1"/>
            <a:r>
              <a:rPr lang="en-US" sz="2400" dirty="0"/>
              <a:t>Automatic choice of TCP or secure UDP transport</a:t>
            </a:r>
          </a:p>
          <a:p>
            <a:pPr lvl="1"/>
            <a:r>
              <a:rPr lang="en-US" sz="2400" dirty="0"/>
              <a:t>Dynamically auto detects and tunes graphics to network</a:t>
            </a:r>
          </a:p>
          <a:p>
            <a:pPr lvl="1"/>
            <a:r>
              <a:rPr lang="en-US" sz="2400" dirty="0"/>
              <a:t>Integrated with Remote Desktop Gateway</a:t>
            </a:r>
          </a:p>
          <a:p>
            <a:r>
              <a:rPr lang="en-US" sz="4800" dirty="0"/>
              <a:t>Goal: </a:t>
            </a:r>
            <a:r>
              <a:rPr lang="en-US" sz="4800" dirty="0" smtClean="0"/>
              <a:t>deliver a </a:t>
            </a:r>
            <a:r>
              <a:rPr lang="en-US" sz="4800" dirty="0"/>
              <a:t>great </a:t>
            </a:r>
            <a:r>
              <a:rPr lang="en-US" sz="4800" dirty="0" smtClean="0"/>
              <a:t>UX</a:t>
            </a:r>
          </a:p>
          <a:p>
            <a:r>
              <a:rPr lang="en-US" sz="2400" dirty="0">
                <a:latin typeface="+mn-lt"/>
              </a:rPr>
              <a:t>Branch </a:t>
            </a:r>
            <a:r>
              <a:rPr lang="en-US" sz="2400" dirty="0" smtClean="0">
                <a:latin typeface="+mn-lt"/>
              </a:rPr>
              <a:t>offices, wireless devices</a:t>
            </a:r>
            <a:r>
              <a:rPr lang="en-US" sz="2400" dirty="0">
                <a:latin typeface="+mn-lt"/>
              </a:rPr>
              <a:t>, </a:t>
            </a:r>
            <a:r>
              <a:rPr lang="en-US" sz="2400" dirty="0" smtClean="0">
                <a:latin typeface="+mn-lt"/>
              </a:rPr>
              <a:t>work from </a:t>
            </a:r>
            <a:r>
              <a:rPr lang="en-US" sz="2400" dirty="0">
                <a:latin typeface="+mn-lt"/>
              </a:rPr>
              <a:t>home, </a:t>
            </a:r>
            <a:r>
              <a:rPr lang="en-US" sz="2400" dirty="0" smtClean="0">
                <a:latin typeface="+mn-lt"/>
              </a:rPr>
              <a:t/>
            </a:r>
            <a:br>
              <a:rPr lang="en-US" sz="2400" dirty="0" smtClean="0">
                <a:latin typeface="+mn-lt"/>
              </a:rPr>
            </a:br>
            <a:r>
              <a:rPr lang="en-US" sz="2400" dirty="0" err="1" smtClean="0">
                <a:latin typeface="+mn-lt"/>
              </a:rPr>
              <a:t>androaming</a:t>
            </a:r>
            <a:r>
              <a:rPr lang="en-US" sz="2400" dirty="0" smtClean="0">
                <a:latin typeface="+mn-lt"/>
              </a:rPr>
              <a:t> users </a:t>
            </a:r>
            <a:r>
              <a:rPr lang="en-US" sz="2400" dirty="0">
                <a:latin typeface="+mn-lt"/>
              </a:rPr>
              <a:t>with 3g/4g</a:t>
            </a:r>
          </a:p>
        </p:txBody>
      </p:sp>
      <p:sp>
        <p:nvSpPr>
          <p:cNvPr id="3" name="Text Placeholder 2"/>
          <p:cNvSpPr>
            <a:spLocks noGrp="1"/>
          </p:cNvSpPr>
          <p:nvPr>
            <p:ph type="body" sz="quarter" idx="11"/>
          </p:nvPr>
        </p:nvSpPr>
        <p:spPr/>
        <p:txBody>
          <a:bodyPr/>
          <a:lstStyle/>
          <a:p>
            <a:r>
              <a:rPr lang="en-US" dirty="0" smtClean="0"/>
              <a:t>Great experience even on WAN</a:t>
            </a:r>
            <a:endParaRPr lang="en-US" dirty="0"/>
          </a:p>
        </p:txBody>
      </p:sp>
      <p:sp>
        <p:nvSpPr>
          <p:cNvPr id="4" name="Title 3"/>
          <p:cNvSpPr>
            <a:spLocks noGrp="1"/>
          </p:cNvSpPr>
          <p:nvPr>
            <p:ph type="title"/>
          </p:nvPr>
        </p:nvSpPr>
        <p:spPr/>
        <p:txBody>
          <a:bodyPr/>
          <a:lstStyle/>
          <a:p>
            <a:r>
              <a:rPr lang="en-US" dirty="0" smtClean="0"/>
              <a:t>RemoteFX for WAN</a:t>
            </a:r>
            <a:endParaRPr lang="en-US" dirty="0"/>
          </a:p>
        </p:txBody>
      </p:sp>
    </p:spTree>
    <p:extLst>
      <p:ext uri="{BB962C8B-B14F-4D97-AF65-F5344CB8AC3E}">
        <p14:creationId xmlns:p14="http://schemas.microsoft.com/office/powerpoint/2010/main" val="2385705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91440"/>
          <a:lstStyle/>
          <a:p>
            <a:pPr>
              <a:lnSpc>
                <a:spcPct val="95000"/>
              </a:lnSpc>
              <a:spcBef>
                <a:spcPts val="0"/>
              </a:spcBef>
              <a:spcAft>
                <a:spcPts val="600"/>
              </a:spcAft>
            </a:pPr>
            <a:r>
              <a:rPr lang="en-US" sz="3200" spc="-20" dirty="0"/>
              <a:t>Server-side video detection for all media types</a:t>
            </a:r>
          </a:p>
          <a:p>
            <a:pPr lvl="1">
              <a:lnSpc>
                <a:spcPct val="95000"/>
              </a:lnSpc>
              <a:spcBef>
                <a:spcPts val="0"/>
              </a:spcBef>
              <a:spcAft>
                <a:spcPts val="1200"/>
              </a:spcAft>
            </a:pPr>
            <a:r>
              <a:rPr lang="en-US" sz="2400" spc="-20" dirty="0"/>
              <a:t>Flash, Silverlight, QuickTime, HTML5, etc.</a:t>
            </a:r>
          </a:p>
          <a:p>
            <a:pPr>
              <a:lnSpc>
                <a:spcPct val="95000"/>
              </a:lnSpc>
              <a:spcBef>
                <a:spcPts val="0"/>
              </a:spcBef>
              <a:spcAft>
                <a:spcPts val="1200"/>
              </a:spcAft>
            </a:pPr>
            <a:r>
              <a:rPr lang="en-US" sz="3200" spc="-20" dirty="0"/>
              <a:t>Audio and video use </a:t>
            </a:r>
            <a:r>
              <a:rPr lang="en-US" sz="3200" spc="-20" dirty="0" smtClean="0"/>
              <a:t>dynamic </a:t>
            </a:r>
            <a:r>
              <a:rPr lang="en-US" sz="3200" spc="-20" dirty="0"/>
              <a:t>bit-rate codecs</a:t>
            </a:r>
          </a:p>
          <a:p>
            <a:pPr>
              <a:lnSpc>
                <a:spcPct val="95000"/>
              </a:lnSpc>
              <a:spcBef>
                <a:spcPts val="0"/>
              </a:spcBef>
              <a:spcAft>
                <a:spcPts val="1200"/>
              </a:spcAft>
            </a:pPr>
            <a:r>
              <a:rPr lang="en-US" sz="3200" spc="-20" dirty="0"/>
              <a:t>Up to 90% drop in bandwidth consumption</a:t>
            </a:r>
          </a:p>
          <a:p>
            <a:pPr>
              <a:lnSpc>
                <a:spcPct val="95000"/>
              </a:lnSpc>
              <a:spcBef>
                <a:spcPts val="0"/>
              </a:spcBef>
              <a:spcAft>
                <a:spcPts val="1200"/>
              </a:spcAft>
            </a:pPr>
            <a:r>
              <a:rPr lang="en-US" sz="3200" spc="-20" dirty="0" smtClean="0"/>
              <a:t>Windows media redirection </a:t>
            </a:r>
            <a:r>
              <a:rPr lang="en-US" sz="3200" spc="-20" dirty="0"/>
              <a:t>support for WMV</a:t>
            </a:r>
          </a:p>
        </p:txBody>
      </p:sp>
      <p:sp>
        <p:nvSpPr>
          <p:cNvPr id="3" name="Text Placeholder 2"/>
          <p:cNvSpPr>
            <a:spLocks noGrp="1"/>
          </p:cNvSpPr>
          <p:nvPr>
            <p:ph type="body" sz="quarter" idx="11"/>
          </p:nvPr>
        </p:nvSpPr>
        <p:spPr/>
        <p:txBody>
          <a:bodyPr/>
          <a:lstStyle/>
          <a:p>
            <a:r>
              <a:rPr lang="en-US" dirty="0"/>
              <a:t>Quality audio, good FPS video with A/V </a:t>
            </a:r>
            <a:r>
              <a:rPr lang="en-US" dirty="0" smtClean="0"/>
              <a:t>sync, even on WAN</a:t>
            </a:r>
            <a:endParaRPr lang="en-US" dirty="0"/>
          </a:p>
        </p:txBody>
      </p:sp>
      <p:sp>
        <p:nvSpPr>
          <p:cNvPr id="4" name="Title 3"/>
          <p:cNvSpPr>
            <a:spLocks noGrp="1"/>
          </p:cNvSpPr>
          <p:nvPr>
            <p:ph type="title"/>
          </p:nvPr>
        </p:nvSpPr>
        <p:spPr/>
        <p:txBody>
          <a:bodyPr/>
          <a:lstStyle/>
          <a:p>
            <a:r>
              <a:rPr lang="en-US" dirty="0" err="1" smtClean="0"/>
              <a:t>RemoteFX</a:t>
            </a:r>
            <a:r>
              <a:rPr lang="en-US" dirty="0" smtClean="0"/>
              <a:t> media streaming</a:t>
            </a:r>
            <a:endParaRPr lang="en-US" dirty="0"/>
          </a:p>
        </p:txBody>
      </p:sp>
    </p:spTree>
    <p:extLst>
      <p:ext uri="{BB962C8B-B14F-4D97-AF65-F5344CB8AC3E}">
        <p14:creationId xmlns:p14="http://schemas.microsoft.com/office/powerpoint/2010/main" val="3298736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WAN experience</a:t>
            </a:r>
            <a:endParaRPr lang="en-US" dirty="0"/>
          </a:p>
        </p:txBody>
      </p:sp>
    </p:spTree>
    <p:extLst>
      <p:ext uri="{BB962C8B-B14F-4D97-AF65-F5344CB8AC3E}">
        <p14:creationId xmlns:p14="http://schemas.microsoft.com/office/powerpoint/2010/main" val="4028414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RemoteFX v</a:t>
            </a:r>
            <a:r>
              <a:rPr lang="en-US" dirty="0" smtClean="0"/>
              <a:t>GPU</a:t>
            </a:r>
            <a:endParaRPr lang="en-US" dirty="0">
              <a:solidFill>
                <a:srgbClr val="FFFFFF"/>
              </a:solidFill>
            </a:endParaRPr>
          </a:p>
        </p:txBody>
      </p:sp>
    </p:spTree>
    <p:extLst>
      <p:ext uri="{BB962C8B-B14F-4D97-AF65-F5344CB8AC3E}">
        <p14:creationId xmlns:p14="http://schemas.microsoft.com/office/powerpoint/2010/main" val="3744026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91440"/>
          <a:lstStyle/>
          <a:p>
            <a:r>
              <a:rPr lang="en-US" sz="4800" dirty="0" smtClean="0"/>
              <a:t>Virtualized DX11 GPU </a:t>
            </a:r>
            <a:r>
              <a:rPr lang="en-US" sz="4800" dirty="0"/>
              <a:t>for </a:t>
            </a:r>
            <a:r>
              <a:rPr lang="en-US" sz="4800" dirty="0" smtClean="0"/>
              <a:t>VDI</a:t>
            </a:r>
          </a:p>
          <a:p>
            <a:r>
              <a:rPr lang="en-US" sz="2000" dirty="0" smtClean="0"/>
              <a:t>3D </a:t>
            </a:r>
            <a:r>
              <a:rPr lang="en-US" sz="2000" dirty="0"/>
              <a:t>graphics-intensive applications </a:t>
            </a:r>
            <a:r>
              <a:rPr lang="en-US" sz="2000" dirty="0" smtClean="0"/>
              <a:t>(games, engineering design </a:t>
            </a:r>
            <a:r>
              <a:rPr lang="en-US" sz="2000" dirty="0"/>
              <a:t>apps)</a:t>
            </a:r>
          </a:p>
          <a:p>
            <a:pPr lvl="1"/>
            <a:r>
              <a:rPr lang="en-US" sz="2000" dirty="0">
                <a:latin typeface="+mj-lt"/>
              </a:rPr>
              <a:t>A</a:t>
            </a:r>
            <a:r>
              <a:rPr lang="en-US" sz="2000" dirty="0" smtClean="0">
                <a:latin typeface="+mj-lt"/>
              </a:rPr>
              <a:t>nimations </a:t>
            </a:r>
            <a:r>
              <a:rPr lang="en-US" sz="2000" dirty="0">
                <a:latin typeface="+mj-lt"/>
              </a:rPr>
              <a:t>and transitions </a:t>
            </a:r>
          </a:p>
          <a:p>
            <a:pPr lvl="1"/>
            <a:r>
              <a:rPr lang="en-US" sz="2000" dirty="0" smtClean="0">
                <a:latin typeface="+mj-lt"/>
              </a:rPr>
              <a:t>Applications </a:t>
            </a:r>
            <a:r>
              <a:rPr lang="en-US" sz="2000" dirty="0">
                <a:latin typeface="+mj-lt"/>
              </a:rPr>
              <a:t>that use GPU for computation ( </a:t>
            </a:r>
            <a:r>
              <a:rPr lang="en-US" sz="2000" dirty="0" smtClean="0">
                <a:latin typeface="+mj-lt"/>
              </a:rPr>
              <a:t>e.g., Compute </a:t>
            </a:r>
            <a:r>
              <a:rPr lang="en-US" sz="2000" dirty="0" err="1">
                <a:latin typeface="+mj-lt"/>
              </a:rPr>
              <a:t>Shader</a:t>
            </a:r>
            <a:r>
              <a:rPr lang="en-US" sz="2000" dirty="0">
                <a:latin typeface="+mj-lt"/>
              </a:rPr>
              <a:t>)</a:t>
            </a:r>
          </a:p>
          <a:p>
            <a:pPr lvl="1"/>
            <a:r>
              <a:rPr lang="en-US" sz="2000" dirty="0">
                <a:latin typeface="+mj-lt"/>
              </a:rPr>
              <a:t>Best application compatibility, running as a console session in VM</a:t>
            </a:r>
          </a:p>
          <a:p>
            <a:pPr lvl="1"/>
            <a:r>
              <a:rPr lang="en-US" sz="4800" dirty="0">
                <a:latin typeface="+mj-lt"/>
              </a:rPr>
              <a:t>Key </a:t>
            </a:r>
            <a:r>
              <a:rPr lang="en-US" sz="4800" dirty="0" smtClean="0">
                <a:latin typeface="+mj-lt"/>
              </a:rPr>
              <a:t>enhancements</a:t>
            </a:r>
            <a:endParaRPr lang="en-US" sz="4800" dirty="0">
              <a:latin typeface="+mj-lt"/>
            </a:endParaRPr>
          </a:p>
          <a:p>
            <a:pPr lvl="1"/>
            <a:r>
              <a:rPr lang="en-US" sz="2000" dirty="0">
                <a:latin typeface="+mj-lt"/>
              </a:rPr>
              <a:t>Full DX11 support </a:t>
            </a:r>
          </a:p>
          <a:p>
            <a:pPr lvl="1"/>
            <a:r>
              <a:rPr lang="en-US" sz="2000" dirty="0">
                <a:latin typeface="+mj-lt"/>
              </a:rPr>
              <a:t>Up to 2560 X 1440 resolution </a:t>
            </a:r>
            <a:r>
              <a:rPr lang="en-US" sz="2000" dirty="0" smtClean="0">
                <a:latin typeface="+mj-lt"/>
              </a:rPr>
              <a:t>(1920 </a:t>
            </a:r>
            <a:r>
              <a:rPr lang="en-US" sz="2000" dirty="0">
                <a:latin typeface="+mj-lt"/>
              </a:rPr>
              <a:t>x 1200 in WS08 R2 SP1) </a:t>
            </a:r>
          </a:p>
          <a:p>
            <a:pPr lvl="1"/>
            <a:r>
              <a:rPr lang="en-US" sz="2000" dirty="0">
                <a:latin typeface="+mj-lt"/>
              </a:rPr>
              <a:t>Up to 8 monitors at 1024 x 768 </a:t>
            </a:r>
            <a:r>
              <a:rPr lang="en-US" sz="2000" dirty="0" smtClean="0">
                <a:latin typeface="+mj-lt"/>
              </a:rPr>
              <a:t>(4 </a:t>
            </a:r>
            <a:r>
              <a:rPr lang="en-US" sz="2000" dirty="0">
                <a:latin typeface="+mj-lt"/>
              </a:rPr>
              <a:t>monitors at 1024 x 768 in </a:t>
            </a:r>
            <a:r>
              <a:rPr lang="en-US" sz="2000" dirty="0" smtClean="0">
                <a:latin typeface="+mj-lt"/>
              </a:rPr>
              <a:t/>
            </a:r>
            <a:br>
              <a:rPr lang="en-US" sz="2000" dirty="0" smtClean="0">
                <a:latin typeface="+mj-lt"/>
              </a:rPr>
            </a:br>
            <a:r>
              <a:rPr lang="en-US" sz="2000" dirty="0" smtClean="0">
                <a:latin typeface="+mj-lt"/>
              </a:rPr>
              <a:t>WSO8 </a:t>
            </a:r>
            <a:r>
              <a:rPr lang="en-US" sz="2000" dirty="0">
                <a:latin typeface="+mj-lt"/>
              </a:rPr>
              <a:t>R2 SP1)</a:t>
            </a:r>
          </a:p>
        </p:txBody>
      </p:sp>
      <p:sp>
        <p:nvSpPr>
          <p:cNvPr id="3" name="Text Placeholder 2"/>
          <p:cNvSpPr>
            <a:spLocks noGrp="1"/>
          </p:cNvSpPr>
          <p:nvPr>
            <p:ph type="body" sz="quarter" idx="11"/>
          </p:nvPr>
        </p:nvSpPr>
        <p:spPr>
          <a:xfrm>
            <a:off x="274638" y="2125663"/>
            <a:ext cx="3147292" cy="4572000"/>
          </a:xfrm>
        </p:spPr>
        <p:txBody>
          <a:bodyPr/>
          <a:lstStyle/>
          <a:p>
            <a:r>
              <a:rPr lang="en-US" dirty="0" smtClean="0"/>
              <a:t>Power for GPU in virtualized desktops</a:t>
            </a:r>
            <a:endParaRPr lang="en-US" dirty="0"/>
          </a:p>
        </p:txBody>
      </p:sp>
      <p:sp>
        <p:nvSpPr>
          <p:cNvPr id="4" name="Title 3"/>
          <p:cNvSpPr>
            <a:spLocks noGrp="1"/>
          </p:cNvSpPr>
          <p:nvPr>
            <p:ph type="title"/>
          </p:nvPr>
        </p:nvSpPr>
        <p:spPr/>
        <p:txBody>
          <a:bodyPr/>
          <a:lstStyle/>
          <a:p>
            <a:r>
              <a:rPr lang="en-US" dirty="0"/>
              <a:t>RemoteFX vGPU</a:t>
            </a:r>
          </a:p>
        </p:txBody>
      </p:sp>
    </p:spTree>
    <p:extLst>
      <p:ext uri="{BB962C8B-B14F-4D97-AF65-F5344CB8AC3E}">
        <p14:creationId xmlns:p14="http://schemas.microsoft.com/office/powerpoint/2010/main" val="402190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err="1" smtClean="0"/>
              <a:t>vGPU</a:t>
            </a:r>
            <a:r>
              <a:rPr lang="en-US" dirty="0" smtClean="0"/>
              <a:t> experience</a:t>
            </a:r>
            <a:endParaRPr lang="en-US" dirty="0"/>
          </a:p>
        </p:txBody>
      </p:sp>
    </p:spTree>
    <p:extLst>
      <p:ext uri="{BB962C8B-B14F-4D97-AF65-F5344CB8AC3E}">
        <p14:creationId xmlns:p14="http://schemas.microsoft.com/office/powerpoint/2010/main" val="2733385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Lync 2013: </a:t>
            </a:r>
            <a:r>
              <a:rPr lang="en-US" dirty="0" smtClean="0"/>
              <a:t>full audio/video support </a:t>
            </a:r>
            <a:endParaRPr lang="en-US" dirty="0">
              <a:solidFill>
                <a:srgbClr val="FFFFFF"/>
              </a:solidFill>
            </a:endParaRPr>
          </a:p>
        </p:txBody>
      </p:sp>
    </p:spTree>
    <p:extLst>
      <p:ext uri="{BB962C8B-B14F-4D97-AF65-F5344CB8AC3E}">
        <p14:creationId xmlns:p14="http://schemas.microsoft.com/office/powerpoint/2010/main" val="2023108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 name="Rectangle 65"/>
          <p:cNvSpPr/>
          <p:nvPr/>
        </p:nvSpPr>
        <p:spPr>
          <a:xfrm>
            <a:off x="274638" y="1211263"/>
            <a:ext cx="11887200" cy="548481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92" name="Straight Connector 91"/>
          <p:cNvCxnSpPr/>
          <p:nvPr/>
        </p:nvCxnSpPr>
        <p:spPr>
          <a:xfrm>
            <a:off x="476250" y="3891447"/>
            <a:ext cx="11496675" cy="0"/>
          </a:xfrm>
          <a:prstGeom prst="line">
            <a:avLst/>
          </a:prstGeom>
          <a:ln w="57150" cmpd="sng">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err="1"/>
              <a:t>Lync</a:t>
            </a:r>
            <a:r>
              <a:rPr lang="en-US" dirty="0"/>
              <a:t> 2010 in </a:t>
            </a:r>
            <a:r>
              <a:rPr lang="en-US" dirty="0" smtClean="0"/>
              <a:t>VDI</a:t>
            </a:r>
            <a:endParaRPr lang="en-US" dirty="0"/>
          </a:p>
        </p:txBody>
      </p:sp>
      <p:cxnSp>
        <p:nvCxnSpPr>
          <p:cNvPr id="67" name="Straight Arrow Connector 66"/>
          <p:cNvCxnSpPr/>
          <p:nvPr/>
        </p:nvCxnSpPr>
        <p:spPr>
          <a:xfrm flipH="1">
            <a:off x="2348650" y="2042160"/>
            <a:ext cx="7221868" cy="3192848"/>
          </a:xfrm>
          <a:prstGeom prst="straightConnector1">
            <a:avLst/>
          </a:prstGeom>
          <a:ln w="38100">
            <a:solidFill>
              <a:srgbClr val="00188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9844930" y="1492720"/>
            <a:ext cx="1402583" cy="9696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70" name="Group 69"/>
          <p:cNvGrpSpPr/>
          <p:nvPr/>
        </p:nvGrpSpPr>
        <p:grpSpPr>
          <a:xfrm>
            <a:off x="9844933" y="5235007"/>
            <a:ext cx="1410654" cy="948544"/>
            <a:chOff x="6172691" y="5486400"/>
            <a:chExt cx="1395631" cy="1131777"/>
          </a:xfrm>
          <a:solidFill>
            <a:schemeClr val="bg2">
              <a:lumMod val="75000"/>
            </a:schemeClr>
          </a:solidFill>
        </p:grpSpPr>
        <p:sp>
          <p:nvSpPr>
            <p:cNvPr id="71" name="Rectangle 70"/>
            <p:cNvSpPr/>
            <p:nvPr/>
          </p:nvSpPr>
          <p:spPr>
            <a:xfrm>
              <a:off x="6172691" y="5486400"/>
              <a:ext cx="1395631" cy="1131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72" name="Picture 2" descr="\\shankul-srv\e$\Data\images\_VIRTUALIZATION ICONS\Presenation Virtualization 2.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506" y="5653089"/>
              <a:ext cx="1220521" cy="760404"/>
            </a:xfrm>
            <a:prstGeom prst="rect">
              <a:avLst/>
            </a:prstGeom>
            <a:grpFill/>
            <a:ln>
              <a:noFill/>
            </a:ln>
            <a:extLst/>
          </p:spPr>
        </p:pic>
      </p:grpSp>
      <p:pic>
        <p:nvPicPr>
          <p:cNvPr id="73" name="Picture 3" descr="\\shankul-srv\e$\Data\images\_VIRTUALIZATION ICONS\Server Rack Virtual - High Resolution.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3825" y="1603367"/>
            <a:ext cx="472373" cy="748305"/>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p:cNvGrpSpPr/>
          <p:nvPr/>
        </p:nvGrpSpPr>
        <p:grpSpPr>
          <a:xfrm>
            <a:off x="8554501" y="4633257"/>
            <a:ext cx="1790280" cy="908866"/>
            <a:chOff x="372926" y="942482"/>
            <a:chExt cx="1316845" cy="891126"/>
          </a:xfrm>
        </p:grpSpPr>
        <p:pic>
          <p:nvPicPr>
            <p:cNvPr id="7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26" y="942482"/>
              <a:ext cx="1316845" cy="891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920" y="942482"/>
              <a:ext cx="636548" cy="37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Group 77"/>
          <p:cNvGrpSpPr/>
          <p:nvPr/>
        </p:nvGrpSpPr>
        <p:grpSpPr>
          <a:xfrm>
            <a:off x="676275" y="5235008"/>
            <a:ext cx="1385590" cy="948541"/>
            <a:chOff x="6172200" y="5486400"/>
            <a:chExt cx="1278820" cy="1055805"/>
          </a:xfrm>
          <a:solidFill>
            <a:schemeClr val="bg2">
              <a:lumMod val="75000"/>
            </a:schemeClr>
          </a:solidFill>
        </p:grpSpPr>
        <p:sp>
          <p:nvSpPr>
            <p:cNvPr id="79" name="Rectangle 78"/>
            <p:cNvSpPr/>
            <p:nvPr/>
          </p:nvSpPr>
          <p:spPr>
            <a:xfrm>
              <a:off x="6172200" y="5486400"/>
              <a:ext cx="1278820" cy="1055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80" name="Picture 2" descr="\\shankul-srv\e$\Data\images\_VIRTUALIZATION ICONS\Presenation Virtualization 2.png"/>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289507" y="5630359"/>
              <a:ext cx="1161513" cy="723641"/>
            </a:xfrm>
            <a:prstGeom prst="rect">
              <a:avLst/>
            </a:prstGeom>
            <a:grpFill/>
            <a:ln>
              <a:noFill/>
            </a:ln>
            <a:extLst/>
          </p:spPr>
        </p:pic>
      </p:grpSp>
      <p:sp>
        <p:nvSpPr>
          <p:cNvPr id="81" name="Rectangle 80"/>
          <p:cNvSpPr/>
          <p:nvPr/>
        </p:nvSpPr>
        <p:spPr>
          <a:xfrm>
            <a:off x="676275" y="6183552"/>
            <a:ext cx="1672374" cy="261610"/>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Lync </a:t>
            </a:r>
            <a:r>
              <a:rPr lang="en-US" sz="1100" dirty="0" smtClean="0">
                <a:gradFill>
                  <a:gsLst>
                    <a:gs pos="0">
                      <a:schemeClr val="bg2"/>
                    </a:gs>
                    <a:gs pos="100000">
                      <a:schemeClr val="bg2"/>
                    </a:gs>
                  </a:gsLst>
                  <a:lin ang="5400000" scaled="0"/>
                </a:gradFill>
                <a:latin typeface="Segoe UI" pitchFamily="34" charset="0"/>
                <a:cs typeface="Segoe UI" pitchFamily="34" charset="0"/>
              </a:rPr>
              <a:t>user 1 </a:t>
            </a:r>
            <a:r>
              <a:rPr lang="en-US" sz="1100" dirty="0">
                <a:gradFill>
                  <a:gsLst>
                    <a:gs pos="0">
                      <a:schemeClr val="bg2"/>
                    </a:gs>
                    <a:gs pos="100000">
                      <a:schemeClr val="bg2"/>
                    </a:gs>
                  </a:gsLst>
                  <a:lin ang="5400000" scaled="0"/>
                </a:gradFill>
                <a:latin typeface="Segoe UI" pitchFamily="34" charset="0"/>
                <a:cs typeface="Segoe UI" pitchFamily="34" charset="0"/>
              </a:rPr>
              <a:t>on </a:t>
            </a:r>
            <a:r>
              <a:rPr lang="en-US" sz="1100" dirty="0" smtClean="0">
                <a:gradFill>
                  <a:gsLst>
                    <a:gs pos="0">
                      <a:schemeClr val="bg2"/>
                    </a:gs>
                    <a:gs pos="100000">
                      <a:schemeClr val="bg2"/>
                    </a:gs>
                  </a:gsLst>
                  <a:lin ang="5400000" scaled="0"/>
                </a:gradFill>
                <a:latin typeface="Segoe UI" pitchFamily="34" charset="0"/>
                <a:cs typeface="Segoe UI" pitchFamily="34" charset="0"/>
              </a:rPr>
              <a:t>local PC</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sp>
        <p:nvSpPr>
          <p:cNvPr id="82" name="Rectangle 81"/>
          <p:cNvSpPr/>
          <p:nvPr/>
        </p:nvSpPr>
        <p:spPr>
          <a:xfrm>
            <a:off x="9844931" y="6183550"/>
            <a:ext cx="1763589" cy="430887"/>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Lync </a:t>
            </a:r>
            <a:r>
              <a:rPr lang="en-US" sz="1100" dirty="0" smtClean="0">
                <a:gradFill>
                  <a:gsLst>
                    <a:gs pos="0">
                      <a:schemeClr val="bg2"/>
                    </a:gs>
                    <a:gs pos="100000">
                      <a:schemeClr val="bg2"/>
                    </a:gs>
                  </a:gsLst>
                  <a:lin ang="5400000" scaled="0"/>
                </a:gradFill>
                <a:latin typeface="Segoe UI" pitchFamily="34" charset="0"/>
                <a:cs typeface="Segoe UI" pitchFamily="34" charset="0"/>
              </a:rPr>
              <a:t>user 2 </a:t>
            </a:r>
            <a:r>
              <a:rPr lang="en-US" sz="1100" dirty="0">
                <a:gradFill>
                  <a:gsLst>
                    <a:gs pos="0">
                      <a:schemeClr val="bg2"/>
                    </a:gs>
                    <a:gs pos="100000">
                      <a:schemeClr val="bg2"/>
                    </a:gs>
                  </a:gsLst>
                  <a:lin ang="5400000" scaled="0"/>
                </a:gradFill>
                <a:latin typeface="Segoe UI" pitchFamily="34" charset="0"/>
                <a:cs typeface="Segoe UI" pitchFamily="34" charset="0"/>
              </a:rPr>
              <a:t>on a </a:t>
            </a:r>
            <a:r>
              <a:rPr lang="en-US" sz="1100" dirty="0" smtClean="0">
                <a:gradFill>
                  <a:gsLst>
                    <a:gs pos="0">
                      <a:schemeClr val="bg2"/>
                    </a:gs>
                    <a:gs pos="100000">
                      <a:schemeClr val="bg2"/>
                    </a:gs>
                  </a:gsLst>
                  <a:lin ang="5400000" scaled="0"/>
                </a:gradFill>
                <a:latin typeface="Segoe UI" pitchFamily="34" charset="0"/>
                <a:cs typeface="Segoe UI" pitchFamily="34" charset="0"/>
              </a:rPr>
              <a:t/>
            </a:r>
            <a:br>
              <a:rPr lang="en-US" sz="1100" dirty="0" smtClean="0">
                <a:gradFill>
                  <a:gsLst>
                    <a:gs pos="0">
                      <a:schemeClr val="bg2"/>
                    </a:gs>
                    <a:gs pos="100000">
                      <a:schemeClr val="bg2"/>
                    </a:gs>
                  </a:gsLst>
                  <a:lin ang="5400000" scaled="0"/>
                </a:gradFill>
                <a:latin typeface="Segoe UI" pitchFamily="34" charset="0"/>
                <a:cs typeface="Segoe UI" pitchFamily="34" charset="0"/>
              </a:rPr>
            </a:br>
            <a:r>
              <a:rPr lang="en-US" sz="1100" dirty="0" smtClean="0">
                <a:gradFill>
                  <a:gsLst>
                    <a:gs pos="0">
                      <a:schemeClr val="bg2"/>
                    </a:gs>
                    <a:gs pos="100000">
                      <a:schemeClr val="bg2"/>
                    </a:gs>
                  </a:gsLst>
                  <a:lin ang="5400000" scaled="0"/>
                </a:gradFill>
                <a:latin typeface="Segoe UI" pitchFamily="34" charset="0"/>
                <a:cs typeface="Segoe UI" pitchFamily="34" charset="0"/>
              </a:rPr>
              <a:t>Remote </a:t>
            </a:r>
            <a:r>
              <a:rPr lang="en-US" sz="1100" dirty="0">
                <a:gradFill>
                  <a:gsLst>
                    <a:gs pos="0">
                      <a:schemeClr val="bg2"/>
                    </a:gs>
                    <a:gs pos="100000">
                      <a:schemeClr val="bg2"/>
                    </a:gs>
                  </a:gsLst>
                  <a:lin ang="5400000" scaled="0"/>
                </a:gradFill>
                <a:latin typeface="Segoe UI" pitchFamily="34" charset="0"/>
                <a:cs typeface="Segoe UI" pitchFamily="34" charset="0"/>
              </a:rPr>
              <a:t>Desktop Client</a:t>
            </a:r>
          </a:p>
        </p:txBody>
      </p:sp>
      <p:sp>
        <p:nvSpPr>
          <p:cNvPr id="83" name="Rectangle 82"/>
          <p:cNvSpPr/>
          <p:nvPr/>
        </p:nvSpPr>
        <p:spPr>
          <a:xfrm>
            <a:off x="9844931" y="1225902"/>
            <a:ext cx="1341904" cy="261610"/>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Data </a:t>
            </a:r>
            <a:r>
              <a:rPr lang="en-US" sz="1100" dirty="0" smtClean="0">
                <a:gradFill>
                  <a:gsLst>
                    <a:gs pos="0">
                      <a:schemeClr val="bg2"/>
                    </a:gs>
                    <a:gs pos="100000">
                      <a:schemeClr val="bg2"/>
                    </a:gs>
                  </a:gsLst>
                  <a:lin ang="5400000" scaled="0"/>
                </a:gradFill>
                <a:latin typeface="Segoe UI" pitchFamily="34" charset="0"/>
                <a:cs typeface="Segoe UI" pitchFamily="34" charset="0"/>
              </a:rPr>
              <a:t>center</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sp>
        <p:nvSpPr>
          <p:cNvPr id="84" name="Rectangle 83"/>
          <p:cNvSpPr/>
          <p:nvPr/>
        </p:nvSpPr>
        <p:spPr>
          <a:xfrm>
            <a:off x="9844931" y="2471020"/>
            <a:ext cx="1512249" cy="262241"/>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Virtual </a:t>
            </a:r>
            <a:r>
              <a:rPr lang="en-US" sz="1100" dirty="0" smtClean="0">
                <a:gradFill>
                  <a:gsLst>
                    <a:gs pos="0">
                      <a:schemeClr val="bg2"/>
                    </a:gs>
                    <a:gs pos="100000">
                      <a:schemeClr val="bg2"/>
                    </a:gs>
                  </a:gsLst>
                  <a:lin ang="5400000" scaled="0"/>
                </a:gradFill>
                <a:latin typeface="Segoe UI" pitchFamily="34" charset="0"/>
                <a:cs typeface="Segoe UI" pitchFamily="34" charset="0"/>
              </a:rPr>
              <a:t>desktop</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cxnSp>
        <p:nvCxnSpPr>
          <p:cNvPr id="88" name="Straight Arrow Connector 87"/>
          <p:cNvCxnSpPr/>
          <p:nvPr/>
        </p:nvCxnSpPr>
        <p:spPr>
          <a:xfrm>
            <a:off x="10647489" y="2733261"/>
            <a:ext cx="0" cy="2330209"/>
          </a:xfrm>
          <a:prstGeom prst="straightConnector1">
            <a:avLst/>
          </a:prstGeom>
          <a:ln w="38100">
            <a:solidFill>
              <a:srgbClr val="00188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162925" y="3409879"/>
            <a:ext cx="1412176" cy="276999"/>
          </a:xfrm>
          <a:prstGeom prst="rect">
            <a:avLst/>
          </a:prstGeom>
        </p:spPr>
        <p:txBody>
          <a:bodyPr wrap="square">
            <a:spAutoFit/>
          </a:bodyPr>
          <a:lstStyle>
            <a:defPPr>
              <a:defRPr lang="en-US"/>
            </a:defPPr>
            <a:lvl1pPr defTabSz="914166">
              <a:spcAft>
                <a:spcPts val="1200"/>
              </a:spcAft>
              <a:defRPr sz="1100">
                <a:gradFill>
                  <a:gsLst>
                    <a:gs pos="0">
                      <a:schemeClr val="tx1"/>
                    </a:gs>
                    <a:gs pos="100000">
                      <a:schemeClr val="tx1"/>
                    </a:gs>
                  </a:gsLst>
                  <a:lin ang="5400000" scaled="0"/>
                </a:gradFill>
              </a:defRPr>
            </a:lvl1pPr>
          </a:lstStyle>
          <a:p>
            <a:r>
              <a:rPr lang="en-US" sz="1200" dirty="0"/>
              <a:t>Infrastructure</a:t>
            </a:r>
          </a:p>
        </p:txBody>
      </p:sp>
      <p:sp>
        <p:nvSpPr>
          <p:cNvPr id="90" name="TextBox 89"/>
          <p:cNvSpPr txBox="1"/>
          <p:nvPr/>
        </p:nvSpPr>
        <p:spPr>
          <a:xfrm>
            <a:off x="8162925" y="3956624"/>
            <a:ext cx="1105854" cy="276999"/>
          </a:xfrm>
          <a:prstGeom prst="rect">
            <a:avLst/>
          </a:prstGeom>
        </p:spPr>
        <p:txBody>
          <a:bodyPr wrap="square">
            <a:spAutoFit/>
          </a:bodyPr>
          <a:lstStyle>
            <a:defPPr>
              <a:defRPr lang="en-US"/>
            </a:defPPr>
            <a:lvl1pPr defTabSz="914166">
              <a:spcAft>
                <a:spcPts val="1200"/>
              </a:spcAft>
              <a:defRPr sz="1400">
                <a:gradFill>
                  <a:gsLst>
                    <a:gs pos="0">
                      <a:schemeClr val="tx1"/>
                    </a:gs>
                    <a:gs pos="100000">
                      <a:schemeClr val="tx1"/>
                    </a:gs>
                  </a:gsLst>
                  <a:lin ang="5400000" scaled="0"/>
                </a:gradFill>
              </a:defRPr>
            </a:lvl1pPr>
          </a:lstStyle>
          <a:p>
            <a:r>
              <a:rPr lang="en-US" sz="1200" dirty="0"/>
              <a:t>Users</a:t>
            </a:r>
          </a:p>
        </p:txBody>
      </p:sp>
      <p:sp>
        <p:nvSpPr>
          <p:cNvPr id="91" name="Rectangle 90"/>
          <p:cNvSpPr/>
          <p:nvPr/>
        </p:nvSpPr>
        <p:spPr>
          <a:xfrm>
            <a:off x="4686625" y="3405118"/>
            <a:ext cx="1642284" cy="459650"/>
          </a:xfrm>
          <a:prstGeom prst="rect">
            <a:avLst/>
          </a:prstGeom>
          <a:solidFill>
            <a:schemeClr val="tx1">
              <a:lumMod val="50000"/>
            </a:schemeClr>
          </a:solidFill>
        </p:spPr>
        <p:txBody>
          <a:bodyPr wrap="square">
            <a:noAutofit/>
          </a:bodyPr>
          <a:lstStyle/>
          <a:p>
            <a:pPr defTabSz="914166">
              <a:spcAft>
                <a:spcPts val="1200"/>
              </a:spcAft>
            </a:pPr>
            <a:r>
              <a:rPr lang="en-US" sz="1200" dirty="0">
                <a:gradFill>
                  <a:gsLst>
                    <a:gs pos="0">
                      <a:schemeClr val="tx1"/>
                    </a:gs>
                    <a:gs pos="100000">
                      <a:schemeClr val="tx1"/>
                    </a:gs>
                  </a:gsLst>
                  <a:lin ang="5400000" scaled="0"/>
                </a:gradFill>
              </a:rPr>
              <a:t>Lync IM, </a:t>
            </a:r>
            <a:r>
              <a:rPr lang="en-US" sz="1200" dirty="0" smtClean="0">
                <a:gradFill>
                  <a:gsLst>
                    <a:gs pos="0">
                      <a:schemeClr val="tx1"/>
                    </a:gs>
                    <a:gs pos="100000">
                      <a:schemeClr val="tx1"/>
                    </a:gs>
                  </a:gsLst>
                  <a:lin ang="5400000" scaled="0"/>
                </a:gradFill>
              </a:rPr>
              <a:t>app sharing, </a:t>
            </a:r>
            <a:br>
              <a:rPr lang="en-US" sz="1200" dirty="0" smtClean="0">
                <a:gradFill>
                  <a:gsLst>
                    <a:gs pos="0">
                      <a:schemeClr val="tx1"/>
                    </a:gs>
                    <a:gs pos="100000">
                      <a:schemeClr val="tx1"/>
                    </a:gs>
                  </a:gsLst>
                  <a:lin ang="5400000" scaled="0"/>
                </a:gradFill>
              </a:rPr>
            </a:br>
            <a:r>
              <a:rPr lang="en-US" sz="1200" dirty="0" smtClean="0">
                <a:gradFill>
                  <a:gsLst>
                    <a:gs pos="0">
                      <a:schemeClr val="tx1"/>
                    </a:gs>
                    <a:gs pos="100000">
                      <a:schemeClr val="tx1"/>
                    </a:gs>
                  </a:gsLst>
                  <a:lin ang="5400000" scaled="0"/>
                </a:gradFill>
              </a:rPr>
              <a:t>call control, etc.</a:t>
            </a:r>
            <a:endParaRPr lang="en-US" sz="1200" dirty="0">
              <a:gradFill>
                <a:gsLst>
                  <a:gs pos="0">
                    <a:schemeClr val="tx1"/>
                  </a:gs>
                  <a:gs pos="100000">
                    <a:schemeClr val="tx1"/>
                  </a:gs>
                </a:gsLst>
                <a:lin ang="5400000" scaled="0"/>
              </a:gradFill>
            </a:endParaRPr>
          </a:p>
        </p:txBody>
      </p:sp>
      <p:sp>
        <p:nvSpPr>
          <p:cNvPr id="61" name="Text Placeholder 1"/>
          <p:cNvSpPr txBox="1">
            <a:spLocks/>
          </p:cNvSpPr>
          <p:nvPr/>
        </p:nvSpPr>
        <p:spPr>
          <a:xfrm>
            <a:off x="274638" y="1202707"/>
            <a:ext cx="6789750" cy="2043512"/>
          </a:xfrm>
          <a:prstGeom prst="rect">
            <a:avLst/>
          </a:prstGeom>
        </p:spPr>
        <p:txBody>
          <a:bodyPr vert="horz" lIns="182880" tIns="146304" rIns="182880" bIns="146304" rtlCol="0">
            <a:noAutofit/>
          </a:bodyPr>
          <a:lstStyle>
            <a:lvl1pPr marL="0" indent="0" algn="l" defTabSz="914166" rtl="0" eaLnBrk="1" latinLnBrk="0" hangingPunct="1">
              <a:spcBef>
                <a:spcPts val="2448"/>
              </a:spcBef>
              <a:buFont typeface="Arial" pitchFamily="34" charset="0"/>
              <a:buNone/>
              <a:defRPr sz="4080" kern="1200">
                <a:gradFill>
                  <a:gsLst>
                    <a:gs pos="100000">
                      <a:schemeClr val="tx2"/>
                    </a:gs>
                    <a:gs pos="0">
                      <a:schemeClr val="tx2"/>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040" kern="1200">
                <a:gradFill>
                  <a:gsLst>
                    <a:gs pos="100000">
                      <a:schemeClr val="tx1"/>
                    </a:gs>
                    <a:gs pos="6000">
                      <a:schemeClr val="tx1"/>
                    </a:gs>
                  </a:gsLst>
                  <a:lin ang="5400000" scaled="0"/>
                </a:gradFill>
                <a:latin typeface="+mn-lt"/>
                <a:ea typeface="+mn-ea"/>
                <a:cs typeface="+mn-cs"/>
              </a:defRPr>
            </a:lvl2pPr>
            <a:lvl3pPr marL="236387" indent="0" algn="l" defTabSz="914166" rtl="0" eaLnBrk="1" latinLnBrk="0" hangingPunct="1">
              <a:spcBef>
                <a:spcPct val="20000"/>
              </a:spcBef>
              <a:buFont typeface="Arial" pitchFamily="34" charset="0"/>
              <a:buNone/>
              <a:defRPr sz="2040" kern="1200">
                <a:gradFill>
                  <a:gsLst>
                    <a:gs pos="100000">
                      <a:schemeClr val="tx1"/>
                    </a:gs>
                    <a:gs pos="6000">
                      <a:schemeClr val="tx1"/>
                    </a:gs>
                  </a:gsLst>
                  <a:lin ang="5400000" scaled="0"/>
                </a:gradFill>
                <a:latin typeface="+mn-lt"/>
                <a:ea typeface="+mn-ea"/>
                <a:cs typeface="+mn-cs"/>
              </a:defRPr>
            </a:lvl3pPr>
            <a:lvl4pPr marL="466298" indent="0" algn="l" defTabSz="914166" rtl="0" eaLnBrk="1" latinLnBrk="0" hangingPunct="1">
              <a:spcBef>
                <a:spcPct val="20000"/>
              </a:spcBef>
              <a:buFont typeface="Arial" pitchFamily="34" charset="0"/>
              <a:buNone/>
              <a:defRPr sz="2040" kern="1200">
                <a:gradFill>
                  <a:gsLst>
                    <a:gs pos="100000">
                      <a:schemeClr val="tx1"/>
                    </a:gs>
                    <a:gs pos="6000">
                      <a:schemeClr val="tx1"/>
                    </a:gs>
                  </a:gsLst>
                  <a:lin ang="5400000" scaled="0"/>
                </a:gradFill>
                <a:latin typeface="+mn-lt"/>
                <a:ea typeface="+mn-ea"/>
                <a:cs typeface="+mn-cs"/>
              </a:defRPr>
            </a:lvl4pPr>
            <a:lvl5pPr marL="707543" indent="0" algn="l" defTabSz="914166" rtl="0" eaLnBrk="1" latinLnBrk="0" hangingPunct="1">
              <a:spcBef>
                <a:spcPct val="20000"/>
              </a:spcBef>
              <a:buFont typeface="Arial" pitchFamily="34" charset="0"/>
              <a:buNone/>
              <a:defRPr sz="2040" kern="1200">
                <a:gradFill>
                  <a:gsLst>
                    <a:gs pos="100000">
                      <a:schemeClr val="tx1"/>
                    </a:gs>
                    <a:gs pos="6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1200"/>
              </a:spcAft>
              <a:buFont typeface="Arial" pitchFamily="34" charset="0"/>
              <a:buChar char="•"/>
            </a:pPr>
            <a:r>
              <a:rPr lang="en-US" sz="2000" dirty="0">
                <a:gradFill>
                  <a:gsLst>
                    <a:gs pos="0">
                      <a:schemeClr val="tx1"/>
                    </a:gs>
                    <a:gs pos="100000">
                      <a:schemeClr val="tx1"/>
                    </a:gs>
                  </a:gsLst>
                  <a:lin ang="5400000" scaled="0"/>
                </a:gradFill>
                <a:latin typeface="+mn-lt"/>
              </a:rPr>
              <a:t>Poor user experience </a:t>
            </a:r>
          </a:p>
          <a:p>
            <a:pPr marL="228600" indent="-228600">
              <a:spcBef>
                <a:spcPts val="0"/>
              </a:spcBef>
              <a:spcAft>
                <a:spcPts val="1200"/>
              </a:spcAft>
              <a:buFont typeface="Arial" pitchFamily="34" charset="0"/>
              <a:buChar char="•"/>
            </a:pPr>
            <a:r>
              <a:rPr lang="en-US" sz="2000" dirty="0">
                <a:gradFill>
                  <a:gsLst>
                    <a:gs pos="0">
                      <a:schemeClr val="tx1"/>
                    </a:gs>
                    <a:gs pos="100000">
                      <a:schemeClr val="tx1"/>
                    </a:gs>
                  </a:gsLst>
                  <a:lin ang="5400000" scaled="0"/>
                </a:gradFill>
                <a:latin typeface="+mn-lt"/>
              </a:rPr>
              <a:t>High data center bandwidth usage</a:t>
            </a:r>
          </a:p>
          <a:p>
            <a:pPr marL="228600" indent="-228600">
              <a:spcBef>
                <a:spcPts val="0"/>
              </a:spcBef>
              <a:spcAft>
                <a:spcPts val="1200"/>
              </a:spcAft>
              <a:buFont typeface="Arial" pitchFamily="34" charset="0"/>
              <a:buChar char="•"/>
            </a:pPr>
            <a:r>
              <a:rPr lang="en-US" sz="2000" dirty="0">
                <a:gradFill>
                  <a:gsLst>
                    <a:gs pos="0">
                      <a:schemeClr val="tx1"/>
                    </a:gs>
                    <a:gs pos="100000">
                      <a:schemeClr val="tx1"/>
                    </a:gs>
                  </a:gsLst>
                  <a:lin ang="5400000" scaled="0"/>
                </a:gradFill>
                <a:latin typeface="+mn-lt"/>
              </a:rPr>
              <a:t>Limited supported</a:t>
            </a:r>
          </a:p>
          <a:p>
            <a:pPr>
              <a:spcBef>
                <a:spcPts val="0"/>
              </a:spcBef>
              <a:spcAft>
                <a:spcPts val="1200"/>
              </a:spcAft>
            </a:pPr>
            <a:endParaRPr lang="en-US" sz="1836" dirty="0">
              <a:gradFill>
                <a:gsLst>
                  <a:gs pos="0">
                    <a:schemeClr val="tx1"/>
                  </a:gs>
                  <a:gs pos="100000">
                    <a:schemeClr val="tx1"/>
                  </a:gs>
                </a:gsLst>
                <a:lin ang="5400000" scaled="0"/>
              </a:gradFill>
            </a:endParaRPr>
          </a:p>
        </p:txBody>
      </p:sp>
      <p:cxnSp>
        <p:nvCxnSpPr>
          <p:cNvPr id="95" name="Straight Arrow Connector 94"/>
          <p:cNvCxnSpPr/>
          <p:nvPr/>
        </p:nvCxnSpPr>
        <p:spPr>
          <a:xfrm flipH="1">
            <a:off x="2348649" y="2462321"/>
            <a:ext cx="7307595" cy="3176789"/>
          </a:xfrm>
          <a:prstGeom prst="straightConnector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9865135" y="3250568"/>
            <a:ext cx="1181710" cy="599914"/>
            <a:chOff x="9758665" y="3080986"/>
            <a:chExt cx="1165946" cy="591912"/>
          </a:xfrm>
        </p:grpSpPr>
        <p:pic>
          <p:nvPicPr>
            <p:cNvPr id="10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8665" y="3080986"/>
              <a:ext cx="1165946" cy="591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29574" y="3163990"/>
              <a:ext cx="579940" cy="254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 name="Rectangle 73"/>
          <p:cNvSpPr/>
          <p:nvPr/>
        </p:nvSpPr>
        <p:spPr>
          <a:xfrm>
            <a:off x="6479038" y="3970421"/>
            <a:ext cx="1595891" cy="276999"/>
          </a:xfrm>
          <a:prstGeom prst="rect">
            <a:avLst/>
          </a:prstGeom>
        </p:spPr>
        <p:txBody>
          <a:bodyPr wrap="square">
            <a:spAutoFit/>
          </a:bodyPr>
          <a:lstStyle/>
          <a:p>
            <a:pPr defTabSz="914166">
              <a:spcAft>
                <a:spcPts val="1200"/>
              </a:spcAft>
            </a:pPr>
            <a:r>
              <a:rPr lang="en-US" sz="1200" dirty="0">
                <a:gradFill>
                  <a:gsLst>
                    <a:gs pos="0">
                      <a:schemeClr val="tx1"/>
                    </a:gs>
                    <a:gs pos="100000">
                      <a:schemeClr val="tx1"/>
                    </a:gs>
                  </a:gsLst>
                  <a:lin ang="5400000" scaled="0"/>
                </a:gradFill>
              </a:rPr>
              <a:t>Lync </a:t>
            </a:r>
            <a:r>
              <a:rPr lang="en-US" sz="1200" dirty="0" smtClean="0">
                <a:gradFill>
                  <a:gsLst>
                    <a:gs pos="0">
                      <a:schemeClr val="tx1"/>
                    </a:gs>
                    <a:gs pos="100000">
                      <a:schemeClr val="tx1"/>
                    </a:gs>
                  </a:gsLst>
                  <a:lin ang="5400000" scaled="0"/>
                </a:gradFill>
              </a:rPr>
              <a:t>audio &amp; video</a:t>
            </a:r>
            <a:endParaRPr lang="en-US" sz="1200" dirty="0">
              <a:gradFill>
                <a:gsLst>
                  <a:gs pos="0">
                    <a:schemeClr val="tx1"/>
                  </a:gs>
                  <a:gs pos="100000">
                    <a:schemeClr val="tx1"/>
                  </a:gs>
                </a:gsLst>
                <a:lin ang="5400000" scaled="0"/>
              </a:gradFill>
            </a:endParaRPr>
          </a:p>
        </p:txBody>
      </p:sp>
      <p:pic>
        <p:nvPicPr>
          <p:cNvPr id="8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4288" y="3402649"/>
            <a:ext cx="999249" cy="56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p:cNvSpPr txBox="1"/>
          <p:nvPr/>
        </p:nvSpPr>
        <p:spPr>
          <a:xfrm>
            <a:off x="9836183" y="3956624"/>
            <a:ext cx="1089196" cy="276999"/>
          </a:xfrm>
          <a:prstGeom prst="rect">
            <a:avLst/>
          </a:prstGeom>
          <a:solidFill>
            <a:schemeClr val="tx1">
              <a:lumMod val="50000"/>
            </a:schemeClr>
          </a:solidFill>
        </p:spPr>
        <p:txBody>
          <a:bodyPr wrap="square">
            <a:noAutofit/>
          </a:bodyPr>
          <a:lstStyle>
            <a:defPPr>
              <a:defRPr lang="en-US"/>
            </a:defPPr>
            <a:lvl1pPr defTabSz="914166">
              <a:spcAft>
                <a:spcPts val="1200"/>
              </a:spcAft>
              <a:defRPr sz="1200">
                <a:gradFill>
                  <a:gsLst>
                    <a:gs pos="0">
                      <a:schemeClr val="tx1"/>
                    </a:gs>
                    <a:gs pos="100000">
                      <a:schemeClr val="tx1"/>
                    </a:gs>
                  </a:gsLst>
                  <a:lin ang="5400000" scaled="0"/>
                </a:gradFill>
              </a:defRPr>
            </a:lvl1pPr>
          </a:lstStyle>
          <a:p>
            <a:r>
              <a:rPr lang="en-US" dirty="0"/>
              <a:t>RDP traffic</a:t>
            </a:r>
          </a:p>
        </p:txBody>
      </p:sp>
    </p:spTree>
    <p:extLst>
      <p:ext uri="{BB962C8B-B14F-4D97-AF65-F5344CB8AC3E}">
        <p14:creationId xmlns:p14="http://schemas.microsoft.com/office/powerpoint/2010/main" val="1256967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down)">
                                      <p:cBhvr>
                                        <p:cTn id="15" dur="500"/>
                                        <p:tgtEl>
                                          <p:spTgt spid="95"/>
                                        </p:tgtEl>
                                      </p:cBhvr>
                                    </p:animEffect>
                                  </p:childTnLst>
                                </p:cTn>
                              </p:par>
                              <p:par>
                                <p:cTn id="16" presetID="22" presetClass="entr" presetSubtype="8" fill="hold" nodeType="withEffect">
                                  <p:stCondLst>
                                    <p:cond delay="25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wipe(up)">
                                      <p:cBhvr>
                                        <p:cTn id="26" dur="500"/>
                                        <p:tgtEl>
                                          <p:spTgt spid="88"/>
                                        </p:tgtEl>
                                      </p:cBhvr>
                                    </p:animEffect>
                                  </p:childTnLst>
                                </p:cTn>
                              </p:par>
                              <p:par>
                                <p:cTn id="27" presetID="22" presetClass="entr" presetSubtype="1"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up)">
                                      <p:cBhvr>
                                        <p:cTn id="29" dur="500"/>
                                        <p:tgtEl>
                                          <p:spTgt spid="99"/>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500"/>
                                        <p:tgtEl>
                                          <p:spTgt spid="102"/>
                                        </p:tgtEl>
                                      </p:cBhvr>
                                    </p:animEffect>
                                  </p:childTnLst>
                                </p:cTn>
                              </p:par>
                            </p:childTnLst>
                          </p:cTn>
                        </p:par>
                        <p:par>
                          <p:cTn id="33" fill="hold">
                            <p:stCondLst>
                              <p:cond delay="750"/>
                            </p:stCondLst>
                            <p:childTnLst>
                              <p:par>
                                <p:cTn id="34" presetID="10"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xEl>
                                              <p:pRg st="0" end="0"/>
                                            </p:txEl>
                                          </p:spTgt>
                                        </p:tgtEl>
                                        <p:attrNameLst>
                                          <p:attrName>style.visibility</p:attrName>
                                        </p:attrNameLst>
                                      </p:cBhvr>
                                      <p:to>
                                        <p:strVal val="visible"/>
                                      </p:to>
                                    </p:set>
                                    <p:animEffect transition="in" filter="fade">
                                      <p:cBhvr>
                                        <p:cTn id="41" dur="500"/>
                                        <p:tgtEl>
                                          <p:spTgt spid="6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
                                            <p:txEl>
                                              <p:pRg st="1" end="1"/>
                                            </p:txEl>
                                          </p:spTgt>
                                        </p:tgtEl>
                                        <p:attrNameLst>
                                          <p:attrName>style.visibility</p:attrName>
                                        </p:attrNameLst>
                                      </p:cBhvr>
                                      <p:to>
                                        <p:strVal val="visible"/>
                                      </p:to>
                                    </p:set>
                                    <p:animEffect transition="in" filter="fade">
                                      <p:cBhvr>
                                        <p:cTn id="46" dur="500"/>
                                        <p:tgtEl>
                                          <p:spTgt spid="61">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xEl>
                                              <p:pRg st="2" end="2"/>
                                            </p:txEl>
                                          </p:spTgt>
                                        </p:tgtEl>
                                        <p:attrNameLst>
                                          <p:attrName>style.visibility</p:attrName>
                                        </p:attrNameLst>
                                      </p:cBhvr>
                                      <p:to>
                                        <p:strVal val="visible"/>
                                      </p:to>
                                    </p:set>
                                    <p:animEffect transition="in" filter="fade">
                                      <p:cBhvr>
                                        <p:cTn id="51"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61" grpId="0" build="p"/>
      <p:bldP spid="74" grpId="0"/>
      <p:bldP spid="10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74638" y="1211263"/>
            <a:ext cx="11887200" cy="548481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cxnSp>
        <p:nvCxnSpPr>
          <p:cNvPr id="32" name="Straight Connector 31"/>
          <p:cNvCxnSpPr/>
          <p:nvPr/>
        </p:nvCxnSpPr>
        <p:spPr>
          <a:xfrm>
            <a:off x="476250" y="3891447"/>
            <a:ext cx="11496675" cy="0"/>
          </a:xfrm>
          <a:prstGeom prst="line">
            <a:avLst/>
          </a:prstGeom>
          <a:ln w="57150" cmpd="sng">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348650" y="2042160"/>
            <a:ext cx="7221868" cy="3192848"/>
          </a:xfrm>
          <a:prstGeom prst="straightConnector1">
            <a:avLst/>
          </a:prstGeom>
          <a:ln w="38100">
            <a:solidFill>
              <a:srgbClr val="00188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274639" y="1202707"/>
            <a:ext cx="6789750" cy="2043512"/>
          </a:xfrm>
        </p:spPr>
        <p:txBody>
          <a:bodyPr/>
          <a:lstStyle/>
          <a:p>
            <a:pPr marL="228600" indent="-228600">
              <a:spcBef>
                <a:spcPts val="0"/>
              </a:spcBef>
              <a:spcAft>
                <a:spcPts val="1200"/>
              </a:spcAft>
              <a:buFont typeface="Arial" pitchFamily="34" charset="0"/>
              <a:buChar char="•"/>
            </a:pPr>
            <a:r>
              <a:rPr lang="en-US" sz="2000" dirty="0" smtClean="0">
                <a:gradFill>
                  <a:gsLst>
                    <a:gs pos="0">
                      <a:schemeClr val="tx1"/>
                    </a:gs>
                    <a:gs pos="100000">
                      <a:schemeClr val="tx1"/>
                    </a:gs>
                  </a:gsLst>
                  <a:lin ang="5400000" scaled="0"/>
                </a:gradFill>
                <a:latin typeface="+mn-lt"/>
              </a:rPr>
              <a:t>Local like user experience </a:t>
            </a:r>
          </a:p>
          <a:p>
            <a:pPr marL="228600" indent="-228600">
              <a:spcBef>
                <a:spcPts val="0"/>
              </a:spcBef>
              <a:spcAft>
                <a:spcPts val="1200"/>
              </a:spcAft>
              <a:buFont typeface="Arial" pitchFamily="34" charset="0"/>
              <a:buChar char="•"/>
            </a:pPr>
            <a:r>
              <a:rPr lang="en-US" sz="2000" dirty="0" smtClean="0">
                <a:gradFill>
                  <a:gsLst>
                    <a:gs pos="0">
                      <a:schemeClr val="tx1"/>
                    </a:gs>
                    <a:gs pos="100000">
                      <a:schemeClr val="tx1"/>
                    </a:gs>
                  </a:gsLst>
                  <a:lin ang="5400000" scaled="0"/>
                </a:gradFill>
                <a:latin typeface="+mn-lt"/>
              </a:rPr>
              <a:t>Improved server scale</a:t>
            </a:r>
          </a:p>
          <a:p>
            <a:pPr marL="228600" indent="-228600">
              <a:spcBef>
                <a:spcPts val="0"/>
              </a:spcBef>
              <a:spcAft>
                <a:spcPts val="1200"/>
              </a:spcAft>
              <a:buFont typeface="Arial" pitchFamily="34" charset="0"/>
              <a:buChar char="•"/>
            </a:pPr>
            <a:r>
              <a:rPr lang="en-US" sz="2000" dirty="0" smtClean="0">
                <a:gradFill>
                  <a:gsLst>
                    <a:gs pos="0">
                      <a:schemeClr val="tx1"/>
                    </a:gs>
                    <a:gs pos="100000">
                      <a:schemeClr val="tx1"/>
                    </a:gs>
                  </a:gsLst>
                  <a:lin ang="5400000" scaled="0"/>
                </a:gradFill>
                <a:latin typeface="+mn-lt"/>
              </a:rPr>
              <a:t>Reduced bandwidth usage in and out of data center</a:t>
            </a:r>
          </a:p>
          <a:p>
            <a:pPr marL="291436" indent="-291436">
              <a:spcBef>
                <a:spcPts val="0"/>
              </a:spcBef>
              <a:spcAft>
                <a:spcPts val="1200"/>
              </a:spcAft>
              <a:buFont typeface="Arial" pitchFamily="34" charset="0"/>
              <a:buChar char="•"/>
            </a:pPr>
            <a:endParaRPr lang="en-US" sz="1836" dirty="0">
              <a:gradFill>
                <a:gsLst>
                  <a:gs pos="0">
                    <a:schemeClr val="tx1"/>
                  </a:gs>
                  <a:gs pos="100000">
                    <a:schemeClr val="tx1"/>
                  </a:gs>
                </a:gsLst>
                <a:lin ang="5400000" scaled="0"/>
              </a:gradFill>
            </a:endParaRPr>
          </a:p>
        </p:txBody>
      </p:sp>
      <p:sp>
        <p:nvSpPr>
          <p:cNvPr id="3" name="Title 2"/>
          <p:cNvSpPr>
            <a:spLocks noGrp="1"/>
          </p:cNvSpPr>
          <p:nvPr>
            <p:ph type="title"/>
          </p:nvPr>
        </p:nvSpPr>
        <p:spPr>
          <a:xfrm>
            <a:off x="274638" y="298450"/>
            <a:ext cx="11370961" cy="762786"/>
          </a:xfrm>
        </p:spPr>
        <p:txBody>
          <a:bodyPr vert="horz" lIns="182880" tIns="45720" rIns="182880" bIns="45720" rtlCol="0" anchor="t">
            <a:noAutofit/>
          </a:bodyPr>
          <a:lstStyle/>
          <a:p>
            <a:r>
              <a:rPr lang="en-US"/>
              <a:t>Lync 2013 in VDI</a:t>
            </a:r>
            <a:endParaRPr lang="en-US" dirty="0"/>
          </a:p>
        </p:txBody>
      </p:sp>
      <p:sp>
        <p:nvSpPr>
          <p:cNvPr id="6" name="Rectangle 5"/>
          <p:cNvSpPr/>
          <p:nvPr/>
        </p:nvSpPr>
        <p:spPr>
          <a:xfrm>
            <a:off x="9844930" y="1492720"/>
            <a:ext cx="1402583" cy="9696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7" name="Group 6"/>
          <p:cNvGrpSpPr/>
          <p:nvPr/>
        </p:nvGrpSpPr>
        <p:grpSpPr>
          <a:xfrm>
            <a:off x="9844933" y="5235007"/>
            <a:ext cx="1410654" cy="948544"/>
            <a:chOff x="6172691" y="5486400"/>
            <a:chExt cx="1395631" cy="1131777"/>
          </a:xfrm>
          <a:solidFill>
            <a:schemeClr val="bg2">
              <a:lumMod val="75000"/>
            </a:schemeClr>
          </a:solidFill>
        </p:grpSpPr>
        <p:sp>
          <p:nvSpPr>
            <p:cNvPr id="8" name="Rectangle 7"/>
            <p:cNvSpPr/>
            <p:nvPr/>
          </p:nvSpPr>
          <p:spPr>
            <a:xfrm>
              <a:off x="6172691" y="5486400"/>
              <a:ext cx="1395631" cy="1131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9" name="Picture 2" descr="\\shankul-srv\e$\Data\images\_VIRTUALIZATION ICONS\Presenation Virtualization 2.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506" y="5653089"/>
              <a:ext cx="1220521" cy="760404"/>
            </a:xfrm>
            <a:prstGeom prst="rect">
              <a:avLst/>
            </a:prstGeom>
            <a:grpFill/>
            <a:ln>
              <a:noFill/>
            </a:ln>
            <a:extLst/>
          </p:spPr>
        </p:pic>
      </p:grpSp>
      <p:pic>
        <p:nvPicPr>
          <p:cNvPr id="10" name="Picture 3" descr="\\shankul-srv\e$\Data\images\_VIRTUALIZATION ICONS\Server Rack Virtual - High Resolution.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3825" y="1603367"/>
            <a:ext cx="472373" cy="74830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847437" y="5957183"/>
            <a:ext cx="1595891" cy="276999"/>
          </a:xfrm>
          <a:prstGeom prst="rect">
            <a:avLst/>
          </a:prstGeom>
        </p:spPr>
        <p:txBody>
          <a:bodyPr wrap="square">
            <a:spAutoFit/>
          </a:bodyPr>
          <a:lstStyle/>
          <a:p>
            <a:pPr defTabSz="914166">
              <a:spcAft>
                <a:spcPts val="1200"/>
              </a:spcAft>
            </a:pPr>
            <a:r>
              <a:rPr lang="en-US" sz="1200" dirty="0">
                <a:gradFill>
                  <a:gsLst>
                    <a:gs pos="0">
                      <a:schemeClr val="tx1"/>
                    </a:gs>
                    <a:gs pos="100000">
                      <a:schemeClr val="tx1"/>
                    </a:gs>
                  </a:gsLst>
                  <a:lin ang="5400000" scaled="0"/>
                </a:gradFill>
              </a:rPr>
              <a:t>Lync </a:t>
            </a:r>
            <a:r>
              <a:rPr lang="en-US" sz="1200" dirty="0" smtClean="0">
                <a:gradFill>
                  <a:gsLst>
                    <a:gs pos="0">
                      <a:schemeClr val="tx1"/>
                    </a:gs>
                    <a:gs pos="100000">
                      <a:schemeClr val="tx1"/>
                    </a:gs>
                  </a:gsLst>
                  <a:lin ang="5400000" scaled="0"/>
                </a:gradFill>
              </a:rPr>
              <a:t>audio &amp; video</a:t>
            </a:r>
            <a:endParaRPr lang="en-US" sz="1200" dirty="0">
              <a:gradFill>
                <a:gsLst>
                  <a:gs pos="0">
                    <a:schemeClr val="tx1"/>
                  </a:gs>
                  <a:gs pos="100000">
                    <a:schemeClr val="tx1"/>
                  </a:gs>
                </a:gsLst>
                <a:lin ang="5400000" scaled="0"/>
              </a:gradFill>
            </a:endParaRPr>
          </a:p>
        </p:txBody>
      </p:sp>
      <p:grpSp>
        <p:nvGrpSpPr>
          <p:cNvPr id="19" name="Group 18"/>
          <p:cNvGrpSpPr/>
          <p:nvPr/>
        </p:nvGrpSpPr>
        <p:grpSpPr>
          <a:xfrm>
            <a:off x="8554501" y="4633257"/>
            <a:ext cx="1790280" cy="908866"/>
            <a:chOff x="372926" y="942482"/>
            <a:chExt cx="1316845" cy="891126"/>
          </a:xfrm>
        </p:grpSpPr>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26" y="942482"/>
              <a:ext cx="1316845" cy="891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920" y="942482"/>
              <a:ext cx="636548" cy="37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676275" y="5235008"/>
            <a:ext cx="1385590" cy="948541"/>
            <a:chOff x="6172200" y="5486400"/>
            <a:chExt cx="1278820" cy="1055805"/>
          </a:xfrm>
          <a:solidFill>
            <a:schemeClr val="bg2">
              <a:lumMod val="75000"/>
            </a:schemeClr>
          </a:solidFill>
        </p:grpSpPr>
        <p:sp>
          <p:nvSpPr>
            <p:cNvPr id="23" name="Rectangle 22"/>
            <p:cNvSpPr/>
            <p:nvPr/>
          </p:nvSpPr>
          <p:spPr>
            <a:xfrm>
              <a:off x="6172200" y="5486400"/>
              <a:ext cx="1278820" cy="1055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24" name="Picture 2" descr="\\shankul-srv\e$\Data\images\_VIRTUALIZATION ICONS\Presenation Virtualization 2.png"/>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289507" y="5630359"/>
              <a:ext cx="1161513" cy="723641"/>
            </a:xfrm>
            <a:prstGeom prst="rect">
              <a:avLst/>
            </a:prstGeom>
            <a:grpFill/>
            <a:ln>
              <a:noFill/>
            </a:ln>
            <a:extLst/>
          </p:spPr>
        </p:pic>
      </p:grpSp>
      <p:sp>
        <p:nvSpPr>
          <p:cNvPr id="25" name="Rectangle 24"/>
          <p:cNvSpPr/>
          <p:nvPr/>
        </p:nvSpPr>
        <p:spPr>
          <a:xfrm>
            <a:off x="676275" y="6183552"/>
            <a:ext cx="1672374" cy="261610"/>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Lync </a:t>
            </a:r>
            <a:r>
              <a:rPr lang="en-US" sz="1100" dirty="0" smtClean="0">
                <a:gradFill>
                  <a:gsLst>
                    <a:gs pos="0">
                      <a:schemeClr val="bg2"/>
                    </a:gs>
                    <a:gs pos="100000">
                      <a:schemeClr val="bg2"/>
                    </a:gs>
                  </a:gsLst>
                  <a:lin ang="5400000" scaled="0"/>
                </a:gradFill>
                <a:latin typeface="Segoe UI" pitchFamily="34" charset="0"/>
                <a:cs typeface="Segoe UI" pitchFamily="34" charset="0"/>
              </a:rPr>
              <a:t>user 1 </a:t>
            </a:r>
            <a:r>
              <a:rPr lang="en-US" sz="1100" dirty="0">
                <a:gradFill>
                  <a:gsLst>
                    <a:gs pos="0">
                      <a:schemeClr val="bg2"/>
                    </a:gs>
                    <a:gs pos="100000">
                      <a:schemeClr val="bg2"/>
                    </a:gs>
                  </a:gsLst>
                  <a:lin ang="5400000" scaled="0"/>
                </a:gradFill>
                <a:latin typeface="Segoe UI" pitchFamily="34" charset="0"/>
                <a:cs typeface="Segoe UI" pitchFamily="34" charset="0"/>
              </a:rPr>
              <a:t>on </a:t>
            </a:r>
            <a:r>
              <a:rPr lang="en-US" sz="1100" dirty="0" smtClean="0">
                <a:gradFill>
                  <a:gsLst>
                    <a:gs pos="0">
                      <a:schemeClr val="bg2"/>
                    </a:gs>
                    <a:gs pos="100000">
                      <a:schemeClr val="bg2"/>
                    </a:gs>
                  </a:gsLst>
                  <a:lin ang="5400000" scaled="0"/>
                </a:gradFill>
                <a:latin typeface="Segoe UI" pitchFamily="34" charset="0"/>
                <a:cs typeface="Segoe UI" pitchFamily="34" charset="0"/>
              </a:rPr>
              <a:t>local PC</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sp>
        <p:nvSpPr>
          <p:cNvPr id="26" name="Rectangle 25"/>
          <p:cNvSpPr/>
          <p:nvPr/>
        </p:nvSpPr>
        <p:spPr>
          <a:xfrm>
            <a:off x="9844931" y="6183550"/>
            <a:ext cx="1763589" cy="430887"/>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Lync </a:t>
            </a:r>
            <a:r>
              <a:rPr lang="en-US" sz="1100" dirty="0" smtClean="0">
                <a:gradFill>
                  <a:gsLst>
                    <a:gs pos="0">
                      <a:schemeClr val="bg2"/>
                    </a:gs>
                    <a:gs pos="100000">
                      <a:schemeClr val="bg2"/>
                    </a:gs>
                  </a:gsLst>
                  <a:lin ang="5400000" scaled="0"/>
                </a:gradFill>
                <a:latin typeface="Segoe UI" pitchFamily="34" charset="0"/>
                <a:cs typeface="Segoe UI" pitchFamily="34" charset="0"/>
              </a:rPr>
              <a:t>user 2 </a:t>
            </a:r>
            <a:r>
              <a:rPr lang="en-US" sz="1100" dirty="0">
                <a:gradFill>
                  <a:gsLst>
                    <a:gs pos="0">
                      <a:schemeClr val="bg2"/>
                    </a:gs>
                    <a:gs pos="100000">
                      <a:schemeClr val="bg2"/>
                    </a:gs>
                  </a:gsLst>
                  <a:lin ang="5400000" scaled="0"/>
                </a:gradFill>
                <a:latin typeface="Segoe UI" pitchFamily="34" charset="0"/>
                <a:cs typeface="Segoe UI" pitchFamily="34" charset="0"/>
              </a:rPr>
              <a:t>on a </a:t>
            </a:r>
            <a:r>
              <a:rPr lang="en-US" sz="1100" dirty="0" smtClean="0">
                <a:gradFill>
                  <a:gsLst>
                    <a:gs pos="0">
                      <a:schemeClr val="bg2"/>
                    </a:gs>
                    <a:gs pos="100000">
                      <a:schemeClr val="bg2"/>
                    </a:gs>
                  </a:gsLst>
                  <a:lin ang="5400000" scaled="0"/>
                </a:gradFill>
                <a:latin typeface="Segoe UI" pitchFamily="34" charset="0"/>
                <a:cs typeface="Segoe UI" pitchFamily="34" charset="0"/>
              </a:rPr>
              <a:t/>
            </a:r>
            <a:br>
              <a:rPr lang="en-US" sz="1100" dirty="0" smtClean="0">
                <a:gradFill>
                  <a:gsLst>
                    <a:gs pos="0">
                      <a:schemeClr val="bg2"/>
                    </a:gs>
                    <a:gs pos="100000">
                      <a:schemeClr val="bg2"/>
                    </a:gs>
                  </a:gsLst>
                  <a:lin ang="5400000" scaled="0"/>
                </a:gradFill>
                <a:latin typeface="Segoe UI" pitchFamily="34" charset="0"/>
                <a:cs typeface="Segoe UI" pitchFamily="34" charset="0"/>
              </a:rPr>
            </a:br>
            <a:r>
              <a:rPr lang="en-US" sz="1100" dirty="0" smtClean="0">
                <a:gradFill>
                  <a:gsLst>
                    <a:gs pos="0">
                      <a:schemeClr val="bg2"/>
                    </a:gs>
                    <a:gs pos="100000">
                      <a:schemeClr val="bg2"/>
                    </a:gs>
                  </a:gsLst>
                  <a:lin ang="5400000" scaled="0"/>
                </a:gradFill>
                <a:latin typeface="Segoe UI" pitchFamily="34" charset="0"/>
                <a:cs typeface="Segoe UI" pitchFamily="34" charset="0"/>
              </a:rPr>
              <a:t>Remote </a:t>
            </a:r>
            <a:r>
              <a:rPr lang="en-US" sz="1100" dirty="0">
                <a:gradFill>
                  <a:gsLst>
                    <a:gs pos="0">
                      <a:schemeClr val="bg2"/>
                    </a:gs>
                    <a:gs pos="100000">
                      <a:schemeClr val="bg2"/>
                    </a:gs>
                  </a:gsLst>
                  <a:lin ang="5400000" scaled="0"/>
                </a:gradFill>
                <a:latin typeface="Segoe UI" pitchFamily="34" charset="0"/>
                <a:cs typeface="Segoe UI" pitchFamily="34" charset="0"/>
              </a:rPr>
              <a:t>Desktop Client</a:t>
            </a:r>
          </a:p>
        </p:txBody>
      </p:sp>
      <p:sp>
        <p:nvSpPr>
          <p:cNvPr id="27" name="Rectangle 26"/>
          <p:cNvSpPr/>
          <p:nvPr/>
        </p:nvSpPr>
        <p:spPr>
          <a:xfrm>
            <a:off x="9844931" y="1225902"/>
            <a:ext cx="1341904" cy="261610"/>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Data </a:t>
            </a:r>
            <a:r>
              <a:rPr lang="en-US" sz="1100" dirty="0" smtClean="0">
                <a:gradFill>
                  <a:gsLst>
                    <a:gs pos="0">
                      <a:schemeClr val="bg2"/>
                    </a:gs>
                    <a:gs pos="100000">
                      <a:schemeClr val="bg2"/>
                    </a:gs>
                  </a:gsLst>
                  <a:lin ang="5400000" scaled="0"/>
                </a:gradFill>
                <a:latin typeface="Segoe UI" pitchFamily="34" charset="0"/>
                <a:cs typeface="Segoe UI" pitchFamily="34" charset="0"/>
              </a:rPr>
              <a:t>center</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sp>
        <p:nvSpPr>
          <p:cNvPr id="28" name="Rectangle 27"/>
          <p:cNvSpPr/>
          <p:nvPr/>
        </p:nvSpPr>
        <p:spPr>
          <a:xfrm>
            <a:off x="9844931" y="2471020"/>
            <a:ext cx="1512249" cy="262241"/>
          </a:xfrm>
          <a:prstGeom prst="rect">
            <a:avLst/>
          </a:prstGeom>
        </p:spPr>
        <p:txBody>
          <a:bodyPr wrap="square" lIns="0">
            <a:spAutoFit/>
          </a:bodyPr>
          <a:lstStyle/>
          <a:p>
            <a:pPr defTabSz="932597"/>
            <a:r>
              <a:rPr lang="en-US" sz="1100" dirty="0">
                <a:gradFill>
                  <a:gsLst>
                    <a:gs pos="0">
                      <a:schemeClr val="bg2"/>
                    </a:gs>
                    <a:gs pos="100000">
                      <a:schemeClr val="bg2"/>
                    </a:gs>
                  </a:gsLst>
                  <a:lin ang="5400000" scaled="0"/>
                </a:gradFill>
                <a:latin typeface="Segoe UI" pitchFamily="34" charset="0"/>
                <a:cs typeface="Segoe UI" pitchFamily="34" charset="0"/>
              </a:rPr>
              <a:t>Virtual </a:t>
            </a:r>
            <a:r>
              <a:rPr lang="en-US" sz="1100" dirty="0" smtClean="0">
                <a:gradFill>
                  <a:gsLst>
                    <a:gs pos="0">
                      <a:schemeClr val="bg2"/>
                    </a:gs>
                    <a:gs pos="100000">
                      <a:schemeClr val="bg2"/>
                    </a:gs>
                  </a:gsLst>
                  <a:lin ang="5400000" scaled="0"/>
                </a:gradFill>
                <a:latin typeface="Segoe UI" pitchFamily="34" charset="0"/>
                <a:cs typeface="Segoe UI" pitchFamily="34" charset="0"/>
              </a:rPr>
              <a:t>desktop</a:t>
            </a:r>
            <a:endParaRPr lang="en-US" sz="1100" dirty="0">
              <a:gradFill>
                <a:gsLst>
                  <a:gs pos="0">
                    <a:schemeClr val="bg2"/>
                  </a:gs>
                  <a:gs pos="100000">
                    <a:schemeClr val="bg2"/>
                  </a:gs>
                </a:gsLst>
                <a:lin ang="5400000" scaled="0"/>
              </a:gradFill>
              <a:latin typeface="Segoe UI" pitchFamily="34" charset="0"/>
              <a:cs typeface="Segoe UI" pitchFamily="34" charset="0"/>
            </a:endParaRPr>
          </a:p>
        </p:txBody>
      </p:sp>
      <p:pic>
        <p:nvPicPr>
          <p:cNvPr id="1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3162" y="5361630"/>
            <a:ext cx="999249" cy="56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Arrow Connector 44"/>
          <p:cNvCxnSpPr/>
          <p:nvPr/>
        </p:nvCxnSpPr>
        <p:spPr>
          <a:xfrm flipH="1">
            <a:off x="2348649" y="5950645"/>
            <a:ext cx="7221869" cy="0"/>
          </a:xfrm>
          <a:prstGeom prst="straightConnector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647489" y="2733261"/>
            <a:ext cx="0" cy="2330209"/>
          </a:xfrm>
          <a:prstGeom prst="straightConnector1">
            <a:avLst/>
          </a:prstGeom>
          <a:ln w="38100">
            <a:solidFill>
              <a:srgbClr val="00188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03818" y="3405118"/>
            <a:ext cx="1642284" cy="459650"/>
          </a:xfrm>
          <a:prstGeom prst="rect">
            <a:avLst/>
          </a:prstGeom>
          <a:solidFill>
            <a:schemeClr val="tx1">
              <a:lumMod val="50000"/>
            </a:schemeClr>
          </a:solidFill>
        </p:spPr>
        <p:txBody>
          <a:bodyPr wrap="square">
            <a:noAutofit/>
          </a:bodyPr>
          <a:lstStyle/>
          <a:p>
            <a:pPr defTabSz="914166">
              <a:spcAft>
                <a:spcPts val="1200"/>
              </a:spcAft>
            </a:pPr>
            <a:r>
              <a:rPr lang="en-US" sz="1200" dirty="0">
                <a:gradFill>
                  <a:gsLst>
                    <a:gs pos="0">
                      <a:schemeClr val="tx1"/>
                    </a:gs>
                    <a:gs pos="100000">
                      <a:schemeClr val="tx1"/>
                    </a:gs>
                  </a:gsLst>
                  <a:lin ang="5400000" scaled="0"/>
                </a:gradFill>
              </a:rPr>
              <a:t>Lync IM, </a:t>
            </a:r>
            <a:r>
              <a:rPr lang="en-US" sz="1200" dirty="0" smtClean="0">
                <a:gradFill>
                  <a:gsLst>
                    <a:gs pos="0">
                      <a:schemeClr val="tx1"/>
                    </a:gs>
                    <a:gs pos="100000">
                      <a:schemeClr val="tx1"/>
                    </a:gs>
                  </a:gsLst>
                  <a:lin ang="5400000" scaled="0"/>
                </a:gradFill>
              </a:rPr>
              <a:t>app sharing, </a:t>
            </a:r>
            <a:br>
              <a:rPr lang="en-US" sz="1200" dirty="0" smtClean="0">
                <a:gradFill>
                  <a:gsLst>
                    <a:gs pos="0">
                      <a:schemeClr val="tx1"/>
                    </a:gs>
                    <a:gs pos="100000">
                      <a:schemeClr val="tx1"/>
                    </a:gs>
                  </a:gsLst>
                  <a:lin ang="5400000" scaled="0"/>
                </a:gradFill>
              </a:rPr>
            </a:br>
            <a:r>
              <a:rPr lang="en-US" sz="1200" dirty="0" smtClean="0">
                <a:gradFill>
                  <a:gsLst>
                    <a:gs pos="0">
                      <a:schemeClr val="tx1"/>
                    </a:gs>
                    <a:gs pos="100000">
                      <a:schemeClr val="tx1"/>
                    </a:gs>
                  </a:gsLst>
                  <a:lin ang="5400000" scaled="0"/>
                </a:gradFill>
              </a:rPr>
              <a:t>call control, etc.</a:t>
            </a:r>
            <a:endParaRPr lang="en-US" sz="1200" dirty="0">
              <a:gradFill>
                <a:gsLst>
                  <a:gs pos="0">
                    <a:schemeClr val="tx1"/>
                  </a:gs>
                  <a:gs pos="100000">
                    <a:schemeClr val="tx1"/>
                  </a:gs>
                </a:gsLst>
                <a:lin ang="5400000" scaled="0"/>
              </a:gradFill>
            </a:endParaRPr>
          </a:p>
        </p:txBody>
      </p:sp>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44930" y="3181304"/>
            <a:ext cx="993796" cy="668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8162925" y="3409879"/>
            <a:ext cx="1412176" cy="276999"/>
          </a:xfrm>
          <a:prstGeom prst="rect">
            <a:avLst/>
          </a:prstGeom>
        </p:spPr>
        <p:txBody>
          <a:bodyPr wrap="square">
            <a:spAutoFit/>
          </a:bodyPr>
          <a:lstStyle>
            <a:defPPr>
              <a:defRPr lang="en-US"/>
            </a:defPPr>
            <a:lvl1pPr defTabSz="914166">
              <a:spcAft>
                <a:spcPts val="1200"/>
              </a:spcAft>
              <a:defRPr sz="1100">
                <a:gradFill>
                  <a:gsLst>
                    <a:gs pos="0">
                      <a:schemeClr val="tx1"/>
                    </a:gs>
                    <a:gs pos="100000">
                      <a:schemeClr val="tx1"/>
                    </a:gs>
                  </a:gsLst>
                  <a:lin ang="5400000" scaled="0"/>
                </a:gradFill>
              </a:defRPr>
            </a:lvl1pPr>
          </a:lstStyle>
          <a:p>
            <a:r>
              <a:rPr lang="en-US" sz="1200" dirty="0"/>
              <a:t>Infrastructure</a:t>
            </a:r>
          </a:p>
        </p:txBody>
      </p:sp>
      <p:sp>
        <p:nvSpPr>
          <p:cNvPr id="57" name="TextBox 56"/>
          <p:cNvSpPr txBox="1"/>
          <p:nvPr/>
        </p:nvSpPr>
        <p:spPr>
          <a:xfrm>
            <a:off x="8162925" y="3956624"/>
            <a:ext cx="1105854" cy="276999"/>
          </a:xfrm>
          <a:prstGeom prst="rect">
            <a:avLst/>
          </a:prstGeom>
        </p:spPr>
        <p:txBody>
          <a:bodyPr wrap="square">
            <a:spAutoFit/>
          </a:bodyPr>
          <a:lstStyle>
            <a:defPPr>
              <a:defRPr lang="en-US"/>
            </a:defPPr>
            <a:lvl1pPr defTabSz="914166">
              <a:spcAft>
                <a:spcPts val="1200"/>
              </a:spcAft>
              <a:defRPr sz="1400">
                <a:gradFill>
                  <a:gsLst>
                    <a:gs pos="0">
                      <a:schemeClr val="tx1"/>
                    </a:gs>
                    <a:gs pos="100000">
                      <a:schemeClr val="tx1"/>
                    </a:gs>
                  </a:gsLst>
                  <a:lin ang="5400000" scaled="0"/>
                </a:gradFill>
              </a:defRPr>
            </a:lvl1pPr>
          </a:lstStyle>
          <a:p>
            <a:r>
              <a:rPr lang="en-US" sz="1200" dirty="0"/>
              <a:t>Users</a:t>
            </a:r>
          </a:p>
        </p:txBody>
      </p:sp>
      <p:sp>
        <p:nvSpPr>
          <p:cNvPr id="59" name="TextBox 58"/>
          <p:cNvSpPr txBox="1"/>
          <p:nvPr/>
        </p:nvSpPr>
        <p:spPr>
          <a:xfrm>
            <a:off x="9836183" y="3956624"/>
            <a:ext cx="1089196" cy="276999"/>
          </a:xfrm>
          <a:prstGeom prst="rect">
            <a:avLst/>
          </a:prstGeom>
          <a:solidFill>
            <a:schemeClr val="tx1">
              <a:lumMod val="50000"/>
            </a:schemeClr>
          </a:solidFill>
        </p:spPr>
        <p:txBody>
          <a:bodyPr wrap="square">
            <a:noAutofit/>
          </a:bodyPr>
          <a:lstStyle>
            <a:defPPr>
              <a:defRPr lang="en-US"/>
            </a:defPPr>
            <a:lvl1pPr defTabSz="914166">
              <a:spcAft>
                <a:spcPts val="1200"/>
              </a:spcAft>
              <a:defRPr sz="1200">
                <a:gradFill>
                  <a:gsLst>
                    <a:gs pos="0">
                      <a:schemeClr val="tx1"/>
                    </a:gs>
                    <a:gs pos="100000">
                      <a:schemeClr val="tx1"/>
                    </a:gs>
                  </a:gsLst>
                  <a:lin ang="5400000" scaled="0"/>
                </a:gradFill>
              </a:defRPr>
            </a:lvl1pPr>
          </a:lstStyle>
          <a:p>
            <a:r>
              <a:rPr lang="en-US" dirty="0"/>
              <a:t>RDP traffic</a:t>
            </a:r>
          </a:p>
        </p:txBody>
      </p:sp>
      <p:sp>
        <p:nvSpPr>
          <p:cNvPr id="30" name="Rounded Rectangular Callout 29"/>
          <p:cNvSpPr/>
          <p:nvPr/>
        </p:nvSpPr>
        <p:spPr>
          <a:xfrm>
            <a:off x="4031698" y="6081021"/>
            <a:ext cx="1657530" cy="441136"/>
          </a:xfrm>
          <a:prstGeom prst="wedgeRoundRectCallout">
            <a:avLst>
              <a:gd name="adj1" fmla="val 60228"/>
              <a:gd name="adj2" fmla="val -9033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122" dirty="0" smtClean="0">
                <a:solidFill>
                  <a:prstClr val="white"/>
                </a:solidFill>
              </a:rPr>
              <a:t>Peer-to-peer AV </a:t>
            </a:r>
            <a:r>
              <a:rPr lang="en-US" sz="1122" dirty="0">
                <a:solidFill>
                  <a:prstClr val="white"/>
                </a:solidFill>
              </a:rPr>
              <a:t>traffic</a:t>
            </a:r>
          </a:p>
        </p:txBody>
      </p:sp>
    </p:spTree>
    <p:extLst>
      <p:ext uri="{BB962C8B-B14F-4D97-AF65-F5344CB8AC3E}">
        <p14:creationId xmlns:p14="http://schemas.microsoft.com/office/powerpoint/2010/main" val="4025926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up)">
                                      <p:cBhvr>
                                        <p:cTn id="15" dur="500"/>
                                        <p:tgtEl>
                                          <p:spTgt spid="51"/>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1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500"/>
                                        <p:tgtEl>
                                          <p:spTgt spid="2">
                                            <p:txEl>
                                              <p:pRg st="1" end="1"/>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fade">
                                      <p:cBhvr>
                                        <p:cTn id="50" dur="500"/>
                                        <p:tgtEl>
                                          <p:spTgt spid="2">
                                            <p:txEl>
                                              <p:pRg st="2" end="2"/>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15" grpId="0" animBg="1"/>
      <p:bldP spid="5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90000"/>
              </a:lnSpc>
              <a:spcBef>
                <a:spcPts val="0"/>
              </a:spcBef>
              <a:spcAft>
                <a:spcPts val="1800"/>
              </a:spcAft>
            </a:pPr>
            <a:r>
              <a:rPr lang="en-US" sz="4400" dirty="0" smtClean="0"/>
              <a:t>Video region geometry tracking</a:t>
            </a:r>
          </a:p>
          <a:p>
            <a:pPr>
              <a:lnSpc>
                <a:spcPct val="90000"/>
              </a:lnSpc>
              <a:spcBef>
                <a:spcPts val="0"/>
              </a:spcBef>
              <a:spcAft>
                <a:spcPts val="1800"/>
              </a:spcAft>
            </a:pPr>
            <a:r>
              <a:rPr lang="en-US" sz="4400" dirty="0"/>
              <a:t>Client </a:t>
            </a:r>
            <a:r>
              <a:rPr lang="en-US" sz="4400" dirty="0" smtClean="0"/>
              <a:t>side </a:t>
            </a:r>
            <a:r>
              <a:rPr lang="en-US" sz="4400" dirty="0"/>
              <a:t>video composition </a:t>
            </a:r>
            <a:endParaRPr lang="en-US" sz="4400" dirty="0" smtClean="0"/>
          </a:p>
          <a:p>
            <a:pPr>
              <a:lnSpc>
                <a:spcPct val="90000"/>
              </a:lnSpc>
              <a:spcBef>
                <a:spcPts val="0"/>
              </a:spcBef>
              <a:spcAft>
                <a:spcPts val="1800"/>
              </a:spcAft>
            </a:pPr>
            <a:r>
              <a:rPr lang="en-US" sz="4400" dirty="0" smtClean="0"/>
              <a:t>Dynamic virtual channels for </a:t>
            </a:r>
            <a:r>
              <a:rPr lang="en-US" sz="4400" dirty="0"/>
              <a:t>client server </a:t>
            </a:r>
            <a:r>
              <a:rPr lang="en-US" sz="4400" dirty="0" smtClean="0"/>
              <a:t>communication</a:t>
            </a:r>
            <a:endParaRPr lang="en-US" sz="4400" dirty="0"/>
          </a:p>
        </p:txBody>
      </p:sp>
      <p:sp>
        <p:nvSpPr>
          <p:cNvPr id="3" name="Text Placeholder 2"/>
          <p:cNvSpPr>
            <a:spLocks noGrp="1"/>
          </p:cNvSpPr>
          <p:nvPr>
            <p:ph type="body" sz="quarter" idx="11"/>
          </p:nvPr>
        </p:nvSpPr>
        <p:spPr/>
        <p:txBody>
          <a:bodyPr/>
          <a:lstStyle/>
          <a:p>
            <a:r>
              <a:rPr lang="en-US" dirty="0" smtClean="0"/>
              <a:t>Integrate your VoIP applications with RemoteFX</a:t>
            </a:r>
            <a:endParaRPr lang="en-US" dirty="0"/>
          </a:p>
        </p:txBody>
      </p:sp>
      <p:sp>
        <p:nvSpPr>
          <p:cNvPr id="4" name="Title 3"/>
          <p:cNvSpPr>
            <a:spLocks noGrp="1"/>
          </p:cNvSpPr>
          <p:nvPr>
            <p:ph type="title"/>
          </p:nvPr>
        </p:nvSpPr>
        <p:spPr/>
        <p:txBody>
          <a:bodyPr/>
          <a:lstStyle/>
          <a:p>
            <a:r>
              <a:rPr lang="en-US" dirty="0" err="1" smtClean="0"/>
              <a:t>RemoteFX</a:t>
            </a:r>
            <a:r>
              <a:rPr lang="en-US" dirty="0" smtClean="0"/>
              <a:t> media redirection API</a:t>
            </a:r>
            <a:endParaRPr lang="en-US" dirty="0"/>
          </a:p>
        </p:txBody>
      </p:sp>
    </p:spTree>
    <p:extLst>
      <p:ext uri="{BB962C8B-B14F-4D97-AF65-F5344CB8AC3E}">
        <p14:creationId xmlns:p14="http://schemas.microsoft.com/office/powerpoint/2010/main" val="2447939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91440"/>
          <a:lstStyle/>
          <a:p>
            <a:r>
              <a:rPr lang="en-US" sz="4800" dirty="0"/>
              <a:t>Windows </a:t>
            </a:r>
            <a:r>
              <a:rPr lang="en-US" sz="4800" dirty="0" smtClean="0"/>
              <a:t>7 – </a:t>
            </a:r>
            <a:r>
              <a:rPr lang="en-US" sz="4800" dirty="0"/>
              <a:t>RDP </a:t>
            </a:r>
            <a:r>
              <a:rPr lang="en-US" sz="4800" dirty="0" smtClean="0"/>
              <a:t>7.0</a:t>
            </a:r>
            <a:endParaRPr lang="en-US" sz="4800" dirty="0"/>
          </a:p>
          <a:p>
            <a:pPr lvl="1"/>
            <a:r>
              <a:rPr lang="en-US" sz="2400" dirty="0" smtClean="0"/>
              <a:t>Media </a:t>
            </a:r>
            <a:r>
              <a:rPr lang="en-US" sz="2400" dirty="0"/>
              <a:t>redirection</a:t>
            </a:r>
          </a:p>
          <a:p>
            <a:pPr lvl="1"/>
            <a:r>
              <a:rPr lang="en-US" sz="2400" dirty="0"/>
              <a:t>True multi-monitor support</a:t>
            </a:r>
          </a:p>
          <a:p>
            <a:pPr lvl="1"/>
            <a:r>
              <a:rPr lang="en-US" sz="2400" dirty="0"/>
              <a:t>Aero Glass desktop</a:t>
            </a:r>
          </a:p>
          <a:p>
            <a:pPr lvl="1"/>
            <a:r>
              <a:rPr lang="en-US" sz="2400" dirty="0"/>
              <a:t>Improved experience via enhanced bitmap </a:t>
            </a:r>
            <a:r>
              <a:rPr lang="en-US" sz="2400" dirty="0" smtClean="0"/>
              <a:t>codecs</a:t>
            </a:r>
          </a:p>
          <a:p>
            <a:r>
              <a:rPr lang="en-US" sz="4800" dirty="0"/>
              <a:t>Windows </a:t>
            </a:r>
            <a:r>
              <a:rPr lang="en-US" sz="4800" dirty="0" smtClean="0"/>
              <a:t>7 SP1 </a:t>
            </a:r>
            <a:r>
              <a:rPr lang="en-US" sz="4800" dirty="0"/>
              <a:t>– RDP </a:t>
            </a:r>
            <a:r>
              <a:rPr lang="en-US" sz="4800" dirty="0" smtClean="0"/>
              <a:t>7.1</a:t>
            </a:r>
          </a:p>
          <a:p>
            <a:pPr lvl="1"/>
            <a:r>
              <a:rPr lang="en-US" sz="2400" dirty="0" err="1" smtClean="0"/>
              <a:t>RemoteFX</a:t>
            </a:r>
            <a:r>
              <a:rPr lang="en-US" sz="2400" dirty="0" smtClean="0"/>
              <a:t> – Enables </a:t>
            </a:r>
            <a:r>
              <a:rPr lang="en-US" sz="2400" dirty="0"/>
              <a:t>rich desktop remoting within corporate network/LAN</a:t>
            </a:r>
          </a:p>
          <a:p>
            <a:pPr lvl="1"/>
            <a:endParaRPr lang="en-US" dirty="0" smtClean="0"/>
          </a:p>
          <a:p>
            <a:pPr lvl="1"/>
            <a:endParaRPr lang="en-US" dirty="0"/>
          </a:p>
        </p:txBody>
      </p:sp>
      <p:sp>
        <p:nvSpPr>
          <p:cNvPr id="3" name="Text Placeholder 2"/>
          <p:cNvSpPr>
            <a:spLocks noGrp="1"/>
          </p:cNvSpPr>
          <p:nvPr>
            <p:ph type="body" sz="quarter" idx="11"/>
          </p:nvPr>
        </p:nvSpPr>
        <p:spPr>
          <a:xfrm>
            <a:off x="274638" y="2125663"/>
            <a:ext cx="3260414" cy="4572000"/>
          </a:xfrm>
        </p:spPr>
        <p:txBody>
          <a:bodyPr/>
          <a:lstStyle/>
          <a:p>
            <a:r>
              <a:rPr lang="en-US" dirty="0" smtClean="0"/>
              <a:t>Windows desktops and applications in LAN environment</a:t>
            </a:r>
            <a:endParaRPr lang="en-US" dirty="0"/>
          </a:p>
        </p:txBody>
      </p:sp>
      <p:sp>
        <p:nvSpPr>
          <p:cNvPr id="4" name="Title 3"/>
          <p:cNvSpPr>
            <a:spLocks noGrp="1"/>
          </p:cNvSpPr>
          <p:nvPr>
            <p:ph type="title"/>
          </p:nvPr>
        </p:nvSpPr>
        <p:spPr/>
        <p:txBody>
          <a:bodyPr/>
          <a:lstStyle/>
          <a:p>
            <a:r>
              <a:rPr lang="en-US" dirty="0" smtClean="0"/>
              <a:t>Remote Desktop in Windows 7</a:t>
            </a:r>
            <a:endParaRPr lang="en-US" dirty="0"/>
          </a:p>
        </p:txBody>
      </p:sp>
    </p:spTree>
    <p:extLst>
      <p:ext uri="{BB962C8B-B14F-4D97-AF65-F5344CB8AC3E}">
        <p14:creationId xmlns:p14="http://schemas.microsoft.com/office/powerpoint/2010/main" val="1075211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Demo </a:t>
            </a:r>
            <a:endParaRPr lang="en-US" dirty="0"/>
          </a:p>
        </p:txBody>
      </p:sp>
      <p:sp>
        <p:nvSpPr>
          <p:cNvPr id="3" name="Title 2"/>
          <p:cNvSpPr>
            <a:spLocks noGrp="1"/>
          </p:cNvSpPr>
          <p:nvPr>
            <p:ph type="title"/>
          </p:nvPr>
        </p:nvSpPr>
        <p:spPr/>
        <p:txBody>
          <a:bodyPr/>
          <a:lstStyle/>
          <a:p>
            <a:r>
              <a:rPr lang="en-US" dirty="0" smtClean="0"/>
              <a:t>Lync 2013 in VDI</a:t>
            </a:r>
            <a:endParaRPr lang="en-US" dirty="0"/>
          </a:p>
        </p:txBody>
      </p:sp>
    </p:spTree>
    <p:extLst>
      <p:ext uri="{BB962C8B-B14F-4D97-AF65-F5344CB8AC3E}">
        <p14:creationId xmlns:p14="http://schemas.microsoft.com/office/powerpoint/2010/main" val="3634661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redirection</a:t>
            </a:r>
            <a:endParaRPr lang="en-US" dirty="0">
              <a:solidFill>
                <a:srgbClr val="FFFFFF"/>
              </a:solidFill>
            </a:endParaRPr>
          </a:p>
        </p:txBody>
      </p:sp>
    </p:spTree>
    <p:extLst>
      <p:ext uri="{BB962C8B-B14F-4D97-AF65-F5344CB8AC3E}">
        <p14:creationId xmlns:p14="http://schemas.microsoft.com/office/powerpoint/2010/main" val="1376254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tIns="91440"/>
          <a:lstStyle/>
          <a:p>
            <a:r>
              <a:rPr lang="en-US" sz="4000" dirty="0"/>
              <a:t>Use with all scenarios</a:t>
            </a:r>
          </a:p>
          <a:p>
            <a:pPr lvl="1"/>
            <a:r>
              <a:rPr lang="en-US" sz="2400" dirty="0"/>
              <a:t>Physical, virtual, or session desktop</a:t>
            </a:r>
          </a:p>
          <a:p>
            <a:pPr lvl="1"/>
            <a:r>
              <a:rPr lang="en-US" sz="2400" dirty="0" smtClean="0"/>
              <a:t>No RemoteFX vGPU needed</a:t>
            </a:r>
          </a:p>
          <a:p>
            <a:r>
              <a:rPr lang="en-US" sz="4000" dirty="0"/>
              <a:t>Secure</a:t>
            </a:r>
          </a:p>
          <a:p>
            <a:pPr lvl="1"/>
            <a:r>
              <a:rPr lang="en-US" sz="2400" dirty="0" smtClean="0"/>
              <a:t>Devices </a:t>
            </a:r>
            <a:r>
              <a:rPr lang="en-US" sz="2400" dirty="0"/>
              <a:t>are isolated to the user’s session!</a:t>
            </a:r>
          </a:p>
          <a:p>
            <a:r>
              <a:rPr lang="en-US" sz="4000" dirty="0"/>
              <a:t>Broad support</a:t>
            </a:r>
          </a:p>
          <a:p>
            <a:pPr lvl="1"/>
            <a:r>
              <a:rPr lang="en-US" sz="2400" dirty="0" smtClean="0"/>
              <a:t>Use a wide variety of USB peripherals </a:t>
            </a:r>
            <a:br>
              <a:rPr lang="en-US" sz="2400" dirty="0" smtClean="0"/>
            </a:br>
            <a:r>
              <a:rPr lang="en-US" sz="2400" dirty="0" smtClean="0"/>
              <a:t>including isochronous</a:t>
            </a:r>
            <a:endParaRPr lang="en-US" sz="2400" dirty="0"/>
          </a:p>
        </p:txBody>
      </p:sp>
      <p:sp>
        <p:nvSpPr>
          <p:cNvPr id="3" name="Text Placeholder 2"/>
          <p:cNvSpPr>
            <a:spLocks noGrp="1"/>
          </p:cNvSpPr>
          <p:nvPr>
            <p:ph type="body" sz="quarter" idx="11"/>
          </p:nvPr>
        </p:nvSpPr>
        <p:spPr/>
        <p:txBody>
          <a:bodyPr/>
          <a:lstStyle/>
          <a:p>
            <a:r>
              <a:rPr lang="en-US" dirty="0" smtClean="0"/>
              <a:t>Local devices in remote session</a:t>
            </a:r>
            <a:endParaRPr lang="en-US" dirty="0"/>
          </a:p>
        </p:txBody>
      </p:sp>
      <p:sp>
        <p:nvSpPr>
          <p:cNvPr id="4" name="Title 3"/>
          <p:cNvSpPr>
            <a:spLocks noGrp="1"/>
          </p:cNvSpPr>
          <p:nvPr>
            <p:ph type="title"/>
          </p:nvPr>
        </p:nvSpPr>
        <p:spPr/>
        <p:txBody>
          <a:bodyPr/>
          <a:lstStyle/>
          <a:p>
            <a:r>
              <a:rPr lang="en-US" dirty="0"/>
              <a:t>RemoteFX </a:t>
            </a:r>
            <a:r>
              <a:rPr lang="en-US" dirty="0" smtClean="0"/>
              <a:t>USB redirection</a:t>
            </a:r>
            <a:endParaRPr lang="en-US" dirty="0"/>
          </a:p>
        </p:txBody>
      </p:sp>
    </p:spTree>
    <p:extLst>
      <p:ext uri="{BB962C8B-B14F-4D97-AF65-F5344CB8AC3E}">
        <p14:creationId xmlns:p14="http://schemas.microsoft.com/office/powerpoint/2010/main" val="4081952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Demo</a:t>
            </a:r>
          </a:p>
        </p:txBody>
      </p:sp>
      <p:sp>
        <p:nvSpPr>
          <p:cNvPr id="3" name="Title 2"/>
          <p:cNvSpPr>
            <a:spLocks noGrp="1"/>
          </p:cNvSpPr>
          <p:nvPr>
            <p:ph type="title"/>
          </p:nvPr>
        </p:nvSpPr>
        <p:spPr/>
        <p:txBody>
          <a:bodyPr/>
          <a:lstStyle/>
          <a:p>
            <a:r>
              <a:rPr lang="en-US" dirty="0" smtClean="0"/>
              <a:t>USB Redirection</a:t>
            </a:r>
            <a:endParaRPr lang="en-US" dirty="0"/>
          </a:p>
        </p:txBody>
      </p:sp>
    </p:spTree>
    <p:extLst>
      <p:ext uri="{BB962C8B-B14F-4D97-AF65-F5344CB8AC3E}">
        <p14:creationId xmlns:p14="http://schemas.microsoft.com/office/powerpoint/2010/main" val="36808403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RemoteFX</a:t>
            </a:r>
            <a:r>
              <a:rPr lang="en-US" dirty="0" smtClean="0"/>
              <a:t> ecosystem</a:t>
            </a:r>
            <a:endParaRPr lang="en-US" dirty="0"/>
          </a:p>
        </p:txBody>
      </p:sp>
    </p:spTree>
    <p:extLst>
      <p:ext uri="{BB962C8B-B14F-4D97-AF65-F5344CB8AC3E}">
        <p14:creationId xmlns:p14="http://schemas.microsoft.com/office/powerpoint/2010/main" val="316778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61038" y="1387954"/>
            <a:ext cx="5754953" cy="4572000"/>
          </a:xfrm>
        </p:spPr>
        <p:txBody>
          <a:bodyPr/>
          <a:lstStyle/>
          <a:p>
            <a:r>
              <a:rPr lang="en-US" dirty="0"/>
              <a:t>Servers</a:t>
            </a:r>
          </a:p>
          <a:p>
            <a:r>
              <a:rPr lang="en-US" dirty="0"/>
              <a:t>GPUs</a:t>
            </a:r>
          </a:p>
          <a:p>
            <a:r>
              <a:rPr lang="en-US" dirty="0" err="1"/>
              <a:t>RemoreFX</a:t>
            </a:r>
            <a:r>
              <a:rPr lang="en-US" dirty="0"/>
              <a:t> </a:t>
            </a:r>
            <a:r>
              <a:rPr lang="en-US" dirty="0" smtClean="0"/>
              <a:t>clients</a:t>
            </a:r>
            <a:endParaRPr lang="en-US" dirty="0"/>
          </a:p>
          <a:p>
            <a:r>
              <a:rPr lang="en-US" dirty="0"/>
              <a:t>Semiconductors</a:t>
            </a:r>
          </a:p>
          <a:p>
            <a:r>
              <a:rPr lang="en-US" dirty="0" err="1"/>
              <a:t>RemoteFX</a:t>
            </a:r>
            <a:r>
              <a:rPr lang="en-US" dirty="0"/>
              <a:t> </a:t>
            </a:r>
            <a:r>
              <a:rPr lang="en-US" dirty="0" smtClean="0"/>
              <a:t>client software</a:t>
            </a:r>
            <a:endParaRPr lang="en-US" dirty="0"/>
          </a:p>
          <a:p>
            <a:endParaRPr lang="en-US" dirty="0"/>
          </a:p>
        </p:txBody>
      </p:sp>
      <p:sp>
        <p:nvSpPr>
          <p:cNvPr id="4" name="Title 3"/>
          <p:cNvSpPr>
            <a:spLocks noGrp="1"/>
          </p:cNvSpPr>
          <p:nvPr>
            <p:ph type="title"/>
          </p:nvPr>
        </p:nvSpPr>
        <p:spPr/>
        <p:txBody>
          <a:bodyPr/>
          <a:lstStyle/>
          <a:p>
            <a:r>
              <a:rPr lang="en-US" dirty="0" err="1"/>
              <a:t>RemoteFX</a:t>
            </a:r>
            <a:r>
              <a:rPr lang="en-US" dirty="0"/>
              <a:t> </a:t>
            </a:r>
            <a:r>
              <a:rPr lang="en-US" dirty="0" smtClean="0"/>
              <a:t>rich ecosystem</a:t>
            </a:r>
            <a:endParaRPr lang="en-US" dirty="0"/>
          </a:p>
        </p:txBody>
      </p:sp>
      <p:grpSp>
        <p:nvGrpSpPr>
          <p:cNvPr id="17" name="Group 16"/>
          <p:cNvGrpSpPr/>
          <p:nvPr/>
        </p:nvGrpSpPr>
        <p:grpSpPr>
          <a:xfrm>
            <a:off x="2941008" y="1377153"/>
            <a:ext cx="2614745" cy="2450770"/>
            <a:chOff x="2895288" y="1377153"/>
            <a:chExt cx="2614745" cy="2450770"/>
          </a:xfrm>
        </p:grpSpPr>
        <p:sp>
          <p:nvSpPr>
            <p:cNvPr id="5" name="Rectangle 4"/>
            <p:cNvSpPr/>
            <p:nvPr/>
          </p:nvSpPr>
          <p:spPr bwMode="auto">
            <a:xfrm>
              <a:off x="2895288" y="1377153"/>
              <a:ext cx="2614745" cy="245077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2"/>
                </a:buBlip>
              </a:pPr>
              <a:endParaRPr lang="en-US" sz="2400" dirty="0">
                <a:gradFill>
                  <a:gsLst>
                    <a:gs pos="0">
                      <a:srgbClr val="FFFFFF"/>
                    </a:gs>
                    <a:gs pos="100000">
                      <a:srgbClr val="FFFFFF"/>
                    </a:gs>
                  </a:gsLst>
                  <a:lin ang="5400000" scaled="0"/>
                </a:gradFill>
              </a:endParaRPr>
            </a:p>
          </p:txBody>
        </p:sp>
        <p:pic>
          <p:nvPicPr>
            <p:cNvPr id="9" name="Picture 2" descr="C:\Users\robwilli\AppData\Local\Microsoft\Windows\Temporary Internet Files\Content.IE5\44B224PG\MC900435242[1].png"/>
            <p:cNvPicPr>
              <a:picLocks noChangeAspect="1" noChangeArrowheads="1"/>
            </p:cNvPicPr>
            <p:nvPr/>
          </p:nvPicPr>
          <p:blipFill rotWithShape="1">
            <a:blip r:embed="rId3">
              <a:extLst>
                <a:ext uri="{28A0092B-C50C-407E-A947-70E740481C1C}">
                  <a14:useLocalDpi xmlns:a14="http://schemas.microsoft.com/office/drawing/2010/main" val="0"/>
                </a:ext>
              </a:extLst>
            </a:blip>
            <a:srcRect b="6089"/>
            <a:stretch/>
          </p:blipFill>
          <p:spPr bwMode="auto">
            <a:xfrm flipH="1">
              <a:off x="3662418" y="1845942"/>
              <a:ext cx="1066667" cy="19819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74637" y="3873643"/>
            <a:ext cx="2614745" cy="2450770"/>
            <a:chOff x="280543" y="3827923"/>
            <a:chExt cx="2614745" cy="2450770"/>
          </a:xfrm>
        </p:grpSpPr>
        <p:sp>
          <p:nvSpPr>
            <p:cNvPr id="7" name="Rectangle 6"/>
            <p:cNvSpPr/>
            <p:nvPr/>
          </p:nvSpPr>
          <p:spPr bwMode="auto">
            <a:xfrm>
              <a:off x="280543" y="3827923"/>
              <a:ext cx="2614745" cy="245077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pic>
          <p:nvPicPr>
            <p:cNvPr id="10" name="Picture 3" descr="\\SERVER3\InternalBin\Resource DVD\DVD_ART36\Artwork_Imagery\Icons - Illustrations\_ WINDOWS VISTA ICONS\PCI card board motherboard.png"/>
            <p:cNvPicPr>
              <a:picLocks noChangeAspect="1" noChangeArrowheads="1"/>
            </p:cNvPicPr>
            <p:nvPr/>
          </p:nvPicPr>
          <p:blipFill>
            <a:blip r:embed="rId5" cstate="print"/>
            <a:srcRect/>
            <a:stretch>
              <a:fillRect/>
            </a:stretch>
          </p:blipFill>
          <p:spPr bwMode="auto">
            <a:xfrm flipH="1">
              <a:off x="617205" y="4434898"/>
              <a:ext cx="1656473" cy="1370171"/>
            </a:xfrm>
            <a:prstGeom prst="rect">
              <a:avLst/>
            </a:prstGeom>
            <a:noFill/>
            <a:effectLst>
              <a:outerShdw blurRad="88900" algn="ctr" rotWithShape="0">
                <a:prstClr val="black">
                  <a:alpha val="40000"/>
                </a:prstClr>
              </a:outerShdw>
            </a:effectLst>
          </p:spPr>
        </p:pic>
      </p:grpSp>
      <p:grpSp>
        <p:nvGrpSpPr>
          <p:cNvPr id="19" name="Group 18"/>
          <p:cNvGrpSpPr/>
          <p:nvPr/>
        </p:nvGrpSpPr>
        <p:grpSpPr>
          <a:xfrm>
            <a:off x="2941008" y="3873643"/>
            <a:ext cx="2614745" cy="2450770"/>
            <a:chOff x="2895288" y="3827923"/>
            <a:chExt cx="2614745" cy="2450770"/>
          </a:xfrm>
        </p:grpSpPr>
        <p:sp>
          <p:nvSpPr>
            <p:cNvPr id="6" name="Rectangle 5"/>
            <p:cNvSpPr/>
            <p:nvPr/>
          </p:nvSpPr>
          <p:spPr bwMode="auto">
            <a:xfrm>
              <a:off x="2895288" y="3827923"/>
              <a:ext cx="2614745" cy="245077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pic>
          <p:nvPicPr>
            <p:cNvPr id="11" name="Picture 5" descr="\\SERVER3\InternalBin\Resource DVD\DVD_ART36\Artwork_Imagery\Icons - Illustrations\_ WINDOWS VISTA ICONS\RAM memory chip.png"/>
            <p:cNvPicPr>
              <a:picLocks noChangeAspect="1" noChangeArrowheads="1"/>
            </p:cNvPicPr>
            <p:nvPr/>
          </p:nvPicPr>
          <p:blipFill>
            <a:blip r:embed="rId6" cstate="print"/>
            <a:srcRect/>
            <a:stretch>
              <a:fillRect/>
            </a:stretch>
          </p:blipFill>
          <p:spPr bwMode="auto">
            <a:xfrm flipH="1">
              <a:off x="3259684" y="4599661"/>
              <a:ext cx="1667820" cy="907294"/>
            </a:xfrm>
            <a:prstGeom prst="rect">
              <a:avLst/>
            </a:prstGeom>
            <a:noFill/>
            <a:effectLst>
              <a:outerShdw blurRad="88900" algn="ctr" rotWithShape="0">
                <a:prstClr val="black">
                  <a:alpha val="40000"/>
                </a:prstClr>
              </a:outerShdw>
            </a:effectLst>
          </p:spPr>
        </p:pic>
      </p:grpSp>
      <p:grpSp>
        <p:nvGrpSpPr>
          <p:cNvPr id="3" name="Group 2"/>
          <p:cNvGrpSpPr/>
          <p:nvPr/>
        </p:nvGrpSpPr>
        <p:grpSpPr>
          <a:xfrm>
            <a:off x="274637" y="1377153"/>
            <a:ext cx="2614745" cy="2450770"/>
            <a:chOff x="274637" y="1377153"/>
            <a:chExt cx="2614745" cy="2450770"/>
          </a:xfrm>
        </p:grpSpPr>
        <p:sp>
          <p:nvSpPr>
            <p:cNvPr id="8" name="Rectangle 7"/>
            <p:cNvSpPr/>
            <p:nvPr/>
          </p:nvSpPr>
          <p:spPr bwMode="auto">
            <a:xfrm>
              <a:off x="274637" y="1377153"/>
              <a:ext cx="2614745" cy="245077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pic>
          <p:nvPicPr>
            <p:cNvPr id="12" name="Picture 9" descr="K:\8-20198_TomKoppel\Art\DDC Server Racks.png"/>
            <p:cNvPicPr>
              <a:picLocks noChangeAspect="1" noChangeArrowheads="1"/>
            </p:cNvPicPr>
            <p:nvPr/>
          </p:nvPicPr>
          <p:blipFill>
            <a:blip r:embed="rId7" cstate="print"/>
            <a:srcRect/>
            <a:stretch>
              <a:fillRect/>
            </a:stretch>
          </p:blipFill>
          <p:spPr bwMode="auto">
            <a:xfrm>
              <a:off x="907001" y="1808114"/>
              <a:ext cx="1321123" cy="1591133"/>
            </a:xfrm>
            <a:prstGeom prst="rect">
              <a:avLst/>
            </a:prstGeom>
            <a:noFill/>
          </p:spPr>
        </p:pic>
      </p:grpSp>
    </p:spTree>
    <p:extLst>
      <p:ext uri="{BB962C8B-B14F-4D97-AF65-F5344CB8AC3E}">
        <p14:creationId xmlns:p14="http://schemas.microsoft.com/office/powerpoint/2010/main" val="3091514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RemoteFX</a:t>
            </a:r>
            <a:r>
              <a:rPr lang="en-US" dirty="0"/>
              <a:t> </a:t>
            </a:r>
            <a:r>
              <a:rPr lang="en-US" dirty="0" smtClean="0"/>
              <a:t>thin client logo</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390" y="3452461"/>
            <a:ext cx="5536353" cy="283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882697" y="1377153"/>
            <a:ext cx="2743200" cy="166291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37160" tIns="182880" rIns="91436" bIns="137160" numCol="1" rtlCol="0" anchor="t" anchorCtr="0" compatLnSpc="1">
            <a:prstTxWarp prst="textNoShape">
              <a:avLst/>
            </a:prstTxWarp>
            <a:noAutofit/>
          </a:bodyPr>
          <a:lstStyle/>
          <a:p>
            <a:pPr>
              <a:lnSpc>
                <a:spcPct val="90000"/>
              </a:lnSpc>
              <a:spcBef>
                <a:spcPct val="20000"/>
              </a:spcBef>
              <a:buSzPct val="90000"/>
            </a:pPr>
            <a:r>
              <a:rPr lang="en-US" sz="2400" dirty="0">
                <a:solidFill>
                  <a:srgbClr val="FFFFFF">
                    <a:alpha val="99000"/>
                  </a:srgbClr>
                </a:solidFill>
              </a:rPr>
              <a:t>Versatility</a:t>
            </a:r>
          </a:p>
        </p:txBody>
      </p:sp>
      <p:sp>
        <p:nvSpPr>
          <p:cNvPr id="7" name="Rectangle 6"/>
          <p:cNvSpPr/>
          <p:nvPr/>
        </p:nvSpPr>
        <p:spPr bwMode="auto">
          <a:xfrm>
            <a:off x="503237" y="1377153"/>
            <a:ext cx="2743200" cy="166291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37160" tIns="182880" rIns="91436" bIns="137160" numCol="1" rtlCol="0" anchor="t" anchorCtr="0" compatLnSpc="1">
            <a:prstTxWarp prst="textNoShape">
              <a:avLst/>
            </a:prstTxWarp>
            <a:noAutofit/>
          </a:bodyPr>
          <a:lstStyle/>
          <a:p>
            <a:pPr>
              <a:lnSpc>
                <a:spcPct val="90000"/>
              </a:lnSpc>
              <a:spcBef>
                <a:spcPct val="20000"/>
              </a:spcBef>
              <a:buSzPct val="90000"/>
            </a:pPr>
            <a:r>
              <a:rPr lang="en-US" sz="2400" dirty="0">
                <a:solidFill>
                  <a:srgbClr val="FFFFFF">
                    <a:alpha val="99000"/>
                  </a:srgbClr>
                </a:solidFill>
              </a:rPr>
              <a:t>Performance</a:t>
            </a:r>
          </a:p>
        </p:txBody>
      </p:sp>
      <p:sp>
        <p:nvSpPr>
          <p:cNvPr id="8" name="Rectangle 7"/>
          <p:cNvSpPr/>
          <p:nvPr/>
        </p:nvSpPr>
        <p:spPr bwMode="auto">
          <a:xfrm>
            <a:off x="3296390" y="1377153"/>
            <a:ext cx="2743200" cy="166291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37160" tIns="182880" rIns="91436" bIns="137160" numCol="1" rtlCol="0" anchor="t" anchorCtr="0" compatLnSpc="1">
            <a:prstTxWarp prst="textNoShape">
              <a:avLst/>
            </a:prstTxWarp>
            <a:noAutofit/>
          </a:bodyPr>
          <a:lstStyle/>
          <a:p>
            <a:pPr>
              <a:lnSpc>
                <a:spcPct val="90000"/>
              </a:lnSpc>
              <a:spcBef>
                <a:spcPct val="20000"/>
              </a:spcBef>
              <a:buSzPct val="90000"/>
            </a:pPr>
            <a:r>
              <a:rPr lang="en-US" sz="2400" dirty="0">
                <a:solidFill>
                  <a:srgbClr val="FFFFFF">
                    <a:alpha val="99000"/>
                  </a:srgbClr>
                </a:solidFill>
              </a:rPr>
              <a:t>Compatibility</a:t>
            </a:r>
          </a:p>
        </p:txBody>
      </p:sp>
      <p:sp>
        <p:nvSpPr>
          <p:cNvPr id="9" name="Rectangle 8"/>
          <p:cNvSpPr/>
          <p:nvPr/>
        </p:nvSpPr>
        <p:spPr bwMode="auto">
          <a:xfrm>
            <a:off x="6089543" y="1377153"/>
            <a:ext cx="2743200" cy="166291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37160" tIns="182880" rIns="91436" bIns="137160" numCol="1" rtlCol="0" anchor="t" anchorCtr="0" compatLnSpc="1">
            <a:prstTxWarp prst="textNoShape">
              <a:avLst/>
            </a:prstTxWarp>
            <a:noAutofit/>
          </a:bodyPr>
          <a:lstStyle/>
          <a:p>
            <a:pPr>
              <a:lnSpc>
                <a:spcPct val="90000"/>
              </a:lnSpc>
              <a:spcBef>
                <a:spcPct val="20000"/>
              </a:spcBef>
              <a:buSzPct val="90000"/>
            </a:pPr>
            <a:r>
              <a:rPr lang="en-US" sz="2400" dirty="0">
                <a:solidFill>
                  <a:srgbClr val="FFFFFF">
                    <a:alpha val="99000"/>
                  </a:srgbClr>
                </a:solidFill>
              </a:rPr>
              <a:t>Robustness</a:t>
            </a:r>
          </a:p>
        </p:txBody>
      </p:sp>
    </p:spTree>
    <p:extLst>
      <p:ext uri="{BB962C8B-B14F-4D97-AF65-F5344CB8AC3E}">
        <p14:creationId xmlns:p14="http://schemas.microsoft.com/office/powerpoint/2010/main" val="4271844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6" name="Rectangle 5"/>
          <p:cNvSpPr/>
          <p:nvPr/>
        </p:nvSpPr>
        <p:spPr>
          <a:xfrm>
            <a:off x="3886518" y="475964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a:gradFill>
                  <a:gsLst>
                    <a:gs pos="0">
                      <a:schemeClr val="tx1"/>
                    </a:gs>
                    <a:gs pos="100000">
                      <a:schemeClr val="tx1"/>
                    </a:gs>
                  </a:gsLst>
                  <a:lin ang="5400000" scaled="0"/>
                </a:gradFill>
              </a:rPr>
              <a:t>Broad </a:t>
            </a:r>
            <a:r>
              <a:rPr lang="en-US" dirty="0" smtClean="0">
                <a:gradFill>
                  <a:gsLst>
                    <a:gs pos="0">
                      <a:schemeClr val="tx1"/>
                    </a:gs>
                    <a:gs pos="100000">
                      <a:schemeClr val="tx1"/>
                    </a:gs>
                  </a:gsLst>
                  <a:lin ang="5400000" scaled="0"/>
                </a:gradFill>
              </a:rPr>
              <a:t>range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of clients supported </a:t>
            </a:r>
            <a:endParaRPr lang="en-US" dirty="0">
              <a:gradFill>
                <a:gsLst>
                  <a:gs pos="0">
                    <a:schemeClr val="tx1"/>
                  </a:gs>
                  <a:gs pos="100000">
                    <a:schemeClr val="tx1"/>
                  </a:gs>
                </a:gsLst>
                <a:lin ang="5400000" scaled="0"/>
              </a:gradFill>
            </a:endParaRPr>
          </a:p>
        </p:txBody>
      </p:sp>
      <p:grpSp>
        <p:nvGrpSpPr>
          <p:cNvPr id="7" name="Group 6"/>
          <p:cNvGrpSpPr/>
          <p:nvPr/>
        </p:nvGrpSpPr>
        <p:grpSpPr>
          <a:xfrm>
            <a:off x="6192836" y="1376363"/>
            <a:ext cx="4931646" cy="4665982"/>
            <a:chOff x="7038562" y="915545"/>
            <a:chExt cx="4835386" cy="4574907"/>
          </a:xfrm>
        </p:grpSpPr>
        <p:sp>
          <p:nvSpPr>
            <p:cNvPr id="8" name="Text Placeholder 2"/>
            <p:cNvSpPr txBox="1">
              <a:spLocks/>
            </p:cNvSpPr>
            <p:nvPr/>
          </p:nvSpPr>
          <p:spPr>
            <a:xfrm>
              <a:off x="7038563" y="915545"/>
              <a:ext cx="4835385" cy="2856167"/>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a:latin typeface="+mj-lt"/>
                </a:rPr>
                <a:t>Customer </a:t>
              </a:r>
              <a:r>
                <a:rPr lang="en-US" sz="4400" dirty="0" smtClean="0">
                  <a:latin typeface="+mj-lt"/>
                </a:rPr>
                <a:t>Value</a:t>
              </a:r>
              <a:endParaRPr lang="en-US" sz="4400" dirty="0">
                <a:latin typeface="+mj-lt"/>
              </a:endParaRPr>
            </a:p>
            <a:p>
              <a:pPr marL="0" indent="0">
                <a:buNone/>
              </a:pPr>
              <a:r>
                <a:rPr lang="en-US" sz="3264" dirty="0"/>
                <a:t/>
              </a:r>
              <a:br>
                <a:rPr lang="en-US" sz="3264" dirty="0"/>
              </a:br>
              <a:r>
                <a:rPr lang="en-US" sz="2800" dirty="0"/>
                <a:t>Fast and fluid remoting </a:t>
              </a:r>
              <a:r>
                <a:rPr lang="en-US" sz="2800" dirty="0" smtClean="0"/>
                <a:t>of </a:t>
              </a:r>
              <a:r>
                <a:rPr lang="en-US" sz="2800" dirty="0"/>
                <a:t>the full Windows </a:t>
              </a:r>
              <a:r>
                <a:rPr lang="en-US" sz="2800" dirty="0" smtClean="0"/>
                <a:t>8 style </a:t>
              </a:r>
              <a:r>
                <a:rPr lang="en-US" sz="2800" dirty="0"/>
                <a:t>UI across a </a:t>
              </a:r>
              <a:r>
                <a:rPr lang="en-US" sz="2800" dirty="0" smtClean="0"/>
                <a:t>wide </a:t>
              </a:r>
              <a:r>
                <a:rPr lang="en-US" sz="2800" dirty="0"/>
                <a:t>range of </a:t>
              </a:r>
              <a:r>
                <a:rPr lang="en-US" sz="2800" dirty="0" smtClean="0"/>
                <a:t>networks</a:t>
              </a:r>
              <a:endParaRPr lang="en-US" sz="3264" dirty="0"/>
            </a:p>
            <a:p>
              <a:pPr marL="0" indent="0">
                <a:buNone/>
              </a:pPr>
              <a:endParaRPr lang="en-US" sz="3264" dirty="0"/>
            </a:p>
          </p:txBody>
        </p:sp>
        <p:sp>
          <p:nvSpPr>
            <p:cNvPr id="9" name="Text Placeholder 2"/>
            <p:cNvSpPr txBox="1">
              <a:spLocks/>
            </p:cNvSpPr>
            <p:nvPr/>
          </p:nvSpPr>
          <p:spPr>
            <a:xfrm>
              <a:off x="7038562" y="4279032"/>
              <a:ext cx="4835385" cy="1211420"/>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03">
                <a:spcBef>
                  <a:spcPts val="816"/>
                </a:spcBef>
                <a:buNone/>
              </a:pPr>
              <a:r>
                <a:rPr lang="en-US" sz="2800" dirty="0"/>
                <a:t>Choice of deployment options</a:t>
              </a:r>
            </a:p>
            <a:p>
              <a:pPr marL="0" indent="0">
                <a:buNone/>
              </a:pPr>
              <a:endParaRPr lang="en-US" sz="3264" dirty="0"/>
            </a:p>
            <a:p>
              <a:pPr marL="0" indent="0">
                <a:buNone/>
              </a:pPr>
              <a:endParaRPr lang="en-US" sz="3264" dirty="0"/>
            </a:p>
          </p:txBody>
        </p:sp>
      </p:grpSp>
      <p:sp>
        <p:nvSpPr>
          <p:cNvPr id="10" name="Rectangle 9"/>
          <p:cNvSpPr/>
          <p:nvPr/>
        </p:nvSpPr>
        <p:spPr>
          <a:xfrm>
            <a:off x="503238" y="137636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err="1">
                <a:gradFill>
                  <a:gsLst>
                    <a:gs pos="0">
                      <a:schemeClr val="tx1"/>
                    </a:gs>
                    <a:gs pos="100000">
                      <a:schemeClr val="tx1"/>
                    </a:gs>
                  </a:gsLst>
                  <a:lin ang="5400000" scaled="0"/>
                </a:gradFill>
              </a:rPr>
              <a:t>RemoteFX</a:t>
            </a:r>
            <a:r>
              <a:rPr lang="en-US" dirty="0">
                <a:gradFill>
                  <a:gsLst>
                    <a:gs pos="0">
                      <a:schemeClr val="tx1"/>
                    </a:gs>
                    <a:gs pos="100000">
                      <a:schemeClr val="tx1"/>
                    </a:gs>
                  </a:gsLst>
                  <a:lin ang="5400000" scaled="0"/>
                </a:gradFill>
              </a:rPr>
              <a:t> </a:t>
            </a:r>
            <a:r>
              <a:rPr lang="en-US" dirty="0" smtClean="0">
                <a:gradFill>
                  <a:gsLst>
                    <a:gs pos="0">
                      <a:schemeClr val="tx1"/>
                    </a:gs>
                    <a:gs pos="100000">
                      <a:schemeClr val="tx1"/>
                    </a:gs>
                  </a:gsLst>
                  <a:lin ang="5400000" scaled="0"/>
                </a:gradFill>
              </a:rPr>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for WAN</a:t>
            </a:r>
            <a:endParaRPr lang="en-US" dirty="0">
              <a:gradFill>
                <a:gsLst>
                  <a:gs pos="0">
                    <a:schemeClr val="tx1"/>
                  </a:gs>
                  <a:gs pos="100000">
                    <a:schemeClr val="tx1"/>
                  </a:gs>
                </a:gsLst>
                <a:lin ang="5400000" scaled="0"/>
              </a:gradFill>
            </a:endParaRPr>
          </a:p>
        </p:txBody>
      </p:sp>
      <p:sp>
        <p:nvSpPr>
          <p:cNvPr id="11" name="Rectangle 10"/>
          <p:cNvSpPr/>
          <p:nvPr/>
        </p:nvSpPr>
        <p:spPr>
          <a:xfrm>
            <a:off x="2194878" y="137636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0" bIns="62074" rtlCol="0" anchor="t"/>
          <a:lstStyle/>
          <a:p>
            <a:pPr>
              <a:spcBef>
                <a:spcPts val="816"/>
              </a:spcBef>
            </a:pPr>
            <a:r>
              <a:rPr lang="en-US" dirty="0" err="1">
                <a:gradFill>
                  <a:gsLst>
                    <a:gs pos="0">
                      <a:schemeClr val="tx1"/>
                    </a:gs>
                    <a:gs pos="100000">
                      <a:schemeClr val="tx1"/>
                    </a:gs>
                  </a:gsLst>
                  <a:lin ang="5400000" scaled="0"/>
                </a:gradFill>
              </a:rPr>
              <a:t>RemoteFX</a:t>
            </a:r>
            <a:r>
              <a:rPr lang="en-US" dirty="0">
                <a:gradFill>
                  <a:gsLst>
                    <a:gs pos="0">
                      <a:schemeClr val="tx1"/>
                    </a:gs>
                    <a:gs pos="100000">
                      <a:schemeClr val="tx1"/>
                    </a:gs>
                  </a:gsLst>
                  <a:lin ang="5400000" scaled="0"/>
                </a:gradFill>
              </a:rPr>
              <a:t> </a:t>
            </a:r>
            <a:r>
              <a:rPr lang="en-US" dirty="0" smtClean="0">
                <a:gradFill>
                  <a:gsLst>
                    <a:gs pos="0">
                      <a:schemeClr val="tx1"/>
                    </a:gs>
                    <a:gs pos="100000">
                      <a:schemeClr val="tx1"/>
                    </a:gs>
                  </a:gsLst>
                  <a:lin ang="5400000" scaled="0"/>
                </a:gradFill>
              </a:rPr>
              <a:t>adaptive graphics</a:t>
            </a:r>
            <a:endParaRPr lang="en-US" dirty="0">
              <a:gradFill>
                <a:gsLst>
                  <a:gs pos="0">
                    <a:schemeClr val="tx1"/>
                  </a:gs>
                  <a:gs pos="100000">
                    <a:schemeClr val="tx1"/>
                  </a:gs>
                </a:gsLst>
                <a:lin ang="5400000" scaled="0"/>
              </a:gradFill>
            </a:endParaRPr>
          </a:p>
        </p:txBody>
      </p:sp>
      <p:sp>
        <p:nvSpPr>
          <p:cNvPr id="12" name="Rectangle 11"/>
          <p:cNvSpPr/>
          <p:nvPr/>
        </p:nvSpPr>
        <p:spPr>
          <a:xfrm>
            <a:off x="3886518" y="137636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err="1">
                <a:gradFill>
                  <a:gsLst>
                    <a:gs pos="0">
                      <a:schemeClr val="tx1"/>
                    </a:gs>
                    <a:gs pos="100000">
                      <a:schemeClr val="tx1"/>
                    </a:gs>
                  </a:gsLst>
                  <a:lin ang="5400000" scaled="0"/>
                </a:gradFill>
              </a:rPr>
              <a:t>RemoteFX</a:t>
            </a:r>
            <a:r>
              <a:rPr lang="en-US" dirty="0">
                <a:gradFill>
                  <a:gsLst>
                    <a:gs pos="0">
                      <a:schemeClr val="tx1"/>
                    </a:gs>
                    <a:gs pos="100000">
                      <a:schemeClr val="tx1"/>
                    </a:gs>
                  </a:gsLst>
                  <a:lin ang="5400000" scaled="0"/>
                </a:gradFill>
              </a:rPr>
              <a:t> </a:t>
            </a:r>
            <a:r>
              <a:rPr lang="en-US" dirty="0" smtClean="0">
                <a:gradFill>
                  <a:gsLst>
                    <a:gs pos="0">
                      <a:schemeClr val="tx1"/>
                    </a:gs>
                    <a:gs pos="100000">
                      <a:schemeClr val="tx1"/>
                    </a:gs>
                  </a:gsLst>
                  <a:lin ang="5400000" scaled="0"/>
                </a:gradFill>
              </a:rPr>
              <a:t>media remoting</a:t>
            </a:r>
            <a:endParaRPr lang="en-US" dirty="0">
              <a:gradFill>
                <a:gsLst>
                  <a:gs pos="0">
                    <a:schemeClr val="tx1"/>
                  </a:gs>
                  <a:gs pos="100000">
                    <a:schemeClr val="tx1"/>
                  </a:gs>
                </a:gsLst>
                <a:lin ang="5400000" scaled="0"/>
              </a:gradFill>
            </a:endParaRPr>
          </a:p>
        </p:txBody>
      </p:sp>
      <p:sp>
        <p:nvSpPr>
          <p:cNvPr id="13" name="Rectangle 12"/>
          <p:cNvSpPr/>
          <p:nvPr/>
        </p:nvSpPr>
        <p:spPr>
          <a:xfrm>
            <a:off x="503238" y="306800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err="1">
                <a:gradFill>
                  <a:gsLst>
                    <a:gs pos="0">
                      <a:schemeClr val="tx1"/>
                    </a:gs>
                    <a:gs pos="100000">
                      <a:schemeClr val="tx1"/>
                    </a:gs>
                  </a:gsLst>
                  <a:lin ang="5400000" scaled="0"/>
                </a:gradFill>
              </a:rPr>
              <a:t>RemoteFX</a:t>
            </a:r>
            <a:r>
              <a:rPr lang="en-US" dirty="0">
                <a:gradFill>
                  <a:gsLst>
                    <a:gs pos="0">
                      <a:schemeClr val="tx1"/>
                    </a:gs>
                    <a:gs pos="100000">
                      <a:schemeClr val="tx1"/>
                    </a:gs>
                  </a:gsLst>
                  <a:lin ang="5400000" scaled="0"/>
                </a:gradFill>
              </a:rPr>
              <a:t> </a:t>
            </a:r>
            <a:r>
              <a:rPr lang="en-US" dirty="0" smtClean="0">
                <a:gradFill>
                  <a:gsLst>
                    <a:gs pos="0">
                      <a:schemeClr val="tx1"/>
                    </a:gs>
                    <a:gs pos="100000">
                      <a:schemeClr val="tx1"/>
                    </a:gs>
                  </a:gsLst>
                  <a:lin ang="5400000" scaled="0"/>
                </a:gradFill>
              </a:rPr>
              <a:t>multi-touch</a:t>
            </a:r>
            <a:endParaRPr lang="en-US" dirty="0">
              <a:gradFill>
                <a:gsLst>
                  <a:gs pos="0">
                    <a:schemeClr val="tx1"/>
                  </a:gs>
                  <a:gs pos="100000">
                    <a:schemeClr val="tx1"/>
                  </a:gs>
                </a:gsLst>
                <a:lin ang="5400000" scaled="0"/>
              </a:gradFill>
            </a:endParaRPr>
          </a:p>
        </p:txBody>
      </p:sp>
      <p:sp>
        <p:nvSpPr>
          <p:cNvPr id="14" name="Rectangle 13"/>
          <p:cNvSpPr/>
          <p:nvPr/>
        </p:nvSpPr>
        <p:spPr>
          <a:xfrm>
            <a:off x="2194878" y="306800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0" bIns="62074" rtlCol="0" anchor="t"/>
          <a:lstStyle/>
          <a:p>
            <a:pPr>
              <a:spcBef>
                <a:spcPts val="816"/>
              </a:spcBef>
            </a:pPr>
            <a:r>
              <a:rPr lang="en-US" spc="-20" dirty="0">
                <a:gradFill>
                  <a:gsLst>
                    <a:gs pos="0">
                      <a:schemeClr val="tx1"/>
                    </a:gs>
                    <a:gs pos="100000">
                      <a:schemeClr val="tx1"/>
                    </a:gs>
                  </a:gsLst>
                  <a:lin ang="5400000" scaled="0"/>
                </a:gradFill>
              </a:rPr>
              <a:t>RemoteFX USB </a:t>
            </a:r>
            <a:r>
              <a:rPr lang="en-US" dirty="0">
                <a:gradFill>
                  <a:gsLst>
                    <a:gs pos="0">
                      <a:schemeClr val="tx1"/>
                    </a:gs>
                    <a:gs pos="100000">
                      <a:schemeClr val="tx1"/>
                    </a:gs>
                  </a:gsLst>
                  <a:lin ang="5400000" scaled="0"/>
                </a:gradFill>
              </a:rPr>
              <a:t>redirection</a:t>
            </a:r>
          </a:p>
        </p:txBody>
      </p:sp>
      <p:sp>
        <p:nvSpPr>
          <p:cNvPr id="15" name="Rectangle 14"/>
          <p:cNvSpPr/>
          <p:nvPr/>
        </p:nvSpPr>
        <p:spPr>
          <a:xfrm>
            <a:off x="3886518" y="306800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a:gradFill>
                  <a:gsLst>
                    <a:gs pos="0">
                      <a:schemeClr val="tx1"/>
                    </a:gs>
                    <a:gs pos="100000">
                      <a:schemeClr val="tx1"/>
                    </a:gs>
                  </a:gsLst>
                  <a:lin ang="5400000" scaled="0"/>
                </a:gradFill>
              </a:rPr>
              <a:t>Remote Desktop Windows Store app</a:t>
            </a:r>
          </a:p>
        </p:txBody>
      </p:sp>
      <p:sp>
        <p:nvSpPr>
          <p:cNvPr id="16" name="Rectangle 15"/>
          <p:cNvSpPr/>
          <p:nvPr/>
        </p:nvSpPr>
        <p:spPr>
          <a:xfrm>
            <a:off x="503238" y="475964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91440" bIns="62074" rtlCol="0" anchor="t"/>
          <a:lstStyle/>
          <a:p>
            <a:pPr>
              <a:spcBef>
                <a:spcPts val="816"/>
              </a:spcBef>
            </a:pPr>
            <a:r>
              <a:rPr lang="en-US" dirty="0">
                <a:gradFill>
                  <a:gsLst>
                    <a:gs pos="0">
                      <a:schemeClr val="tx1"/>
                    </a:gs>
                    <a:gs pos="100000">
                      <a:schemeClr val="tx1"/>
                    </a:gs>
                  </a:gsLst>
                  <a:lin ang="5400000" scaled="0"/>
                </a:gradFill>
              </a:rPr>
              <a:t>Choice of </a:t>
            </a:r>
            <a:r>
              <a:rPr lang="en-US" dirty="0" smtClean="0">
                <a:gradFill>
                  <a:gsLst>
                    <a:gs pos="0">
                      <a:schemeClr val="tx1"/>
                    </a:gs>
                    <a:gs pos="100000">
                      <a:schemeClr val="tx1"/>
                    </a:gs>
                  </a:gsLst>
                  <a:lin ang="5400000" scaled="0"/>
                </a:gradFill>
              </a:rPr>
              <a:t>software or physical GPU</a:t>
            </a:r>
            <a:r>
              <a:rPr lang="en-US" dirty="0">
                <a:gradFill>
                  <a:gsLst>
                    <a:gs pos="0">
                      <a:schemeClr val="tx1"/>
                    </a:gs>
                    <a:gs pos="100000">
                      <a:schemeClr val="tx1"/>
                    </a:gs>
                  </a:gsLst>
                  <a:lin ang="5400000" scaled="0"/>
                </a:gradFill>
              </a:rPr>
              <a:t>, </a:t>
            </a:r>
            <a:r>
              <a:rPr lang="en-US" dirty="0" err="1">
                <a:gradFill>
                  <a:gsLst>
                    <a:gs pos="0">
                      <a:schemeClr val="tx1"/>
                    </a:gs>
                    <a:gs pos="100000">
                      <a:schemeClr val="tx1"/>
                    </a:gs>
                  </a:gsLst>
                  <a:lin ang="5400000" scaled="0"/>
                </a:gradFill>
              </a:rPr>
              <a:t>vGPU</a:t>
            </a:r>
            <a:r>
              <a:rPr lang="en-US" dirty="0">
                <a:gradFill>
                  <a:gsLst>
                    <a:gs pos="0">
                      <a:schemeClr val="tx1"/>
                    </a:gs>
                    <a:gs pos="100000">
                      <a:schemeClr val="tx1"/>
                    </a:gs>
                  </a:gsLst>
                  <a:lin ang="5400000" scaled="0"/>
                </a:gradFill>
              </a:rPr>
              <a:t> for VM</a:t>
            </a:r>
          </a:p>
        </p:txBody>
      </p:sp>
      <p:sp>
        <p:nvSpPr>
          <p:cNvPr id="17" name="Rectangle 16"/>
          <p:cNvSpPr/>
          <p:nvPr/>
        </p:nvSpPr>
        <p:spPr>
          <a:xfrm>
            <a:off x="2194878" y="4759643"/>
            <a:ext cx="1645920" cy="1645920"/>
          </a:xfrm>
          <a:prstGeom prst="rect">
            <a:avLst/>
          </a:prstGeom>
          <a:solidFill>
            <a:schemeClr val="accent5"/>
          </a:solidFill>
          <a:ln w="38100">
            <a:noFill/>
          </a:ln>
          <a:effectLst/>
        </p:spPr>
        <p:style>
          <a:lnRef idx="1">
            <a:schemeClr val="accent1"/>
          </a:lnRef>
          <a:fillRef idx="2">
            <a:schemeClr val="accent1"/>
          </a:fillRef>
          <a:effectRef idx="1">
            <a:schemeClr val="accent1"/>
          </a:effectRef>
          <a:fontRef idx="minor">
            <a:schemeClr val="dk1"/>
          </a:fontRef>
        </p:style>
        <p:txBody>
          <a:bodyPr lIns="91440" tIns="91440" rIns="0" bIns="62074" rtlCol="0" anchor="t"/>
          <a:lstStyle/>
          <a:p>
            <a:pPr>
              <a:spcBef>
                <a:spcPts val="816"/>
              </a:spcBef>
            </a:pPr>
            <a:r>
              <a:rPr lang="en-US" dirty="0">
                <a:gradFill>
                  <a:gsLst>
                    <a:gs pos="0">
                      <a:schemeClr val="tx1"/>
                    </a:gs>
                    <a:gs pos="100000">
                      <a:schemeClr val="tx1"/>
                    </a:gs>
                  </a:gsLst>
                  <a:lin ang="5400000" scaled="0"/>
                </a:gradFill>
              </a:rPr>
              <a:t>Available for </a:t>
            </a:r>
            <a:r>
              <a:rPr lang="en-US" dirty="0" smtClean="0">
                <a:gradFill>
                  <a:gsLst>
                    <a:gs pos="0">
                      <a:schemeClr val="tx1"/>
                    </a:gs>
                    <a:gs pos="100000">
                      <a:schemeClr val="tx1"/>
                    </a:gs>
                  </a:gsLst>
                  <a:lin ang="5400000" scaled="0"/>
                </a:gradFill>
              </a:rPr>
              <a:t>sessions, </a:t>
            </a:r>
            <a:r>
              <a:rPr lang="en-US" dirty="0">
                <a:gradFill>
                  <a:gsLst>
                    <a:gs pos="0">
                      <a:schemeClr val="tx1"/>
                    </a:gs>
                    <a:gs pos="100000">
                      <a:schemeClr val="tx1"/>
                    </a:gs>
                  </a:gsLst>
                  <a:lin ang="5400000" scaled="0"/>
                </a:gradFill>
              </a:rPr>
              <a:t>VM’s and </a:t>
            </a:r>
            <a:r>
              <a:rPr lang="en-US" dirty="0" smtClean="0">
                <a:gradFill>
                  <a:gsLst>
                    <a:gs pos="0">
                      <a:schemeClr val="tx1"/>
                    </a:gs>
                    <a:gs pos="100000">
                      <a:schemeClr val="tx1"/>
                    </a:gs>
                  </a:gsLst>
                  <a:lin ang="5400000" scaled="0"/>
                </a:gradFill>
              </a:rPr>
              <a:t>physical machines</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81714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222450" y="3040063"/>
            <a:ext cx="6939392" cy="914400"/>
          </a:xfrm>
        </p:spPr>
        <p:txBody>
          <a:bodyPr/>
          <a:lstStyle/>
          <a:p>
            <a:pPr>
              <a:lnSpc>
                <a:spcPct val="90000"/>
              </a:lnSpc>
              <a:spcBef>
                <a:spcPts val="0"/>
              </a:spcBef>
              <a:spcAft>
                <a:spcPts val="800"/>
              </a:spcAft>
            </a:pPr>
            <a:r>
              <a:rPr lang="en-US" sz="3200" dirty="0" err="1" smtClean="0"/>
              <a:t>RemoteFX</a:t>
            </a:r>
            <a:r>
              <a:rPr lang="en-US" sz="3200" dirty="0" smtClean="0"/>
              <a:t> protocol documentation </a:t>
            </a:r>
          </a:p>
          <a:p>
            <a:pPr>
              <a:lnSpc>
                <a:spcPct val="90000"/>
              </a:lnSpc>
              <a:spcBef>
                <a:spcPts val="0"/>
              </a:spcBef>
              <a:spcAft>
                <a:spcPts val="800"/>
              </a:spcAft>
            </a:pPr>
            <a:r>
              <a:rPr lang="en-US" sz="3200" dirty="0" smtClean="0"/>
              <a:t>RemoteFX DVC and media redirection API documentation on MSDN </a:t>
            </a:r>
          </a:p>
          <a:p>
            <a:pPr>
              <a:lnSpc>
                <a:spcPct val="90000"/>
              </a:lnSpc>
              <a:spcBef>
                <a:spcPts val="0"/>
              </a:spcBef>
              <a:spcAft>
                <a:spcPts val="800"/>
              </a:spcAft>
            </a:pPr>
            <a:r>
              <a:rPr lang="en-US" sz="3200" dirty="0" err="1" smtClean="0"/>
              <a:t>RemoteFX</a:t>
            </a:r>
            <a:r>
              <a:rPr lang="en-US" sz="3200" dirty="0" smtClean="0"/>
              <a:t> logo program </a:t>
            </a:r>
          </a:p>
          <a:p>
            <a:pPr>
              <a:lnSpc>
                <a:spcPct val="90000"/>
              </a:lnSpc>
              <a:spcBef>
                <a:spcPts val="0"/>
              </a:spcBef>
              <a:spcAft>
                <a:spcPts val="800"/>
              </a:spcAft>
            </a:pPr>
            <a:r>
              <a:rPr lang="en-US" sz="3200" dirty="0"/>
              <a:t>Remote Desktop Services </a:t>
            </a:r>
            <a:r>
              <a:rPr lang="en-US" sz="3200" dirty="0" smtClean="0"/>
              <a:t>team blog</a:t>
            </a:r>
            <a:endParaRPr lang="en-US" sz="3200" dirty="0"/>
          </a:p>
          <a:p>
            <a:pPr>
              <a:lnSpc>
                <a:spcPct val="90000"/>
              </a:lnSpc>
              <a:spcBef>
                <a:spcPts val="0"/>
              </a:spcBef>
              <a:spcAft>
                <a:spcPts val="800"/>
              </a:spcAft>
            </a:pPr>
            <a:r>
              <a:rPr lang="en-US" sz="3200" dirty="0">
                <a:hlinkClick r:id="rId2"/>
              </a:rPr>
              <a:t>http://blogs.msdn.com/b/rds</a:t>
            </a:r>
            <a:r>
              <a:rPr lang="en-US" sz="3200" dirty="0" smtClean="0">
                <a:hlinkClick r:id="rId2"/>
              </a:rPr>
              <a:t>/</a:t>
            </a:r>
            <a:endParaRPr lang="en-US" sz="3200" dirty="0"/>
          </a:p>
        </p:txBody>
      </p:sp>
      <p:sp>
        <p:nvSpPr>
          <p:cNvPr id="4" name="Title 3"/>
          <p:cNvSpPr>
            <a:spLocks noGrp="1"/>
          </p:cNvSpPr>
          <p:nvPr>
            <p:ph type="ctrTitle"/>
          </p:nvPr>
        </p:nvSpPr>
        <p:spPr/>
        <p:txBody>
          <a:bodyPr/>
          <a:lstStyle/>
          <a:p>
            <a:pPr>
              <a:spcBef>
                <a:spcPts val="600"/>
              </a:spcBef>
              <a:spcAft>
                <a:spcPts val="600"/>
              </a:spcAft>
            </a:pPr>
            <a:r>
              <a:rPr lang="en-US" sz="4800" spc="-52" dirty="0" smtClean="0">
                <a:latin typeface="+mn-lt"/>
                <a:ea typeface="+mn-ea"/>
                <a:cs typeface="Segoe UI" pitchFamily="34" charset="0"/>
              </a:rPr>
              <a:t>Resources</a:t>
            </a:r>
            <a:r>
              <a:rPr lang="en-US" sz="2800" dirty="0">
                <a:cs typeface="Segoe UI" pitchFamily="34" charset="0"/>
              </a:rPr>
              <a:t/>
            </a:r>
            <a:br>
              <a:rPr lang="en-US" sz="2800" dirty="0">
                <a:cs typeface="Segoe UI" pitchFamily="34" charset="0"/>
              </a:rPr>
            </a:br>
            <a:r>
              <a:rPr lang="en-US" sz="2800" dirty="0" smtClean="0"/>
              <a:t>Comprehensive </a:t>
            </a:r>
            <a:r>
              <a:rPr lang="en-US" sz="2800" dirty="0"/>
              <a:t>resources to both understand and </a:t>
            </a:r>
            <a:br>
              <a:rPr lang="en-US" sz="2800" dirty="0"/>
            </a:br>
            <a:r>
              <a:rPr lang="en-US" sz="2800" dirty="0"/>
              <a:t>develop for </a:t>
            </a:r>
            <a:r>
              <a:rPr lang="en-US" sz="2800" dirty="0" err="1"/>
              <a:t>RemoteFX</a:t>
            </a:r>
            <a:r>
              <a:rPr lang="en-US" sz="2800" dirty="0"/>
              <a:t/>
            </a:r>
            <a:br>
              <a:rPr lang="en-US" sz="2800" dirty="0"/>
            </a:br>
            <a:endParaRPr lang="en-US" sz="2800" dirty="0"/>
          </a:p>
        </p:txBody>
      </p:sp>
      <p:sp>
        <p:nvSpPr>
          <p:cNvPr id="5" name="TextBox 4"/>
          <p:cNvSpPr txBox="1"/>
          <p:nvPr/>
        </p:nvSpPr>
        <p:spPr>
          <a:xfrm>
            <a:off x="3835400" y="5600359"/>
            <a:ext cx="8046396" cy="1200329"/>
          </a:xfrm>
          <a:prstGeom prst="rect">
            <a:avLst/>
          </a:prstGeom>
          <a:noFill/>
        </p:spPr>
        <p:txBody>
          <a:bodyPr wrap="square" lIns="182880"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t>
            </a:r>
            <a:r>
              <a:rPr lang="en-US" sz="2400" dirty="0" smtClean="0">
                <a:solidFill>
                  <a:srgbClr val="FFFFFF"/>
                </a:solidFill>
              </a:rPr>
              <a:t>App or </a:t>
            </a:r>
            <a:r>
              <a:rPr lang="en-US" sz="2400" dirty="0">
                <a:solidFill>
                  <a:srgbClr val="FFFFFF"/>
                </a:solidFill>
              </a:rPr>
              <a:t>at </a:t>
            </a:r>
            <a:r>
              <a:rPr lang="en-US" sz="2400" u="sng" dirty="0">
                <a:solidFill>
                  <a:srgbClr val="FFFFFF"/>
                </a:solidFill>
                <a:hlinkClick r:id="rId3"/>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42697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97133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p:cNvGrpSpPr/>
          <p:nvPr/>
        </p:nvGrpSpPr>
        <p:grpSpPr>
          <a:xfrm>
            <a:off x="427037" y="1973262"/>
            <a:ext cx="9906000" cy="4497043"/>
            <a:chOff x="517793" y="1973262"/>
            <a:chExt cx="9815244" cy="4497043"/>
          </a:xfrm>
        </p:grpSpPr>
        <p:sp>
          <p:nvSpPr>
            <p:cNvPr id="2" name="Freeform 1"/>
            <p:cNvSpPr/>
            <p:nvPr/>
          </p:nvSpPr>
          <p:spPr bwMode="auto">
            <a:xfrm>
              <a:off x="517793" y="1973262"/>
              <a:ext cx="9815244" cy="4497043"/>
            </a:xfrm>
            <a:custGeom>
              <a:avLst/>
              <a:gdLst>
                <a:gd name="connsiteX0" fmla="*/ 11017 w 8637224"/>
                <a:gd name="connsiteY0" fmla="*/ 0 h 4649118"/>
                <a:gd name="connsiteX1" fmla="*/ 0 w 8637224"/>
                <a:gd name="connsiteY1" fmla="*/ 4649118 h 4649118"/>
                <a:gd name="connsiteX2" fmla="*/ 8637224 w 8637224"/>
                <a:gd name="connsiteY2" fmla="*/ 3657600 h 4649118"/>
                <a:gd name="connsiteX3" fmla="*/ 8637224 w 8637224"/>
                <a:gd name="connsiteY3" fmla="*/ 1123721 h 4649118"/>
                <a:gd name="connsiteX4" fmla="*/ 11017 w 8637224"/>
                <a:gd name="connsiteY4" fmla="*/ 0 h 464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224" h="4649118">
                  <a:moveTo>
                    <a:pt x="11017" y="0"/>
                  </a:moveTo>
                  <a:cubicBezTo>
                    <a:pt x="7345" y="1549706"/>
                    <a:pt x="3672" y="3099412"/>
                    <a:pt x="0" y="4649118"/>
                  </a:cubicBezTo>
                  <a:lnTo>
                    <a:pt x="8637224" y="3657600"/>
                  </a:lnTo>
                  <a:lnTo>
                    <a:pt x="8637224" y="1123721"/>
                  </a:lnTo>
                  <a:lnTo>
                    <a:pt x="11017" y="0"/>
                  </a:lnTo>
                  <a:close/>
                </a:path>
              </a:pathLst>
            </a:cu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cxnSp>
          <p:nvCxnSpPr>
            <p:cNvPr id="4" name="Straight Connector 3"/>
            <p:cNvCxnSpPr/>
            <p:nvPr/>
          </p:nvCxnSpPr>
          <p:spPr>
            <a:xfrm>
              <a:off x="593295" y="4224517"/>
              <a:ext cx="9739742" cy="44821"/>
            </a:xfrm>
            <a:prstGeom prst="line">
              <a:avLst/>
            </a:prstGeom>
            <a:ln w="635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991094">
            <a:off x="2224983" y="2467881"/>
            <a:ext cx="3133419" cy="130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4"/>
          <p:cNvSpPr>
            <a:spLocks noGrp="1"/>
          </p:cNvSpPr>
          <p:nvPr>
            <p:ph type="title"/>
          </p:nvPr>
        </p:nvSpPr>
        <p:spPr/>
        <p:txBody>
          <a:bodyPr/>
          <a:lstStyle/>
          <a:p>
            <a:pPr lvl="0"/>
            <a:r>
              <a:rPr lang="en-US" dirty="0" smtClean="0"/>
              <a:t>Windows 8: rich experience everywhere</a:t>
            </a:r>
            <a:endParaRPr lang="en-US" dirty="0"/>
          </a:p>
        </p:txBody>
      </p:sp>
      <p:sp>
        <p:nvSpPr>
          <p:cNvPr id="191" name="Rectangle 190"/>
          <p:cNvSpPr/>
          <p:nvPr/>
        </p:nvSpPr>
        <p:spPr>
          <a:xfrm>
            <a:off x="274638" y="1209752"/>
            <a:ext cx="11887200" cy="670433"/>
          </a:xfrm>
          <a:prstGeom prst="rect">
            <a:avLst/>
          </a:prstGeom>
        </p:spPr>
        <p:txBody>
          <a:bodyPr wrap="square" lIns="182880" tIns="46624" rIns="93248" bIns="46624">
            <a:spAutoFit/>
          </a:bodyPr>
          <a:lstStyle/>
          <a:p>
            <a:pPr marL="0" lvl="1" defTabSz="-11789089" eaLnBrk="0" hangingPunct="0">
              <a:lnSpc>
                <a:spcPct val="90000"/>
              </a:lnSpc>
              <a:spcBef>
                <a:spcPts val="510"/>
              </a:spcBef>
              <a:buClr>
                <a:srgbClr val="FFFFFF"/>
              </a:buClr>
              <a:buSzPct val="95000"/>
              <a:defRPr/>
            </a:pPr>
            <a:r>
              <a:rPr lang="en-US" sz="2040" dirty="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rPr>
              <a:t>RemoteFX delivers a consistently rich user experience to users over LAN or WAN </a:t>
            </a:r>
            <a:br>
              <a:rPr lang="en-US" sz="2040" dirty="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2040" dirty="0" smtClean="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rPr>
              <a:t>(</a:t>
            </a:r>
            <a:r>
              <a:rPr lang="en-US" sz="2040" dirty="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rPr>
              <a:t>irrespective of deployment model</a:t>
            </a:r>
            <a:r>
              <a:rPr lang="en-US" sz="2040" dirty="0" smtClean="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rPr>
              <a:t>) </a:t>
            </a:r>
            <a:endParaRPr lang="en-US" sz="2040" dirty="0">
              <a:ln w="12700">
                <a:noFill/>
                <a:prstDash val="solid"/>
              </a:ln>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pic>
        <p:nvPicPr>
          <p:cNvPr id="203"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36837" y="4336831"/>
            <a:ext cx="2538599" cy="1598831"/>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017" y="4945062"/>
            <a:ext cx="1158421" cy="785595"/>
          </a:xfrm>
          <a:prstGeom prst="rect">
            <a:avLst/>
          </a:prstGeom>
        </p:spPr>
      </p:pic>
      <p:sp>
        <p:nvSpPr>
          <p:cNvPr id="13" name="TextBox 12"/>
          <p:cNvSpPr txBox="1"/>
          <p:nvPr/>
        </p:nvSpPr>
        <p:spPr>
          <a:xfrm>
            <a:off x="2865437" y="5097462"/>
            <a:ext cx="2209800" cy="374846"/>
          </a:xfrm>
          <a:prstGeom prst="rect">
            <a:avLst/>
          </a:prstGeom>
          <a:noFill/>
        </p:spPr>
        <p:txBody>
          <a:bodyPr wrap="square" rtlCol="0">
            <a:spAutoFit/>
          </a:bodyPr>
          <a:lstStyle/>
          <a:p>
            <a:r>
              <a:rPr lang="en-US" sz="1836" b="1" dirty="0">
                <a:gradFill>
                  <a:gsLst>
                    <a:gs pos="0">
                      <a:schemeClr val="tx1"/>
                    </a:gs>
                    <a:gs pos="100000">
                      <a:schemeClr val="tx1"/>
                    </a:gs>
                  </a:gsLst>
                  <a:lin ang="5400000" scaled="0"/>
                </a:gradFill>
              </a:rPr>
              <a:t>Internet </a:t>
            </a:r>
            <a:r>
              <a:rPr lang="en-US" sz="1836" b="1" dirty="0" smtClean="0">
                <a:gradFill>
                  <a:gsLst>
                    <a:gs pos="0">
                      <a:schemeClr val="tx1"/>
                    </a:gs>
                    <a:gs pos="100000">
                      <a:schemeClr val="tx1"/>
                    </a:gs>
                  </a:gsLst>
                  <a:lin ang="5400000" scaled="0"/>
                </a:gradFill>
              </a:rPr>
              <a:t>or WAN</a:t>
            </a:r>
            <a:endParaRPr lang="en-US" sz="1836" b="1" dirty="0">
              <a:gradFill>
                <a:gsLst>
                  <a:gs pos="0">
                    <a:schemeClr val="tx1"/>
                  </a:gs>
                  <a:gs pos="100000">
                    <a:schemeClr val="tx1"/>
                  </a:gs>
                </a:gsLst>
                <a:lin ang="5400000" scaled="0"/>
              </a:gradFill>
            </a:endParaRPr>
          </a:p>
        </p:txBody>
      </p:sp>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017" y="2239962"/>
            <a:ext cx="1234250" cy="936183"/>
          </a:xfrm>
          <a:prstGeom prst="rect">
            <a:avLst/>
          </a:prstGeom>
        </p:spPr>
      </p:pic>
      <p:pic>
        <p:nvPicPr>
          <p:cNvPr id="178" name="Picture 177" descr="green_mon.png"/>
          <p:cNvPicPr>
            <a:picLocks noChangeAspect="1"/>
          </p:cNvPicPr>
          <p:nvPr/>
        </p:nvPicPr>
        <p:blipFill>
          <a:blip r:embed="rId8"/>
          <a:stretch>
            <a:fillRect/>
          </a:stretch>
        </p:blipFill>
        <p:spPr>
          <a:xfrm>
            <a:off x="1021217" y="3141662"/>
            <a:ext cx="926306" cy="1067457"/>
          </a:xfrm>
          <a:prstGeom prst="rect">
            <a:avLst/>
          </a:prstGeom>
          <a:noFill/>
          <a:ln>
            <a:noFill/>
          </a:ln>
        </p:spPr>
      </p:pic>
      <p:sp>
        <p:nvSpPr>
          <p:cNvPr id="12" name="TextBox 11"/>
          <p:cNvSpPr txBox="1"/>
          <p:nvPr/>
        </p:nvSpPr>
        <p:spPr>
          <a:xfrm>
            <a:off x="2865437" y="3344862"/>
            <a:ext cx="1925816" cy="382308"/>
          </a:xfrm>
          <a:prstGeom prst="rect">
            <a:avLst/>
          </a:prstGeom>
          <a:noFill/>
        </p:spPr>
        <p:txBody>
          <a:bodyPr wrap="square" rtlCol="0">
            <a:spAutoFit/>
          </a:bodyPr>
          <a:lstStyle/>
          <a:p>
            <a:r>
              <a:rPr lang="en-US" sz="1836" b="1" dirty="0">
                <a:gradFill>
                  <a:gsLst>
                    <a:gs pos="0">
                      <a:schemeClr val="tx1"/>
                    </a:gs>
                    <a:gs pos="100000">
                      <a:schemeClr val="tx1"/>
                    </a:gs>
                  </a:gsLst>
                  <a:lin ang="5400000" scaled="0"/>
                </a:gradFill>
              </a:rPr>
              <a:t>Corporate LAN</a:t>
            </a:r>
          </a:p>
        </p:txBody>
      </p:sp>
      <p:pic>
        <p:nvPicPr>
          <p:cNvPr id="26" name="Picture 25" descr="Servers.png"/>
          <p:cNvPicPr>
            <a:picLocks noChangeAspect="1"/>
          </p:cNvPicPr>
          <p:nvPr/>
        </p:nvPicPr>
        <p:blipFill>
          <a:blip r:embed="rId9" cstate="print"/>
          <a:stretch>
            <a:fillRect/>
          </a:stretch>
        </p:blipFill>
        <p:spPr>
          <a:xfrm>
            <a:off x="8272382" y="2449923"/>
            <a:ext cx="2180408" cy="3499203"/>
          </a:xfrm>
          <a:prstGeom prst="rect">
            <a:avLst/>
          </a:prstGeom>
        </p:spPr>
      </p:pic>
      <p:sp>
        <p:nvSpPr>
          <p:cNvPr id="6" name="TextBox 5"/>
          <p:cNvSpPr txBox="1"/>
          <p:nvPr/>
        </p:nvSpPr>
        <p:spPr>
          <a:xfrm>
            <a:off x="9799637" y="1897062"/>
            <a:ext cx="2313341" cy="512317"/>
          </a:xfrm>
          <a:prstGeom prst="rect">
            <a:avLst/>
          </a:prstGeom>
          <a:noFill/>
        </p:spPr>
        <p:txBody>
          <a:bodyPr wrap="square" lIns="0" tIns="0" rIns="0" bIns="0" rtlCol="0">
            <a:spAutoFit/>
          </a:bodyPr>
          <a:lstStyle/>
          <a:p>
            <a:r>
              <a:rPr lang="en-US" sz="3264" dirty="0">
                <a:gradFill>
                  <a:gsLst>
                    <a:gs pos="0">
                      <a:schemeClr val="accent6"/>
                    </a:gs>
                    <a:gs pos="100000">
                      <a:schemeClr val="accent6"/>
                    </a:gs>
                  </a:gsLst>
                  <a:lin ang="5400000" scaled="0"/>
                </a:gradFill>
              </a:rPr>
              <a:t>RemoteFX</a:t>
            </a:r>
          </a:p>
        </p:txBody>
      </p:sp>
      <p:sp>
        <p:nvSpPr>
          <p:cNvPr id="23" name="TextBox 22"/>
          <p:cNvSpPr txBox="1"/>
          <p:nvPr/>
        </p:nvSpPr>
        <p:spPr>
          <a:xfrm>
            <a:off x="5532437" y="4722703"/>
            <a:ext cx="1905000" cy="831959"/>
          </a:xfrm>
          <a:prstGeom prst="rect">
            <a:avLst/>
          </a:prstGeom>
          <a:noFill/>
        </p:spPr>
        <p:txBody>
          <a:bodyPr wrap="square" lIns="0" tIns="0" rIns="0" bIns="0" rtlCol="0">
            <a:spAutoFit/>
          </a:bodyPr>
          <a:lstStyle/>
          <a:p>
            <a:pPr>
              <a:lnSpc>
                <a:spcPct val="90000"/>
              </a:lnSpc>
              <a:spcAft>
                <a:spcPts val="600"/>
              </a:spcAft>
            </a:pPr>
            <a:r>
              <a:rPr lang="en-US" sz="1632" dirty="0" smtClean="0">
                <a:gradFill>
                  <a:gsLst>
                    <a:gs pos="0">
                      <a:schemeClr val="tx1"/>
                    </a:gs>
                    <a:gs pos="100000">
                      <a:schemeClr val="tx1"/>
                    </a:gs>
                  </a:gsLst>
                  <a:lin ang="5400000" scaled="0"/>
                </a:gradFill>
              </a:rPr>
              <a:t>Multi-touch</a:t>
            </a:r>
          </a:p>
          <a:p>
            <a:pPr>
              <a:lnSpc>
                <a:spcPct val="90000"/>
              </a:lnSpc>
              <a:spcAft>
                <a:spcPts val="600"/>
              </a:spcAft>
            </a:pPr>
            <a:r>
              <a:rPr lang="en-US" sz="1632" dirty="0">
                <a:gradFill>
                  <a:gsLst>
                    <a:gs pos="0">
                      <a:schemeClr val="tx1"/>
                    </a:gs>
                    <a:gs pos="100000">
                      <a:schemeClr val="tx1"/>
                    </a:gs>
                  </a:gsLst>
                  <a:lin ang="5400000" scaled="0"/>
                </a:gradFill>
              </a:rPr>
              <a:t>WAN </a:t>
            </a:r>
            <a:r>
              <a:rPr lang="en-US" sz="1632" dirty="0" smtClean="0">
                <a:gradFill>
                  <a:gsLst>
                    <a:gs pos="0">
                      <a:schemeClr val="tx1"/>
                    </a:gs>
                    <a:gs pos="100000">
                      <a:schemeClr val="tx1"/>
                    </a:gs>
                  </a:gsLst>
                  <a:lin ang="5400000" scaled="0"/>
                </a:gradFill>
              </a:rPr>
              <a:t>acceleration</a:t>
            </a:r>
          </a:p>
          <a:p>
            <a:pPr>
              <a:lnSpc>
                <a:spcPct val="90000"/>
              </a:lnSpc>
              <a:spcAft>
                <a:spcPts val="600"/>
              </a:spcAft>
            </a:pPr>
            <a:r>
              <a:rPr lang="en-US" sz="1632" dirty="0">
                <a:gradFill>
                  <a:gsLst>
                    <a:gs pos="0">
                      <a:schemeClr val="tx1"/>
                    </a:gs>
                    <a:gs pos="100000">
                      <a:schemeClr val="tx1"/>
                    </a:gs>
                  </a:gsLst>
                  <a:lin ang="5400000" scaled="0"/>
                </a:gradFill>
              </a:rPr>
              <a:t>Single </a:t>
            </a:r>
            <a:r>
              <a:rPr lang="en-US" sz="1632" dirty="0" smtClean="0">
                <a:gradFill>
                  <a:gsLst>
                    <a:gs pos="0">
                      <a:schemeClr val="tx1"/>
                    </a:gs>
                    <a:gs pos="100000">
                      <a:schemeClr val="tx1"/>
                    </a:gs>
                  </a:gsLst>
                  <a:lin ang="5400000" scaled="0"/>
                </a:gradFill>
              </a:rPr>
              <a:t>sign on</a:t>
            </a:r>
            <a:endParaRPr lang="en-US" sz="1632" dirty="0">
              <a:gradFill>
                <a:gsLst>
                  <a:gs pos="0">
                    <a:schemeClr val="tx1"/>
                  </a:gs>
                  <a:gs pos="100000">
                    <a:schemeClr val="tx1"/>
                  </a:gs>
                </a:gsLst>
                <a:lin ang="5400000" scaled="0"/>
              </a:gradFill>
            </a:endParaRPr>
          </a:p>
        </p:txBody>
      </p:sp>
      <p:sp>
        <p:nvSpPr>
          <p:cNvPr id="28" name="TextBox 27"/>
          <p:cNvSpPr txBox="1"/>
          <p:nvPr/>
        </p:nvSpPr>
        <p:spPr>
          <a:xfrm>
            <a:off x="5532437" y="3041019"/>
            <a:ext cx="2990145" cy="831959"/>
          </a:xfrm>
          <a:prstGeom prst="rect">
            <a:avLst/>
          </a:prstGeom>
          <a:noFill/>
        </p:spPr>
        <p:txBody>
          <a:bodyPr wrap="square" lIns="0" tIns="0" rIns="0" bIns="0" rtlCol="0">
            <a:spAutoFit/>
          </a:bodyPr>
          <a:lstStyle>
            <a:defPPr>
              <a:defRPr lang="en-US"/>
            </a:defPPr>
            <a:lvl1pPr>
              <a:lnSpc>
                <a:spcPct val="90000"/>
              </a:lnSpc>
              <a:spcAft>
                <a:spcPts val="600"/>
              </a:spcAft>
              <a:defRPr sz="1632">
                <a:gradFill>
                  <a:gsLst>
                    <a:gs pos="0">
                      <a:schemeClr val="tx1"/>
                    </a:gs>
                    <a:gs pos="100000">
                      <a:schemeClr val="tx1"/>
                    </a:gs>
                  </a:gsLst>
                  <a:lin ang="5400000" scaled="0"/>
                </a:gradFill>
              </a:defRPr>
            </a:lvl1pPr>
          </a:lstStyle>
          <a:p>
            <a:r>
              <a:rPr lang="en-US" dirty="0"/>
              <a:t>Hardware  and Software GPUs</a:t>
            </a:r>
          </a:p>
          <a:p>
            <a:r>
              <a:rPr lang="en-US" dirty="0"/>
              <a:t>Rich multimedia</a:t>
            </a:r>
          </a:p>
          <a:p>
            <a:r>
              <a:rPr lang="en-US" dirty="0"/>
              <a:t>USB </a:t>
            </a:r>
            <a:r>
              <a:rPr lang="en-US" dirty="0" smtClean="0"/>
              <a:t>Redirection</a:t>
            </a:r>
            <a:endParaRPr lang="en-US" dirty="0"/>
          </a:p>
        </p:txBody>
      </p:sp>
    </p:spTree>
    <p:extLst>
      <p:ext uri="{BB962C8B-B14F-4D97-AF65-F5344CB8AC3E}">
        <p14:creationId xmlns:p14="http://schemas.microsoft.com/office/powerpoint/2010/main" val="3872520861"/>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938091" y="2591980"/>
            <a:ext cx="7406559" cy="3017487"/>
          </a:xfrm>
        </p:spPr>
        <p:txBody>
          <a:bodyPr/>
          <a:lstStyle/>
          <a:p>
            <a:pPr marL="571500" indent="-571500">
              <a:buFont typeface="Arial" pitchFamily="34" charset="0"/>
              <a:buChar char="•"/>
            </a:pPr>
            <a:r>
              <a:rPr lang="en-US" sz="2800" dirty="0" smtClean="0"/>
              <a:t>Follow us on Twitter @</a:t>
            </a:r>
            <a:r>
              <a:rPr lang="en-US" sz="2800" dirty="0" err="1" smtClean="0"/>
              <a:t>WindowsAzure</a:t>
            </a:r>
            <a:endParaRPr lang="en-US" sz="2800" dirty="0" smtClean="0"/>
          </a:p>
          <a:p>
            <a:pPr marL="571500" indent="-571500">
              <a:buFont typeface="Arial" pitchFamily="34" charset="0"/>
              <a:buChar char="•"/>
            </a:pPr>
            <a:r>
              <a:rPr lang="en-US" sz="2800" dirty="0" smtClean="0"/>
              <a:t>Get Started: </a:t>
            </a:r>
            <a:r>
              <a:rPr lang="en-US" sz="2800" dirty="0" smtClean="0">
                <a:hlinkClick r:id="rId2" tooltip="http://www.windowsazure.com/build"/>
              </a:rPr>
              <a:t>www.windowsazure.com/build</a:t>
            </a:r>
            <a:endParaRPr lang="en-US" sz="2800" dirty="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a:p>
        </p:txBody>
      </p:sp>
      <p:sp>
        <p:nvSpPr>
          <p:cNvPr id="4" name="Title 3"/>
          <p:cNvSpPr>
            <a:spLocks noGrp="1"/>
          </p:cNvSpPr>
          <p:nvPr>
            <p:ph type="ctrTitle"/>
          </p:nvPr>
        </p:nvSpPr>
        <p:spPr/>
        <p:txBody>
          <a:bodyPr/>
          <a:lstStyle/>
          <a:p>
            <a:r>
              <a:rPr lang="en-US" sz="6600" dirty="0" smtClean="0"/>
              <a:t>Resources</a:t>
            </a:r>
            <a:endParaRPr lang="en-US" sz="6600" dirty="0"/>
          </a:p>
        </p:txBody>
      </p:sp>
      <p:sp>
        <p:nvSpPr>
          <p:cNvPr id="2" name="TextBox 1"/>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3"/>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84384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694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3"/>
            <a:ext cx="10972801" cy="914400"/>
          </a:xfrm>
        </p:spPr>
        <p:txBody>
          <a:bodyPr/>
          <a:lstStyle/>
          <a:p>
            <a:r>
              <a:rPr lang="en-US" sz="4600" dirty="0"/>
              <a:t>RemoteFX is the name for the full fidelity remote experience in Windows </a:t>
            </a:r>
            <a:r>
              <a:rPr lang="en-US" sz="4600" dirty="0" smtClean="0"/>
              <a:t>8 and Windows Server 2012</a:t>
            </a:r>
            <a:endParaRPr lang="en-US" sz="4600" dirty="0"/>
          </a:p>
        </p:txBody>
      </p:sp>
    </p:spTree>
    <p:extLst>
      <p:ext uri="{BB962C8B-B14F-4D97-AF65-F5344CB8AC3E}">
        <p14:creationId xmlns:p14="http://schemas.microsoft.com/office/powerpoint/2010/main" val="1360957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IT-provisioned applications</a:t>
            </a:r>
            <a:endParaRPr lang="en-US" dirty="0"/>
          </a:p>
        </p:txBody>
      </p:sp>
    </p:spTree>
    <p:extLst>
      <p:ext uri="{BB962C8B-B14F-4D97-AF65-F5344CB8AC3E}">
        <p14:creationId xmlns:p14="http://schemas.microsoft.com/office/powerpoint/2010/main" val="2815758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82880" tIns="91440" rIns="182880" bIns="146304" rtlCol="0">
            <a:noAutofit/>
          </a:bodyPr>
          <a:lstStyle/>
          <a:p>
            <a:pPr>
              <a:lnSpc>
                <a:spcPct val="95000"/>
              </a:lnSpc>
              <a:spcBef>
                <a:spcPts val="0"/>
              </a:spcBef>
              <a:spcAft>
                <a:spcPts val="1200"/>
              </a:spcAft>
            </a:pPr>
            <a:r>
              <a:rPr lang="en-US" dirty="0"/>
              <a:t>End users just need to know their </a:t>
            </a:r>
            <a:br>
              <a:rPr lang="en-US" dirty="0"/>
            </a:br>
            <a:r>
              <a:rPr lang="en-US" dirty="0"/>
              <a:t>e-mail ID to subscribe</a:t>
            </a:r>
          </a:p>
          <a:p>
            <a:pPr>
              <a:lnSpc>
                <a:spcPct val="95000"/>
              </a:lnSpc>
              <a:spcBef>
                <a:spcPts val="0"/>
              </a:spcBef>
              <a:spcAft>
                <a:spcPts val="1200"/>
              </a:spcAft>
            </a:pPr>
            <a:r>
              <a:rPr lang="en-US" dirty="0"/>
              <a:t>Start screen integration</a:t>
            </a:r>
          </a:p>
          <a:p>
            <a:pPr>
              <a:lnSpc>
                <a:spcPct val="95000"/>
              </a:lnSpc>
              <a:spcBef>
                <a:spcPts val="0"/>
              </a:spcBef>
              <a:spcAft>
                <a:spcPts val="1200"/>
              </a:spcAft>
            </a:pPr>
            <a:r>
              <a:rPr lang="en-US" dirty="0"/>
              <a:t>Full single-sign on</a:t>
            </a:r>
          </a:p>
          <a:p>
            <a:pPr>
              <a:lnSpc>
                <a:spcPct val="95000"/>
              </a:lnSpc>
              <a:spcBef>
                <a:spcPts val="0"/>
              </a:spcBef>
              <a:spcAft>
                <a:spcPts val="1200"/>
              </a:spcAft>
            </a:pPr>
            <a:r>
              <a:rPr lang="en-US" dirty="0"/>
              <a:t>Reconnect feature makes it easy to </a:t>
            </a:r>
            <a:br>
              <a:rPr lang="en-US" dirty="0"/>
            </a:br>
            <a:r>
              <a:rPr lang="en-US" dirty="0"/>
              <a:t>move between devices</a:t>
            </a:r>
          </a:p>
        </p:txBody>
      </p:sp>
      <p:sp>
        <p:nvSpPr>
          <p:cNvPr id="3" name="Text Placeholder 2"/>
          <p:cNvSpPr>
            <a:spLocks noGrp="1"/>
          </p:cNvSpPr>
          <p:nvPr>
            <p:ph type="body" sz="quarter" idx="11"/>
          </p:nvPr>
        </p:nvSpPr>
        <p:spPr/>
        <p:txBody>
          <a:bodyPr/>
          <a:lstStyle/>
          <a:p>
            <a:r>
              <a:rPr lang="en-US" dirty="0" smtClean="0"/>
              <a:t>Seamless user </a:t>
            </a:r>
            <a:r>
              <a:rPr lang="en-US" dirty="0"/>
              <a:t>e</a:t>
            </a:r>
            <a:r>
              <a:rPr lang="en-US" dirty="0" smtClean="0"/>
              <a:t>xperience</a:t>
            </a:r>
            <a:endParaRPr lang="en-US" dirty="0"/>
          </a:p>
        </p:txBody>
      </p:sp>
      <p:sp>
        <p:nvSpPr>
          <p:cNvPr id="4" name="Title 3"/>
          <p:cNvSpPr>
            <a:spLocks noGrp="1"/>
          </p:cNvSpPr>
          <p:nvPr>
            <p:ph type="title"/>
          </p:nvPr>
        </p:nvSpPr>
        <p:spPr/>
        <p:txBody>
          <a:bodyPr/>
          <a:lstStyle/>
          <a:p>
            <a:r>
              <a:rPr lang="en-US" dirty="0" smtClean="0"/>
              <a:t>IT-provisioned </a:t>
            </a:r>
            <a:r>
              <a:rPr lang="en-US" dirty="0" err="1" smtClean="0"/>
              <a:t>RemoteApp</a:t>
            </a:r>
            <a:r>
              <a:rPr lang="en-US" dirty="0" smtClean="0"/>
              <a:t> and </a:t>
            </a:r>
            <a:br>
              <a:rPr lang="en-US" dirty="0" smtClean="0"/>
            </a:br>
            <a:r>
              <a:rPr lang="en-US" dirty="0" smtClean="0"/>
              <a:t>desktop experience</a:t>
            </a:r>
            <a:endParaRPr lang="en-US" dirty="0"/>
          </a:p>
        </p:txBody>
      </p:sp>
    </p:spTree>
    <p:extLst>
      <p:ext uri="{BB962C8B-B14F-4D97-AF65-F5344CB8AC3E}">
        <p14:creationId xmlns:p14="http://schemas.microsoft.com/office/powerpoint/2010/main" val="2761661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182880" tIns="91440" rIns="182880" bIns="146304" rtlCol="0">
            <a:noAutofit/>
          </a:bodyPr>
          <a:lstStyle/>
          <a:p>
            <a:pPr>
              <a:lnSpc>
                <a:spcPct val="95000"/>
              </a:lnSpc>
              <a:spcBef>
                <a:spcPts val="0"/>
              </a:spcBef>
              <a:spcAft>
                <a:spcPts val="1200"/>
              </a:spcAft>
            </a:pPr>
            <a:r>
              <a:rPr lang="en-US" dirty="0"/>
              <a:t>Applications delivered anywhere</a:t>
            </a:r>
          </a:p>
          <a:p>
            <a:pPr>
              <a:lnSpc>
                <a:spcPct val="95000"/>
              </a:lnSpc>
              <a:spcBef>
                <a:spcPts val="0"/>
              </a:spcBef>
              <a:spcAft>
                <a:spcPts val="1200"/>
              </a:spcAft>
            </a:pPr>
            <a:r>
              <a:rPr lang="en-US" dirty="0"/>
              <a:t>Taskbar integration </a:t>
            </a:r>
          </a:p>
          <a:p>
            <a:pPr>
              <a:lnSpc>
                <a:spcPct val="95000"/>
              </a:lnSpc>
              <a:spcBef>
                <a:spcPts val="0"/>
              </a:spcBef>
              <a:spcAft>
                <a:spcPts val="1200"/>
              </a:spcAft>
            </a:pPr>
            <a:r>
              <a:rPr lang="en-US" dirty="0"/>
              <a:t>Language bar support</a:t>
            </a:r>
          </a:p>
          <a:p>
            <a:pPr>
              <a:lnSpc>
                <a:spcPct val="95000"/>
              </a:lnSpc>
              <a:spcBef>
                <a:spcPts val="0"/>
              </a:spcBef>
              <a:spcAft>
                <a:spcPts val="1200"/>
              </a:spcAft>
            </a:pPr>
            <a:r>
              <a:rPr lang="en-US" dirty="0"/>
              <a:t>Best way to serve out desktop apps to Windows RT slate users</a:t>
            </a:r>
          </a:p>
          <a:p>
            <a:pPr>
              <a:lnSpc>
                <a:spcPct val="95000"/>
              </a:lnSpc>
              <a:spcBef>
                <a:spcPts val="0"/>
              </a:spcBef>
              <a:spcAft>
                <a:spcPts val="1200"/>
              </a:spcAft>
            </a:pPr>
            <a:endParaRPr lang="en-US" dirty="0"/>
          </a:p>
        </p:txBody>
      </p:sp>
      <p:sp>
        <p:nvSpPr>
          <p:cNvPr id="3" name="Text Placeholder 2"/>
          <p:cNvSpPr>
            <a:spLocks noGrp="1"/>
          </p:cNvSpPr>
          <p:nvPr>
            <p:ph type="body" sz="quarter" idx="11"/>
          </p:nvPr>
        </p:nvSpPr>
        <p:spPr/>
        <p:txBody>
          <a:bodyPr/>
          <a:lstStyle/>
          <a:p>
            <a:r>
              <a:rPr lang="en-US" dirty="0" smtClean="0"/>
              <a:t>Local like remote applications</a:t>
            </a:r>
            <a:endParaRPr lang="en-US" dirty="0"/>
          </a:p>
        </p:txBody>
      </p:sp>
      <p:sp>
        <p:nvSpPr>
          <p:cNvPr id="4" name="Title 3"/>
          <p:cNvSpPr>
            <a:spLocks noGrp="1"/>
          </p:cNvSpPr>
          <p:nvPr>
            <p:ph type="title"/>
          </p:nvPr>
        </p:nvSpPr>
        <p:spPr/>
        <p:txBody>
          <a:bodyPr/>
          <a:lstStyle/>
          <a:p>
            <a:r>
              <a:rPr lang="en-US" dirty="0" smtClean="0"/>
              <a:t>RemoteApp</a:t>
            </a:r>
            <a:endParaRPr lang="en-US" dirty="0"/>
          </a:p>
        </p:txBody>
      </p:sp>
    </p:spTree>
    <p:extLst>
      <p:ext uri="{BB962C8B-B14F-4D97-AF65-F5344CB8AC3E}">
        <p14:creationId xmlns:p14="http://schemas.microsoft.com/office/powerpoint/2010/main" val="605246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Demo</a:t>
            </a:r>
          </a:p>
        </p:txBody>
      </p:sp>
      <p:sp>
        <p:nvSpPr>
          <p:cNvPr id="3" name="Title 2"/>
          <p:cNvSpPr>
            <a:spLocks noGrp="1"/>
          </p:cNvSpPr>
          <p:nvPr>
            <p:ph type="title"/>
          </p:nvPr>
        </p:nvSpPr>
        <p:spPr/>
        <p:txBody>
          <a:bodyPr/>
          <a:lstStyle/>
          <a:p>
            <a:r>
              <a:rPr lang="en-US" dirty="0" smtClean="0"/>
              <a:t>Windows store Remote Desktop app and </a:t>
            </a:r>
            <a:r>
              <a:rPr lang="en-US" dirty="0" err="1" smtClean="0"/>
              <a:t>RemoteApp</a:t>
            </a:r>
            <a:endParaRPr lang="en-US" dirty="0"/>
          </a:p>
        </p:txBody>
      </p:sp>
    </p:spTree>
    <p:extLst>
      <p:ext uri="{BB962C8B-B14F-4D97-AF65-F5344CB8AC3E}">
        <p14:creationId xmlns:p14="http://schemas.microsoft.com/office/powerpoint/2010/main" val="1802352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10.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11.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1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3.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4.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5.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6.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7.xml><?xml version="1.0" encoding="utf-8"?>
<a:themeOverride xmlns:a="http://schemas.openxmlformats.org/drawingml/2006/main">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themeOverride>
</file>

<file path=ppt/theme/themeOverride8.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9.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Shanmugam Kulandaivel</External_x0020_Speaker>
    <Session_x0020_Code xmlns="2295e2e7-0eeb-498e-8716-217bb2ee6ee3"> 2-025</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8b529f77-48ab-4581-b468-93f09345b8aa"/>
    <ds:schemaRef ds:uri="http://purl.org/dc/elements/1.1/"/>
    <ds:schemaRef ds:uri="http://purl.org/dc/dcmitype/"/>
    <ds:schemaRef ds:uri="http://schemas.microsoft.com/office/2006/documentManagement/types"/>
    <ds:schemaRef ds:uri="http://purl.org/dc/terms/"/>
    <ds:schemaRef ds:uri="2295e2e7-0eeb-498e-8716-217bb2ee6ee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1150</TotalTime>
  <Words>1678</Words>
  <Application>Microsoft Office PowerPoint</Application>
  <PresentationFormat>Custom</PresentationFormat>
  <Paragraphs>242</Paragraphs>
  <Slides>41</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ＭＳ Ｐゴシック</vt:lpstr>
      <vt:lpstr>Arial</vt:lpstr>
      <vt:lpstr>Avenir LT Pro 45 Book</vt:lpstr>
      <vt:lpstr>Calibri</vt:lpstr>
      <vt:lpstr>Segoe Semibold</vt:lpstr>
      <vt:lpstr>Segoe UI</vt:lpstr>
      <vt:lpstr>Segoe UI Light</vt:lpstr>
      <vt:lpstr>Wingdings</vt:lpstr>
      <vt:lpstr>Build_Template_16x9 (2)</vt:lpstr>
      <vt:lpstr>3_5-30405_Build_Template_16x9_Red_Color_Background</vt:lpstr>
      <vt:lpstr>2_5-30405_Build_Template_16x9_LightBlue_Color_Background</vt:lpstr>
      <vt:lpstr>1_5-30405_Build_Template_16x9_DarkBlue_Color_Background</vt:lpstr>
      <vt:lpstr>Delivering applications with RemoteFX in Windows Server 2012</vt:lpstr>
      <vt:lpstr>Agenda </vt:lpstr>
      <vt:lpstr>Remote Desktop in Windows 7</vt:lpstr>
      <vt:lpstr>Windows 8: rich experience everywhere</vt:lpstr>
      <vt:lpstr>RemoteFX is the name for the full fidelity remote experience in Windows 8 and Windows Server 2012</vt:lpstr>
      <vt:lpstr>IT-provisioned applications</vt:lpstr>
      <vt:lpstr>IT-provisioned RemoteApp and  desktop experience</vt:lpstr>
      <vt:lpstr>RemoteApp</vt:lpstr>
      <vt:lpstr>Windows store Remote Desktop app and RemoteApp</vt:lpstr>
      <vt:lpstr>Multi-touch and graphics</vt:lpstr>
      <vt:lpstr>Multi-touch and graphics experience</vt:lpstr>
      <vt:lpstr>RemoteFX graphics architecture overview</vt:lpstr>
      <vt:lpstr>RemoteFX in Windows 8 dynamically adapts to changing network conditions and optimizes encoding to the content</vt:lpstr>
      <vt:lpstr>RemoteFX adaptive graphics</vt:lpstr>
      <vt:lpstr>RemoteFX progressive rendering</vt:lpstr>
      <vt:lpstr>RemoteFX progressive rendering</vt:lpstr>
      <vt:lpstr>Multi-touch and graphics</vt:lpstr>
      <vt:lpstr>WAN experience</vt:lpstr>
      <vt:lpstr>Factors affecting remoting on WAN</vt:lpstr>
      <vt:lpstr>RemoteFX for WAN</vt:lpstr>
      <vt:lpstr>RemoteFX media streaming</vt:lpstr>
      <vt:lpstr>WAN experience</vt:lpstr>
      <vt:lpstr>RemoteFX vGPU</vt:lpstr>
      <vt:lpstr>RemoteFX vGPU</vt:lpstr>
      <vt:lpstr>vGPU experience</vt:lpstr>
      <vt:lpstr>Lync 2013: full audio/video support </vt:lpstr>
      <vt:lpstr>Lync 2010 in VDI</vt:lpstr>
      <vt:lpstr>Lync 2013 in VDI</vt:lpstr>
      <vt:lpstr>RemoteFX media redirection API</vt:lpstr>
      <vt:lpstr>Lync 2013 in VDI</vt:lpstr>
      <vt:lpstr>USB redirection</vt:lpstr>
      <vt:lpstr>RemoteFX USB redirection</vt:lpstr>
      <vt:lpstr>USB Redirection</vt:lpstr>
      <vt:lpstr>RemoteFX ecosystem</vt:lpstr>
      <vt:lpstr>RemoteFX rich ecosystem</vt:lpstr>
      <vt:lpstr>RemoteFX thin client logo</vt:lpstr>
      <vt:lpstr>Summary</vt:lpstr>
      <vt:lpstr>Resources Comprehensive resources to both understand and  develop for RemoteFX </vt:lpstr>
      <vt:lpstr>Questions</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applications with RemoteFX in Windows Server 2012</dc:title>
  <dc:subject>Build 2012</dc:subject>
  <dc:creator>Shanmugam Kulandaivel</dc:creator>
  <cp:keywords>Build 2012</cp:keywords>
  <dc:description>Template: Mitchell Derrey, Silver Fox Productions
Formatting: 
Date: October 29th - November 2nd, 2012
Location: MSCC, Redmond, WA
Audience Type: Internal</dc:description>
  <cp:lastModifiedBy>Shows</cp:lastModifiedBy>
  <cp:revision>89</cp:revision>
  <dcterms:created xsi:type="dcterms:W3CDTF">2012-10-01T22:04:30Z</dcterms:created>
  <dcterms:modified xsi:type="dcterms:W3CDTF">2012-10-30T22:25:04Z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