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81" r:id="rId4"/>
    <p:sldMasterId id="2147484290" r:id="rId5"/>
    <p:sldMasterId id="2147484268" r:id="rId6"/>
    <p:sldMasterId id="2147484246" r:id="rId7"/>
  </p:sldMasterIdLst>
  <p:notesMasterIdLst>
    <p:notesMasterId r:id="rId27"/>
  </p:notesMasterIdLst>
  <p:handoutMasterIdLst>
    <p:handoutMasterId r:id="rId28"/>
  </p:handoutMasterIdLst>
  <p:sldIdLst>
    <p:sldId id="1090" r:id="rId8"/>
    <p:sldId id="1118" r:id="rId9"/>
    <p:sldId id="1129" r:id="rId10"/>
    <p:sldId id="1128" r:id="rId11"/>
    <p:sldId id="1130" r:id="rId12"/>
    <p:sldId id="1127" r:id="rId13"/>
    <p:sldId id="1119" r:id="rId14"/>
    <p:sldId id="1120" r:id="rId15"/>
    <p:sldId id="1121" r:id="rId16"/>
    <p:sldId id="1122" r:id="rId17"/>
    <p:sldId id="1123" r:id="rId18"/>
    <p:sldId id="1135" r:id="rId19"/>
    <p:sldId id="1134" r:id="rId20"/>
    <p:sldId id="1125" r:id="rId21"/>
    <p:sldId id="1126" r:id="rId22"/>
    <p:sldId id="1136" r:id="rId23"/>
    <p:sldId id="1132" r:id="rId24"/>
    <p:sldId id="1137" r:id="rId25"/>
    <p:sldId id="1133" r:id="rId26"/>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uild Template" id="{D88B19E0-7F40-4EB1-BF25-B9D8E02B1AB4}">
          <p14:sldIdLst>
            <p14:sldId id="1090"/>
            <p14:sldId id="1118"/>
            <p14:sldId id="1129"/>
            <p14:sldId id="1128"/>
            <p14:sldId id="1130"/>
            <p14:sldId id="1127"/>
            <p14:sldId id="1119"/>
            <p14:sldId id="1120"/>
            <p14:sldId id="1121"/>
            <p14:sldId id="1122"/>
            <p14:sldId id="1123"/>
            <p14:sldId id="1135"/>
            <p14:sldId id="1134"/>
            <p14:sldId id="1125"/>
            <p14:sldId id="1126"/>
            <p14:sldId id="1136"/>
            <p14:sldId id="1132"/>
            <p14:sldId id="1137"/>
            <p14:sldId id="1133"/>
          </p14:sldIdLst>
        </p14:section>
      </p14:sectionLst>
    </p:ex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9" orient="horz" pos="4392">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05050"/>
    <a:srgbClr val="000000"/>
    <a:srgbClr val="969696"/>
    <a:srgbClr val="002050"/>
    <a:srgbClr val="442359"/>
    <a:srgbClr val="333333"/>
    <a:srgbClr val="00FFFF"/>
    <a:srgbClr val="CC00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22" autoAdjust="0"/>
    <p:restoredTop sz="90110" autoAdjust="0"/>
  </p:normalViewPr>
  <p:slideViewPr>
    <p:cSldViewPr>
      <p:cViewPr varScale="1">
        <p:scale>
          <a:sx n="123" d="100"/>
          <a:sy n="123" d="100"/>
        </p:scale>
        <p:origin x="264" y="102"/>
      </p:cViewPr>
      <p:guideLst>
        <p:guide orient="horz" pos="188"/>
        <p:guide orient="horz" pos="763"/>
        <p:guide orient="horz" pos="1339"/>
        <p:guide orient="horz" pos="2491"/>
        <p:guide orient="horz" pos="4218"/>
        <p:guide orient="horz" pos="3643"/>
        <p:guide orient="horz" pos="3067"/>
        <p:guide orient="horz" pos="1915"/>
        <p:guide orient="horz" pos="4392"/>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95" d="100"/>
          <a:sy n="95" d="100"/>
        </p:scale>
        <p:origin x="-358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2012</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10/31/2012</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2012</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10/31/2012</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10/31/2012</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1</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3277903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30487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05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31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2685944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53694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38218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03740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894595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1820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rgbClr val="505050"/>
                    </a:gs>
                    <a:gs pos="100000">
                      <a:srgbClr val="505050"/>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30666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88138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4512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2123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rgbClr val="505050"/>
                    </a:gs>
                    <a:gs pos="100000">
                      <a:srgbClr val="505050"/>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50518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rgbClr val="505050"/>
                    </a:gs>
                    <a:gs pos="100000">
                      <a:srgbClr val="505050"/>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6963382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99497355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rgbClr val="505050"/>
                    </a:gs>
                    <a:gs pos="100000">
                      <a:srgbClr val="505050"/>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1921918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706733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982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74592763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6378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5185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51697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2125663"/>
            <a:ext cx="11887200" cy="4572000"/>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528802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832733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1824" y="6482889"/>
            <a:ext cx="2901844" cy="372394"/>
          </a:xfrm>
          <a:prstGeom prst="rect">
            <a:avLst/>
          </a:prstGeom>
        </p:spPr>
        <p:txBody>
          <a:bodyPr lIns="111026" tIns="55513" rIns="111026" bIns="55513"/>
          <a:lstStyle/>
          <a:p>
            <a:fld id="{848B16D6-6A24-43F8-8154-8D6F77CAA688}" type="datetimeFigureOut">
              <a:rPr lang="en-US" smtClean="0">
                <a:solidFill>
                  <a:prstClr val="black">
                    <a:tint val="75000"/>
                  </a:prstClr>
                </a:solidFill>
              </a:rPr>
              <a:pPr/>
              <a:t>10/31/2012</a:t>
            </a:fld>
            <a:endParaRPr lang="en-US">
              <a:solidFill>
                <a:prstClr val="black">
                  <a:tint val="75000"/>
                </a:prstClr>
              </a:solidFill>
            </a:endParaRPr>
          </a:p>
        </p:txBody>
      </p:sp>
      <p:sp>
        <p:nvSpPr>
          <p:cNvPr id="5" name="Footer Placeholder 4"/>
          <p:cNvSpPr>
            <a:spLocks noGrp="1"/>
          </p:cNvSpPr>
          <p:nvPr>
            <p:ph type="ftr" sz="quarter" idx="11"/>
          </p:nvPr>
        </p:nvSpPr>
        <p:spPr>
          <a:xfrm>
            <a:off x="4249129" y="6482889"/>
            <a:ext cx="3938217" cy="372394"/>
          </a:xfrm>
          <a:prstGeom prst="rect">
            <a:avLst/>
          </a:prstGeom>
        </p:spPr>
        <p:txBody>
          <a:bodyPr lIns="111026" tIns="55513" rIns="111026" bIns="55513"/>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912807" y="6482889"/>
            <a:ext cx="2901844" cy="372394"/>
          </a:xfrm>
          <a:prstGeom prst="rect">
            <a:avLst/>
          </a:prstGeom>
        </p:spPr>
        <p:txBody>
          <a:bodyPr lIns="111026" tIns="55513" rIns="111026" bIns="55513"/>
          <a:lstStyle/>
          <a:p>
            <a:fld id="{E0CB48DA-72E3-4D17-9CC6-0F69B0B5237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7710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8502685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263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99480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2661348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34018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3283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1840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795212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24169371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0505512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422454041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8910325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57111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726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9548805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1817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7312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FFFFFF"/>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505050"/>
                    </a:gs>
                    <a:gs pos="100000">
                      <a:srgbClr val="505050"/>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505050"/>
                    </a:gs>
                    <a:gs pos="100000">
                      <a:srgbClr val="505050"/>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6270"/>
            <a:ext cx="3288506" cy="701984"/>
          </a:xfrm>
          <a:prstGeom prst="rect">
            <a:avLst/>
          </a:prstGeom>
        </p:spPr>
      </p:pic>
    </p:spTree>
    <p:extLst>
      <p:ext uri="{BB962C8B-B14F-4D97-AF65-F5344CB8AC3E}">
        <p14:creationId xmlns:p14="http://schemas.microsoft.com/office/powerpoint/2010/main" val="336329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92397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dirty="0" smtClean="0"/>
              <a:t>Click to edit Master text styles</a:t>
            </a:r>
            <a:endParaRPr lang="en-US" dirty="0"/>
          </a:p>
        </p:txBody>
      </p:sp>
      <p:sp>
        <p:nvSpPr>
          <p:cNvPr id="2" name="Title 1"/>
          <p:cNvSpPr>
            <a:spLocks noGrp="1"/>
          </p:cNvSpPr>
          <p:nvPr>
            <p:ph type="title" hasCustomPrompt="1"/>
          </p:nvPr>
        </p:nvSpPr>
        <p:spPr>
          <a:xfrm>
            <a:off x="274638" y="2125663"/>
            <a:ext cx="11887199"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938077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211263"/>
            <a:ext cx="11887200" cy="5484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17584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932238" y="2125663"/>
            <a:ext cx="8229601" cy="4572000"/>
          </a:xfrm>
        </p:spPr>
        <p:txBody>
          <a:bodyPr lIns="182880" tIns="146304" rIns="182880" bIns="146304">
            <a:noAutofit/>
          </a:bodyPr>
          <a:lstStyle>
            <a:lvl1pPr>
              <a:defRPr sz="3600"/>
            </a:lvl1pPr>
            <a:lvl2pPr>
              <a:defRPr sz="280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2125663"/>
            <a:ext cx="2743200" cy="4572000"/>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540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10223946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3241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5663"/>
            <a:ext cx="2743200" cy="4570412"/>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894850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42010323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99146198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7978051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dirty="0"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87376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1263"/>
            <a:ext cx="2743200" cy="5484812"/>
          </a:xfrm>
        </p:spPr>
        <p:txBody>
          <a:bodyPr lIns="182880" tIns="146304" rIns="182880" bIns="146304"/>
          <a:lstStyle>
            <a:lvl1pPr>
              <a:defRPr lang="en-US" sz="2400" kern="1200" dirty="0" smtClean="0">
                <a:gradFill>
                  <a:gsLst>
                    <a:gs pos="0">
                      <a:schemeClr val="tx1"/>
                    </a:gs>
                    <a:gs pos="100000">
                      <a:schemeClr val="tx1"/>
                    </a:gs>
                  </a:gsLst>
                  <a:lin ang="5400000" scaled="0"/>
                </a:gradFill>
                <a:latin typeface="+mn-lt"/>
                <a:ea typeface="+mj-ea"/>
                <a:cs typeface="+mj-cs"/>
              </a:defRPr>
            </a:lvl1pPr>
          </a:lstStyle>
          <a:p>
            <a:pPr marL="0" lvl="0" indent="0" algn="l" defTabSz="914166" rtl="0" eaLnBrk="1" latinLnBrk="0" hangingPunct="1">
              <a:spcBef>
                <a:spcPct val="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1041511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6127069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3401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Drag picture to placeholder or click icon to add</a:t>
            </a:r>
          </a:p>
          <a:p>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8453226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4570413"/>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3695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1223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chemeClr val="accent1"/>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455878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 Big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1824" y="1147684"/>
            <a:ext cx="11192828" cy="601891"/>
          </a:xfrm>
          <a:prstGeom prst="rect">
            <a:avLst/>
          </a:prstGeom>
        </p:spPr>
        <p:txBody>
          <a:bodyPr/>
          <a:lstStyle>
            <a:lvl1pPr algn="l">
              <a:defRPr sz="2400">
                <a:solidFill>
                  <a:srgbClr val="2B9646"/>
                </a:solidFill>
                <a:latin typeface="Segoe Black" pitchFamily="34" charset="0"/>
              </a:defRPr>
            </a:lvl1pPr>
          </a:lstStyle>
          <a:p>
            <a:r>
              <a:rPr lang="en-US" dirty="0" smtClean="0"/>
              <a:t>CLICK TO EDIT MASTER TITLE STYLE</a:t>
            </a:r>
            <a:endParaRPr lang="en-US" dirty="0"/>
          </a:p>
        </p:txBody>
      </p:sp>
      <p:sp>
        <p:nvSpPr>
          <p:cNvPr id="6" name="Content Placeholder 5"/>
          <p:cNvSpPr>
            <a:spLocks noGrp="1"/>
          </p:cNvSpPr>
          <p:nvPr>
            <p:ph sz="quarter" idx="10"/>
          </p:nvPr>
        </p:nvSpPr>
        <p:spPr>
          <a:xfrm>
            <a:off x="621824" y="1749573"/>
            <a:ext cx="11192828" cy="4756963"/>
          </a:xfrm>
          <a:prstGeom prst="rect">
            <a:avLst/>
          </a:prstGeom>
        </p:spPr>
        <p:txBody>
          <a:bodyPr/>
          <a:lstStyle>
            <a:lvl1pPr marL="0" indent="0">
              <a:buNone/>
              <a:defRPr lang="en-US" sz="4400" kern="1200" smtClean="0">
                <a:solidFill>
                  <a:schemeClr val="tx1">
                    <a:lumMod val="50000"/>
                    <a:lumOff val="50000"/>
                  </a:schemeClr>
                </a:solidFill>
                <a:latin typeface="Segoe Light" pitchFamily="34" charset="0"/>
                <a:ea typeface="+mj-ea"/>
                <a:cs typeface="+mj-cs"/>
              </a:defRPr>
            </a:lvl1pPr>
          </a:lstStyle>
          <a:p>
            <a:pPr lvl="0"/>
            <a:r>
              <a:rPr lang="en-US" dirty="0" smtClean="0"/>
              <a:t>Click to edit Master text styles</a:t>
            </a:r>
          </a:p>
        </p:txBody>
      </p:sp>
    </p:spTree>
    <p:extLst>
      <p:ext uri="{BB962C8B-B14F-4D97-AF65-F5344CB8AC3E}">
        <p14:creationId xmlns:p14="http://schemas.microsoft.com/office/powerpoint/2010/main" val="389718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218558"/>
            <a:ext cx="4572000" cy="455741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146586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211263"/>
            <a:ext cx="4586632" cy="4572000"/>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248654" tIns="0" rIns="248654" bIns="0" numCol="1" anchor="ctr" anchorCtr="0" compatLnSpc="1">
            <a:prstTxWarp prst="textNoShape">
              <a:avLst/>
            </a:prstTxWarp>
            <a:noAutofit/>
          </a:bodyPr>
          <a:lstStyle>
            <a:lvl1pPr>
              <a:lnSpc>
                <a:spcPct val="95000"/>
              </a:lnSpc>
              <a:defRPr lang="en-US" sz="4400" kern="1200" dirty="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
        <p:nvSpPr>
          <p:cNvPr id="6" name="Text Placeholder 8"/>
          <p:cNvSpPr>
            <a:spLocks noGrp="1"/>
          </p:cNvSpPr>
          <p:nvPr>
            <p:ph type="body" sz="quarter" idx="16" hasCustomPrompt="1"/>
          </p:nvPr>
        </p:nvSpPr>
        <p:spPr>
          <a:xfrm>
            <a:off x="274641" y="296864"/>
            <a:ext cx="11887199" cy="914400"/>
          </a:xfrm>
        </p:spPr>
        <p:txBody>
          <a:bodyPr vert="horz" lIns="182880" tIns="45720" rIns="182880" bIns="4572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11615446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5761040" y="3040063"/>
            <a:ext cx="6400801" cy="914400"/>
          </a:xfrm>
        </p:spPr>
        <p:txBody>
          <a:bodyPr vert="horz" wrap="square" lIns="182880" tIns="146304" rIns="182880" bIns="146304"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211266"/>
            <a:ext cx="4572000" cy="455741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676040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4264522774"/>
      </p:ext>
    </p:extLst>
  </p:cSld>
  <p:clrMap bg1="dk1" tx1="lt1" bg2="dk2" tx2="lt2" accent1="accent1" accent2="accent2" accent3="accent3" accent4="accent4" accent5="accent5" accent6="accent6" hlink="hlink" folHlink="folHlink"/>
  <p:sldLayoutIdLst>
    <p:sldLayoutId id="2147484182" r:id="rId1"/>
    <p:sldLayoutId id="2147484244" r:id="rId2"/>
    <p:sldLayoutId id="2147484183" r:id="rId3"/>
    <p:sldLayoutId id="2147484184" r:id="rId4"/>
    <p:sldLayoutId id="2147484245" r:id="rId5"/>
    <p:sldLayoutId id="2147484185" r:id="rId6"/>
    <p:sldLayoutId id="2147484186" r:id="rId7"/>
    <p:sldLayoutId id="2147484187" r:id="rId8"/>
    <p:sldLayoutId id="2147484191" r:id="rId9"/>
    <p:sldLayoutId id="2147484188" r:id="rId10"/>
    <p:sldLayoutId id="2147484196" r:id="rId11"/>
    <p:sldLayoutId id="2147484189" r:id="rId12"/>
    <p:sldLayoutId id="2147484217" r:id="rId13"/>
    <p:sldLayoutId id="2147484218" r:id="rId14"/>
    <p:sldLayoutId id="2147484198" r:id="rId15"/>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61612350"/>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9" r:id="rId13"/>
    <p:sldLayoutId id="2147484310" r:id="rId14"/>
    <p:sldLayoutId id="2147484321" r:id="rId15"/>
    <p:sldLayoutId id="2147484311" r:id="rId16"/>
    <p:sldLayoutId id="2147484331" r:id="rId17"/>
  </p:sldLayoutIdLst>
  <p:txStyles>
    <p:title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764641861"/>
      </p:ext>
    </p:extLst>
  </p:cSld>
  <p:clrMap bg1="dk1" tx1="lt1" bg2="dk2" tx2="lt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328" r:id="rId5"/>
    <p:sldLayoutId id="2147484320"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7" r:id="rId15"/>
    <p:sldLayoutId id="2147484288" r:id="rId16"/>
    <p:sldLayoutId id="2147484289"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211263"/>
            <a:ext cx="11887200" cy="5486402"/>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45720" rIns="182880" bIns="45720"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96111433"/>
      </p:ext>
    </p:extLst>
  </p:cSld>
  <p:clrMap bg1="dk1" tx1="lt1" bg2="dk2" tx2="lt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329"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65" r:id="rId14"/>
    <p:sldLayoutId id="2147484266" r:id="rId15"/>
    <p:sldLayoutId id="2147484267" r:id="rId16"/>
    <p:sldLayoutId id="2147484330"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Kinect UI Design </a:t>
            </a:r>
            <a:br>
              <a:rPr lang="en-US" dirty="0" smtClean="0"/>
            </a:br>
            <a:r>
              <a:rPr lang="en-US" dirty="0" smtClean="0"/>
              <a:t>Considerations</a:t>
            </a:r>
            <a:endParaRPr lang="en-US" dirty="0"/>
          </a:p>
        </p:txBody>
      </p:sp>
      <p:sp>
        <p:nvSpPr>
          <p:cNvPr id="3" name="Subtitle 2"/>
          <p:cNvSpPr>
            <a:spLocks noGrp="1"/>
          </p:cNvSpPr>
          <p:nvPr>
            <p:ph type="subTitle" idx="1"/>
          </p:nvPr>
        </p:nvSpPr>
        <p:spPr>
          <a:xfrm>
            <a:off x="274640" y="5783263"/>
            <a:ext cx="8839197" cy="914400"/>
          </a:xfrm>
        </p:spPr>
        <p:txBody>
          <a:bodyPr/>
          <a:lstStyle/>
          <a:p>
            <a:r>
              <a:rPr lang="en-US" dirty="0" smtClean="0"/>
              <a:t>Jay </a:t>
            </a:r>
            <a:r>
              <a:rPr lang="en-US" dirty="0" err="1" smtClean="0"/>
              <a:t>Kapur</a:t>
            </a:r>
            <a:endParaRPr lang="en-US" dirty="0" smtClean="0"/>
          </a:p>
          <a:p>
            <a:r>
              <a:rPr lang="en-US" dirty="0" smtClean="0"/>
              <a:t>Principal Lead Program Manager, Kinect for Windows</a:t>
            </a:r>
          </a:p>
          <a:p>
            <a:r>
              <a:rPr lang="en-US" dirty="0" smtClean="0"/>
              <a:t>Kinect Design Considerations</a:t>
            </a:r>
          </a:p>
          <a:p>
            <a:r>
              <a:rPr lang="en-US" dirty="0" smtClean="0"/>
              <a:t>2-029</a:t>
            </a:r>
            <a:endParaRPr lang="en-US" dirty="0"/>
          </a:p>
        </p:txBody>
      </p:sp>
    </p:spTree>
    <p:extLst>
      <p:ext uri="{BB962C8B-B14F-4D97-AF65-F5344CB8AC3E}">
        <p14:creationId xmlns:p14="http://schemas.microsoft.com/office/powerpoint/2010/main" val="922435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Inputs impact the design of interfaces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16" y="1604809"/>
            <a:ext cx="7304622" cy="4699307"/>
          </a:xfrm>
          <a:prstGeom prst="rect">
            <a:avLst/>
          </a:prstGeom>
        </p:spPr>
      </p:pic>
      <p:sp>
        <p:nvSpPr>
          <p:cNvPr id="6" name="TextBox 5"/>
          <p:cNvSpPr txBox="1"/>
          <p:nvPr/>
        </p:nvSpPr>
        <p:spPr>
          <a:xfrm>
            <a:off x="9392247" y="2656526"/>
            <a:ext cx="1219200" cy="2215991"/>
          </a:xfrm>
          <a:prstGeom prst="rect">
            <a:avLst/>
          </a:prstGeom>
          <a:noFill/>
        </p:spPr>
        <p:txBody>
          <a:bodyPr wrap="square" rtlCol="0">
            <a:spAutoFit/>
          </a:bodyPr>
          <a:lstStyle/>
          <a:p>
            <a:r>
              <a:rPr lang="en-US" sz="13800" dirty="0" smtClean="0">
                <a:gradFill>
                  <a:gsLst>
                    <a:gs pos="0">
                      <a:schemeClr val="tx1"/>
                    </a:gs>
                    <a:gs pos="100000">
                      <a:schemeClr val="tx1"/>
                    </a:gs>
                  </a:gsLst>
                  <a:lin ang="5400000" scaled="0"/>
                </a:gradFill>
              </a:rPr>
              <a:t>?</a:t>
            </a:r>
          </a:p>
        </p:txBody>
      </p:sp>
    </p:spTree>
    <p:extLst>
      <p:ext uri="{BB962C8B-B14F-4D97-AF65-F5344CB8AC3E}">
        <p14:creationId xmlns:p14="http://schemas.microsoft.com/office/powerpoint/2010/main" val="2598191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74638" y="298450"/>
            <a:ext cx="9677399" cy="4648200"/>
          </a:xfrm>
          <a:prstGeom prst="rect">
            <a:avLst/>
          </a:prstGeom>
        </p:spPr>
        <p:txBody>
          <a:bodyPr vert="horz" lIns="182880" tIns="146304" rIns="182880" bIns="45720" rtlCol="0" anchor="t">
            <a:noAutofit/>
          </a:bodyPr>
          <a:lst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a:lstStyle>
          <a:p>
            <a:pPr>
              <a:lnSpc>
                <a:spcPct val="90000"/>
              </a:lnSpc>
              <a:spcBef>
                <a:spcPts val="2400"/>
              </a:spcBef>
            </a:pPr>
            <a:r>
              <a:rPr lang="en-US" sz="3600" dirty="0" smtClean="0">
                <a:gradFill>
                  <a:gsLst>
                    <a:gs pos="9167">
                      <a:schemeClr val="tx1"/>
                    </a:gs>
                    <a:gs pos="30000">
                      <a:schemeClr val="tx1"/>
                    </a:gs>
                  </a:gsLst>
                  <a:lin ang="5400000" scaled="0"/>
                </a:gradFill>
              </a:rPr>
              <a:t>We see interactions that are effortless, transparent, and contextual  </a:t>
            </a:r>
          </a:p>
          <a:p>
            <a:pPr>
              <a:lnSpc>
                <a:spcPct val="90000"/>
              </a:lnSpc>
              <a:spcBef>
                <a:spcPts val="2400"/>
              </a:spcBef>
            </a:pPr>
            <a:r>
              <a:rPr lang="en-US" sz="3600" dirty="0" smtClean="0">
                <a:gradFill>
                  <a:gsLst>
                    <a:gs pos="9167">
                      <a:schemeClr val="tx1"/>
                    </a:gs>
                    <a:gs pos="30000">
                      <a:schemeClr val="tx1"/>
                    </a:gs>
                  </a:gsLst>
                  <a:lin ang="5400000" scaled="0"/>
                </a:gradFill>
              </a:rPr>
              <a:t>We see fluid</a:t>
            </a:r>
            <a:r>
              <a:rPr lang="en-US" sz="3600" dirty="0" smtClean="0">
                <a:gradFill>
                  <a:gsLst>
                    <a:gs pos="9167">
                      <a:schemeClr val="tx1"/>
                    </a:gs>
                    <a:gs pos="30000">
                      <a:schemeClr val="tx1"/>
                    </a:gs>
                  </a:gsLst>
                  <a:lin ang="5400000" scaled="0"/>
                </a:gradFill>
                <a:cs typeface="Segoe Black"/>
              </a:rPr>
              <a:t> communication </a:t>
            </a:r>
            <a:r>
              <a:rPr lang="en-US" sz="3600" dirty="0" smtClean="0">
                <a:gradFill>
                  <a:gsLst>
                    <a:gs pos="9167">
                      <a:schemeClr val="tx1"/>
                    </a:gs>
                    <a:gs pos="30000">
                      <a:schemeClr val="tx1"/>
                    </a:gs>
                  </a:gsLst>
                  <a:lin ang="5400000" scaled="0"/>
                </a:gradFill>
              </a:rPr>
              <a:t>between </a:t>
            </a:r>
            <a:br>
              <a:rPr lang="en-US" sz="3600" dirty="0" smtClean="0">
                <a:gradFill>
                  <a:gsLst>
                    <a:gs pos="9167">
                      <a:schemeClr val="tx1"/>
                    </a:gs>
                    <a:gs pos="30000">
                      <a:schemeClr val="tx1"/>
                    </a:gs>
                  </a:gsLst>
                  <a:lin ang="5400000" scaled="0"/>
                </a:gradFill>
              </a:rPr>
            </a:br>
            <a:r>
              <a:rPr lang="en-US" sz="3600" dirty="0" smtClean="0">
                <a:gradFill>
                  <a:gsLst>
                    <a:gs pos="9167">
                      <a:schemeClr val="tx1"/>
                    </a:gs>
                    <a:gs pos="30000">
                      <a:schemeClr val="tx1"/>
                    </a:gs>
                  </a:gsLst>
                  <a:lin ang="5400000" scaled="0"/>
                </a:gradFill>
              </a:rPr>
              <a:t>users and technology</a:t>
            </a:r>
          </a:p>
          <a:p>
            <a:pPr>
              <a:lnSpc>
                <a:spcPct val="90000"/>
              </a:lnSpc>
              <a:spcBef>
                <a:spcPts val="2400"/>
              </a:spcBef>
            </a:pPr>
            <a:r>
              <a:rPr lang="en-US" sz="3600" dirty="0" smtClean="0">
                <a:gradFill>
                  <a:gsLst>
                    <a:gs pos="9167">
                      <a:schemeClr val="tx1"/>
                    </a:gs>
                    <a:gs pos="30000">
                      <a:schemeClr val="tx1"/>
                    </a:gs>
                  </a:gsLst>
                  <a:lin ang="5400000" scaled="0"/>
                </a:gradFill>
              </a:rPr>
              <a:t>One to one, one to many, many to many</a:t>
            </a:r>
          </a:p>
          <a:p>
            <a:pPr>
              <a:lnSpc>
                <a:spcPct val="90000"/>
              </a:lnSpc>
              <a:spcBef>
                <a:spcPts val="2400"/>
              </a:spcBef>
            </a:pPr>
            <a:r>
              <a:rPr lang="en-US" sz="3600" dirty="0" smtClean="0">
                <a:gradFill>
                  <a:gsLst>
                    <a:gs pos="9167">
                      <a:schemeClr val="tx1"/>
                    </a:gs>
                    <a:gs pos="30000">
                      <a:schemeClr val="tx1"/>
                    </a:gs>
                  </a:gsLst>
                  <a:lin ang="5400000" scaled="0"/>
                </a:gradFill>
              </a:rPr>
              <a:t>With seamless ease, we see vision</a:t>
            </a:r>
            <a:r>
              <a:rPr lang="en-US" sz="3600" dirty="0" smtClean="0">
                <a:gradFill>
                  <a:gsLst>
                    <a:gs pos="9167">
                      <a:schemeClr val="tx1"/>
                    </a:gs>
                    <a:gs pos="30000">
                      <a:schemeClr val="tx1"/>
                    </a:gs>
                  </a:gsLst>
                  <a:lin ang="5400000" scaled="0"/>
                </a:gradFill>
                <a:cs typeface="Segoe Light"/>
              </a:rPr>
              <a:t>, voice, </a:t>
            </a:r>
            <a:br>
              <a:rPr lang="en-US" sz="3600" dirty="0" smtClean="0">
                <a:gradFill>
                  <a:gsLst>
                    <a:gs pos="9167">
                      <a:schemeClr val="tx1"/>
                    </a:gs>
                    <a:gs pos="30000">
                      <a:schemeClr val="tx1"/>
                    </a:gs>
                  </a:gsLst>
                  <a:lin ang="5400000" scaled="0"/>
                </a:gradFill>
                <a:cs typeface="Segoe Light"/>
              </a:rPr>
            </a:br>
            <a:r>
              <a:rPr lang="en-US" sz="3600" dirty="0" smtClean="0">
                <a:gradFill>
                  <a:gsLst>
                    <a:gs pos="9167">
                      <a:schemeClr val="tx1"/>
                    </a:gs>
                    <a:gs pos="30000">
                      <a:schemeClr val="tx1"/>
                    </a:gs>
                  </a:gsLst>
                  <a:lin ang="5400000" scaled="0"/>
                </a:gradFill>
                <a:cs typeface="Segoe Light"/>
              </a:rPr>
              <a:t>gesture, and touch </a:t>
            </a:r>
            <a:r>
              <a:rPr lang="en-US" sz="3600" dirty="0" smtClean="0">
                <a:gradFill>
                  <a:gsLst>
                    <a:gs pos="9167">
                      <a:schemeClr val="tx1"/>
                    </a:gs>
                    <a:gs pos="30000">
                      <a:schemeClr val="tx1"/>
                    </a:gs>
                  </a:gsLst>
                  <a:lin ang="5400000" scaled="0"/>
                </a:gradFill>
              </a:rPr>
              <a:t>together</a:t>
            </a:r>
          </a:p>
          <a:p>
            <a:pPr>
              <a:lnSpc>
                <a:spcPct val="90000"/>
              </a:lnSpc>
              <a:spcBef>
                <a:spcPts val="2400"/>
              </a:spcBef>
            </a:pPr>
            <a:r>
              <a:rPr lang="en-US" sz="3600" dirty="0" smtClean="0">
                <a:gradFill>
                  <a:gsLst>
                    <a:gs pos="9167">
                      <a:schemeClr val="tx1"/>
                    </a:gs>
                    <a:gs pos="30000">
                      <a:schemeClr val="tx1"/>
                    </a:gs>
                  </a:gsLst>
                  <a:lin ang="5400000" scaled="0"/>
                </a:gradFill>
              </a:rPr>
              <a:t>We see interactions that are as natural as </a:t>
            </a:r>
            <a:br>
              <a:rPr lang="en-US" sz="3600" dirty="0" smtClean="0">
                <a:gradFill>
                  <a:gsLst>
                    <a:gs pos="9167">
                      <a:schemeClr val="tx1"/>
                    </a:gs>
                    <a:gs pos="30000">
                      <a:schemeClr val="tx1"/>
                    </a:gs>
                  </a:gsLst>
                  <a:lin ang="5400000" scaled="0"/>
                </a:gradFill>
              </a:rPr>
            </a:br>
            <a:r>
              <a:rPr lang="en-US" sz="3600" dirty="0" smtClean="0">
                <a:gradFill>
                  <a:gsLst>
                    <a:gs pos="9167">
                      <a:schemeClr val="tx1"/>
                    </a:gs>
                    <a:gs pos="30000">
                      <a:schemeClr val="tx1"/>
                    </a:gs>
                  </a:gsLst>
                  <a:lin ang="5400000" scaled="0"/>
                </a:gradFill>
              </a:rPr>
              <a:t>human beings themselves</a:t>
            </a:r>
            <a:endParaRPr lang="en-US" sz="2800" dirty="0">
              <a:gradFill>
                <a:gsLst>
                  <a:gs pos="9167">
                    <a:schemeClr val="tx1"/>
                  </a:gs>
                  <a:gs pos="30000">
                    <a:schemeClr val="tx1"/>
                  </a:gs>
                </a:gsLst>
                <a:lin ang="5400000" scaled="0"/>
              </a:gradFill>
            </a:endParaRPr>
          </a:p>
        </p:txBody>
      </p:sp>
    </p:spTree>
    <p:extLst>
      <p:ext uri="{BB962C8B-B14F-4D97-AF65-F5344CB8AC3E}">
        <p14:creationId xmlns:p14="http://schemas.microsoft.com/office/powerpoint/2010/main" val="1196464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0"/>
            <a:ext cx="97536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9960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26" y="0"/>
            <a:ext cx="11415222"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10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Kinect UI needs to consider a range </a:t>
            </a:r>
            <a:br>
              <a:rPr lang="en-US" dirty="0" smtClean="0"/>
            </a:br>
            <a:r>
              <a:rPr lang="en-US" dirty="0" smtClean="0"/>
              <a:t>of modes of interaction</a:t>
            </a:r>
            <a:endParaRPr lang="en-US" dirty="0"/>
          </a:p>
        </p:txBody>
      </p:sp>
      <p:sp>
        <p:nvSpPr>
          <p:cNvPr id="5" name="Left-Right Arrow 4"/>
          <p:cNvSpPr/>
          <p:nvPr/>
        </p:nvSpPr>
        <p:spPr>
          <a:xfrm>
            <a:off x="7785760" y="4302935"/>
            <a:ext cx="349776" cy="62173"/>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endParaRPr lang="en-US">
              <a:solidFill>
                <a:prstClr val="white"/>
              </a:solidFill>
            </a:endParaRPr>
          </a:p>
        </p:txBody>
      </p:sp>
      <p:sp>
        <p:nvSpPr>
          <p:cNvPr id="10" name="Left-Right Arrow 9"/>
          <p:cNvSpPr/>
          <p:nvPr/>
        </p:nvSpPr>
        <p:spPr>
          <a:xfrm>
            <a:off x="9612369" y="4302935"/>
            <a:ext cx="349776" cy="62173"/>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endParaRPr lang="en-US">
              <a:solidFill>
                <a:prstClr val="white"/>
              </a:solidFill>
            </a:endParaRP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1722437" y="3431744"/>
            <a:ext cx="1793972" cy="3318714"/>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48779" y="2959742"/>
            <a:ext cx="1053317" cy="3571753"/>
          </a:xfrm>
          <a:prstGeom prst="rect">
            <a:avLst/>
          </a:prstGeom>
        </p:spPr>
      </p:pic>
      <p:sp>
        <p:nvSpPr>
          <p:cNvPr id="13" name="Rectangle 12"/>
          <p:cNvSpPr/>
          <p:nvPr/>
        </p:nvSpPr>
        <p:spPr>
          <a:xfrm>
            <a:off x="274638" y="3609928"/>
            <a:ext cx="1755648" cy="4308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SEATED</a:t>
            </a:r>
          </a:p>
        </p:txBody>
      </p:sp>
      <p:sp>
        <p:nvSpPr>
          <p:cNvPr id="14" name="Rectangle 13"/>
          <p:cNvSpPr/>
          <p:nvPr/>
        </p:nvSpPr>
        <p:spPr>
          <a:xfrm>
            <a:off x="7109811" y="2986530"/>
            <a:ext cx="1755648" cy="4308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STANDING </a:t>
            </a:r>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val="0"/>
              </a:ext>
            </a:extLst>
          </a:blip>
          <a:srcRect l="22233" t="28874" r="68551" b="33699"/>
          <a:stretch/>
        </p:blipFill>
        <p:spPr>
          <a:xfrm>
            <a:off x="4694237" y="1952025"/>
            <a:ext cx="1105790" cy="2499895"/>
          </a:xfrm>
          <a:prstGeom prst="rect">
            <a:avLst/>
          </a:prstGeom>
        </p:spPr>
      </p:pic>
      <p:pic>
        <p:nvPicPr>
          <p:cNvPr id="17" name="Pictur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9539088" y="2593947"/>
            <a:ext cx="885981" cy="2975769"/>
          </a:xfrm>
          <a:prstGeom prst="rect">
            <a:avLst/>
          </a:prstGeom>
        </p:spPr>
      </p:pic>
      <p:sp>
        <p:nvSpPr>
          <p:cNvPr id="18" name="Rectangle 17"/>
          <p:cNvSpPr/>
          <p:nvPr/>
        </p:nvSpPr>
        <p:spPr>
          <a:xfrm>
            <a:off x="10406190" y="2528855"/>
            <a:ext cx="1755648" cy="4308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LOOKING AWAY</a:t>
            </a:r>
          </a:p>
        </p:txBody>
      </p:sp>
      <p:sp>
        <p:nvSpPr>
          <p:cNvPr id="19" name="Rectangle 18"/>
          <p:cNvSpPr/>
          <p:nvPr/>
        </p:nvSpPr>
        <p:spPr>
          <a:xfrm>
            <a:off x="3027974" y="2072130"/>
            <a:ext cx="1755648" cy="43088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FAR</a:t>
            </a:r>
          </a:p>
        </p:txBody>
      </p:sp>
      <p:sp>
        <p:nvSpPr>
          <p:cNvPr id="20" name="Rectangle 19"/>
          <p:cNvSpPr/>
          <p:nvPr/>
        </p:nvSpPr>
        <p:spPr>
          <a:xfrm>
            <a:off x="274638" y="4040814"/>
            <a:ext cx="1755648" cy="121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1026" tIns="146304" rIns="111026" bIns="55513" rtlCol="0" anchor="t"/>
          <a:lstStyle/>
          <a:p>
            <a:pPr algn="ctr"/>
            <a:r>
              <a:rPr lang="en-US" sz="1200" dirty="0">
                <a:gradFill>
                  <a:gsLst>
                    <a:gs pos="833">
                      <a:schemeClr val="accent5"/>
                    </a:gs>
                    <a:gs pos="9167">
                      <a:schemeClr val="accent5"/>
                    </a:gs>
                  </a:gsLst>
                  <a:lin ang="5400000" scaled="0"/>
                </a:gradFill>
              </a:rPr>
              <a:t>GESTURES</a:t>
            </a:r>
          </a:p>
          <a:p>
            <a:pPr algn="ctr"/>
            <a:endParaRPr lang="en-US" sz="1200" dirty="0">
              <a:gradFill>
                <a:gsLst>
                  <a:gs pos="833">
                    <a:schemeClr val="accent5"/>
                  </a:gs>
                  <a:gs pos="9167">
                    <a:schemeClr val="accent5"/>
                  </a:gs>
                </a:gsLst>
                <a:lin ang="5400000" scaled="0"/>
              </a:gradFill>
            </a:endParaRPr>
          </a:p>
          <a:p>
            <a:pPr algn="ctr"/>
            <a:r>
              <a:rPr lang="en-US" sz="1200" dirty="0">
                <a:gradFill>
                  <a:gsLst>
                    <a:gs pos="833">
                      <a:schemeClr val="accent5"/>
                    </a:gs>
                    <a:gs pos="9167">
                      <a:schemeClr val="accent5"/>
                    </a:gs>
                  </a:gsLst>
                  <a:lin ang="5400000" scaled="0"/>
                </a:gradFill>
              </a:rPr>
              <a:t>TACTILE</a:t>
            </a:r>
          </a:p>
          <a:p>
            <a:pPr algn="ctr"/>
            <a:endParaRPr lang="en-US" sz="1200" dirty="0">
              <a:gradFill>
                <a:gsLst>
                  <a:gs pos="833">
                    <a:schemeClr val="accent5"/>
                  </a:gs>
                  <a:gs pos="9167">
                    <a:schemeClr val="accent5"/>
                  </a:gs>
                </a:gsLst>
                <a:lin ang="5400000" scaled="0"/>
              </a:gradFill>
            </a:endParaRPr>
          </a:p>
          <a:p>
            <a:pPr algn="ctr"/>
            <a:r>
              <a:rPr lang="en-US" sz="1200" dirty="0">
                <a:gradFill>
                  <a:gsLst>
                    <a:gs pos="833">
                      <a:schemeClr val="accent5"/>
                    </a:gs>
                    <a:gs pos="9167">
                      <a:schemeClr val="accent5"/>
                    </a:gs>
                  </a:gsLst>
                  <a:lin ang="5400000" scaled="0"/>
                </a:gradFill>
              </a:rPr>
              <a:t>VOICE</a:t>
            </a:r>
          </a:p>
          <a:p>
            <a:pPr algn="ctr"/>
            <a:endParaRPr lang="en-US" sz="1200" dirty="0">
              <a:solidFill>
                <a:prstClr val="black"/>
              </a:solidFill>
            </a:endParaRPr>
          </a:p>
          <a:p>
            <a:pPr algn="ctr"/>
            <a:r>
              <a:rPr lang="en-US" sz="1200" dirty="0">
                <a:gradFill>
                  <a:gsLst>
                    <a:gs pos="833">
                      <a:schemeClr val="accent4"/>
                    </a:gs>
                    <a:gs pos="9167">
                      <a:schemeClr val="accent4"/>
                    </a:gs>
                  </a:gsLst>
                  <a:lin ang="5400000" scaled="0"/>
                </a:gradFill>
              </a:rPr>
              <a:t>A/V</a:t>
            </a:r>
          </a:p>
          <a:p>
            <a:pPr algn="ctr"/>
            <a:endParaRPr lang="en-US" sz="1200" dirty="0">
              <a:gradFill>
                <a:gsLst>
                  <a:gs pos="833">
                    <a:schemeClr val="accent4"/>
                  </a:gs>
                  <a:gs pos="9167">
                    <a:schemeClr val="accent4"/>
                  </a:gs>
                </a:gsLst>
                <a:lin ang="5400000" scaled="0"/>
              </a:gradFill>
            </a:endParaRPr>
          </a:p>
          <a:p>
            <a:pPr algn="ctr"/>
            <a:r>
              <a:rPr lang="en-US" sz="1200" dirty="0">
                <a:gradFill>
                  <a:gsLst>
                    <a:gs pos="833">
                      <a:schemeClr val="accent4"/>
                    </a:gs>
                    <a:gs pos="9167">
                      <a:schemeClr val="accent4"/>
                    </a:gs>
                  </a:gsLst>
                  <a:lin ang="5400000" scaled="0"/>
                </a:gradFill>
              </a:rPr>
              <a:t>SMALL</a:t>
            </a:r>
          </a:p>
        </p:txBody>
      </p:sp>
      <p:sp>
        <p:nvSpPr>
          <p:cNvPr id="21" name="Rectangle 20"/>
          <p:cNvSpPr/>
          <p:nvPr/>
        </p:nvSpPr>
        <p:spPr>
          <a:xfrm>
            <a:off x="3027974" y="2503017"/>
            <a:ext cx="1755648" cy="121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1026" tIns="146304" rIns="111026" bIns="55513" rtlCol="0" anchor="t"/>
          <a:lstStyle/>
          <a:p>
            <a:pPr algn="ctr"/>
            <a:r>
              <a:rPr lang="en-US" sz="1200" dirty="0">
                <a:gradFill>
                  <a:gsLst>
                    <a:gs pos="833">
                      <a:schemeClr val="accent5"/>
                    </a:gs>
                    <a:gs pos="9167">
                      <a:schemeClr val="accent5"/>
                    </a:gs>
                  </a:gsLst>
                  <a:lin ang="5400000" scaled="0"/>
                </a:gradFill>
              </a:rPr>
              <a:t>GESTURES</a:t>
            </a:r>
          </a:p>
          <a:p>
            <a:pPr algn="ctr"/>
            <a:endParaRPr lang="en-US" sz="1200" dirty="0">
              <a:gradFill>
                <a:gsLst>
                  <a:gs pos="833">
                    <a:schemeClr val="accent5"/>
                  </a:gs>
                  <a:gs pos="9167">
                    <a:schemeClr val="accent5"/>
                  </a:gs>
                </a:gsLst>
                <a:lin ang="5400000" scaled="0"/>
              </a:gradFill>
            </a:endParaRPr>
          </a:p>
          <a:p>
            <a:pPr algn="ctr"/>
            <a:r>
              <a:rPr lang="en-US" sz="1200" dirty="0">
                <a:gradFill>
                  <a:gsLst>
                    <a:gs pos="833">
                      <a:schemeClr val="accent5"/>
                    </a:gs>
                    <a:gs pos="9167">
                      <a:schemeClr val="accent5"/>
                    </a:gs>
                  </a:gsLst>
                  <a:lin ang="5400000" scaled="0"/>
                </a:gradFill>
              </a:rPr>
              <a:t>VOICE</a:t>
            </a:r>
          </a:p>
          <a:p>
            <a:pPr algn="ctr"/>
            <a:endParaRPr lang="en-US" sz="1200" dirty="0">
              <a:solidFill>
                <a:prstClr val="black"/>
              </a:solidFill>
            </a:endParaRPr>
          </a:p>
          <a:p>
            <a:pPr algn="ctr"/>
            <a:r>
              <a:rPr lang="en-US" sz="1200" dirty="0">
                <a:gradFill>
                  <a:gsLst>
                    <a:gs pos="833">
                      <a:schemeClr val="accent4"/>
                    </a:gs>
                    <a:gs pos="9167">
                      <a:schemeClr val="accent4"/>
                    </a:gs>
                  </a:gsLst>
                  <a:lin ang="5400000" scaled="0"/>
                </a:gradFill>
              </a:rPr>
              <a:t>A/V</a:t>
            </a:r>
          </a:p>
          <a:p>
            <a:pPr algn="ctr"/>
            <a:endParaRPr lang="en-US" sz="1200" dirty="0">
              <a:gradFill>
                <a:gsLst>
                  <a:gs pos="833">
                    <a:schemeClr val="accent4"/>
                  </a:gs>
                  <a:gs pos="9167">
                    <a:schemeClr val="accent4"/>
                  </a:gs>
                </a:gsLst>
                <a:lin ang="5400000" scaled="0"/>
              </a:gradFill>
            </a:endParaRPr>
          </a:p>
          <a:p>
            <a:pPr algn="ctr"/>
            <a:r>
              <a:rPr lang="en-US" sz="1200" dirty="0">
                <a:gradFill>
                  <a:gsLst>
                    <a:gs pos="833">
                      <a:schemeClr val="accent4"/>
                    </a:gs>
                    <a:gs pos="9167">
                      <a:schemeClr val="accent4"/>
                    </a:gs>
                  </a:gsLst>
                  <a:lin ang="5400000" scaled="0"/>
                </a:gradFill>
              </a:rPr>
              <a:t>LARGE</a:t>
            </a:r>
          </a:p>
        </p:txBody>
      </p:sp>
      <p:sp>
        <p:nvSpPr>
          <p:cNvPr id="22" name="Rectangle 21"/>
          <p:cNvSpPr/>
          <p:nvPr/>
        </p:nvSpPr>
        <p:spPr>
          <a:xfrm>
            <a:off x="7109811" y="3431744"/>
            <a:ext cx="1755648" cy="121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1026" tIns="146304" rIns="111026" bIns="55513" rtlCol="0" anchor="t"/>
          <a:lstStyle/>
          <a:p>
            <a:pPr algn="ctr"/>
            <a:r>
              <a:rPr lang="en-US" sz="1200" dirty="0">
                <a:gradFill>
                  <a:gsLst>
                    <a:gs pos="833">
                      <a:schemeClr val="accent5"/>
                    </a:gs>
                    <a:gs pos="9167">
                      <a:schemeClr val="accent5"/>
                    </a:gs>
                  </a:gsLst>
                  <a:lin ang="5400000" scaled="0"/>
                </a:gradFill>
              </a:rPr>
              <a:t>GESTURES</a:t>
            </a:r>
          </a:p>
          <a:p>
            <a:pPr algn="ctr"/>
            <a:endParaRPr lang="en-US" sz="1200" dirty="0">
              <a:gradFill>
                <a:gsLst>
                  <a:gs pos="833">
                    <a:schemeClr val="accent5"/>
                  </a:gs>
                  <a:gs pos="9167">
                    <a:schemeClr val="accent5"/>
                  </a:gs>
                </a:gsLst>
                <a:lin ang="5400000" scaled="0"/>
              </a:gradFill>
            </a:endParaRPr>
          </a:p>
          <a:p>
            <a:pPr algn="ctr"/>
            <a:r>
              <a:rPr lang="en-US" sz="1200" dirty="0">
                <a:gradFill>
                  <a:gsLst>
                    <a:gs pos="833">
                      <a:schemeClr val="accent5"/>
                    </a:gs>
                    <a:gs pos="9167">
                      <a:schemeClr val="accent5"/>
                    </a:gs>
                  </a:gsLst>
                  <a:lin ang="5400000" scaled="0"/>
                </a:gradFill>
              </a:rPr>
              <a:t>TACTILE</a:t>
            </a:r>
          </a:p>
          <a:p>
            <a:pPr algn="ctr"/>
            <a:endParaRPr lang="en-US" sz="1200" dirty="0">
              <a:gradFill>
                <a:gsLst>
                  <a:gs pos="833">
                    <a:schemeClr val="accent5"/>
                  </a:gs>
                  <a:gs pos="9167">
                    <a:schemeClr val="accent5"/>
                  </a:gs>
                </a:gsLst>
                <a:lin ang="5400000" scaled="0"/>
              </a:gradFill>
            </a:endParaRPr>
          </a:p>
          <a:p>
            <a:pPr algn="ctr"/>
            <a:r>
              <a:rPr lang="en-US" sz="1200" dirty="0">
                <a:gradFill>
                  <a:gsLst>
                    <a:gs pos="833">
                      <a:schemeClr val="accent5"/>
                    </a:gs>
                    <a:gs pos="9167">
                      <a:schemeClr val="accent5"/>
                    </a:gs>
                  </a:gsLst>
                  <a:lin ang="5400000" scaled="0"/>
                </a:gradFill>
              </a:rPr>
              <a:t>VOICE</a:t>
            </a:r>
          </a:p>
          <a:p>
            <a:pPr algn="ctr"/>
            <a:endParaRPr lang="en-US" sz="1200" dirty="0">
              <a:solidFill>
                <a:prstClr val="black"/>
              </a:solidFill>
            </a:endParaRPr>
          </a:p>
          <a:p>
            <a:pPr algn="ctr"/>
            <a:r>
              <a:rPr lang="en-US" sz="1200" dirty="0">
                <a:gradFill>
                  <a:gsLst>
                    <a:gs pos="833">
                      <a:schemeClr val="accent4"/>
                    </a:gs>
                    <a:gs pos="9167">
                      <a:schemeClr val="accent4"/>
                    </a:gs>
                  </a:gsLst>
                  <a:lin ang="5400000" scaled="0"/>
                </a:gradFill>
              </a:rPr>
              <a:t>A/V</a:t>
            </a:r>
          </a:p>
          <a:p>
            <a:pPr algn="ctr"/>
            <a:endParaRPr lang="en-US" sz="1200" dirty="0">
              <a:gradFill>
                <a:gsLst>
                  <a:gs pos="833">
                    <a:schemeClr val="accent4"/>
                  </a:gs>
                  <a:gs pos="9167">
                    <a:schemeClr val="accent4"/>
                  </a:gs>
                </a:gsLst>
                <a:lin ang="5400000" scaled="0"/>
              </a:gradFill>
            </a:endParaRPr>
          </a:p>
          <a:p>
            <a:pPr algn="ctr"/>
            <a:r>
              <a:rPr lang="en-US" sz="1200" dirty="0">
                <a:gradFill>
                  <a:gsLst>
                    <a:gs pos="833">
                      <a:schemeClr val="accent4"/>
                    </a:gs>
                    <a:gs pos="9167">
                      <a:schemeClr val="accent4"/>
                    </a:gs>
                  </a:gsLst>
                  <a:lin ang="5400000" scaled="0"/>
                </a:gradFill>
              </a:rPr>
              <a:t>SMALL</a:t>
            </a:r>
          </a:p>
        </p:txBody>
      </p:sp>
      <p:sp>
        <p:nvSpPr>
          <p:cNvPr id="23" name="Rectangle 22"/>
          <p:cNvSpPr/>
          <p:nvPr/>
        </p:nvSpPr>
        <p:spPr>
          <a:xfrm>
            <a:off x="10406192" y="2959742"/>
            <a:ext cx="1755648" cy="1218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1026" tIns="146304" rIns="111026" bIns="55513" rtlCol="0" anchor="t"/>
          <a:lstStyle/>
          <a:p>
            <a:pPr algn="ctr"/>
            <a:r>
              <a:rPr lang="en-US" sz="1200" dirty="0">
                <a:gradFill>
                  <a:gsLst>
                    <a:gs pos="833">
                      <a:schemeClr val="accent5"/>
                    </a:gs>
                    <a:gs pos="9167">
                      <a:schemeClr val="accent5"/>
                    </a:gs>
                  </a:gsLst>
                  <a:lin ang="5400000" scaled="0"/>
                </a:gradFill>
              </a:rPr>
              <a:t>VOICE</a:t>
            </a:r>
          </a:p>
          <a:p>
            <a:pPr algn="ctr"/>
            <a:endParaRPr lang="en-US" sz="1200" dirty="0">
              <a:solidFill>
                <a:prstClr val="black"/>
              </a:solidFill>
            </a:endParaRPr>
          </a:p>
          <a:p>
            <a:pPr algn="ctr"/>
            <a:r>
              <a:rPr lang="en-US" sz="1200" dirty="0">
                <a:gradFill>
                  <a:gsLst>
                    <a:gs pos="833">
                      <a:schemeClr val="accent4"/>
                    </a:gs>
                    <a:gs pos="9167">
                      <a:schemeClr val="accent4"/>
                    </a:gs>
                  </a:gsLst>
                  <a:lin ang="5400000" scaled="0"/>
                </a:gradFill>
              </a:rPr>
              <a:t>AUDIO</a:t>
            </a:r>
          </a:p>
          <a:p>
            <a:pPr algn="ctr"/>
            <a:endParaRPr lang="en-US" sz="1200" dirty="0">
              <a:solidFill>
                <a:prstClr val="black"/>
              </a:solidFill>
            </a:endParaRPr>
          </a:p>
        </p:txBody>
      </p:sp>
    </p:spTree>
    <p:extLst>
      <p:ext uri="{BB962C8B-B14F-4D97-AF65-F5344CB8AC3E}">
        <p14:creationId xmlns:p14="http://schemas.microsoft.com/office/powerpoint/2010/main" val="10805236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rotWithShape="1">
          <a:blip r:embed="rId2" cstate="email">
            <a:extLst>
              <a:ext uri="{28A0092B-C50C-407E-A947-70E740481C1C}">
                <a14:useLocalDpi xmlns:a14="http://schemas.microsoft.com/office/drawing/2010/main" val="0"/>
              </a:ext>
            </a:extLst>
          </a:blip>
          <a:srcRect l="48"/>
          <a:stretch/>
        </p:blipFill>
        <p:spPr>
          <a:xfrm>
            <a:off x="-32287" y="264089"/>
            <a:ext cx="11993645" cy="6679513"/>
          </a:xfrm>
          <a:prstGeom prst="rect">
            <a:avLst/>
          </a:prstGeom>
        </p:spPr>
      </p:pic>
      <p:sp>
        <p:nvSpPr>
          <p:cNvPr id="33" name="Rectangle 32"/>
          <p:cNvSpPr/>
          <p:nvPr/>
        </p:nvSpPr>
        <p:spPr>
          <a:xfrm>
            <a:off x="1359547" y="2531879"/>
            <a:ext cx="1348675"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ENGAGED</a:t>
            </a:r>
          </a:p>
        </p:txBody>
      </p:sp>
      <p:sp>
        <p:nvSpPr>
          <p:cNvPr id="34" name="Rectangle 33"/>
          <p:cNvSpPr/>
          <p:nvPr/>
        </p:nvSpPr>
        <p:spPr>
          <a:xfrm>
            <a:off x="621825" y="4215746"/>
            <a:ext cx="1348675"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ENGAGED</a:t>
            </a:r>
          </a:p>
        </p:txBody>
      </p:sp>
      <p:sp>
        <p:nvSpPr>
          <p:cNvPr id="35" name="Rectangle 34"/>
          <p:cNvSpPr/>
          <p:nvPr/>
        </p:nvSpPr>
        <p:spPr>
          <a:xfrm>
            <a:off x="4846638" y="2125663"/>
            <a:ext cx="3657600" cy="4722884"/>
          </a:xfrm>
          <a:prstGeom prst="rect">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1014" tIns="55507" rIns="111014" bIns="55507" rtlCol="0" anchor="ctr"/>
          <a:lstStyle/>
          <a:p>
            <a:pPr algn="ctr" defTabSz="1110145"/>
            <a:endParaRPr lang="en-US" dirty="0">
              <a:solidFill>
                <a:prstClr val="white"/>
              </a:solidFill>
            </a:endParaRPr>
          </a:p>
        </p:txBody>
      </p:sp>
      <p:sp>
        <p:nvSpPr>
          <p:cNvPr id="36" name="Rectangle 35"/>
          <p:cNvSpPr/>
          <p:nvPr/>
        </p:nvSpPr>
        <p:spPr>
          <a:xfrm>
            <a:off x="3899353" y="4229447"/>
            <a:ext cx="1686603"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NOT ENGAGED</a:t>
            </a:r>
          </a:p>
        </p:txBody>
      </p:sp>
      <p:sp>
        <p:nvSpPr>
          <p:cNvPr id="37" name="Rectangle 36"/>
          <p:cNvSpPr/>
          <p:nvPr/>
        </p:nvSpPr>
        <p:spPr>
          <a:xfrm>
            <a:off x="9728952" y="5658288"/>
            <a:ext cx="1686603"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NOT ENGAGED</a:t>
            </a:r>
          </a:p>
        </p:txBody>
      </p:sp>
      <p:sp>
        <p:nvSpPr>
          <p:cNvPr id="38" name="Rectangle 37"/>
          <p:cNvSpPr/>
          <p:nvPr/>
        </p:nvSpPr>
        <p:spPr>
          <a:xfrm>
            <a:off x="7829900" y="2374744"/>
            <a:ext cx="1348675"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026" tIns="91440" rIns="111026" bIns="91440" rtlCol="0" anchor="ctr">
            <a:spAutoFit/>
          </a:bodyPr>
          <a:lstStyle/>
          <a:p>
            <a:pPr algn="ctr"/>
            <a:r>
              <a:rPr lang="en-US" sz="1600" dirty="0">
                <a:gradFill>
                  <a:gsLst>
                    <a:gs pos="833">
                      <a:schemeClr val="bg2"/>
                    </a:gs>
                    <a:gs pos="9167">
                      <a:schemeClr val="bg2"/>
                    </a:gs>
                  </a:gsLst>
                  <a:lin ang="5400000" scaled="0"/>
                </a:gradFill>
              </a:rPr>
              <a:t>ENGAGED</a:t>
            </a:r>
          </a:p>
        </p:txBody>
      </p:sp>
      <p:sp>
        <p:nvSpPr>
          <p:cNvPr id="39" name="Oval Callout 38"/>
          <p:cNvSpPr/>
          <p:nvPr/>
        </p:nvSpPr>
        <p:spPr>
          <a:xfrm>
            <a:off x="111183" y="2441229"/>
            <a:ext cx="844293" cy="621736"/>
          </a:xfrm>
          <a:prstGeom prst="wedgeEllipseCallout">
            <a:avLst>
              <a:gd name="adj1" fmla="val -57230"/>
              <a:gd name="adj2" fmla="val 76292"/>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111014" tIns="55507" rIns="111014" bIns="55507"/>
          <a:lstStyle/>
          <a:p>
            <a:pPr defTabSz="1110145"/>
            <a:endParaRPr lang="en-US" dirty="0">
              <a:solidFill>
                <a:prstClr val="white"/>
              </a:solidFill>
            </a:endParaRPr>
          </a:p>
        </p:txBody>
      </p:sp>
      <p:sp>
        <p:nvSpPr>
          <p:cNvPr id="40" name="Rectangle 39"/>
          <p:cNvSpPr/>
          <p:nvPr/>
        </p:nvSpPr>
        <p:spPr>
          <a:xfrm>
            <a:off x="5832137" y="1976509"/>
            <a:ext cx="1686603" cy="323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11014" tIns="55507" rIns="111014" bIns="55507" rtlCol="0" anchor="ctr"/>
          <a:lstStyle/>
          <a:p>
            <a:pPr algn="ctr" defTabSz="1110145"/>
            <a:r>
              <a:rPr lang="en-US" sz="1600" dirty="0">
                <a:gradFill>
                  <a:gsLst>
                    <a:gs pos="833">
                      <a:schemeClr val="accent2"/>
                    </a:gs>
                    <a:gs pos="9167">
                      <a:schemeClr val="accent2"/>
                    </a:gs>
                  </a:gsLst>
                  <a:lin ang="5400000" scaled="0"/>
                </a:gradFill>
              </a:rPr>
              <a:t>TRACKING</a:t>
            </a:r>
          </a:p>
        </p:txBody>
      </p:sp>
      <p:sp>
        <p:nvSpPr>
          <p:cNvPr id="3" name="Title 2"/>
          <p:cNvSpPr>
            <a:spLocks noGrp="1"/>
          </p:cNvSpPr>
          <p:nvPr>
            <p:ph type="title"/>
          </p:nvPr>
        </p:nvSpPr>
        <p:spPr/>
        <p:txBody>
          <a:bodyPr/>
          <a:lstStyle/>
          <a:p>
            <a:r>
              <a:rPr lang="en-US" dirty="0" smtClean="0"/>
              <a:t>Kinect UI needs to determine user intent when there isn’t an explicit interface</a:t>
            </a:r>
            <a:endParaRPr lang="en-US" dirty="0"/>
          </a:p>
        </p:txBody>
      </p:sp>
    </p:spTree>
    <p:extLst>
      <p:ext uri="{BB962C8B-B14F-4D97-AF65-F5344CB8AC3E}">
        <p14:creationId xmlns:p14="http://schemas.microsoft.com/office/powerpoint/2010/main" val="265928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 to do with Kinect for Windows</a:t>
            </a:r>
            <a:endParaRPr lang="en-US" dirty="0"/>
          </a:p>
        </p:txBody>
      </p:sp>
      <p:sp>
        <p:nvSpPr>
          <p:cNvPr id="3" name="Content Placeholder 2"/>
          <p:cNvSpPr>
            <a:spLocks noGrp="1"/>
          </p:cNvSpPr>
          <p:nvPr>
            <p:ph idx="1"/>
          </p:nvPr>
        </p:nvSpPr>
        <p:spPr/>
        <p:txBody>
          <a:bodyPr/>
          <a:lstStyle/>
          <a:p>
            <a:pPr>
              <a:lnSpc>
                <a:spcPct val="90000"/>
              </a:lnSpc>
              <a:spcBef>
                <a:spcPts val="3000"/>
              </a:spcBef>
            </a:pPr>
            <a:r>
              <a:rPr lang="en-US" dirty="0"/>
              <a:t>Provide common Kinect UI interactions to developers </a:t>
            </a:r>
            <a:br>
              <a:rPr lang="en-US" dirty="0"/>
            </a:br>
            <a:r>
              <a:rPr lang="en-US" dirty="0"/>
              <a:t>so that they can easily build Kinect apps</a:t>
            </a:r>
          </a:p>
          <a:p>
            <a:pPr>
              <a:lnSpc>
                <a:spcPct val="90000"/>
              </a:lnSpc>
              <a:spcBef>
                <a:spcPts val="3000"/>
              </a:spcBef>
            </a:pPr>
            <a:r>
              <a:rPr lang="en-US" dirty="0"/>
              <a:t>Solve the most common app tasks and UI requirements</a:t>
            </a:r>
          </a:p>
          <a:p>
            <a:pPr lvl="1">
              <a:lnSpc>
                <a:spcPct val="90000"/>
              </a:lnSpc>
              <a:spcBef>
                <a:spcPts val="600"/>
              </a:spcBef>
            </a:pPr>
            <a:r>
              <a:rPr lang="en-US" sz="2400" dirty="0" smtClean="0"/>
              <a:t>E.g., engagement, targeting and selection, X/Y navigation </a:t>
            </a:r>
          </a:p>
          <a:p>
            <a:pPr>
              <a:lnSpc>
                <a:spcPct val="90000"/>
              </a:lnSpc>
              <a:spcBef>
                <a:spcPts val="3000"/>
              </a:spcBef>
            </a:pPr>
            <a:r>
              <a:rPr lang="en-US" dirty="0"/>
              <a:t>Ensure that K4W interactions and controls are intuitive </a:t>
            </a:r>
            <a:br>
              <a:rPr lang="en-US" dirty="0"/>
            </a:br>
            <a:r>
              <a:rPr lang="en-US" dirty="0"/>
              <a:t>and delightful for end users</a:t>
            </a:r>
          </a:p>
          <a:p>
            <a:pPr>
              <a:lnSpc>
                <a:spcPct val="90000"/>
              </a:lnSpc>
              <a:spcBef>
                <a:spcPts val="3000"/>
              </a:spcBef>
            </a:pPr>
            <a:r>
              <a:rPr lang="en-US" dirty="0"/>
              <a:t>Advance the capabilities of Kinect </a:t>
            </a:r>
          </a:p>
          <a:p>
            <a:pPr lvl="1">
              <a:lnSpc>
                <a:spcPct val="90000"/>
              </a:lnSpc>
              <a:spcBef>
                <a:spcPts val="600"/>
              </a:spcBef>
            </a:pPr>
            <a:r>
              <a:rPr lang="en-US" sz="2400" dirty="0"/>
              <a:t>Show progression!</a:t>
            </a:r>
          </a:p>
        </p:txBody>
      </p:sp>
    </p:spTree>
    <p:extLst>
      <p:ext uri="{BB962C8B-B14F-4D97-AF65-F5344CB8AC3E}">
        <p14:creationId xmlns:p14="http://schemas.microsoft.com/office/powerpoint/2010/main" val="2400725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Kinect </a:t>
            </a:r>
            <a:r>
              <a:rPr lang="en-US" dirty="0"/>
              <a:t>interactions</a:t>
            </a:r>
            <a:br>
              <a:rPr lang="en-US" dirty="0"/>
            </a:br>
            <a:r>
              <a:rPr lang="en-US" sz="4000" dirty="0"/>
              <a:t>Kinect for Windows Prototype </a:t>
            </a:r>
            <a:r>
              <a:rPr lang="en-US" sz="4000" dirty="0" smtClean="0"/>
              <a:t>controls</a:t>
            </a:r>
            <a:endParaRPr lang="en-US" dirty="0"/>
          </a:p>
        </p:txBody>
      </p:sp>
    </p:spTree>
    <p:extLst>
      <p:ext uri="{BB962C8B-B14F-4D97-AF65-F5344CB8AC3E}">
        <p14:creationId xmlns:p14="http://schemas.microsoft.com/office/powerpoint/2010/main" val="3150683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a:t>
            </a:r>
            <a:endParaRPr lang="en-US" dirty="0"/>
          </a:p>
        </p:txBody>
      </p:sp>
      <p:sp>
        <p:nvSpPr>
          <p:cNvPr id="3" name="Text Placeholder 2"/>
          <p:cNvSpPr>
            <a:spLocks noGrp="1"/>
          </p:cNvSpPr>
          <p:nvPr>
            <p:ph type="body" sz="quarter" idx="10"/>
          </p:nvPr>
        </p:nvSpPr>
        <p:spPr/>
        <p:txBody>
          <a:bodyPr/>
          <a:lstStyle/>
          <a:p>
            <a:r>
              <a:rPr lang="en-US" dirty="0" smtClean="0"/>
              <a:t>3-055 Kinect for Windows Programming Deep Dive</a:t>
            </a:r>
          </a:p>
          <a:p>
            <a:r>
              <a:rPr lang="en-US" dirty="0"/>
              <a:t>	</a:t>
            </a:r>
            <a:r>
              <a:rPr lang="en-US" dirty="0" smtClean="0"/>
              <a:t>November 1, 8:30, </a:t>
            </a:r>
            <a:r>
              <a:rPr lang="en-US" smtClean="0"/>
              <a:t>B92 Trident/Thunder</a:t>
            </a:r>
            <a:endParaRPr lang="en-US" dirty="0" smtClean="0"/>
          </a:p>
          <a:p>
            <a:r>
              <a:rPr lang="en-US" dirty="0"/>
              <a:t>	</a:t>
            </a:r>
          </a:p>
        </p:txBody>
      </p:sp>
    </p:spTree>
    <p:extLst>
      <p:ext uri="{BB962C8B-B14F-4D97-AF65-F5344CB8AC3E}">
        <p14:creationId xmlns:p14="http://schemas.microsoft.com/office/powerpoint/2010/main" val="38215780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984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5761040" y="1211263"/>
            <a:ext cx="6400801" cy="4572000"/>
          </a:xfrm>
        </p:spPr>
        <p:txBody>
          <a:bodyPr/>
          <a:lstStyle/>
          <a:p>
            <a:pPr>
              <a:lnSpc>
                <a:spcPct val="90000"/>
              </a:lnSpc>
              <a:spcBef>
                <a:spcPts val="1800"/>
              </a:spcBef>
            </a:pPr>
            <a:r>
              <a:rPr lang="en-US" sz="3200" dirty="0" smtClean="0"/>
              <a:t>Spheres of interaction/every input is best and worst at something</a:t>
            </a:r>
          </a:p>
          <a:p>
            <a:pPr>
              <a:lnSpc>
                <a:spcPct val="90000"/>
              </a:lnSpc>
              <a:spcBef>
                <a:spcPts val="1800"/>
              </a:spcBef>
            </a:pPr>
            <a:r>
              <a:rPr lang="en-US" sz="3200" dirty="0" smtClean="0"/>
              <a:t>What Kinect is great for</a:t>
            </a:r>
          </a:p>
          <a:p>
            <a:pPr>
              <a:lnSpc>
                <a:spcPct val="90000"/>
              </a:lnSpc>
              <a:spcBef>
                <a:spcPts val="1800"/>
              </a:spcBef>
            </a:pPr>
            <a:r>
              <a:rPr lang="en-US" sz="3200" dirty="0" smtClean="0"/>
              <a:t>What Kinect is not</a:t>
            </a:r>
          </a:p>
          <a:p>
            <a:pPr>
              <a:lnSpc>
                <a:spcPct val="90000"/>
              </a:lnSpc>
              <a:spcBef>
                <a:spcPts val="1800"/>
              </a:spcBef>
            </a:pPr>
            <a:r>
              <a:rPr lang="en-US" sz="3200" dirty="0" smtClean="0"/>
              <a:t>What problems we are addressing with K4W interactions</a:t>
            </a:r>
          </a:p>
          <a:p>
            <a:pPr>
              <a:lnSpc>
                <a:spcPct val="90000"/>
              </a:lnSpc>
              <a:spcBef>
                <a:spcPts val="1800"/>
              </a:spcBef>
            </a:pPr>
            <a:r>
              <a:rPr lang="en-US" sz="3200" dirty="0" smtClean="0"/>
              <a:t>Design methodology</a:t>
            </a:r>
          </a:p>
          <a:p>
            <a:pPr>
              <a:lnSpc>
                <a:spcPct val="90000"/>
              </a:lnSpc>
              <a:spcBef>
                <a:spcPts val="1800"/>
              </a:spcBef>
            </a:pPr>
            <a:r>
              <a:rPr lang="en-US" sz="3200" dirty="0" smtClean="0"/>
              <a:t>Demos</a:t>
            </a:r>
            <a:endParaRPr lang="en-US" sz="3200" dirty="0"/>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05" y="2887662"/>
            <a:ext cx="5344165" cy="2599302"/>
          </a:xfrm>
          <a:prstGeom prst="rect">
            <a:avLst/>
          </a:prstGeom>
        </p:spPr>
      </p:pic>
    </p:spTree>
    <p:extLst>
      <p:ext uri="{BB962C8B-B14F-4D97-AF65-F5344CB8AC3E}">
        <p14:creationId xmlns:p14="http://schemas.microsoft.com/office/powerpoint/2010/main" val="1923174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15" y="0"/>
            <a:ext cx="9652244"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705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7" y="-7938"/>
            <a:ext cx="10668000" cy="708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049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gameinformer.com/cfs-file.ashx/__key/CommunityServer.Blogs.Components.WeblogFiles/00.00.00.00.06/4426.whitex_2D00_largejpg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870" y="-7938"/>
            <a:ext cx="5766734" cy="700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730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74638" y="1211263"/>
            <a:ext cx="4572000" cy="3733800"/>
          </a:xfrm>
          <a:prstGeom prst="rect">
            <a:avLst/>
          </a:prstGeom>
        </p:spPr>
        <p:txBody>
          <a:bodyPr vert="horz" lIns="182880" tIns="146304" rIns="182880" bIns="45720" rtlCol="0" anchor="t">
            <a:noAutofit/>
          </a:bodyPr>
          <a:lstStyle>
            <a:lvl1pPr algn="l" defTabSz="914166" rtl="0" eaLnBrk="1" latinLnBrk="0" hangingPunct="1">
              <a:spcBef>
                <a:spcPct val="0"/>
              </a:spcBef>
              <a:buNone/>
              <a:defRPr sz="4800" kern="1200">
                <a:gradFill>
                  <a:gsLst>
                    <a:gs pos="0">
                      <a:srgbClr val="505050"/>
                    </a:gs>
                    <a:gs pos="100000">
                      <a:srgbClr val="505050"/>
                    </a:gs>
                  </a:gsLst>
                  <a:lin ang="5400000" scaled="0"/>
                </a:gradFill>
                <a:latin typeface="+mj-lt"/>
                <a:ea typeface="+mj-ea"/>
                <a:cs typeface="+mj-cs"/>
              </a:defRPr>
            </a:lvl1pPr>
          </a:lstStyle>
          <a:p>
            <a:pPr>
              <a:lnSpc>
                <a:spcPct val="90000"/>
              </a:lnSpc>
            </a:pPr>
            <a:r>
              <a:rPr lang="en-US" dirty="0" smtClean="0"/>
              <a:t>Kinect UI is in </a:t>
            </a:r>
            <a:br>
              <a:rPr lang="en-US" dirty="0" smtClean="0"/>
            </a:br>
            <a:r>
              <a:rPr lang="en-US" dirty="0" smtClean="0"/>
              <a:t>the early stages </a:t>
            </a:r>
            <a:br>
              <a:rPr lang="en-US" dirty="0" smtClean="0"/>
            </a:br>
            <a:r>
              <a:rPr lang="en-US" dirty="0" smtClean="0"/>
              <a:t>of evolution and progression</a:t>
            </a:r>
            <a:endParaRPr lang="en-US" dirty="0"/>
          </a:p>
        </p:txBody>
      </p:sp>
      <p:sp>
        <p:nvSpPr>
          <p:cNvPr id="7" name="Text Placeholder 3"/>
          <p:cNvSpPr txBox="1">
            <a:spLocks/>
          </p:cNvSpPr>
          <p:nvPr/>
        </p:nvSpPr>
        <p:spPr>
          <a:xfrm>
            <a:off x="5761039" y="881289"/>
            <a:ext cx="6400800" cy="5189113"/>
          </a:xfrm>
          <a:prstGeom prst="rect">
            <a:avLst/>
          </a:prstGeom>
        </p:spPr>
        <p:txBody>
          <a:bodyPr vert="horz" lIns="182880" tIns="146304" rIns="182880" bIns="146304" rtlCol="0">
            <a:spAutoFit/>
          </a:bodyPr>
          <a:lstStyle>
            <a:lvl1pPr marL="0" indent="0" algn="l" defTabSz="914166" rtl="0" eaLnBrk="1" latinLnBrk="0" hangingPunct="1">
              <a:spcBef>
                <a:spcPct val="20000"/>
              </a:spcBef>
              <a:buFont typeface="Arial" pitchFamily="34" charset="0"/>
              <a:buNone/>
              <a:defRPr sz="3600" kern="1200">
                <a:gradFill>
                  <a:gsLst>
                    <a:gs pos="0">
                      <a:srgbClr val="505050"/>
                    </a:gs>
                    <a:gs pos="100000">
                      <a:srgbClr val="505050"/>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rgbClr val="505050"/>
                    </a:gs>
                    <a:gs pos="100000">
                      <a:srgbClr val="505050"/>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rgbClr val="505050"/>
                    </a:gs>
                    <a:gs pos="100000">
                      <a:srgbClr val="505050"/>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rgbClr val="505050"/>
                    </a:gs>
                    <a:gs pos="100000">
                      <a:srgbClr val="505050"/>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rgbClr val="505050"/>
                    </a:gs>
                    <a:gs pos="100000">
                      <a:srgbClr val="505050"/>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800"/>
              </a:spcBef>
            </a:pPr>
            <a:r>
              <a:rPr lang="en-US" sz="3200" dirty="0" smtClean="0"/>
              <a:t>We’re still learning how </a:t>
            </a:r>
            <a:br>
              <a:rPr lang="en-US" sz="3200" dirty="0" smtClean="0"/>
            </a:br>
            <a:r>
              <a:rPr lang="en-US" sz="3200" dirty="0" smtClean="0"/>
              <a:t>to augment interfaces with </a:t>
            </a:r>
            <a:br>
              <a:rPr lang="en-US" sz="3200" dirty="0" smtClean="0"/>
            </a:br>
            <a:r>
              <a:rPr lang="en-US" sz="3200" dirty="0" smtClean="0"/>
              <a:t>Kinect input</a:t>
            </a:r>
          </a:p>
          <a:p>
            <a:pPr>
              <a:lnSpc>
                <a:spcPct val="90000"/>
              </a:lnSpc>
              <a:spcBef>
                <a:spcPts val="1800"/>
              </a:spcBef>
            </a:pPr>
            <a:r>
              <a:rPr lang="en-US" sz="3200" dirty="0" smtClean="0"/>
              <a:t>Some advancement will come through providing standard methods of Kinect interaction</a:t>
            </a:r>
          </a:p>
          <a:p>
            <a:pPr>
              <a:lnSpc>
                <a:spcPct val="90000"/>
              </a:lnSpc>
              <a:spcBef>
                <a:spcPts val="1800"/>
              </a:spcBef>
            </a:pPr>
            <a:r>
              <a:rPr lang="en-US" sz="3200" dirty="0" smtClean="0"/>
              <a:t>Other advancements will come through improved technology </a:t>
            </a:r>
            <a:br>
              <a:rPr lang="en-US" sz="3200" dirty="0" smtClean="0"/>
            </a:br>
            <a:r>
              <a:rPr lang="en-US" sz="3200" dirty="0" smtClean="0"/>
              <a:t>that can more closely identify human actions</a:t>
            </a:r>
          </a:p>
        </p:txBody>
      </p:sp>
    </p:spTree>
    <p:extLst>
      <p:ext uri="{BB962C8B-B14F-4D97-AF65-F5344CB8AC3E}">
        <p14:creationId xmlns:p14="http://schemas.microsoft.com/office/powerpoint/2010/main" val="1648760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impact the design of interfaces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636" y="2125662"/>
            <a:ext cx="6035749" cy="3327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438" y="2125662"/>
            <a:ext cx="5606142" cy="2825496"/>
          </a:xfrm>
          <a:prstGeom prst="rect">
            <a:avLst/>
          </a:prstGeom>
        </p:spPr>
      </p:pic>
    </p:spTree>
    <p:extLst>
      <p:ext uri="{BB962C8B-B14F-4D97-AF65-F5344CB8AC3E}">
        <p14:creationId xmlns:p14="http://schemas.microsoft.com/office/powerpoint/2010/main" val="1764059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97" y="2189606"/>
            <a:ext cx="6227879" cy="3433318"/>
          </a:xfrm>
          <a:prstGeom prst="rect">
            <a:avLst/>
          </a:prstGeom>
        </p:spPr>
      </p:pic>
      <p:sp>
        <p:nvSpPr>
          <p:cNvPr id="2" name="Title 1"/>
          <p:cNvSpPr>
            <a:spLocks noGrp="1"/>
          </p:cNvSpPr>
          <p:nvPr>
            <p:ph type="title"/>
          </p:nvPr>
        </p:nvSpPr>
        <p:spPr/>
        <p:txBody>
          <a:bodyPr/>
          <a:lstStyle/>
          <a:p>
            <a:r>
              <a:rPr lang="en-US" dirty="0" smtClean="0"/>
              <a:t>Inputs impact the design of interfaces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6011" y="1563528"/>
            <a:ext cx="6375827" cy="4781870"/>
          </a:xfrm>
          <a:prstGeom prst="rect">
            <a:avLst/>
          </a:prstGeom>
        </p:spPr>
      </p:pic>
    </p:spTree>
    <p:extLst>
      <p:ext uri="{BB962C8B-B14F-4D97-AF65-F5344CB8AC3E}">
        <p14:creationId xmlns:p14="http://schemas.microsoft.com/office/powerpoint/2010/main" val="3562076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Inputs impact the design of interfaces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53249"/>
            <a:ext cx="4008437" cy="2696151"/>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38" y="1563528"/>
            <a:ext cx="8504237" cy="478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302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ild_Template_16x9">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2.xml><?xml version="1.0" encoding="utf-8"?>
<a:theme xmlns:a="http://schemas.openxmlformats.org/drawingml/2006/main" name="4_5-30405_Build_Template_16x9_White_Background">
  <a:themeElements>
    <a:clrScheme name="Build">
      <a:dk1>
        <a:srgbClr val="000000"/>
      </a:dk1>
      <a:lt1>
        <a:srgbClr val="FFFFFF"/>
      </a:lt1>
      <a:dk2>
        <a:srgbClr val="00BCF2"/>
      </a:dk2>
      <a:lt2>
        <a:srgbClr val="FFFFFF"/>
      </a:lt2>
      <a:accent1>
        <a:srgbClr val="00BCF2"/>
      </a:accent1>
      <a:accent2>
        <a:srgbClr val="9B4F96"/>
      </a:accent2>
      <a:accent3>
        <a:srgbClr val="E81123"/>
      </a:accent3>
      <a:accent4>
        <a:srgbClr val="00188F"/>
      </a:accent4>
      <a:accent5>
        <a:srgbClr val="7FBA00"/>
      </a:accent5>
      <a:accent6>
        <a:srgbClr val="FF8C00"/>
      </a:accent6>
      <a:hlink>
        <a:srgbClr val="000000"/>
      </a:hlink>
      <a:folHlink>
        <a:srgbClr val="0C0C0C"/>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3.xml><?xml version="1.0" encoding="utf-8"?>
<a:theme xmlns:a="http://schemas.openxmlformats.org/drawingml/2006/main" name="3_5-30405_Build_Template_16x9_Red_Color_Background">
  <a:themeElements>
    <a:clrScheme name="Build-Red">
      <a:dk1>
        <a:srgbClr val="000000"/>
      </a:dk1>
      <a:lt1>
        <a:srgbClr val="FFFFFF"/>
      </a:lt1>
      <a:dk2>
        <a:srgbClr val="E34A28"/>
      </a:dk2>
      <a:lt2>
        <a:srgbClr val="FFFFFF"/>
      </a:lt2>
      <a:accent1>
        <a:srgbClr val="00BCF2"/>
      </a:accent1>
      <a:accent2>
        <a:srgbClr val="9B4F96"/>
      </a:accent2>
      <a:accent3>
        <a:srgbClr val="00D8CC"/>
      </a:accent3>
      <a:accent4>
        <a:srgbClr val="00188F"/>
      </a:accent4>
      <a:accent5>
        <a:srgbClr val="7FBA00"/>
      </a:accent5>
      <a:accent6>
        <a:srgbClr val="FF8C00"/>
      </a:accent6>
      <a:hlink>
        <a:srgbClr val="FFFFFF"/>
      </a:hlink>
      <a:folHlink>
        <a:srgbClr val="FFFFF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4.xml><?xml version="1.0" encoding="utf-8"?>
<a:theme xmlns:a="http://schemas.openxmlformats.org/drawingml/2006/main" name="2_5-30405_Build_Template_16x9_LightBlue_Color_Background">
  <a:themeElements>
    <a:clrScheme name="Build - Light Blue">
      <a:dk1>
        <a:srgbClr val="000000"/>
      </a:dk1>
      <a:lt1>
        <a:srgbClr val="FFFFFF"/>
      </a:lt1>
      <a:dk2>
        <a:srgbClr val="00BCF2"/>
      </a:dk2>
      <a:lt2>
        <a:srgbClr val="FFFFFF"/>
      </a:lt2>
      <a:accent1>
        <a:srgbClr val="00188F"/>
      </a:accent1>
      <a:accent2>
        <a:srgbClr val="9B4F96"/>
      </a:accent2>
      <a:accent3>
        <a:srgbClr val="E34A28"/>
      </a:accent3>
      <a:accent4>
        <a:srgbClr val="00D8CC"/>
      </a:accent4>
      <a:accent5>
        <a:srgbClr val="7FBA00"/>
      </a:accent5>
      <a:accent6>
        <a:srgbClr val="FF8C00"/>
      </a:accent6>
      <a:hlink>
        <a:srgbClr val="00188F"/>
      </a:hlink>
      <a:folHlink>
        <a:srgbClr val="00188F"/>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e0a86041a56020ff4ea211664d8cb510">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5e835464bd230cacb7fe8686bec35256"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3005e9c6-5dbe-483c-971d-51ba052e9268"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sspId="e385fb40-52d4-4fae-9c5b-3e8ff8a5878e" ma:termSetId="769410c5-f612-414c-bc8d-14eb300b4117"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2012-11-02T07:00:00+00:00</Event_x0020_End_x0020_Date>
    <Event_x0020_Start_x0020_Date xmlns="2295e2e7-0eeb-498e-8716-217bb2ee6ee3">2012-10-29T07:00:00+00:00</Event_x0020_Start_x0020_Date>
    <MS_x0020_Speaker xmlns="2295e2e7-0eeb-498e-8716-217bb2ee6ee3">
      <UserInfo>
        <DisplayName/>
        <AccountId xsi:nil="true"/>
        <AccountType/>
      </UserInfo>
    </MS_x0020_Speaker>
    <External_x0020_Speaker xmlns="2295e2e7-0eeb-498e-8716-217bb2ee6ee3"> Jay Kapur</External_x0020_Speaker>
    <Session_x0020_Code xmlns="2295e2e7-0eeb-498e-8716-217bb2ee6ee3">2-029</Session_x0020_Code>
    <ProductTaxHTField0 xmlns="2295e2e7-0eeb-498e-8716-217bb2ee6ee3">
      <Terms xmlns="http://schemas.microsoft.com/office/infopath/2007/PartnerControls"/>
    </ProductTaxHTField0>
    <Presentation_x0020_Date xmlns="2295e2e7-0eeb-498e-8716-217bb2ee6ee3">2012-10-31T00:00:00-07:00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Redmond</TermName>
          <TermId xmlns="http://schemas.microsoft.com/office/infopath/2007/PartnerControls">c18f3657-b811-49ee-9b08-ce77b3e7702b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TermInfo xmlns="http://schemas.microsoft.com/office/infopath/2007/PartnerControls">
          <TermName xmlns="http://schemas.microsoft.com/office/infopath/2007/PartnerControls">Microsoft Conference Center</TermName>
          <TermId xmlns="http://schemas.microsoft.com/office/infopath/2007/PartnerControls">9ee5e79d-18a6-44c6-bfde-7021198eb4fc</TermId>
        </TermInfo>
      </Terms>
    </Event_x0020_VenueTaxHTField0>
    <TaxCatchAll xmlns="230e9df3-be65-4c73-a93b-d1236ebd677e">
      <Value>309</Value>
      <Value>308</Value>
      <Value>605</Value>
    </TaxCatchAll>
    <AudienceTaxHTField0 xmlns="8b529f77-48ab-4581-b468-93f09345b8aa">
      <Terms xmlns="http://schemas.microsoft.com/office/infopath/2007/PartnerControls"/>
    </AudienceTaxHTField0>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77F4C29F-EB88-4408-9B4D-7E65470C02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dcmitype/"/>
    <ds:schemaRef ds:uri="230e9df3-be65-4c73-a93b-d1236ebd677e"/>
    <ds:schemaRef ds:uri="http://purl.org/dc/terms/"/>
    <ds:schemaRef ds:uri="http://www.w3.org/XML/1998/namespace"/>
    <ds:schemaRef ds:uri="2295e2e7-0eeb-498e-8716-217bb2ee6ee3"/>
    <ds:schemaRef ds:uri="http://schemas.openxmlformats.org/package/2006/metadata/core-properties"/>
    <ds:schemaRef ds:uri="8b529f77-48ab-4581-b468-93f09345b8aa"/>
  </ds:schemaRefs>
</ds:datastoreItem>
</file>

<file path=docProps/app.xml><?xml version="1.0" encoding="utf-8"?>
<Properties xmlns="http://schemas.openxmlformats.org/officeDocument/2006/extended-properties" xmlns:vt="http://schemas.openxmlformats.org/officeDocument/2006/docPropsVTypes">
  <Template>Build_Template_16x9</Template>
  <TotalTime>186</TotalTime>
  <Words>292</Words>
  <Application>Microsoft Office PowerPoint</Application>
  <PresentationFormat>Custom</PresentationFormat>
  <Paragraphs>83</Paragraphs>
  <Slides>19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19</vt:i4>
      </vt:variant>
    </vt:vector>
  </HeadingPairs>
  <TitlesOfParts>
    <vt:vector size="32" baseType="lpstr">
      <vt:lpstr>ＭＳ Ｐゴシック</vt:lpstr>
      <vt:lpstr>Arial</vt:lpstr>
      <vt:lpstr>Avenir LT Pro 45 Book</vt:lpstr>
      <vt:lpstr>Calibri</vt:lpstr>
      <vt:lpstr>Consolas</vt:lpstr>
      <vt:lpstr>Segoe Black</vt:lpstr>
      <vt:lpstr>Segoe Light</vt:lpstr>
      <vt:lpstr>Segoe UI</vt:lpstr>
      <vt:lpstr>Segoe UI Light</vt:lpstr>
      <vt:lpstr>Build_Template_16x9</vt:lpstr>
      <vt:lpstr>4_5-30405_Build_Template_16x9_White_Background</vt:lpstr>
      <vt:lpstr>3_5-30405_Build_Template_16x9_Red_Color_Background</vt:lpstr>
      <vt:lpstr>2_5-30405_Build_Template_16x9_LightBlue_Color_Background</vt:lpstr>
      <vt:lpstr>Kinect UI Design  Considerations</vt:lpstr>
      <vt:lpstr>Agenda </vt:lpstr>
      <vt:lpstr>PowerPoint Presentation</vt:lpstr>
      <vt:lpstr>PowerPoint Presentation</vt:lpstr>
      <vt:lpstr>PowerPoint Presentation</vt:lpstr>
      <vt:lpstr>PowerPoint Presentation</vt:lpstr>
      <vt:lpstr>Inputs impact the design of interfaces</vt:lpstr>
      <vt:lpstr>Inputs impact the design of interfaces </vt:lpstr>
      <vt:lpstr>Inputs impact the design of interfaces</vt:lpstr>
      <vt:lpstr>Inputs impact the design of interfaces</vt:lpstr>
      <vt:lpstr>PowerPoint Presentation</vt:lpstr>
      <vt:lpstr>PowerPoint Presentation</vt:lpstr>
      <vt:lpstr>PowerPoint Presentation</vt:lpstr>
      <vt:lpstr>Kinect UI needs to consider a range  of modes of interaction</vt:lpstr>
      <vt:lpstr>Kinect UI needs to determine user intent when there isn’t an explicit interface</vt:lpstr>
      <vt:lpstr>What we want to do with Kinect for Windows</vt:lpstr>
      <vt:lpstr>Kinect interactions Kinect for Windows Prototype controls</vt:lpstr>
      <vt:lpstr>Related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Kinect UI design considerations</dc:title>
  <dc:subject>Build 2012</dc:subject>
  <dc:creator>Jay Kapur</dc:creator>
  <cp:keywords>Build 2012</cp:keywords>
  <dc:description>Template: Mitchell Derrey, Silver Fox Productions
Formatting: 
Date: October 29th - November 2nd, 2012
Location: MSCC, Redmond, WA
Audience Type: Internal</dc:description>
  <cp:lastModifiedBy>Shows</cp:lastModifiedBy>
  <cp:revision>36</cp:revision>
  <dcterms:created xsi:type="dcterms:W3CDTF">2012-10-16T02:12:06Z</dcterms:created>
  <dcterms:modified xsi:type="dcterms:W3CDTF">2012-10-31T22:07:11Z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308;#Redmond|c18f3657-b811-49ee-9b08-ce77b3e7702b</vt:lpwstr>
  </property>
  <property fmtid="{D5CDD505-2E9C-101B-9397-08002B2CF9AE}" pid="7" name="Campaign">
    <vt:lpwstr/>
  </property>
  <property fmtid="{D5CDD505-2E9C-101B-9397-08002B2CF9AE}" pid="8" name="Event Venue">
    <vt:lpwstr>309;#Microsoft Conference Center|9ee5e79d-18a6-44c6-bfde-7021198eb4fc</vt:lpwstr>
  </property>
  <property fmtid="{D5CDD505-2E9C-101B-9397-08002B2CF9AE}" pid="9" name="Track">
    <vt:lpwstr/>
  </property>
</Properties>
</file>