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4.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5.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theme/theme6.xml" ContentType="application/vnd.openxmlformats-officedocument.theme+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7.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1" r:id="rId4"/>
    <p:sldMasterId id="2147484290" r:id="rId5"/>
    <p:sldMasterId id="2147484268" r:id="rId6"/>
    <p:sldMasterId id="2147484246" r:id="rId7"/>
    <p:sldMasterId id="2147484330" r:id="rId8"/>
    <p:sldMasterId id="2147484348" r:id="rId9"/>
    <p:sldMasterId id="2147484365" r:id="rId10"/>
    <p:sldMasterId id="2147484382" r:id="rId11"/>
  </p:sldMasterIdLst>
  <p:notesMasterIdLst>
    <p:notesMasterId r:id="rId30"/>
  </p:notesMasterIdLst>
  <p:handoutMasterIdLst>
    <p:handoutMasterId r:id="rId31"/>
  </p:handoutMasterIdLst>
  <p:sldIdLst>
    <p:sldId id="256" r:id="rId12"/>
    <p:sldId id="257" r:id="rId13"/>
    <p:sldId id="258" r:id="rId14"/>
    <p:sldId id="259" r:id="rId15"/>
    <p:sldId id="260" r:id="rId16"/>
    <p:sldId id="261" r:id="rId17"/>
    <p:sldId id="262" r:id="rId18"/>
    <p:sldId id="263" r:id="rId19"/>
    <p:sldId id="264" r:id="rId20"/>
    <p:sldId id="265" r:id="rId21"/>
    <p:sldId id="266" r:id="rId22"/>
    <p:sldId id="267" r:id="rId23"/>
    <p:sldId id="268" r:id="rId24"/>
    <p:sldId id="269" r:id="rId25"/>
    <p:sldId id="270" r:id="rId26"/>
    <p:sldId id="271" r:id="rId27"/>
    <p:sldId id="272" r:id="rId28"/>
    <p:sldId id="273" r:id="rId29"/>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9" orient="horz" pos="4392">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000000"/>
    <a:srgbClr val="969696"/>
    <a:srgbClr val="002050"/>
    <a:srgbClr val="442359"/>
    <a:srgbClr val="333333"/>
    <a:srgbClr val="00FFFF"/>
    <a:srgbClr val="CC00CC"/>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0110" autoAdjust="0"/>
  </p:normalViewPr>
  <p:slideViewPr>
    <p:cSldViewPr>
      <p:cViewPr varScale="1">
        <p:scale>
          <a:sx n="114" d="100"/>
          <a:sy n="114" d="100"/>
        </p:scale>
        <p:origin x="132" y="306"/>
      </p:cViewPr>
      <p:guideLst>
        <p:guide orient="horz" pos="188"/>
        <p:guide orient="horz" pos="763"/>
        <p:guide orient="horz" pos="1339"/>
        <p:guide orient="horz" pos="2491"/>
        <p:guide orient="horz" pos="4218"/>
        <p:guide orient="horz" pos="3643"/>
        <p:guide orient="horz" pos="3067"/>
        <p:guide orient="horz" pos="1915"/>
        <p:guide orient="horz" pos="4392"/>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 Type="http://schemas.openxmlformats.org/officeDocument/2006/relationships/customXml" Target="../customXml/item3.xml"/><Relationship Id="rId21" Type="http://schemas.openxmlformats.org/officeDocument/2006/relationships/slide" Target="slides/slide10.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2012</a:t>
            </a: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11/2/2012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2012</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11/2/2012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3525" y="914400"/>
            <a:ext cx="8126413" cy="4572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4"/>
          </p:nvPr>
        </p:nvSpPr>
        <p:spPr/>
        <p:txBody>
          <a:bodyPr/>
          <a:lstStyle/>
          <a:p>
            <a:fld id="{3CC11E09-DF29-41C6-8284-8E6AA427DAE1}" type="datetime1">
              <a:rPr lang="en-US" smtClean="0">
                <a:solidFill>
                  <a:prstClr val="black"/>
                </a:solidFill>
              </a:rPr>
              <a:pPr/>
              <a:t>11/2/2012</a:t>
            </a:fld>
            <a:endParaRPr lang="en-US" dirty="0">
              <a:solidFill>
                <a:prstClr val="black"/>
              </a:solidFill>
            </a:endParaRPr>
          </a:p>
        </p:txBody>
      </p:sp>
      <p:sp>
        <p:nvSpPr>
          <p:cNvPr id="9" name="Header Placeholder 8"/>
          <p:cNvSpPr>
            <a:spLocks noGrp="1"/>
          </p:cNvSpPr>
          <p:nvPr>
            <p:ph type="hdr" sz="quarter" idx="15"/>
          </p:nvPr>
        </p:nvSpPr>
        <p:spPr/>
        <p:txBody>
          <a:bodyPr/>
          <a:lstStyle/>
          <a:p>
            <a:r>
              <a:rPr lang="en-US" smtClean="0">
                <a:solidFill>
                  <a:prstClr val="black"/>
                </a:solidFill>
              </a:rPr>
              <a:t>Windows Azure</a:t>
            </a:r>
            <a:endParaRPr lang="en-US" dirty="0">
              <a:solidFill>
                <a:prstClr val="black"/>
              </a:solidFill>
            </a:endParaRPr>
          </a:p>
        </p:txBody>
      </p:sp>
      <p:sp>
        <p:nvSpPr>
          <p:cNvPr id="10" name="Slide Number Placeholder 9"/>
          <p:cNvSpPr>
            <a:spLocks noGrp="1"/>
          </p:cNvSpPr>
          <p:nvPr>
            <p:ph type="sldNum" sz="quarter" idx="16"/>
          </p:nvPr>
        </p:nvSpPr>
        <p:spPr/>
        <p:txBody>
          <a:bodyPr/>
          <a:lstStyle/>
          <a:p>
            <a:fld id="{8B263312-38AA-4E1E-B2B5-0F8F122B24FE}" type="slidenum">
              <a:rPr lang="en-US" smtClean="0">
                <a:solidFill>
                  <a:prstClr val="black"/>
                </a:solidFill>
              </a:rPr>
              <a:pPr/>
              <a:t>1</a:t>
            </a:fld>
            <a:endParaRPr lang="en-US" dirty="0">
              <a:solidFill>
                <a:prstClr val="black"/>
              </a:solidFill>
            </a:endParaRPr>
          </a:p>
        </p:txBody>
      </p:sp>
      <p:sp>
        <p:nvSpPr>
          <p:cNvPr id="11" name="Footer Placeholder 10"/>
          <p:cNvSpPr>
            <a:spLocks noGrp="1"/>
          </p:cNvSpPr>
          <p:nvPr>
            <p:ph type="ftr" sz="quarter" idx="17"/>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2386433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4BB7050-2923-4DFA-B80C-30DA99BD3D4D}"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1636915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dirty="0" smtClean="0">
                <a:solidFill>
                  <a:prstClr val="black"/>
                </a:solidFill>
                <a:latin typeface="Calibri"/>
              </a:rPr>
              <a:t>Build 2012</a:t>
            </a:r>
            <a:endParaRPr lang="en-US" dirty="0">
              <a:solidFill>
                <a:prstClr val="black"/>
              </a:solidFill>
              <a:latin typeface="Calibri"/>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84FAF100-98D3-4CC9-8E35-9E9F972EC258}" type="datetime1">
              <a:rPr lang="en-US" smtClean="0">
                <a:solidFill>
                  <a:prstClr val="black"/>
                </a:solidFill>
                <a:latin typeface="Calibri"/>
              </a:rPr>
              <a:pPr/>
              <a:t>11/2/2012</a:t>
            </a:fld>
            <a:endParaRPr lang="en-US" dirty="0">
              <a:solidFill>
                <a:prstClr val="black"/>
              </a:solidFill>
              <a:latin typeface="Calibri"/>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latin typeface="Calibri"/>
              </a:rPr>
              <a:pPr/>
              <a:t>17</a:t>
            </a:fld>
            <a:endParaRPr lang="en-US" dirty="0">
              <a:solidFill>
                <a:prstClr val="black"/>
              </a:solidFill>
              <a:latin typeface="Calibri"/>
            </a:endParaRPr>
          </a:p>
        </p:txBody>
      </p:sp>
    </p:spTree>
    <p:extLst>
      <p:ext uri="{BB962C8B-B14F-4D97-AF65-F5344CB8AC3E}">
        <p14:creationId xmlns:p14="http://schemas.microsoft.com/office/powerpoint/2010/main" val="3971853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4BB7050-2923-4DFA-B80C-30DA99BD3D4D}"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4149380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84FAF100-98D3-4CC9-8E35-9E9F972EC258}"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2002200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551C52C1-1D4B-468E-AE05-D998E2BA304A}"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935038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6D93BB3E-8530-4149-82B8-6BF4CE49C387}"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176108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51B1278-D92B-4AF3-A9C1-71DD298190CE}" type="datetimeFigureOut">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434320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551C52C1-1D4B-468E-AE05-D998E2BA304A}"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847580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4BB7050-2923-4DFA-B80C-30DA99BD3D4D}"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390389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4BB7050-2923-4DFA-B80C-30DA99BD3D4D}" type="datetime1">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660736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r>
              <a:rPr lang="en-US" smtClean="0">
                <a:solidFill>
                  <a:prstClr val="black"/>
                </a:solidFill>
              </a:rPr>
              <a:t>Build 2012</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51B1278-D92B-4AF3-A9C1-71DD298190CE}" type="datetimeFigureOut">
              <a:rPr lang="en-US" smtClean="0">
                <a:solidFill>
                  <a:prstClr val="black"/>
                </a:solidFill>
              </a:rPr>
              <a:pPr/>
              <a:t>11/2/2012</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4199956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3048730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200517451"/>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3398687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73146756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40778569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6852472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71573083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064787241"/>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93064060"/>
      </p:ext>
    </p:extLst>
  </p:cSld>
  <p:clrMapOvr>
    <a:masterClrMapping/>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09881762"/>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37286367"/>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82959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431257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65646109"/>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740185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6567172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37743216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6143997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123598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7604538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65560714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20357864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3597975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26859449"/>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223655717"/>
      </p:ext>
    </p:extLst>
  </p:cSld>
  <p:clrMapOvr>
    <a:masterClrMapping/>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078176087"/>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078750784"/>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148107634"/>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101359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29528459"/>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62407054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3384858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39577898"/>
      </p:ext>
    </p:extLst>
  </p:cSld>
  <p:clrMapOvr>
    <a:masterClrMapping/>
  </p:clrMapOvr>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22048421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5369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38218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3037409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28945952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1820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30666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881388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451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21232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5051804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6963382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99497355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1921918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17067333"/>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7982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74592763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63785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9151857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5516976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5288029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8327338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8502685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02631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199480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6613484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234018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93328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1840777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24169371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9521292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40505512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422454041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98910325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64571114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7261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9548805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1817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3123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rgbClr val="FFFFFF"/>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33632998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93807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923975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175847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705405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0223946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274638" y="2125663"/>
            <a:ext cx="11887202"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1532411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8948500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42010323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991461981"/>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379780516"/>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687376331"/>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61270698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10415112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34012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484532262"/>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036950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9122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Logo on Background">
    <p:bg>
      <p:bgPr>
        <a:solidFill>
          <a:schemeClr val="accent1"/>
        </a:solidFill>
        <a:effectLst/>
      </p:bgPr>
    </p:bg>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12455878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50920571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29824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chemeClr val="tx1"/>
                    </a:gs>
                    <a:gs pos="100000">
                      <a:schemeClr val="tx1"/>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575455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7757080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Walk-in">
    <p:spTree>
      <p:nvGrpSpPr>
        <p:cNvPr id="1" name=""/>
        <p:cNvGrpSpPr/>
        <p:nvPr/>
      </p:nvGrpSpPr>
      <p:grpSpPr>
        <a:xfrm>
          <a:off x="0" y="0"/>
          <a:ext cx="0" cy="0"/>
          <a:chOff x="0" y="0"/>
          <a:chExt cx="0" cy="0"/>
        </a:xfrm>
      </p:grpSpPr>
      <p:sp>
        <p:nvSpPr>
          <p:cNvPr id="7" name="Freeform 6"/>
          <p:cNvSpPr>
            <a:spLocks noEditPoints="1"/>
          </p:cNvSpPr>
          <p:nvPr/>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 name="Freeform 2"/>
          <p:cNvSpPr>
            <a:spLocks noEditPoints="1"/>
          </p:cNvSpPr>
          <p:nvPr userDrawn="1"/>
        </p:nvSpPr>
        <p:spPr bwMode="auto">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3928066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14658688"/>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FFFFFF"/>
                    </a:gs>
                    <a:gs pos="100000">
                      <a:srgbClr val="FFFFFF"/>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rgbClr val="FFFFFF"/>
                    </a:gs>
                    <a:gs pos="100000">
                      <a:srgbClr val="FFFFFF"/>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dirty="0" smtClean="0"/>
              <a:t>Click to edit Master subtitle style</a:t>
            </a:r>
            <a:endParaRPr lang="en-US" dirty="0"/>
          </a:p>
        </p:txBody>
      </p:sp>
      <p:sp>
        <p:nvSpPr>
          <p:cNvPr id="7" name="Freeform 6"/>
          <p:cNvSpPr>
            <a:spLocks noChangeAspect="1" noEditPoints="1"/>
          </p:cNvSpPr>
          <p:nvPr/>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 name="fc"/>
          <p:cNvSpPr txBox="1"/>
          <p:nvPr/>
        </p:nvSpPr>
        <p:spPr>
          <a:xfrm>
            <a:off x="0" y="6778625"/>
            <a:ext cx="184731" cy="246221"/>
          </a:xfrm>
          <a:prstGeom prst="rect">
            <a:avLst/>
          </a:prstGeom>
          <a:noFill/>
        </p:spPr>
        <p:txBody>
          <a:bodyPr vert="horz" wrap="none" rtlCol="0">
            <a:spAutoFit/>
          </a:bodyPr>
          <a:lstStyle/>
          <a:p>
            <a:pPr algn="ctr"/>
            <a:endParaRPr lang="en-GB" sz="1000" b="1" dirty="0" smtClean="0">
              <a:gradFill flip="none" rotWithShape="1">
                <a:gsLst>
                  <a:gs pos="0">
                    <a:srgbClr val="3E8430"/>
                  </a:gs>
                  <a:gs pos="100000">
                    <a:srgbClr val="FFFFFF"/>
                  </a:gs>
                </a:gsLst>
                <a:lin ang="5400000" scaled="0"/>
                <a:tileRect/>
              </a:gradFill>
              <a:latin typeface="arial"/>
            </a:endParaRPr>
          </a:p>
        </p:txBody>
      </p:sp>
      <p:sp>
        <p:nvSpPr>
          <p:cNvPr id="6" name="Freeform 5"/>
          <p:cNvSpPr>
            <a:spLocks noChangeAspect="1" noEditPoints="1"/>
          </p:cNvSpPr>
          <p:nvPr userDrawn="1"/>
        </p:nvSpPr>
        <p:spPr bwMode="auto">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8" name="fc"/>
          <p:cNvSpPr txBox="1"/>
          <p:nvPr userDrawn="1"/>
        </p:nvSpPr>
        <p:spPr>
          <a:xfrm>
            <a:off x="0" y="6778625"/>
            <a:ext cx="184731" cy="246221"/>
          </a:xfrm>
          <a:prstGeom prst="rect">
            <a:avLst/>
          </a:prstGeom>
          <a:noFill/>
        </p:spPr>
        <p:txBody>
          <a:bodyPr vert="horz" wrap="none" rtlCol="0">
            <a:spAutoFit/>
          </a:bodyPr>
          <a:lstStyle/>
          <a:p>
            <a:pPr algn="ctr"/>
            <a:endParaRPr lang="en-GB" sz="1000" b="1" dirty="0" smtClean="0">
              <a:gradFill flip="none" rotWithShape="1">
                <a:gsLst>
                  <a:gs pos="0">
                    <a:srgbClr val="3E8430"/>
                  </a:gs>
                  <a:gs pos="100000">
                    <a:srgbClr val="FFFFFF"/>
                  </a:gs>
                </a:gsLst>
                <a:lin ang="5400000" scaled="0"/>
                <a:tileRect/>
              </a:gradFill>
              <a:latin typeface="arial"/>
            </a:endParaRPr>
          </a:p>
        </p:txBody>
      </p:sp>
    </p:spTree>
    <p:extLst>
      <p:ext uri="{BB962C8B-B14F-4D97-AF65-F5344CB8AC3E}">
        <p14:creationId xmlns:p14="http://schemas.microsoft.com/office/powerpoint/2010/main" val="38873161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0013406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chemeClr val="tx1"/>
                    </a:gs>
                    <a:gs pos="100000">
                      <a:schemeClr val="tx1"/>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108365350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97250035"/>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2545123871"/>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578702796"/>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997728183"/>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464575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01735972"/>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522368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1161544685"/>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_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9501434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_Logo on Background">
    <p:bg>
      <p:bgPr>
        <a:solidFill>
          <a:srgbClr val="FFFFFF"/>
        </a:solidFill>
        <a:effectLst/>
      </p:bgPr>
    </p:bg>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
        <p:nvSpPr>
          <p:cNvPr id="5"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286738846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3493684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9277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932238" y="2125663"/>
            <a:ext cx="8229601" cy="4572000"/>
          </a:xfrm>
        </p:spPr>
        <p:txBody>
          <a:bodyPr lIns="182880" tIns="146304" rIns="182880" bIns="146304">
            <a:noAutofit/>
          </a:bodyPr>
          <a:lstStyle>
            <a:lvl1pPr>
              <a:defRPr sz="3600"/>
            </a:lvl1pPr>
            <a:lvl2pPr>
              <a:defRPr sz="2800"/>
            </a:lvl2pPr>
            <a:lvl3pPr>
              <a:defRPr sz="2400"/>
            </a:lvl3pPr>
            <a:lvl4pPr>
              <a:defRPr sz="20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2125663"/>
            <a:ext cx="2743200" cy="4572000"/>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0">
                      <a:srgbClr val="505050"/>
                    </a:gs>
                    <a:gs pos="100000">
                      <a:srgbClr val="505050"/>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08722322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9570127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2125663"/>
            <a:ext cx="2743200" cy="4570412"/>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58146468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1263"/>
            <a:ext cx="2743200" cy="5484812"/>
          </a:xfrm>
        </p:spPr>
        <p:txBody>
          <a:bodyPr lIns="182880" tIns="146304" rIns="182880" bIns="146304"/>
          <a:lstStyle>
            <a:lvl1pPr>
              <a:defRPr lang="en-US" sz="2400" kern="1200" dirty="0" smtClean="0">
                <a:gradFill>
                  <a:gsLst>
                    <a:gs pos="0">
                      <a:srgbClr val="505050"/>
                    </a:gs>
                    <a:gs pos="100000">
                      <a:srgbClr val="505050"/>
                    </a:gs>
                  </a:gsLst>
                  <a:lin ang="5400000" scaled="0"/>
                </a:gradFill>
                <a:latin typeface="+mn-lt"/>
                <a:ea typeface="+mj-ea"/>
                <a:cs typeface="+mj-cs"/>
              </a:defRPr>
            </a:lvl1pPr>
          </a:lstStyle>
          <a:p>
            <a:pPr marL="0" lvl="0" indent="0" algn="l" defTabSz="914166" rtl="0" eaLnBrk="1" latinLnBrk="0" hangingPunct="1">
              <a:spcBef>
                <a:spcPct val="0"/>
              </a:spcBef>
              <a:buFont typeface="Arial" pitchFamily="34" charset="0"/>
              <a:buNone/>
            </a:pPr>
            <a:r>
              <a:rPr lang="en-US" dirty="0" smtClean="0"/>
              <a:t>Click to edit Master text styles</a:t>
            </a:r>
          </a:p>
        </p:txBody>
      </p:sp>
    </p:spTree>
    <p:extLst>
      <p:ext uri="{BB962C8B-B14F-4D97-AF65-F5344CB8AC3E}">
        <p14:creationId xmlns:p14="http://schemas.microsoft.com/office/powerpoint/2010/main" val="32864665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0">
                      <a:srgbClr val="505050"/>
                    </a:gs>
                    <a:gs pos="100000">
                      <a:srgbClr val="505050"/>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218558"/>
            <a:ext cx="4572000" cy="4557415"/>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164388332"/>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9" y="1211263"/>
            <a:ext cx="4586632" cy="457200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8654" tIns="0" rIns="248654" bIns="0" numCol="1" anchor="ctr" anchorCtr="0" compatLnSpc="1">
            <a:prstTxWarp prst="textNoShape">
              <a:avLst/>
            </a:prstTxWarp>
            <a:noAutofit/>
          </a:bodyPr>
          <a:lstStyle>
            <a:lvl1pPr>
              <a:lnSpc>
                <a:spcPct val="95000"/>
              </a:lnSpc>
              <a:defRPr lang="en-US" sz="4400"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74641" y="296864"/>
            <a:ext cx="11887199" cy="914400"/>
          </a:xfrm>
        </p:spPr>
        <p:txBody>
          <a:bodyPr vert="horz" lIns="182880" tIns="45720" rIns="182880" bIns="45720"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211519160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67604029"/>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761040" y="3040063"/>
            <a:ext cx="6400801" cy="914400"/>
          </a:xfrm>
        </p:spPr>
        <p:txBody>
          <a:bodyPr vert="horz" wrap="square" lIns="182880" tIns="146304" rIns="182880" bIns="146304" rtlCol="0" anchor="ctr">
            <a:noAutofit/>
          </a:bodyPr>
          <a:lstStyle>
            <a:lvl1pPr>
              <a:defRPr lang="en-US" sz="3600" kern="1200" dirty="0" smtClean="0">
                <a:gradFill>
                  <a:gsLst>
                    <a:gs pos="0">
                      <a:srgbClr val="505050"/>
                    </a:gs>
                    <a:gs pos="100000">
                      <a:srgbClr val="505050"/>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211266"/>
            <a:ext cx="4572000" cy="455741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dirty="0" smtClean="0"/>
              <a:t>Drag picture to placeholder or click icon to add</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397817673"/>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051872264"/>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523921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dirty="0" smtClean="0"/>
              <a:t>Drag picture to placeholder or click icon to add</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dirty="0" smtClean="0"/>
              <a:t>Drag picture to placeholder or click icon to add</a:t>
            </a:r>
          </a:p>
          <a:p>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19977635"/>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4570413"/>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7332938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9047493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de Slide">
    <p:spTree>
      <p:nvGrpSpPr>
        <p:cNvPr id="1" name=""/>
        <p:cNvGrpSpPr/>
        <p:nvPr/>
      </p:nvGrpSpPr>
      <p:grpSpPr>
        <a:xfrm>
          <a:off x="0" y="0"/>
          <a:ext cx="0" cy="0"/>
          <a:chOff x="0" y="0"/>
          <a:chExt cx="0" cy="0"/>
        </a:xfrm>
      </p:grpSpPr>
      <p:sp>
        <p:nvSpPr>
          <p:cNvPr id="5" name="Content Placeholder 4"/>
          <p:cNvSpPr>
            <a:spLocks noGrp="1"/>
          </p:cNvSpPr>
          <p:nvPr>
            <p:ph sz="quarter" idx="14"/>
          </p:nvPr>
        </p:nvSpPr>
        <p:spPr>
          <a:xfrm>
            <a:off x="274638" y="2125663"/>
            <a:ext cx="11887200" cy="4572000"/>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27547484"/>
      </p:ext>
    </p:extLst>
  </p:cSld>
  <p:clrMapOvr>
    <a:masterClrMapping/>
  </p:clrMapOvr>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11888787"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505050"/>
                    </a:gs>
                    <a:gs pos="100000">
                      <a:srgbClr val="505050"/>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505050"/>
                    </a:gs>
                    <a:gs pos="100000">
                      <a:srgbClr val="505050"/>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9230" y="3146270"/>
            <a:ext cx="3288506" cy="701984"/>
          </a:xfrm>
          <a:prstGeom prst="rect">
            <a:avLst/>
          </a:prstGeom>
        </p:spPr>
      </p:pic>
    </p:spTree>
    <p:extLst>
      <p:ext uri="{BB962C8B-B14F-4D97-AF65-F5344CB8AC3E}">
        <p14:creationId xmlns:p14="http://schemas.microsoft.com/office/powerpoint/2010/main" val="248807557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dirty="0" smtClean="0"/>
              <a:t>Click to edit Master text styles</a:t>
            </a:r>
            <a:endParaRPr lang="en-US" dirty="0"/>
          </a:p>
        </p:txBody>
      </p:sp>
      <p:sp>
        <p:nvSpPr>
          <p:cNvPr id="2" name="Title 1"/>
          <p:cNvSpPr>
            <a:spLocks noGrp="1"/>
          </p:cNvSpPr>
          <p:nvPr>
            <p:ph type="title" hasCustomPrompt="1"/>
          </p:nvPr>
        </p:nvSpPr>
        <p:spPr>
          <a:xfrm>
            <a:off x="274638" y="2125663"/>
            <a:ext cx="11887199" cy="912813"/>
          </a:xfrm>
        </p:spPr>
        <p:txBody>
          <a:bodyPr/>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92536187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6144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18" Type="http://schemas.openxmlformats.org/officeDocument/2006/relationships/theme" Target="../theme/theme3.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17" Type="http://schemas.openxmlformats.org/officeDocument/2006/relationships/slideLayout" Target="../slideLayouts/slideLayout48.xml"/><Relationship Id="rId2" Type="http://schemas.openxmlformats.org/officeDocument/2006/relationships/slideLayout" Target="../slideLayouts/slideLayout33.xml"/><Relationship Id="rId16" Type="http://schemas.openxmlformats.org/officeDocument/2006/relationships/slideLayout" Target="../slideLayouts/slideLayout47.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slideLayout" Target="../slideLayouts/slideLayout4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theme" Target="../theme/theme4.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theme" Target="../theme/theme5.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theme" Target="../theme/theme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slideLayout" Target="../slideLayouts/slideLayout9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5.xml"/><Relationship Id="rId13" Type="http://schemas.openxmlformats.org/officeDocument/2006/relationships/slideLayout" Target="../slideLayouts/slideLayout110.xml"/><Relationship Id="rId3" Type="http://schemas.openxmlformats.org/officeDocument/2006/relationships/slideLayout" Target="../slideLayouts/slideLayout100.xml"/><Relationship Id="rId7" Type="http://schemas.openxmlformats.org/officeDocument/2006/relationships/slideLayout" Target="../slideLayouts/slideLayout104.xml"/><Relationship Id="rId12" Type="http://schemas.openxmlformats.org/officeDocument/2006/relationships/slideLayout" Target="../slideLayouts/slideLayout109.xml"/><Relationship Id="rId17" Type="http://schemas.openxmlformats.org/officeDocument/2006/relationships/theme" Target="../theme/theme7.xml"/><Relationship Id="rId2" Type="http://schemas.openxmlformats.org/officeDocument/2006/relationships/slideLayout" Target="../slideLayouts/slideLayout99.xml"/><Relationship Id="rId16" Type="http://schemas.openxmlformats.org/officeDocument/2006/relationships/slideLayout" Target="../slideLayouts/slideLayout113.xml"/><Relationship Id="rId1" Type="http://schemas.openxmlformats.org/officeDocument/2006/relationships/slideLayout" Target="../slideLayouts/slideLayout98.xml"/><Relationship Id="rId6" Type="http://schemas.openxmlformats.org/officeDocument/2006/relationships/slideLayout" Target="../slideLayouts/slideLayout103.xml"/><Relationship Id="rId11" Type="http://schemas.openxmlformats.org/officeDocument/2006/relationships/slideLayout" Target="../slideLayouts/slideLayout108.xml"/><Relationship Id="rId5" Type="http://schemas.openxmlformats.org/officeDocument/2006/relationships/slideLayout" Target="../slideLayouts/slideLayout102.xml"/><Relationship Id="rId15" Type="http://schemas.openxmlformats.org/officeDocument/2006/relationships/slideLayout" Target="../slideLayouts/slideLayout112.xml"/><Relationship Id="rId10" Type="http://schemas.openxmlformats.org/officeDocument/2006/relationships/slideLayout" Target="../slideLayouts/slideLayout107.xml"/><Relationship Id="rId4" Type="http://schemas.openxmlformats.org/officeDocument/2006/relationships/slideLayout" Target="../slideLayouts/slideLayout101.xml"/><Relationship Id="rId9" Type="http://schemas.openxmlformats.org/officeDocument/2006/relationships/slideLayout" Target="../slideLayouts/slideLayout106.xml"/><Relationship Id="rId14" Type="http://schemas.openxmlformats.org/officeDocument/2006/relationships/slideLayout" Target="../slideLayouts/slideLayout11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theme" Target="../theme/theme8.xml"/><Relationship Id="rId2" Type="http://schemas.openxmlformats.org/officeDocument/2006/relationships/slideLayout" Target="../slideLayouts/slideLayout115.xml"/><Relationship Id="rId16" Type="http://schemas.openxmlformats.org/officeDocument/2006/relationships/slideLayout" Target="../slideLayouts/slideLayout129.xml"/><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5" Type="http://schemas.openxmlformats.org/officeDocument/2006/relationships/slideLayout" Target="../slideLayouts/slideLayout128.xml"/><Relationship Id="rId10" Type="http://schemas.openxmlformats.org/officeDocument/2006/relationships/slideLayout" Target="../slideLayouts/slideLayout123.xml"/><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4264522774"/>
      </p:ext>
    </p:extLst>
  </p:cSld>
  <p:clrMap bg1="dk1" tx1="lt1" bg2="dk2" tx2="lt2" accent1="accent1" accent2="accent2" accent3="accent3" accent4="accent4" accent5="accent5" accent6="accent6" hlink="hlink" folHlink="folHlink"/>
  <p:sldLayoutIdLst>
    <p:sldLayoutId id="2147484182" r:id="rId1"/>
    <p:sldLayoutId id="2147484244" r:id="rId2"/>
    <p:sldLayoutId id="2147484183" r:id="rId3"/>
    <p:sldLayoutId id="2147484184" r:id="rId4"/>
    <p:sldLayoutId id="2147484245" r:id="rId5"/>
    <p:sldLayoutId id="2147484185" r:id="rId6"/>
    <p:sldLayoutId id="2147484186" r:id="rId7"/>
    <p:sldLayoutId id="2147484187" r:id="rId8"/>
    <p:sldLayoutId id="2147484191" r:id="rId9"/>
    <p:sldLayoutId id="2147484188" r:id="rId10"/>
    <p:sldLayoutId id="2147484196" r:id="rId11"/>
    <p:sldLayoutId id="2147484189" r:id="rId12"/>
    <p:sldLayoutId id="2147484217" r:id="rId13"/>
    <p:sldLayoutId id="2147484218" r:id="rId14"/>
    <p:sldLayoutId id="2147484198" r:id="rId15"/>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1061612350"/>
      </p:ext>
    </p:extLst>
  </p:cSld>
  <p:clrMap bg1="lt1" tx1="dk1" bg2="lt2" tx2="dk2" accent1="accent1" accent2="accent2" accent3="accent3" accent4="accent4" accent5="accent5" accent6="accent6" hlink="hlink" folHlink="folHlink"/>
  <p:sldLayoutIdLst>
    <p:sldLayoutId id="2147484291" r:id="rId1"/>
    <p:sldLayoutId id="2147484292" r:id="rId2"/>
    <p:sldLayoutId id="2147484293" r:id="rId3"/>
    <p:sldLayoutId id="2147484294" r:id="rId4"/>
    <p:sldLayoutId id="2147484295" r:id="rId5"/>
    <p:sldLayoutId id="2147484296" r:id="rId6"/>
    <p:sldLayoutId id="2147484297" r:id="rId7"/>
    <p:sldLayoutId id="2147484298" r:id="rId8"/>
    <p:sldLayoutId id="2147484299" r:id="rId9"/>
    <p:sldLayoutId id="2147484300" r:id="rId10"/>
    <p:sldLayoutId id="2147484301" r:id="rId11"/>
    <p:sldLayoutId id="2147484302" r:id="rId12"/>
    <p:sldLayoutId id="2147484309" r:id="rId13"/>
    <p:sldLayoutId id="2147484310" r:id="rId14"/>
    <p:sldLayoutId id="2147484321" r:id="rId15"/>
    <p:sldLayoutId id="2147484311" r:id="rId16"/>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764641861"/>
      </p:ext>
    </p:extLst>
  </p:cSld>
  <p:clrMap bg1="dk1" tx1="lt1" bg2="dk2" tx2="lt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328" r:id="rId5"/>
    <p:sldLayoutId id="2147484320" r:id="rId6"/>
    <p:sldLayoutId id="2147484273" r:id="rId7"/>
    <p:sldLayoutId id="2147484274" r:id="rId8"/>
    <p:sldLayoutId id="2147484275" r:id="rId9"/>
    <p:sldLayoutId id="2147484276" r:id="rId10"/>
    <p:sldLayoutId id="2147484277" r:id="rId11"/>
    <p:sldLayoutId id="2147484278" r:id="rId12"/>
    <p:sldLayoutId id="2147484279" r:id="rId13"/>
    <p:sldLayoutId id="2147484280" r:id="rId14"/>
    <p:sldLayoutId id="2147484287" r:id="rId15"/>
    <p:sldLayoutId id="2147484288" r:id="rId16"/>
    <p:sldLayoutId id="2147484289"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96111433"/>
      </p:ext>
    </p:extLst>
  </p:cSld>
  <p:clrMap bg1="dk1" tx1="lt1" bg2="dk2" tx2="lt2" accent1="accent1" accent2="accent2" accent3="accent3" accent4="accent4" accent5="accent5" accent6="accent6" hlink="hlink" folHlink="folHlink"/>
  <p:sldLayoutIdLst>
    <p:sldLayoutId id="2147484247" r:id="rId1"/>
    <p:sldLayoutId id="2147484248" r:id="rId2"/>
    <p:sldLayoutId id="2147484249" r:id="rId3"/>
    <p:sldLayoutId id="2147484250" r:id="rId4"/>
    <p:sldLayoutId id="2147484329" r:id="rId5"/>
    <p:sldLayoutId id="2147484251" r:id="rId6"/>
    <p:sldLayoutId id="2147484252" r:id="rId7"/>
    <p:sldLayoutId id="2147484253" r:id="rId8"/>
    <p:sldLayoutId id="2147484254" r:id="rId9"/>
    <p:sldLayoutId id="2147484255" r:id="rId10"/>
    <p:sldLayoutId id="2147484256" r:id="rId11"/>
    <p:sldLayoutId id="2147484257" r:id="rId12"/>
    <p:sldLayoutId id="2147484258" r:id="rId13"/>
    <p:sldLayoutId id="2147484265" r:id="rId14"/>
    <p:sldLayoutId id="2147484266" r:id="rId15"/>
    <p:sldLayoutId id="2147484267"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
        <p:nvSpPr>
          <p:cNvPr id="2" name="fc"/>
          <p:cNvSpPr txBox="1"/>
          <p:nvPr/>
        </p:nvSpPr>
        <p:spPr>
          <a:xfrm>
            <a:off x="0" y="6778625"/>
            <a:ext cx="184731" cy="246221"/>
          </a:xfrm>
          <a:prstGeom prst="rect">
            <a:avLst/>
          </a:prstGeom>
          <a:noFill/>
        </p:spPr>
        <p:txBody>
          <a:bodyPr vert="horz" wrap="none" rtlCol="0">
            <a:spAutoFit/>
          </a:bodyPr>
          <a:lstStyle/>
          <a:p>
            <a:pPr algn="ctr"/>
            <a:endParaRPr lang="en-GB" sz="1000" b="1" dirty="0" smtClean="0">
              <a:gradFill flip="none" rotWithShape="1">
                <a:gsLst>
                  <a:gs pos="0">
                    <a:srgbClr val="3E8430"/>
                  </a:gs>
                  <a:gs pos="100000">
                    <a:srgbClr val="FFFFFF"/>
                  </a:gs>
                </a:gsLst>
                <a:lin ang="5400000" scaled="0"/>
                <a:tileRect/>
              </a:gradFill>
              <a:latin typeface="arial"/>
            </a:endParaRPr>
          </a:p>
        </p:txBody>
      </p:sp>
    </p:spTree>
    <p:extLst>
      <p:ext uri="{BB962C8B-B14F-4D97-AF65-F5344CB8AC3E}">
        <p14:creationId xmlns:p14="http://schemas.microsoft.com/office/powerpoint/2010/main" val="3301379474"/>
      </p:ext>
    </p:extLst>
  </p:cSld>
  <p:clrMap bg1="dk1" tx1="lt1" bg2="dk2" tx2="lt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341" r:id="rId11"/>
    <p:sldLayoutId id="2147484342" r:id="rId12"/>
    <p:sldLayoutId id="2147484343" r:id="rId13"/>
    <p:sldLayoutId id="2147484344" r:id="rId14"/>
    <p:sldLayoutId id="2147484345" r:id="rId15"/>
    <p:sldLayoutId id="2147484346" r:id="rId16"/>
    <p:sldLayoutId id="2147484347" r:id="rId17"/>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
        <p:nvSpPr>
          <p:cNvPr id="2" name="fc"/>
          <p:cNvSpPr txBox="1"/>
          <p:nvPr/>
        </p:nvSpPr>
        <p:spPr>
          <a:xfrm>
            <a:off x="0" y="6778625"/>
            <a:ext cx="184731" cy="246221"/>
          </a:xfrm>
          <a:prstGeom prst="rect">
            <a:avLst/>
          </a:prstGeom>
          <a:noFill/>
        </p:spPr>
        <p:txBody>
          <a:bodyPr vert="horz" wrap="none" rtlCol="0">
            <a:spAutoFit/>
          </a:bodyPr>
          <a:lstStyle/>
          <a:p>
            <a:pPr algn="ctr"/>
            <a:endParaRPr lang="en-GB" sz="1000" b="1" dirty="0" smtClean="0">
              <a:gradFill flip="none" rotWithShape="1">
                <a:gsLst>
                  <a:gs pos="0">
                    <a:srgbClr val="3E8430"/>
                  </a:gs>
                  <a:gs pos="100000">
                    <a:srgbClr val="000000"/>
                  </a:gs>
                </a:gsLst>
                <a:lin ang="5400000" scaled="0"/>
                <a:tileRect/>
              </a:gradFill>
              <a:latin typeface="arial"/>
            </a:endParaRPr>
          </a:p>
        </p:txBody>
      </p:sp>
    </p:spTree>
    <p:extLst>
      <p:ext uri="{BB962C8B-B14F-4D97-AF65-F5344CB8AC3E}">
        <p14:creationId xmlns:p14="http://schemas.microsoft.com/office/powerpoint/2010/main" val="2770213401"/>
      </p:ext>
    </p:extLst>
  </p:cSld>
  <p:clrMap bg1="lt1" tx1="dk1" bg2="lt2" tx2="dk2" accent1="accent1" accent2="accent2" accent3="accent3" accent4="accent4" accent5="accent5" accent6="accent6" hlink="hlink" folHlink="folHlink"/>
  <p:sldLayoutIdLst>
    <p:sldLayoutId id="2147484349" r:id="rId1"/>
    <p:sldLayoutId id="2147484350" r:id="rId2"/>
    <p:sldLayoutId id="2147484351" r:id="rId3"/>
    <p:sldLayoutId id="2147484352" r:id="rId4"/>
    <p:sldLayoutId id="2147484353" r:id="rId5"/>
    <p:sldLayoutId id="2147484354" r:id="rId6"/>
    <p:sldLayoutId id="2147484355" r:id="rId7"/>
    <p:sldLayoutId id="2147484356" r:id="rId8"/>
    <p:sldLayoutId id="2147484357" r:id="rId9"/>
    <p:sldLayoutId id="2147484358" r:id="rId10"/>
    <p:sldLayoutId id="2147484359" r:id="rId11"/>
    <p:sldLayoutId id="2147484360" r:id="rId12"/>
    <p:sldLayoutId id="2147484361" r:id="rId13"/>
    <p:sldLayoutId id="2147484362" r:id="rId14"/>
    <p:sldLayoutId id="2147484363" r:id="rId15"/>
    <p:sldLayoutId id="2147484364" r:id="rId16"/>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
        <p:nvSpPr>
          <p:cNvPr id="2" name="fc"/>
          <p:cNvSpPr txBox="1"/>
          <p:nvPr/>
        </p:nvSpPr>
        <p:spPr>
          <a:xfrm>
            <a:off x="0" y="6778625"/>
            <a:ext cx="184731" cy="246221"/>
          </a:xfrm>
          <a:prstGeom prst="rect">
            <a:avLst/>
          </a:prstGeom>
          <a:noFill/>
        </p:spPr>
        <p:txBody>
          <a:bodyPr vert="horz" wrap="none" rtlCol="0">
            <a:spAutoFit/>
          </a:bodyPr>
          <a:lstStyle/>
          <a:p>
            <a:pPr algn="ctr"/>
            <a:endParaRPr lang="en-GB" sz="1000" b="1" dirty="0" smtClean="0">
              <a:gradFill flip="none" rotWithShape="1">
                <a:gsLst>
                  <a:gs pos="0">
                    <a:srgbClr val="3E8430"/>
                  </a:gs>
                  <a:gs pos="100000">
                    <a:srgbClr val="FFFFFF"/>
                  </a:gs>
                </a:gsLst>
                <a:lin ang="5400000" scaled="0"/>
                <a:tileRect/>
              </a:gradFill>
              <a:latin typeface="arial"/>
            </a:endParaRPr>
          </a:p>
        </p:txBody>
      </p:sp>
    </p:spTree>
    <p:extLst>
      <p:ext uri="{BB962C8B-B14F-4D97-AF65-F5344CB8AC3E}">
        <p14:creationId xmlns:p14="http://schemas.microsoft.com/office/powerpoint/2010/main" val="3441089918"/>
      </p:ext>
    </p:extLst>
  </p:cSld>
  <p:clrMap bg1="dk1" tx1="lt1" bg2="dk2" tx2="lt2" accent1="accent1" accent2="accent2" accent3="accent3" accent4="accent4" accent5="accent5" accent6="accent6" hlink="hlink" folHlink="folHlink"/>
  <p:sldLayoutIdLst>
    <p:sldLayoutId id="2147484366" r:id="rId1"/>
    <p:sldLayoutId id="2147484367" r:id="rId2"/>
    <p:sldLayoutId id="2147484368" r:id="rId3"/>
    <p:sldLayoutId id="2147484369" r:id="rId4"/>
    <p:sldLayoutId id="2147484370" r:id="rId5"/>
    <p:sldLayoutId id="2147484371" r:id="rId6"/>
    <p:sldLayoutId id="2147484372" r:id="rId7"/>
    <p:sldLayoutId id="2147484373" r:id="rId8"/>
    <p:sldLayoutId id="2147484374" r:id="rId9"/>
    <p:sldLayoutId id="2147484375" r:id="rId10"/>
    <p:sldLayoutId id="2147484376" r:id="rId11"/>
    <p:sldLayoutId id="2147484377" r:id="rId12"/>
    <p:sldLayoutId id="2147484378" r:id="rId13"/>
    <p:sldLayoutId id="2147484379" r:id="rId14"/>
    <p:sldLayoutId id="2147484380" r:id="rId15"/>
    <p:sldLayoutId id="2147484381" r:id="rId16"/>
  </p:sldLayoutIdLst>
  <p:txStyles>
    <p:title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chemeClr val="tx1"/>
              </a:gs>
              <a:gs pos="100000">
                <a:schemeClr val="tx1"/>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chemeClr val="tx1"/>
              </a:gs>
              <a:gs pos="100000">
                <a:schemeClr val="tx1"/>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chemeClr val="tx1"/>
              </a:gs>
              <a:gs pos="100000">
                <a:schemeClr val="tx1"/>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chemeClr val="tx1"/>
              </a:gs>
              <a:gs pos="100000">
                <a:schemeClr val="tx1"/>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chemeClr val="tx1"/>
              </a:gs>
              <a:gs pos="100000">
                <a:schemeClr val="tx1"/>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211263"/>
            <a:ext cx="11887200" cy="5486402"/>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45720" rIns="182880" bIns="45720" rtlCol="0" anchor="t">
            <a:noAutofit/>
          </a:bodyPr>
          <a:lstStyle/>
          <a:p>
            <a:r>
              <a:rPr lang="en-US" dirty="0" smtClean="0"/>
              <a:t>Click to edit master title style</a:t>
            </a:r>
            <a:endParaRPr lang="en-US" dirty="0"/>
          </a:p>
        </p:txBody>
      </p:sp>
      <p:sp>
        <p:nvSpPr>
          <p:cNvPr id="2" name="fc"/>
          <p:cNvSpPr txBox="1"/>
          <p:nvPr userDrawn="1"/>
        </p:nvSpPr>
        <p:spPr>
          <a:xfrm>
            <a:off x="0" y="6778625"/>
            <a:ext cx="184731" cy="246221"/>
          </a:xfrm>
          <a:prstGeom prst="rect">
            <a:avLst/>
          </a:prstGeom>
          <a:noFill/>
        </p:spPr>
        <p:txBody>
          <a:bodyPr vert="horz" wrap="none" rtlCol="0">
            <a:spAutoFit/>
          </a:bodyPr>
          <a:lstStyle/>
          <a:p>
            <a:pPr algn="ctr"/>
            <a:endParaRPr lang="en-GB" sz="1000" b="1" dirty="0" smtClean="0">
              <a:gradFill flip="none" rotWithShape="1">
                <a:gsLst>
                  <a:gs pos="0">
                    <a:srgbClr val="3E8430"/>
                  </a:gs>
                  <a:gs pos="100000">
                    <a:srgbClr val="000000"/>
                  </a:gs>
                </a:gsLst>
                <a:lin ang="5400000" scaled="0"/>
                <a:tileRect/>
              </a:gradFill>
              <a:latin typeface="arial"/>
            </a:endParaRPr>
          </a:p>
        </p:txBody>
      </p:sp>
    </p:spTree>
    <p:extLst>
      <p:ext uri="{BB962C8B-B14F-4D97-AF65-F5344CB8AC3E}">
        <p14:creationId xmlns:p14="http://schemas.microsoft.com/office/powerpoint/2010/main" val="1531731253"/>
      </p:ext>
    </p:extLst>
  </p:cSld>
  <p:clrMap bg1="lt1" tx1="dk1" bg2="lt2" tx2="dk2" accent1="accent1" accent2="accent2" accent3="accent3" accent4="accent4" accent5="accent5" accent6="accent6" hlink="hlink" folHlink="folHlink"/>
  <p:sldLayoutIdLst>
    <p:sldLayoutId id="2147484383" r:id="rId1"/>
    <p:sldLayoutId id="2147484384" r:id="rId2"/>
    <p:sldLayoutId id="2147484385" r:id="rId3"/>
    <p:sldLayoutId id="2147484386" r:id="rId4"/>
    <p:sldLayoutId id="2147484387" r:id="rId5"/>
    <p:sldLayoutId id="2147484388" r:id="rId6"/>
    <p:sldLayoutId id="2147484389" r:id="rId7"/>
    <p:sldLayoutId id="2147484390" r:id="rId8"/>
    <p:sldLayoutId id="2147484391" r:id="rId9"/>
    <p:sldLayoutId id="2147484392" r:id="rId10"/>
    <p:sldLayoutId id="2147484393" r:id="rId11"/>
    <p:sldLayoutId id="2147484394" r:id="rId12"/>
    <p:sldLayoutId id="2147484395" r:id="rId13"/>
    <p:sldLayoutId id="2147484396" r:id="rId14"/>
    <p:sldLayoutId id="2147484397" r:id="rId15"/>
    <p:sldLayoutId id="2147484398" r:id="rId16"/>
  </p:sldLayoutIdLst>
  <p:txStyles>
    <p:titleStyle>
      <a:lvl1pPr algn="l" defTabSz="914166" rtl="0" eaLnBrk="1" latinLnBrk="0" hangingPunct="1">
        <a:spcBef>
          <a:spcPct val="0"/>
        </a:spcBef>
        <a:buNone/>
        <a:defRPr sz="4800" kern="1200">
          <a:gradFill>
            <a:gsLst>
              <a:gs pos="0">
                <a:srgbClr val="505050"/>
              </a:gs>
              <a:gs pos="100000">
                <a:srgbClr val="505050"/>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0">
                <a:srgbClr val="505050"/>
              </a:gs>
              <a:gs pos="100000">
                <a:srgbClr val="505050"/>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0">
                <a:srgbClr val="505050"/>
              </a:gs>
              <a:gs pos="100000">
                <a:srgbClr val="505050"/>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0">
                <a:srgbClr val="505050"/>
              </a:gs>
              <a:gs pos="100000">
                <a:srgbClr val="505050"/>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0">
                <a:srgbClr val="505050"/>
              </a:gs>
              <a:gs pos="100000">
                <a:srgbClr val="505050"/>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0">
                <a:srgbClr val="505050"/>
              </a:gs>
              <a:gs pos="100000">
                <a:srgbClr val="505050"/>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0.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15.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8.xml"/></Relationships>
</file>

<file path=ppt/slides/_rels/slide18.xml.rels><?xml version="1.0" encoding="UTF-8" standalone="yes"?>
<Relationships xmlns="http://schemas.openxmlformats.org/package/2006/relationships"><Relationship Id="rId3" Type="http://schemas.openxmlformats.org/officeDocument/2006/relationships/hyperlink" Target="http://nokia.ly/wpmusicapi" TargetMode="External"/><Relationship Id="rId2" Type="http://schemas.openxmlformats.org/officeDocument/2006/relationships/notesSlide" Target="../notesSlides/notesSlide12.xml"/><Relationship Id="rId1" Type="http://schemas.openxmlformats.org/officeDocument/2006/relationships/slideLayout" Target="../slideLayouts/slideLayout120.xml"/><Relationship Id="rId5" Type="http://schemas.openxmlformats.org/officeDocument/2006/relationships/image" Target="../media/image12.png"/><Relationship Id="rId4" Type="http://schemas.openxmlformats.org/officeDocument/2006/relationships/hyperlink" Target="mailto:steve.robbins@nokia.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8.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18.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_rels/slide8.xml.rels><?xml version="1.0" encoding="UTF-8" standalone="yes"?>
<Relationships xmlns="http://schemas.openxmlformats.org/package/2006/relationships"><Relationship Id="rId3" Type="http://schemas.openxmlformats.org/officeDocument/2006/relationships/hyperlink" Target="http://nokia.ly/nfcslides" TargetMode="External"/><Relationship Id="rId2" Type="http://schemas.openxmlformats.org/officeDocument/2006/relationships/notesSlide" Target="../notesSlides/notesSlide6.xml"/><Relationship Id="rId1" Type="http://schemas.openxmlformats.org/officeDocument/2006/relationships/slideLayout" Target="../slideLayouts/slideLayout1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Nokia Music Windows Phone 8 app-to-app APIs</a:t>
            </a:r>
            <a:endParaRPr lang="en-US" dirty="0"/>
          </a:p>
        </p:txBody>
      </p:sp>
      <p:sp>
        <p:nvSpPr>
          <p:cNvPr id="3" name="Subtitle 2"/>
          <p:cNvSpPr>
            <a:spLocks noGrp="1"/>
          </p:cNvSpPr>
          <p:nvPr>
            <p:ph type="subTitle" idx="1"/>
          </p:nvPr>
        </p:nvSpPr>
        <p:spPr/>
        <p:txBody>
          <a:bodyPr/>
          <a:lstStyle/>
          <a:p>
            <a:r>
              <a:rPr lang="en-US" dirty="0" smtClean="0"/>
              <a:t>Steve Robbins &amp; Matt Cooper</a:t>
            </a:r>
          </a:p>
          <a:p>
            <a:r>
              <a:rPr lang="en-US" dirty="0" smtClean="0"/>
              <a:t>Chief Architect, Windows Phone Architect</a:t>
            </a:r>
          </a:p>
          <a:p>
            <a:r>
              <a:rPr lang="en-US" dirty="0" smtClean="0"/>
              <a:t>Nokia Music</a:t>
            </a:r>
          </a:p>
          <a:p>
            <a:r>
              <a:rPr lang="en-US" dirty="0" smtClean="0"/>
              <a:t>2-031</a:t>
            </a:r>
          </a:p>
        </p:txBody>
      </p:sp>
    </p:spTree>
    <p:extLst>
      <p:ext uri="{BB962C8B-B14F-4D97-AF65-F5344CB8AC3E}">
        <p14:creationId xmlns:p14="http://schemas.microsoft.com/office/powerpoint/2010/main" val="20009120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298450"/>
            <a:ext cx="8391871" cy="1542628"/>
          </a:xfrm>
          <a:noFill/>
        </p:spPr>
        <p:txBody>
          <a:bodyPr/>
          <a:lstStyle/>
          <a:p>
            <a:r>
              <a:rPr lang="en-GB" dirty="0" smtClean="0"/>
              <a:t>Using App-to-App to make Launcher Tasks</a:t>
            </a:r>
            <a:endParaRPr lang="en-GB" dirty="0"/>
          </a:p>
        </p:txBody>
      </p:sp>
      <p:sp>
        <p:nvSpPr>
          <p:cNvPr id="3" name="Text Placeholder 2"/>
          <p:cNvSpPr>
            <a:spLocks noGrp="1"/>
          </p:cNvSpPr>
          <p:nvPr>
            <p:ph type="body" sz="quarter" idx="10"/>
          </p:nvPr>
        </p:nvSpPr>
        <p:spPr>
          <a:xfrm>
            <a:off x="274638" y="2201118"/>
            <a:ext cx="11887200" cy="4494956"/>
          </a:xfrm>
        </p:spPr>
        <p:txBody>
          <a:bodyPr lIns="144000" rIns="108000"/>
          <a:lstStyle/>
          <a:p>
            <a:pPr lvl="0" defTabSz="932503">
              <a:spcBef>
                <a:spcPts val="576"/>
              </a:spcBef>
              <a:spcAft>
                <a:spcPts val="816"/>
              </a:spcAft>
            </a:pPr>
            <a:r>
              <a:rPr lang="en-US" sz="2400" dirty="0" smtClean="0">
                <a:solidFill>
                  <a:srgbClr val="0000FF"/>
                </a:solidFill>
                <a:highlight>
                  <a:srgbClr val="FFFFFF"/>
                </a:highlight>
                <a:latin typeface="Consolas"/>
              </a:rPr>
              <a:t>new</a:t>
            </a:r>
            <a:r>
              <a:rPr lang="en-US" sz="2400" dirty="0" smtClean="0">
                <a:solidFill>
                  <a:srgbClr val="000000"/>
                </a:solidFill>
                <a:highlight>
                  <a:srgbClr val="FFFFFF"/>
                </a:highlight>
                <a:latin typeface="Consolas"/>
              </a:rPr>
              <a:t> </a:t>
            </a:r>
            <a:r>
              <a:rPr lang="en-US" sz="2400" dirty="0" err="1">
                <a:solidFill>
                  <a:srgbClr val="2B91AF"/>
                </a:solidFill>
                <a:highlight>
                  <a:srgbClr val="FFFFFF"/>
                </a:highlight>
                <a:latin typeface="Consolas"/>
              </a:rPr>
              <a:t>ShowArtistTask</a:t>
            </a:r>
            <a:r>
              <a:rPr lang="en-US" sz="2400" dirty="0">
                <a:solidFill>
                  <a:srgbClr val="000000"/>
                </a:solidFill>
                <a:highlight>
                  <a:srgbClr val="FFFFFF"/>
                </a:highlight>
                <a:latin typeface="Consolas"/>
              </a:rPr>
              <a:t>(</a:t>
            </a:r>
            <a:r>
              <a:rPr lang="en-US" sz="2400" dirty="0" smtClean="0">
                <a:solidFill>
                  <a:srgbClr val="000000"/>
                </a:solidFill>
                <a:highlight>
                  <a:srgbClr val="FFFFFF"/>
                </a:highlight>
                <a:latin typeface="Consolas"/>
              </a:rPr>
              <a:t>) {</a:t>
            </a:r>
          </a:p>
          <a:p>
            <a:pPr defTabSz="932503">
              <a:spcBef>
                <a:spcPts val="576"/>
              </a:spcBef>
              <a:spcAft>
                <a:spcPts val="816"/>
              </a:spcAft>
            </a:pPr>
            <a:r>
              <a:rPr lang="en-US" sz="2400" dirty="0" smtClean="0">
                <a:solidFill>
                  <a:srgbClr val="000000"/>
                </a:solidFill>
                <a:highlight>
                  <a:srgbClr val="FFFFFF"/>
                </a:highlight>
                <a:latin typeface="Consolas"/>
              </a:rPr>
              <a:t>  </a:t>
            </a:r>
            <a:r>
              <a:rPr lang="en-US" sz="2400" dirty="0" err="1" smtClean="0">
                <a:solidFill>
                  <a:srgbClr val="000000"/>
                </a:solidFill>
                <a:highlight>
                  <a:srgbClr val="FFFFFF"/>
                </a:highlight>
                <a:latin typeface="Consolas"/>
              </a:rPr>
              <a:t>ArtistName</a:t>
            </a:r>
            <a:r>
              <a:rPr lang="en-US" sz="2400" dirty="0" smtClean="0">
                <a:solidFill>
                  <a:srgbClr val="000000"/>
                </a:solidFill>
                <a:highlight>
                  <a:srgbClr val="FFFFFF"/>
                </a:highlight>
                <a:latin typeface="Consolas"/>
              </a:rPr>
              <a:t> </a:t>
            </a:r>
            <a:r>
              <a:rPr lang="en-US" sz="2400" dirty="0">
                <a:solidFill>
                  <a:srgbClr val="000000"/>
                </a:solidFill>
                <a:highlight>
                  <a:srgbClr val="FFFFFF"/>
                </a:highlight>
                <a:latin typeface="Consolas"/>
              </a:rPr>
              <a:t>= </a:t>
            </a:r>
            <a:r>
              <a:rPr lang="en-US" sz="2400" dirty="0">
                <a:solidFill>
                  <a:srgbClr val="A31515"/>
                </a:solidFill>
                <a:highlight>
                  <a:srgbClr val="FFFFFF"/>
                </a:highlight>
                <a:latin typeface="Consolas"/>
              </a:rPr>
              <a:t>"Green </a:t>
            </a:r>
            <a:r>
              <a:rPr lang="en-US" sz="2400" dirty="0" smtClean="0">
                <a:solidFill>
                  <a:srgbClr val="A31515"/>
                </a:solidFill>
                <a:highlight>
                  <a:srgbClr val="FFFFFF"/>
                </a:highlight>
                <a:latin typeface="Consolas"/>
              </a:rPr>
              <a:t>Day</a:t>
            </a:r>
            <a:r>
              <a:rPr lang="en-US" sz="2400" dirty="0">
                <a:solidFill>
                  <a:srgbClr val="A31515"/>
                </a:solidFill>
                <a:highlight>
                  <a:srgbClr val="FFFFFF"/>
                </a:highlight>
                <a:latin typeface="Consolas"/>
              </a:rPr>
              <a:t>"</a:t>
            </a:r>
            <a:endParaRPr lang="en-US" sz="2400" dirty="0">
              <a:solidFill>
                <a:srgbClr val="000000"/>
              </a:solidFill>
              <a:highlight>
                <a:srgbClr val="FFFFFF"/>
              </a:highlight>
              <a:latin typeface="Consolas"/>
            </a:endParaRPr>
          </a:p>
          <a:p>
            <a:pPr lvl="0" defTabSz="932503">
              <a:spcBef>
                <a:spcPts val="576"/>
              </a:spcBef>
              <a:spcAft>
                <a:spcPts val="816"/>
              </a:spcAft>
            </a:pPr>
            <a:r>
              <a:rPr lang="en-US" sz="2400" dirty="0" smtClean="0">
                <a:solidFill>
                  <a:srgbClr val="000000"/>
                </a:solidFill>
                <a:highlight>
                  <a:srgbClr val="FFFFFF"/>
                </a:highlight>
                <a:latin typeface="Consolas"/>
              </a:rPr>
              <a:t>}.Show</a:t>
            </a:r>
            <a:r>
              <a:rPr lang="en-US" sz="2400" dirty="0">
                <a:solidFill>
                  <a:srgbClr val="000000"/>
                </a:solidFill>
                <a:highlight>
                  <a:srgbClr val="FFFFFF"/>
                </a:highlight>
                <a:latin typeface="Consolas"/>
              </a:rPr>
              <a:t>()</a:t>
            </a:r>
            <a:r>
              <a:rPr lang="en-US" sz="2400" dirty="0" smtClean="0">
                <a:solidFill>
                  <a:srgbClr val="000000"/>
                </a:solidFill>
                <a:highlight>
                  <a:srgbClr val="FFFFFF"/>
                </a:highlight>
                <a:latin typeface="Consolas"/>
              </a:rPr>
              <a: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85214" y="640800"/>
            <a:ext cx="3300423" cy="6096000"/>
          </a:xfrm>
          <a:prstGeom prst="rect">
            <a:avLst/>
          </a:prstGeom>
          <a:scene3d>
            <a:camera prst="perspectiveFront">
              <a:rot lat="0" lon="1200000" rev="0"/>
            </a:camera>
            <a:lightRig rig="threePt" dir="t"/>
          </a:scene3d>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46229" y="1186801"/>
            <a:ext cx="2709205" cy="5003999"/>
          </a:xfrm>
          <a:prstGeom prst="rect">
            <a:avLst/>
          </a:prstGeom>
        </p:spPr>
      </p:pic>
      <p:sp>
        <p:nvSpPr>
          <p:cNvPr id="6" name="Right Arrow 5"/>
          <p:cNvSpPr/>
          <p:nvPr/>
        </p:nvSpPr>
        <p:spPr bwMode="auto">
          <a:xfrm>
            <a:off x="8351378" y="2817560"/>
            <a:ext cx="936104" cy="463678"/>
          </a:xfrm>
          <a:prstGeom prst="rightArrow">
            <a:avLst/>
          </a:prstGeom>
          <a:solidFill>
            <a:srgbClr val="1580D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GB" sz="1600" spc="-102" dirty="0">
              <a:solidFill>
                <a:srgbClr val="1580DD"/>
              </a:solidFill>
              <a:ea typeface="Segoe UI" pitchFamily="34" charset="0"/>
              <a:cs typeface="Segoe UI" pitchFamily="34" charset="0"/>
            </a:endParaRPr>
          </a:p>
        </p:txBody>
      </p:sp>
    </p:spTree>
    <p:extLst>
      <p:ext uri="{BB962C8B-B14F-4D97-AF65-F5344CB8AC3E}">
        <p14:creationId xmlns:p14="http://schemas.microsoft.com/office/powerpoint/2010/main" val="23471624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GB" dirty="0" smtClean="0"/>
              <a:t>Web fall-back</a:t>
            </a:r>
            <a:endParaRPr lang="en-GB" dirty="0"/>
          </a:p>
        </p:txBody>
      </p:sp>
      <p:sp>
        <p:nvSpPr>
          <p:cNvPr id="3" name="Text Placeholder 2"/>
          <p:cNvSpPr>
            <a:spLocks noGrp="1"/>
          </p:cNvSpPr>
          <p:nvPr>
            <p:ph type="body" sz="quarter" idx="10"/>
          </p:nvPr>
        </p:nvSpPr>
        <p:spPr>
          <a:xfrm>
            <a:off x="274638" y="1108794"/>
            <a:ext cx="11887200" cy="5484812"/>
          </a:xfrm>
        </p:spPr>
        <p:txBody>
          <a:bodyPr/>
          <a:lstStyle/>
          <a:p>
            <a:r>
              <a:rPr lang="en-GB" sz="2400" dirty="0">
                <a:solidFill>
                  <a:srgbClr val="0000FF"/>
                </a:solidFill>
                <a:latin typeface="Consolas"/>
              </a:rPr>
              <a:t>void</a:t>
            </a:r>
            <a:r>
              <a:rPr lang="en-GB" sz="2400" dirty="0">
                <a:solidFill>
                  <a:prstClr val="black"/>
                </a:solidFill>
                <a:latin typeface="Consolas"/>
              </a:rPr>
              <a:t> Launch(</a:t>
            </a:r>
            <a:r>
              <a:rPr lang="en-GB" sz="2400" dirty="0">
                <a:solidFill>
                  <a:srgbClr val="2B91AF"/>
                </a:solidFill>
                <a:highlight>
                  <a:srgbClr val="FFFFFF"/>
                </a:highlight>
                <a:latin typeface="Consolas"/>
              </a:rPr>
              <a:t>Uri</a:t>
            </a:r>
            <a:r>
              <a:rPr lang="en-GB" sz="2400" dirty="0">
                <a:solidFill>
                  <a:prstClr val="black"/>
                </a:solidFill>
                <a:latin typeface="Consolas"/>
              </a:rPr>
              <a:t> </a:t>
            </a:r>
            <a:r>
              <a:rPr lang="en-GB" sz="2400" dirty="0" err="1">
                <a:solidFill>
                  <a:prstClr val="black"/>
                </a:solidFill>
                <a:latin typeface="Consolas"/>
              </a:rPr>
              <a:t>appToAppUri</a:t>
            </a:r>
            <a:r>
              <a:rPr lang="en-GB" sz="2400" dirty="0">
                <a:solidFill>
                  <a:prstClr val="black"/>
                </a:solidFill>
                <a:latin typeface="Consolas"/>
              </a:rPr>
              <a:t>, </a:t>
            </a:r>
            <a:r>
              <a:rPr lang="en-GB" sz="2400" dirty="0">
                <a:solidFill>
                  <a:srgbClr val="2B91AF"/>
                </a:solidFill>
                <a:highlight>
                  <a:srgbClr val="FFFFFF"/>
                </a:highlight>
                <a:latin typeface="Consolas"/>
              </a:rPr>
              <a:t>Uri</a:t>
            </a:r>
            <a:r>
              <a:rPr lang="en-GB" sz="2400" dirty="0">
                <a:solidFill>
                  <a:prstClr val="black"/>
                </a:solidFill>
                <a:latin typeface="Consolas"/>
              </a:rPr>
              <a:t> </a:t>
            </a:r>
            <a:r>
              <a:rPr lang="en-GB" sz="2400" dirty="0" err="1">
                <a:solidFill>
                  <a:prstClr val="black"/>
                </a:solidFill>
                <a:latin typeface="Consolas"/>
              </a:rPr>
              <a:t>webFallbackUri</a:t>
            </a:r>
            <a:r>
              <a:rPr lang="en-GB" sz="2400" dirty="0" smtClean="0">
                <a:solidFill>
                  <a:prstClr val="black"/>
                </a:solidFill>
                <a:latin typeface="Consolas"/>
              </a:rPr>
              <a:t>)</a:t>
            </a:r>
          </a:p>
          <a:p>
            <a:r>
              <a:rPr lang="en-GB" sz="2400" dirty="0" smtClean="0">
                <a:solidFill>
                  <a:prstClr val="black"/>
                </a:solidFill>
                <a:latin typeface="Consolas"/>
              </a:rPr>
              <a:t>{</a:t>
            </a:r>
            <a:endParaRPr lang="en-GB" sz="2400" dirty="0">
              <a:solidFill>
                <a:prstClr val="black"/>
              </a:solidFill>
              <a:latin typeface="Consolas"/>
            </a:endParaRPr>
          </a:p>
          <a:p>
            <a:r>
              <a:rPr lang="en-GB" sz="2400" dirty="0" smtClean="0">
                <a:solidFill>
                  <a:srgbClr val="0000FF"/>
                </a:solidFill>
                <a:latin typeface="Consolas"/>
              </a:rPr>
              <a:t>  #</a:t>
            </a:r>
            <a:r>
              <a:rPr lang="en-GB" sz="2400" dirty="0">
                <a:solidFill>
                  <a:srgbClr val="0000FF"/>
                </a:solidFill>
                <a:latin typeface="Consolas"/>
              </a:rPr>
              <a:t>if</a:t>
            </a:r>
            <a:r>
              <a:rPr lang="en-GB" sz="2400" dirty="0">
                <a:solidFill>
                  <a:prstClr val="black"/>
                </a:solidFill>
                <a:latin typeface="Consolas"/>
              </a:rPr>
              <a:t> </a:t>
            </a:r>
            <a:r>
              <a:rPr lang="en-GB" sz="2400" dirty="0" smtClean="0">
                <a:solidFill>
                  <a:prstClr val="black"/>
                </a:solidFill>
                <a:latin typeface="Consolas"/>
              </a:rPr>
              <a:t>WINDOWSPHONE8</a:t>
            </a:r>
            <a:endParaRPr lang="en-GB" sz="2400" dirty="0">
              <a:solidFill>
                <a:prstClr val="black"/>
              </a:solidFill>
              <a:latin typeface="Consolas"/>
            </a:endParaRPr>
          </a:p>
          <a:p>
            <a:r>
              <a:rPr lang="en-GB" sz="2400" dirty="0" smtClean="0">
                <a:solidFill>
                  <a:schemeClr val="tx1"/>
                </a:solidFill>
                <a:latin typeface="Consolas"/>
              </a:rPr>
              <a:t>  if (</a:t>
            </a:r>
            <a:r>
              <a:rPr lang="en-GB" sz="2400" dirty="0" err="1" smtClean="0">
                <a:solidFill>
                  <a:schemeClr val="tx1"/>
                </a:solidFill>
                <a:latin typeface="Consolas"/>
              </a:rPr>
              <a:t>IsNokiaDevice</a:t>
            </a:r>
            <a:r>
              <a:rPr lang="en-GB" sz="2400" dirty="0" smtClean="0">
                <a:solidFill>
                  <a:schemeClr val="tx1"/>
                </a:solidFill>
                <a:latin typeface="Consolas"/>
              </a:rPr>
              <a:t>())</a:t>
            </a:r>
            <a:endParaRPr lang="en-GB" sz="2400" dirty="0">
              <a:solidFill>
                <a:schemeClr val="tx1"/>
              </a:solidFill>
              <a:latin typeface="Consolas"/>
            </a:endParaRPr>
          </a:p>
          <a:p>
            <a:r>
              <a:rPr lang="en-GB" sz="2400" dirty="0" smtClean="0">
                <a:solidFill>
                  <a:schemeClr val="tx1"/>
                </a:solidFill>
                <a:latin typeface="Consolas"/>
              </a:rPr>
              <a:t>  {</a:t>
            </a:r>
            <a:endParaRPr lang="en-GB" sz="2400" dirty="0">
              <a:solidFill>
                <a:schemeClr val="tx1"/>
              </a:solidFill>
              <a:latin typeface="Consolas"/>
            </a:endParaRPr>
          </a:p>
          <a:p>
            <a:r>
              <a:rPr lang="en-GB" sz="2400" dirty="0" smtClean="0">
                <a:solidFill>
                  <a:srgbClr val="808080"/>
                </a:solidFill>
                <a:latin typeface="Consolas"/>
              </a:rPr>
              <a:t>    </a:t>
            </a:r>
            <a:r>
              <a:rPr lang="en-US" sz="2400" dirty="0" err="1" smtClean="0">
                <a:solidFill>
                  <a:srgbClr val="2B91AF"/>
                </a:solidFill>
                <a:highlight>
                  <a:srgbClr val="FFFFFF"/>
                </a:highlight>
                <a:latin typeface="Consolas"/>
              </a:rPr>
              <a:t>Launcher</a:t>
            </a:r>
            <a:r>
              <a:rPr lang="en-US" sz="2400" dirty="0" err="1" smtClean="0">
                <a:solidFill>
                  <a:srgbClr val="000000"/>
                </a:solidFill>
                <a:highlight>
                  <a:srgbClr val="FFFFFF"/>
                </a:highlight>
                <a:latin typeface="Consolas"/>
              </a:rPr>
              <a:t>.LaunchUriAsync</a:t>
            </a:r>
            <a:r>
              <a:rPr lang="en-GB" sz="2400" dirty="0" smtClean="0">
                <a:solidFill>
                  <a:schemeClr val="tx1"/>
                </a:solidFill>
                <a:latin typeface="Consolas"/>
              </a:rPr>
              <a:t>(</a:t>
            </a:r>
            <a:r>
              <a:rPr lang="en-GB" sz="2400" dirty="0" err="1" smtClean="0">
                <a:solidFill>
                  <a:schemeClr val="tx1"/>
                </a:solidFill>
                <a:latin typeface="Consolas"/>
              </a:rPr>
              <a:t>appToAppUri</a:t>
            </a:r>
            <a:r>
              <a:rPr lang="en-GB" sz="2400" dirty="0">
                <a:solidFill>
                  <a:schemeClr val="tx1"/>
                </a:solidFill>
                <a:latin typeface="Consolas"/>
              </a:rPr>
              <a:t>);</a:t>
            </a:r>
          </a:p>
          <a:p>
            <a:r>
              <a:rPr lang="en-GB" sz="2400" dirty="0" smtClean="0">
                <a:solidFill>
                  <a:schemeClr val="tx1"/>
                </a:solidFill>
                <a:latin typeface="Consolas"/>
              </a:rPr>
              <a:t>    return</a:t>
            </a:r>
            <a:r>
              <a:rPr lang="en-GB" sz="2400" dirty="0">
                <a:solidFill>
                  <a:schemeClr val="tx1"/>
                </a:solidFill>
                <a:latin typeface="Consolas"/>
              </a:rPr>
              <a:t>;</a:t>
            </a:r>
          </a:p>
          <a:p>
            <a:r>
              <a:rPr lang="en-GB" sz="2400" dirty="0" smtClean="0">
                <a:solidFill>
                  <a:schemeClr val="tx1"/>
                </a:solidFill>
                <a:latin typeface="Consolas"/>
              </a:rPr>
              <a:t>  }</a:t>
            </a:r>
            <a:endParaRPr lang="en-GB" sz="2400" dirty="0">
              <a:solidFill>
                <a:schemeClr val="tx1"/>
              </a:solidFill>
              <a:latin typeface="Consolas"/>
            </a:endParaRPr>
          </a:p>
          <a:p>
            <a:r>
              <a:rPr lang="en-GB" sz="2400" dirty="0" smtClean="0">
                <a:solidFill>
                  <a:schemeClr val="tx1"/>
                </a:solidFill>
                <a:latin typeface="Consolas"/>
              </a:rPr>
              <a:t>  </a:t>
            </a:r>
            <a:r>
              <a:rPr lang="en-GB" sz="2400" dirty="0">
                <a:solidFill>
                  <a:srgbClr val="0000FF"/>
                </a:solidFill>
                <a:latin typeface="Consolas"/>
              </a:rPr>
              <a:t>#</a:t>
            </a:r>
            <a:r>
              <a:rPr lang="en-GB" sz="2400" dirty="0" err="1">
                <a:solidFill>
                  <a:srgbClr val="0000FF"/>
                </a:solidFill>
                <a:latin typeface="Consolas"/>
              </a:rPr>
              <a:t>endif</a:t>
            </a:r>
            <a:endParaRPr lang="en-GB" sz="2400" dirty="0">
              <a:solidFill>
                <a:srgbClr val="0000FF"/>
              </a:solidFill>
              <a:latin typeface="Consolas"/>
            </a:endParaRPr>
          </a:p>
          <a:p>
            <a:r>
              <a:rPr lang="en-GB" sz="2400" dirty="0" smtClean="0">
                <a:solidFill>
                  <a:srgbClr val="2B91AF"/>
                </a:solidFill>
                <a:highlight>
                  <a:srgbClr val="FFFFFF"/>
                </a:highlight>
                <a:latin typeface="Consolas"/>
              </a:rPr>
              <a:t>  </a:t>
            </a:r>
            <a:r>
              <a:rPr lang="en-GB" sz="2400" dirty="0" err="1" smtClean="0">
                <a:solidFill>
                  <a:srgbClr val="2B91AF"/>
                </a:solidFill>
                <a:highlight>
                  <a:srgbClr val="FFFFFF"/>
                </a:highlight>
                <a:latin typeface="Consolas"/>
              </a:rPr>
              <a:t>WebBrowserTask</a:t>
            </a:r>
            <a:r>
              <a:rPr lang="en-GB" sz="2400" dirty="0" smtClean="0">
                <a:solidFill>
                  <a:schemeClr val="tx1"/>
                </a:solidFill>
                <a:latin typeface="Consolas"/>
              </a:rPr>
              <a:t> web = </a:t>
            </a:r>
            <a:r>
              <a:rPr lang="en-GB" sz="2400" dirty="0" smtClean="0">
                <a:solidFill>
                  <a:srgbClr val="0000FF"/>
                </a:solidFill>
                <a:latin typeface="Consolas"/>
              </a:rPr>
              <a:t>new</a:t>
            </a:r>
            <a:r>
              <a:rPr lang="en-GB" sz="2400" dirty="0" smtClean="0">
                <a:solidFill>
                  <a:schemeClr val="tx1"/>
                </a:solidFill>
                <a:latin typeface="Consolas"/>
              </a:rPr>
              <a:t> </a:t>
            </a:r>
            <a:r>
              <a:rPr lang="en-GB" sz="2400" dirty="0" err="1">
                <a:solidFill>
                  <a:srgbClr val="2B91AF"/>
                </a:solidFill>
                <a:highlight>
                  <a:srgbClr val="FFFFFF"/>
                </a:highlight>
                <a:latin typeface="Consolas"/>
              </a:rPr>
              <a:t>WebBrowserTask</a:t>
            </a:r>
            <a:r>
              <a:rPr lang="en-GB" sz="2400" dirty="0" smtClean="0">
                <a:solidFill>
                  <a:schemeClr val="tx1"/>
                </a:solidFill>
                <a:latin typeface="Consolas"/>
              </a:rPr>
              <a:t>();</a:t>
            </a:r>
          </a:p>
          <a:p>
            <a:r>
              <a:rPr lang="en-GB" sz="2400" dirty="0" smtClean="0">
                <a:solidFill>
                  <a:schemeClr val="tx1"/>
                </a:solidFill>
                <a:latin typeface="Consolas"/>
              </a:rPr>
              <a:t>  </a:t>
            </a:r>
            <a:r>
              <a:rPr lang="en-GB" sz="2400" dirty="0" err="1" smtClean="0">
                <a:solidFill>
                  <a:schemeClr val="tx1"/>
                </a:solidFill>
                <a:latin typeface="Consolas"/>
              </a:rPr>
              <a:t>web.Uri</a:t>
            </a:r>
            <a:r>
              <a:rPr lang="en-GB" sz="2400" dirty="0" smtClean="0">
                <a:solidFill>
                  <a:schemeClr val="tx1"/>
                </a:solidFill>
                <a:latin typeface="Consolas"/>
              </a:rPr>
              <a:t> = </a:t>
            </a:r>
            <a:r>
              <a:rPr lang="en-GB" sz="2400" dirty="0" err="1" smtClean="0">
                <a:solidFill>
                  <a:schemeClr val="tx1"/>
                </a:solidFill>
                <a:latin typeface="Consolas"/>
              </a:rPr>
              <a:t>webFallbackUri</a:t>
            </a:r>
            <a:r>
              <a:rPr lang="en-GB" sz="2400" dirty="0" smtClean="0">
                <a:solidFill>
                  <a:schemeClr val="tx1"/>
                </a:solidFill>
                <a:latin typeface="Consolas"/>
              </a:rPr>
              <a:t>;</a:t>
            </a:r>
          </a:p>
          <a:p>
            <a:r>
              <a:rPr lang="en-GB" sz="2400" dirty="0">
                <a:solidFill>
                  <a:schemeClr val="tx1"/>
                </a:solidFill>
                <a:latin typeface="Consolas"/>
              </a:rPr>
              <a:t> </a:t>
            </a:r>
            <a:r>
              <a:rPr lang="en-GB" sz="2400" dirty="0" smtClean="0">
                <a:solidFill>
                  <a:schemeClr val="tx1"/>
                </a:solidFill>
                <a:latin typeface="Consolas"/>
              </a:rPr>
              <a:t> </a:t>
            </a:r>
            <a:r>
              <a:rPr lang="en-GB" sz="2400" dirty="0" err="1" smtClean="0">
                <a:solidFill>
                  <a:schemeClr val="tx1"/>
                </a:solidFill>
                <a:latin typeface="Consolas"/>
              </a:rPr>
              <a:t>web.Show</a:t>
            </a:r>
            <a:r>
              <a:rPr lang="en-GB" sz="2400" dirty="0" smtClean="0">
                <a:solidFill>
                  <a:schemeClr val="tx1"/>
                </a:solidFill>
                <a:latin typeface="Consolas"/>
              </a:rPr>
              <a:t>();</a:t>
            </a:r>
          </a:p>
          <a:p>
            <a:r>
              <a:rPr lang="en-GB" sz="2400" dirty="0" smtClean="0">
                <a:solidFill>
                  <a:prstClr val="black"/>
                </a:solidFill>
                <a:latin typeface="Consolas"/>
              </a:rPr>
              <a:t>}</a:t>
            </a:r>
            <a:endParaRPr lang="en-GB" sz="2400" dirty="0" smtClean="0">
              <a:latin typeface="Consolas" pitchFamily="49" charset="0"/>
              <a:cs typeface="Consolas" pitchFamily="49"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783999" y="640800"/>
            <a:ext cx="3502758" cy="6094800"/>
          </a:xfrm>
          <a:prstGeom prst="rect">
            <a:avLst/>
          </a:prstGeom>
          <a:noFill/>
          <a:ln>
            <a:noFill/>
          </a:ln>
          <a:effectLst/>
          <a:scene3d>
            <a:camera prst="perspectiveFront">
              <a:rot lat="0" lon="1200000" rev="0"/>
            </a:camera>
            <a:lightRig rig="threePt" dir="t"/>
          </a:scene3d>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85497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Nokia Music Launcher Tasks</a:t>
            </a:r>
            <a:endParaRPr lang="en-GB" dirty="0"/>
          </a:p>
        </p:txBody>
      </p:sp>
      <p:graphicFrame>
        <p:nvGraphicFramePr>
          <p:cNvPr id="5" name="Table 4"/>
          <p:cNvGraphicFramePr>
            <a:graphicFrameLocks noGrp="1"/>
          </p:cNvGraphicFramePr>
          <p:nvPr>
            <p:extLst/>
          </p:nvPr>
        </p:nvGraphicFramePr>
        <p:xfrm>
          <a:off x="457597" y="1229616"/>
          <a:ext cx="11521280" cy="1014030"/>
        </p:xfrm>
        <a:graphic>
          <a:graphicData uri="http://schemas.openxmlformats.org/drawingml/2006/table">
            <a:tbl>
              <a:tblPr firstRow="1" bandRow="1">
                <a:tableStyleId>{793D81CF-94F2-401A-BA57-92F5A7B2D0C5}</a:tableStyleId>
              </a:tblPr>
              <a:tblGrid>
                <a:gridCol w="5760640"/>
                <a:gridCol w="5760640"/>
              </a:tblGrid>
              <a:tr h="513856">
                <a:tc>
                  <a:txBody>
                    <a:bodyPr/>
                    <a:lstStyle/>
                    <a:p>
                      <a:r>
                        <a:rPr lang="en-US" sz="2000" dirty="0" smtClean="0">
                          <a:gradFill>
                            <a:gsLst>
                              <a:gs pos="0">
                                <a:srgbClr val="FFFFFF"/>
                              </a:gs>
                              <a:gs pos="100000">
                                <a:srgbClr val="FFFFFF"/>
                              </a:gs>
                            </a:gsLst>
                            <a:lin ang="5400000" scaled="0"/>
                          </a:gradFill>
                          <a:latin typeface="+mn-lt"/>
                        </a:rPr>
                        <a:t>Use Case</a:t>
                      </a:r>
                      <a:endParaRPr lang="en-US" sz="2000" b="0" dirty="0">
                        <a:gradFill>
                          <a:gsLst>
                            <a:gs pos="0">
                              <a:srgbClr val="FFFFFF"/>
                            </a:gs>
                            <a:gs pos="100000">
                              <a:srgbClr val="FFFFFF"/>
                            </a:gs>
                          </a:gsLst>
                          <a:lin ang="5400000" scaled="0"/>
                        </a:gradFill>
                        <a:latin typeface="+mn-lt"/>
                      </a:endParaRPr>
                    </a:p>
                  </a:txBody>
                  <a:tcPr marT="0" marB="0" anchor="ctr">
                    <a:lnL w="12700" cmpd="sng">
                      <a:noFill/>
                    </a:lnL>
                    <a:lnR>
                      <a:noFill/>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80DD"/>
                    </a:solidFill>
                  </a:tcPr>
                </a:tc>
                <a:tc>
                  <a:txBody>
                    <a:bodyPr/>
                    <a:lstStyle/>
                    <a:p>
                      <a:r>
                        <a:rPr lang="en-US" sz="2000" dirty="0" smtClean="0">
                          <a:gradFill>
                            <a:gsLst>
                              <a:gs pos="0">
                                <a:srgbClr val="FFFFFF"/>
                              </a:gs>
                              <a:gs pos="100000">
                                <a:srgbClr val="FFFFFF"/>
                              </a:gs>
                            </a:gsLst>
                            <a:lin ang="5400000" scaled="0"/>
                          </a:gradFill>
                          <a:latin typeface="+mn-lt"/>
                        </a:rPr>
                        <a:t>Task</a:t>
                      </a:r>
                      <a:endParaRPr lang="en-US" sz="2000" b="0" dirty="0">
                        <a:gradFill>
                          <a:gsLst>
                            <a:gs pos="0">
                              <a:srgbClr val="FFFFFF"/>
                            </a:gs>
                            <a:gs pos="100000">
                              <a:srgbClr val="FFFFFF"/>
                            </a:gs>
                          </a:gsLst>
                          <a:lin ang="5400000" scaled="0"/>
                        </a:gradFill>
                        <a:latin typeface="+mn-lt"/>
                      </a:endParaRPr>
                    </a:p>
                  </a:txBody>
                  <a:tcPr marT="0" marB="0" anchor="ctr">
                    <a:lnL>
                      <a:noFill/>
                    </a:lnL>
                    <a:lnR w="12700" cmpd="sng">
                      <a:noFill/>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80DD"/>
                    </a:solidFill>
                  </a:tcPr>
                </a:tc>
              </a:tr>
              <a:tr h="500174">
                <a:tc>
                  <a:txBody>
                    <a:bodyPr/>
                    <a:lstStyle/>
                    <a:p>
                      <a:r>
                        <a:rPr lang="en-US" sz="2000" dirty="0" smtClean="0">
                          <a:solidFill>
                            <a:srgbClr val="1580DD"/>
                          </a:solidFill>
                        </a:rPr>
                        <a:t>Launch App</a:t>
                      </a:r>
                      <a:endParaRPr lang="en-US" sz="2000" dirty="0">
                        <a:solidFill>
                          <a:srgbClr val="1580DD"/>
                        </a:solidFill>
                      </a:endParaRPr>
                    </a:p>
                  </a:txBody>
                  <a:tcPr marT="0"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400" dirty="0" smtClean="0">
                          <a:solidFill>
                            <a:srgbClr val="0000FF"/>
                          </a:solidFill>
                          <a:highlight>
                            <a:srgbClr val="FFFFFF"/>
                          </a:highlight>
                          <a:latin typeface="Consolas"/>
                        </a:rPr>
                        <a:t>new</a:t>
                      </a:r>
                      <a:r>
                        <a:rPr lang="en-US" sz="2400" dirty="0" smtClean="0">
                          <a:solidFill>
                            <a:srgbClr val="000000"/>
                          </a:solidFill>
                          <a:highlight>
                            <a:srgbClr val="FFFFFF"/>
                          </a:highlight>
                          <a:latin typeface="Consolas"/>
                        </a:rPr>
                        <a:t> </a:t>
                      </a:r>
                      <a:r>
                        <a:rPr lang="en-US" sz="2400" dirty="0" err="1" smtClean="0">
                          <a:solidFill>
                            <a:srgbClr val="2B91AF"/>
                          </a:solidFill>
                          <a:highlight>
                            <a:srgbClr val="FFFFFF"/>
                          </a:highlight>
                          <a:latin typeface="Consolas"/>
                        </a:rPr>
                        <a:t>LaunchTask</a:t>
                      </a:r>
                      <a:r>
                        <a:rPr lang="en-US" sz="2400" dirty="0" smtClean="0">
                          <a:solidFill>
                            <a:srgbClr val="000000"/>
                          </a:solidFill>
                          <a:highlight>
                            <a:srgbClr val="FFFFFF"/>
                          </a:highlight>
                          <a:latin typeface="Consolas"/>
                        </a:rPr>
                        <a:t>().Show();</a:t>
                      </a:r>
                      <a:endParaRPr lang="en-US" sz="2400" dirty="0" smtClean="0"/>
                    </a:p>
                  </a:txBody>
                  <a:tcPr marT="0"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3" name="Table 2"/>
          <p:cNvGraphicFramePr>
            <a:graphicFrameLocks noGrp="1"/>
          </p:cNvGraphicFramePr>
          <p:nvPr>
            <p:extLst/>
          </p:nvPr>
        </p:nvGraphicFramePr>
        <p:xfrm>
          <a:off x="457597" y="2273126"/>
          <a:ext cx="11521280" cy="1189553"/>
        </p:xfrm>
        <a:graphic>
          <a:graphicData uri="http://schemas.openxmlformats.org/drawingml/2006/table">
            <a:tbl>
              <a:tblPr firstRow="1" bandRow="1">
                <a:tableStyleId>{793D81CF-94F2-401A-BA57-92F5A7B2D0C5}</a:tableStyleId>
              </a:tblPr>
              <a:tblGrid>
                <a:gridCol w="5760640"/>
                <a:gridCol w="5760640"/>
              </a:tblGrid>
              <a:tr h="118955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Search MP3 store</a:t>
                      </a:r>
                    </a:p>
                  </a:txBody>
                  <a:tcPr marT="0"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r>
                        <a:rPr lang="en-US" sz="2400" b="0" dirty="0" smtClean="0">
                          <a:solidFill>
                            <a:srgbClr val="0000FF"/>
                          </a:solidFill>
                          <a:highlight>
                            <a:srgbClr val="FFFFFF"/>
                          </a:highlight>
                          <a:latin typeface="Consolas"/>
                        </a:rPr>
                        <a:t>new</a:t>
                      </a:r>
                      <a:r>
                        <a:rPr lang="en-US" sz="2400" b="0" dirty="0" smtClean="0">
                          <a:solidFill>
                            <a:srgbClr val="000000"/>
                          </a:solidFill>
                          <a:highlight>
                            <a:srgbClr val="FFFFFF"/>
                          </a:highlight>
                          <a:latin typeface="Consolas"/>
                        </a:rPr>
                        <a:t> </a:t>
                      </a:r>
                      <a:r>
                        <a:rPr lang="en-US" sz="2400" b="0" dirty="0" err="1" smtClean="0">
                          <a:solidFill>
                            <a:srgbClr val="2B91AF"/>
                          </a:solidFill>
                          <a:highlight>
                            <a:srgbClr val="FFFFFF"/>
                          </a:highlight>
                          <a:latin typeface="Consolas"/>
                        </a:rPr>
                        <a:t>MusicSearchTask</a:t>
                      </a:r>
                      <a:r>
                        <a:rPr lang="en-US" sz="2400" b="0" dirty="0" smtClean="0">
                          <a:solidFill>
                            <a:srgbClr val="000000"/>
                          </a:solidFill>
                          <a:highlight>
                            <a:srgbClr val="FFFFFF"/>
                          </a:highlight>
                          <a:latin typeface="Consolas"/>
                        </a:rPr>
                        <a:t>() {</a:t>
                      </a:r>
                    </a:p>
                    <a:p>
                      <a:r>
                        <a:rPr lang="en-US" sz="2400" b="0" dirty="0" smtClean="0">
                          <a:solidFill>
                            <a:srgbClr val="000000"/>
                          </a:solidFill>
                          <a:highlight>
                            <a:srgbClr val="FFFFFF"/>
                          </a:highlight>
                          <a:latin typeface="Consolas"/>
                        </a:rPr>
                        <a:t>     </a:t>
                      </a:r>
                      <a:r>
                        <a:rPr lang="en-US" sz="2400" b="0" baseline="0" dirty="0" smtClean="0">
                          <a:solidFill>
                            <a:srgbClr val="000000"/>
                          </a:solidFill>
                          <a:highlight>
                            <a:srgbClr val="FFFFFF"/>
                          </a:highlight>
                          <a:latin typeface="Consolas"/>
                        </a:rPr>
                        <a:t> </a:t>
                      </a:r>
                      <a:r>
                        <a:rPr lang="en-US" sz="2400" b="0" dirty="0" err="1" smtClean="0">
                          <a:solidFill>
                            <a:srgbClr val="000000"/>
                          </a:solidFill>
                          <a:highlight>
                            <a:srgbClr val="FFFFFF"/>
                          </a:highlight>
                          <a:latin typeface="Consolas"/>
                        </a:rPr>
                        <a:t>SearchTerms</a:t>
                      </a:r>
                      <a:r>
                        <a:rPr lang="en-US" sz="2400" b="0" dirty="0" smtClean="0">
                          <a:solidFill>
                            <a:srgbClr val="000000"/>
                          </a:solidFill>
                          <a:highlight>
                            <a:srgbClr val="FFFFFF"/>
                          </a:highlight>
                          <a:latin typeface="Consolas"/>
                        </a:rPr>
                        <a:t> = </a:t>
                      </a:r>
                      <a:r>
                        <a:rPr lang="en-US" sz="2400" b="0" dirty="0" smtClean="0">
                          <a:solidFill>
                            <a:srgbClr val="A31515"/>
                          </a:solidFill>
                          <a:highlight>
                            <a:srgbClr val="FFFFFF"/>
                          </a:highlight>
                          <a:latin typeface="Consolas"/>
                        </a:rPr>
                        <a:t>"</a:t>
                      </a:r>
                      <a:r>
                        <a:rPr lang="en-US" sz="2400" b="0" dirty="0" err="1" smtClean="0">
                          <a:solidFill>
                            <a:srgbClr val="A31515"/>
                          </a:solidFill>
                          <a:highlight>
                            <a:srgbClr val="FFFFFF"/>
                          </a:highlight>
                          <a:latin typeface="Consolas"/>
                        </a:rPr>
                        <a:t>Rihanna</a:t>
                      </a:r>
                      <a:r>
                        <a:rPr lang="en-US" sz="2400" b="0" dirty="0" smtClean="0">
                          <a:solidFill>
                            <a:srgbClr val="A31515"/>
                          </a:solidFill>
                          <a:highlight>
                            <a:srgbClr val="FFFFFF"/>
                          </a:highlight>
                          <a:latin typeface="Consolas"/>
                        </a:rPr>
                        <a:t>"</a:t>
                      </a:r>
                      <a:endParaRPr lang="en-US" sz="2400" b="0" dirty="0" smtClean="0">
                        <a:solidFill>
                          <a:srgbClr val="000000"/>
                        </a:solidFill>
                        <a:highlight>
                          <a:srgbClr val="FFFFFF"/>
                        </a:highlight>
                        <a:latin typeface="Consolas"/>
                      </a:endParaRPr>
                    </a:p>
                    <a:p>
                      <a:r>
                        <a:rPr lang="en-US" sz="2400" b="0" dirty="0" smtClean="0">
                          <a:solidFill>
                            <a:srgbClr val="000000"/>
                          </a:solidFill>
                          <a:highlight>
                            <a:srgbClr val="FFFFFF"/>
                          </a:highlight>
                          <a:latin typeface="Consolas"/>
                        </a:rPr>
                        <a:t>}.Show();</a:t>
                      </a:r>
                      <a:endParaRPr lang="en-US" sz="2400" b="0" dirty="0"/>
                    </a:p>
                  </a:txBody>
                  <a:tcPr marT="0"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bl>
          </a:graphicData>
        </a:graphic>
      </p:graphicFrame>
      <p:graphicFrame>
        <p:nvGraphicFramePr>
          <p:cNvPr id="4" name="Table 3"/>
          <p:cNvGraphicFramePr>
            <a:graphicFrameLocks noGrp="1"/>
          </p:cNvGraphicFramePr>
          <p:nvPr>
            <p:extLst/>
          </p:nvPr>
        </p:nvGraphicFramePr>
        <p:xfrm>
          <a:off x="457597" y="3497262"/>
          <a:ext cx="11521280" cy="1157827"/>
        </p:xfrm>
        <a:graphic>
          <a:graphicData uri="http://schemas.openxmlformats.org/drawingml/2006/table">
            <a:tbl>
              <a:tblPr firstRow="1" bandRow="1">
                <a:tableStyleId>{793D81CF-94F2-401A-BA57-92F5A7B2D0C5}</a:tableStyleId>
              </a:tblPr>
              <a:tblGrid>
                <a:gridCol w="5760640"/>
                <a:gridCol w="5760640"/>
              </a:tblGrid>
              <a:tr h="1157827">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Show Artist Details</a:t>
                      </a:r>
                    </a:p>
                  </a:txBody>
                  <a:tcPr marT="0"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400" b="0" dirty="0" smtClean="0">
                          <a:solidFill>
                            <a:srgbClr val="0000FF"/>
                          </a:solidFill>
                          <a:highlight>
                            <a:srgbClr val="FFFFFF"/>
                          </a:highlight>
                          <a:latin typeface="Consolas"/>
                        </a:rPr>
                        <a:t>new</a:t>
                      </a:r>
                      <a:r>
                        <a:rPr lang="en-US" sz="2400" b="0" dirty="0" smtClean="0">
                          <a:solidFill>
                            <a:srgbClr val="000000"/>
                          </a:solidFill>
                          <a:highlight>
                            <a:srgbClr val="FFFFFF"/>
                          </a:highlight>
                          <a:latin typeface="Consolas"/>
                        </a:rPr>
                        <a:t> </a:t>
                      </a:r>
                      <a:r>
                        <a:rPr lang="en-US" sz="2400" b="0" dirty="0" err="1" smtClean="0">
                          <a:solidFill>
                            <a:srgbClr val="2B91AF"/>
                          </a:solidFill>
                          <a:highlight>
                            <a:srgbClr val="FFFFFF"/>
                          </a:highlight>
                          <a:latin typeface="Consolas"/>
                        </a:rPr>
                        <a:t>ShowArtistTask</a:t>
                      </a:r>
                      <a:r>
                        <a:rPr lang="en-US" sz="2400" b="0" dirty="0" smtClean="0">
                          <a:solidFill>
                            <a:srgbClr val="000000"/>
                          </a:solidFill>
                          <a:highlight>
                            <a:srgbClr val="FFFFFF"/>
                          </a:highlight>
                          <a:latin typeface="Consolas"/>
                        </a:rPr>
                        <a:t>() {</a:t>
                      </a:r>
                    </a:p>
                    <a:p>
                      <a:r>
                        <a:rPr lang="en-US" sz="2400" b="0" dirty="0" smtClean="0">
                          <a:solidFill>
                            <a:srgbClr val="000000"/>
                          </a:solidFill>
                          <a:highlight>
                            <a:srgbClr val="FFFFFF"/>
                          </a:highlight>
                          <a:latin typeface="Consolas"/>
                        </a:rPr>
                        <a:t>        </a:t>
                      </a:r>
                      <a:r>
                        <a:rPr lang="en-US" sz="2400" b="0" dirty="0" err="1" smtClean="0">
                          <a:solidFill>
                            <a:srgbClr val="000000"/>
                          </a:solidFill>
                          <a:highlight>
                            <a:srgbClr val="FFFFFF"/>
                          </a:highlight>
                          <a:latin typeface="Consolas"/>
                        </a:rPr>
                        <a:t>ArtistName</a:t>
                      </a:r>
                      <a:r>
                        <a:rPr lang="en-US" sz="2400" b="0" dirty="0" smtClean="0">
                          <a:solidFill>
                            <a:srgbClr val="000000"/>
                          </a:solidFill>
                          <a:highlight>
                            <a:srgbClr val="FFFFFF"/>
                          </a:highlight>
                          <a:latin typeface="Consolas"/>
                        </a:rPr>
                        <a:t> = </a:t>
                      </a:r>
                      <a:r>
                        <a:rPr lang="en-US" sz="2400" b="0" dirty="0" smtClean="0">
                          <a:solidFill>
                            <a:srgbClr val="A31515"/>
                          </a:solidFill>
                          <a:highlight>
                            <a:srgbClr val="FFFFFF"/>
                          </a:highlight>
                          <a:latin typeface="Consolas"/>
                        </a:rPr>
                        <a:t>"Green Day”</a:t>
                      </a:r>
                      <a:endParaRPr lang="en-US" sz="2400" b="0" dirty="0" smtClean="0">
                        <a:solidFill>
                          <a:srgbClr val="000000"/>
                        </a:solidFill>
                        <a:highlight>
                          <a:srgbClr val="FFFFFF"/>
                        </a:highlight>
                        <a:latin typeface="Consolas"/>
                      </a:endParaRPr>
                    </a:p>
                    <a:p>
                      <a:r>
                        <a:rPr lang="en-US" sz="2400" b="0" dirty="0" smtClean="0">
                          <a:solidFill>
                            <a:srgbClr val="000000"/>
                          </a:solidFill>
                          <a:highlight>
                            <a:srgbClr val="FFFFFF"/>
                          </a:highlight>
                          <a:latin typeface="Consolas"/>
                        </a:rPr>
                        <a:t>}.Show();</a:t>
                      </a:r>
                      <a:endParaRPr lang="en-US" sz="2400" b="0" dirty="0" smtClean="0"/>
                    </a:p>
                  </a:txBody>
                  <a:tcPr marT="0"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6" name="Table 5"/>
          <p:cNvGraphicFramePr>
            <a:graphicFrameLocks noGrp="1"/>
          </p:cNvGraphicFramePr>
          <p:nvPr>
            <p:extLst/>
          </p:nvPr>
        </p:nvGraphicFramePr>
        <p:xfrm>
          <a:off x="457597" y="4649390"/>
          <a:ext cx="11521280" cy="1162313"/>
        </p:xfrm>
        <a:graphic>
          <a:graphicData uri="http://schemas.openxmlformats.org/drawingml/2006/table">
            <a:tbl>
              <a:tblPr firstRow="1" bandRow="1">
                <a:tableStyleId>{793D81CF-94F2-401A-BA57-92F5A7B2D0C5}</a:tableStyleId>
              </a:tblPr>
              <a:tblGrid>
                <a:gridCol w="5760640"/>
                <a:gridCol w="5760640"/>
              </a:tblGrid>
              <a:tr h="116231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Play an Artist or Curated Mix</a:t>
                      </a:r>
                    </a:p>
                  </a:txBody>
                  <a:tcPr marT="0"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r>
                        <a:rPr lang="en-US" sz="2400" b="0" dirty="0" smtClean="0">
                          <a:solidFill>
                            <a:srgbClr val="0000FF"/>
                          </a:solidFill>
                          <a:highlight>
                            <a:srgbClr val="FFFFFF"/>
                          </a:highlight>
                          <a:latin typeface="Consolas"/>
                        </a:rPr>
                        <a:t>new</a:t>
                      </a:r>
                      <a:r>
                        <a:rPr lang="en-US" sz="2400" b="0" dirty="0" smtClean="0">
                          <a:solidFill>
                            <a:srgbClr val="000000"/>
                          </a:solidFill>
                          <a:highlight>
                            <a:srgbClr val="FFFFFF"/>
                          </a:highlight>
                          <a:latin typeface="Consolas"/>
                        </a:rPr>
                        <a:t> </a:t>
                      </a:r>
                      <a:r>
                        <a:rPr lang="en-US" sz="2400" b="0" dirty="0" err="1" smtClean="0">
                          <a:solidFill>
                            <a:srgbClr val="2B91AF"/>
                          </a:solidFill>
                          <a:highlight>
                            <a:srgbClr val="FFFFFF"/>
                          </a:highlight>
                          <a:latin typeface="Consolas"/>
                        </a:rPr>
                        <a:t>PlayMixTask</a:t>
                      </a:r>
                      <a:r>
                        <a:rPr lang="en-US" sz="2400" b="0" dirty="0" smtClean="0">
                          <a:solidFill>
                            <a:srgbClr val="000000"/>
                          </a:solidFill>
                          <a:highlight>
                            <a:srgbClr val="FFFFFF"/>
                          </a:highlight>
                          <a:latin typeface="Consolas"/>
                        </a:rPr>
                        <a:t>() {</a:t>
                      </a:r>
                    </a:p>
                    <a:p>
                      <a:pPr lvl="1"/>
                      <a:r>
                        <a:rPr lang="en-US" sz="2400" b="0" dirty="0" err="1" smtClean="0">
                          <a:solidFill>
                            <a:srgbClr val="000000"/>
                          </a:solidFill>
                          <a:highlight>
                            <a:srgbClr val="FFFFFF"/>
                          </a:highlight>
                          <a:latin typeface="Consolas"/>
                        </a:rPr>
                        <a:t>ArtistName</a:t>
                      </a:r>
                      <a:r>
                        <a:rPr lang="en-US" sz="2400" b="0" dirty="0" smtClean="0">
                          <a:solidFill>
                            <a:srgbClr val="000000"/>
                          </a:solidFill>
                          <a:highlight>
                            <a:srgbClr val="FFFFFF"/>
                          </a:highlight>
                          <a:latin typeface="Consolas"/>
                        </a:rPr>
                        <a:t> = </a:t>
                      </a:r>
                      <a:r>
                        <a:rPr lang="en-US" sz="2400" b="0" dirty="0" smtClean="0">
                          <a:solidFill>
                            <a:srgbClr val="A31515"/>
                          </a:solidFill>
                          <a:highlight>
                            <a:srgbClr val="FFFFFF"/>
                          </a:highlight>
                          <a:latin typeface="Consolas"/>
                        </a:rPr>
                        <a:t>"Green Day"</a:t>
                      </a:r>
                      <a:endParaRPr lang="en-US" sz="2400" b="0" dirty="0" smtClean="0">
                        <a:solidFill>
                          <a:srgbClr val="000000"/>
                        </a:solidFill>
                        <a:highlight>
                          <a:srgbClr val="FFFFFF"/>
                        </a:highlight>
                        <a:latin typeface="Consolas"/>
                      </a:endParaRPr>
                    </a:p>
                    <a:p>
                      <a:r>
                        <a:rPr lang="en-US" sz="2400" b="0" dirty="0" smtClean="0">
                          <a:solidFill>
                            <a:srgbClr val="000000"/>
                          </a:solidFill>
                          <a:highlight>
                            <a:srgbClr val="FFFFFF"/>
                          </a:highlight>
                          <a:latin typeface="Consolas"/>
                        </a:rPr>
                        <a:t>}.Show();</a:t>
                      </a:r>
                      <a:endParaRPr lang="en-US" sz="2400" b="0" dirty="0" smtClean="0"/>
                    </a:p>
                  </a:txBody>
                  <a:tcPr marT="0"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bl>
          </a:graphicData>
        </a:graphic>
      </p:graphicFrame>
      <p:graphicFrame>
        <p:nvGraphicFramePr>
          <p:cNvPr id="7" name="Table 6"/>
          <p:cNvGraphicFramePr>
            <a:graphicFrameLocks noGrp="1"/>
          </p:cNvGraphicFramePr>
          <p:nvPr>
            <p:extLst/>
          </p:nvPr>
        </p:nvGraphicFramePr>
        <p:xfrm>
          <a:off x="457597" y="5813513"/>
          <a:ext cx="11521280" cy="489816"/>
        </p:xfrm>
        <a:graphic>
          <a:graphicData uri="http://schemas.openxmlformats.org/drawingml/2006/table">
            <a:tbl>
              <a:tblPr firstRow="1" bandRow="1">
                <a:tableStyleId>{793D81CF-94F2-401A-BA57-92F5A7B2D0C5}</a:tableStyleId>
              </a:tblPr>
              <a:tblGrid>
                <a:gridCol w="5760640"/>
                <a:gridCol w="5760640"/>
              </a:tblGrid>
              <a:tr h="489816">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Show Gigs Around</a:t>
                      </a:r>
                      <a:r>
                        <a:rPr lang="en-US" sz="2000" b="0" baseline="0" dirty="0" smtClean="0">
                          <a:solidFill>
                            <a:srgbClr val="1580DD"/>
                          </a:solidFill>
                        </a:rPr>
                        <a:t> You or </a:t>
                      </a:r>
                      <a:r>
                        <a:rPr lang="en-US" sz="2000" b="0" dirty="0" smtClean="0">
                          <a:solidFill>
                            <a:srgbClr val="1580DD"/>
                          </a:solidFill>
                        </a:rPr>
                        <a:t>Search for Gigs</a:t>
                      </a:r>
                    </a:p>
                  </a:txBody>
                  <a:tcPr marT="0"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400" b="0" dirty="0" smtClean="0">
                          <a:solidFill>
                            <a:srgbClr val="0000FF"/>
                          </a:solidFill>
                          <a:highlight>
                            <a:srgbClr val="FFFFFF"/>
                          </a:highlight>
                          <a:latin typeface="Consolas"/>
                        </a:rPr>
                        <a:t>new</a:t>
                      </a:r>
                      <a:r>
                        <a:rPr lang="en-US" sz="2400" b="0" dirty="0" smtClean="0">
                          <a:solidFill>
                            <a:srgbClr val="000000"/>
                          </a:solidFill>
                          <a:highlight>
                            <a:srgbClr val="FFFFFF"/>
                          </a:highlight>
                          <a:latin typeface="Consolas"/>
                        </a:rPr>
                        <a:t> </a:t>
                      </a:r>
                      <a:r>
                        <a:rPr lang="en-US" sz="2400" b="0" dirty="0" err="1" smtClean="0">
                          <a:solidFill>
                            <a:srgbClr val="2B91AF"/>
                          </a:solidFill>
                          <a:highlight>
                            <a:srgbClr val="FFFFFF"/>
                          </a:highlight>
                          <a:latin typeface="Consolas"/>
                        </a:rPr>
                        <a:t>ShowGigsTask</a:t>
                      </a:r>
                      <a:r>
                        <a:rPr lang="en-US" sz="2400" b="0" dirty="0" smtClean="0">
                          <a:solidFill>
                            <a:srgbClr val="000000"/>
                          </a:solidFill>
                          <a:highlight>
                            <a:srgbClr val="FFFFFF"/>
                          </a:highlight>
                          <a:latin typeface="Consolas"/>
                        </a:rPr>
                        <a:t>().Show();</a:t>
                      </a:r>
                      <a:endParaRPr lang="en-US" sz="2400" b="0" dirty="0" smtClean="0"/>
                    </a:p>
                  </a:txBody>
                  <a:tcPr marT="0"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8" name="Table 7"/>
          <p:cNvGraphicFramePr>
            <a:graphicFrameLocks noGrp="1"/>
          </p:cNvGraphicFramePr>
          <p:nvPr>
            <p:extLst/>
          </p:nvPr>
        </p:nvGraphicFramePr>
        <p:xfrm>
          <a:off x="457597" y="6305574"/>
          <a:ext cx="11521280" cy="494467"/>
        </p:xfrm>
        <a:graphic>
          <a:graphicData uri="http://schemas.openxmlformats.org/drawingml/2006/table">
            <a:tbl>
              <a:tblPr firstRow="1" bandRow="1">
                <a:tableStyleId>{793D81CF-94F2-401A-BA57-92F5A7B2D0C5}</a:tableStyleId>
              </a:tblPr>
              <a:tblGrid>
                <a:gridCol w="5760640"/>
                <a:gridCol w="5760640"/>
              </a:tblGrid>
              <a:tr h="494467">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Show Curated Mixes</a:t>
                      </a:r>
                    </a:p>
                  </a:txBody>
                  <a:tcPr marT="0" marB="0" anchor="ctr">
                    <a:lnL w="12700"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400" b="0" dirty="0" smtClean="0">
                          <a:solidFill>
                            <a:srgbClr val="0000FF"/>
                          </a:solidFill>
                          <a:highlight>
                            <a:srgbClr val="FFFFFF"/>
                          </a:highlight>
                          <a:latin typeface="Consolas"/>
                        </a:rPr>
                        <a:t>new</a:t>
                      </a:r>
                      <a:r>
                        <a:rPr lang="en-US" sz="2400" b="0" dirty="0" smtClean="0">
                          <a:solidFill>
                            <a:srgbClr val="000000"/>
                          </a:solidFill>
                          <a:highlight>
                            <a:srgbClr val="FFFFFF"/>
                          </a:highlight>
                          <a:latin typeface="Consolas"/>
                        </a:rPr>
                        <a:t> </a:t>
                      </a:r>
                      <a:r>
                        <a:rPr lang="en-US" sz="2400" b="0" dirty="0" err="1" smtClean="0">
                          <a:solidFill>
                            <a:srgbClr val="2B91AF"/>
                          </a:solidFill>
                          <a:highlight>
                            <a:srgbClr val="FFFFFF"/>
                          </a:highlight>
                          <a:latin typeface="Consolas"/>
                        </a:rPr>
                        <a:t>ShowMixesTask</a:t>
                      </a:r>
                      <a:r>
                        <a:rPr lang="en-US" sz="2400" b="0" dirty="0" smtClean="0">
                          <a:solidFill>
                            <a:srgbClr val="000000"/>
                          </a:solidFill>
                          <a:highlight>
                            <a:srgbClr val="FFFFFF"/>
                          </a:highlight>
                          <a:latin typeface="Consolas"/>
                        </a:rPr>
                        <a:t>().Show();</a:t>
                      </a:r>
                      <a:endParaRPr lang="en-US" sz="2400" b="0" dirty="0" smtClean="0"/>
                    </a:p>
                  </a:txBody>
                  <a:tcPr marT="0" marB="0" anchor="ctr">
                    <a:lnL w="3175"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bl>
          </a:graphicData>
        </a:graphic>
      </p:graphicFrame>
    </p:spTree>
    <p:extLst>
      <p:ext uri="{BB962C8B-B14F-4D97-AF65-F5344CB8AC3E}">
        <p14:creationId xmlns:p14="http://schemas.microsoft.com/office/powerpoint/2010/main" val="426851133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mtClean="0"/>
              <a:t>Demo</a:t>
            </a:r>
          </a:p>
          <a:p>
            <a:r>
              <a:rPr lang="en-GB" smtClean="0"/>
              <a:t>Install API with NuGet</a:t>
            </a:r>
          </a:p>
          <a:p>
            <a:r>
              <a:rPr lang="en-GB" smtClean="0"/>
              <a:t>Replace URI-based App-to-App with MusicSearchTask</a:t>
            </a:r>
          </a:p>
          <a:p>
            <a:r>
              <a:rPr lang="en-GB" smtClean="0"/>
              <a:t>Take an existing Location-based app and add “Gigs Near You” feature</a:t>
            </a:r>
            <a:endParaRPr lang="en-GB" dirty="0"/>
          </a:p>
        </p:txBody>
      </p:sp>
      <p:sp>
        <p:nvSpPr>
          <p:cNvPr id="4" name="Title 3"/>
          <p:cNvSpPr>
            <a:spLocks noGrp="1"/>
          </p:cNvSpPr>
          <p:nvPr>
            <p:ph type="title"/>
          </p:nvPr>
        </p:nvSpPr>
        <p:spPr/>
        <p:txBody>
          <a:bodyPr/>
          <a:lstStyle/>
          <a:p>
            <a:r>
              <a:rPr lang="en-US" smtClean="0"/>
              <a:t>Nokia Music Launcher Tasks</a:t>
            </a:r>
            <a:endParaRPr lang="en-US" dirty="0"/>
          </a:p>
        </p:txBody>
      </p:sp>
    </p:spTree>
    <p:extLst>
      <p:ext uri="{BB962C8B-B14F-4D97-AF65-F5344CB8AC3E}">
        <p14:creationId xmlns:p14="http://schemas.microsoft.com/office/powerpoint/2010/main" val="42122797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13581" y="1193006"/>
            <a:ext cx="6264696" cy="5307818"/>
          </a:xfrm>
        </p:spPr>
        <p:txBody>
          <a:bodyPr anchor="ctr"/>
          <a:lstStyle/>
          <a:p>
            <a:pPr lvl="0"/>
            <a:r>
              <a:rPr lang="en-GB" dirty="0"/>
              <a:t>Makes it easy for you to integrate music data into your app</a:t>
            </a:r>
            <a:r>
              <a:rPr lang="en-GB" dirty="0" smtClean="0"/>
              <a:t>.</a:t>
            </a:r>
            <a:endParaRPr lang="en-GB" sz="2400" dirty="0" smtClean="0">
              <a:solidFill>
                <a:srgbClr val="2B91AF"/>
              </a:solidFill>
              <a:highlight>
                <a:srgbClr val="FFFFFF"/>
              </a:highlight>
              <a:latin typeface="Consolas"/>
            </a:endParaRPr>
          </a:p>
          <a:p>
            <a:pPr defTabSz="932503">
              <a:spcBef>
                <a:spcPts val="576"/>
              </a:spcBef>
              <a:spcAft>
                <a:spcPts val="816"/>
              </a:spcAft>
            </a:pPr>
            <a:r>
              <a:rPr lang="en-GB" sz="2400" dirty="0" err="1" smtClean="0">
                <a:solidFill>
                  <a:srgbClr val="2B91AF"/>
                </a:solidFill>
                <a:highlight>
                  <a:srgbClr val="FFFFFF"/>
                </a:highlight>
                <a:latin typeface="Consolas"/>
              </a:rPr>
              <a:t>MusicClientAsync</a:t>
            </a:r>
            <a:r>
              <a:rPr lang="en-GB" sz="2400" dirty="0" smtClean="0">
                <a:solidFill>
                  <a:srgbClr val="000000"/>
                </a:solidFill>
                <a:highlight>
                  <a:srgbClr val="FFFFFF"/>
                </a:highlight>
                <a:latin typeface="Consolas"/>
              </a:rPr>
              <a:t> </a:t>
            </a:r>
            <a:r>
              <a:rPr lang="en-GB" sz="2400" dirty="0">
                <a:solidFill>
                  <a:srgbClr val="000000"/>
                </a:solidFill>
                <a:highlight>
                  <a:srgbClr val="FFFFFF"/>
                </a:highlight>
                <a:latin typeface="Consolas"/>
              </a:rPr>
              <a:t>client = </a:t>
            </a:r>
            <a:r>
              <a:rPr lang="en-GB" sz="2400" dirty="0">
                <a:solidFill>
                  <a:srgbClr val="0000FF"/>
                </a:solidFill>
                <a:highlight>
                  <a:srgbClr val="FFFFFF"/>
                </a:highlight>
                <a:latin typeface="Consolas"/>
              </a:rPr>
              <a:t>new</a:t>
            </a:r>
            <a:r>
              <a:rPr lang="en-GB" sz="2400" dirty="0">
                <a:solidFill>
                  <a:srgbClr val="000000"/>
                </a:solidFill>
                <a:highlight>
                  <a:srgbClr val="FFFFFF"/>
                </a:highlight>
                <a:latin typeface="Consolas"/>
              </a:rPr>
              <a:t> </a:t>
            </a:r>
            <a:r>
              <a:rPr lang="en-GB" sz="2400" dirty="0" err="1">
                <a:solidFill>
                  <a:srgbClr val="2B91AF"/>
                </a:solidFill>
                <a:highlight>
                  <a:srgbClr val="FFFFFF"/>
                </a:highlight>
                <a:latin typeface="Consolas"/>
              </a:rPr>
              <a:t>MusicClientAsync</a:t>
            </a:r>
            <a:r>
              <a:rPr lang="en-GB" sz="2400" dirty="0" smtClean="0">
                <a:solidFill>
                  <a:srgbClr val="000000"/>
                </a:solidFill>
                <a:highlight>
                  <a:srgbClr val="FFFFFF"/>
                </a:highlight>
                <a:latin typeface="Consolas"/>
              </a:rPr>
              <a:t>(</a:t>
            </a:r>
            <a:r>
              <a:rPr lang="en-GB" sz="2400" dirty="0" err="1" smtClean="0">
                <a:solidFill>
                  <a:srgbClr val="000000"/>
                </a:solidFill>
                <a:highlight>
                  <a:srgbClr val="FFFFFF"/>
                </a:highlight>
                <a:latin typeface="Consolas"/>
              </a:rPr>
              <a:t>AppId</a:t>
            </a:r>
            <a:r>
              <a:rPr lang="en-GB" sz="2400" dirty="0">
                <a:solidFill>
                  <a:srgbClr val="000000"/>
                </a:solidFill>
                <a:highlight>
                  <a:srgbClr val="FFFFFF"/>
                </a:highlight>
                <a:latin typeface="Consolas"/>
              </a:rPr>
              <a:t>, </a:t>
            </a:r>
            <a:r>
              <a:rPr lang="en-GB" sz="2400" dirty="0" err="1" smtClean="0">
                <a:solidFill>
                  <a:srgbClr val="000000"/>
                </a:solidFill>
                <a:highlight>
                  <a:srgbClr val="FFFFFF"/>
                </a:highlight>
                <a:latin typeface="Consolas"/>
              </a:rPr>
              <a:t>AppCode</a:t>
            </a:r>
            <a:r>
              <a:rPr lang="en-GB" sz="2400" dirty="0" smtClean="0">
                <a:solidFill>
                  <a:srgbClr val="000000"/>
                </a:solidFill>
                <a:highlight>
                  <a:srgbClr val="FFFFFF"/>
                </a:highlight>
                <a:latin typeface="Consolas"/>
              </a:rPr>
              <a:t>)</a:t>
            </a:r>
            <a:r>
              <a:rPr lang="en-GB" sz="2400" dirty="0">
                <a:solidFill>
                  <a:srgbClr val="000000"/>
                </a:solidFill>
                <a:highlight>
                  <a:srgbClr val="FFFFFF"/>
                </a:highlight>
                <a:latin typeface="Consolas"/>
              </a:rPr>
              <a:t>;</a:t>
            </a:r>
            <a:endParaRPr lang="en-GB" sz="2400" dirty="0" smtClean="0">
              <a:solidFill>
                <a:srgbClr val="0000FF"/>
              </a:solidFill>
              <a:highlight>
                <a:srgbClr val="FFFFFF"/>
              </a:highlight>
              <a:latin typeface="Consolas"/>
            </a:endParaRPr>
          </a:p>
          <a:p>
            <a:pPr lvl="0" defTabSz="932503">
              <a:spcBef>
                <a:spcPts val="576"/>
              </a:spcBef>
              <a:spcAft>
                <a:spcPts val="816"/>
              </a:spcAft>
            </a:pPr>
            <a:r>
              <a:rPr lang="en-GB" sz="2400" dirty="0" err="1" smtClean="0">
                <a:solidFill>
                  <a:srgbClr val="0000FF"/>
                </a:solidFill>
                <a:highlight>
                  <a:srgbClr val="FFFFFF"/>
                </a:highlight>
                <a:latin typeface="Consolas"/>
              </a:rPr>
              <a:t>var</a:t>
            </a:r>
            <a:r>
              <a:rPr lang="en-GB" sz="2400" dirty="0" smtClean="0">
                <a:solidFill>
                  <a:srgbClr val="000000"/>
                </a:solidFill>
                <a:highlight>
                  <a:srgbClr val="FFFFFF"/>
                </a:highlight>
                <a:latin typeface="Consolas"/>
              </a:rPr>
              <a:t> artists </a:t>
            </a:r>
            <a:r>
              <a:rPr lang="en-GB" sz="2400" dirty="0">
                <a:solidFill>
                  <a:srgbClr val="000000"/>
                </a:solidFill>
                <a:highlight>
                  <a:srgbClr val="FFFFFF"/>
                </a:highlight>
                <a:latin typeface="Consolas"/>
              </a:rPr>
              <a:t>= </a:t>
            </a:r>
            <a:br>
              <a:rPr lang="en-GB" sz="2400" dirty="0">
                <a:solidFill>
                  <a:srgbClr val="000000"/>
                </a:solidFill>
                <a:highlight>
                  <a:srgbClr val="FFFFFF"/>
                </a:highlight>
                <a:latin typeface="Consolas"/>
              </a:rPr>
            </a:br>
            <a:r>
              <a:rPr lang="en-GB" sz="2400" dirty="0">
                <a:solidFill>
                  <a:srgbClr val="000000"/>
                </a:solidFill>
                <a:highlight>
                  <a:srgbClr val="FFFFFF"/>
                </a:highlight>
                <a:latin typeface="Consolas"/>
              </a:rPr>
              <a:t> </a:t>
            </a:r>
            <a:r>
              <a:rPr lang="en-GB" sz="2400" dirty="0" smtClean="0">
                <a:solidFill>
                  <a:srgbClr val="000000"/>
                </a:solidFill>
                <a:highlight>
                  <a:srgbClr val="FFFFFF"/>
                </a:highlight>
                <a:latin typeface="Consolas"/>
              </a:rPr>
              <a:t>  </a:t>
            </a:r>
            <a:r>
              <a:rPr lang="en-GB" sz="2400" dirty="0" smtClean="0">
                <a:solidFill>
                  <a:srgbClr val="0000FF"/>
                </a:solidFill>
                <a:highlight>
                  <a:srgbClr val="FFFFFF"/>
                </a:highlight>
                <a:latin typeface="Consolas"/>
              </a:rPr>
              <a:t>await</a:t>
            </a:r>
            <a:r>
              <a:rPr lang="en-GB" sz="2400" dirty="0" smtClean="0">
                <a:solidFill>
                  <a:srgbClr val="000000"/>
                </a:solidFill>
                <a:highlight>
                  <a:srgbClr val="FFFFFF"/>
                </a:highlight>
                <a:latin typeface="Consolas"/>
              </a:rPr>
              <a:t> </a:t>
            </a:r>
            <a:r>
              <a:rPr lang="en-GB" sz="2400" dirty="0" err="1">
                <a:solidFill>
                  <a:srgbClr val="000000"/>
                </a:solidFill>
                <a:highlight>
                  <a:srgbClr val="FFFFFF"/>
                </a:highlight>
                <a:latin typeface="Consolas"/>
              </a:rPr>
              <a:t>client.GetTopArtists</a:t>
            </a:r>
            <a:r>
              <a:rPr lang="en-GB" sz="2400" dirty="0" smtClean="0">
                <a:solidFill>
                  <a:srgbClr val="000000"/>
                </a:solidFill>
                <a:highlight>
                  <a:srgbClr val="FFFFFF"/>
                </a:highlight>
                <a:latin typeface="Consolas"/>
              </a:rPr>
              <a:t>();</a:t>
            </a:r>
          </a:p>
          <a:p>
            <a:pPr defTabSz="932503">
              <a:spcBef>
                <a:spcPts val="576"/>
              </a:spcBef>
              <a:spcAft>
                <a:spcPts val="816"/>
              </a:spcAft>
            </a:pPr>
            <a:r>
              <a:rPr lang="en-GB" sz="2400" dirty="0" err="1">
                <a:solidFill>
                  <a:srgbClr val="000000"/>
                </a:solidFill>
                <a:highlight>
                  <a:srgbClr val="FFFFFF"/>
                </a:highlight>
                <a:latin typeface="Consolas"/>
              </a:rPr>
              <a:t>list.ItemsSource</a:t>
            </a:r>
            <a:r>
              <a:rPr lang="en-GB" sz="2400" dirty="0">
                <a:solidFill>
                  <a:srgbClr val="000000"/>
                </a:solidFill>
                <a:highlight>
                  <a:srgbClr val="FFFFFF"/>
                </a:highlight>
                <a:latin typeface="Consolas"/>
              </a:rPr>
              <a:t> = </a:t>
            </a:r>
            <a:r>
              <a:rPr lang="en-GB" sz="2400" dirty="0" err="1" smtClean="0">
                <a:solidFill>
                  <a:srgbClr val="000000"/>
                </a:solidFill>
                <a:highlight>
                  <a:srgbClr val="FFFFFF"/>
                </a:highlight>
                <a:latin typeface="Consolas"/>
              </a:rPr>
              <a:t>artists.Result</a:t>
            </a:r>
            <a:r>
              <a:rPr lang="en-GB" sz="2400" dirty="0" smtClean="0">
                <a:solidFill>
                  <a:srgbClr val="000000"/>
                </a:solidFill>
                <a:highlight>
                  <a:srgbClr val="FFFFFF"/>
                </a:highlight>
                <a:latin typeface="Consolas"/>
              </a:rPr>
              <a:t>;</a:t>
            </a:r>
          </a:p>
          <a:p>
            <a:pPr defTabSz="932503">
              <a:spcBef>
                <a:spcPts val="576"/>
              </a:spcBef>
              <a:spcAft>
                <a:spcPts val="816"/>
              </a:spcAft>
            </a:pPr>
            <a:r>
              <a:rPr lang="en-US" sz="2400" dirty="0">
                <a:solidFill>
                  <a:srgbClr val="008000"/>
                </a:solidFill>
                <a:highlight>
                  <a:srgbClr val="FFFFFF"/>
                </a:highlight>
                <a:latin typeface="Consolas" panose="020B0609020204030204" pitchFamily="49" charset="0"/>
              </a:rPr>
              <a:t>// much later... </a:t>
            </a:r>
            <a:endParaRPr lang="en-GB" sz="2400" dirty="0" smtClean="0">
              <a:solidFill>
                <a:srgbClr val="000000"/>
              </a:solidFill>
              <a:highlight>
                <a:srgbClr val="FFFFFF"/>
              </a:highlight>
              <a:latin typeface="Consolas"/>
            </a:endParaRPr>
          </a:p>
          <a:p>
            <a:pPr defTabSz="932503">
              <a:spcBef>
                <a:spcPts val="576"/>
              </a:spcBef>
              <a:spcAft>
                <a:spcPts val="816"/>
              </a:spcAft>
            </a:pPr>
            <a:r>
              <a:rPr lang="en-GB" sz="2400" dirty="0" err="1" smtClean="0">
                <a:solidFill>
                  <a:srgbClr val="000000"/>
                </a:solidFill>
                <a:highlight>
                  <a:srgbClr val="FFFFFF"/>
                </a:highlight>
                <a:latin typeface="Consolas"/>
              </a:rPr>
              <a:t>artist.PlayMix</a:t>
            </a:r>
            <a:r>
              <a:rPr lang="en-GB" sz="2400" dirty="0" smtClean="0">
                <a:solidFill>
                  <a:srgbClr val="000000"/>
                </a:solidFill>
                <a:highlight>
                  <a:srgbClr val="FFFFFF"/>
                </a:highlight>
                <a:latin typeface="Consolas"/>
              </a:rPr>
              <a:t>(); </a:t>
            </a:r>
            <a:endParaRPr lang="en-GB" sz="2400" dirty="0">
              <a:solidFill>
                <a:srgbClr val="000000"/>
              </a:solidFill>
              <a:highlight>
                <a:srgbClr val="FFFFFF"/>
              </a:highlight>
              <a:latin typeface="Consolas"/>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8237" y="1366280"/>
            <a:ext cx="2736304" cy="5054052"/>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05764" y="1048990"/>
            <a:ext cx="3079870" cy="5688632"/>
          </a:xfrm>
          <a:prstGeom prst="rect">
            <a:avLst/>
          </a:prstGeom>
          <a:scene3d>
            <a:camera prst="perspectiveFront">
              <a:rot lat="0" lon="1200000" rev="0"/>
            </a:camera>
            <a:lightRig rig="threePt" dir="t"/>
          </a:scene3d>
        </p:spPr>
      </p:pic>
      <p:sp>
        <p:nvSpPr>
          <p:cNvPr id="8" name="Right Arrow 7"/>
          <p:cNvSpPr/>
          <p:nvPr/>
        </p:nvSpPr>
        <p:spPr bwMode="auto">
          <a:xfrm>
            <a:off x="8351378" y="3969688"/>
            <a:ext cx="936104" cy="463678"/>
          </a:xfrm>
          <a:prstGeom prst="rightArrow">
            <a:avLst/>
          </a:prstGeom>
          <a:solidFill>
            <a:srgbClr val="1580D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GB" sz="1600" spc="-102" dirty="0">
              <a:solidFill>
                <a:srgbClr val="1580DD"/>
              </a:solidFill>
              <a:ea typeface="Segoe UI" pitchFamily="34" charset="0"/>
              <a:cs typeface="Segoe UI" pitchFamily="34" charset="0"/>
            </a:endParaRPr>
          </a:p>
        </p:txBody>
      </p:sp>
      <p:sp>
        <p:nvSpPr>
          <p:cNvPr id="2" name="Title 1"/>
          <p:cNvSpPr>
            <a:spLocks noGrp="1"/>
          </p:cNvSpPr>
          <p:nvPr>
            <p:ph type="title"/>
          </p:nvPr>
        </p:nvSpPr>
        <p:spPr>
          <a:xfrm>
            <a:off x="274638" y="298450"/>
            <a:ext cx="12161837" cy="912813"/>
          </a:xfrm>
          <a:noFill/>
        </p:spPr>
        <p:txBody>
          <a:bodyPr/>
          <a:lstStyle/>
          <a:p>
            <a:r>
              <a:rPr lang="en-GB" dirty="0" smtClean="0"/>
              <a:t>Nokia Music Windows Phone API </a:t>
            </a:r>
            <a:endParaRPr lang="en-GB" dirty="0"/>
          </a:p>
        </p:txBody>
      </p:sp>
    </p:spTree>
    <p:extLst>
      <p:ext uri="{BB962C8B-B14F-4D97-AF65-F5344CB8AC3E}">
        <p14:creationId xmlns:p14="http://schemas.microsoft.com/office/powerpoint/2010/main" val="9400289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Nokia Music Windows Phone API</a:t>
            </a:r>
            <a:endParaRPr lang="en-GB" dirty="0"/>
          </a:p>
        </p:txBody>
      </p:sp>
      <p:graphicFrame>
        <p:nvGraphicFramePr>
          <p:cNvPr id="5" name="Table 4"/>
          <p:cNvGraphicFramePr>
            <a:graphicFrameLocks noGrp="1"/>
          </p:cNvGraphicFramePr>
          <p:nvPr>
            <p:extLst/>
          </p:nvPr>
        </p:nvGraphicFramePr>
        <p:xfrm>
          <a:off x="457596" y="1211264"/>
          <a:ext cx="11521281" cy="1120046"/>
        </p:xfrm>
        <a:graphic>
          <a:graphicData uri="http://schemas.openxmlformats.org/drawingml/2006/table">
            <a:tbl>
              <a:tblPr firstRow="1" bandRow="1">
                <a:tableStyleId>{793D81CF-94F2-401A-BA57-92F5A7B2D0C5}</a:tableStyleId>
              </a:tblPr>
              <a:tblGrid>
                <a:gridCol w="3231579"/>
                <a:gridCol w="8289702"/>
              </a:tblGrid>
              <a:tr h="629814">
                <a:tc>
                  <a:txBody>
                    <a:bodyPr/>
                    <a:lstStyle/>
                    <a:p>
                      <a:r>
                        <a:rPr lang="en-US" sz="2000" dirty="0" smtClean="0">
                          <a:gradFill>
                            <a:gsLst>
                              <a:gs pos="0">
                                <a:srgbClr val="FFFFFF"/>
                              </a:gs>
                              <a:gs pos="100000">
                                <a:srgbClr val="FFFFFF"/>
                              </a:gs>
                            </a:gsLst>
                            <a:lin ang="5400000" scaled="0"/>
                          </a:gradFill>
                          <a:latin typeface="+mn-lt"/>
                        </a:rPr>
                        <a:t>Use Case</a:t>
                      </a:r>
                      <a:endParaRPr lang="en-US" sz="2000" b="0" dirty="0">
                        <a:gradFill>
                          <a:gsLst>
                            <a:gs pos="0">
                              <a:srgbClr val="FFFFFF"/>
                            </a:gs>
                            <a:gs pos="100000">
                              <a:srgbClr val="FFFFFF"/>
                            </a:gs>
                          </a:gsLst>
                          <a:lin ang="5400000" scaled="0"/>
                        </a:gradFill>
                        <a:latin typeface="+mn-lt"/>
                      </a:endParaRPr>
                    </a:p>
                  </a:txBody>
                  <a:tcPr marT="0" marB="0" anchor="ctr">
                    <a:lnL w="12700" cmpd="sng">
                      <a:noFill/>
                    </a:lnL>
                    <a:lnR>
                      <a:noFill/>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80DD"/>
                    </a:solidFill>
                  </a:tcPr>
                </a:tc>
                <a:tc>
                  <a:txBody>
                    <a:bodyPr/>
                    <a:lstStyle/>
                    <a:p>
                      <a:r>
                        <a:rPr lang="en-US" sz="2000" dirty="0" smtClean="0">
                          <a:gradFill>
                            <a:gsLst>
                              <a:gs pos="0">
                                <a:srgbClr val="FFFFFF"/>
                              </a:gs>
                              <a:gs pos="100000">
                                <a:srgbClr val="FFFFFF"/>
                              </a:gs>
                            </a:gsLst>
                            <a:lin ang="5400000" scaled="0"/>
                          </a:gradFill>
                          <a:latin typeface="+mn-lt"/>
                        </a:rPr>
                        <a:t>Method</a:t>
                      </a:r>
                      <a:endParaRPr lang="en-US" sz="2000" b="0" dirty="0">
                        <a:gradFill>
                          <a:gsLst>
                            <a:gs pos="0">
                              <a:srgbClr val="FFFFFF"/>
                            </a:gs>
                            <a:gs pos="100000">
                              <a:srgbClr val="FFFFFF"/>
                            </a:gs>
                          </a:gsLst>
                          <a:lin ang="5400000" scaled="0"/>
                        </a:gradFill>
                        <a:latin typeface="+mn-lt"/>
                      </a:endParaRPr>
                    </a:p>
                  </a:txBody>
                  <a:tcPr marT="0" marB="0" anchor="ctr">
                    <a:lnL>
                      <a:noFill/>
                    </a:lnL>
                    <a:lnR w="12700" cmpd="sng">
                      <a:noFill/>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1580DD"/>
                    </a:solidFill>
                  </a:tcPr>
                </a:tc>
              </a:tr>
              <a:tr h="490232">
                <a:tc>
                  <a:txBody>
                    <a:bodyPr/>
                    <a:lstStyle/>
                    <a:p>
                      <a:r>
                        <a:rPr lang="en-GB" sz="2000" kern="1200" dirty="0" smtClean="0">
                          <a:solidFill>
                            <a:srgbClr val="1580DD"/>
                          </a:solidFill>
                          <a:latin typeface="+mn-lt"/>
                          <a:ea typeface="+mn-ea"/>
                          <a:cs typeface="+mn-cs"/>
                        </a:rPr>
                        <a:t>Search Nokia Music</a:t>
                      </a:r>
                      <a:endParaRPr lang="en-GB" sz="2000" dirty="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kern="0" dirty="0" err="1"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var</a:t>
                      </a:r>
                      <a:r>
                        <a:rPr lang="en-US" sz="200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items = </a:t>
                      </a:r>
                      <a:r>
                        <a:rPr lang="en-US" sz="2000" kern="0" dirty="0"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await</a:t>
                      </a:r>
                      <a:r>
                        <a:rPr lang="en-US" sz="200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kern="0" dirty="0" err="1"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client.Search</a:t>
                      </a:r>
                      <a:r>
                        <a:rPr lang="en-US" sz="200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r>
                        <a:rPr lang="en-US" sz="2000" kern="0" dirty="0" smtClean="0">
                          <a:solidFill>
                            <a:srgbClr val="A31515"/>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"Green Day"</a:t>
                      </a:r>
                      <a:r>
                        <a:rPr lang="en-US" sz="200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endParaRPr lang="en-US" sz="2000" kern="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3" name="Table 2"/>
          <p:cNvGraphicFramePr>
            <a:graphicFrameLocks noGrp="1"/>
          </p:cNvGraphicFramePr>
          <p:nvPr>
            <p:extLst/>
          </p:nvPr>
        </p:nvGraphicFramePr>
        <p:xfrm>
          <a:off x="457597" y="5945534"/>
          <a:ext cx="11521281" cy="980464"/>
        </p:xfrm>
        <a:graphic>
          <a:graphicData uri="http://schemas.openxmlformats.org/drawingml/2006/table">
            <a:tbl>
              <a:tblPr firstRow="1" bandRow="1">
                <a:tableStyleId>{793D81CF-94F2-401A-BA57-92F5A7B2D0C5}</a:tableStyleId>
              </a:tblPr>
              <a:tblGrid>
                <a:gridCol w="3231579"/>
                <a:gridCol w="8289702"/>
              </a:tblGrid>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available Mix Groups</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rgbClr val="0000FF"/>
                          </a:solidFill>
                          <a:highlight>
                            <a:srgbClr val="FFFFFF"/>
                          </a:highlight>
                          <a:latin typeface="Consolas" panose="020B0609020204030204" pitchFamily="49" charset="0"/>
                        </a:rPr>
                        <a:t>var</a:t>
                      </a:r>
                      <a:r>
                        <a:rPr lang="en-US" sz="2000" b="0" dirty="0" smtClean="0">
                          <a:solidFill>
                            <a:srgbClr val="000000"/>
                          </a:solidFill>
                          <a:highlight>
                            <a:srgbClr val="FFFFFF"/>
                          </a:highlight>
                          <a:latin typeface="Consolas" panose="020B0609020204030204" pitchFamily="49" charset="0"/>
                        </a:rPr>
                        <a:t> </a:t>
                      </a:r>
                      <a:r>
                        <a:rPr lang="en-US" sz="2000" b="0" dirty="0" err="1" smtClean="0">
                          <a:solidFill>
                            <a:srgbClr val="000000"/>
                          </a:solidFill>
                          <a:highlight>
                            <a:srgbClr val="FFFFFF"/>
                          </a:highlight>
                          <a:latin typeface="Consolas" panose="020B0609020204030204" pitchFamily="49" charset="0"/>
                        </a:rPr>
                        <a:t>mixGroups</a:t>
                      </a:r>
                      <a:r>
                        <a:rPr lang="en-US" sz="2000" b="0" dirty="0" smtClean="0">
                          <a:solidFill>
                            <a:srgbClr val="000000"/>
                          </a:solidFill>
                          <a:highlight>
                            <a:srgbClr val="FFFFFF"/>
                          </a:highlight>
                          <a:latin typeface="Consolas" panose="020B0609020204030204" pitchFamily="49" charset="0"/>
                        </a:rPr>
                        <a:t> = </a:t>
                      </a:r>
                      <a:r>
                        <a:rPr lang="en-US" sz="2000" b="0" dirty="0" smtClean="0">
                          <a:solidFill>
                            <a:srgbClr val="0000FF"/>
                          </a:solidFill>
                          <a:highlight>
                            <a:srgbClr val="FFFFFF"/>
                          </a:highlight>
                          <a:latin typeface="Consolas" panose="020B0609020204030204" pitchFamily="49" charset="0"/>
                        </a:rPr>
                        <a:t>await</a:t>
                      </a:r>
                      <a:r>
                        <a:rPr lang="en-US" sz="2000" b="0" dirty="0" smtClean="0">
                          <a:solidFill>
                            <a:srgbClr val="000000"/>
                          </a:solidFill>
                          <a:highlight>
                            <a:srgbClr val="FFFFFF"/>
                          </a:highlight>
                          <a:latin typeface="Consolas" panose="020B0609020204030204" pitchFamily="49" charset="0"/>
                        </a:rPr>
                        <a:t> </a:t>
                      </a:r>
                      <a:r>
                        <a:rPr lang="en-US" sz="2000" b="0" dirty="0" err="1" smtClean="0">
                          <a:solidFill>
                            <a:srgbClr val="000000"/>
                          </a:solidFill>
                          <a:highlight>
                            <a:srgbClr val="FFFFFF"/>
                          </a:highlight>
                          <a:latin typeface="Consolas" panose="020B0609020204030204" pitchFamily="49" charset="0"/>
                        </a:rPr>
                        <a:t>client.GetMixGroups</a:t>
                      </a:r>
                      <a:r>
                        <a:rPr lang="en-US" sz="2000" b="0" dirty="0" smtClean="0">
                          <a:solidFill>
                            <a:srgbClr val="000000"/>
                          </a:solidFill>
                          <a:highlight>
                            <a:srgbClr val="FFFFFF"/>
                          </a:highlight>
                          <a:latin typeface="Consolas" panose="020B0609020204030204" pitchFamily="49" charset="0"/>
                        </a:rPr>
                        <a:t>();</a:t>
                      </a:r>
                      <a:endParaRPr lang="en-US"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Mixes for a group</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rgbClr val="0000FF"/>
                          </a:solidFill>
                          <a:highlight>
                            <a:srgbClr val="FFFFFF"/>
                          </a:highlight>
                          <a:latin typeface="Consolas" panose="020B0609020204030204" pitchFamily="49" charset="0"/>
                        </a:rPr>
                        <a:t>var</a:t>
                      </a:r>
                      <a:r>
                        <a:rPr lang="en-US" sz="2000" b="0" dirty="0" smtClean="0">
                          <a:solidFill>
                            <a:srgbClr val="000000"/>
                          </a:solidFill>
                          <a:highlight>
                            <a:srgbClr val="FFFFFF"/>
                          </a:highlight>
                          <a:latin typeface="Consolas" panose="020B0609020204030204" pitchFamily="49" charset="0"/>
                        </a:rPr>
                        <a:t> mixes = </a:t>
                      </a:r>
                      <a:r>
                        <a:rPr lang="en-US" sz="2000" b="0" dirty="0" smtClean="0">
                          <a:solidFill>
                            <a:srgbClr val="0000FF"/>
                          </a:solidFill>
                          <a:highlight>
                            <a:srgbClr val="FFFFFF"/>
                          </a:highlight>
                          <a:latin typeface="Consolas" panose="020B0609020204030204" pitchFamily="49" charset="0"/>
                        </a:rPr>
                        <a:t>await</a:t>
                      </a:r>
                      <a:r>
                        <a:rPr lang="en-US" sz="2000" b="0" dirty="0" smtClean="0">
                          <a:solidFill>
                            <a:srgbClr val="000000"/>
                          </a:solidFill>
                          <a:highlight>
                            <a:srgbClr val="FFFFFF"/>
                          </a:highlight>
                          <a:latin typeface="Consolas" panose="020B0609020204030204" pitchFamily="49" charset="0"/>
                        </a:rPr>
                        <a:t> </a:t>
                      </a:r>
                      <a:r>
                        <a:rPr lang="en-US" sz="2000" b="0" dirty="0" err="1" smtClean="0">
                          <a:solidFill>
                            <a:srgbClr val="000000"/>
                          </a:solidFill>
                          <a:highlight>
                            <a:srgbClr val="FFFFFF"/>
                          </a:highlight>
                          <a:latin typeface="Consolas" panose="020B0609020204030204" pitchFamily="49" charset="0"/>
                        </a:rPr>
                        <a:t>client.GetMixes</a:t>
                      </a:r>
                      <a:r>
                        <a:rPr lang="en-US" sz="2000" b="0" dirty="0" smtClean="0">
                          <a:solidFill>
                            <a:srgbClr val="000000"/>
                          </a:solidFill>
                          <a:highlight>
                            <a:srgbClr val="FFFFFF"/>
                          </a:highlight>
                          <a:latin typeface="Consolas" panose="020B0609020204030204" pitchFamily="49" charset="0"/>
                        </a:rPr>
                        <a:t>(</a:t>
                      </a:r>
                      <a:r>
                        <a:rPr lang="en-US" sz="2000" b="0" dirty="0" err="1" smtClean="0">
                          <a:solidFill>
                            <a:srgbClr val="000000"/>
                          </a:solidFill>
                          <a:highlight>
                            <a:srgbClr val="FFFFFF"/>
                          </a:highlight>
                          <a:latin typeface="Consolas" panose="020B0609020204030204" pitchFamily="49" charset="0"/>
                        </a:rPr>
                        <a:t>myMixGroup</a:t>
                      </a:r>
                      <a:r>
                        <a:rPr lang="en-US" sz="2000" b="0" dirty="0" smtClean="0">
                          <a:solidFill>
                            <a:srgbClr val="000000"/>
                          </a:solidFill>
                          <a:highlight>
                            <a:srgbClr val="FFFFFF"/>
                          </a:highlight>
                          <a:latin typeface="Consolas" panose="020B0609020204030204" pitchFamily="49" charset="0"/>
                        </a:rPr>
                        <a:t>);</a:t>
                      </a:r>
                      <a:endParaRPr lang="en-US"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bl>
          </a:graphicData>
        </a:graphic>
      </p:graphicFrame>
      <p:graphicFrame>
        <p:nvGraphicFramePr>
          <p:cNvPr id="4" name="Table 3"/>
          <p:cNvGraphicFramePr>
            <a:graphicFrameLocks noGrp="1"/>
          </p:cNvGraphicFramePr>
          <p:nvPr>
            <p:extLst/>
          </p:nvPr>
        </p:nvGraphicFramePr>
        <p:xfrm>
          <a:off x="457597" y="2345134"/>
          <a:ext cx="11521281" cy="490232"/>
        </p:xfrm>
        <a:graphic>
          <a:graphicData uri="http://schemas.openxmlformats.org/drawingml/2006/table">
            <a:tbl>
              <a:tblPr firstRow="1" bandRow="1">
                <a:tableStyleId>{793D81CF-94F2-401A-BA57-92F5A7B2D0C5}</a:tableStyleId>
              </a:tblPr>
              <a:tblGrid>
                <a:gridCol w="3231579"/>
                <a:gridCol w="8289702"/>
              </a:tblGrid>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available genres</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rgbClr val="0000FF"/>
                          </a:solidFill>
                          <a:highlight>
                            <a:srgbClr val="FFFFFF"/>
                          </a:highlight>
                          <a:latin typeface="Consolas" panose="020B0609020204030204" pitchFamily="49" charset="0"/>
                        </a:rPr>
                        <a:t>var</a:t>
                      </a:r>
                      <a:r>
                        <a:rPr lang="en-US" sz="2000" b="0" dirty="0" smtClean="0">
                          <a:solidFill>
                            <a:srgbClr val="000000"/>
                          </a:solidFill>
                          <a:highlight>
                            <a:srgbClr val="FFFFFF"/>
                          </a:highlight>
                          <a:latin typeface="Consolas" panose="020B0609020204030204" pitchFamily="49" charset="0"/>
                        </a:rPr>
                        <a:t> genres = </a:t>
                      </a:r>
                      <a:r>
                        <a:rPr lang="en-US" sz="2000" b="0" dirty="0" smtClean="0">
                          <a:solidFill>
                            <a:srgbClr val="0000FF"/>
                          </a:solidFill>
                          <a:highlight>
                            <a:srgbClr val="FFFFFF"/>
                          </a:highlight>
                          <a:latin typeface="Consolas" panose="020B0609020204030204" pitchFamily="49" charset="0"/>
                        </a:rPr>
                        <a:t>await</a:t>
                      </a:r>
                      <a:r>
                        <a:rPr lang="en-US" sz="2000" b="0" dirty="0" smtClean="0">
                          <a:solidFill>
                            <a:srgbClr val="000000"/>
                          </a:solidFill>
                          <a:highlight>
                            <a:srgbClr val="FFFFFF"/>
                          </a:highlight>
                          <a:latin typeface="Consolas" panose="020B0609020204030204" pitchFamily="49" charset="0"/>
                        </a:rPr>
                        <a:t> </a:t>
                      </a:r>
                      <a:r>
                        <a:rPr lang="en-US" sz="2000" b="0" dirty="0" err="1" smtClean="0">
                          <a:solidFill>
                            <a:srgbClr val="000000"/>
                          </a:solidFill>
                          <a:highlight>
                            <a:srgbClr val="FFFFFF"/>
                          </a:highlight>
                          <a:latin typeface="Consolas" panose="020B0609020204030204" pitchFamily="49" charset="0"/>
                        </a:rPr>
                        <a:t>client.GetGenres</a:t>
                      </a:r>
                      <a:r>
                        <a:rPr lang="en-US" sz="2000" b="0" dirty="0" smtClean="0">
                          <a:solidFill>
                            <a:srgbClr val="000000"/>
                          </a:solidFill>
                          <a:highlight>
                            <a:srgbClr val="FFFFFF"/>
                          </a:highlight>
                          <a:latin typeface="Consolas" panose="020B0609020204030204" pitchFamily="49" charset="0"/>
                        </a:rPr>
                        <a:t>();</a:t>
                      </a:r>
                      <a:endParaRPr lang="en-US"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bl>
          </a:graphicData>
        </a:graphic>
      </p:graphicFrame>
      <p:graphicFrame>
        <p:nvGraphicFramePr>
          <p:cNvPr id="6" name="Table 5"/>
          <p:cNvGraphicFramePr>
            <a:graphicFrameLocks noGrp="1"/>
          </p:cNvGraphicFramePr>
          <p:nvPr>
            <p:extLst/>
          </p:nvPr>
        </p:nvGraphicFramePr>
        <p:xfrm>
          <a:off x="457597" y="2849190"/>
          <a:ext cx="11521281" cy="490232"/>
        </p:xfrm>
        <a:graphic>
          <a:graphicData uri="http://schemas.openxmlformats.org/drawingml/2006/table">
            <a:tbl>
              <a:tblPr firstRow="1" bandRow="1">
                <a:tableStyleId>{793D81CF-94F2-401A-BA57-92F5A7B2D0C5}</a:tableStyleId>
              </a:tblPr>
              <a:tblGrid>
                <a:gridCol w="3231579"/>
                <a:gridCol w="8289702"/>
              </a:tblGrid>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top artists for a genre</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nSpc>
                          <a:spcPct val="107000"/>
                        </a:lnSpc>
                      </a:pPr>
                      <a:r>
                        <a:rPr lang="en-US" sz="2000" b="0" kern="0" dirty="0" err="1"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var</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artists</a:t>
                      </a:r>
                      <a:r>
                        <a:rPr lang="en-US" sz="2000" b="0" kern="0" baseline="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r>
                        <a:rPr lang="en-US" sz="2000" b="0" kern="0" baseline="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b="0" kern="0" dirty="0"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await</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b="0" kern="0" dirty="0" err="1"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client.GetTopArtistsForGenre</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r>
                        <a:rPr lang="en-US" sz="2000" b="0" kern="0" dirty="0" err="1"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myGenre</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endParaRPr lang="en-US" sz="2000" b="0" kern="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7" name="Table 6"/>
          <p:cNvGraphicFramePr>
            <a:graphicFrameLocks noGrp="1"/>
          </p:cNvGraphicFramePr>
          <p:nvPr>
            <p:extLst/>
          </p:nvPr>
        </p:nvGraphicFramePr>
        <p:xfrm>
          <a:off x="457597" y="3353246"/>
          <a:ext cx="11521281" cy="980464"/>
        </p:xfrm>
        <a:graphic>
          <a:graphicData uri="http://schemas.openxmlformats.org/drawingml/2006/table">
            <a:tbl>
              <a:tblPr firstRow="1" bandRow="1">
                <a:tableStyleId>{793D81CF-94F2-401A-BA57-92F5A7B2D0C5}</a:tableStyleId>
              </a:tblPr>
              <a:tblGrid>
                <a:gridCol w="3231579"/>
                <a:gridCol w="8289702"/>
              </a:tblGrid>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charts</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rgbClr val="0000FF"/>
                          </a:solidFill>
                          <a:highlight>
                            <a:srgbClr val="FFFFFF"/>
                          </a:highlight>
                          <a:latin typeface="Consolas" panose="020B0609020204030204" pitchFamily="49" charset="0"/>
                        </a:rPr>
                        <a:t>var</a:t>
                      </a:r>
                      <a:r>
                        <a:rPr lang="en-US" sz="2000" b="0" dirty="0" smtClean="0">
                          <a:solidFill>
                            <a:srgbClr val="000000"/>
                          </a:solidFill>
                          <a:highlight>
                            <a:srgbClr val="FFFFFF"/>
                          </a:highlight>
                          <a:latin typeface="Consolas" panose="020B0609020204030204" pitchFamily="49" charset="0"/>
                        </a:rPr>
                        <a:t> albums = </a:t>
                      </a:r>
                      <a:r>
                        <a:rPr lang="en-US" sz="2000" b="0" dirty="0" smtClean="0">
                          <a:solidFill>
                            <a:srgbClr val="0000FF"/>
                          </a:solidFill>
                          <a:highlight>
                            <a:srgbClr val="FFFFFF"/>
                          </a:highlight>
                          <a:latin typeface="Consolas" panose="020B0609020204030204" pitchFamily="49" charset="0"/>
                        </a:rPr>
                        <a:t>await</a:t>
                      </a:r>
                      <a:r>
                        <a:rPr lang="en-US" sz="2000" b="0" dirty="0" smtClean="0">
                          <a:solidFill>
                            <a:srgbClr val="000000"/>
                          </a:solidFill>
                          <a:highlight>
                            <a:srgbClr val="FFFFFF"/>
                          </a:highlight>
                          <a:latin typeface="Consolas" panose="020B0609020204030204" pitchFamily="49" charset="0"/>
                        </a:rPr>
                        <a:t> </a:t>
                      </a:r>
                      <a:r>
                        <a:rPr lang="en-US" sz="2000" b="0" dirty="0" err="1" smtClean="0">
                          <a:solidFill>
                            <a:srgbClr val="000000"/>
                          </a:solidFill>
                          <a:highlight>
                            <a:srgbClr val="FFFFFF"/>
                          </a:highlight>
                          <a:latin typeface="Consolas" panose="020B0609020204030204" pitchFamily="49" charset="0"/>
                        </a:rPr>
                        <a:t>client.GetTopProducts</a:t>
                      </a:r>
                      <a:r>
                        <a:rPr lang="en-US" sz="2000" b="0" dirty="0" smtClean="0">
                          <a:solidFill>
                            <a:srgbClr val="000000"/>
                          </a:solidFill>
                          <a:highlight>
                            <a:srgbClr val="FFFFFF"/>
                          </a:highlight>
                          <a:latin typeface="Consolas" panose="020B0609020204030204" pitchFamily="49" charset="0"/>
                        </a:rPr>
                        <a:t>(</a:t>
                      </a:r>
                      <a:r>
                        <a:rPr lang="en-US" sz="2000" b="0" dirty="0" err="1" smtClean="0">
                          <a:solidFill>
                            <a:srgbClr val="2B91AF"/>
                          </a:solidFill>
                          <a:highlight>
                            <a:srgbClr val="FFFFFF"/>
                          </a:highlight>
                          <a:latin typeface="Consolas" panose="020B0609020204030204" pitchFamily="49" charset="0"/>
                        </a:rPr>
                        <a:t>Category</a:t>
                      </a:r>
                      <a:r>
                        <a:rPr lang="en-US" sz="2000" b="0" dirty="0" err="1" smtClean="0">
                          <a:solidFill>
                            <a:srgbClr val="000000"/>
                          </a:solidFill>
                          <a:highlight>
                            <a:srgbClr val="FFFFFF"/>
                          </a:highlight>
                          <a:latin typeface="Consolas" panose="020B0609020204030204" pitchFamily="49" charset="0"/>
                        </a:rPr>
                        <a:t>.Album</a:t>
                      </a:r>
                      <a:r>
                        <a:rPr lang="en-US" sz="2000" b="0" dirty="0" smtClean="0">
                          <a:solidFill>
                            <a:srgbClr val="000000"/>
                          </a:solidFill>
                          <a:highlight>
                            <a:srgbClr val="FFFFFF"/>
                          </a:highlight>
                          <a:latin typeface="Consolas" panose="020B0609020204030204" pitchFamily="49" charset="0"/>
                        </a:rPr>
                        <a:t>);</a:t>
                      </a:r>
                      <a:endParaRPr lang="en-US"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a list of new releases</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rgbClr val="0000FF"/>
                          </a:solidFill>
                          <a:highlight>
                            <a:srgbClr val="FFFFFF"/>
                          </a:highlight>
                          <a:latin typeface="Consolas" panose="020B0609020204030204" pitchFamily="49" charset="0"/>
                        </a:rPr>
                        <a:t>var</a:t>
                      </a:r>
                      <a:r>
                        <a:rPr lang="en-US" sz="2000" b="0" dirty="0" smtClean="0">
                          <a:solidFill>
                            <a:srgbClr val="000000"/>
                          </a:solidFill>
                          <a:highlight>
                            <a:srgbClr val="FFFFFF"/>
                          </a:highlight>
                          <a:latin typeface="Consolas" panose="020B0609020204030204" pitchFamily="49" charset="0"/>
                        </a:rPr>
                        <a:t> tracks = </a:t>
                      </a:r>
                      <a:r>
                        <a:rPr lang="en-US" sz="2000" b="0" dirty="0" smtClean="0">
                          <a:solidFill>
                            <a:srgbClr val="0000FF"/>
                          </a:solidFill>
                          <a:highlight>
                            <a:srgbClr val="FFFFFF"/>
                          </a:highlight>
                          <a:latin typeface="Consolas" panose="020B0609020204030204" pitchFamily="49" charset="0"/>
                        </a:rPr>
                        <a:t>await</a:t>
                      </a:r>
                      <a:r>
                        <a:rPr lang="en-US" sz="2000" b="0" dirty="0" smtClean="0">
                          <a:solidFill>
                            <a:srgbClr val="000000"/>
                          </a:solidFill>
                          <a:highlight>
                            <a:srgbClr val="FFFFFF"/>
                          </a:highlight>
                          <a:latin typeface="Consolas" panose="020B0609020204030204" pitchFamily="49" charset="0"/>
                        </a:rPr>
                        <a:t> </a:t>
                      </a:r>
                      <a:r>
                        <a:rPr lang="en-US" sz="2000" b="0" dirty="0" err="1" smtClean="0">
                          <a:solidFill>
                            <a:srgbClr val="000000"/>
                          </a:solidFill>
                          <a:highlight>
                            <a:srgbClr val="FFFFFF"/>
                          </a:highlight>
                          <a:latin typeface="Consolas" panose="020B0609020204030204" pitchFamily="49" charset="0"/>
                        </a:rPr>
                        <a:t>client.GetNewReleases</a:t>
                      </a:r>
                      <a:r>
                        <a:rPr lang="en-US" sz="2000" b="0" dirty="0" smtClean="0">
                          <a:solidFill>
                            <a:srgbClr val="000000"/>
                          </a:solidFill>
                          <a:highlight>
                            <a:srgbClr val="FFFFFF"/>
                          </a:highlight>
                          <a:latin typeface="Consolas" panose="020B0609020204030204" pitchFamily="49" charset="0"/>
                        </a:rPr>
                        <a:t>(</a:t>
                      </a:r>
                      <a:r>
                        <a:rPr lang="en-US" sz="2000" b="0" dirty="0" err="1" smtClean="0">
                          <a:solidFill>
                            <a:srgbClr val="2B91AF"/>
                          </a:solidFill>
                          <a:highlight>
                            <a:srgbClr val="FFFFFF"/>
                          </a:highlight>
                          <a:latin typeface="Consolas" panose="020B0609020204030204" pitchFamily="49" charset="0"/>
                        </a:rPr>
                        <a:t>Category</a:t>
                      </a:r>
                      <a:r>
                        <a:rPr lang="en-US" sz="2000" b="0" dirty="0" err="1" smtClean="0">
                          <a:solidFill>
                            <a:srgbClr val="000000"/>
                          </a:solidFill>
                          <a:highlight>
                            <a:srgbClr val="FFFFFF"/>
                          </a:highlight>
                          <a:latin typeface="Consolas" panose="020B0609020204030204" pitchFamily="49" charset="0"/>
                        </a:rPr>
                        <a:t>.Track</a:t>
                      </a:r>
                      <a:r>
                        <a:rPr lang="en-US" sz="2000" b="0" dirty="0" smtClean="0">
                          <a:solidFill>
                            <a:srgbClr val="000000"/>
                          </a:solidFill>
                          <a:highlight>
                            <a:srgbClr val="FFFFFF"/>
                          </a:highlight>
                          <a:latin typeface="Consolas" panose="020B0609020204030204" pitchFamily="49" charset="0"/>
                        </a:rPr>
                        <a:t>);</a:t>
                      </a:r>
                      <a:endParaRPr lang="en-US"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graphicFrame>
        <p:nvGraphicFramePr>
          <p:cNvPr id="8" name="Table 7"/>
          <p:cNvGraphicFramePr>
            <a:graphicFrameLocks noGrp="1"/>
          </p:cNvGraphicFramePr>
          <p:nvPr>
            <p:extLst/>
          </p:nvPr>
        </p:nvGraphicFramePr>
        <p:xfrm>
          <a:off x="457597" y="4361358"/>
          <a:ext cx="11521281" cy="490232"/>
        </p:xfrm>
        <a:graphic>
          <a:graphicData uri="http://schemas.openxmlformats.org/drawingml/2006/table">
            <a:tbl>
              <a:tblPr firstRow="1" bandRow="1">
                <a:tableStyleId>{793D81CF-94F2-401A-BA57-92F5A7B2D0C5}</a:tableStyleId>
              </a:tblPr>
              <a:tblGrid>
                <a:gridCol w="3231579"/>
                <a:gridCol w="8289702"/>
              </a:tblGrid>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the top artists</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kern="0" dirty="0" err="1"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var</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artists</a:t>
                      </a:r>
                      <a:r>
                        <a:rPr lang="en-US" sz="2000" b="0" kern="0" baseline="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b="0" kern="0" dirty="0"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await</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b="0" kern="0" dirty="0" err="1"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client.GetTopArtists</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endParaRPr lang="en-US" sz="2000" b="0" kern="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bl>
          </a:graphicData>
        </a:graphic>
      </p:graphicFrame>
      <p:graphicFrame>
        <p:nvGraphicFramePr>
          <p:cNvPr id="9" name="Table 8"/>
          <p:cNvGraphicFramePr>
            <a:graphicFrameLocks noGrp="1"/>
          </p:cNvGraphicFramePr>
          <p:nvPr>
            <p:extLst/>
          </p:nvPr>
        </p:nvGraphicFramePr>
        <p:xfrm>
          <a:off x="457597" y="4865414"/>
          <a:ext cx="11521281" cy="980464"/>
        </p:xfrm>
        <a:graphic>
          <a:graphicData uri="http://schemas.openxmlformats.org/drawingml/2006/table">
            <a:tbl>
              <a:tblPr firstRow="1" bandRow="1">
                <a:tableStyleId>{793D81CF-94F2-401A-BA57-92F5A7B2D0C5}</a:tableStyleId>
              </a:tblPr>
              <a:tblGrid>
                <a:gridCol w="3231579"/>
                <a:gridCol w="8289702"/>
              </a:tblGrid>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products by an artist</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rgbClr val="0000FF"/>
                          </a:solidFill>
                          <a:highlight>
                            <a:srgbClr val="FFFFFF"/>
                          </a:highlight>
                          <a:latin typeface="Consolas" panose="020B0609020204030204" pitchFamily="49" charset="0"/>
                        </a:rPr>
                        <a:t>var</a:t>
                      </a:r>
                      <a:r>
                        <a:rPr lang="en-US" sz="2000" b="0" dirty="0" smtClean="0">
                          <a:solidFill>
                            <a:srgbClr val="000000"/>
                          </a:solidFill>
                          <a:highlight>
                            <a:srgbClr val="FFFFFF"/>
                          </a:highlight>
                          <a:latin typeface="Consolas" panose="020B0609020204030204" pitchFamily="49" charset="0"/>
                        </a:rPr>
                        <a:t> products = </a:t>
                      </a:r>
                      <a:r>
                        <a:rPr lang="en-US" sz="2000" b="0" dirty="0" smtClean="0">
                          <a:solidFill>
                            <a:srgbClr val="0000FF"/>
                          </a:solidFill>
                          <a:highlight>
                            <a:srgbClr val="FFFFFF"/>
                          </a:highlight>
                          <a:latin typeface="Consolas" panose="020B0609020204030204" pitchFamily="49" charset="0"/>
                        </a:rPr>
                        <a:t>await</a:t>
                      </a:r>
                      <a:r>
                        <a:rPr lang="en-US" sz="2000" b="0" dirty="0" smtClean="0">
                          <a:solidFill>
                            <a:srgbClr val="000000"/>
                          </a:solidFill>
                          <a:highlight>
                            <a:srgbClr val="FFFFFF"/>
                          </a:highlight>
                          <a:latin typeface="Consolas" panose="020B0609020204030204" pitchFamily="49" charset="0"/>
                        </a:rPr>
                        <a:t> </a:t>
                      </a:r>
                      <a:r>
                        <a:rPr lang="en-US" sz="2000" b="0" dirty="0" err="1" smtClean="0">
                          <a:solidFill>
                            <a:srgbClr val="000000"/>
                          </a:solidFill>
                          <a:highlight>
                            <a:srgbClr val="FFFFFF"/>
                          </a:highlight>
                          <a:latin typeface="Consolas" panose="020B0609020204030204" pitchFamily="49" charset="0"/>
                        </a:rPr>
                        <a:t>client.GetArtistProducts</a:t>
                      </a:r>
                      <a:r>
                        <a:rPr lang="en-US" sz="2000" b="0" dirty="0" smtClean="0">
                          <a:solidFill>
                            <a:srgbClr val="000000"/>
                          </a:solidFill>
                          <a:highlight>
                            <a:srgbClr val="FFFFFF"/>
                          </a:highlight>
                          <a:latin typeface="Consolas" panose="020B0609020204030204" pitchFamily="49" charset="0"/>
                        </a:rPr>
                        <a:t>(</a:t>
                      </a:r>
                      <a:r>
                        <a:rPr lang="en-US" sz="2000" b="0" dirty="0" err="1" smtClean="0">
                          <a:solidFill>
                            <a:srgbClr val="000000"/>
                          </a:solidFill>
                          <a:highlight>
                            <a:srgbClr val="FFFFFF"/>
                          </a:highlight>
                          <a:latin typeface="Consolas" panose="020B0609020204030204" pitchFamily="49" charset="0"/>
                        </a:rPr>
                        <a:t>myArtist</a:t>
                      </a:r>
                      <a:r>
                        <a:rPr lang="en-US" sz="2000" b="0" dirty="0" smtClean="0">
                          <a:solidFill>
                            <a:srgbClr val="000000"/>
                          </a:solidFill>
                          <a:highlight>
                            <a:srgbClr val="FFFFFF"/>
                          </a:highlight>
                          <a:latin typeface="Consolas" panose="020B0609020204030204" pitchFamily="49" charset="0"/>
                        </a:rPr>
                        <a:t>);</a:t>
                      </a:r>
                      <a:endParaRPr lang="en-US" sz="2000" b="0" kern="1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490232">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GB" sz="2000" b="0" kern="1200" dirty="0" smtClean="0">
                          <a:solidFill>
                            <a:srgbClr val="1580DD"/>
                          </a:solidFill>
                          <a:latin typeface="+mn-lt"/>
                          <a:ea typeface="+mn-ea"/>
                          <a:cs typeface="+mn-cs"/>
                        </a:rPr>
                        <a:t>Gets similar artists</a:t>
                      </a:r>
                      <a:endParaRPr lang="en-GB" sz="2000" b="0" dirty="0" smtClean="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kern="0" dirty="0" err="1"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var</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artists = </a:t>
                      </a:r>
                      <a:r>
                        <a:rPr lang="en-US" sz="2000" b="0" kern="0" dirty="0" smtClean="0">
                          <a:solidFill>
                            <a:srgbClr val="0000FF"/>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await</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 </a:t>
                      </a:r>
                      <a:r>
                        <a:rPr lang="en-US" sz="2000" b="0" kern="0" dirty="0" err="1"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client.GetSimilarArtists</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r>
                        <a:rPr lang="en-US" sz="2000" b="0" kern="0" dirty="0" err="1"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myArtist</a:t>
                      </a:r>
                      <a:r>
                        <a:rPr lang="en-US" sz="2000" b="0" kern="0" dirty="0" smtClean="0">
                          <a:solidFill>
                            <a:srgbClr val="000000"/>
                          </a:solidFill>
                          <a:highlight>
                            <a:srgbClr val="FFFFFF"/>
                          </a:highlight>
                          <a:latin typeface="Consolas" panose="020B0609020204030204" pitchFamily="49" charset="0"/>
                          <a:ea typeface="Calibri" panose="020F0502020204030204" pitchFamily="34" charset="0"/>
                          <a:cs typeface="Times New Roman" panose="02020603050405020304" pitchFamily="18" charset="0"/>
                        </a:rPr>
                        <a:t>);</a:t>
                      </a:r>
                      <a:endParaRPr lang="en-GB" sz="2000" b="0" dirty="0"/>
                    </a:p>
                  </a:txBody>
                  <a:tcPr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00BCF2">
                        <a:alpha val="10000"/>
                      </a:srgbClr>
                    </a:solidFill>
                  </a:tcPr>
                </a:tc>
              </a:tr>
            </a:tbl>
          </a:graphicData>
        </a:graphic>
      </p:graphicFrame>
    </p:spTree>
    <p:extLst>
      <p:ext uri="{BB962C8B-B14F-4D97-AF65-F5344CB8AC3E}">
        <p14:creationId xmlns:p14="http://schemas.microsoft.com/office/powerpoint/2010/main" val="6152403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smtClean="0"/>
              <a:t>Demo</a:t>
            </a:r>
          </a:p>
          <a:p>
            <a:r>
              <a:rPr lang="en-GB" dirty="0" smtClean="0"/>
              <a:t>Sign </a:t>
            </a:r>
            <a:r>
              <a:rPr lang="en-GB" dirty="0"/>
              <a:t>up for API Keys</a:t>
            </a:r>
          </a:p>
          <a:p>
            <a:r>
              <a:rPr lang="en-GB" dirty="0"/>
              <a:t>Create application to show Top Artists by </a:t>
            </a:r>
            <a:r>
              <a:rPr lang="en-GB" dirty="0" smtClean="0"/>
              <a:t>Genre</a:t>
            </a:r>
            <a:endParaRPr lang="en-GB" dirty="0"/>
          </a:p>
        </p:txBody>
      </p:sp>
      <p:sp>
        <p:nvSpPr>
          <p:cNvPr id="4" name="Title 3"/>
          <p:cNvSpPr>
            <a:spLocks noGrp="1"/>
          </p:cNvSpPr>
          <p:nvPr>
            <p:ph type="title"/>
          </p:nvPr>
        </p:nvSpPr>
        <p:spPr/>
        <p:txBody>
          <a:bodyPr/>
          <a:lstStyle/>
          <a:p>
            <a:r>
              <a:rPr lang="en-US" dirty="0"/>
              <a:t>Using the Nokia Music </a:t>
            </a:r>
            <a:r>
              <a:rPr lang="en-US" dirty="0" smtClean="0"/>
              <a:t/>
            </a:r>
            <a:br>
              <a:rPr lang="en-US" dirty="0" smtClean="0"/>
            </a:br>
            <a:r>
              <a:rPr lang="en-US" dirty="0" smtClean="0"/>
              <a:t>Windows </a:t>
            </a:r>
            <a:r>
              <a:rPr lang="en-US" dirty="0"/>
              <a:t>Phone API</a:t>
            </a:r>
          </a:p>
        </p:txBody>
      </p:sp>
    </p:spTree>
    <p:extLst>
      <p:ext uri="{BB962C8B-B14F-4D97-AF65-F5344CB8AC3E}">
        <p14:creationId xmlns:p14="http://schemas.microsoft.com/office/powerpoint/2010/main" val="7791593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pPr>
              <a:lnSpc>
                <a:spcPct val="100000"/>
              </a:lnSpc>
              <a:spcBef>
                <a:spcPts val="864"/>
              </a:spcBef>
              <a:spcAft>
                <a:spcPts val="0"/>
              </a:spcAft>
            </a:pPr>
            <a:r>
              <a:rPr lang="fi-FI" dirty="0" smtClean="0"/>
              <a:t>What is Nokia Music?</a:t>
            </a:r>
            <a:endParaRPr lang="en-GB" dirty="0"/>
          </a:p>
          <a:p>
            <a:pPr>
              <a:lnSpc>
                <a:spcPct val="100000"/>
              </a:lnSpc>
              <a:spcBef>
                <a:spcPts val="864"/>
              </a:spcBef>
              <a:spcAft>
                <a:spcPts val="0"/>
              </a:spcAft>
            </a:pPr>
            <a:r>
              <a:rPr lang="fi-FI" dirty="0" smtClean="0"/>
              <a:t>App-to-app APIs: How and why you should use them</a:t>
            </a:r>
          </a:p>
          <a:p>
            <a:pPr>
              <a:lnSpc>
                <a:spcPct val="100000"/>
              </a:lnSpc>
              <a:spcBef>
                <a:spcPts val="864"/>
              </a:spcBef>
              <a:spcAft>
                <a:spcPts val="0"/>
              </a:spcAft>
            </a:pPr>
            <a:r>
              <a:rPr lang="fi-FI" dirty="0" smtClean="0"/>
              <a:t>Using the Nokia Music REST API to add music </a:t>
            </a:r>
            <a:r>
              <a:rPr lang="fi-FI" dirty="0"/>
              <a:t>data </a:t>
            </a:r>
            <a:r>
              <a:rPr lang="fi-FI" dirty="0" smtClean="0"/>
              <a:t/>
            </a:r>
            <a:br>
              <a:rPr lang="fi-FI" dirty="0" smtClean="0"/>
            </a:br>
            <a:r>
              <a:rPr lang="fi-FI" dirty="0" smtClean="0"/>
              <a:t>to your app</a:t>
            </a:r>
            <a:endParaRPr lang="fi-FI" dirty="0"/>
          </a:p>
        </p:txBody>
      </p:sp>
      <p:sp>
        <p:nvSpPr>
          <p:cNvPr id="5" name="Title 4"/>
          <p:cNvSpPr>
            <a:spLocks noGrp="1"/>
          </p:cNvSpPr>
          <p:nvPr>
            <p:ph type="ctrTitle"/>
          </p:nvPr>
        </p:nvSpPr>
        <p:spPr>
          <a:solidFill>
            <a:schemeClr val="tx2">
              <a:alpha val="80000"/>
            </a:schemeClr>
          </a:solidFill>
        </p:spPr>
        <p:txBody>
          <a:bodyPr/>
          <a:lstStyle/>
          <a:p>
            <a:r>
              <a:rPr lang="en-US" dirty="0" smtClean="0"/>
              <a:t>Summary</a:t>
            </a:r>
            <a:endParaRPr lang="en-US" dirty="0"/>
          </a:p>
        </p:txBody>
      </p:sp>
    </p:spTree>
    <p:extLst>
      <p:ext uri="{BB962C8B-B14F-4D97-AF65-F5344CB8AC3E}">
        <p14:creationId xmlns:p14="http://schemas.microsoft.com/office/powerpoint/2010/main" val="15613865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a:xfrm>
            <a:off x="5761040" y="2993206"/>
            <a:ext cx="6400801" cy="914400"/>
          </a:xfrm>
        </p:spPr>
        <p:txBody>
          <a:bodyPr anchor="ctr"/>
          <a:lstStyle/>
          <a:p>
            <a:r>
              <a:rPr lang="en-GB" dirty="0" smtClean="0"/>
              <a:t>Source and examples:</a:t>
            </a:r>
          </a:p>
          <a:p>
            <a:r>
              <a:rPr lang="en-GB" dirty="0" smtClean="0">
                <a:hlinkClick r:id="rId3"/>
              </a:rPr>
              <a:t>http</a:t>
            </a:r>
            <a:r>
              <a:rPr lang="en-GB" dirty="0">
                <a:hlinkClick r:id="rId3"/>
              </a:rPr>
              <a:t>://</a:t>
            </a:r>
            <a:r>
              <a:rPr lang="en-GB" dirty="0" smtClean="0">
                <a:hlinkClick r:id="rId3"/>
              </a:rPr>
              <a:t>nokia.ly/wpmusicapi</a:t>
            </a:r>
            <a:endParaRPr lang="en-GB" spc="-52" dirty="0" smtClean="0">
              <a:solidFill>
                <a:srgbClr val="505050"/>
              </a:solidFill>
              <a:cs typeface="Segoe UI" pitchFamily="34" charset="0"/>
              <a:hlinkClick r:id="rId4"/>
            </a:endParaRPr>
          </a:p>
          <a:p>
            <a:pPr lvl="0"/>
            <a:r>
              <a:rPr lang="en-GB" dirty="0" smtClean="0"/>
              <a:t>Contact Info:</a:t>
            </a:r>
          </a:p>
          <a:p>
            <a:pPr>
              <a:defRPr/>
            </a:pPr>
            <a:r>
              <a:rPr lang="en-US" spc="-52" dirty="0" smtClean="0">
                <a:solidFill>
                  <a:srgbClr val="505050"/>
                </a:solidFill>
                <a:cs typeface="Segoe UI" pitchFamily="34" charset="0"/>
              </a:rPr>
              <a:t>@</a:t>
            </a:r>
            <a:r>
              <a:rPr lang="en-US" spc="-52" dirty="0" err="1" smtClean="0">
                <a:solidFill>
                  <a:srgbClr val="505050"/>
                </a:solidFill>
                <a:cs typeface="Segoe UI" pitchFamily="34" charset="0"/>
              </a:rPr>
              <a:t>sr_gb</a:t>
            </a:r>
            <a:endParaRPr lang="en-US" spc="-52" dirty="0" smtClean="0">
              <a:solidFill>
                <a:srgbClr val="505050"/>
              </a:solidFill>
              <a:cs typeface="Segoe UI" pitchFamily="34" charset="0"/>
            </a:endParaRPr>
          </a:p>
          <a:p>
            <a:pPr lvl="0">
              <a:defRPr/>
            </a:pPr>
            <a:r>
              <a:rPr lang="en-GB" spc="-52" dirty="0">
                <a:solidFill>
                  <a:srgbClr val="505050"/>
                </a:solidFill>
                <a:cs typeface="Segoe UI" pitchFamily="34" charset="0"/>
                <a:hlinkClick r:id="rId4"/>
              </a:rPr>
              <a:t>steve.robbins@</a:t>
            </a:r>
            <a:r>
              <a:rPr lang="en-GB" spc="-52" dirty="0" smtClean="0">
                <a:solidFill>
                  <a:srgbClr val="505050"/>
                </a:solidFill>
                <a:cs typeface="Segoe UI" pitchFamily="34" charset="0"/>
                <a:hlinkClick r:id="rId4"/>
              </a:rPr>
              <a:t>nokia.com</a:t>
            </a:r>
            <a:endParaRPr lang="en-GB" spc="-52" dirty="0">
              <a:solidFill>
                <a:srgbClr val="505050"/>
              </a:solidFill>
              <a:cs typeface="Segoe UI" pitchFamily="34" charset="0"/>
            </a:endParaRPr>
          </a:p>
        </p:txBody>
      </p:sp>
      <p:sp>
        <p:nvSpPr>
          <p:cNvPr id="2" name="Title 1"/>
          <p:cNvSpPr>
            <a:spLocks noGrp="1"/>
          </p:cNvSpPr>
          <p:nvPr>
            <p:ph type="ctrTitle"/>
          </p:nvPr>
        </p:nvSpPr>
        <p:spPr>
          <a:solidFill>
            <a:schemeClr val="tx2">
              <a:alpha val="80000"/>
            </a:schemeClr>
          </a:solidFill>
        </p:spPr>
        <p:txBody>
          <a:bodyPr/>
          <a:lstStyle/>
          <a:p>
            <a:r>
              <a:rPr lang="en-GB" dirty="0" smtClean="0"/>
              <a:t>Questions?</a:t>
            </a:r>
            <a:endParaRPr lang="en-GB" dirty="0"/>
          </a:p>
        </p:txBody>
      </p:sp>
      <p:pic>
        <p:nvPicPr>
          <p:cNvPr id="4" name="Picture 2"/>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4587739" y="5326328"/>
            <a:ext cx="7506290" cy="144016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23859426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fi-FI" smtClean="0"/>
              <a:t>What is Nokia Music?</a:t>
            </a:r>
            <a:endParaRPr lang="en-GB" smtClean="0"/>
          </a:p>
          <a:p>
            <a:r>
              <a:rPr lang="fi-FI" smtClean="0"/>
              <a:t>App-to-app APIs: How and why you should use them</a:t>
            </a:r>
          </a:p>
          <a:p>
            <a:r>
              <a:rPr lang="fi-FI" smtClean="0"/>
              <a:t>Using the Nokia Music REST API to add music data </a:t>
            </a:r>
            <a:br>
              <a:rPr lang="fi-FI" smtClean="0"/>
            </a:br>
            <a:r>
              <a:rPr lang="fi-FI" smtClean="0"/>
              <a:t>to your app</a:t>
            </a:r>
            <a:endParaRPr lang="fi-FI" dirty="0"/>
          </a:p>
        </p:txBody>
      </p:sp>
      <p:sp>
        <p:nvSpPr>
          <p:cNvPr id="5" name="Title 4"/>
          <p:cNvSpPr>
            <a:spLocks noGrp="1"/>
          </p:cNvSpPr>
          <p:nvPr>
            <p:ph type="ctrTitle"/>
          </p:nvPr>
        </p:nvSpPr>
        <p:spPr>
          <a:solidFill>
            <a:schemeClr val="tx2">
              <a:alpha val="80000"/>
            </a:schemeClr>
          </a:solidFill>
        </p:spPr>
        <p:txBody>
          <a:bodyPr/>
          <a:lstStyle/>
          <a:p>
            <a:r>
              <a:rPr lang="en-US" smtClean="0"/>
              <a:t>Agenda</a:t>
            </a:r>
            <a:endParaRPr lang="en-US" dirty="0"/>
          </a:p>
        </p:txBody>
      </p:sp>
    </p:spTree>
    <p:extLst>
      <p:ext uri="{BB962C8B-B14F-4D97-AF65-F5344CB8AC3E}">
        <p14:creationId xmlns:p14="http://schemas.microsoft.com/office/powerpoint/2010/main" val="400304304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Nokia Music</a:t>
            </a:r>
            <a:br>
              <a:rPr lang="en-US" smtClean="0"/>
            </a:br>
            <a:endParaRPr lang="en-US" dirty="0"/>
          </a:p>
        </p:txBody>
      </p:sp>
      <p:sp>
        <p:nvSpPr>
          <p:cNvPr id="4" name="Text Placeholder 3"/>
          <p:cNvSpPr>
            <a:spLocks noGrp="1"/>
          </p:cNvSpPr>
          <p:nvPr>
            <p:ph type="body" sz="quarter" idx="10"/>
          </p:nvPr>
        </p:nvSpPr>
        <p:spPr/>
        <p:txBody>
          <a:bodyPr/>
          <a:lstStyle/>
          <a:p>
            <a:pPr lvl="1"/>
            <a:r>
              <a:rPr lang="en-US" smtClean="0"/>
              <a:t>Instant free music streaming</a:t>
            </a:r>
            <a:br>
              <a:rPr lang="en-US" smtClean="0"/>
            </a:br>
            <a:r>
              <a:rPr lang="en-US" smtClean="0"/>
              <a:t>on Lumia Windows Phones</a:t>
            </a:r>
            <a:br>
              <a:rPr lang="en-US" smtClean="0"/>
            </a:br>
            <a:r>
              <a:rPr lang="en-US" smtClean="0"/>
              <a:t/>
            </a:r>
            <a:br>
              <a:rPr lang="en-US" smtClean="0"/>
            </a:br>
            <a:r>
              <a:rPr lang="en-US" smtClean="0"/>
              <a:t>100s of curated mixes</a:t>
            </a:r>
            <a:br>
              <a:rPr lang="en-US" smtClean="0"/>
            </a:br>
            <a:r>
              <a:rPr lang="en-US" smtClean="0"/>
              <a:t>Create your own artist mixes</a:t>
            </a:r>
            <a:br>
              <a:rPr lang="en-US" smtClean="0"/>
            </a:br>
            <a:r>
              <a:rPr lang="en-US" smtClean="0"/>
              <a:t>Offline caching</a:t>
            </a:r>
            <a:br>
              <a:rPr lang="en-US" smtClean="0"/>
            </a:br>
            <a:r>
              <a:rPr lang="en-US" smtClean="0"/>
              <a:t>Graphic Equalizer</a:t>
            </a:r>
            <a:br>
              <a:rPr lang="en-US" smtClean="0"/>
            </a:br>
            <a:r>
              <a:rPr lang="en-US" smtClean="0"/>
              <a:t>No login, no ads</a:t>
            </a:r>
            <a:br>
              <a:rPr lang="en-US" smtClean="0"/>
            </a:br>
            <a:r>
              <a:rPr lang="en-US" smtClean="0"/>
              <a:t>Gig Finder for live concerts</a:t>
            </a:r>
          </a:p>
          <a:p>
            <a:endParaRPr lang="en-US" dirty="0"/>
          </a:p>
        </p:txBody>
      </p:sp>
      <p:sp>
        <p:nvSpPr>
          <p:cNvPr id="5" name="Title 5"/>
          <p:cNvSpPr txBox="1">
            <a:spLocks/>
          </p:cNvSpPr>
          <p:nvPr/>
        </p:nvSpPr>
        <p:spPr>
          <a:xfrm>
            <a:off x="1189039" y="1288305"/>
            <a:ext cx="10058400" cy="4801245"/>
          </a:xfrm>
          <a:prstGeom prst="rect">
            <a:avLst/>
          </a:prstGeom>
        </p:spPr>
        <p:txBody>
          <a:bodyPr vert="horz" lIns="182880" tIns="45720" rIns="182880" bIns="45720" rtlCol="0" anchor="t">
            <a:noAutofit/>
          </a:bodyPr>
          <a:lstStyle>
            <a:lvl1pPr algn="l" defTabSz="914166" rtl="0" eaLnBrk="1" latinLnBrk="0" hangingPunct="1">
              <a:spcBef>
                <a:spcPct val="0"/>
              </a:spcBef>
              <a:buNone/>
              <a:defRPr sz="4800" kern="1200">
                <a:gradFill>
                  <a:gsLst>
                    <a:gs pos="0">
                      <a:schemeClr val="tx1"/>
                    </a:gs>
                    <a:gs pos="100000">
                      <a:schemeClr val="tx1"/>
                    </a:gs>
                  </a:gsLst>
                  <a:lin ang="5400000" scaled="0"/>
                </a:gradFill>
                <a:latin typeface="+mj-lt"/>
                <a:ea typeface="+mj-ea"/>
                <a:cs typeface="+mj-cs"/>
              </a:defRPr>
            </a:lvl1pPr>
          </a:lstStyle>
          <a:p>
            <a:pPr marL="0" lvl="1" defTabSz="914166">
              <a:spcBef>
                <a:spcPct val="0"/>
              </a:spcBef>
            </a:pPr>
            <a:endParaRPr lang="en-US" sz="3600" kern="0" dirty="0">
              <a:solidFill>
                <a:srgbClr val="FFFFFF"/>
              </a:solidFill>
            </a:endParaRPr>
          </a:p>
        </p:txBody>
      </p:sp>
      <p:pic>
        <p:nvPicPr>
          <p:cNvPr id="6" name="Picture 5" descr="Music.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5214" y="497605"/>
            <a:ext cx="3300423" cy="6096001"/>
          </a:xfrm>
          <a:prstGeom prst="rect">
            <a:avLst/>
          </a:prstGeom>
          <a:scene3d>
            <a:camera prst="perspectiveFront">
              <a:rot lat="0" lon="1200000" rev="0"/>
            </a:camera>
            <a:lightRig rig="threePt" dir="t"/>
          </a:scene3d>
        </p:spPr>
      </p:pic>
      <p:sp>
        <p:nvSpPr>
          <p:cNvPr id="8" name="Rectangle 7"/>
          <p:cNvSpPr/>
          <p:nvPr/>
        </p:nvSpPr>
        <p:spPr>
          <a:xfrm>
            <a:off x="1274996" y="5945534"/>
            <a:ext cx="7463521" cy="861774"/>
          </a:xfrm>
          <a:prstGeom prst="rect">
            <a:avLst/>
          </a:prstGeom>
        </p:spPr>
        <p:txBody>
          <a:bodyPr wrap="square">
            <a:spAutoFit/>
          </a:bodyPr>
          <a:lstStyle/>
          <a:p>
            <a:r>
              <a:rPr lang="en-US" sz="3200" dirty="0">
                <a:solidFill>
                  <a:srgbClr val="FFFFFF"/>
                </a:solidFill>
                <a:latin typeface="Segoe UI Light"/>
                <a:ea typeface="+mj-ea"/>
                <a:cs typeface="+mj-cs"/>
              </a:rPr>
              <a:t>Launched in the US in September!</a:t>
            </a:r>
            <a:br>
              <a:rPr lang="en-US" sz="3200" dirty="0">
                <a:solidFill>
                  <a:srgbClr val="FFFFFF"/>
                </a:solidFill>
                <a:latin typeface="Segoe UI Light"/>
                <a:ea typeface="+mj-ea"/>
                <a:cs typeface="+mj-cs"/>
              </a:rPr>
            </a:br>
            <a:endParaRPr lang="en-US" dirty="0">
              <a:solidFill>
                <a:srgbClr val="FFFFFF"/>
              </a:solidFill>
              <a:latin typeface="Segoe UI Light"/>
            </a:endParaRPr>
          </a:p>
        </p:txBody>
      </p:sp>
    </p:spTree>
    <p:extLst>
      <p:ext uri="{BB962C8B-B14F-4D97-AF65-F5344CB8AC3E}">
        <p14:creationId xmlns:p14="http://schemas.microsoft.com/office/powerpoint/2010/main" val="18919281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pPr>
              <a:spcAft>
                <a:spcPts val="1200"/>
              </a:spcAft>
            </a:pPr>
            <a:r>
              <a:rPr lang="en-US" dirty="0"/>
              <a:t>Nokia </a:t>
            </a:r>
            <a:r>
              <a:rPr lang="en-US" dirty="0" smtClean="0"/>
              <a:t>Music 3.5 for Windows </a:t>
            </a:r>
            <a:r>
              <a:rPr lang="en-US" dirty="0"/>
              <a:t>Phone </a:t>
            </a:r>
            <a:r>
              <a:rPr lang="en-US" dirty="0" smtClean="0"/>
              <a:t>8 includes App-to-App</a:t>
            </a:r>
          </a:p>
          <a:p>
            <a:pPr>
              <a:spcAft>
                <a:spcPts val="1200"/>
              </a:spcAft>
            </a:pPr>
            <a:r>
              <a:rPr lang="en-US" sz="2800" dirty="0" smtClean="0"/>
              <a:t>In Windows Phone Store today!</a:t>
            </a:r>
          </a:p>
        </p:txBody>
      </p:sp>
      <p:sp>
        <p:nvSpPr>
          <p:cNvPr id="4" name="Title 3"/>
          <p:cNvSpPr>
            <a:spLocks noGrp="1"/>
          </p:cNvSpPr>
          <p:nvPr>
            <p:ph type="ctrTitle"/>
          </p:nvPr>
        </p:nvSpPr>
        <p:spPr>
          <a:xfrm>
            <a:off x="274639" y="1211263"/>
            <a:ext cx="4586632" cy="4572000"/>
          </a:xfrm>
          <a:solidFill>
            <a:schemeClr val="tx2">
              <a:alpha val="80000"/>
            </a:schemeClr>
          </a:solidFill>
        </p:spPr>
        <p:txBody>
          <a:bodyPr/>
          <a:lstStyle/>
          <a:p>
            <a:endParaRPr lang="en-US" dirty="0"/>
          </a:p>
        </p:txBody>
      </p:sp>
      <p:sp>
        <p:nvSpPr>
          <p:cNvPr id="3" name="Text Placeholder 2"/>
          <p:cNvSpPr>
            <a:spLocks noGrp="1"/>
          </p:cNvSpPr>
          <p:nvPr>
            <p:ph type="body" sz="quarter" idx="16"/>
          </p:nvPr>
        </p:nvSpPr>
        <p:spPr/>
        <p:txBody>
          <a:bodyPr/>
          <a:lstStyle/>
          <a:p>
            <a:r>
              <a:rPr lang="en-US" dirty="0" smtClean="0"/>
              <a:t>Nokia Music app-to-app protocol</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9894" t="38488" r="43819" b="36123"/>
          <a:stretch/>
        </p:blipFill>
        <p:spPr>
          <a:xfrm>
            <a:off x="1667855" y="2489150"/>
            <a:ext cx="1800200" cy="2040227"/>
          </a:xfrm>
          <a:prstGeom prst="rect">
            <a:avLst/>
          </a:prstGeom>
        </p:spPr>
      </p:pic>
    </p:spTree>
    <p:extLst>
      <p:ext uri="{BB962C8B-B14F-4D97-AF65-F5344CB8AC3E}">
        <p14:creationId xmlns:p14="http://schemas.microsoft.com/office/powerpoint/2010/main" val="22975725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7" y="1265014"/>
            <a:ext cx="6015608" cy="5431061"/>
          </a:xfrm>
        </p:spPr>
        <p:txBody>
          <a:bodyPr/>
          <a:lstStyle/>
          <a:p>
            <a:r>
              <a:rPr lang="en-GB" sz="3600" smtClean="0">
                <a:latin typeface="+mj-lt"/>
              </a:rPr>
              <a:t>App-to-App protocols allow one app to launch another with a specific URI scheme.</a:t>
            </a:r>
          </a:p>
          <a:p>
            <a:r>
              <a:rPr lang="en-GB" sz="3600" smtClean="0">
                <a:latin typeface="+mj-lt"/>
              </a:rPr>
              <a:t>For more info, see Sean McKenna’s talk.</a:t>
            </a:r>
            <a:endParaRPr lang="en-US" sz="2400" smtClean="0">
              <a:solidFill>
                <a:srgbClr val="2B91AF"/>
              </a:solidFill>
              <a:highlight>
                <a:srgbClr val="FFFFFF"/>
              </a:highlight>
              <a:latin typeface="Consolas"/>
            </a:endParaRPr>
          </a:p>
          <a:p>
            <a:endParaRPr lang="en-US" smtClean="0">
              <a:solidFill>
                <a:srgbClr val="2B91AF"/>
              </a:solidFill>
              <a:highlight>
                <a:srgbClr val="FFFFFF"/>
              </a:highlight>
              <a:latin typeface="Consolas"/>
            </a:endParaRPr>
          </a:p>
          <a:p>
            <a:r>
              <a:rPr lang="en-US" smtClean="0">
                <a:solidFill>
                  <a:srgbClr val="2B91AF"/>
                </a:solidFill>
                <a:highlight>
                  <a:srgbClr val="FFFFFF"/>
                </a:highlight>
                <a:latin typeface="Consolas"/>
              </a:rPr>
              <a:t>L</a:t>
            </a:r>
            <a:r>
              <a:rPr lang="en-US" sz="2400" smtClean="0">
                <a:solidFill>
                  <a:srgbClr val="2B91AF"/>
                </a:solidFill>
                <a:highlight>
                  <a:srgbClr val="FFFFFF"/>
                </a:highlight>
                <a:latin typeface="Consolas"/>
              </a:rPr>
              <a:t>auncher</a:t>
            </a:r>
            <a:r>
              <a:rPr lang="en-US" sz="2400" smtClean="0">
                <a:solidFill>
                  <a:srgbClr val="000000"/>
                </a:solidFill>
                <a:highlight>
                  <a:srgbClr val="FFFFFF"/>
                </a:highlight>
                <a:latin typeface="Consolas"/>
              </a:rPr>
              <a:t>.LaunchUriAsync</a:t>
            </a:r>
            <a:r>
              <a:rPr lang="en-GB" sz="2400" smtClean="0">
                <a:solidFill>
                  <a:schemeClr val="tx1"/>
                </a:solidFill>
                <a:latin typeface="Consolas"/>
              </a:rPr>
              <a:t>(</a:t>
            </a:r>
            <a:br>
              <a:rPr lang="en-GB" sz="2400" smtClean="0">
                <a:solidFill>
                  <a:schemeClr val="tx1"/>
                </a:solidFill>
                <a:latin typeface="Consolas"/>
              </a:rPr>
            </a:br>
            <a:r>
              <a:rPr lang="en-US" sz="2400" smtClean="0">
                <a:solidFill>
                  <a:srgbClr val="A31515"/>
                </a:solidFill>
                <a:highlight>
                  <a:srgbClr val="FFFFFF"/>
                </a:highlight>
                <a:latin typeface="Consolas"/>
              </a:rPr>
              <a:t>"nokia</a:t>
            </a:r>
            <a:r>
              <a:rPr lang="en-US" smtClean="0">
                <a:solidFill>
                  <a:srgbClr val="A31515"/>
                </a:solidFill>
                <a:highlight>
                  <a:srgbClr val="FFFFFF"/>
                </a:highlight>
                <a:latin typeface="Consolas"/>
              </a:rPr>
              <a:t>-</a:t>
            </a:r>
            <a:r>
              <a:rPr lang="en-US" sz="2400" smtClean="0">
                <a:solidFill>
                  <a:srgbClr val="A31515"/>
                </a:solidFill>
                <a:highlight>
                  <a:srgbClr val="FFFFFF"/>
                </a:highlight>
                <a:latin typeface="Consolas"/>
              </a:rPr>
              <a:t>music://show/artist/?name=</a:t>
            </a:r>
            <a:br>
              <a:rPr lang="en-US" sz="2400" smtClean="0">
                <a:solidFill>
                  <a:srgbClr val="A31515"/>
                </a:solidFill>
                <a:highlight>
                  <a:srgbClr val="FFFFFF"/>
                </a:highlight>
                <a:latin typeface="Consolas"/>
              </a:rPr>
            </a:br>
            <a:r>
              <a:rPr lang="en-US" sz="2400" smtClean="0">
                <a:solidFill>
                  <a:srgbClr val="A31515"/>
                </a:solidFill>
                <a:highlight>
                  <a:srgbClr val="FFFFFF"/>
                </a:highlight>
                <a:latin typeface="Consolas"/>
              </a:rPr>
              <a:t>Rihanna"</a:t>
            </a:r>
            <a:r>
              <a:rPr lang="en-GB" sz="2400" smtClean="0">
                <a:solidFill>
                  <a:srgbClr val="000000"/>
                </a:solidFill>
                <a:latin typeface="Consolas"/>
              </a:rPr>
              <a:t>)</a:t>
            </a:r>
            <a:endParaRPr lang="en-GB" dirty="0"/>
          </a:p>
        </p:txBody>
      </p:sp>
      <p:sp>
        <p:nvSpPr>
          <p:cNvPr id="2" name="Title 1"/>
          <p:cNvSpPr>
            <a:spLocks noGrp="1"/>
          </p:cNvSpPr>
          <p:nvPr>
            <p:ph type="title"/>
          </p:nvPr>
        </p:nvSpPr>
        <p:spPr/>
        <p:txBody>
          <a:bodyPr/>
          <a:lstStyle/>
          <a:p>
            <a:r>
              <a:rPr lang="en-GB" smtClean="0"/>
              <a:t>App-to-App </a:t>
            </a:r>
            <a:r>
              <a:rPr lang="en-US" smtClean="0"/>
              <a:t>protocols</a:t>
            </a:r>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6229" y="1186800"/>
            <a:ext cx="2709205" cy="5004000"/>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5214" y="640800"/>
            <a:ext cx="3300422" cy="6096000"/>
          </a:xfrm>
          <a:prstGeom prst="rect">
            <a:avLst/>
          </a:prstGeom>
          <a:scene3d>
            <a:camera prst="perspectiveFront">
              <a:rot lat="0" lon="1200000" rev="0"/>
            </a:camera>
            <a:lightRig rig="threePt" dir="t"/>
          </a:scene3d>
        </p:spPr>
      </p:pic>
      <p:sp>
        <p:nvSpPr>
          <p:cNvPr id="16" name="Right Arrow 15"/>
          <p:cNvSpPr/>
          <p:nvPr/>
        </p:nvSpPr>
        <p:spPr bwMode="auto">
          <a:xfrm>
            <a:off x="8351378" y="2817560"/>
            <a:ext cx="936104" cy="463678"/>
          </a:xfrm>
          <a:prstGeom prst="rightArrow">
            <a:avLst/>
          </a:prstGeom>
          <a:solidFill>
            <a:srgbClr val="1580D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GB" sz="1600" spc="-102" dirty="0">
              <a:solidFill>
                <a:srgbClr val="1580DD"/>
              </a:solidFill>
              <a:ea typeface="Segoe UI" pitchFamily="34" charset="0"/>
              <a:cs typeface="Segoe UI" pitchFamily="34" charset="0"/>
            </a:endParaRPr>
          </a:p>
        </p:txBody>
      </p:sp>
    </p:spTree>
    <p:extLst>
      <p:ext uri="{BB962C8B-B14F-4D97-AF65-F5344CB8AC3E}">
        <p14:creationId xmlns:p14="http://schemas.microsoft.com/office/powerpoint/2010/main" val="35022487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Nokia Music app-to-app </a:t>
            </a:r>
            <a:r>
              <a:rPr lang="en-US" smtClean="0"/>
              <a:t>protocols</a:t>
            </a:r>
            <a:endParaRPr lang="en-GB" dirty="0"/>
          </a:p>
        </p:txBody>
      </p:sp>
      <p:graphicFrame>
        <p:nvGraphicFramePr>
          <p:cNvPr id="6" name="Table 5"/>
          <p:cNvGraphicFramePr>
            <a:graphicFrameLocks noGrp="1"/>
          </p:cNvGraphicFramePr>
          <p:nvPr>
            <p:extLst/>
          </p:nvPr>
        </p:nvGraphicFramePr>
        <p:xfrm>
          <a:off x="457597" y="1211263"/>
          <a:ext cx="11521280" cy="1127490"/>
        </p:xfrm>
        <a:graphic>
          <a:graphicData uri="http://schemas.openxmlformats.org/drawingml/2006/table">
            <a:tbl>
              <a:tblPr firstRow="1" bandRow="1">
                <a:tableStyleId>{793D81CF-94F2-401A-BA57-92F5A7B2D0C5}</a:tableStyleId>
              </a:tblPr>
              <a:tblGrid>
                <a:gridCol w="5112568"/>
                <a:gridCol w="6408712"/>
              </a:tblGrid>
              <a:tr h="557807">
                <a:tc>
                  <a:txBody>
                    <a:bodyPr/>
                    <a:lstStyle/>
                    <a:p>
                      <a:r>
                        <a:rPr lang="en-US" sz="2000" dirty="0" smtClean="0">
                          <a:gradFill>
                            <a:gsLst>
                              <a:gs pos="0">
                                <a:srgbClr val="FFFFFF"/>
                              </a:gs>
                              <a:gs pos="100000">
                                <a:srgbClr val="FFFFFF"/>
                              </a:gs>
                            </a:gsLst>
                            <a:lin ang="5400000" scaled="0"/>
                          </a:gradFill>
                          <a:latin typeface="+mn-lt"/>
                        </a:rPr>
                        <a:t>Use Case</a:t>
                      </a:r>
                      <a:endParaRPr lang="en-US" sz="2000" b="0" dirty="0">
                        <a:gradFill>
                          <a:gsLst>
                            <a:gs pos="0">
                              <a:srgbClr val="FFFFFF"/>
                            </a:gs>
                            <a:gs pos="100000">
                              <a:srgbClr val="FFFFFF"/>
                            </a:gs>
                          </a:gsLst>
                          <a:lin ang="5400000" scaled="0"/>
                        </a:gradFill>
                        <a:latin typeface="+mn-lt"/>
                      </a:endParaRPr>
                    </a:p>
                  </a:txBody>
                  <a:tcPr marT="0" marB="0" anchor="ctr">
                    <a:lnL w="12700" cmpd="sng">
                      <a:noFill/>
                    </a:lnL>
                    <a:lnR>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1580DD"/>
                    </a:solidFill>
                  </a:tcPr>
                </a:tc>
                <a:tc>
                  <a:txBody>
                    <a:bodyPr/>
                    <a:lstStyle/>
                    <a:p>
                      <a:r>
                        <a:rPr lang="en-US" sz="2000" dirty="0" smtClean="0">
                          <a:gradFill>
                            <a:gsLst>
                              <a:gs pos="0">
                                <a:srgbClr val="FFFFFF"/>
                              </a:gs>
                              <a:gs pos="100000">
                                <a:srgbClr val="FFFFFF"/>
                              </a:gs>
                            </a:gsLst>
                            <a:lin ang="5400000" scaled="0"/>
                          </a:gradFill>
                          <a:latin typeface="+mn-lt"/>
                        </a:rPr>
                        <a:t>URI</a:t>
                      </a:r>
                      <a:endParaRPr lang="en-US" sz="2000" b="0" dirty="0">
                        <a:gradFill>
                          <a:gsLst>
                            <a:gs pos="0">
                              <a:srgbClr val="FFFFFF"/>
                            </a:gs>
                            <a:gs pos="100000">
                              <a:srgbClr val="FFFFFF"/>
                            </a:gs>
                          </a:gsLst>
                          <a:lin ang="5400000" scaled="0"/>
                        </a:gradFill>
                        <a:latin typeface="+mn-lt"/>
                      </a:endParaRPr>
                    </a:p>
                  </a:txBody>
                  <a:tcPr marT="0" marB="0" anchor="ctr">
                    <a:lnL>
                      <a:noFill/>
                    </a:lnL>
                    <a:lnR w="12700" cmpd="sng">
                      <a:noFill/>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rgbClr val="1580DD"/>
                    </a:solidFill>
                  </a:tcPr>
                </a:tc>
              </a:tr>
              <a:tr h="569683">
                <a:tc>
                  <a:txBody>
                    <a:bodyPr/>
                    <a:lstStyle/>
                    <a:p>
                      <a:r>
                        <a:rPr lang="en-US" sz="2000" dirty="0" smtClean="0">
                          <a:solidFill>
                            <a:srgbClr val="1580DD"/>
                          </a:solidFill>
                        </a:rPr>
                        <a:t>Launch App</a:t>
                      </a:r>
                      <a:endParaRPr lang="en-US" sz="2000" dirty="0">
                        <a:solidFill>
                          <a:srgbClr val="1580DD"/>
                        </a:solidFill>
                      </a:endParaRP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c>
                  <a:txBody>
                    <a:bodyPr/>
                    <a:lstStyle/>
                    <a:p>
                      <a:r>
                        <a:rPr lang="en-US" sz="2000" dirty="0" err="1" smtClean="0">
                          <a:solidFill>
                            <a:schemeClr val="tx1"/>
                          </a:solidFill>
                          <a:latin typeface="Consolas"/>
                          <a:cs typeface="Consolas"/>
                        </a:rPr>
                        <a:t>nokia</a:t>
                      </a:r>
                      <a:r>
                        <a:rPr lang="en-US" sz="2000" dirty="0" smtClean="0">
                          <a:solidFill>
                            <a:schemeClr val="tx1"/>
                          </a:solidFill>
                          <a:latin typeface="Consolas"/>
                          <a:cs typeface="Consolas"/>
                        </a:rPr>
                        <a:t>-</a:t>
                      </a:r>
                      <a:r>
                        <a:rPr lang="en-US" sz="2000" kern="1200" dirty="0" smtClean="0">
                          <a:solidFill>
                            <a:schemeClr val="tx1"/>
                          </a:solidFill>
                          <a:latin typeface="Consolas"/>
                          <a:ea typeface="+mn-ea"/>
                          <a:cs typeface="Consolas"/>
                        </a:rPr>
                        <a:t>music</a:t>
                      </a:r>
                      <a:r>
                        <a:rPr lang="en-US" sz="2000" dirty="0" smtClean="0">
                          <a:solidFill>
                            <a:schemeClr val="tx1"/>
                          </a:solidFill>
                          <a:latin typeface="Consolas"/>
                          <a:cs typeface="Consolas"/>
                        </a:rPr>
                        <a:t>://</a:t>
                      </a:r>
                      <a:endParaRPr lang="en-US" sz="2000" dirty="0">
                        <a:solidFill>
                          <a:schemeClr val="tx1"/>
                        </a:solidFill>
                        <a:latin typeface="Consolas"/>
                        <a:cs typeface="Consolas"/>
                      </a:endParaRP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r>
            </a:tbl>
          </a:graphicData>
        </a:graphic>
      </p:graphicFrame>
      <p:graphicFrame>
        <p:nvGraphicFramePr>
          <p:cNvPr id="3" name="Table 2"/>
          <p:cNvGraphicFramePr>
            <a:graphicFrameLocks noGrp="1"/>
          </p:cNvGraphicFramePr>
          <p:nvPr>
            <p:extLst/>
          </p:nvPr>
        </p:nvGraphicFramePr>
        <p:xfrm>
          <a:off x="457597" y="2345134"/>
          <a:ext cx="11521280" cy="569683"/>
        </p:xfrm>
        <a:graphic>
          <a:graphicData uri="http://schemas.openxmlformats.org/drawingml/2006/table">
            <a:tbl>
              <a:tblPr firstRow="1" bandRow="1">
                <a:tableStyleId>{793D81CF-94F2-401A-BA57-92F5A7B2D0C5}</a:tableStyleId>
              </a:tblPr>
              <a:tblGrid>
                <a:gridCol w="5112568"/>
                <a:gridCol w="6408712"/>
              </a:tblGrid>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Search MP3 store</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c>
                  <a:txBody>
                    <a:bodyPr/>
                    <a:lstStyle/>
                    <a:p>
                      <a:pPr marL="0" marR="0" lvl="0" indent="0" algn="l" defTabSz="914166"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smtClean="0">
                          <a:ln>
                            <a:noFill/>
                          </a:ln>
                          <a:solidFill>
                            <a:schemeClr val="tx1"/>
                          </a:solidFill>
                          <a:effectLst/>
                          <a:uLnTx/>
                          <a:uFillTx/>
                          <a:latin typeface="Consolas"/>
                          <a:ea typeface="+mn-ea"/>
                          <a:cs typeface="Consolas"/>
                        </a:rPr>
                        <a:t>nokia</a:t>
                      </a:r>
                      <a:r>
                        <a:rPr kumimoji="0" lang="en-US" sz="2000" b="0" i="0" u="none" strike="noStrike" kern="1200" cap="none" spc="0" normalizeH="0" baseline="0" noProof="0" dirty="0" smtClean="0">
                          <a:ln>
                            <a:noFill/>
                          </a:ln>
                          <a:solidFill>
                            <a:schemeClr val="tx1"/>
                          </a:solidFill>
                          <a:effectLst/>
                          <a:uLnTx/>
                          <a:uFillTx/>
                          <a:latin typeface="Consolas"/>
                          <a:ea typeface="+mn-ea"/>
                          <a:cs typeface="Consolas"/>
                        </a:rPr>
                        <a:t>-music://search/anything/?term={term}</a:t>
                      </a:r>
                      <a:endParaRPr lang="en-US" sz="2000" b="0" dirty="0" smtClean="0">
                        <a:solidFill>
                          <a:schemeClr val="tx1"/>
                        </a:solidFill>
                        <a:latin typeface="Consolas"/>
                        <a:cs typeface="Consolas"/>
                      </a:endParaRP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r>
            </a:tbl>
          </a:graphicData>
        </a:graphic>
      </p:graphicFrame>
      <p:graphicFrame>
        <p:nvGraphicFramePr>
          <p:cNvPr id="4" name="Table 3"/>
          <p:cNvGraphicFramePr>
            <a:graphicFrameLocks noGrp="1"/>
          </p:cNvGraphicFramePr>
          <p:nvPr>
            <p:extLst/>
          </p:nvPr>
        </p:nvGraphicFramePr>
        <p:xfrm>
          <a:off x="457597" y="2921198"/>
          <a:ext cx="11521280" cy="1179283"/>
        </p:xfrm>
        <a:graphic>
          <a:graphicData uri="http://schemas.openxmlformats.org/drawingml/2006/table">
            <a:tbl>
              <a:tblPr firstRow="1" bandRow="1">
                <a:tableStyleId>{793D81CF-94F2-401A-BA57-92F5A7B2D0C5}</a:tableStyleId>
              </a:tblPr>
              <a:tblGrid>
                <a:gridCol w="5112568"/>
                <a:gridCol w="6408712"/>
              </a:tblGrid>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Show Artist Details</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-music://show/artist/?id={id}</a:t>
                      </a:r>
                    </a:p>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-music://show/artist/?name={name}</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r>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Play an Artist Mix</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-music://play/artist/?artist={name}</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r>
            </a:tbl>
          </a:graphicData>
        </a:graphic>
      </p:graphicFrame>
      <p:graphicFrame>
        <p:nvGraphicFramePr>
          <p:cNvPr id="5" name="Table 4"/>
          <p:cNvGraphicFramePr>
            <a:graphicFrameLocks noGrp="1"/>
          </p:cNvGraphicFramePr>
          <p:nvPr>
            <p:extLst/>
          </p:nvPr>
        </p:nvGraphicFramePr>
        <p:xfrm>
          <a:off x="457597" y="4073326"/>
          <a:ext cx="11521280" cy="1139366"/>
        </p:xfrm>
        <a:graphic>
          <a:graphicData uri="http://schemas.openxmlformats.org/drawingml/2006/table">
            <a:tbl>
              <a:tblPr firstRow="1" bandRow="1">
                <a:tableStyleId>{793D81CF-94F2-401A-BA57-92F5A7B2D0C5}</a:tableStyleId>
              </a:tblPr>
              <a:tblGrid>
                <a:gridCol w="5112568"/>
                <a:gridCol w="6408712"/>
              </a:tblGrid>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Show Gigs Around</a:t>
                      </a:r>
                      <a:r>
                        <a:rPr lang="en-US" sz="2000" b="0" baseline="0" dirty="0" smtClean="0">
                          <a:solidFill>
                            <a:srgbClr val="1580DD"/>
                          </a:solidFill>
                        </a:rPr>
                        <a:t> You</a:t>
                      </a:r>
                      <a:endParaRPr lang="en-US" sz="2000" b="0" dirty="0" smtClean="0">
                        <a:solidFill>
                          <a:srgbClr val="1580DD"/>
                        </a:solidFill>
                      </a:endParaRP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-music://show/gigs/</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r>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Search for Gigs</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-music://search/gigs/?term={term}</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r>
            </a:tbl>
          </a:graphicData>
        </a:graphic>
      </p:graphicFrame>
      <p:graphicFrame>
        <p:nvGraphicFramePr>
          <p:cNvPr id="7" name="Table 6"/>
          <p:cNvGraphicFramePr>
            <a:graphicFrameLocks noGrp="1"/>
          </p:cNvGraphicFramePr>
          <p:nvPr>
            <p:extLst/>
          </p:nvPr>
        </p:nvGraphicFramePr>
        <p:xfrm>
          <a:off x="457597" y="5225454"/>
          <a:ext cx="11521280" cy="1139366"/>
        </p:xfrm>
        <a:graphic>
          <a:graphicData uri="http://schemas.openxmlformats.org/drawingml/2006/table">
            <a:tbl>
              <a:tblPr firstRow="1" bandRow="1">
                <a:tableStyleId>{793D81CF-94F2-401A-BA57-92F5A7B2D0C5}</a:tableStyleId>
              </a:tblPr>
              <a:tblGrid>
                <a:gridCol w="5112568"/>
                <a:gridCol w="6408712"/>
              </a:tblGrid>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Show Curated Mixes</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-music://show/mixes/</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noFill/>
                  </a:tcPr>
                </a:tc>
              </a:tr>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Play a Curated Mix</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-music://play/mix/?id={</a:t>
                      </a:r>
                      <a:r>
                        <a:rPr lang="en-US" sz="2000" b="0" kern="1200" dirty="0" smtClean="0">
                          <a:solidFill>
                            <a:schemeClr val="tx1"/>
                          </a:solidFill>
                          <a:latin typeface="Consolas"/>
                          <a:ea typeface="+mn-ea"/>
                          <a:cs typeface="Consolas"/>
                        </a:rPr>
                        <a:t>id</a:t>
                      </a:r>
                      <a:r>
                        <a:rPr lang="en-US" sz="2000" b="0" dirty="0" smtClean="0">
                          <a:solidFill>
                            <a:schemeClr val="tx1"/>
                          </a:solidFill>
                          <a:latin typeface="Consolas"/>
                          <a:cs typeface="Consolas"/>
                        </a:rPr>
                        <a:t>}</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00BCF2">
                        <a:alpha val="10000"/>
                      </a:srgbClr>
                    </a:solidFill>
                  </a:tcPr>
                </a:tc>
              </a:tr>
            </a:tbl>
          </a:graphicData>
        </a:graphic>
      </p:graphicFrame>
      <p:graphicFrame>
        <p:nvGraphicFramePr>
          <p:cNvPr id="8" name="Table 7"/>
          <p:cNvGraphicFramePr>
            <a:graphicFrameLocks noGrp="1"/>
          </p:cNvGraphicFramePr>
          <p:nvPr>
            <p:extLst/>
          </p:nvPr>
        </p:nvGraphicFramePr>
        <p:xfrm>
          <a:off x="457597" y="6352834"/>
          <a:ext cx="11521280" cy="569683"/>
        </p:xfrm>
        <a:graphic>
          <a:graphicData uri="http://schemas.openxmlformats.org/drawingml/2006/table">
            <a:tbl>
              <a:tblPr firstRow="1" bandRow="1">
                <a:tableStyleId>{793D81CF-94F2-401A-BA57-92F5A7B2D0C5}</a:tableStyleId>
              </a:tblPr>
              <a:tblGrid>
                <a:gridCol w="5112568"/>
                <a:gridCol w="6408712"/>
              </a:tblGrid>
              <a:tr h="569683">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smtClean="0">
                          <a:solidFill>
                            <a:srgbClr val="1580DD"/>
                          </a:solidFill>
                        </a:rPr>
                        <a:t>Show Product Details – e.g.</a:t>
                      </a:r>
                      <a:r>
                        <a:rPr lang="en-US" sz="2000" b="0" baseline="0" dirty="0" smtClean="0">
                          <a:solidFill>
                            <a:srgbClr val="1580DD"/>
                          </a:solidFill>
                        </a:rPr>
                        <a:t> an album</a:t>
                      </a:r>
                      <a:endParaRPr lang="en-US" sz="2000" b="0" dirty="0" smtClean="0">
                        <a:solidFill>
                          <a:srgbClr val="1580DD"/>
                        </a:solidFill>
                      </a:endParaRP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mpd="sng">
                      <a:noFill/>
                    </a:lnB>
                    <a:noFill/>
                  </a:tcPr>
                </a:tc>
                <a:tc>
                  <a:txBody>
                    <a:bodyPr/>
                    <a:lstStyle/>
                    <a:p>
                      <a:pPr marL="0" marR="0" indent="0" algn="l" defTabSz="914166"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latin typeface="Consolas"/>
                          <a:cs typeface="Consolas"/>
                        </a:rPr>
                        <a:t>nokia</a:t>
                      </a:r>
                      <a:r>
                        <a:rPr lang="en-US" sz="2000" b="0" dirty="0" smtClean="0">
                          <a:solidFill>
                            <a:schemeClr val="tx1"/>
                          </a:solidFill>
                          <a:latin typeface="Consolas"/>
                          <a:cs typeface="Consolas"/>
                        </a:rPr>
                        <a:t>-music://show/product/?id={id}</a:t>
                      </a:r>
                    </a:p>
                  </a:txBody>
                  <a:tcPr marT="0" marB="0" anchor="ctr">
                    <a:lnL w="3175" cap="flat" cmpd="sng" algn="ctr">
                      <a:solidFill>
                        <a:srgbClr val="FFFFFF"/>
                      </a:solidFill>
                      <a:prstDash val="solid"/>
                      <a:round/>
                      <a:headEnd type="none" w="med" len="med"/>
                      <a:tailEnd type="none" w="med" len="med"/>
                    </a:lnL>
                    <a:lnR w="3175"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2700" cmpd="sng">
                      <a:noFill/>
                    </a:lnB>
                    <a:noFill/>
                  </a:tcPr>
                </a:tc>
              </a:tr>
            </a:tbl>
          </a:graphicData>
        </a:graphic>
      </p:graphicFrame>
    </p:spTree>
    <p:extLst>
      <p:ext uri="{BB962C8B-B14F-4D97-AF65-F5344CB8AC3E}">
        <p14:creationId xmlns:p14="http://schemas.microsoft.com/office/powerpoint/2010/main" val="22788704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smtClean="0"/>
              <a:t>Demo</a:t>
            </a:r>
          </a:p>
          <a:p>
            <a:r>
              <a:rPr lang="en-GB" dirty="0"/>
              <a:t>Create App that Launches Nokia Music</a:t>
            </a:r>
          </a:p>
          <a:p>
            <a:r>
              <a:rPr lang="en-GB" dirty="0"/>
              <a:t>Extend App to search for artists</a:t>
            </a:r>
          </a:p>
          <a:p>
            <a:r>
              <a:rPr lang="en-GB" dirty="0"/>
              <a:t>Benefits of </a:t>
            </a:r>
            <a:r>
              <a:rPr lang="en-GB" dirty="0" smtClean="0"/>
              <a:t>App-to-App</a:t>
            </a:r>
            <a:endParaRPr lang="en-GB" dirty="0"/>
          </a:p>
        </p:txBody>
      </p:sp>
      <p:sp>
        <p:nvSpPr>
          <p:cNvPr id="4" name="Title 3"/>
          <p:cNvSpPr>
            <a:spLocks noGrp="1"/>
          </p:cNvSpPr>
          <p:nvPr>
            <p:ph type="title"/>
          </p:nvPr>
        </p:nvSpPr>
        <p:spPr/>
        <p:txBody>
          <a:bodyPr/>
          <a:lstStyle/>
          <a:p>
            <a:r>
              <a:rPr lang="en-US" dirty="0" smtClean="0"/>
              <a:t>App-to-app in action</a:t>
            </a:r>
            <a:endParaRPr lang="en-US" dirty="0"/>
          </a:p>
        </p:txBody>
      </p:sp>
    </p:spTree>
    <p:extLst>
      <p:ext uri="{BB962C8B-B14F-4D97-AF65-F5344CB8AC3E}">
        <p14:creationId xmlns:p14="http://schemas.microsoft.com/office/powerpoint/2010/main" val="6546147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Lumia and NFC</a:t>
            </a:r>
            <a:endParaRPr lang="en-US" dirty="0"/>
          </a:p>
        </p:txBody>
      </p:sp>
      <p:sp>
        <p:nvSpPr>
          <p:cNvPr id="2" name="Text Placeholder 1"/>
          <p:cNvSpPr>
            <a:spLocks noGrp="1"/>
          </p:cNvSpPr>
          <p:nvPr>
            <p:ph type="body" sz="quarter" idx="10"/>
          </p:nvPr>
        </p:nvSpPr>
        <p:spPr/>
        <p:txBody>
          <a:bodyPr>
            <a:noAutofit/>
          </a:bodyPr>
          <a:lstStyle/>
          <a:p>
            <a:pPr>
              <a:spcBef>
                <a:spcPts val="1800"/>
              </a:spcBef>
            </a:pPr>
            <a:r>
              <a:rPr lang="en-US" dirty="0" smtClean="0"/>
              <a:t>Get an </a:t>
            </a:r>
            <a:r>
              <a:rPr lang="en-US" dirty="0"/>
              <a:t>NFC tag to experiment </a:t>
            </a:r>
            <a:r>
              <a:rPr lang="en-US" dirty="0" smtClean="0"/>
              <a:t>from the Nokia stand!</a:t>
            </a:r>
          </a:p>
          <a:p>
            <a:endParaRPr lang="en-US" sz="2400" dirty="0" smtClean="0">
              <a:solidFill>
                <a:srgbClr val="0000FF"/>
              </a:solidFill>
              <a:latin typeface="Consolas"/>
            </a:endParaRPr>
          </a:p>
          <a:p>
            <a:r>
              <a:rPr lang="en-GB" sz="2400" dirty="0" err="1">
                <a:solidFill>
                  <a:srgbClr val="257F9F"/>
                </a:solidFill>
                <a:latin typeface="Consolas"/>
                <a:cs typeface="Consolas"/>
              </a:rPr>
              <a:t>ProximityDevice</a:t>
            </a:r>
            <a:r>
              <a:rPr lang="en-GB" sz="2400" dirty="0" smtClean="0">
                <a:solidFill>
                  <a:prstClr val="black"/>
                </a:solidFill>
                <a:latin typeface="Consolas"/>
                <a:cs typeface="Consolas"/>
              </a:rPr>
              <a:t> device = </a:t>
            </a:r>
            <a:r>
              <a:rPr lang="en-GB" sz="2400" dirty="0" err="1" smtClean="0">
                <a:solidFill>
                  <a:srgbClr val="257F9F"/>
                </a:solidFill>
                <a:latin typeface="Consolas"/>
                <a:cs typeface="Consolas"/>
              </a:rPr>
              <a:t>ProximityDevice</a:t>
            </a:r>
            <a:r>
              <a:rPr lang="en-GB" sz="2400" dirty="0" err="1" smtClean="0">
                <a:solidFill>
                  <a:prstClr val="black"/>
                </a:solidFill>
                <a:latin typeface="Consolas"/>
                <a:cs typeface="Consolas"/>
              </a:rPr>
              <a:t>.GetDefault</a:t>
            </a:r>
            <a:r>
              <a:rPr lang="en-GB" sz="2400" dirty="0">
                <a:solidFill>
                  <a:prstClr val="black"/>
                </a:solidFill>
                <a:latin typeface="Consolas"/>
                <a:cs typeface="Consolas"/>
              </a:rPr>
              <a:t>();</a:t>
            </a:r>
          </a:p>
          <a:p>
            <a:r>
              <a:rPr lang="en-US" sz="2400" dirty="0" smtClean="0">
                <a:solidFill>
                  <a:srgbClr val="0000FF"/>
                </a:solidFill>
                <a:latin typeface="Consolas"/>
                <a:cs typeface="Consolas"/>
              </a:rPr>
              <a:t>if</a:t>
            </a:r>
            <a:r>
              <a:rPr lang="en-US" sz="2400" dirty="0" smtClean="0">
                <a:solidFill>
                  <a:prstClr val="black"/>
                </a:solidFill>
                <a:latin typeface="Consolas"/>
                <a:cs typeface="Consolas"/>
              </a:rPr>
              <a:t> </a:t>
            </a:r>
            <a:r>
              <a:rPr lang="en-US" sz="2400" dirty="0">
                <a:solidFill>
                  <a:prstClr val="black"/>
                </a:solidFill>
                <a:latin typeface="Consolas"/>
                <a:cs typeface="Consolas"/>
              </a:rPr>
              <a:t>(device != </a:t>
            </a:r>
            <a:r>
              <a:rPr lang="en-US" sz="2400" dirty="0">
                <a:solidFill>
                  <a:srgbClr val="0000FF"/>
                </a:solidFill>
                <a:latin typeface="Consolas"/>
                <a:cs typeface="Consolas"/>
              </a:rPr>
              <a:t>null</a:t>
            </a:r>
            <a:r>
              <a:rPr lang="en-US" sz="2400" dirty="0" smtClean="0">
                <a:solidFill>
                  <a:prstClr val="black"/>
                </a:solidFill>
                <a:latin typeface="Consolas"/>
                <a:cs typeface="Consolas"/>
              </a:rPr>
              <a:t>) {</a:t>
            </a:r>
          </a:p>
          <a:p>
            <a:r>
              <a:rPr lang="en-US" sz="2400" dirty="0" smtClean="0">
                <a:solidFill>
                  <a:prstClr val="black"/>
                </a:solidFill>
                <a:latin typeface="Consolas"/>
                <a:cs typeface="Consolas"/>
              </a:rPr>
              <a:t> </a:t>
            </a:r>
            <a:r>
              <a:rPr lang="en-US" sz="2400" dirty="0" err="1" smtClean="0">
                <a:solidFill>
                  <a:prstClr val="black"/>
                </a:solidFill>
                <a:latin typeface="Consolas"/>
                <a:cs typeface="Consolas"/>
              </a:rPr>
              <a:t>device.PublishBinaryMessage</a:t>
            </a:r>
            <a:r>
              <a:rPr lang="en-US" sz="2400" dirty="0" smtClean="0">
                <a:solidFill>
                  <a:prstClr val="black"/>
                </a:solidFill>
                <a:latin typeface="Consolas"/>
                <a:cs typeface="Consolas"/>
              </a:rPr>
              <a:t>(</a:t>
            </a:r>
            <a:r>
              <a:rPr lang="en-US" sz="2400" dirty="0" smtClean="0">
                <a:solidFill>
                  <a:srgbClr val="900312"/>
                </a:solidFill>
                <a:latin typeface="Consolas"/>
                <a:cs typeface="Consolas"/>
              </a:rPr>
              <a:t>"</a:t>
            </a:r>
            <a:r>
              <a:rPr lang="en-US" sz="2400" dirty="0" err="1" smtClean="0">
                <a:solidFill>
                  <a:srgbClr val="900312"/>
                </a:solidFill>
                <a:latin typeface="Consolas"/>
                <a:cs typeface="Consolas"/>
              </a:rPr>
              <a:t>WindowsUri:WriteTag</a:t>
            </a:r>
            <a:r>
              <a:rPr lang="en-US" sz="2400" dirty="0">
                <a:solidFill>
                  <a:srgbClr val="900312"/>
                </a:solidFill>
                <a:latin typeface="Consolas"/>
                <a:cs typeface="Consolas"/>
              </a:rPr>
              <a:t>"</a:t>
            </a:r>
            <a:r>
              <a:rPr lang="en-US" sz="2400" dirty="0" smtClean="0">
                <a:solidFill>
                  <a:prstClr val="black"/>
                </a:solidFill>
                <a:latin typeface="Consolas"/>
                <a:cs typeface="Consolas"/>
              </a:rPr>
              <a:t>,</a:t>
            </a:r>
          </a:p>
          <a:p>
            <a:r>
              <a:rPr lang="en-US" sz="2400" dirty="0" smtClean="0">
                <a:solidFill>
                  <a:prstClr val="black"/>
                </a:solidFill>
                <a:latin typeface="Consolas"/>
                <a:cs typeface="Consolas"/>
              </a:rPr>
              <a:t>   </a:t>
            </a:r>
            <a:r>
              <a:rPr lang="en-US" sz="2400" dirty="0" err="1" smtClean="0">
                <a:solidFill>
                  <a:prstClr val="black"/>
                </a:solidFill>
                <a:latin typeface="Consolas"/>
                <a:cs typeface="Consolas"/>
              </a:rPr>
              <a:t>GetBufferFromUrl</a:t>
            </a:r>
            <a:r>
              <a:rPr lang="en-US" sz="2400" dirty="0">
                <a:solidFill>
                  <a:prstClr val="black"/>
                </a:solidFill>
                <a:latin typeface="Consolas"/>
                <a:cs typeface="Consolas"/>
              </a:rPr>
              <a:t>(</a:t>
            </a:r>
            <a:r>
              <a:rPr lang="en-US" sz="2400" dirty="0">
                <a:solidFill>
                  <a:srgbClr val="900312"/>
                </a:solidFill>
                <a:latin typeface="Consolas"/>
                <a:cs typeface="Consolas"/>
              </a:rPr>
              <a:t>"</a:t>
            </a:r>
            <a:r>
              <a:rPr lang="en-US" sz="2400" dirty="0" err="1">
                <a:solidFill>
                  <a:srgbClr val="900312"/>
                </a:solidFill>
                <a:latin typeface="Consolas"/>
                <a:cs typeface="Consolas"/>
              </a:rPr>
              <a:t>nokia</a:t>
            </a:r>
            <a:r>
              <a:rPr lang="en-US" sz="2400" dirty="0">
                <a:solidFill>
                  <a:srgbClr val="900312"/>
                </a:solidFill>
                <a:latin typeface="Consolas"/>
                <a:cs typeface="Consolas"/>
              </a:rPr>
              <a:t>-music://play</a:t>
            </a:r>
            <a:r>
              <a:rPr lang="en-US" sz="2400" dirty="0" smtClean="0">
                <a:solidFill>
                  <a:srgbClr val="900312"/>
                </a:solidFill>
                <a:latin typeface="Consolas"/>
                <a:cs typeface="Consolas"/>
              </a:rPr>
              <a:t>/mix/?</a:t>
            </a:r>
            <a:r>
              <a:rPr lang="en-US" sz="2400" dirty="0">
                <a:solidFill>
                  <a:srgbClr val="900312"/>
                </a:solidFill>
                <a:latin typeface="Consolas"/>
                <a:cs typeface="Consolas"/>
              </a:rPr>
              <a:t>id=35541874"</a:t>
            </a:r>
            <a:r>
              <a:rPr lang="en-US" sz="2400" dirty="0">
                <a:solidFill>
                  <a:prstClr val="black"/>
                </a:solidFill>
                <a:latin typeface="Consolas"/>
                <a:cs typeface="Consolas"/>
              </a:rPr>
              <a:t>)</a:t>
            </a:r>
            <a:r>
              <a:rPr lang="en-US" sz="2400" dirty="0" smtClean="0">
                <a:solidFill>
                  <a:prstClr val="black"/>
                </a:solidFill>
                <a:latin typeface="Consolas"/>
                <a:cs typeface="Consolas"/>
              </a:rPr>
              <a:t>,</a:t>
            </a:r>
            <a:endParaRPr lang="en-US" sz="2400" dirty="0">
              <a:solidFill>
                <a:prstClr val="black"/>
              </a:solidFill>
              <a:latin typeface="Consolas"/>
              <a:cs typeface="Consolas"/>
            </a:endParaRPr>
          </a:p>
          <a:p>
            <a:r>
              <a:rPr lang="en-US" sz="2400" dirty="0" smtClean="0">
                <a:solidFill>
                  <a:prstClr val="black"/>
                </a:solidFill>
                <a:latin typeface="Consolas"/>
                <a:cs typeface="Consolas"/>
              </a:rPr>
              <a:t>   </a:t>
            </a:r>
            <a:r>
              <a:rPr lang="en-US" sz="2400" dirty="0" err="1" smtClean="0">
                <a:solidFill>
                  <a:prstClr val="black"/>
                </a:solidFill>
                <a:latin typeface="Consolas"/>
                <a:cs typeface="Consolas"/>
              </a:rPr>
              <a:t>UnregisterUponSend</a:t>
            </a:r>
            <a:r>
              <a:rPr lang="en-US" sz="2400" dirty="0">
                <a:solidFill>
                  <a:prstClr val="black"/>
                </a:solidFill>
                <a:latin typeface="Consolas"/>
                <a:cs typeface="Consolas"/>
              </a:rPr>
              <a:t>)</a:t>
            </a:r>
            <a:r>
              <a:rPr lang="en-US" sz="2400" dirty="0" smtClean="0">
                <a:solidFill>
                  <a:prstClr val="black"/>
                </a:solidFill>
                <a:latin typeface="Consolas"/>
                <a:cs typeface="Consolas"/>
              </a:rPr>
              <a:t>;</a:t>
            </a:r>
          </a:p>
          <a:p>
            <a:r>
              <a:rPr lang="en-US" sz="2400" dirty="0" smtClean="0">
                <a:solidFill>
                  <a:prstClr val="black"/>
                </a:solidFill>
                <a:latin typeface="Consolas"/>
                <a:cs typeface="Consolas"/>
              </a:rPr>
              <a:t> </a:t>
            </a:r>
            <a:r>
              <a:rPr lang="en-US" sz="2400" dirty="0" err="1" smtClean="0">
                <a:solidFill>
                  <a:srgbClr val="257F9F"/>
                </a:solidFill>
                <a:latin typeface="Consolas"/>
                <a:cs typeface="Consolas"/>
              </a:rPr>
              <a:t>MessageBox</a:t>
            </a:r>
            <a:r>
              <a:rPr lang="en-US" sz="2400" dirty="0" err="1" smtClean="0">
                <a:solidFill>
                  <a:prstClr val="black"/>
                </a:solidFill>
                <a:latin typeface="Consolas"/>
                <a:cs typeface="Consolas"/>
              </a:rPr>
              <a:t>.Show</a:t>
            </a:r>
            <a:r>
              <a:rPr lang="en-US" sz="2400" dirty="0">
                <a:solidFill>
                  <a:prstClr val="black"/>
                </a:solidFill>
                <a:latin typeface="Consolas"/>
                <a:cs typeface="Consolas"/>
              </a:rPr>
              <a:t>(</a:t>
            </a:r>
            <a:r>
              <a:rPr lang="en-US" sz="2400" dirty="0">
                <a:solidFill>
                  <a:srgbClr val="900312"/>
                </a:solidFill>
                <a:latin typeface="Consolas"/>
                <a:cs typeface="Consolas"/>
              </a:rPr>
              <a:t>"Tap NFC tag to write link"</a:t>
            </a:r>
            <a:r>
              <a:rPr lang="en-US" sz="2400" dirty="0">
                <a:solidFill>
                  <a:prstClr val="black"/>
                </a:solidFill>
                <a:latin typeface="Consolas"/>
                <a:cs typeface="Consolas"/>
              </a:rPr>
              <a:t>);</a:t>
            </a:r>
          </a:p>
          <a:p>
            <a:r>
              <a:rPr lang="en-US" sz="2400" dirty="0" smtClean="0">
                <a:solidFill>
                  <a:prstClr val="black"/>
                </a:solidFill>
                <a:latin typeface="Consolas"/>
                <a:cs typeface="Consolas"/>
              </a:rPr>
              <a:t>}</a:t>
            </a:r>
          </a:p>
          <a:p>
            <a:endParaRPr lang="en-US" sz="2400" dirty="0" smtClean="0">
              <a:solidFill>
                <a:prstClr val="black"/>
              </a:solidFill>
              <a:latin typeface="Consolas"/>
              <a:cs typeface="Consolas"/>
            </a:endParaRPr>
          </a:p>
          <a:p>
            <a:r>
              <a:rPr lang="en-US" dirty="0"/>
              <a:t>See </a:t>
            </a:r>
            <a:r>
              <a:rPr lang="en-US" dirty="0" smtClean="0">
                <a:hlinkClick r:id="rId3"/>
              </a:rPr>
              <a:t>http://nokia.ly</a:t>
            </a:r>
            <a:r>
              <a:rPr lang="en-US" dirty="0">
                <a:hlinkClick r:id="rId3"/>
              </a:rPr>
              <a:t>/</a:t>
            </a:r>
            <a:r>
              <a:rPr lang="en-US" dirty="0" smtClean="0">
                <a:hlinkClick r:id="rId3"/>
              </a:rPr>
              <a:t>nfcslides</a:t>
            </a:r>
            <a:endParaRPr lang="en-US" dirty="0" smtClean="0"/>
          </a:p>
        </p:txBody>
      </p:sp>
    </p:spTree>
    <p:extLst>
      <p:ext uri="{BB962C8B-B14F-4D97-AF65-F5344CB8AC3E}">
        <p14:creationId xmlns:p14="http://schemas.microsoft.com/office/powerpoint/2010/main" val="32635666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smtClean="0"/>
              <a:t>Demo</a:t>
            </a:r>
          </a:p>
          <a:p>
            <a:r>
              <a:rPr lang="en-GB" dirty="0" smtClean="0"/>
              <a:t>Create </a:t>
            </a:r>
            <a:r>
              <a:rPr lang="en-GB" dirty="0"/>
              <a:t>an </a:t>
            </a:r>
            <a:r>
              <a:rPr lang="en-GB" dirty="0" smtClean="0"/>
              <a:t>app-to-app </a:t>
            </a:r>
            <a:r>
              <a:rPr lang="en-GB" dirty="0"/>
              <a:t>custom protocol handler</a:t>
            </a:r>
            <a:br>
              <a:rPr lang="en-GB" dirty="0"/>
            </a:br>
            <a:r>
              <a:rPr lang="en-GB" dirty="0"/>
              <a:t>Register for a URI</a:t>
            </a:r>
          </a:p>
          <a:p>
            <a:r>
              <a:rPr lang="en-GB" dirty="0"/>
              <a:t>Listen for and handle URI with a </a:t>
            </a:r>
            <a:r>
              <a:rPr lang="en-GB" dirty="0" err="1"/>
              <a:t>URIMapper</a:t>
            </a:r>
            <a:r>
              <a:rPr lang="en-GB" dirty="0"/>
              <a:t> </a:t>
            </a:r>
            <a:br>
              <a:rPr lang="en-GB" dirty="0"/>
            </a:br>
            <a:r>
              <a:rPr lang="en-GB" dirty="0"/>
              <a:t>Call URI from another </a:t>
            </a:r>
            <a:r>
              <a:rPr lang="en-GB" dirty="0" smtClean="0"/>
              <a:t>app</a:t>
            </a:r>
            <a:endParaRPr lang="en-GB" dirty="0"/>
          </a:p>
        </p:txBody>
      </p:sp>
      <p:sp>
        <p:nvSpPr>
          <p:cNvPr id="4" name="Title 3"/>
          <p:cNvSpPr>
            <a:spLocks noGrp="1"/>
          </p:cNvSpPr>
          <p:nvPr>
            <p:ph type="title"/>
          </p:nvPr>
        </p:nvSpPr>
        <p:spPr/>
        <p:txBody>
          <a:bodyPr/>
          <a:lstStyle/>
          <a:p>
            <a:r>
              <a:rPr lang="en-US" dirty="0"/>
              <a:t>Creating </a:t>
            </a:r>
            <a:r>
              <a:rPr lang="en-US" dirty="0" smtClean="0"/>
              <a:t>app-to-app protocol</a:t>
            </a:r>
            <a:endParaRPr lang="en-US" dirty="0"/>
          </a:p>
        </p:txBody>
      </p:sp>
    </p:spTree>
    <p:extLst>
      <p:ext uri="{BB962C8B-B14F-4D97-AF65-F5344CB8AC3E}">
        <p14:creationId xmlns:p14="http://schemas.microsoft.com/office/powerpoint/2010/main" val="29762775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1_5-30405_Build_Template_16x9_DarkBlue_Color_Background">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4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3.xml><?xml version="1.0" encoding="utf-8"?>
<a:theme xmlns:a="http://schemas.openxmlformats.org/drawingml/2006/main" name="3_5-30405_Build_Template_16x9_Red_Color_Background">
  <a:themeElements>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4.xml><?xml version="1.0" encoding="utf-8"?>
<a:theme xmlns:a="http://schemas.openxmlformats.org/drawingml/2006/main" name="2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5.xml><?xml version="1.0" encoding="utf-8"?>
<a:theme xmlns:a="http://schemas.openxmlformats.org/drawingml/2006/main" name="4_5-30405_Build_Template_16x9_Red_Color_Background">
  <a:themeElements>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6.xml><?xml version="1.0" encoding="utf-8"?>
<a:theme xmlns:a="http://schemas.openxmlformats.org/drawingml/2006/main" name="5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7.xml><?xml version="1.0" encoding="utf-8"?>
<a:theme xmlns:a="http://schemas.openxmlformats.org/drawingml/2006/main" name="3_5-30405_Build_Template_16x9_LightBlue_Color_Background">
  <a:themeElements>
    <a:clrScheme name="Build - Light Blue">
      <a:dk1>
        <a:srgbClr val="000000"/>
      </a:dk1>
      <a:lt1>
        <a:srgbClr val="FFFFFF"/>
      </a:lt1>
      <a:dk2>
        <a:srgbClr val="00BCF2"/>
      </a:dk2>
      <a:lt2>
        <a:srgbClr val="FFFFFF"/>
      </a:lt2>
      <a:accent1>
        <a:srgbClr val="00188F"/>
      </a:accent1>
      <a:accent2>
        <a:srgbClr val="9B4F96"/>
      </a:accent2>
      <a:accent3>
        <a:srgbClr val="E34A28"/>
      </a:accent3>
      <a:accent4>
        <a:srgbClr val="00D8CC"/>
      </a:accent4>
      <a:accent5>
        <a:srgbClr val="7FBA00"/>
      </a:accent5>
      <a:accent6>
        <a:srgbClr val="FF8C00"/>
      </a:accent6>
      <a:hlink>
        <a:srgbClr val="00188F"/>
      </a:hlink>
      <a:folHlink>
        <a:srgbClr val="00188F"/>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8.xml><?xml version="1.0" encoding="utf-8"?>
<a:theme xmlns:a="http://schemas.openxmlformats.org/drawingml/2006/main" name="6_5-30405_Build_Template_16x9_White_Background">
  <a:themeElements>
    <a:clrScheme name="Build">
      <a:dk1>
        <a:srgbClr val="000000"/>
      </a:dk1>
      <a:lt1>
        <a:srgbClr val="FFFFFF"/>
      </a:lt1>
      <a:dk2>
        <a:srgbClr val="00BCF2"/>
      </a:dk2>
      <a:lt2>
        <a:srgbClr val="FFFFFF"/>
      </a:lt2>
      <a:accent1>
        <a:srgbClr val="00BCF2"/>
      </a:accent1>
      <a:accent2>
        <a:srgbClr val="9B4F96"/>
      </a:accent2>
      <a:accent3>
        <a:srgbClr val="E81123"/>
      </a:accent3>
      <a:accent4>
        <a:srgbClr val="00188F"/>
      </a:accent4>
      <a:accent5>
        <a:srgbClr val="7FBA00"/>
      </a:accent5>
      <a:accent6>
        <a:srgbClr val="FF8C00"/>
      </a:accent6>
      <a:hlink>
        <a:srgbClr val="000000"/>
      </a:hlink>
      <a:folHlink>
        <a:srgbClr val="0C0C0C"/>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ild-Red">
    <a:dk1>
      <a:srgbClr val="000000"/>
    </a:dk1>
    <a:lt1>
      <a:srgbClr val="FFFFFF"/>
    </a:lt1>
    <a:dk2>
      <a:srgbClr val="E34A28"/>
    </a:dk2>
    <a:lt2>
      <a:srgbClr val="FFFFFF"/>
    </a:lt2>
    <a:accent1>
      <a:srgbClr val="00BCF2"/>
    </a:accent1>
    <a:accent2>
      <a:srgbClr val="9B4F96"/>
    </a:accent2>
    <a:accent3>
      <a:srgbClr val="00D8CC"/>
    </a:accent3>
    <a:accent4>
      <a:srgbClr val="00188F"/>
    </a:accent4>
    <a:accent5>
      <a:srgbClr val="7FBA00"/>
    </a:accent5>
    <a:accent6>
      <a:srgbClr val="FF8C00"/>
    </a:accent6>
    <a:hlink>
      <a:srgbClr val="FFFFFF"/>
    </a:hlink>
    <a:folHlink>
      <a:srgbClr val="FFFFF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e0a86041a56020ff4ea211664d8cb510">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5e835464bd230cacb7fe8686bec35256"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2012-11-02T07:00:00+00:00</Event_x0020_End_x0020_Date>
    <Event_x0020_Start_x0020_Date xmlns="2295e2e7-0eeb-498e-8716-217bb2ee6ee3">2012-10-29T07:00:00+00:00</Event_x0020_Start_x0020_Date>
    <MS_x0020_Speaker xmlns="2295e2e7-0eeb-498e-8716-217bb2ee6ee3">
      <UserInfo>
        <DisplayName/>
        <AccountId xsi:nil="true"/>
        <AccountType/>
      </UserInfo>
    </MS_x0020_Speaker>
    <External_x0020_Speaker xmlns="2295e2e7-0eeb-498e-8716-217bb2ee6ee3"> Steve Robbins, Matt Cooper</External_x0020_Speaker>
    <Session_x0020_Code xmlns="2295e2e7-0eeb-498e-8716-217bb2ee6ee3"> 2-031</Session_x0020_Code>
    <ProductTaxHTField0 xmlns="2295e2e7-0eeb-498e-8716-217bb2ee6ee3">
      <Terms xmlns="http://schemas.microsoft.com/office/infopath/2007/PartnerControls"/>
    </ProductTaxHTField0>
    <Presentation_x0020_Date xmlns="2295e2e7-0eeb-498e-8716-217bb2ee6ee3">2012-11-02T00:00:00-07:00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Redmond</TermName>
          <TermId xmlns="http://schemas.microsoft.com/office/infopath/2007/PartnerControls">c18f3657-b811-49ee-9b08-ce77b3e7702b</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Microsoft Conference Center</TermName>
          <TermId xmlns="http://schemas.microsoft.com/office/infopath/2007/PartnerControls">9ee5e79d-18a6-44c6-bfde-7021198eb4fc</TermId>
        </TermInfo>
      </Terms>
    </Event_x0020_VenueTaxHTField0>
    <TaxCatchAll xmlns="230e9df3-be65-4c73-a93b-d1236ebd677e">
      <Value>309</Value>
      <Value>308</Value>
      <Value>605</Value>
    </TaxCatchAll>
    <AudienceTaxHTField0 xmlns="8b529f77-48ab-4581-b468-93f09345b8aa">
      <Terms xmlns="http://schemas.microsoft.com/office/infopath/2007/PartnerControls"/>
    </AudienceTaxHTField0>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77F4C29F-EB88-4408-9B4D-7E65470C02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230e9df3-be65-4c73-a93b-d1236ebd677e"/>
    <ds:schemaRef ds:uri="http://purl.org/dc/terms/"/>
    <ds:schemaRef ds:uri="http://schemas.microsoft.com/office/2006/documentManagement/types"/>
    <ds:schemaRef ds:uri="http://www.w3.org/XML/1998/namespace"/>
    <ds:schemaRef ds:uri="http://purl.org/dc/dcmitype/"/>
    <ds:schemaRef ds:uri="http://schemas.microsoft.com/office/infopath/2007/PartnerControls"/>
    <ds:schemaRef ds:uri="http://schemas.microsoft.com/office/2006/metadata/properties"/>
    <ds:schemaRef ds:uri="2295e2e7-0eeb-498e-8716-217bb2ee6ee3"/>
    <ds:schemaRef ds:uri="http://schemas.openxmlformats.org/package/2006/metadata/core-properties"/>
    <ds:schemaRef ds:uri="8b529f77-48ab-4581-b468-93f09345b8aa"/>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Build_Template_16x9</Template>
  <TotalTime>0</TotalTime>
  <Words>2137</Words>
  <Application>Microsoft Office PowerPoint</Application>
  <PresentationFormat>Custom</PresentationFormat>
  <Paragraphs>210</Paragraphs>
  <Slides>18</Slides>
  <Notes>12</Notes>
  <HiddenSlides>0</HiddenSlides>
  <MMClips>0</MMClips>
  <ScaleCrop>false</ScaleCrop>
  <HeadingPairs>
    <vt:vector size="6" baseType="variant">
      <vt:variant>
        <vt:lpstr>Fonts Used</vt:lpstr>
      </vt:variant>
      <vt:variant>
        <vt:i4>9</vt:i4>
      </vt:variant>
      <vt:variant>
        <vt:lpstr>Theme</vt:lpstr>
      </vt:variant>
      <vt:variant>
        <vt:i4>8</vt:i4>
      </vt:variant>
      <vt:variant>
        <vt:lpstr>Slide Titles</vt:lpstr>
      </vt:variant>
      <vt:variant>
        <vt:i4>18</vt:i4>
      </vt:variant>
    </vt:vector>
  </HeadingPairs>
  <TitlesOfParts>
    <vt:vector size="35" baseType="lpstr">
      <vt:lpstr>ＭＳ Ｐゴシック</vt:lpstr>
      <vt:lpstr>Arial</vt:lpstr>
      <vt:lpstr>Arial</vt:lpstr>
      <vt:lpstr>Avenir LT Pro 45 Book</vt:lpstr>
      <vt:lpstr>Calibri</vt:lpstr>
      <vt:lpstr>Consolas</vt:lpstr>
      <vt:lpstr>Segoe UI</vt:lpstr>
      <vt:lpstr>Segoe UI Light</vt:lpstr>
      <vt:lpstr>Times New Roman</vt:lpstr>
      <vt:lpstr>1_5-30405_Build_Template_16x9_DarkBlue_Color_Background</vt:lpstr>
      <vt:lpstr>4_5-30405_Build_Template_16x9_White_Background</vt:lpstr>
      <vt:lpstr>3_5-30405_Build_Template_16x9_Red_Color_Background</vt:lpstr>
      <vt:lpstr>2_5-30405_Build_Template_16x9_LightBlue_Color_Background</vt:lpstr>
      <vt:lpstr>4_5-30405_Build_Template_16x9_Red_Color_Background</vt:lpstr>
      <vt:lpstr>5_5-30405_Build_Template_16x9_White_Background</vt:lpstr>
      <vt:lpstr>3_5-30405_Build_Template_16x9_LightBlue_Color_Background</vt:lpstr>
      <vt:lpstr>6_5-30405_Build_Template_16x9_White_Background</vt:lpstr>
      <vt:lpstr>Nokia Music Windows Phone 8 app-to-app APIs</vt:lpstr>
      <vt:lpstr>Agenda</vt:lpstr>
      <vt:lpstr>Nokia Music </vt:lpstr>
      <vt:lpstr>PowerPoint Presentation</vt:lpstr>
      <vt:lpstr>App-to-App protocols</vt:lpstr>
      <vt:lpstr>Nokia Music app-to-app protocols</vt:lpstr>
      <vt:lpstr>App-to-app in action</vt:lpstr>
      <vt:lpstr>Lumia and NFC</vt:lpstr>
      <vt:lpstr>Creating app-to-app protocol</vt:lpstr>
      <vt:lpstr>Using App-to-App to make Launcher Tasks</vt:lpstr>
      <vt:lpstr>Web fall-back</vt:lpstr>
      <vt:lpstr>Nokia Music Launcher Tasks</vt:lpstr>
      <vt:lpstr>Nokia Music Launcher Tasks</vt:lpstr>
      <vt:lpstr>Nokia Music Windows Phone API </vt:lpstr>
      <vt:lpstr>Nokia Music Windows Phone API</vt:lpstr>
      <vt:lpstr>Using the Nokia Music  Windows Phone API</vt:lpstr>
      <vt:lpstr>Summary</vt:lpstr>
      <vt:lpstr>Questions?</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Nokia Music Windows Phone 8 app-to-app APIs</dc:title>
  <dc:subject>Build 2012</dc:subject>
  <dc:creator>Shows</dc:creator>
  <cp:keywords>Build 2012</cp:keywords>
  <dc:description>Template: Mitchell Derrey, Silver Fox Productions
Formatting: 
Date: October 29th - November 2nd, 2012
Location: MSCC, Redmond, WA
Audience Type: Internal</dc:description>
  <cp:lastModifiedBy>Shows</cp:lastModifiedBy>
  <cp:revision>3</cp:revision>
  <dcterms:created xsi:type="dcterms:W3CDTF">2012-11-02T22:34:31Z</dcterms:created>
  <dcterms:modified xsi:type="dcterms:W3CDTF">2012-11-02T22:35:07Z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308;#Redmond|c18f3657-b811-49ee-9b08-ce77b3e7702b</vt:lpwstr>
  </property>
  <property fmtid="{D5CDD505-2E9C-101B-9397-08002B2CF9AE}" pid="7" name="Campaign">
    <vt:lpwstr/>
  </property>
  <property fmtid="{D5CDD505-2E9C-101B-9397-08002B2CF9AE}" pid="8" name="Event Venue">
    <vt:lpwstr>309;#Microsoft Conference Center|9ee5e79d-18a6-44c6-bfde-7021198eb4fc</vt:lpwstr>
  </property>
  <property fmtid="{D5CDD505-2E9C-101B-9397-08002B2CF9AE}" pid="9" name="Track">
    <vt:lpwstr/>
  </property>
</Properties>
</file>