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31"/>
  </p:notesMasterIdLst>
  <p:handoutMasterIdLst>
    <p:handoutMasterId r:id="rId32"/>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0110" autoAdjust="0"/>
  </p:normalViewPr>
  <p:slideViewPr>
    <p:cSldViewPr>
      <p:cViewPr varScale="1">
        <p:scale>
          <a:sx n="111" d="100"/>
          <a:sy n="111" d="100"/>
        </p:scale>
        <p:origin x="102" y="354"/>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CAF1A-9A44-4B4D-905A-30F87311F939}"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89FB7090-0F9C-4F4F-A6A7-308B39F28EF6}">
      <dgm:prSet phldrT="[Text]"/>
      <dgm:spPr/>
      <dgm:t>
        <a:bodyPr/>
        <a:lstStyle/>
        <a:p>
          <a:r>
            <a:rPr lang="en-US" dirty="0" smtClean="0"/>
            <a:t>Customer Contacts</a:t>
          </a:r>
          <a:endParaRPr lang="en-US" dirty="0"/>
        </a:p>
      </dgm:t>
    </dgm:pt>
    <dgm:pt modelId="{3FD99471-22CA-4B9B-94E8-3E3A6B2E28C7}" type="parTrans" cxnId="{4BCA3280-061A-40CB-9F5A-74EAB2534D58}">
      <dgm:prSet/>
      <dgm:spPr/>
      <dgm:t>
        <a:bodyPr/>
        <a:lstStyle/>
        <a:p>
          <a:endParaRPr lang="en-US"/>
        </a:p>
      </dgm:t>
    </dgm:pt>
    <dgm:pt modelId="{EAFF481F-84E3-4C30-A7EA-3BFD5D1F1A50}" type="sibTrans" cxnId="{4BCA3280-061A-40CB-9F5A-74EAB2534D58}">
      <dgm:prSet/>
      <dgm:spPr/>
      <dgm:t>
        <a:bodyPr/>
        <a:lstStyle/>
        <a:p>
          <a:endParaRPr lang="en-US"/>
        </a:p>
      </dgm:t>
    </dgm:pt>
    <dgm:pt modelId="{C223571E-658B-4348-ACFE-2EE933D5676F}">
      <dgm:prSet phldrT="[Text]"/>
      <dgm:spPr/>
      <dgm:t>
        <a:bodyPr/>
        <a:lstStyle/>
        <a:p>
          <a:r>
            <a:rPr lang="en-US" dirty="0" smtClean="0"/>
            <a:t>Network Traffic</a:t>
          </a:r>
          <a:endParaRPr lang="en-US" dirty="0"/>
        </a:p>
      </dgm:t>
    </dgm:pt>
    <dgm:pt modelId="{CE34E769-CAF9-492F-ADC3-662D34FF7A8F}" type="parTrans" cxnId="{33628E6A-DF6E-465F-ABB3-3A2A817E992E}">
      <dgm:prSet/>
      <dgm:spPr/>
      <dgm:t>
        <a:bodyPr/>
        <a:lstStyle/>
        <a:p>
          <a:endParaRPr lang="en-US"/>
        </a:p>
      </dgm:t>
    </dgm:pt>
    <dgm:pt modelId="{DDC23142-E37B-46C8-8009-B2E4DE2379F7}" type="sibTrans" cxnId="{33628E6A-DF6E-465F-ABB3-3A2A817E992E}">
      <dgm:prSet/>
      <dgm:spPr/>
      <dgm:t>
        <a:bodyPr/>
        <a:lstStyle/>
        <a:p>
          <a:endParaRPr lang="en-US"/>
        </a:p>
      </dgm:t>
    </dgm:pt>
    <dgm:pt modelId="{B6E822FF-F421-44AA-9D80-C3538AC8FFE0}">
      <dgm:prSet phldrT="[Text]"/>
      <dgm:spPr/>
      <dgm:t>
        <a:bodyPr/>
        <a:lstStyle/>
        <a:p>
          <a:r>
            <a:rPr lang="en-US" dirty="0" smtClean="0"/>
            <a:t>Maps</a:t>
          </a:r>
          <a:endParaRPr lang="en-US" dirty="0"/>
        </a:p>
      </dgm:t>
    </dgm:pt>
    <dgm:pt modelId="{77F63A85-3E52-4D86-980E-BD411758BF0F}" type="parTrans" cxnId="{03E388B3-3473-4D86-9BF2-F110ED5B5261}">
      <dgm:prSet/>
      <dgm:spPr/>
      <dgm:t>
        <a:bodyPr/>
        <a:lstStyle/>
        <a:p>
          <a:endParaRPr lang="en-US"/>
        </a:p>
      </dgm:t>
    </dgm:pt>
    <dgm:pt modelId="{99B2870E-92D9-4221-9F03-BBAF2B216596}" type="sibTrans" cxnId="{03E388B3-3473-4D86-9BF2-F110ED5B5261}">
      <dgm:prSet/>
      <dgm:spPr/>
      <dgm:t>
        <a:bodyPr/>
        <a:lstStyle/>
        <a:p>
          <a:endParaRPr lang="en-US"/>
        </a:p>
      </dgm:t>
    </dgm:pt>
    <dgm:pt modelId="{7C33BA4D-DCB5-474B-8182-3572433DA4A7}">
      <dgm:prSet phldrT="[Text]"/>
      <dgm:spPr/>
      <dgm:t>
        <a:bodyPr/>
        <a:lstStyle/>
        <a:p>
          <a:r>
            <a:rPr lang="en-US" dirty="0" smtClean="0"/>
            <a:t>Games</a:t>
          </a:r>
          <a:endParaRPr lang="en-US" dirty="0"/>
        </a:p>
      </dgm:t>
    </dgm:pt>
    <dgm:pt modelId="{3A3FBCE6-2D17-4601-A998-3BFE8A288753}" type="parTrans" cxnId="{288A58BE-59A9-471B-8037-6A9A39A1AFDD}">
      <dgm:prSet/>
      <dgm:spPr/>
      <dgm:t>
        <a:bodyPr/>
        <a:lstStyle/>
        <a:p>
          <a:endParaRPr lang="en-US"/>
        </a:p>
      </dgm:t>
    </dgm:pt>
    <dgm:pt modelId="{FBB20FA6-3049-4280-8959-792B32A58AEC}" type="sibTrans" cxnId="{288A58BE-59A9-471B-8037-6A9A39A1AFDD}">
      <dgm:prSet/>
      <dgm:spPr/>
      <dgm:t>
        <a:bodyPr/>
        <a:lstStyle/>
        <a:p>
          <a:endParaRPr lang="en-US"/>
        </a:p>
      </dgm:t>
    </dgm:pt>
    <dgm:pt modelId="{61805EC3-68D1-47DD-854C-B70D7DB61F05}">
      <dgm:prSet phldrT="[Text]"/>
      <dgm:spPr/>
      <dgm:t>
        <a:bodyPr/>
        <a:lstStyle/>
        <a:p>
          <a:r>
            <a:rPr lang="en-US" dirty="0" smtClean="0"/>
            <a:t>Paint</a:t>
          </a:r>
          <a:endParaRPr lang="en-US" dirty="0"/>
        </a:p>
      </dgm:t>
    </dgm:pt>
    <dgm:pt modelId="{FEBE055F-AF6F-4B59-8BDF-D88B219A2504}" type="parTrans" cxnId="{E37BF6A8-A9C3-4412-AA80-20B1F91E31FA}">
      <dgm:prSet/>
      <dgm:spPr/>
      <dgm:t>
        <a:bodyPr/>
        <a:lstStyle/>
        <a:p>
          <a:endParaRPr lang="en-US"/>
        </a:p>
      </dgm:t>
    </dgm:pt>
    <dgm:pt modelId="{4555F1AE-48FE-44E5-BC24-3BC49CD19896}" type="sibTrans" cxnId="{E37BF6A8-A9C3-4412-AA80-20B1F91E31FA}">
      <dgm:prSet/>
      <dgm:spPr/>
      <dgm:t>
        <a:bodyPr/>
        <a:lstStyle/>
        <a:p>
          <a:endParaRPr lang="en-US"/>
        </a:p>
      </dgm:t>
    </dgm:pt>
    <dgm:pt modelId="{7155F5D2-A59C-4F1D-BBBE-53C26DCD4A3F}" type="pres">
      <dgm:prSet presAssocID="{8D5CAF1A-9A44-4B4D-905A-30F87311F939}" presName="rootNode" presStyleCnt="0">
        <dgm:presLayoutVars>
          <dgm:chMax/>
          <dgm:chPref/>
          <dgm:dir/>
          <dgm:animLvl val="lvl"/>
        </dgm:presLayoutVars>
      </dgm:prSet>
      <dgm:spPr/>
    </dgm:pt>
    <dgm:pt modelId="{213435E2-7A01-4202-83AC-24C17D0C542D}" type="pres">
      <dgm:prSet presAssocID="{7C33BA4D-DCB5-474B-8182-3572433DA4A7}" presName="composite" presStyleCnt="0"/>
      <dgm:spPr/>
    </dgm:pt>
    <dgm:pt modelId="{2D6CEF7A-395F-4405-9567-AC473274DC3A}" type="pres">
      <dgm:prSet presAssocID="{7C33BA4D-DCB5-474B-8182-3572433DA4A7}" presName="ParentText" presStyleLbl="node1" presStyleIdx="0" presStyleCnt="5">
        <dgm:presLayoutVars>
          <dgm:chMax val="1"/>
          <dgm:chPref val="1"/>
          <dgm:bulletEnabled val="1"/>
        </dgm:presLayoutVars>
      </dgm:prSet>
      <dgm:spPr/>
      <dgm:t>
        <a:bodyPr/>
        <a:lstStyle/>
        <a:p>
          <a:endParaRPr lang="en-US"/>
        </a:p>
      </dgm:t>
    </dgm:pt>
    <dgm:pt modelId="{599B20AE-6B36-491E-8EFC-0A33E8211014}" type="pres">
      <dgm:prSet presAssocID="{7C33BA4D-DCB5-474B-8182-3572433DA4A7}" presName="Image" presStyleLbl="b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39" t="-5184" r="-539" b="-40816"/>
          </a:stretch>
        </a:blipFill>
      </dgm:spPr>
    </dgm:pt>
    <dgm:pt modelId="{018EEDF6-C10F-47E9-89C4-EFCC4ADB51C6}" type="pres">
      <dgm:prSet presAssocID="{7C33BA4D-DCB5-474B-8182-3572433DA4A7}" presName="ChildText" presStyleLbl="fgAcc1" presStyleIdx="0" presStyleCnt="0">
        <dgm:presLayoutVars>
          <dgm:chMax val="0"/>
          <dgm:chPref val="0"/>
          <dgm:bulletEnabled val="1"/>
        </dgm:presLayoutVars>
      </dgm:prSet>
      <dgm:spPr/>
    </dgm:pt>
    <dgm:pt modelId="{E2D3A907-2193-4836-9C8D-EAFBECAA0DE4}" type="pres">
      <dgm:prSet presAssocID="{FBB20FA6-3049-4280-8959-792B32A58AEC}" presName="sibTrans" presStyleCnt="0"/>
      <dgm:spPr/>
    </dgm:pt>
    <dgm:pt modelId="{4579E332-1665-437F-9161-5E6D3B3330C7}" type="pres">
      <dgm:prSet presAssocID="{B6E822FF-F421-44AA-9D80-C3538AC8FFE0}" presName="composite" presStyleCnt="0"/>
      <dgm:spPr/>
    </dgm:pt>
    <dgm:pt modelId="{27B5A390-5C22-4A48-B829-BBB4DC7EBEC7}" type="pres">
      <dgm:prSet presAssocID="{B6E822FF-F421-44AA-9D80-C3538AC8FFE0}" presName="ParentText" presStyleLbl="node1" presStyleIdx="1" presStyleCnt="5">
        <dgm:presLayoutVars>
          <dgm:chMax val="1"/>
          <dgm:chPref val="1"/>
          <dgm:bulletEnabled val="1"/>
        </dgm:presLayoutVars>
      </dgm:prSet>
      <dgm:spPr/>
      <dgm:t>
        <a:bodyPr/>
        <a:lstStyle/>
        <a:p>
          <a:endParaRPr lang="en-US"/>
        </a:p>
      </dgm:t>
    </dgm:pt>
    <dgm:pt modelId="{78FC2069-6544-4B28-A904-354A2268BF65}" type="pres">
      <dgm:prSet presAssocID="{B6E822FF-F421-44AA-9D80-C3538AC8FFE0}" presName="Image"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A30B1CA0-021E-4E5D-AF9C-247A212F919D}" type="pres">
      <dgm:prSet presAssocID="{B6E822FF-F421-44AA-9D80-C3538AC8FFE0}" presName="ChildText" presStyleLbl="fgAcc1" presStyleIdx="0" presStyleCnt="0">
        <dgm:presLayoutVars>
          <dgm:chMax val="0"/>
          <dgm:chPref val="0"/>
          <dgm:bulletEnabled val="1"/>
        </dgm:presLayoutVars>
      </dgm:prSet>
      <dgm:spPr/>
    </dgm:pt>
    <dgm:pt modelId="{65ACC4E4-4712-413F-A91A-5388C47BF60B}" type="pres">
      <dgm:prSet presAssocID="{99B2870E-92D9-4221-9F03-BBAF2B216596}" presName="sibTrans" presStyleCnt="0"/>
      <dgm:spPr/>
    </dgm:pt>
    <dgm:pt modelId="{7AA93382-1799-45D7-8FE9-5F65760D8B05}" type="pres">
      <dgm:prSet presAssocID="{89FB7090-0F9C-4F4F-A6A7-308B39F28EF6}" presName="composite" presStyleCnt="0"/>
      <dgm:spPr/>
    </dgm:pt>
    <dgm:pt modelId="{92033EFB-2174-4762-A0E6-717F5E22453A}" type="pres">
      <dgm:prSet presAssocID="{89FB7090-0F9C-4F4F-A6A7-308B39F28EF6}" presName="ParentText" presStyleLbl="node1" presStyleIdx="2" presStyleCnt="5">
        <dgm:presLayoutVars>
          <dgm:chMax val="1"/>
          <dgm:chPref val="1"/>
          <dgm:bulletEnabled val="1"/>
        </dgm:presLayoutVars>
      </dgm:prSet>
      <dgm:spPr/>
      <dgm:t>
        <a:bodyPr/>
        <a:lstStyle/>
        <a:p>
          <a:endParaRPr lang="en-US"/>
        </a:p>
      </dgm:t>
    </dgm:pt>
    <dgm:pt modelId="{4EA51E3B-3465-4760-B015-054E9002C930}" type="pres">
      <dgm:prSet presAssocID="{89FB7090-0F9C-4F4F-A6A7-308B39F28EF6}" presName="Image"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DDBCED4D-98B7-49A3-8381-433636236479}" type="pres">
      <dgm:prSet presAssocID="{89FB7090-0F9C-4F4F-A6A7-308B39F28EF6}" presName="ChildText" presStyleLbl="fgAcc1" presStyleIdx="0" presStyleCnt="0">
        <dgm:presLayoutVars>
          <dgm:chMax val="0"/>
          <dgm:chPref val="0"/>
          <dgm:bulletEnabled val="1"/>
        </dgm:presLayoutVars>
      </dgm:prSet>
      <dgm:spPr/>
    </dgm:pt>
    <dgm:pt modelId="{D48FF6EA-AF90-4878-BAEE-EA0895A9ADC3}" type="pres">
      <dgm:prSet presAssocID="{EAFF481F-84E3-4C30-A7EA-3BFD5D1F1A50}" presName="sibTrans" presStyleCnt="0"/>
      <dgm:spPr/>
    </dgm:pt>
    <dgm:pt modelId="{AE67755D-95F3-4037-A73F-21A2B64A4E78}" type="pres">
      <dgm:prSet presAssocID="{C223571E-658B-4348-ACFE-2EE933D5676F}" presName="composite" presStyleCnt="0"/>
      <dgm:spPr/>
    </dgm:pt>
    <dgm:pt modelId="{9A15ADC4-57E6-4CC1-9609-F5962146F164}" type="pres">
      <dgm:prSet presAssocID="{C223571E-658B-4348-ACFE-2EE933D5676F}" presName="ParentText" presStyleLbl="node1" presStyleIdx="3" presStyleCnt="5">
        <dgm:presLayoutVars>
          <dgm:chMax val="1"/>
          <dgm:chPref val="1"/>
          <dgm:bulletEnabled val="1"/>
        </dgm:presLayoutVars>
      </dgm:prSet>
      <dgm:spPr/>
      <dgm:t>
        <a:bodyPr/>
        <a:lstStyle/>
        <a:p>
          <a:endParaRPr lang="en-US"/>
        </a:p>
      </dgm:t>
    </dgm:pt>
    <dgm:pt modelId="{1FF16392-DD22-42D4-9560-61EF99153650}" type="pres">
      <dgm:prSet presAssocID="{C223571E-658B-4348-ACFE-2EE933D5676F}" presName="Image" presStyleLbl="bgImgPlace1" presStyleIdx="3" presStyleCnt="5"/>
      <dgm:spPr>
        <a:blipFill>
          <a:blip xmlns:r="http://schemas.openxmlformats.org/officeDocument/2006/relationships" r:embed="rId4"/>
          <a:srcRect/>
          <a:stretch>
            <a:fillRect l="-25000" r="-25000"/>
          </a:stretch>
        </a:blipFill>
      </dgm:spPr>
    </dgm:pt>
    <dgm:pt modelId="{AB48BA1E-97AC-4392-A648-36911785EE50}" type="pres">
      <dgm:prSet presAssocID="{C223571E-658B-4348-ACFE-2EE933D5676F}" presName="ChildText" presStyleLbl="fgAcc1" presStyleIdx="0" presStyleCnt="0">
        <dgm:presLayoutVars>
          <dgm:chMax val="0"/>
          <dgm:chPref val="0"/>
          <dgm:bulletEnabled val="1"/>
        </dgm:presLayoutVars>
      </dgm:prSet>
      <dgm:spPr/>
    </dgm:pt>
    <dgm:pt modelId="{465BC194-4225-42DF-BDFD-A458B8077299}" type="pres">
      <dgm:prSet presAssocID="{DDC23142-E37B-46C8-8009-B2E4DE2379F7}" presName="sibTrans" presStyleCnt="0"/>
      <dgm:spPr/>
    </dgm:pt>
    <dgm:pt modelId="{D269FA78-ACAD-43C2-B79D-3934A8B33D2A}" type="pres">
      <dgm:prSet presAssocID="{61805EC3-68D1-47DD-854C-B70D7DB61F05}" presName="composite" presStyleCnt="0"/>
      <dgm:spPr/>
    </dgm:pt>
    <dgm:pt modelId="{5179F505-3BD3-49CA-92DA-C7F635E2A858}" type="pres">
      <dgm:prSet presAssocID="{61805EC3-68D1-47DD-854C-B70D7DB61F05}" presName="ParentText" presStyleLbl="node1" presStyleIdx="4" presStyleCnt="5">
        <dgm:presLayoutVars>
          <dgm:chMax val="1"/>
          <dgm:chPref val="1"/>
          <dgm:bulletEnabled val="1"/>
        </dgm:presLayoutVars>
      </dgm:prSet>
      <dgm:spPr/>
      <dgm:t>
        <a:bodyPr/>
        <a:lstStyle/>
        <a:p>
          <a:endParaRPr lang="en-US"/>
        </a:p>
      </dgm:t>
    </dgm:pt>
    <dgm:pt modelId="{2BADD3F2-5BE2-4806-B05B-94CC3857C744}" type="pres">
      <dgm:prSet presAssocID="{61805EC3-68D1-47DD-854C-B70D7DB61F05}" presName="Image"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5D80F6EA-9EF4-408C-90EC-8EDD37F2F10A}" type="pres">
      <dgm:prSet presAssocID="{61805EC3-68D1-47DD-854C-B70D7DB61F05}" presName="ChildText" presStyleLbl="fgAcc1" presStyleIdx="0" presStyleCnt="0">
        <dgm:presLayoutVars>
          <dgm:chMax val="0"/>
          <dgm:chPref val="0"/>
          <dgm:bulletEnabled val="1"/>
        </dgm:presLayoutVars>
      </dgm:prSet>
      <dgm:spPr/>
    </dgm:pt>
  </dgm:ptLst>
  <dgm:cxnLst>
    <dgm:cxn modelId="{4BCA3280-061A-40CB-9F5A-74EAB2534D58}" srcId="{8D5CAF1A-9A44-4B4D-905A-30F87311F939}" destId="{89FB7090-0F9C-4F4F-A6A7-308B39F28EF6}" srcOrd="2" destOrd="0" parTransId="{3FD99471-22CA-4B9B-94E8-3E3A6B2E28C7}" sibTransId="{EAFF481F-84E3-4C30-A7EA-3BFD5D1F1A50}"/>
    <dgm:cxn modelId="{E37BF6A8-A9C3-4412-AA80-20B1F91E31FA}" srcId="{8D5CAF1A-9A44-4B4D-905A-30F87311F939}" destId="{61805EC3-68D1-47DD-854C-B70D7DB61F05}" srcOrd="4" destOrd="0" parTransId="{FEBE055F-AF6F-4B59-8BDF-D88B219A2504}" sibTransId="{4555F1AE-48FE-44E5-BC24-3BC49CD19896}"/>
    <dgm:cxn modelId="{9C500BB8-C99A-43AF-863B-2949BC614D85}" type="presOf" srcId="{B6E822FF-F421-44AA-9D80-C3538AC8FFE0}" destId="{27B5A390-5C22-4A48-B829-BBB4DC7EBEC7}" srcOrd="0" destOrd="0" presId="urn:microsoft.com/office/officeart/2008/layout/TitledPictureBlocks"/>
    <dgm:cxn modelId="{33628E6A-DF6E-465F-ABB3-3A2A817E992E}" srcId="{8D5CAF1A-9A44-4B4D-905A-30F87311F939}" destId="{C223571E-658B-4348-ACFE-2EE933D5676F}" srcOrd="3" destOrd="0" parTransId="{CE34E769-CAF9-492F-ADC3-662D34FF7A8F}" sibTransId="{DDC23142-E37B-46C8-8009-B2E4DE2379F7}"/>
    <dgm:cxn modelId="{7BDB1532-7B4B-44DD-83E2-25CDD98119FF}" type="presOf" srcId="{7C33BA4D-DCB5-474B-8182-3572433DA4A7}" destId="{2D6CEF7A-395F-4405-9567-AC473274DC3A}" srcOrd="0" destOrd="0" presId="urn:microsoft.com/office/officeart/2008/layout/TitledPictureBlocks"/>
    <dgm:cxn modelId="{288A58BE-59A9-471B-8037-6A9A39A1AFDD}" srcId="{8D5CAF1A-9A44-4B4D-905A-30F87311F939}" destId="{7C33BA4D-DCB5-474B-8182-3572433DA4A7}" srcOrd="0" destOrd="0" parTransId="{3A3FBCE6-2D17-4601-A998-3BFE8A288753}" sibTransId="{FBB20FA6-3049-4280-8959-792B32A58AEC}"/>
    <dgm:cxn modelId="{8C084E3C-C9F5-4723-BA4C-F303DA97D10D}" type="presOf" srcId="{89FB7090-0F9C-4F4F-A6A7-308B39F28EF6}" destId="{92033EFB-2174-4762-A0E6-717F5E22453A}" srcOrd="0" destOrd="0" presId="urn:microsoft.com/office/officeart/2008/layout/TitledPictureBlocks"/>
    <dgm:cxn modelId="{D0C3DDD2-2BE3-40D3-83F2-99D2549B454C}" type="presOf" srcId="{C223571E-658B-4348-ACFE-2EE933D5676F}" destId="{9A15ADC4-57E6-4CC1-9609-F5962146F164}" srcOrd="0" destOrd="0" presId="urn:microsoft.com/office/officeart/2008/layout/TitledPictureBlocks"/>
    <dgm:cxn modelId="{F5E8466D-C5C0-4887-A9FD-0AC178D67160}" type="presOf" srcId="{8D5CAF1A-9A44-4B4D-905A-30F87311F939}" destId="{7155F5D2-A59C-4F1D-BBBE-53C26DCD4A3F}" srcOrd="0" destOrd="0" presId="urn:microsoft.com/office/officeart/2008/layout/TitledPictureBlocks"/>
    <dgm:cxn modelId="{167DF251-84E5-4E9C-B7BC-8CB9FF39E27E}" type="presOf" srcId="{61805EC3-68D1-47DD-854C-B70D7DB61F05}" destId="{5179F505-3BD3-49CA-92DA-C7F635E2A858}" srcOrd="0" destOrd="0" presId="urn:microsoft.com/office/officeart/2008/layout/TitledPictureBlocks"/>
    <dgm:cxn modelId="{03E388B3-3473-4D86-9BF2-F110ED5B5261}" srcId="{8D5CAF1A-9A44-4B4D-905A-30F87311F939}" destId="{B6E822FF-F421-44AA-9D80-C3538AC8FFE0}" srcOrd="1" destOrd="0" parTransId="{77F63A85-3E52-4D86-980E-BD411758BF0F}" sibTransId="{99B2870E-92D9-4221-9F03-BBAF2B216596}"/>
    <dgm:cxn modelId="{C43CE5BD-7074-4E04-A2E2-998EC5972470}" type="presParOf" srcId="{7155F5D2-A59C-4F1D-BBBE-53C26DCD4A3F}" destId="{213435E2-7A01-4202-83AC-24C17D0C542D}" srcOrd="0" destOrd="0" presId="urn:microsoft.com/office/officeart/2008/layout/TitledPictureBlocks"/>
    <dgm:cxn modelId="{3A7A1481-2E73-4606-AEFD-2D2B5973CFAA}" type="presParOf" srcId="{213435E2-7A01-4202-83AC-24C17D0C542D}" destId="{2D6CEF7A-395F-4405-9567-AC473274DC3A}" srcOrd="0" destOrd="0" presId="urn:microsoft.com/office/officeart/2008/layout/TitledPictureBlocks"/>
    <dgm:cxn modelId="{C2A0B1C3-7C7B-4748-B7BB-6348990BBBBD}" type="presParOf" srcId="{213435E2-7A01-4202-83AC-24C17D0C542D}" destId="{599B20AE-6B36-491E-8EFC-0A33E8211014}" srcOrd="1" destOrd="0" presId="urn:microsoft.com/office/officeart/2008/layout/TitledPictureBlocks"/>
    <dgm:cxn modelId="{546D08E1-143C-41F6-998D-5874B1D67608}" type="presParOf" srcId="{213435E2-7A01-4202-83AC-24C17D0C542D}" destId="{018EEDF6-C10F-47E9-89C4-EFCC4ADB51C6}" srcOrd="2" destOrd="0" presId="urn:microsoft.com/office/officeart/2008/layout/TitledPictureBlocks"/>
    <dgm:cxn modelId="{ECCFF7EF-0216-44F3-A7E7-2A3352218914}" type="presParOf" srcId="{7155F5D2-A59C-4F1D-BBBE-53C26DCD4A3F}" destId="{E2D3A907-2193-4836-9C8D-EAFBECAA0DE4}" srcOrd="1" destOrd="0" presId="urn:microsoft.com/office/officeart/2008/layout/TitledPictureBlocks"/>
    <dgm:cxn modelId="{D13A60AE-32E3-4724-81D6-1110CA07FD5A}" type="presParOf" srcId="{7155F5D2-A59C-4F1D-BBBE-53C26DCD4A3F}" destId="{4579E332-1665-437F-9161-5E6D3B3330C7}" srcOrd="2" destOrd="0" presId="urn:microsoft.com/office/officeart/2008/layout/TitledPictureBlocks"/>
    <dgm:cxn modelId="{A463CD77-9808-45BF-A43C-B39BE6746FD9}" type="presParOf" srcId="{4579E332-1665-437F-9161-5E6D3B3330C7}" destId="{27B5A390-5C22-4A48-B829-BBB4DC7EBEC7}" srcOrd="0" destOrd="0" presId="urn:microsoft.com/office/officeart/2008/layout/TitledPictureBlocks"/>
    <dgm:cxn modelId="{72D14663-B95A-4353-8316-37B97CFEF5CB}" type="presParOf" srcId="{4579E332-1665-437F-9161-5E6D3B3330C7}" destId="{78FC2069-6544-4B28-A904-354A2268BF65}" srcOrd="1" destOrd="0" presId="urn:microsoft.com/office/officeart/2008/layout/TitledPictureBlocks"/>
    <dgm:cxn modelId="{7A9EF240-303B-4265-B5E2-1098EDE84A23}" type="presParOf" srcId="{4579E332-1665-437F-9161-5E6D3B3330C7}" destId="{A30B1CA0-021E-4E5D-AF9C-247A212F919D}" srcOrd="2" destOrd="0" presId="urn:microsoft.com/office/officeart/2008/layout/TitledPictureBlocks"/>
    <dgm:cxn modelId="{5E5577F6-BAED-45F4-B770-49A3D90C0B90}" type="presParOf" srcId="{7155F5D2-A59C-4F1D-BBBE-53C26DCD4A3F}" destId="{65ACC4E4-4712-413F-A91A-5388C47BF60B}" srcOrd="3" destOrd="0" presId="urn:microsoft.com/office/officeart/2008/layout/TitledPictureBlocks"/>
    <dgm:cxn modelId="{43F72B9E-FD05-40D5-BCC6-417C6105A22A}" type="presParOf" srcId="{7155F5D2-A59C-4F1D-BBBE-53C26DCD4A3F}" destId="{7AA93382-1799-45D7-8FE9-5F65760D8B05}" srcOrd="4" destOrd="0" presId="urn:microsoft.com/office/officeart/2008/layout/TitledPictureBlocks"/>
    <dgm:cxn modelId="{61CE49F6-CDBF-4FCC-9B16-E1C0EF3D39AE}" type="presParOf" srcId="{7AA93382-1799-45D7-8FE9-5F65760D8B05}" destId="{92033EFB-2174-4762-A0E6-717F5E22453A}" srcOrd="0" destOrd="0" presId="urn:microsoft.com/office/officeart/2008/layout/TitledPictureBlocks"/>
    <dgm:cxn modelId="{23B3D556-6B77-42B6-8674-F2F3EDAF1FBC}" type="presParOf" srcId="{7AA93382-1799-45D7-8FE9-5F65760D8B05}" destId="{4EA51E3B-3465-4760-B015-054E9002C930}" srcOrd="1" destOrd="0" presId="urn:microsoft.com/office/officeart/2008/layout/TitledPictureBlocks"/>
    <dgm:cxn modelId="{B70D1C85-5B4E-4DC9-A822-40B5ADFB3448}" type="presParOf" srcId="{7AA93382-1799-45D7-8FE9-5F65760D8B05}" destId="{DDBCED4D-98B7-49A3-8381-433636236479}" srcOrd="2" destOrd="0" presId="urn:microsoft.com/office/officeart/2008/layout/TitledPictureBlocks"/>
    <dgm:cxn modelId="{C026E0DD-8442-43CD-9869-DEAAB0CFFFFE}" type="presParOf" srcId="{7155F5D2-A59C-4F1D-BBBE-53C26DCD4A3F}" destId="{D48FF6EA-AF90-4878-BAEE-EA0895A9ADC3}" srcOrd="5" destOrd="0" presId="urn:microsoft.com/office/officeart/2008/layout/TitledPictureBlocks"/>
    <dgm:cxn modelId="{7BE0B774-0D81-4921-B7D4-DDF76BDEF4EA}" type="presParOf" srcId="{7155F5D2-A59C-4F1D-BBBE-53C26DCD4A3F}" destId="{AE67755D-95F3-4037-A73F-21A2B64A4E78}" srcOrd="6" destOrd="0" presId="urn:microsoft.com/office/officeart/2008/layout/TitledPictureBlocks"/>
    <dgm:cxn modelId="{ABE2BC6A-85E1-4F5E-8B58-F4D2C6E218C3}" type="presParOf" srcId="{AE67755D-95F3-4037-A73F-21A2B64A4E78}" destId="{9A15ADC4-57E6-4CC1-9609-F5962146F164}" srcOrd="0" destOrd="0" presId="urn:microsoft.com/office/officeart/2008/layout/TitledPictureBlocks"/>
    <dgm:cxn modelId="{20C05EC3-E7BD-4479-B469-A6DB2DA19DD0}" type="presParOf" srcId="{AE67755D-95F3-4037-A73F-21A2B64A4E78}" destId="{1FF16392-DD22-42D4-9560-61EF99153650}" srcOrd="1" destOrd="0" presId="urn:microsoft.com/office/officeart/2008/layout/TitledPictureBlocks"/>
    <dgm:cxn modelId="{FD9BA1B8-8D10-476B-AC68-ECBF8CB21157}" type="presParOf" srcId="{AE67755D-95F3-4037-A73F-21A2B64A4E78}" destId="{AB48BA1E-97AC-4392-A648-36911785EE50}" srcOrd="2" destOrd="0" presId="urn:microsoft.com/office/officeart/2008/layout/TitledPictureBlocks"/>
    <dgm:cxn modelId="{99F8F7A3-AEEA-4C15-A676-ACBDEA46A99E}" type="presParOf" srcId="{7155F5D2-A59C-4F1D-BBBE-53C26DCD4A3F}" destId="{465BC194-4225-42DF-BDFD-A458B8077299}" srcOrd="7" destOrd="0" presId="urn:microsoft.com/office/officeart/2008/layout/TitledPictureBlocks"/>
    <dgm:cxn modelId="{D1B4A7D3-F69D-4BA4-BDEE-3BA04048F1F3}" type="presParOf" srcId="{7155F5D2-A59C-4F1D-BBBE-53C26DCD4A3F}" destId="{D269FA78-ACAD-43C2-B79D-3934A8B33D2A}" srcOrd="8" destOrd="0" presId="urn:microsoft.com/office/officeart/2008/layout/TitledPictureBlocks"/>
    <dgm:cxn modelId="{83C249CA-B475-4FF8-9B35-729DA234B089}" type="presParOf" srcId="{D269FA78-ACAD-43C2-B79D-3934A8B33D2A}" destId="{5179F505-3BD3-49CA-92DA-C7F635E2A858}" srcOrd="0" destOrd="0" presId="urn:microsoft.com/office/officeart/2008/layout/TitledPictureBlocks"/>
    <dgm:cxn modelId="{BB3F1277-7726-41AC-ADE7-D3B6058BB553}" type="presParOf" srcId="{D269FA78-ACAD-43C2-B79D-3934A8B33D2A}" destId="{2BADD3F2-5BE2-4806-B05B-94CC3857C744}" srcOrd="1" destOrd="0" presId="urn:microsoft.com/office/officeart/2008/layout/TitledPictureBlocks"/>
    <dgm:cxn modelId="{719179DF-8A42-416C-B467-6A1606AAADFE}" type="presParOf" srcId="{D269FA78-ACAD-43C2-B79D-3934A8B33D2A}" destId="{5D80F6EA-9EF4-408C-90EC-8EDD37F2F10A}"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1191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30F093-3542-4A3E-9E66-091A35FC3ADE}"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0321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CD319EF-F2A7-410B-BE46-DEB75D4E8C58}"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0618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29FA8E-1798-4AE0-B898-13CAA044DCD0}"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4252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83EE490-37B2-4B57-A60A-DEE30F1B4A3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1686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BFD431F-7FB2-4493-9BF4-D9CCB0101138}"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5134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9971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7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B63F00-20BF-46FB-89AB-82F8AFC530A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5314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477420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229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3702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400103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529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8231273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6813536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09417878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80284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2931511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6828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621510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5020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562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08585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7028125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1"/>
                    </a:gs>
                    <a:gs pos="0">
                      <a:schemeClr val="tx1"/>
                    </a:gs>
                  </a:gsLst>
                  <a:lin ang="5400000" scaled="0"/>
                </a:gradFill>
                <a:latin typeface="+mj-lt"/>
              </a:defRPr>
            </a:lvl1pPr>
            <a:lvl2pPr marL="0" indent="0">
              <a:buNone/>
              <a:defRPr sz="2040">
                <a:gradFill>
                  <a:gsLst>
                    <a:gs pos="100000">
                      <a:schemeClr val="tx1"/>
                    </a:gs>
                    <a:gs pos="0">
                      <a:schemeClr val="tx1"/>
                    </a:gs>
                  </a:gsLst>
                  <a:lin ang="5400000" scaled="0"/>
                </a:gradFill>
              </a:defRPr>
            </a:lvl2pPr>
            <a:lvl3pPr marL="236387" indent="0">
              <a:buNone/>
              <a:defRPr sz="2040">
                <a:gradFill>
                  <a:gsLst>
                    <a:gs pos="100000">
                      <a:schemeClr val="tx1"/>
                    </a:gs>
                    <a:gs pos="0">
                      <a:schemeClr val="tx1"/>
                    </a:gs>
                  </a:gsLst>
                  <a:lin ang="5400000" scaled="0"/>
                </a:gradFill>
              </a:defRPr>
            </a:lvl3pPr>
            <a:lvl4pPr marL="466298" indent="0">
              <a:buNone/>
              <a:defRPr sz="2040">
                <a:gradFill>
                  <a:gsLst>
                    <a:gs pos="100000">
                      <a:schemeClr val="tx1"/>
                    </a:gs>
                    <a:gs pos="0">
                      <a:schemeClr val="tx1"/>
                    </a:gs>
                  </a:gsLst>
                  <a:lin ang="5400000" scaled="0"/>
                </a:gradFill>
              </a:defRPr>
            </a:lvl4pPr>
            <a:lvl5pPr marL="707543" indent="0">
              <a:buNone/>
              <a:defRPr sz="204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1611983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tx1"/>
                    </a:gs>
                    <a:gs pos="99000">
                      <a:schemeClr val="tx1"/>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96150" y="2794218"/>
            <a:ext cx="1045065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101" y="1471920"/>
            <a:ext cx="10445796" cy="932293"/>
          </a:xfrm>
        </p:spPr>
        <p:txBody>
          <a:bodyPr wrap="square" anchor="ctr">
            <a:noAutofit/>
          </a:bodyPr>
          <a:lstStyle>
            <a:lvl1pPr marL="0" indent="0">
              <a:buNone/>
              <a:defRPr sz="6731" spc="-153"/>
            </a:lvl1pPr>
          </a:lstStyle>
          <a:p>
            <a:pPr lvl="0"/>
            <a:r>
              <a:rPr lang="en-US" dirty="0" smtClean="0"/>
              <a:t>Click to edit Master text styles</a:t>
            </a:r>
          </a:p>
        </p:txBody>
      </p:sp>
      <p:pic>
        <p:nvPicPr>
          <p:cNvPr id="6"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0322704" y="6303417"/>
            <a:ext cx="1900627" cy="53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26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309688563"/>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8" Type="http://schemas.openxmlformats.org/officeDocument/2006/relationships/hyperlink" Target="http://aka.ms/BuildSessions" TargetMode="External"/><Relationship Id="rId3" Type="http://schemas.openxmlformats.org/officeDocument/2006/relationships/hyperlink" Target="http://go.microsoft.com/fwlink/?LinkId=227640&amp;clcid=0x409" TargetMode="External"/><Relationship Id="rId7" Type="http://schemas.openxmlformats.org/officeDocument/2006/relationships/hyperlink" Target="http://go.microsoft.com/fwlink/?LinkId=227723&amp;clcid=0x409" TargetMode="External"/><Relationship Id="rId2" Type="http://schemas.openxmlformats.org/officeDocument/2006/relationships/hyperlink" Target="mailto:dxbuildqa@microsoft.com" TargetMode="External"/><Relationship Id="rId1" Type="http://schemas.openxmlformats.org/officeDocument/2006/relationships/slideLayout" Target="../slideLayouts/slideLayout71.xml"/><Relationship Id="rId6" Type="http://schemas.openxmlformats.org/officeDocument/2006/relationships/hyperlink" Target="http://msdn.microsoft.com/en-us/library/windows/apps/hh825871.aspx" TargetMode="External"/><Relationship Id="rId5" Type="http://schemas.openxmlformats.org/officeDocument/2006/relationships/hyperlink" Target="http://go.microsoft.com/fwlink/?LinkId=227638&amp;clcid=0x409" TargetMode="External"/><Relationship Id="rId4" Type="http://schemas.openxmlformats.org/officeDocument/2006/relationships/hyperlink" Target="http://go.microsoft.com/fwlink/?LinkId=227637&amp;clcid=0x409"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DirectX graphics development with Visual Studio 2012</a:t>
            </a:r>
            <a:endParaRPr lang="en-US" dirty="0"/>
          </a:p>
        </p:txBody>
      </p:sp>
      <p:sp>
        <p:nvSpPr>
          <p:cNvPr id="3" name="Subtitle 2"/>
          <p:cNvSpPr>
            <a:spLocks noGrp="1"/>
          </p:cNvSpPr>
          <p:nvPr>
            <p:ph type="subTitle" idx="1"/>
          </p:nvPr>
        </p:nvSpPr>
        <p:spPr/>
        <p:txBody>
          <a:bodyPr/>
          <a:lstStyle/>
          <a:p>
            <a:r>
              <a:rPr lang="en-US" dirty="0" smtClean="0"/>
              <a:t>Rong Lu</a:t>
            </a:r>
          </a:p>
          <a:p>
            <a:r>
              <a:rPr lang="en-US" dirty="0" smtClean="0"/>
              <a:t>Program Manager, Visual C++ team</a:t>
            </a:r>
          </a:p>
          <a:p>
            <a:r>
              <a:rPr lang="en-US" smtClean="0"/>
              <a:t>2-032</a:t>
            </a:r>
            <a:endParaRPr lang="en-US" dirty="0"/>
          </a:p>
        </p:txBody>
      </p:sp>
    </p:spTree>
    <p:extLst>
      <p:ext uri="{BB962C8B-B14F-4D97-AF65-F5344CB8AC3E}">
        <p14:creationId xmlns:p14="http://schemas.microsoft.com/office/powerpoint/2010/main" val="505272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761038" y="3030919"/>
            <a:ext cx="5486400" cy="914400"/>
          </a:xfrm>
        </p:spPr>
        <p:txBody>
          <a:bodyPr/>
          <a:lstStyle/>
          <a:p>
            <a:r>
              <a:rPr lang="en-US" spc="-100" dirty="0"/>
              <a:t>32-bit!</a:t>
            </a:r>
          </a:p>
          <a:p>
            <a:r>
              <a:rPr lang="en-US" spc="-100" dirty="0"/>
              <a:t>Channels!</a:t>
            </a:r>
          </a:p>
          <a:p>
            <a:r>
              <a:rPr lang="en-US" spc="-100" dirty="0"/>
              <a:t>Paint tools</a:t>
            </a:r>
          </a:p>
          <a:p>
            <a:r>
              <a:rPr lang="en-US" spc="-100" dirty="0"/>
              <a:t>Filters</a:t>
            </a:r>
          </a:p>
          <a:p>
            <a:r>
              <a:rPr lang="en-US" spc="-100" dirty="0"/>
              <a:t>Modern image formats</a:t>
            </a:r>
          </a:p>
          <a:p>
            <a:pPr lvl="1">
              <a:lnSpc>
                <a:spcPct val="80000"/>
              </a:lnSpc>
              <a:spcBef>
                <a:spcPts val="900"/>
              </a:spcBef>
            </a:pPr>
            <a:r>
              <a:rPr lang="en-US" sz="1800" spc="-52" dirty="0">
                <a:gradFill>
                  <a:gsLst>
                    <a:gs pos="2917">
                      <a:schemeClr val="tx1"/>
                    </a:gs>
                    <a:gs pos="93000">
                      <a:schemeClr val="tx1"/>
                    </a:gs>
                  </a:gsLst>
                  <a:lin ang="5400000" scaled="0"/>
                </a:gradFill>
              </a:rPr>
              <a:t>PNG, JPG, GIF, BMP, TIFF</a:t>
            </a:r>
          </a:p>
          <a:p>
            <a:pPr lvl="1">
              <a:lnSpc>
                <a:spcPct val="80000"/>
              </a:lnSpc>
              <a:spcBef>
                <a:spcPts val="900"/>
              </a:spcBef>
            </a:pPr>
            <a:r>
              <a:rPr lang="en-US" sz="1800" spc="-52" dirty="0">
                <a:gradFill>
                  <a:gsLst>
                    <a:gs pos="2917">
                      <a:schemeClr val="tx1"/>
                    </a:gs>
                    <a:gs pos="93000">
                      <a:schemeClr val="tx1"/>
                    </a:gs>
                  </a:gsLst>
                  <a:lin ang="5400000" scaled="0"/>
                </a:gradFill>
              </a:rPr>
              <a:t>Direct Draw Surface (DDS)</a:t>
            </a:r>
          </a:p>
          <a:p>
            <a:r>
              <a:rPr lang="en-US" spc="-100" dirty="0"/>
              <a:t>MIP maps</a:t>
            </a:r>
          </a:p>
        </p:txBody>
      </p:sp>
      <p:pic>
        <p:nvPicPr>
          <p:cNvPr id="15" name="Picture Placeholder 1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7183" r="7183"/>
          <a:stretch>
            <a:fillRect/>
          </a:stretch>
        </p:blipFill>
        <p:spPr>
          <a:xfrm>
            <a:off x="599758" y="1211263"/>
            <a:ext cx="4791138" cy="4557415"/>
          </a:xfrm>
          <a:prstGeom prst="rect">
            <a:avLst/>
          </a:prstGeom>
          <a:ln>
            <a:noFill/>
          </a:ln>
          <a:effectLst/>
        </p:spPr>
      </p:pic>
      <p:sp>
        <p:nvSpPr>
          <p:cNvPr id="11" name="Title 10"/>
          <p:cNvSpPr>
            <a:spLocks noGrp="1"/>
          </p:cNvSpPr>
          <p:nvPr>
            <p:ph type="title"/>
          </p:nvPr>
        </p:nvSpPr>
        <p:spPr/>
        <p:txBody>
          <a:bodyPr/>
          <a:lstStyle/>
          <a:p>
            <a:r>
              <a:rPr lang="en-US" dirty="0" smtClean="0"/>
              <a:t>Image/texture editor</a:t>
            </a:r>
            <a:endParaRPr lang="en-US" dirty="0"/>
          </a:p>
        </p:txBody>
      </p:sp>
    </p:spTree>
    <p:extLst>
      <p:ext uri="{BB962C8B-B14F-4D97-AF65-F5344CB8AC3E}">
        <p14:creationId xmlns:p14="http://schemas.microsoft.com/office/powerpoint/2010/main" val="7721987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pc="-100" dirty="0"/>
              <a:t>Inspect models</a:t>
            </a:r>
          </a:p>
          <a:p>
            <a:r>
              <a:rPr lang="en-US" sz="2400" spc="-100" dirty="0"/>
              <a:t>FBX, X, OBJ</a:t>
            </a:r>
          </a:p>
          <a:p>
            <a:r>
              <a:rPr lang="en-US" spc="-100" dirty="0"/>
              <a:t>Camera controls</a:t>
            </a:r>
          </a:p>
          <a:p>
            <a:r>
              <a:rPr lang="en-US" spc="-100" dirty="0"/>
              <a:t>Experiment </a:t>
            </a:r>
            <a:r>
              <a:rPr lang="en-US" spc="-100" dirty="0" smtClean="0"/>
              <a:t>&amp; learn</a:t>
            </a:r>
            <a:endParaRPr lang="en-US" spc="-100" dirty="0"/>
          </a:p>
          <a:p>
            <a:r>
              <a:rPr lang="en-US" spc="-100" dirty="0" smtClean="0"/>
              <a:t>Create Basic </a:t>
            </a:r>
            <a:r>
              <a:rPr lang="en-US" spc="-100" dirty="0"/>
              <a:t>shapes</a:t>
            </a:r>
          </a:p>
          <a:p>
            <a:r>
              <a:rPr lang="en-US" spc="-100" dirty="0"/>
              <a:t>Transforms (e.g</a:t>
            </a:r>
            <a:r>
              <a:rPr lang="en-US" spc="-100" dirty="0" smtClean="0"/>
              <a:t>., </a:t>
            </a:r>
            <a:r>
              <a:rPr lang="en-US" spc="-100" dirty="0"/>
              <a:t>scale)</a:t>
            </a:r>
          </a:p>
        </p:txBody>
      </p:sp>
      <p:pic>
        <p:nvPicPr>
          <p:cNvPr id="5" name="Picture Placeholder 4"/>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2267" r="12267"/>
          <a:stretch/>
        </p:blipFill>
        <p:spPr/>
      </p:pic>
      <p:sp>
        <p:nvSpPr>
          <p:cNvPr id="4" name="Title 3"/>
          <p:cNvSpPr>
            <a:spLocks noGrp="1"/>
          </p:cNvSpPr>
          <p:nvPr>
            <p:ph type="title"/>
          </p:nvPr>
        </p:nvSpPr>
        <p:spPr/>
        <p:txBody>
          <a:bodyPr/>
          <a:lstStyle/>
          <a:p>
            <a:r>
              <a:rPr lang="en-US" dirty="0" smtClean="0"/>
              <a:t>Model/</a:t>
            </a:r>
            <a:r>
              <a:rPr lang="en-US" dirty="0" err="1" smtClean="0"/>
              <a:t>mesher</a:t>
            </a:r>
            <a:r>
              <a:rPr lang="en-US" dirty="0" smtClean="0"/>
              <a:t> viewer</a:t>
            </a:r>
            <a:endParaRPr lang="en-US" dirty="0"/>
          </a:p>
        </p:txBody>
      </p:sp>
    </p:spTree>
    <p:extLst>
      <p:ext uri="{BB962C8B-B14F-4D97-AF65-F5344CB8AC3E}">
        <p14:creationId xmlns:p14="http://schemas.microsoft.com/office/powerpoint/2010/main" val="387073896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pc="-100" dirty="0" smtClean="0"/>
              <a:t>D3D10/D3D11/D3D11.1</a:t>
            </a:r>
            <a:endParaRPr lang="en-US" spc="-100" dirty="0"/>
          </a:p>
          <a:p>
            <a:r>
              <a:rPr lang="en-US" spc="-100" dirty="0"/>
              <a:t>Event history</a:t>
            </a:r>
          </a:p>
          <a:p>
            <a:r>
              <a:rPr lang="en-US" spc="-100" dirty="0"/>
              <a:t>Pixel history</a:t>
            </a:r>
          </a:p>
          <a:p>
            <a:r>
              <a:rPr lang="en-US" spc="-100" dirty="0"/>
              <a:t>Call stack</a:t>
            </a:r>
          </a:p>
          <a:p>
            <a:r>
              <a:rPr lang="en-US" spc="-100" dirty="0"/>
              <a:t>Object table</a:t>
            </a:r>
          </a:p>
          <a:p>
            <a:r>
              <a:rPr lang="en-US" spc="-100" dirty="0"/>
              <a:t>Object visualization</a:t>
            </a:r>
          </a:p>
          <a:p>
            <a:r>
              <a:rPr lang="en-US" spc="-100" dirty="0"/>
              <a:t>Custom events</a:t>
            </a:r>
          </a:p>
        </p:txBody>
      </p:sp>
      <p:pic>
        <p:nvPicPr>
          <p:cNvPr id="6" name="Picture Placeholder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8171" r="18171"/>
          <a:stretch>
            <a:fillRect/>
          </a:stretch>
        </p:blipFill>
        <p:spPr/>
      </p:pic>
      <p:sp>
        <p:nvSpPr>
          <p:cNvPr id="4" name="Title 3"/>
          <p:cNvSpPr>
            <a:spLocks noGrp="1"/>
          </p:cNvSpPr>
          <p:nvPr>
            <p:ph type="title"/>
          </p:nvPr>
        </p:nvSpPr>
        <p:spPr/>
        <p:txBody>
          <a:bodyPr/>
          <a:lstStyle/>
          <a:p>
            <a:r>
              <a:rPr lang="en-US" smtClean="0"/>
              <a:t>Graphics debugger</a:t>
            </a:r>
            <a:endParaRPr lang="en-US" dirty="0"/>
          </a:p>
        </p:txBody>
      </p:sp>
    </p:spTree>
    <p:extLst>
      <p:ext uri="{BB962C8B-B14F-4D97-AF65-F5344CB8AC3E}">
        <p14:creationId xmlns:p14="http://schemas.microsoft.com/office/powerpoint/2010/main" val="27838394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96150" y="4377174"/>
            <a:ext cx="10450656" cy="1406089"/>
          </a:xfrm>
        </p:spPr>
        <p:txBody>
          <a:bodyPr/>
          <a:lstStyle/>
          <a:p>
            <a:r>
              <a:rPr lang="en-US" dirty="0" smtClean="0"/>
              <a:t>Demo</a:t>
            </a:r>
            <a:endParaRPr lang="en-US" dirty="0"/>
          </a:p>
        </p:txBody>
      </p:sp>
      <p:sp>
        <p:nvSpPr>
          <p:cNvPr id="9" name="Text Placeholder 8"/>
          <p:cNvSpPr>
            <a:spLocks noGrp="1"/>
          </p:cNvSpPr>
          <p:nvPr>
            <p:ph type="body" sz="quarter" idx="11"/>
          </p:nvPr>
        </p:nvSpPr>
        <p:spPr>
          <a:xfrm>
            <a:off x="992101" y="2125663"/>
            <a:ext cx="10445796" cy="932293"/>
          </a:xfrm>
        </p:spPr>
        <p:txBody>
          <a:bodyPr/>
          <a:lstStyle/>
          <a:p>
            <a:pPr>
              <a:lnSpc>
                <a:spcPct val="85000"/>
              </a:lnSpc>
              <a:spcBef>
                <a:spcPts val="0"/>
              </a:spcBef>
            </a:pPr>
            <a:r>
              <a:rPr lang="en-US" dirty="0" smtClean="0"/>
              <a:t>Design a pixel </a:t>
            </a:r>
            <a:r>
              <a:rPr lang="en-US" dirty="0" err="1" smtClean="0"/>
              <a:t>shader</a:t>
            </a:r>
            <a:r>
              <a:rPr lang="en-US" dirty="0" smtClean="0"/>
              <a:t> visually using </a:t>
            </a:r>
            <a:r>
              <a:rPr lang="en-US" dirty="0" err="1" smtClean="0"/>
              <a:t>Shader</a:t>
            </a:r>
            <a:r>
              <a:rPr lang="en-US" dirty="0" smtClean="0"/>
              <a:t> designer</a:t>
            </a:r>
            <a:endParaRPr lang="en-US" dirty="0"/>
          </a:p>
        </p:txBody>
      </p:sp>
    </p:spTree>
    <p:extLst>
      <p:ext uri="{BB962C8B-B14F-4D97-AF65-F5344CB8AC3E}">
        <p14:creationId xmlns:p14="http://schemas.microsoft.com/office/powerpoint/2010/main" val="212994848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spc="-100" dirty="0"/>
              <a:t>Visual designer</a:t>
            </a:r>
          </a:p>
          <a:p>
            <a:r>
              <a:rPr lang="en-US" spc="-100" dirty="0"/>
              <a:t>Intermediate rendering</a:t>
            </a:r>
          </a:p>
          <a:p>
            <a:r>
              <a:rPr lang="en-US" spc="-100" dirty="0" smtClean="0"/>
              <a:t>Real-time </a:t>
            </a:r>
            <a:r>
              <a:rPr lang="en-US" spc="-100" dirty="0"/>
              <a:t>rendering</a:t>
            </a:r>
          </a:p>
          <a:p>
            <a:r>
              <a:rPr lang="en-US" spc="-100" dirty="0" smtClean="0"/>
              <a:t>Apply to models</a:t>
            </a:r>
          </a:p>
          <a:p>
            <a:r>
              <a:rPr lang="en-US" spc="-100" dirty="0"/>
              <a:t>Export to </a:t>
            </a:r>
            <a:r>
              <a:rPr lang="en-US" spc="-100" dirty="0" smtClean="0"/>
              <a:t>HLSL</a:t>
            </a:r>
            <a:endParaRPr lang="en-US" spc="-100" dirty="0"/>
          </a:p>
        </p:txBody>
      </p:sp>
      <p:pic>
        <p:nvPicPr>
          <p:cNvPr id="4" name="Picture Placeholder 3"/>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0431"/>
          <a:stretch/>
        </p:blipFill>
        <p:spPr>
          <a:xfrm>
            <a:off x="588723" y="1878904"/>
            <a:ext cx="4742949" cy="3319807"/>
          </a:xfrm>
        </p:spPr>
      </p:pic>
      <p:sp>
        <p:nvSpPr>
          <p:cNvPr id="5" name="Title 4"/>
          <p:cNvSpPr>
            <a:spLocks noGrp="1"/>
          </p:cNvSpPr>
          <p:nvPr>
            <p:ph type="title"/>
          </p:nvPr>
        </p:nvSpPr>
        <p:spPr/>
        <p:txBody>
          <a:bodyPr/>
          <a:lstStyle/>
          <a:p>
            <a:r>
              <a:rPr lang="en-US" smtClean="0"/>
              <a:t>Shader designer</a:t>
            </a:r>
            <a:endParaRPr lang="en-US" dirty="0"/>
          </a:p>
        </p:txBody>
      </p:sp>
    </p:spTree>
    <p:extLst>
      <p:ext uri="{BB962C8B-B14F-4D97-AF65-F5344CB8AC3E}">
        <p14:creationId xmlns:p14="http://schemas.microsoft.com/office/powerpoint/2010/main" val="3348057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pc="-100" dirty="0"/>
              <a:t>XAML app </a:t>
            </a:r>
            <a:r>
              <a:rPr lang="en-US" spc="-100" dirty="0" smtClean="0"/>
              <a:t>with DirectX </a:t>
            </a:r>
            <a:r>
              <a:rPr lang="en-US" spc="-100" dirty="0"/>
              <a:t>surface</a:t>
            </a:r>
          </a:p>
          <a:p>
            <a:pPr lvl="1">
              <a:lnSpc>
                <a:spcPct val="80000"/>
              </a:lnSpc>
              <a:spcBef>
                <a:spcPts val="900"/>
              </a:spcBef>
            </a:pPr>
            <a:r>
              <a:rPr lang="en-US" sz="1800" spc="-52" dirty="0" err="1">
                <a:gradFill>
                  <a:gsLst>
                    <a:gs pos="2917">
                      <a:schemeClr val="tx1"/>
                    </a:gs>
                    <a:gs pos="93000">
                      <a:schemeClr val="tx1"/>
                    </a:gs>
                  </a:gsLst>
                  <a:lin ang="5400000" scaled="0"/>
                </a:gradFill>
              </a:rPr>
              <a:t>SurfaceImageSource</a:t>
            </a:r>
            <a:endParaRPr lang="en-US" sz="1800" spc="-52" dirty="0">
              <a:gradFill>
                <a:gsLst>
                  <a:gs pos="2917">
                    <a:schemeClr val="tx1"/>
                  </a:gs>
                  <a:gs pos="93000">
                    <a:schemeClr val="tx1"/>
                  </a:gs>
                </a:gsLst>
                <a:lin ang="5400000" scaled="0"/>
              </a:gradFill>
            </a:endParaRPr>
          </a:p>
          <a:p>
            <a:r>
              <a:rPr lang="en-US" spc="-100" dirty="0" smtClean="0"/>
              <a:t>Large scale DirectX graphics </a:t>
            </a:r>
          </a:p>
          <a:p>
            <a:pPr lvl="1">
              <a:lnSpc>
                <a:spcPct val="80000"/>
              </a:lnSpc>
              <a:spcBef>
                <a:spcPts val="900"/>
              </a:spcBef>
            </a:pPr>
            <a:r>
              <a:rPr lang="en-US" sz="1800" spc="-52" dirty="0" err="1" smtClean="0">
                <a:gradFill>
                  <a:gsLst>
                    <a:gs pos="2917">
                      <a:schemeClr val="tx1"/>
                    </a:gs>
                    <a:gs pos="93000">
                      <a:schemeClr val="tx1"/>
                    </a:gs>
                  </a:gsLst>
                  <a:lin ang="5400000" scaled="0"/>
                </a:gradFill>
              </a:rPr>
              <a:t>VirtaulSurfaceImageSource</a:t>
            </a:r>
            <a:endParaRPr lang="en-US" sz="1800" spc="-52" dirty="0" smtClean="0">
              <a:gradFill>
                <a:gsLst>
                  <a:gs pos="2917">
                    <a:schemeClr val="tx1"/>
                  </a:gs>
                  <a:gs pos="93000">
                    <a:schemeClr val="tx1"/>
                  </a:gs>
                </a:gsLst>
                <a:lin ang="5400000" scaled="0"/>
              </a:gradFill>
            </a:endParaRPr>
          </a:p>
          <a:p>
            <a:r>
              <a:rPr lang="en-US" spc="-100" dirty="0"/>
              <a:t>DirectX app with XAML controls</a:t>
            </a:r>
          </a:p>
          <a:p>
            <a:pPr lvl="1">
              <a:lnSpc>
                <a:spcPct val="80000"/>
              </a:lnSpc>
              <a:spcBef>
                <a:spcPts val="900"/>
              </a:spcBef>
            </a:pPr>
            <a:r>
              <a:rPr lang="en-US" sz="1800" spc="-52" dirty="0" err="1">
                <a:gradFill>
                  <a:gsLst>
                    <a:gs pos="2917">
                      <a:schemeClr val="tx1"/>
                    </a:gs>
                    <a:gs pos="93000">
                      <a:schemeClr val="tx1"/>
                    </a:gs>
                  </a:gsLst>
                  <a:lin ang="5400000" scaled="0"/>
                </a:gradFill>
              </a:rPr>
              <a:t>SwapChainBackgroundPanel</a:t>
            </a:r>
            <a:r>
              <a:rPr lang="en-US" sz="1800" spc="-52" dirty="0">
                <a:gradFill>
                  <a:gsLst>
                    <a:gs pos="2917">
                      <a:schemeClr val="tx1"/>
                    </a:gs>
                    <a:gs pos="93000">
                      <a:schemeClr val="tx1"/>
                    </a:gs>
                  </a:gsLst>
                  <a:lin ang="5400000" scaled="0"/>
                </a:gradFill>
              </a:rPr>
              <a:t> </a:t>
            </a:r>
          </a:p>
        </p:txBody>
      </p:sp>
      <p:pic>
        <p:nvPicPr>
          <p:cNvPr id="7" name="Picture Placeholder 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1775" r="21775"/>
          <a:stretch>
            <a:fillRect/>
          </a:stretch>
        </p:blipFill>
        <p:spPr>
          <a:xfrm>
            <a:off x="602885" y="1218555"/>
            <a:ext cx="4572000" cy="4557415"/>
          </a:xfrm>
        </p:spPr>
      </p:pic>
      <p:sp>
        <p:nvSpPr>
          <p:cNvPr id="2" name="Title 1"/>
          <p:cNvSpPr>
            <a:spLocks noGrp="1"/>
          </p:cNvSpPr>
          <p:nvPr>
            <p:ph type="title"/>
          </p:nvPr>
        </p:nvSpPr>
        <p:spPr/>
        <p:txBody>
          <a:bodyPr/>
          <a:lstStyle/>
          <a:p>
            <a:r>
              <a:rPr lang="en-US" dirty="0" smtClean="0"/>
              <a:t>Interoperate to innovate and </a:t>
            </a:r>
            <a:r>
              <a:rPr lang="en-US" dirty="0"/>
              <a:t>i</a:t>
            </a:r>
            <a:r>
              <a:rPr lang="en-US" dirty="0" smtClean="0"/>
              <a:t>nspire</a:t>
            </a:r>
            <a:endParaRPr lang="en-US" dirty="0"/>
          </a:p>
        </p:txBody>
      </p:sp>
      <p:sp>
        <p:nvSpPr>
          <p:cNvPr id="4" name="Text Placeholder 8"/>
          <p:cNvSpPr txBox="1">
            <a:spLocks/>
          </p:cNvSpPr>
          <p:nvPr/>
        </p:nvSpPr>
        <p:spPr>
          <a:xfrm>
            <a:off x="410900" y="1490092"/>
            <a:ext cx="7250249" cy="4563539"/>
          </a:xfrm>
          <a:prstGeom prst="rect">
            <a:avLst/>
          </a:prstGeom>
        </p:spPr>
        <p:txBody>
          <a:bodyPr>
            <a:normAutofit/>
          </a:bodyPr>
          <a:lstStyle>
            <a:lvl1pPr marL="344957" indent="-344957" algn="l" defTabSz="914240" rtl="0" eaLnBrk="1" fontAlgn="base" hangingPunct="1">
              <a:lnSpc>
                <a:spcPct val="90000"/>
              </a:lnSpc>
              <a:spcBef>
                <a:spcPct val="20000"/>
              </a:spcBef>
              <a:spcAft>
                <a:spcPct val="0"/>
              </a:spcAft>
              <a:buSzPct val="90000"/>
              <a:buFont typeface="Arial" charset="0"/>
              <a:buChar char="•"/>
              <a:defRPr sz="3200" kern="1200">
                <a:solidFill>
                  <a:srgbClr val="68217A"/>
                </a:solidFill>
                <a:latin typeface="+mn-lt"/>
                <a:ea typeface="ＭＳ Ｐゴシック" charset="0"/>
                <a:cs typeface="ＭＳ Ｐゴシック" charset="0"/>
              </a:defRPr>
            </a:lvl1pPr>
            <a:lvl2pPr marL="628541" indent="-283584" algn="l" defTabSz="914240" rtl="0" eaLnBrk="1" fontAlgn="base" hangingPunct="1">
              <a:lnSpc>
                <a:spcPct val="90000"/>
              </a:lnSpc>
              <a:spcBef>
                <a:spcPct val="20000"/>
              </a:spcBef>
              <a:spcAft>
                <a:spcPct val="0"/>
              </a:spcAft>
              <a:buSzPct val="90000"/>
              <a:buFont typeface="Arial" charset="0"/>
              <a:buChar char="•"/>
              <a:tabLst>
                <a:tab pos="628541" algn="l"/>
              </a:tabLst>
              <a:defRPr sz="2800" kern="1200">
                <a:solidFill>
                  <a:srgbClr val="68217A"/>
                </a:solidFill>
                <a:latin typeface="+mn-lt"/>
                <a:ea typeface="ＭＳ Ｐゴシック" charset="0"/>
                <a:cs typeface="+mn-cs"/>
              </a:defRPr>
            </a:lvl2pPr>
            <a:lvl3pPr marL="914240" indent="-283584" algn="l" defTabSz="914240" rtl="0" eaLnBrk="1" fontAlgn="base" hangingPunct="1">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481407" indent="-222212" algn="l" defTabSz="914240" rtl="0" eaLnBrk="1" fontAlgn="base" hangingPunct="1">
              <a:lnSpc>
                <a:spcPct val="90000"/>
              </a:lnSpc>
              <a:spcBef>
                <a:spcPct val="20000"/>
              </a:spcBef>
              <a:spcAft>
                <a:spcPct val="0"/>
              </a:spcAft>
              <a:buSzPct val="90000"/>
              <a:buFont typeface="Arial" charset="0"/>
              <a:buChar char="•"/>
              <a:tabLst>
                <a:tab pos="914240" algn="l"/>
              </a:tabLst>
              <a:defRPr sz="2000" kern="1200">
                <a:solidFill>
                  <a:srgbClr val="68217A"/>
                </a:solidFill>
                <a:latin typeface="+mn-lt"/>
                <a:ea typeface="ＭＳ Ｐゴシック" charset="0"/>
                <a:cs typeface="+mn-cs"/>
              </a:defRPr>
            </a:lvl4pPr>
            <a:lvl5pPr marL="1712084" indent="-228560" algn="l" defTabSz="914240" rtl="0" eaLnBrk="1" fontAlgn="base" hangingPunct="1">
              <a:lnSpc>
                <a:spcPct val="90000"/>
              </a:lnSpc>
              <a:spcBef>
                <a:spcPct val="20000"/>
              </a:spcBef>
              <a:spcAft>
                <a:spcPct val="0"/>
              </a:spcAft>
              <a:buSzPct val="90000"/>
              <a:buFont typeface="Arial" charset="0"/>
              <a:buChar char="•"/>
              <a:defRPr sz="2000" kern="1200">
                <a:solidFill>
                  <a:srgbClr val="68217A"/>
                </a:solidFill>
                <a:latin typeface="+mn-lt"/>
                <a:ea typeface="ＭＳ Ｐゴシック" charset="0"/>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p>
        </p:txBody>
      </p:sp>
    </p:spTree>
    <p:extLst>
      <p:ext uri="{BB962C8B-B14F-4D97-AF65-F5344CB8AC3E}">
        <p14:creationId xmlns:p14="http://schemas.microsoft.com/office/powerpoint/2010/main" val="1466736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0"/>
          </p:nvPr>
        </p:nvSpPr>
        <p:spPr>
          <a:xfrm>
            <a:off x="7287768" y="1654089"/>
            <a:ext cx="4889709" cy="4711979"/>
          </a:xfrm>
        </p:spPr>
        <p:txBody>
          <a:bodyPr/>
          <a:lstStyle/>
          <a:p>
            <a:r>
              <a:rPr lang="en-US" dirty="0" smtClean="0"/>
              <a:t>Direct3D is a key scenario on Windows Phone 8</a:t>
            </a:r>
          </a:p>
          <a:p>
            <a:r>
              <a:rPr lang="en-US" dirty="0" smtClean="0"/>
              <a:t>Visual Studio DX development for Phone</a:t>
            </a:r>
          </a:p>
          <a:p>
            <a:r>
              <a:rPr lang="en-US" sz="1800" dirty="0" smtClean="0"/>
              <a:t>New Templates</a:t>
            </a:r>
          </a:p>
          <a:p>
            <a:r>
              <a:rPr lang="en-US" sz="1200" dirty="0" smtClean="0"/>
              <a:t>D3D App, D3D with XAML app</a:t>
            </a:r>
          </a:p>
          <a:p>
            <a:r>
              <a:rPr lang="en-US" sz="1800" dirty="0" smtClean="0"/>
              <a:t>Mesh Viewer</a:t>
            </a:r>
          </a:p>
          <a:p>
            <a:r>
              <a:rPr lang="en-US" sz="1800" dirty="0" smtClean="0"/>
              <a:t>Texture editor</a:t>
            </a:r>
          </a:p>
          <a:p>
            <a:r>
              <a:rPr lang="en-US" sz="1800" dirty="0" smtClean="0"/>
              <a:t>HLSL editor</a:t>
            </a:r>
          </a:p>
          <a:p>
            <a:r>
              <a:rPr lang="en-US" sz="1800" dirty="0" err="1" smtClean="0"/>
              <a:t>Shader</a:t>
            </a:r>
            <a:r>
              <a:rPr lang="en-US" sz="1800" dirty="0" smtClean="0"/>
              <a:t> designer</a:t>
            </a:r>
          </a:p>
          <a:p>
            <a:endParaRPr lang="en-US" dirty="0" smtClean="0"/>
          </a:p>
          <a:p>
            <a:endParaRPr lang="en-US" dirty="0"/>
          </a:p>
        </p:txBody>
      </p:sp>
      <p:sp>
        <p:nvSpPr>
          <p:cNvPr id="2" name="Title 1"/>
          <p:cNvSpPr>
            <a:spLocks noGrp="1"/>
          </p:cNvSpPr>
          <p:nvPr>
            <p:ph type="title"/>
          </p:nvPr>
        </p:nvSpPr>
        <p:spPr/>
        <p:txBody>
          <a:bodyPr/>
          <a:lstStyle/>
          <a:p>
            <a:r>
              <a:rPr lang="en-US" spc="-100" dirty="0"/>
              <a:t>Windows Phone 8 DX </a:t>
            </a:r>
            <a:r>
              <a:rPr lang="en-US" spc="-100" dirty="0" smtClean="0"/>
              <a:t>development</a:t>
            </a:r>
            <a:endParaRPr lang="en-US" dirty="0"/>
          </a:p>
        </p:txBody>
      </p:sp>
      <p:grpSp>
        <p:nvGrpSpPr>
          <p:cNvPr id="21" name="Group 20"/>
          <p:cNvGrpSpPr/>
          <p:nvPr/>
        </p:nvGrpSpPr>
        <p:grpSpPr>
          <a:xfrm>
            <a:off x="470109" y="1856232"/>
            <a:ext cx="6354569" cy="3440948"/>
            <a:chOff x="305517" y="1623053"/>
            <a:chExt cx="8166101" cy="4670824"/>
          </a:xfrm>
        </p:grpSpPr>
        <p:sp>
          <p:nvSpPr>
            <p:cNvPr id="3" name="Rectangle 2"/>
            <p:cNvSpPr/>
            <p:nvPr/>
          </p:nvSpPr>
          <p:spPr>
            <a:xfrm>
              <a:off x="305517" y="1623053"/>
              <a:ext cx="3981298"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Direct3D App</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a:t>
              </a:r>
              <a:endParaRPr lang="en-US" sz="1600" dirty="0">
                <a:gradFill>
                  <a:gsLst>
                    <a:gs pos="0">
                      <a:srgbClr val="FFFFFF"/>
                    </a:gs>
                    <a:gs pos="100000">
                      <a:srgbClr val="FFFFFF"/>
                    </a:gs>
                  </a:gsLst>
                  <a:lin ang="5400000" scaled="0"/>
                </a:gradFill>
              </a:endParaRPr>
            </a:p>
          </p:txBody>
        </p:sp>
        <p:sp>
          <p:nvSpPr>
            <p:cNvPr id="4" name="Rectangle 3"/>
            <p:cNvSpPr/>
            <p:nvPr/>
          </p:nvSpPr>
          <p:spPr>
            <a:xfrm>
              <a:off x="4389467" y="1623053"/>
              <a:ext cx="4056656"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XAML App</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 / VB</a:t>
              </a:r>
            </a:p>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grpSp>
          <p:nvGrpSpPr>
            <p:cNvPr id="5" name="Group 4"/>
            <p:cNvGrpSpPr/>
            <p:nvPr/>
          </p:nvGrpSpPr>
          <p:grpSpPr>
            <a:xfrm>
              <a:off x="305517" y="3181647"/>
              <a:ext cx="8166101" cy="3112230"/>
              <a:chOff x="2092668" y="3541221"/>
              <a:chExt cx="8003488" cy="3051483"/>
            </a:xfrm>
          </p:grpSpPr>
          <p:sp>
            <p:nvSpPr>
              <p:cNvPr id="6" name="Rectangle 5"/>
              <p:cNvSpPr/>
              <p:nvPr/>
            </p:nvSpPr>
            <p:spPr bwMode="auto">
              <a:xfrm>
                <a:off x="2092668" y="3541221"/>
                <a:ext cx="8003488" cy="3051483"/>
              </a:xfrm>
              <a:prstGeom prst="rect">
                <a:avLst/>
              </a:prstGeom>
              <a:noFill/>
              <a:ln w="50800">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algn="ctr" defTabSz="932472" fontAlgn="base">
                  <a:spcBef>
                    <a:spcPct val="0"/>
                  </a:spcBef>
                  <a:spcAft>
                    <a:spcPct val="0"/>
                  </a:spcAft>
                </a:pPr>
                <a:r>
                  <a:rPr lang="en-US" sz="1600" dirty="0" smtClean="0">
                    <a:gradFill>
                      <a:gsLst>
                        <a:gs pos="0">
                          <a:srgbClr val="505050"/>
                        </a:gs>
                        <a:gs pos="100000">
                          <a:srgbClr val="505050"/>
                        </a:gs>
                      </a:gsLst>
                      <a:lin ang="5400000" scaled="0"/>
                    </a:gradFill>
                    <a:ea typeface="+mj-ea"/>
                    <a:cs typeface="+mj-cs"/>
                  </a:rPr>
                  <a:t>Windows Phone 8 API </a:t>
                </a:r>
                <a:r>
                  <a:rPr lang="en-US" sz="1600" dirty="0">
                    <a:gradFill>
                      <a:gsLst>
                        <a:gs pos="0">
                          <a:srgbClr val="505050"/>
                        </a:gs>
                        <a:gs pos="100000">
                          <a:srgbClr val="505050"/>
                        </a:gs>
                      </a:gsLst>
                      <a:lin ang="5400000" scaled="0"/>
                    </a:gradFill>
                    <a:ea typeface="+mj-ea"/>
                    <a:cs typeface="+mj-cs"/>
                  </a:rPr>
                  <a:t>Set</a:t>
                </a:r>
              </a:p>
            </p:txBody>
          </p:sp>
          <p:sp>
            <p:nvSpPr>
              <p:cNvPr id="7" name="Rectangle 6"/>
              <p:cNvSpPr/>
              <p:nvPr/>
            </p:nvSpPr>
            <p:spPr>
              <a:xfrm>
                <a:off x="2429061" y="4098149"/>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Graphics</a:t>
                </a:r>
              </a:p>
            </p:txBody>
          </p:sp>
          <p:sp>
            <p:nvSpPr>
              <p:cNvPr id="8" name="Rectangle 7"/>
              <p:cNvSpPr/>
              <p:nvPr/>
            </p:nvSpPr>
            <p:spPr>
              <a:xfrm>
                <a:off x="4207179"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Audio</a:t>
                </a:r>
              </a:p>
            </p:txBody>
          </p:sp>
          <p:sp>
            <p:nvSpPr>
              <p:cNvPr id="9" name="Rectangle 8"/>
              <p:cNvSpPr/>
              <p:nvPr/>
            </p:nvSpPr>
            <p:spPr>
              <a:xfrm>
                <a:off x="6121610"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Media</a:t>
                </a:r>
              </a:p>
            </p:txBody>
          </p:sp>
          <p:sp>
            <p:nvSpPr>
              <p:cNvPr id="10" name="Rectangle 9"/>
              <p:cNvSpPr/>
              <p:nvPr/>
            </p:nvSpPr>
            <p:spPr>
              <a:xfrm>
                <a:off x="2429061" y="4879667"/>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File System</a:t>
                </a:r>
              </a:p>
            </p:txBody>
          </p:sp>
          <p:sp>
            <p:nvSpPr>
              <p:cNvPr id="11" name="Rectangle 10"/>
              <p:cNvSpPr/>
              <p:nvPr/>
            </p:nvSpPr>
            <p:spPr>
              <a:xfrm>
                <a:off x="4207179"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Networking</a:t>
                </a:r>
              </a:p>
            </p:txBody>
          </p:sp>
          <p:sp>
            <p:nvSpPr>
              <p:cNvPr id="12" name="Rectangle 11"/>
              <p:cNvSpPr/>
              <p:nvPr/>
            </p:nvSpPr>
            <p:spPr>
              <a:xfrm>
                <a:off x="6121610"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Input</a:t>
                </a:r>
              </a:p>
            </p:txBody>
          </p:sp>
          <p:sp>
            <p:nvSpPr>
              <p:cNvPr id="13" name="Rectangle 12"/>
              <p:cNvSpPr/>
              <p:nvPr/>
            </p:nvSpPr>
            <p:spPr>
              <a:xfrm>
                <a:off x="2429061" y="5661184"/>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Commerce</a:t>
                </a:r>
              </a:p>
            </p:txBody>
          </p:sp>
          <p:sp>
            <p:nvSpPr>
              <p:cNvPr id="14" name="Rectangle 13"/>
              <p:cNvSpPr/>
              <p:nvPr/>
            </p:nvSpPr>
            <p:spPr>
              <a:xfrm>
                <a:off x="4207179"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Base Types</a:t>
                </a:r>
              </a:p>
            </p:txBody>
          </p:sp>
          <p:sp>
            <p:nvSpPr>
              <p:cNvPr id="15" name="Rectangle 14"/>
              <p:cNvSpPr/>
              <p:nvPr/>
            </p:nvSpPr>
            <p:spPr>
              <a:xfrm>
                <a:off x="6121610"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Sensors</a:t>
                </a:r>
              </a:p>
            </p:txBody>
          </p:sp>
        </p:grpSp>
        <p:sp>
          <p:nvSpPr>
            <p:cNvPr id="16" name="Rectangle 15"/>
            <p:cNvSpPr/>
            <p:nvPr/>
          </p:nvSpPr>
          <p:spPr>
            <a:xfrm>
              <a:off x="6368321" y="3749662"/>
              <a:ext cx="1767649" cy="69523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Common</a:t>
              </a:r>
            </a:p>
            <a:p>
              <a:pPr algn="ctr" defTabSz="932472" fontAlgn="base">
                <a:spcBef>
                  <a:spcPct val="0"/>
                </a:spcBef>
                <a:spcAft>
                  <a:spcPct val="0"/>
                </a:spcAft>
              </a:pPr>
              <a:r>
                <a:rPr lang="en-US" sz="1600" dirty="0">
                  <a:gradFill>
                    <a:gsLst>
                      <a:gs pos="0">
                        <a:srgbClr val="FFFFFF"/>
                      </a:gs>
                      <a:gs pos="100000">
                        <a:srgbClr val="FFFFFF"/>
                      </a:gs>
                    </a:gsLst>
                    <a:lin ang="5400000" scaled="0"/>
                  </a:gradFill>
                </a:rPr>
                <a:t>.NET FX</a:t>
              </a:r>
            </a:p>
          </p:txBody>
        </p:sp>
        <p:sp>
          <p:nvSpPr>
            <p:cNvPr id="17" name="Rectangle 16"/>
            <p:cNvSpPr/>
            <p:nvPr/>
          </p:nvSpPr>
          <p:spPr>
            <a:xfrm>
              <a:off x="6368320" y="4546736"/>
              <a:ext cx="1767649" cy="149230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CoreCLR</a:t>
              </a:r>
            </a:p>
          </p:txBody>
        </p:sp>
        <p:sp>
          <p:nvSpPr>
            <p:cNvPr id="18" name="Rectangle 17"/>
            <p:cNvSpPr/>
            <p:nvPr/>
          </p:nvSpPr>
          <p:spPr>
            <a:xfrm>
              <a:off x="4612499" y="2383327"/>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Direct3D</a:t>
              </a: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Interop</a:t>
              </a:r>
            </a:p>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p:txBody>
        </p:sp>
        <p:sp>
          <p:nvSpPr>
            <p:cNvPr id="19" name="Rectangle 18"/>
            <p:cNvSpPr/>
            <p:nvPr/>
          </p:nvSpPr>
          <p:spPr>
            <a:xfrm>
              <a:off x="6529310" y="2383327"/>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a:t>
              </a: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Reuse</a:t>
              </a:r>
            </a:p>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409641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fad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fade">
                                      <p:cBhvr>
                                        <p:cTn id="4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706" y="1469894"/>
            <a:ext cx="3507589" cy="24097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663" y="4025705"/>
            <a:ext cx="3507589" cy="249229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663" y="1469894"/>
            <a:ext cx="3507589" cy="240973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631" y="1469894"/>
            <a:ext cx="4371578" cy="5048107"/>
          </a:xfrm>
          <a:prstGeom prst="rect">
            <a:avLst/>
          </a:prstGeom>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7706" y="4025705"/>
            <a:ext cx="3507589" cy="249229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2342" y="298450"/>
            <a:ext cx="12014898" cy="912813"/>
          </a:xfrm>
        </p:spPr>
        <p:txBody>
          <a:bodyPr/>
          <a:lstStyle/>
          <a:p>
            <a:pPr>
              <a:lnSpc>
                <a:spcPct val="85000"/>
              </a:lnSpc>
              <a:spcBef>
                <a:spcPts val="1200"/>
              </a:spcBef>
            </a:pPr>
            <a:r>
              <a:rPr lang="en-US" dirty="0" smtClean="0"/>
              <a:t>Summary: </a:t>
            </a:r>
            <a:r>
              <a:rPr lang="en-US" spc="-100" dirty="0"/>
              <a:t>Visual Studio 2012 for DX </a:t>
            </a:r>
            <a:r>
              <a:rPr lang="en-US" spc="-100" dirty="0" smtClean="0"/>
              <a:t>developers</a:t>
            </a:r>
            <a:endParaRPr lang="en-US" spc="-100" dirty="0"/>
          </a:p>
        </p:txBody>
      </p:sp>
      <p:sp>
        <p:nvSpPr>
          <p:cNvPr id="11" name="Rectangle 10"/>
          <p:cNvSpPr/>
          <p:nvPr/>
        </p:nvSpPr>
        <p:spPr bwMode="auto">
          <a:xfrm>
            <a:off x="8437706" y="5417573"/>
            <a:ext cx="3507589" cy="1100427"/>
          </a:xfrm>
          <a:prstGeom prst="rect">
            <a:avLst/>
          </a:prstGeom>
          <a:gradFill>
            <a:gsLst>
              <a:gs pos="100000">
                <a:schemeClr val="bg1">
                  <a:lumMod val="85000"/>
                  <a:lumOff val="15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lvl="1" defTabSz="914166" fontAlgn="base">
              <a:lnSpc>
                <a:spcPct val="80000"/>
              </a:lnSpc>
              <a:spcBef>
                <a:spcPts val="900"/>
              </a:spcBef>
              <a:spcAft>
                <a:spcPct val="0"/>
              </a:spcAft>
            </a:pPr>
            <a:r>
              <a:rPr lang="en-US" sz="2000" spc="-52" dirty="0">
                <a:gradFill>
                  <a:gsLst>
                    <a:gs pos="2917">
                      <a:srgbClr val="FFFFFF"/>
                    </a:gs>
                    <a:gs pos="93000">
                      <a:srgbClr val="FFFFFF"/>
                    </a:gs>
                  </a:gsLst>
                  <a:lin ang="5400000" scaled="0"/>
                </a:gradFill>
              </a:rPr>
              <a:t>HLSL editor</a:t>
            </a:r>
          </a:p>
        </p:txBody>
      </p:sp>
      <p:sp>
        <p:nvSpPr>
          <p:cNvPr id="8" name="Rectangle 7"/>
          <p:cNvSpPr/>
          <p:nvPr/>
        </p:nvSpPr>
        <p:spPr bwMode="auto">
          <a:xfrm>
            <a:off x="8437704" y="3121112"/>
            <a:ext cx="3507590" cy="758517"/>
          </a:xfrm>
          <a:prstGeom prst="rect">
            <a:avLst/>
          </a:prstGeom>
          <a:gradFill>
            <a:gsLst>
              <a:gs pos="100000">
                <a:schemeClr val="bg1">
                  <a:lumMod val="85000"/>
                  <a:lumOff val="15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lvl="1" defTabSz="914166" fontAlgn="base">
              <a:lnSpc>
                <a:spcPct val="80000"/>
              </a:lnSpc>
              <a:spcBef>
                <a:spcPts val="900"/>
              </a:spcBef>
              <a:spcAft>
                <a:spcPct val="0"/>
              </a:spcAft>
            </a:pPr>
            <a:r>
              <a:rPr lang="en-US" sz="2000" spc="-52" dirty="0">
                <a:gradFill>
                  <a:gsLst>
                    <a:gs pos="2917">
                      <a:srgbClr val="FFFFFF"/>
                    </a:gs>
                    <a:gs pos="93000">
                      <a:srgbClr val="FFFFFF"/>
                    </a:gs>
                  </a:gsLst>
                  <a:lin ang="5400000" scaled="0"/>
                </a:gradFill>
              </a:rPr>
              <a:t>Design Pixel Shaders</a:t>
            </a:r>
          </a:p>
        </p:txBody>
      </p:sp>
      <p:sp>
        <p:nvSpPr>
          <p:cNvPr id="12" name="Rectangle 11"/>
          <p:cNvSpPr/>
          <p:nvPr/>
        </p:nvSpPr>
        <p:spPr bwMode="auto">
          <a:xfrm>
            <a:off x="263630" y="5377579"/>
            <a:ext cx="4371578" cy="1140421"/>
          </a:xfrm>
          <a:prstGeom prst="rect">
            <a:avLst/>
          </a:prstGeom>
          <a:gradFill>
            <a:gsLst>
              <a:gs pos="100000">
                <a:schemeClr val="bg1">
                  <a:lumMod val="85000"/>
                  <a:lumOff val="15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lvl="1" defTabSz="914166" fontAlgn="base">
              <a:lnSpc>
                <a:spcPct val="80000"/>
              </a:lnSpc>
              <a:spcBef>
                <a:spcPts val="900"/>
              </a:spcBef>
              <a:spcAft>
                <a:spcPct val="0"/>
              </a:spcAft>
            </a:pPr>
            <a:r>
              <a:rPr lang="en-US" sz="2000" spc="-52" dirty="0">
                <a:gradFill>
                  <a:gsLst>
                    <a:gs pos="2917">
                      <a:srgbClr val="FFFFFF"/>
                    </a:gs>
                    <a:gs pos="93000">
                      <a:srgbClr val="FFFFFF"/>
                    </a:gs>
                  </a:gsLst>
                  <a:lin ang="5400000" scaled="0"/>
                </a:gradFill>
              </a:rPr>
              <a:t>Graphics debugging</a:t>
            </a:r>
          </a:p>
        </p:txBody>
      </p:sp>
      <p:sp>
        <p:nvSpPr>
          <p:cNvPr id="10" name="Rectangle 9"/>
          <p:cNvSpPr/>
          <p:nvPr/>
        </p:nvSpPr>
        <p:spPr bwMode="auto">
          <a:xfrm>
            <a:off x="4783120" y="3121112"/>
            <a:ext cx="3507589" cy="758517"/>
          </a:xfrm>
          <a:prstGeom prst="rect">
            <a:avLst/>
          </a:prstGeom>
          <a:gradFill>
            <a:gsLst>
              <a:gs pos="100000">
                <a:schemeClr val="bg1">
                  <a:lumMod val="85000"/>
                  <a:lumOff val="15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lvl="1" defTabSz="914166" fontAlgn="base">
              <a:lnSpc>
                <a:spcPct val="80000"/>
              </a:lnSpc>
              <a:spcBef>
                <a:spcPts val="900"/>
              </a:spcBef>
              <a:spcAft>
                <a:spcPct val="0"/>
              </a:spcAft>
            </a:pPr>
            <a:r>
              <a:rPr lang="en-US" sz="2000" spc="-52" dirty="0" smtClean="0">
                <a:gradFill>
                  <a:gsLst>
                    <a:gs pos="2917">
                      <a:srgbClr val="FFFFFF"/>
                    </a:gs>
                    <a:gs pos="93000">
                      <a:srgbClr val="FFFFFF"/>
                    </a:gs>
                  </a:gsLst>
                  <a:lin ang="5400000" scaled="0"/>
                </a:gradFill>
              </a:rPr>
              <a:t>Models/mesh </a:t>
            </a:r>
            <a:r>
              <a:rPr lang="en-US" sz="2000" spc="-52" dirty="0">
                <a:gradFill>
                  <a:gsLst>
                    <a:gs pos="2917">
                      <a:srgbClr val="FFFFFF"/>
                    </a:gs>
                    <a:gs pos="93000">
                      <a:srgbClr val="FFFFFF"/>
                    </a:gs>
                  </a:gsLst>
                  <a:lin ang="5400000" scaled="0"/>
                </a:gradFill>
              </a:rPr>
              <a:t>viewer</a:t>
            </a:r>
          </a:p>
        </p:txBody>
      </p:sp>
      <p:sp>
        <p:nvSpPr>
          <p:cNvPr id="9" name="Rectangle 8"/>
          <p:cNvSpPr/>
          <p:nvPr/>
        </p:nvSpPr>
        <p:spPr bwMode="auto">
          <a:xfrm>
            <a:off x="4783120" y="5377578"/>
            <a:ext cx="3507589" cy="1140422"/>
          </a:xfrm>
          <a:prstGeom prst="rect">
            <a:avLst/>
          </a:prstGeom>
          <a:gradFill>
            <a:gsLst>
              <a:gs pos="100000">
                <a:schemeClr val="bg1">
                  <a:lumMod val="85000"/>
                  <a:lumOff val="15000"/>
                </a:scheme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lvl="1" defTabSz="914166" fontAlgn="base">
              <a:lnSpc>
                <a:spcPct val="80000"/>
              </a:lnSpc>
              <a:spcBef>
                <a:spcPts val="900"/>
              </a:spcBef>
              <a:spcAft>
                <a:spcPct val="0"/>
              </a:spcAft>
            </a:pPr>
            <a:r>
              <a:rPr lang="en-US" sz="2000" spc="-52" dirty="0">
                <a:gradFill>
                  <a:gsLst>
                    <a:gs pos="2917">
                      <a:srgbClr val="FFFFFF"/>
                    </a:gs>
                    <a:gs pos="93000">
                      <a:srgbClr val="FFFFFF"/>
                    </a:gs>
                  </a:gsLst>
                  <a:lin ang="5400000" scaled="0"/>
                </a:gradFill>
              </a:rPr>
              <a:t>Image/texture Editor</a:t>
            </a:r>
          </a:p>
        </p:txBody>
      </p:sp>
    </p:spTree>
    <p:extLst>
      <p:ext uri="{BB962C8B-B14F-4D97-AF65-F5344CB8AC3E}">
        <p14:creationId xmlns:p14="http://schemas.microsoft.com/office/powerpoint/2010/main" val="30026941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Send mail: ronglu@Microsoft.com</a:t>
            </a:r>
          </a:p>
          <a:p>
            <a:r>
              <a:rPr lang="en-US" dirty="0" smtClean="0"/>
              <a:t>Find me at Visual Studio booth </a:t>
            </a:r>
          </a:p>
          <a:p>
            <a:pPr marL="571500" indent="-571500">
              <a:buFont typeface="Arial" panose="020B0604020202020204" pitchFamily="34" charset="0"/>
              <a:buChar char="•"/>
            </a:pPr>
            <a:r>
              <a:rPr lang="en-US" sz="2400" dirty="0" smtClean="0"/>
              <a:t>Today after the session until 6pm</a:t>
            </a:r>
          </a:p>
          <a:p>
            <a:pPr marL="571500" indent="-571500">
              <a:buFont typeface="Arial" panose="020B0604020202020204" pitchFamily="34" charset="0"/>
              <a:buChar char="•"/>
            </a:pPr>
            <a:r>
              <a:rPr lang="en-US" sz="2400" dirty="0" err="1" smtClean="0"/>
              <a:t>Thur</a:t>
            </a:r>
            <a:r>
              <a:rPr lang="en-US" sz="2400" dirty="0" smtClean="0"/>
              <a:t> 3-5:15 PM / Friday 2-3:30 PM</a:t>
            </a:r>
            <a:endParaRPr lang="en-US" sz="2400" dirty="0"/>
          </a:p>
        </p:txBody>
      </p:sp>
      <p:sp>
        <p:nvSpPr>
          <p:cNvPr id="5" name="Text Placeholder 4"/>
          <p:cNvSpPr>
            <a:spLocks noGrp="1"/>
          </p:cNvSpPr>
          <p:nvPr>
            <p:ph type="body" sz="quarter" idx="10"/>
          </p:nvPr>
        </p:nvSpPr>
        <p:spPr>
          <a:xfrm>
            <a:off x="996150" y="2125663"/>
            <a:ext cx="10450656" cy="1406089"/>
          </a:xfrm>
        </p:spPr>
        <p:txBody>
          <a:bodyPr/>
          <a:lstStyle/>
          <a:p>
            <a:r>
              <a:rPr lang="en-US" sz="16800" dirty="0" smtClean="0"/>
              <a:t>Q&amp;A</a:t>
            </a:r>
            <a:endParaRPr lang="en-US" sz="16800" dirty="0"/>
          </a:p>
        </p:txBody>
      </p:sp>
    </p:spTree>
    <p:extLst>
      <p:ext uri="{BB962C8B-B14F-4D97-AF65-F5344CB8AC3E}">
        <p14:creationId xmlns:p14="http://schemas.microsoft.com/office/powerpoint/2010/main" val="405038537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a:spcBef>
                <a:spcPct val="20000"/>
              </a:spcBef>
            </a:pPr>
            <a:r>
              <a:rPr lang="en-US" sz="2200" spc="-100" dirty="0"/>
              <a:t>10/31, </a:t>
            </a:r>
            <a:r>
              <a:rPr lang="en-US" sz="2200" spc="-100" dirty="0" smtClean="0"/>
              <a:t>11:15–12:15 &gt; 3-013 </a:t>
            </a:r>
            <a:r>
              <a:rPr lang="en-US" sz="2200" spc="-100" dirty="0"/>
              <a:t>It’s all about performance: Using Visual C++ 2012 to make the best use </a:t>
            </a:r>
            <a:r>
              <a:rPr lang="en-US" sz="2200" spc="-100" dirty="0" smtClean="0"/>
              <a:t/>
            </a:r>
            <a:br>
              <a:rPr lang="en-US" sz="2200" spc="-100" dirty="0" smtClean="0"/>
            </a:br>
            <a:r>
              <a:rPr lang="en-US" sz="2200" spc="-100" dirty="0" smtClean="0"/>
              <a:t>of </a:t>
            </a:r>
            <a:r>
              <a:rPr lang="en-US" sz="2200" spc="-100" dirty="0"/>
              <a:t>your hardware (Jim </a:t>
            </a:r>
            <a:r>
              <a:rPr lang="en-US" sz="2200" spc="-100" dirty="0" err="1"/>
              <a:t>Radigan</a:t>
            </a:r>
            <a:r>
              <a:rPr lang="en-US" sz="2200" spc="-100" dirty="0"/>
              <a:t>, Don </a:t>
            </a:r>
            <a:r>
              <a:rPr lang="en-US" sz="2200" spc="-100" dirty="0" err="1"/>
              <a:t>McCrady</a:t>
            </a:r>
            <a:r>
              <a:rPr lang="en-US" sz="2200" spc="-100" dirty="0"/>
              <a:t>)</a:t>
            </a:r>
          </a:p>
          <a:p>
            <a:pPr>
              <a:spcBef>
                <a:spcPct val="20000"/>
              </a:spcBef>
            </a:pPr>
            <a:r>
              <a:rPr lang="en-US" sz="2200" spc="-100" dirty="0" smtClean="0"/>
              <a:t>10/31</a:t>
            </a:r>
            <a:r>
              <a:rPr lang="en-US" sz="2200" spc="-100" dirty="0"/>
              <a:t>, </a:t>
            </a:r>
            <a:r>
              <a:rPr lang="en-US" sz="2200" spc="-100" dirty="0" smtClean="0"/>
              <a:t>11:45–12:45 &gt; </a:t>
            </a:r>
            <a:r>
              <a:rPr lang="en-US" sz="2200" spc="-100" dirty="0"/>
              <a:t>GIA1 Key Technologies for </a:t>
            </a:r>
            <a:r>
              <a:rPr lang="en-US" sz="2200" spc="-100" dirty="0" smtClean="0"/>
              <a:t/>
            </a:r>
            <a:br>
              <a:rPr lang="en-US" sz="2200" spc="-100" dirty="0" smtClean="0"/>
            </a:br>
            <a:r>
              <a:rPr lang="en-US" sz="2200" spc="-100" dirty="0" smtClean="0"/>
              <a:t>Graphics-Intensive </a:t>
            </a:r>
            <a:r>
              <a:rPr lang="en-US" sz="2200" spc="-100" dirty="0"/>
              <a:t>Apps &amp; Case Study 1 (Shai Hintz</a:t>
            </a:r>
            <a:r>
              <a:rPr lang="en-US" sz="2200" spc="-100" dirty="0" smtClean="0"/>
              <a:t>)</a:t>
            </a:r>
          </a:p>
          <a:p>
            <a:pPr>
              <a:spcBef>
                <a:spcPct val="20000"/>
              </a:spcBef>
            </a:pPr>
            <a:r>
              <a:rPr lang="en-US" sz="2200" spc="-100" dirty="0"/>
              <a:t>10/31, 15:30–16:30 &gt;2-006 What’s new in VS2012 </a:t>
            </a:r>
            <a:br>
              <a:rPr lang="en-US" sz="2200" spc="-100" dirty="0"/>
            </a:br>
            <a:r>
              <a:rPr lang="en-US" sz="2200" spc="-100" dirty="0"/>
              <a:t>(Orville McDonald</a:t>
            </a:r>
            <a:r>
              <a:rPr lang="en-US" sz="2200" spc="-100" dirty="0" smtClean="0"/>
              <a:t>)</a:t>
            </a:r>
            <a:endParaRPr lang="en-US" sz="2200" spc="-100" dirty="0"/>
          </a:p>
          <a:p>
            <a:pPr>
              <a:spcBef>
                <a:spcPct val="20000"/>
              </a:spcBef>
            </a:pPr>
            <a:r>
              <a:rPr lang="en-US" sz="2200" spc="-100" dirty="0"/>
              <a:t>10/31, </a:t>
            </a:r>
            <a:r>
              <a:rPr lang="en-US" sz="2200" spc="-100" dirty="0" smtClean="0"/>
              <a:t>15:30–16:30 &gt; GIA2 </a:t>
            </a:r>
            <a:r>
              <a:rPr lang="en-US" sz="2200" spc="-100" dirty="0"/>
              <a:t>Key Technologies for </a:t>
            </a:r>
            <a:r>
              <a:rPr lang="en-US" sz="2200" spc="-100" dirty="0" smtClean="0"/>
              <a:t/>
            </a:r>
            <a:br>
              <a:rPr lang="en-US" sz="2200" spc="-100" dirty="0" smtClean="0"/>
            </a:br>
            <a:r>
              <a:rPr lang="en-US" sz="2200" spc="-100" dirty="0" smtClean="0"/>
              <a:t>Graphics-Intensive </a:t>
            </a:r>
            <a:r>
              <a:rPr lang="en-US" sz="2200" spc="-100" dirty="0"/>
              <a:t>Apps &amp; Case Study 2 (Phil Napieralski)</a:t>
            </a:r>
          </a:p>
          <a:p>
            <a:pPr>
              <a:spcBef>
                <a:spcPct val="20000"/>
              </a:spcBef>
            </a:pPr>
            <a:r>
              <a:rPr lang="en-US" sz="2200" spc="-100" dirty="0"/>
              <a:t>11/1, </a:t>
            </a:r>
            <a:r>
              <a:rPr lang="en-US" sz="2200" spc="-100" dirty="0" smtClean="0"/>
              <a:t>8:30–9:30 &gt; FUN26 </a:t>
            </a:r>
            <a:r>
              <a:rPr lang="en-US" sz="2200" spc="-100" dirty="0"/>
              <a:t>Performance in Windows Store apps built using DX and C++ (Max McMullen)</a:t>
            </a:r>
          </a:p>
          <a:p>
            <a:pPr>
              <a:spcBef>
                <a:spcPct val="20000"/>
              </a:spcBef>
            </a:pPr>
            <a:r>
              <a:rPr lang="en-US" sz="2200" spc="-100" dirty="0"/>
              <a:t>11/1, </a:t>
            </a:r>
            <a:r>
              <a:rPr lang="en-US" sz="2200" spc="-100" dirty="0" smtClean="0"/>
              <a:t>14:30–15:30 &gt; </a:t>
            </a:r>
            <a:r>
              <a:rPr lang="en-US" sz="2200" spc="-100" dirty="0"/>
              <a:t>GIA4 Chalk </a:t>
            </a:r>
            <a:r>
              <a:rPr lang="en-US" sz="2200" spc="-100" dirty="0" smtClean="0"/>
              <a:t>Talk–Gaming </a:t>
            </a:r>
            <a:br>
              <a:rPr lang="en-US" sz="2200" spc="-100" dirty="0" smtClean="0"/>
            </a:br>
            <a:r>
              <a:rPr lang="en-US" sz="2200" spc="-100" dirty="0" smtClean="0"/>
              <a:t>and Graphics-Intensive </a:t>
            </a:r>
            <a:r>
              <a:rPr lang="en-US" sz="2200" spc="-100" dirty="0"/>
              <a:t>Apps (many speakers</a:t>
            </a:r>
            <a:r>
              <a:rPr lang="en-US" sz="2200" spc="-100" dirty="0" smtClean="0"/>
              <a:t>..)</a:t>
            </a:r>
          </a:p>
          <a:p>
            <a:pPr>
              <a:spcBef>
                <a:spcPct val="20000"/>
              </a:spcBef>
            </a:pPr>
            <a:r>
              <a:rPr lang="en-US" sz="2200" spc="-100" dirty="0" smtClean="0"/>
              <a:t>11/1, 16:15 </a:t>
            </a:r>
            <a:r>
              <a:rPr lang="en-US" sz="2200" spc="-100" dirty="0"/>
              <a:t>– </a:t>
            </a:r>
            <a:r>
              <a:rPr lang="en-US" sz="2200" spc="-100" dirty="0" smtClean="0"/>
              <a:t>17:15</a:t>
            </a:r>
            <a:r>
              <a:rPr lang="en-US" sz="2200" spc="-100" dirty="0"/>
              <a:t>: WP310 Native C/C++ Game Development (Sam George)</a:t>
            </a:r>
          </a:p>
        </p:txBody>
      </p:sp>
      <p:sp>
        <p:nvSpPr>
          <p:cNvPr id="4" name="Title 3"/>
          <p:cNvSpPr>
            <a:spLocks noGrp="1"/>
          </p:cNvSpPr>
          <p:nvPr>
            <p:ph type="ctrTitle"/>
          </p:nvPr>
        </p:nvSpPr>
        <p:spPr/>
        <p:txBody>
          <a:bodyPr/>
          <a:lstStyle/>
          <a:p>
            <a:pPr>
              <a:lnSpc>
                <a:spcPct val="80000"/>
              </a:lnSpc>
            </a:pPr>
            <a:r>
              <a:rPr lang="en-US" sz="6600" smtClean="0"/>
              <a:t>Related Sessions</a:t>
            </a:r>
            <a:endParaRPr lang="en-US" sz="6600" dirty="0"/>
          </a:p>
        </p:txBody>
      </p:sp>
    </p:spTree>
    <p:extLst>
      <p:ext uri="{BB962C8B-B14F-4D97-AF65-F5344CB8AC3E}">
        <p14:creationId xmlns:p14="http://schemas.microsoft.com/office/powerpoint/2010/main" val="239629767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063614" y="3504552"/>
            <a:ext cx="7256206" cy="914400"/>
          </a:xfrm>
        </p:spPr>
        <p:txBody>
          <a:bodyPr/>
          <a:lstStyle/>
          <a:p>
            <a:pPr>
              <a:lnSpc>
                <a:spcPct val="85000"/>
              </a:lnSpc>
              <a:spcBef>
                <a:spcPts val="1200"/>
              </a:spcBef>
            </a:pPr>
            <a:r>
              <a:rPr lang="en-US" spc="-100" dirty="0" smtClean="0"/>
              <a:t>Build DirectX apps for Windows 8</a:t>
            </a:r>
          </a:p>
          <a:p>
            <a:pPr>
              <a:lnSpc>
                <a:spcPct val="85000"/>
              </a:lnSpc>
              <a:spcBef>
                <a:spcPts val="1200"/>
              </a:spcBef>
            </a:pPr>
            <a:r>
              <a:rPr lang="en-US" spc="-100" dirty="0" smtClean="0"/>
              <a:t>Visual Studio 2012 for DX developers</a:t>
            </a:r>
          </a:p>
          <a:p>
            <a:pPr>
              <a:lnSpc>
                <a:spcPct val="85000"/>
              </a:lnSpc>
              <a:spcBef>
                <a:spcPts val="1200"/>
              </a:spcBef>
            </a:pPr>
            <a:r>
              <a:rPr lang="en-US" sz="2400" spc="-100" dirty="0" smtClean="0"/>
              <a:t>Demos</a:t>
            </a:r>
          </a:p>
          <a:p>
            <a:pPr>
              <a:lnSpc>
                <a:spcPct val="85000"/>
              </a:lnSpc>
              <a:spcBef>
                <a:spcPts val="1200"/>
              </a:spcBef>
            </a:pPr>
            <a:r>
              <a:rPr lang="en-US" spc="-100" dirty="0" smtClean="0"/>
              <a:t>Windows Phone 8 DX development</a:t>
            </a:r>
          </a:p>
          <a:p>
            <a:pPr>
              <a:lnSpc>
                <a:spcPct val="85000"/>
              </a:lnSpc>
              <a:spcBef>
                <a:spcPts val="1200"/>
              </a:spcBef>
            </a:pPr>
            <a:r>
              <a:rPr lang="en-US" spc="-100" dirty="0" smtClean="0"/>
              <a:t>Q&amp;A</a:t>
            </a:r>
            <a:endParaRPr lang="en-US" spc="-100" dirty="0"/>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a:xfrm>
            <a:off x="274638" y="1675755"/>
            <a:ext cx="4572000" cy="4557415"/>
          </a:xfrm>
        </p:spPr>
      </p:pic>
      <p:sp>
        <p:nvSpPr>
          <p:cNvPr id="5" name="Title 4"/>
          <p:cNvSpPr>
            <a:spLocks noGrp="1"/>
          </p:cNvSpPr>
          <p:nvPr>
            <p:ph type="title"/>
          </p:nvPr>
        </p:nvSpPr>
        <p:spPr/>
        <p:txBody>
          <a:bodyPr/>
          <a:lstStyle/>
          <a:p>
            <a:r>
              <a:rPr lang="en-US" smtClean="0"/>
              <a:t>Agenda</a:t>
            </a:r>
            <a:br>
              <a:rPr lang="en-US" smtClean="0"/>
            </a:br>
            <a:endParaRPr lang="en-US" dirty="0"/>
          </a:p>
        </p:txBody>
      </p:sp>
    </p:spTree>
    <p:extLst>
      <p:ext uri="{BB962C8B-B14F-4D97-AF65-F5344CB8AC3E}">
        <p14:creationId xmlns:p14="http://schemas.microsoft.com/office/powerpoint/2010/main" val="35517378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761040" y="3040063"/>
            <a:ext cx="6592504" cy="914400"/>
          </a:xfrm>
        </p:spPr>
        <p:txBody>
          <a:bodyPr/>
          <a:lstStyle/>
          <a:p>
            <a:r>
              <a:rPr lang="en-US" spc="-100" dirty="0"/>
              <a:t>DirectX </a:t>
            </a:r>
            <a:r>
              <a:rPr lang="en-US" spc="-100" dirty="0" smtClean="0"/>
              <a:t>Contact</a:t>
            </a:r>
            <a:br>
              <a:rPr lang="en-US" spc="-100" dirty="0" smtClean="0"/>
            </a:br>
            <a:r>
              <a:rPr lang="en-US" spc="-100" dirty="0" smtClean="0">
                <a:hlinkClick r:id="rId2"/>
              </a:rPr>
              <a:t>dxbuildqa@microsoft.com</a:t>
            </a:r>
            <a:r>
              <a:rPr lang="en-US" spc="-100" dirty="0" smtClean="0"/>
              <a:t> </a:t>
            </a:r>
            <a:endParaRPr lang="en-US" spc="-100" dirty="0"/>
          </a:p>
          <a:p>
            <a:pPr>
              <a:spcAft>
                <a:spcPts val="1200"/>
              </a:spcAft>
            </a:pPr>
            <a:r>
              <a:rPr lang="en-US" spc="-100" dirty="0"/>
              <a:t>Docs to </a:t>
            </a:r>
            <a:r>
              <a:rPr lang="en-US" spc="-100" dirty="0" smtClean="0"/>
              <a:t>read</a:t>
            </a:r>
          </a:p>
          <a:p>
            <a:pPr lvl="1"/>
            <a:r>
              <a:rPr lang="en-US" sz="1800" spc="-52" dirty="0" smtClean="0">
                <a:gradFill>
                  <a:gsLst>
                    <a:gs pos="2917">
                      <a:schemeClr val="tx1"/>
                    </a:gs>
                    <a:gs pos="93000">
                      <a:schemeClr val="tx1"/>
                    </a:gs>
                  </a:gsLst>
                  <a:lin ang="5400000" scaled="0"/>
                </a:gradFill>
                <a:hlinkClick r:id="rId3"/>
              </a:rPr>
              <a:t>Create your first Windows Store app using DirectX</a:t>
            </a:r>
            <a:endParaRPr lang="en-US" sz="1800" spc="-52" dirty="0" smtClean="0">
              <a:gradFill>
                <a:gsLst>
                  <a:gs pos="2917">
                    <a:schemeClr val="tx1"/>
                  </a:gs>
                  <a:gs pos="93000">
                    <a:schemeClr val="tx1"/>
                  </a:gs>
                </a:gsLst>
                <a:lin ang="5400000" scaled="0"/>
              </a:gradFill>
            </a:endParaRPr>
          </a:p>
          <a:p>
            <a:pPr lvl="1"/>
            <a:r>
              <a:rPr lang="en-US" sz="1800" spc="-52" dirty="0" smtClean="0">
                <a:gradFill>
                  <a:gsLst>
                    <a:gs pos="2917">
                      <a:schemeClr val="tx1"/>
                    </a:gs>
                    <a:gs pos="93000">
                      <a:schemeClr val="tx1"/>
                    </a:gs>
                  </a:gsLst>
                  <a:lin ang="5400000" scaled="0"/>
                </a:gradFill>
                <a:hlinkClick r:id="rId4"/>
              </a:rPr>
              <a:t>How </a:t>
            </a:r>
            <a:r>
              <a:rPr lang="en-US" sz="1800" spc="-52" dirty="0">
                <a:gradFill>
                  <a:gsLst>
                    <a:gs pos="2917">
                      <a:schemeClr val="tx1"/>
                    </a:gs>
                    <a:gs pos="93000">
                      <a:schemeClr val="tx1"/>
                    </a:gs>
                  </a:gsLst>
                  <a:lin ang="5400000" scaled="0"/>
                </a:gradFill>
                <a:hlinkClick r:id="rId4"/>
              </a:rPr>
              <a:t>to set up your DirectX Windows Store app to display a view</a:t>
            </a:r>
            <a:endParaRPr lang="en-US" sz="1800" spc="-52" dirty="0">
              <a:gradFill>
                <a:gsLst>
                  <a:gs pos="2917">
                    <a:schemeClr val="tx1"/>
                  </a:gs>
                  <a:gs pos="93000">
                    <a:schemeClr val="tx1"/>
                  </a:gs>
                </a:gsLst>
                <a:lin ang="5400000" scaled="0"/>
              </a:gradFill>
            </a:endParaRPr>
          </a:p>
          <a:p>
            <a:pPr lvl="1"/>
            <a:r>
              <a:rPr lang="en-US" sz="1800" spc="-52" dirty="0">
                <a:gradFill>
                  <a:gsLst>
                    <a:gs pos="2917">
                      <a:schemeClr val="tx1"/>
                    </a:gs>
                    <a:gs pos="93000">
                      <a:schemeClr val="tx1"/>
                    </a:gs>
                  </a:gsLst>
                  <a:lin ang="5400000" scaled="0"/>
                </a:gradFill>
                <a:hlinkClick r:id="rId5"/>
              </a:rPr>
              <a:t>Developing Marble Maze, a Windows Store game </a:t>
            </a:r>
            <a:r>
              <a:rPr lang="en-US" sz="1800" spc="-52" dirty="0" smtClean="0">
                <a:gradFill>
                  <a:gsLst>
                    <a:gs pos="2917">
                      <a:schemeClr val="tx1"/>
                    </a:gs>
                    <a:gs pos="93000">
                      <a:schemeClr val="tx1"/>
                    </a:gs>
                  </a:gsLst>
                  <a:lin ang="5400000" scaled="0"/>
                </a:gradFill>
                <a:hlinkClick r:id="rId5"/>
              </a:rPr>
              <a:t/>
            </a:r>
            <a:br>
              <a:rPr lang="en-US" sz="1800" spc="-52" dirty="0" smtClean="0">
                <a:gradFill>
                  <a:gsLst>
                    <a:gs pos="2917">
                      <a:schemeClr val="tx1"/>
                    </a:gs>
                    <a:gs pos="93000">
                      <a:schemeClr val="tx1"/>
                    </a:gs>
                  </a:gsLst>
                  <a:lin ang="5400000" scaled="0"/>
                </a:gradFill>
                <a:hlinkClick r:id="rId5"/>
              </a:rPr>
            </a:br>
            <a:r>
              <a:rPr lang="en-US" sz="1800" spc="-52" dirty="0" smtClean="0">
                <a:gradFill>
                  <a:gsLst>
                    <a:gs pos="2917">
                      <a:schemeClr val="tx1"/>
                    </a:gs>
                    <a:gs pos="93000">
                      <a:schemeClr val="tx1"/>
                    </a:gs>
                  </a:gsLst>
                  <a:lin ang="5400000" scaled="0"/>
                </a:gradFill>
                <a:hlinkClick r:id="rId5"/>
              </a:rPr>
              <a:t>in </a:t>
            </a:r>
            <a:r>
              <a:rPr lang="en-US" sz="1800" spc="-52" dirty="0">
                <a:gradFill>
                  <a:gsLst>
                    <a:gs pos="2917">
                      <a:schemeClr val="tx1"/>
                    </a:gs>
                    <a:gs pos="93000">
                      <a:schemeClr val="tx1"/>
                    </a:gs>
                  </a:gsLst>
                  <a:lin ang="5400000" scaled="0"/>
                </a:gradFill>
                <a:hlinkClick r:id="rId5"/>
              </a:rPr>
              <a:t>C++ </a:t>
            </a:r>
            <a:r>
              <a:rPr lang="en-US" sz="1800" spc="-52" dirty="0" smtClean="0">
                <a:gradFill>
                  <a:gsLst>
                    <a:gs pos="2917">
                      <a:schemeClr val="tx1"/>
                    </a:gs>
                    <a:gs pos="93000">
                      <a:schemeClr val="tx1"/>
                    </a:gs>
                  </a:gsLst>
                  <a:lin ang="5400000" scaled="0"/>
                </a:gradFill>
                <a:hlinkClick r:id="rId5"/>
              </a:rPr>
              <a:t>and DirectX</a:t>
            </a:r>
            <a:endParaRPr lang="en-US" sz="1800" spc="-52" dirty="0" smtClean="0">
              <a:gradFill>
                <a:gsLst>
                  <a:gs pos="2917">
                    <a:schemeClr val="tx1"/>
                  </a:gs>
                  <a:gs pos="93000">
                    <a:schemeClr val="tx1"/>
                  </a:gs>
                </a:gsLst>
                <a:lin ang="5400000" scaled="0"/>
              </a:gradFill>
            </a:endParaRPr>
          </a:p>
          <a:p>
            <a:pPr lvl="1"/>
            <a:r>
              <a:rPr lang="en-US" sz="1800" spc="-52" dirty="0">
                <a:gradFill>
                  <a:gsLst>
                    <a:gs pos="2917">
                      <a:schemeClr val="tx1"/>
                    </a:gs>
                    <a:gs pos="93000">
                      <a:schemeClr val="tx1"/>
                    </a:gs>
                  </a:gsLst>
                  <a:lin ang="5400000" scaled="0"/>
                </a:gradFill>
                <a:hlinkClick r:id="rId6"/>
              </a:rPr>
              <a:t>DirectX and XAML </a:t>
            </a:r>
            <a:r>
              <a:rPr lang="en-US" sz="1800" spc="-52" dirty="0" err="1">
                <a:gradFill>
                  <a:gsLst>
                    <a:gs pos="2917">
                      <a:schemeClr val="tx1"/>
                    </a:gs>
                    <a:gs pos="93000">
                      <a:schemeClr val="tx1"/>
                    </a:gs>
                  </a:gsLst>
                  <a:lin ang="5400000" scaled="0"/>
                </a:gradFill>
                <a:hlinkClick r:id="rId6"/>
              </a:rPr>
              <a:t>interop</a:t>
            </a:r>
            <a:r>
              <a:rPr lang="en-US" sz="1800" spc="-52" dirty="0">
                <a:gradFill>
                  <a:gsLst>
                    <a:gs pos="2917">
                      <a:schemeClr val="tx1"/>
                    </a:gs>
                    <a:gs pos="93000">
                      <a:schemeClr val="tx1"/>
                    </a:gs>
                  </a:gsLst>
                  <a:lin ang="5400000" scaled="0"/>
                </a:gradFill>
                <a:hlinkClick r:id="rId6"/>
              </a:rPr>
              <a:t> (Windows Store apps using C++ and DirectX)</a:t>
            </a:r>
            <a:endParaRPr lang="en-US" sz="1800" spc="-52" dirty="0">
              <a:gradFill>
                <a:gsLst>
                  <a:gs pos="2917">
                    <a:schemeClr val="tx1"/>
                  </a:gs>
                  <a:gs pos="93000">
                    <a:schemeClr val="tx1"/>
                  </a:gs>
                </a:gsLst>
                <a:lin ang="5400000" scaled="0"/>
              </a:gradFill>
            </a:endParaRPr>
          </a:p>
          <a:p>
            <a:pPr lvl="1"/>
            <a:r>
              <a:rPr lang="en-US" sz="1800" spc="-52" dirty="0">
                <a:gradFill>
                  <a:gsLst>
                    <a:gs pos="2917">
                      <a:schemeClr val="tx1"/>
                    </a:gs>
                    <a:gs pos="93000">
                      <a:schemeClr val="tx1"/>
                    </a:gs>
                  </a:gsLst>
                  <a:lin ang="5400000" scaled="0"/>
                </a:gradFill>
                <a:hlinkClick r:id="rId7"/>
              </a:rPr>
              <a:t>Debugging and testing apps</a:t>
            </a:r>
            <a:endParaRPr lang="en-US" sz="1800" spc="-52" dirty="0">
              <a:gradFill>
                <a:gsLst>
                  <a:gs pos="2917">
                    <a:schemeClr val="tx1"/>
                  </a:gs>
                  <a:gs pos="93000">
                    <a:schemeClr val="tx1"/>
                  </a:gs>
                </a:gsLst>
                <a:lin ang="5400000" scaled="0"/>
              </a:gradFill>
            </a:endParaRPr>
          </a:p>
        </p:txBody>
      </p:sp>
      <p:sp>
        <p:nvSpPr>
          <p:cNvPr id="4" name="Title 3"/>
          <p:cNvSpPr>
            <a:spLocks noGrp="1"/>
          </p:cNvSpPr>
          <p:nvPr>
            <p:ph type="ctrTitle"/>
          </p:nvPr>
        </p:nvSpPr>
        <p:spPr/>
        <p:txBody>
          <a:bodyPr/>
          <a:lstStyle/>
          <a:p>
            <a:r>
              <a:rPr lang="en-US" sz="6600" dirty="0" smtClean="0"/>
              <a:t>Resources</a:t>
            </a:r>
            <a:endParaRPr lang="en-US" sz="6600" dirty="0"/>
          </a:p>
        </p:txBody>
      </p:sp>
      <p:sp>
        <p:nvSpPr>
          <p:cNvPr id="6" name="TextBox 5"/>
          <p:cNvSpPr txBox="1"/>
          <p:nvPr/>
        </p:nvSpPr>
        <p:spPr>
          <a:xfrm>
            <a:off x="4023701" y="5811373"/>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8"/>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8208970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217116"/>
            <a:ext cx="7406945" cy="914400"/>
          </a:xfrm>
        </p:spPr>
        <p:txBody>
          <a:bodyPr/>
          <a:lstStyle/>
          <a:p>
            <a:endParaRPr lang="en-US" sz="2800" dirty="0" smtClean="0"/>
          </a:p>
          <a:p>
            <a:r>
              <a:rPr lang="en-US" sz="3200" dirty="0" smtClean="0"/>
              <a:t>If you have used </a:t>
            </a:r>
            <a:r>
              <a:rPr lang="en-US" sz="3200" dirty="0" smtClean="0">
                <a:solidFill>
                  <a:srgbClr val="FFFF00"/>
                </a:solidFill>
              </a:rPr>
              <a:t>Visual Studio 2012 </a:t>
            </a:r>
            <a:r>
              <a:rPr lang="en-US" sz="3200" dirty="0" smtClean="0"/>
              <a:t>to write apps </a:t>
            </a:r>
            <a:r>
              <a:rPr lang="en-US" sz="3200" dirty="0" smtClean="0">
                <a:solidFill>
                  <a:srgbClr val="FFFF00"/>
                </a:solidFill>
              </a:rPr>
              <a:t>in </a:t>
            </a:r>
            <a:r>
              <a:rPr lang="en-US" sz="3200" b="1" dirty="0" smtClean="0">
                <a:solidFill>
                  <a:srgbClr val="FFFF00"/>
                </a:solidFill>
              </a:rPr>
              <a:t>C++, </a:t>
            </a:r>
            <a:r>
              <a:rPr lang="en-US" sz="3200" dirty="0" smtClean="0"/>
              <a:t>we would like to learn about </a:t>
            </a:r>
            <a:r>
              <a:rPr lang="en-US" sz="3200" i="1" dirty="0" smtClean="0"/>
              <a:t>your experience </a:t>
            </a:r>
            <a:r>
              <a:rPr lang="en-US" sz="3200" dirty="0" smtClean="0"/>
              <a:t>and get your feedback</a:t>
            </a:r>
            <a:r>
              <a:rPr lang="en-US" sz="2800" dirty="0" smtClean="0"/>
              <a:t>. </a:t>
            </a:r>
          </a:p>
          <a:p>
            <a:endParaRPr lang="en-US" sz="2800" dirty="0" smtClean="0"/>
          </a:p>
          <a:p>
            <a:r>
              <a:rPr lang="en-US" sz="2400" dirty="0" smtClean="0"/>
              <a:t>Please Come to: </a:t>
            </a:r>
            <a:r>
              <a:rPr lang="en-US" sz="2400" dirty="0" smtClean="0">
                <a:solidFill>
                  <a:srgbClr val="FFFF00"/>
                </a:solidFill>
                <a:latin typeface="+mn-lt"/>
              </a:rPr>
              <a:t>Bldg</a:t>
            </a:r>
            <a:r>
              <a:rPr lang="en-US" sz="2400" dirty="0">
                <a:solidFill>
                  <a:srgbClr val="FFFF00"/>
                </a:solidFill>
                <a:latin typeface="+mn-lt"/>
              </a:rPr>
              <a:t>. 92, Conference Room </a:t>
            </a:r>
            <a:r>
              <a:rPr lang="en-US" sz="2400" dirty="0" smtClean="0">
                <a:solidFill>
                  <a:srgbClr val="FFFF00"/>
                </a:solidFill>
                <a:latin typeface="+mn-lt"/>
              </a:rPr>
              <a:t>2021 (Contact Reception)</a:t>
            </a:r>
            <a:r>
              <a:rPr lang="en-US" sz="2400" dirty="0"/>
              <a:t> </a:t>
            </a:r>
            <a:r>
              <a:rPr lang="en-US" sz="2400" dirty="0" smtClean="0"/>
              <a:t>on</a:t>
            </a:r>
            <a:r>
              <a:rPr lang="en-US" sz="2400" dirty="0" smtClean="0">
                <a:solidFill>
                  <a:srgbClr val="FFFFFF"/>
                </a:solidFill>
                <a:latin typeface="+mn-lt"/>
              </a:rPr>
              <a:t> </a:t>
            </a:r>
          </a:p>
          <a:p>
            <a:pPr lvl="2"/>
            <a:r>
              <a:rPr lang="en-US" sz="2400" dirty="0" smtClean="0">
                <a:solidFill>
                  <a:srgbClr val="FFFF00"/>
                </a:solidFill>
              </a:rPr>
              <a:t>Wednesday</a:t>
            </a:r>
            <a:r>
              <a:rPr lang="en-US" sz="2400" dirty="0" smtClean="0"/>
              <a:t>, Oct. 31</a:t>
            </a:r>
            <a:r>
              <a:rPr lang="en-US" sz="2400" baseline="30000" dirty="0" smtClean="0"/>
              <a:t>st</a:t>
            </a:r>
            <a:r>
              <a:rPr lang="en-US" sz="2400" dirty="0" smtClean="0"/>
              <a:t>, </a:t>
            </a:r>
            <a:r>
              <a:rPr lang="en-US" sz="2400" dirty="0" smtClean="0">
                <a:solidFill>
                  <a:srgbClr val="FFFF00"/>
                </a:solidFill>
              </a:rPr>
              <a:t>3PM - 6PM</a:t>
            </a:r>
          </a:p>
          <a:p>
            <a:pPr lvl="2"/>
            <a:r>
              <a:rPr lang="en-US" sz="2400" dirty="0" smtClean="0">
                <a:solidFill>
                  <a:srgbClr val="FFFF00"/>
                </a:solidFill>
              </a:rPr>
              <a:t>Thursday</a:t>
            </a:r>
            <a:r>
              <a:rPr lang="en-US" sz="2400" dirty="0" smtClean="0"/>
              <a:t>, Nov. 1</a:t>
            </a:r>
            <a:r>
              <a:rPr lang="en-US" sz="2400" baseline="30000" dirty="0" smtClean="0"/>
              <a:t>st</a:t>
            </a:r>
            <a:r>
              <a:rPr lang="en-US" sz="2400" dirty="0" smtClean="0"/>
              <a:t>, </a:t>
            </a:r>
            <a:r>
              <a:rPr lang="en-US" sz="2400" dirty="0" smtClean="0">
                <a:solidFill>
                  <a:srgbClr val="FFFF00"/>
                </a:solidFill>
              </a:rPr>
              <a:t>3PM – 6PM</a:t>
            </a:r>
            <a:endParaRPr lang="en-US" sz="1400" dirty="0" smtClean="0">
              <a:solidFill>
                <a:srgbClr val="FFFF00"/>
              </a:solidFill>
            </a:endParaRPr>
          </a:p>
          <a:p>
            <a:endParaRPr lang="en-US" sz="2800" dirty="0" smtClean="0"/>
          </a:p>
        </p:txBody>
      </p:sp>
      <p:sp>
        <p:nvSpPr>
          <p:cNvPr id="2" name="TextBox 1"/>
          <p:cNvSpPr txBox="1"/>
          <p:nvPr/>
        </p:nvSpPr>
        <p:spPr>
          <a:xfrm>
            <a:off x="4389458" y="5363309"/>
            <a:ext cx="6766486" cy="1692771"/>
          </a:xfrm>
          <a:prstGeom prst="rect">
            <a:avLst/>
          </a:prstGeom>
          <a:noFill/>
        </p:spPr>
        <p:txBody>
          <a:bodyPr wrap="square" rtlCol="0">
            <a:spAutoFit/>
          </a:bodyPr>
          <a:lstStyle/>
          <a:p>
            <a:endParaRPr lang="en-US" sz="2800" dirty="0" smtClean="0">
              <a:gradFill>
                <a:gsLst>
                  <a:gs pos="0">
                    <a:srgbClr val="FFFFFF"/>
                  </a:gs>
                  <a:gs pos="100000">
                    <a:srgbClr val="FFFFFF"/>
                  </a:gs>
                </a:gsLst>
                <a:lin ang="5400000" scaled="0"/>
              </a:gradFill>
              <a:latin typeface="Segoe UI Light"/>
            </a:endParaRPr>
          </a:p>
          <a:p>
            <a:r>
              <a:rPr lang="en-US" sz="2800" dirty="0" smtClean="0">
                <a:gradFill>
                  <a:gsLst>
                    <a:gs pos="0">
                      <a:srgbClr val="FFFFFF"/>
                    </a:gs>
                    <a:gs pos="100000">
                      <a:srgbClr val="FFFFFF"/>
                    </a:gs>
                  </a:gsLst>
                  <a:lin ang="5400000" scaled="0"/>
                </a:gradFill>
                <a:latin typeface="Segoe UI Light"/>
              </a:rPr>
              <a:t>Contact </a:t>
            </a:r>
          </a:p>
          <a:p>
            <a:r>
              <a:rPr lang="en-US" sz="2400" dirty="0" smtClean="0">
                <a:solidFill>
                  <a:srgbClr val="FFFF00"/>
                </a:solidFill>
              </a:rPr>
              <a:t>Sumit.Kumar@Microsoft.com</a:t>
            </a:r>
            <a:endParaRPr lang="en-US" sz="2400" dirty="0">
              <a:solidFill>
                <a:srgbClr val="FFFF00"/>
              </a:solidFill>
            </a:endParaRPr>
          </a:p>
          <a:p>
            <a:endParaRPr lang="en-US" sz="2400" dirty="0" smtClean="0">
              <a:gradFill>
                <a:gsLst>
                  <a:gs pos="0">
                    <a:srgbClr val="FFFFFF"/>
                  </a:gs>
                  <a:gs pos="100000">
                    <a:srgbClr val="FFFFFF"/>
                  </a:gs>
                </a:gsLst>
                <a:lin ang="5400000" scaled="0"/>
              </a:gradFill>
            </a:endParaRPr>
          </a:p>
        </p:txBody>
      </p:sp>
      <p:sp>
        <p:nvSpPr>
          <p:cNvPr id="6" name="Title 3"/>
          <p:cNvSpPr>
            <a:spLocks noGrp="1"/>
          </p:cNvSpPr>
          <p:nvPr/>
        </p:nvSpPr>
        <p:spPr>
          <a:xfrm>
            <a:off x="183263" y="571214"/>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rtlCol="0" anchor="ctr" anchorCtr="0" compatLnSpc="1">
            <a:prstTxWarp prst="textNoShape">
              <a:avLst/>
            </a:prstTxWarp>
            <a:noAutofit/>
          </a:bodyPr>
          <a:lstStyle>
            <a:lvl1pPr algn="l" defTabSz="914166" rtl="0" eaLnBrk="1" latinLnBrk="0" hangingPunct="1">
              <a:lnSpc>
                <a:spcPct val="95000"/>
              </a:lnSpc>
              <a:spcBef>
                <a:spcPct val="0"/>
              </a:spcBef>
              <a:buNone/>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r>
              <a:rPr sz="4800"/>
              <a:t>Got Feedback?</a:t>
            </a:r>
          </a:p>
        </p:txBody>
      </p:sp>
    </p:spTree>
    <p:extLst>
      <p:ext uri="{BB962C8B-B14F-4D97-AF65-F5344CB8AC3E}">
        <p14:creationId xmlns:p14="http://schemas.microsoft.com/office/powerpoint/2010/main" val="358703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40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for developers</a:t>
            </a:r>
            <a:endParaRPr lang="en-US" dirty="0"/>
          </a:p>
        </p:txBody>
      </p:sp>
      <p:grpSp>
        <p:nvGrpSpPr>
          <p:cNvPr id="4" name="Group 3"/>
          <p:cNvGrpSpPr/>
          <p:nvPr/>
        </p:nvGrpSpPr>
        <p:grpSpPr>
          <a:xfrm>
            <a:off x="2631930" y="3376232"/>
            <a:ext cx="4860419" cy="1414968"/>
            <a:chOff x="3347557" y="3605494"/>
            <a:chExt cx="6352411" cy="1849799"/>
          </a:xfrm>
          <a:solidFill>
            <a:schemeClr val="accent2"/>
          </a:solidFill>
        </p:grpSpPr>
        <p:sp>
          <p:nvSpPr>
            <p:cNvPr id="5" name="Rectangle 4"/>
            <p:cNvSpPr/>
            <p:nvPr/>
          </p:nvSpPr>
          <p:spPr>
            <a:xfrm>
              <a:off x="3347557" y="3605494"/>
              <a:ext cx="6352411" cy="1849799"/>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endParaRPr lang="en-US" sz="1836" kern="0" dirty="0">
                <a:gradFill>
                  <a:gsLst>
                    <a:gs pos="2917">
                      <a:srgbClr val="FFFFFF"/>
                    </a:gs>
                    <a:gs pos="93000">
                      <a:srgbClr val="FFFFFF"/>
                    </a:gs>
                  </a:gsLst>
                  <a:lin ang="5400000" scaled="0"/>
                </a:gradFill>
                <a:latin typeface="Segoe UI Semibold"/>
              </a:endParaRPr>
            </a:p>
          </p:txBody>
        </p:sp>
        <p:sp>
          <p:nvSpPr>
            <p:cNvPr id="6" name="Rectangle 5"/>
            <p:cNvSpPr/>
            <p:nvPr/>
          </p:nvSpPr>
          <p:spPr>
            <a:xfrm>
              <a:off x="3462862" y="4092132"/>
              <a:ext cx="2063863" cy="597701"/>
            </a:xfrm>
            <a:prstGeom prst="rect">
              <a:avLst/>
            </a:prstGeom>
            <a:grpFill/>
            <a:ln w="12700" cap="flat" cmpd="sng" algn="ctr">
              <a:solidFill>
                <a:srgbClr val="FFFFFF"/>
              </a:solidFill>
              <a:prstDash val="solid"/>
            </a:ln>
            <a:effectLst/>
          </p:spPr>
          <p:txBody>
            <a:bodyPr lIns="124148" tIns="62074" rIns="124148" bIns="62074" rtlCol="0" anchor="ctr"/>
            <a:lstStyle/>
            <a:p>
              <a:pPr algn="ctr" defTabSz="699511">
                <a:lnSpc>
                  <a:spcPct val="85000"/>
                </a:lnSpc>
                <a:defRPr/>
              </a:pPr>
              <a:r>
                <a:rPr lang="en-US" sz="1428" kern="0" dirty="0">
                  <a:gradFill>
                    <a:gsLst>
                      <a:gs pos="2917">
                        <a:srgbClr val="FFFFFF"/>
                      </a:gs>
                      <a:gs pos="93000">
                        <a:srgbClr val="FFFFFF"/>
                      </a:gs>
                    </a:gsLst>
                    <a:lin ang="5400000" scaled="0"/>
                  </a:gradFill>
                  <a:latin typeface="Segoe UI Semibold"/>
                </a:rPr>
                <a:t>Communication</a:t>
              </a:r>
            </a:p>
            <a:p>
              <a:pPr algn="ctr" defTabSz="699511">
                <a:lnSpc>
                  <a:spcPct val="85000"/>
                </a:lnSpc>
                <a:defRPr/>
              </a:pPr>
              <a:r>
                <a:rPr lang="en-US" sz="1428" kern="0" dirty="0">
                  <a:gradFill>
                    <a:gsLst>
                      <a:gs pos="2917">
                        <a:srgbClr val="FFFFFF"/>
                      </a:gs>
                      <a:gs pos="93000">
                        <a:srgbClr val="FFFFFF"/>
                      </a:gs>
                    </a:gsLst>
                    <a:lin ang="5400000" scaled="0"/>
                  </a:gradFill>
                  <a:latin typeface="Segoe UI Semibold"/>
                </a:rPr>
                <a:t> &amp; Data</a:t>
              </a:r>
            </a:p>
          </p:txBody>
        </p:sp>
        <p:sp>
          <p:nvSpPr>
            <p:cNvPr id="7" name="Rectangle 6"/>
            <p:cNvSpPr/>
            <p:nvPr/>
          </p:nvSpPr>
          <p:spPr>
            <a:xfrm>
              <a:off x="7664841" y="4092132"/>
              <a:ext cx="1920240" cy="597701"/>
            </a:xfrm>
            <a:prstGeom prst="rect">
              <a:avLst/>
            </a:prstGeom>
            <a:grpFill/>
            <a:ln w="12700" cap="flat" cmpd="sng" algn="ctr">
              <a:solidFill>
                <a:srgbClr val="FFFFFF"/>
              </a:solidFill>
              <a:prstDash val="solid"/>
            </a:ln>
            <a:effectLst/>
          </p:spPr>
          <p:txBody>
            <a:bodyPr lIns="124148" tIns="62074" rIns="124148" bIns="62074" rtlCol="0" anchor="ctr"/>
            <a:lstStyle/>
            <a:p>
              <a:pPr algn="ctr" defTabSz="699511">
                <a:lnSpc>
                  <a:spcPct val="85000"/>
                </a:lnSpc>
                <a:defRPr/>
              </a:pPr>
              <a:r>
                <a:rPr lang="en-US" sz="1428" kern="0" dirty="0">
                  <a:gradFill>
                    <a:gsLst>
                      <a:gs pos="2917">
                        <a:srgbClr val="FFFFFF"/>
                      </a:gs>
                      <a:gs pos="93000">
                        <a:srgbClr val="FFFFFF"/>
                      </a:gs>
                    </a:gsLst>
                    <a:lin ang="5400000" scaled="0"/>
                  </a:gradFill>
                  <a:latin typeface="Segoe UI Semibold"/>
                </a:rPr>
                <a:t>Devices </a:t>
              </a:r>
              <a:br>
                <a:rPr lang="en-US" sz="1428" kern="0" dirty="0">
                  <a:gradFill>
                    <a:gsLst>
                      <a:gs pos="2917">
                        <a:srgbClr val="FFFFFF"/>
                      </a:gs>
                      <a:gs pos="93000">
                        <a:srgbClr val="FFFFFF"/>
                      </a:gs>
                    </a:gsLst>
                    <a:lin ang="5400000" scaled="0"/>
                  </a:gradFill>
                  <a:latin typeface="Segoe UI Semibold"/>
                </a:rPr>
              </a:br>
              <a:r>
                <a:rPr lang="en-US" sz="1428" kern="0" dirty="0">
                  <a:gradFill>
                    <a:gsLst>
                      <a:gs pos="2917">
                        <a:srgbClr val="FFFFFF"/>
                      </a:gs>
                      <a:gs pos="93000">
                        <a:srgbClr val="FFFFFF"/>
                      </a:gs>
                    </a:gsLst>
                    <a:lin ang="5400000" scaled="0"/>
                  </a:gradFill>
                  <a:latin typeface="Segoe UI Semibold"/>
                </a:rPr>
                <a:t>&amp; Printing</a:t>
              </a:r>
            </a:p>
          </p:txBody>
        </p:sp>
        <p:sp>
          <p:nvSpPr>
            <p:cNvPr id="8" name="Rectangle 7"/>
            <p:cNvSpPr/>
            <p:nvPr/>
          </p:nvSpPr>
          <p:spPr>
            <a:xfrm>
              <a:off x="4459947" y="3607843"/>
              <a:ext cx="3944958" cy="434632"/>
            </a:xfrm>
            <a:prstGeom prst="rect">
              <a:avLst/>
            </a:prstGeom>
            <a:grpFill/>
          </p:spPr>
          <p:txBody>
            <a:bodyPr wrap="square" anchor="ctr">
              <a:spAutoFit/>
            </a:bodyP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WinRT APIs</a:t>
              </a:r>
            </a:p>
          </p:txBody>
        </p:sp>
        <p:sp>
          <p:nvSpPr>
            <p:cNvPr id="9" name="Rectangle 8"/>
            <p:cNvSpPr/>
            <p:nvPr/>
          </p:nvSpPr>
          <p:spPr>
            <a:xfrm>
              <a:off x="5617412" y="4092132"/>
              <a:ext cx="1922623" cy="597701"/>
            </a:xfrm>
            <a:prstGeom prst="rect">
              <a:avLst/>
            </a:prstGeom>
            <a:grpFill/>
            <a:ln w="12700" cap="flat" cmpd="sng" algn="ctr">
              <a:solidFill>
                <a:srgbClr val="FFFFFF"/>
              </a:solidFill>
              <a:prstDash val="solid"/>
            </a:ln>
            <a:effectLst/>
          </p:spPr>
          <p:txBody>
            <a:bodyPr lIns="124148" tIns="62074" rIns="124148" bIns="62074" rtlCol="0" anchor="ctr"/>
            <a:lstStyle/>
            <a:p>
              <a:pPr algn="ctr" defTabSz="699511">
                <a:lnSpc>
                  <a:spcPct val="85000"/>
                </a:lnSpc>
                <a:defRPr/>
              </a:pPr>
              <a:r>
                <a:rPr lang="en-US" sz="1428" kern="0" dirty="0">
                  <a:gradFill>
                    <a:gsLst>
                      <a:gs pos="2917">
                        <a:srgbClr val="FFFFFF"/>
                      </a:gs>
                      <a:gs pos="93000">
                        <a:srgbClr val="FFFFFF"/>
                      </a:gs>
                    </a:gsLst>
                    <a:lin ang="5400000" scaled="0"/>
                  </a:gradFill>
                  <a:latin typeface="Segoe UI Semibold"/>
                </a:rPr>
                <a:t>Graphics </a:t>
              </a:r>
              <a:br>
                <a:rPr lang="en-US" sz="1428" kern="0" dirty="0">
                  <a:gradFill>
                    <a:gsLst>
                      <a:gs pos="2917">
                        <a:srgbClr val="FFFFFF"/>
                      </a:gs>
                      <a:gs pos="93000">
                        <a:srgbClr val="FFFFFF"/>
                      </a:gs>
                    </a:gsLst>
                    <a:lin ang="5400000" scaled="0"/>
                  </a:gradFill>
                  <a:latin typeface="Segoe UI Semibold"/>
                </a:rPr>
              </a:br>
              <a:r>
                <a:rPr lang="en-US" sz="1428" kern="0" dirty="0">
                  <a:gradFill>
                    <a:gsLst>
                      <a:gs pos="2917">
                        <a:srgbClr val="FFFFFF"/>
                      </a:gs>
                      <a:gs pos="93000">
                        <a:srgbClr val="FFFFFF"/>
                      </a:gs>
                    </a:gsLst>
                    <a:lin ang="5400000" scaled="0"/>
                  </a:gradFill>
                  <a:latin typeface="Segoe UI Semibold"/>
                </a:rPr>
                <a:t>&amp; Media </a:t>
              </a:r>
            </a:p>
          </p:txBody>
        </p:sp>
      </p:grpSp>
      <p:grpSp>
        <p:nvGrpSpPr>
          <p:cNvPr id="10" name="Group 9"/>
          <p:cNvGrpSpPr/>
          <p:nvPr/>
        </p:nvGrpSpPr>
        <p:grpSpPr>
          <a:xfrm>
            <a:off x="7553705" y="1573249"/>
            <a:ext cx="2939179" cy="3217954"/>
            <a:chOff x="8280441" y="1240600"/>
            <a:chExt cx="2889052" cy="4214696"/>
          </a:xfrm>
        </p:grpSpPr>
        <p:sp>
          <p:nvSpPr>
            <p:cNvPr id="11" name="Rectangle 10"/>
            <p:cNvSpPr/>
            <p:nvPr/>
          </p:nvSpPr>
          <p:spPr>
            <a:xfrm>
              <a:off x="8280442" y="1240600"/>
              <a:ext cx="2889051" cy="631772"/>
            </a:xfrm>
            <a:prstGeom prst="rect">
              <a:avLst/>
            </a:prstGeom>
            <a:solidFill>
              <a:schemeClr val="accent1"/>
            </a:solidFill>
            <a:ln w="25400" cap="flat" cmpd="sng" algn="ctr">
              <a:noFill/>
              <a:prstDash val="solid"/>
            </a:ln>
            <a:effectLst/>
          </p:spPr>
          <p:txBody>
            <a:bodyPr lIns="124148" tIns="62074" rIns="124148" bIns="62074" rtlCol="0" anchor="ctr"/>
            <a:lstStyle/>
            <a:p>
              <a:pPr algn="ctr" defTabSz="699511">
                <a:lnSpc>
                  <a:spcPct val="85000"/>
                </a:lnSpc>
                <a:defRPr/>
              </a:pPr>
              <a:r>
                <a:rPr lang="en-US" sz="2800" kern="0" dirty="0">
                  <a:gradFill>
                    <a:gsLst>
                      <a:gs pos="2917">
                        <a:srgbClr val="FFFFFF"/>
                      </a:gs>
                      <a:gs pos="93000">
                        <a:srgbClr val="FFFFFF"/>
                      </a:gs>
                    </a:gsLst>
                    <a:lin ang="5400000" scaled="0"/>
                  </a:gradFill>
                  <a:latin typeface="Segoe UI Light"/>
                </a:rPr>
                <a:t>Desktop apps</a:t>
              </a:r>
            </a:p>
          </p:txBody>
        </p:sp>
        <p:grpSp>
          <p:nvGrpSpPr>
            <p:cNvPr id="12" name="Group 11"/>
            <p:cNvGrpSpPr/>
            <p:nvPr/>
          </p:nvGrpSpPr>
          <p:grpSpPr>
            <a:xfrm>
              <a:off x="9406770" y="1942041"/>
              <a:ext cx="996180" cy="3513255"/>
              <a:chOff x="9009327" y="2175777"/>
              <a:chExt cx="996180" cy="3513255"/>
            </a:xfrm>
          </p:grpSpPr>
          <p:sp>
            <p:nvSpPr>
              <p:cNvPr id="19" name="Rectangle 18"/>
              <p:cNvSpPr/>
              <p:nvPr/>
            </p:nvSpPr>
            <p:spPr>
              <a:xfrm>
                <a:off x="9009327" y="2175777"/>
                <a:ext cx="996180" cy="2809484"/>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2400" kern="0" dirty="0">
                    <a:gradFill>
                      <a:gsLst>
                        <a:gs pos="2917">
                          <a:srgbClr val="FFFFFF"/>
                        </a:gs>
                        <a:gs pos="93000">
                          <a:srgbClr val="FFFFFF"/>
                        </a:gs>
                      </a:gsLst>
                      <a:lin ang="5400000" scaled="0"/>
                    </a:gradFill>
                    <a:latin typeface="Segoe UI Light"/>
                  </a:rPr>
                  <a:t>C</a:t>
                </a:r>
              </a:p>
              <a:p>
                <a:pPr algn="ctr" defTabSz="699511">
                  <a:lnSpc>
                    <a:spcPct val="85000"/>
                  </a:lnSpc>
                  <a:defRPr/>
                </a:pPr>
                <a:r>
                  <a:rPr lang="en-US" sz="2400" kern="0" dirty="0">
                    <a:gradFill>
                      <a:gsLst>
                        <a:gs pos="2917">
                          <a:srgbClr val="FFFFFF"/>
                        </a:gs>
                        <a:gs pos="93000">
                          <a:srgbClr val="FFFFFF"/>
                        </a:gs>
                      </a:gsLst>
                      <a:lin ang="5400000" scaled="0"/>
                    </a:gradFill>
                    <a:latin typeface="Segoe UI Light"/>
                  </a:rPr>
                  <a:t>C++</a:t>
                </a:r>
              </a:p>
            </p:txBody>
          </p:sp>
          <p:sp>
            <p:nvSpPr>
              <p:cNvPr id="20" name="Rectangle 19"/>
              <p:cNvSpPr/>
              <p:nvPr/>
            </p:nvSpPr>
            <p:spPr>
              <a:xfrm>
                <a:off x="9009327" y="5053654"/>
                <a:ext cx="996179" cy="635378"/>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1400" kern="0" dirty="0">
                    <a:gradFill>
                      <a:gsLst>
                        <a:gs pos="2917">
                          <a:srgbClr val="FFFFFF"/>
                        </a:gs>
                        <a:gs pos="93000">
                          <a:srgbClr val="FFFFFF"/>
                        </a:gs>
                      </a:gsLst>
                      <a:lin ang="5400000" scaled="0"/>
                    </a:gradFill>
                  </a:rPr>
                  <a:t>Win32</a:t>
                </a:r>
              </a:p>
            </p:txBody>
          </p:sp>
        </p:grpSp>
        <p:grpSp>
          <p:nvGrpSpPr>
            <p:cNvPr id="13" name="Group 12"/>
            <p:cNvGrpSpPr/>
            <p:nvPr/>
          </p:nvGrpSpPr>
          <p:grpSpPr>
            <a:xfrm>
              <a:off x="10462167" y="1937496"/>
              <a:ext cx="707326" cy="3517797"/>
              <a:chOff x="10064724" y="2171232"/>
              <a:chExt cx="707326" cy="3517797"/>
            </a:xfrm>
          </p:grpSpPr>
          <p:sp>
            <p:nvSpPr>
              <p:cNvPr id="17" name="Rectangle 16"/>
              <p:cNvSpPr/>
              <p:nvPr/>
            </p:nvSpPr>
            <p:spPr>
              <a:xfrm>
                <a:off x="10064724" y="2171232"/>
                <a:ext cx="707326" cy="2814028"/>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2400" kern="0" dirty="0">
                    <a:gradFill>
                      <a:gsLst>
                        <a:gs pos="2917">
                          <a:srgbClr val="FFFFFF"/>
                        </a:gs>
                        <a:gs pos="93000">
                          <a:srgbClr val="FFFFFF"/>
                        </a:gs>
                      </a:gsLst>
                      <a:lin ang="5400000" scaled="0"/>
                    </a:gradFill>
                    <a:latin typeface="Segoe UI Light"/>
                  </a:rPr>
                  <a:t>C#</a:t>
                </a:r>
              </a:p>
              <a:p>
                <a:pPr algn="ctr" defTabSz="699511">
                  <a:lnSpc>
                    <a:spcPct val="85000"/>
                  </a:lnSpc>
                  <a:defRPr/>
                </a:pPr>
                <a:r>
                  <a:rPr lang="en-US" sz="2400" kern="0" dirty="0">
                    <a:gradFill>
                      <a:gsLst>
                        <a:gs pos="2917">
                          <a:srgbClr val="FFFFFF"/>
                        </a:gs>
                        <a:gs pos="93000">
                          <a:srgbClr val="FFFFFF"/>
                        </a:gs>
                      </a:gsLst>
                      <a:lin ang="5400000" scaled="0"/>
                    </a:gradFill>
                    <a:latin typeface="Segoe UI Light"/>
                  </a:rPr>
                  <a:t>VB</a:t>
                </a:r>
              </a:p>
            </p:txBody>
          </p:sp>
          <p:sp>
            <p:nvSpPr>
              <p:cNvPr id="18" name="Rectangle 17"/>
              <p:cNvSpPr/>
              <p:nvPr/>
            </p:nvSpPr>
            <p:spPr>
              <a:xfrm>
                <a:off x="10064724" y="5053651"/>
                <a:ext cx="707326" cy="635378"/>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1400" kern="0" dirty="0">
                    <a:gradFill>
                      <a:gsLst>
                        <a:gs pos="2917">
                          <a:srgbClr val="FFFFFF"/>
                        </a:gs>
                        <a:gs pos="93000">
                          <a:srgbClr val="FFFFFF"/>
                        </a:gs>
                      </a:gsLst>
                      <a:lin ang="5400000" scaled="0"/>
                    </a:gradFill>
                  </a:rPr>
                  <a:t>.NET  SL</a:t>
                </a:r>
              </a:p>
            </p:txBody>
          </p:sp>
        </p:grpSp>
        <p:grpSp>
          <p:nvGrpSpPr>
            <p:cNvPr id="14" name="Group 13"/>
            <p:cNvGrpSpPr/>
            <p:nvPr/>
          </p:nvGrpSpPr>
          <p:grpSpPr>
            <a:xfrm>
              <a:off x="8280441" y="1937496"/>
              <a:ext cx="1066324" cy="3517800"/>
              <a:chOff x="7882998" y="2171232"/>
              <a:chExt cx="1066324" cy="3517800"/>
            </a:xfrm>
          </p:grpSpPr>
          <p:sp>
            <p:nvSpPr>
              <p:cNvPr id="15" name="Rectangle 14"/>
              <p:cNvSpPr/>
              <p:nvPr/>
            </p:nvSpPr>
            <p:spPr>
              <a:xfrm>
                <a:off x="7882998" y="2171232"/>
                <a:ext cx="1066324" cy="2814029"/>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2400" kern="0" dirty="0">
                    <a:gradFill>
                      <a:gsLst>
                        <a:gs pos="2917">
                          <a:srgbClr val="FFFFFF"/>
                        </a:gs>
                        <a:gs pos="93000">
                          <a:srgbClr val="FFFFFF"/>
                        </a:gs>
                      </a:gsLst>
                      <a:lin ang="5400000" scaled="0"/>
                    </a:gradFill>
                    <a:latin typeface="Segoe UI Light"/>
                  </a:rPr>
                  <a:t>HTML</a:t>
                </a:r>
              </a:p>
              <a:p>
                <a:pPr algn="ctr" defTabSz="699511">
                  <a:lnSpc>
                    <a:spcPct val="85000"/>
                  </a:lnSpc>
                  <a:defRPr/>
                </a:pPr>
                <a:r>
                  <a:rPr lang="en-US" sz="1600" kern="0" dirty="0">
                    <a:gradFill>
                      <a:gsLst>
                        <a:gs pos="2917">
                          <a:srgbClr val="FFFFFF"/>
                        </a:gs>
                        <a:gs pos="93000">
                          <a:srgbClr val="FFFFFF"/>
                        </a:gs>
                      </a:gsLst>
                      <a:lin ang="5400000" scaled="0"/>
                    </a:gradFill>
                    <a:latin typeface="Segoe UI Light"/>
                  </a:rPr>
                  <a:t>JavaScript</a:t>
                </a:r>
                <a:endParaRPr lang="en-US" sz="1100" kern="0" dirty="0">
                  <a:gradFill>
                    <a:gsLst>
                      <a:gs pos="2917">
                        <a:srgbClr val="FFFFFF"/>
                      </a:gs>
                      <a:gs pos="93000">
                        <a:srgbClr val="FFFFFF"/>
                      </a:gs>
                    </a:gsLst>
                    <a:lin ang="5400000" scaled="0"/>
                  </a:gradFill>
                  <a:latin typeface="Segoe UI Light"/>
                </a:endParaRPr>
              </a:p>
            </p:txBody>
          </p:sp>
          <p:sp>
            <p:nvSpPr>
              <p:cNvPr id="16" name="Rectangle 15"/>
              <p:cNvSpPr/>
              <p:nvPr/>
            </p:nvSpPr>
            <p:spPr>
              <a:xfrm>
                <a:off x="7882998" y="5053654"/>
                <a:ext cx="1066324" cy="635378"/>
              </a:xfrm>
              <a:prstGeom prst="rect">
                <a:avLst/>
              </a:prstGeom>
              <a:solidFill>
                <a:schemeClr val="accent3"/>
              </a:solidFill>
              <a:ln w="9525" cap="flat" cmpd="sng" algn="ctr">
                <a:noFill/>
                <a:prstDash val="solid"/>
              </a:ln>
              <a:effectLst/>
            </p:spPr>
            <p:txBody>
              <a:bodyPr lIns="124148" tIns="62074" rIns="124148" bIns="62074" rtlCol="0" anchor="ctr"/>
              <a:lstStyle/>
              <a:p>
                <a:pPr algn="ctr" defTabSz="699511">
                  <a:lnSpc>
                    <a:spcPct val="85000"/>
                  </a:lnSpc>
                  <a:defRPr/>
                </a:pPr>
                <a:r>
                  <a:rPr lang="en-US" sz="1400" kern="0" dirty="0">
                    <a:gradFill>
                      <a:gsLst>
                        <a:gs pos="2917">
                          <a:srgbClr val="FFFFFF"/>
                        </a:gs>
                        <a:gs pos="93000">
                          <a:srgbClr val="FFFFFF"/>
                        </a:gs>
                      </a:gsLst>
                      <a:lin ang="5400000" scaled="0"/>
                    </a:gradFill>
                  </a:rPr>
                  <a:t>Internet Explorer</a:t>
                </a:r>
              </a:p>
            </p:txBody>
          </p:sp>
        </p:grpSp>
      </p:grpSp>
      <p:sp>
        <p:nvSpPr>
          <p:cNvPr id="21" name="Rectangle 20"/>
          <p:cNvSpPr/>
          <p:nvPr/>
        </p:nvSpPr>
        <p:spPr>
          <a:xfrm>
            <a:off x="2632028" y="1573250"/>
            <a:ext cx="4864014" cy="483262"/>
          </a:xfrm>
          <a:prstGeom prst="rect">
            <a:avLst/>
          </a:prstGeom>
          <a:solidFill>
            <a:schemeClr val="accent1"/>
          </a:solidFill>
          <a:ln w="25400" cap="flat" cmpd="sng" algn="ctr">
            <a:noFill/>
            <a:prstDash val="solid"/>
          </a:ln>
          <a:effectLst/>
        </p:spPr>
        <p:txBody>
          <a:bodyPr lIns="93120" tIns="46560" rIns="93120" bIns="46560" rtlCol="0" anchor="ctr"/>
          <a:lstStyle/>
          <a:p>
            <a:pPr algn="ctr" defTabSz="699511">
              <a:lnSpc>
                <a:spcPct val="85000"/>
              </a:lnSpc>
              <a:defRPr/>
            </a:pPr>
            <a:r>
              <a:rPr lang="en-US" sz="2800" kern="0" dirty="0">
                <a:gradFill>
                  <a:gsLst>
                    <a:gs pos="2917">
                      <a:srgbClr val="FFFFFF"/>
                    </a:gs>
                    <a:gs pos="93000">
                      <a:srgbClr val="FFFFFF"/>
                    </a:gs>
                  </a:gsLst>
                  <a:lin ang="5400000" scaled="0"/>
                </a:gradFill>
                <a:latin typeface="Segoe UI Light"/>
              </a:rPr>
              <a:t>Windows Store style apps</a:t>
            </a:r>
          </a:p>
        </p:txBody>
      </p:sp>
      <p:sp>
        <p:nvSpPr>
          <p:cNvPr id="22" name="Rectangle 21"/>
          <p:cNvSpPr/>
          <p:nvPr/>
        </p:nvSpPr>
        <p:spPr>
          <a:xfrm>
            <a:off x="2720153" y="4277505"/>
            <a:ext cx="4684293" cy="457200"/>
          </a:xfrm>
          <a:prstGeom prst="rect">
            <a:avLst/>
          </a:prstGeom>
          <a:solidFill>
            <a:schemeClr val="accent2"/>
          </a:solidFill>
          <a:ln w="12700" cap="flat" cmpd="sng" algn="ctr">
            <a:solidFill>
              <a:srgbClr val="FFFFFF"/>
            </a:solidFill>
            <a:prstDash val="solid"/>
          </a:ln>
          <a:effectLst/>
        </p:spPr>
        <p:txBody>
          <a:bodyPr lIns="93120" tIns="46560" rIns="93120" bIns="46560" rtlCol="0" anchor="ct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Application Model</a:t>
            </a:r>
          </a:p>
        </p:txBody>
      </p:sp>
      <p:sp>
        <p:nvSpPr>
          <p:cNvPr id="23" name="Rectangle 22"/>
          <p:cNvSpPr/>
          <p:nvPr/>
        </p:nvSpPr>
        <p:spPr>
          <a:xfrm>
            <a:off x="3876694" y="2104039"/>
            <a:ext cx="1463196" cy="550130"/>
          </a:xfrm>
          <a:prstGeom prst="rect">
            <a:avLst/>
          </a:prstGeom>
          <a:solidFill>
            <a:schemeClr val="accent2"/>
          </a:solidFill>
          <a:ln w="9525" cap="flat" cmpd="sng" algn="ctr">
            <a:noFill/>
            <a:prstDash val="solid"/>
          </a:ln>
          <a:effectLst/>
        </p:spPr>
        <p:txBody>
          <a:bodyPr lIns="124143" tIns="62071" rIns="124143" bIns="62071" rtlCol="0" anchor="ct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XAML</a:t>
            </a:r>
          </a:p>
        </p:txBody>
      </p:sp>
      <p:grpSp>
        <p:nvGrpSpPr>
          <p:cNvPr id="24" name="Group 23"/>
          <p:cNvGrpSpPr/>
          <p:nvPr/>
        </p:nvGrpSpPr>
        <p:grpSpPr>
          <a:xfrm>
            <a:off x="5748400" y="2104039"/>
            <a:ext cx="1743949" cy="1211642"/>
            <a:chOff x="5531578" y="2175777"/>
            <a:chExt cx="2279285" cy="1583989"/>
          </a:xfrm>
          <a:solidFill>
            <a:schemeClr val="accent2"/>
          </a:solidFill>
        </p:grpSpPr>
        <p:sp>
          <p:nvSpPr>
            <p:cNvPr id="25" name="Rectangle 24"/>
            <p:cNvSpPr/>
            <p:nvPr/>
          </p:nvSpPr>
          <p:spPr>
            <a:xfrm>
              <a:off x="5531578" y="2975039"/>
              <a:ext cx="2279285" cy="784727"/>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JavaScript</a:t>
              </a:r>
            </a:p>
          </p:txBody>
        </p:sp>
        <p:sp>
          <p:nvSpPr>
            <p:cNvPr id="26" name="Rectangle 25"/>
            <p:cNvSpPr/>
            <p:nvPr/>
          </p:nvSpPr>
          <p:spPr>
            <a:xfrm>
              <a:off x="5531706" y="2175777"/>
              <a:ext cx="2279157" cy="719191"/>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r>
                <a:rPr lang="en-US" sz="1836" kern="0" dirty="0" smtClean="0">
                  <a:gradFill>
                    <a:gsLst>
                      <a:gs pos="2917">
                        <a:srgbClr val="FFFFFF"/>
                      </a:gs>
                      <a:gs pos="93000">
                        <a:srgbClr val="FFFFFF"/>
                      </a:gs>
                    </a:gsLst>
                    <a:lin ang="5400000" scaled="0"/>
                  </a:gradFill>
                  <a:latin typeface="Segoe UI Semibold"/>
                </a:rPr>
                <a:t>HTML/CSS</a:t>
              </a:r>
              <a:endParaRPr lang="en-US" sz="1836" kern="0" dirty="0">
                <a:gradFill>
                  <a:gsLst>
                    <a:gs pos="2917">
                      <a:srgbClr val="FFFFFF"/>
                    </a:gs>
                    <a:gs pos="93000">
                      <a:srgbClr val="FFFFFF"/>
                    </a:gs>
                  </a:gsLst>
                  <a:lin ang="5400000" scaled="0"/>
                </a:gradFill>
                <a:latin typeface="Segoe UI Semibold"/>
              </a:endParaRPr>
            </a:p>
          </p:txBody>
        </p:sp>
      </p:grpSp>
      <p:grpSp>
        <p:nvGrpSpPr>
          <p:cNvPr id="27" name="Group 26"/>
          <p:cNvGrpSpPr/>
          <p:nvPr/>
        </p:nvGrpSpPr>
        <p:grpSpPr>
          <a:xfrm>
            <a:off x="2631929" y="2104040"/>
            <a:ext cx="1567441" cy="1212606"/>
            <a:chOff x="1458452" y="2175778"/>
            <a:chExt cx="2048595" cy="1585250"/>
          </a:xfrm>
          <a:solidFill>
            <a:schemeClr val="accent2"/>
          </a:solidFill>
        </p:grpSpPr>
        <p:sp>
          <p:nvSpPr>
            <p:cNvPr id="28" name="Rectangle 27"/>
            <p:cNvSpPr/>
            <p:nvPr/>
          </p:nvSpPr>
          <p:spPr>
            <a:xfrm>
              <a:off x="1458452" y="2975145"/>
              <a:ext cx="2048595" cy="785883"/>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C</a:t>
              </a:r>
            </a:p>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C++</a:t>
              </a:r>
            </a:p>
          </p:txBody>
        </p:sp>
        <p:sp>
          <p:nvSpPr>
            <p:cNvPr id="29" name="Rectangle 28"/>
            <p:cNvSpPr/>
            <p:nvPr/>
          </p:nvSpPr>
          <p:spPr>
            <a:xfrm>
              <a:off x="1458452" y="2175778"/>
              <a:ext cx="486953" cy="801935"/>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endParaRPr lang="en-US" sz="1836" kern="0" dirty="0">
                <a:gradFill>
                  <a:gsLst>
                    <a:gs pos="2917">
                      <a:srgbClr val="FFFFFF"/>
                    </a:gs>
                    <a:gs pos="93000">
                      <a:srgbClr val="FFFFFF"/>
                    </a:gs>
                  </a:gsLst>
                  <a:lin ang="5400000" scaled="0"/>
                </a:gradFill>
                <a:latin typeface="Segoe UI Semibold"/>
              </a:endParaRPr>
            </a:p>
          </p:txBody>
        </p:sp>
      </p:grpSp>
      <p:grpSp>
        <p:nvGrpSpPr>
          <p:cNvPr id="30" name="Group 29"/>
          <p:cNvGrpSpPr/>
          <p:nvPr/>
        </p:nvGrpSpPr>
        <p:grpSpPr>
          <a:xfrm>
            <a:off x="4257235" y="2104040"/>
            <a:ext cx="1436103" cy="1212606"/>
            <a:chOff x="3582675" y="2175778"/>
            <a:chExt cx="1876940" cy="1585250"/>
          </a:xfrm>
          <a:solidFill>
            <a:schemeClr val="accent2"/>
          </a:solidFill>
        </p:grpSpPr>
        <p:sp>
          <p:nvSpPr>
            <p:cNvPr id="31" name="Rectangle 30"/>
            <p:cNvSpPr/>
            <p:nvPr/>
          </p:nvSpPr>
          <p:spPr>
            <a:xfrm>
              <a:off x="3582675" y="2975145"/>
              <a:ext cx="1876939" cy="785883"/>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C#</a:t>
              </a:r>
            </a:p>
            <a:p>
              <a:pPr algn="ctr" defTabSz="699511">
                <a:lnSpc>
                  <a:spcPct val="85000"/>
                </a:lnSpc>
                <a:defRPr/>
              </a:pPr>
              <a:r>
                <a:rPr lang="en-US" sz="1836" kern="0" dirty="0">
                  <a:gradFill>
                    <a:gsLst>
                      <a:gs pos="2917">
                        <a:srgbClr val="FFFFFF"/>
                      </a:gs>
                      <a:gs pos="93000">
                        <a:srgbClr val="FFFFFF"/>
                      </a:gs>
                    </a:gsLst>
                    <a:lin ang="5400000" scaled="0"/>
                  </a:gradFill>
                  <a:latin typeface="Segoe UI Semibold"/>
                </a:rPr>
                <a:t>VB</a:t>
              </a:r>
            </a:p>
          </p:txBody>
        </p:sp>
        <p:sp>
          <p:nvSpPr>
            <p:cNvPr id="32" name="Rectangle 31"/>
            <p:cNvSpPr/>
            <p:nvPr/>
          </p:nvSpPr>
          <p:spPr>
            <a:xfrm>
              <a:off x="5066885" y="2175778"/>
              <a:ext cx="392730" cy="814442"/>
            </a:xfrm>
            <a:prstGeom prst="rect">
              <a:avLst/>
            </a:prstGeom>
            <a:grpFill/>
            <a:ln w="9525" cap="flat" cmpd="sng" algn="ctr">
              <a:noFill/>
              <a:prstDash val="solid"/>
            </a:ln>
            <a:effectLst/>
          </p:spPr>
          <p:txBody>
            <a:bodyPr lIns="124148" tIns="62074" rIns="124148" bIns="62074" rtlCol="0" anchor="ctr"/>
            <a:lstStyle/>
            <a:p>
              <a:pPr algn="ctr" defTabSz="699511">
                <a:lnSpc>
                  <a:spcPct val="85000"/>
                </a:lnSpc>
                <a:defRPr/>
              </a:pPr>
              <a:endParaRPr lang="en-US" sz="1836" kern="0" dirty="0">
                <a:gradFill>
                  <a:gsLst>
                    <a:gs pos="2917">
                      <a:srgbClr val="FFFFFF"/>
                    </a:gs>
                    <a:gs pos="93000">
                      <a:srgbClr val="FFFFFF"/>
                    </a:gs>
                  </a:gsLst>
                  <a:lin ang="5400000" scaled="0"/>
                </a:gradFill>
                <a:latin typeface="Segoe UI Semibold"/>
              </a:endParaRPr>
            </a:p>
          </p:txBody>
        </p:sp>
      </p:grpSp>
      <p:sp>
        <p:nvSpPr>
          <p:cNvPr id="33" name="Rectangle 32"/>
          <p:cNvSpPr/>
          <p:nvPr/>
        </p:nvSpPr>
        <p:spPr>
          <a:xfrm>
            <a:off x="2626125" y="4855194"/>
            <a:ext cx="7866759" cy="1206727"/>
          </a:xfrm>
          <a:prstGeom prst="rect">
            <a:avLst/>
          </a:prstGeom>
          <a:solidFill>
            <a:schemeClr val="accent4">
              <a:lumMod val="75000"/>
            </a:schemeClr>
          </a:solidFill>
          <a:ln w="9525" cap="flat" cmpd="sng" algn="ctr">
            <a:noFill/>
            <a:prstDash val="solid"/>
          </a:ln>
          <a:effectLst/>
        </p:spPr>
        <p:txBody>
          <a:bodyPr lIns="93120" tIns="46560" rIns="93120" bIns="46560" rtlCol="0" anchor="ctr"/>
          <a:lstStyle/>
          <a:p>
            <a:pPr algn="ctr" defTabSz="699511">
              <a:lnSpc>
                <a:spcPct val="85000"/>
              </a:lnSpc>
              <a:defRPr/>
            </a:pPr>
            <a:r>
              <a:rPr lang="en-US" sz="2800" kern="0" dirty="0">
                <a:gradFill>
                  <a:gsLst>
                    <a:gs pos="2917">
                      <a:srgbClr val="FFFFFF"/>
                    </a:gs>
                    <a:gs pos="93000">
                      <a:srgbClr val="FFFFFF"/>
                    </a:gs>
                  </a:gsLst>
                  <a:lin ang="5400000" scaled="0"/>
                </a:gradFill>
                <a:latin typeface="Segoe UI Light"/>
              </a:rPr>
              <a:t>Windows Kernel Services</a:t>
            </a:r>
          </a:p>
        </p:txBody>
      </p:sp>
      <p:sp>
        <p:nvSpPr>
          <p:cNvPr id="34" name="Rectangle 33"/>
          <p:cNvSpPr/>
          <p:nvPr/>
        </p:nvSpPr>
        <p:spPr>
          <a:xfrm rot="16200000">
            <a:off x="1535578" y="3846074"/>
            <a:ext cx="1413172" cy="477082"/>
          </a:xfrm>
          <a:prstGeom prst="rect">
            <a:avLst/>
          </a:prstGeom>
          <a:solidFill>
            <a:schemeClr val="accent6"/>
          </a:solidFill>
          <a:ln w="28575" cap="flat" cmpd="sng" algn="ctr">
            <a:noFill/>
            <a:prstDash val="solid"/>
          </a:ln>
          <a:effectLst/>
        </p:spPr>
        <p:txBody>
          <a:bodyPr lIns="0" tIns="46560" rIns="0" bIns="46560" rtlCol="0" anchor="ctr"/>
          <a:lstStyle/>
          <a:p>
            <a:pPr algn="ctr" defTabSz="699511">
              <a:lnSpc>
                <a:spcPct val="85000"/>
              </a:lnSpc>
              <a:defRPr/>
            </a:pPr>
            <a:r>
              <a:rPr lang="en-US" sz="1100" kern="0" dirty="0">
                <a:gradFill>
                  <a:gsLst>
                    <a:gs pos="2917">
                      <a:srgbClr val="FFFFFF"/>
                    </a:gs>
                    <a:gs pos="93000">
                      <a:srgbClr val="FFFFFF"/>
                    </a:gs>
                  </a:gsLst>
                  <a:lin ang="5400000" scaled="0"/>
                </a:gradFill>
                <a:latin typeface="Segoe UI Semibold"/>
              </a:rPr>
              <a:t>System Services</a:t>
            </a:r>
          </a:p>
        </p:txBody>
      </p:sp>
      <p:sp>
        <p:nvSpPr>
          <p:cNvPr id="35" name="Rectangle 34"/>
          <p:cNvSpPr/>
          <p:nvPr/>
        </p:nvSpPr>
        <p:spPr>
          <a:xfrm rot="16200000">
            <a:off x="1999765" y="2127146"/>
            <a:ext cx="484806" cy="477082"/>
          </a:xfrm>
          <a:prstGeom prst="rect">
            <a:avLst/>
          </a:prstGeom>
          <a:solidFill>
            <a:schemeClr val="accent6"/>
          </a:solidFill>
          <a:ln w="28575" cap="flat" cmpd="sng" algn="ctr">
            <a:noFill/>
            <a:prstDash val="solid"/>
          </a:ln>
          <a:effectLst/>
        </p:spPr>
        <p:txBody>
          <a:bodyPr lIns="0" tIns="46560" rIns="0" bIns="46560" rtlCol="0" anchor="ctr"/>
          <a:lstStyle/>
          <a:p>
            <a:pPr algn="ctr" defTabSz="699511">
              <a:lnSpc>
                <a:spcPct val="85000"/>
              </a:lnSpc>
              <a:defRPr/>
            </a:pPr>
            <a:r>
              <a:rPr lang="en-US" sz="1100" kern="0" dirty="0">
                <a:gradFill>
                  <a:gsLst>
                    <a:gs pos="2917">
                      <a:srgbClr val="FFFFFF"/>
                    </a:gs>
                    <a:gs pos="93000">
                      <a:srgbClr val="FFFFFF"/>
                    </a:gs>
                  </a:gsLst>
                  <a:lin ang="5400000" scaled="0"/>
                </a:gradFill>
                <a:latin typeface="Segoe UI Semibold"/>
              </a:rPr>
              <a:t>View</a:t>
            </a:r>
          </a:p>
        </p:txBody>
      </p:sp>
      <p:sp>
        <p:nvSpPr>
          <p:cNvPr id="36" name="Rectangle 35"/>
          <p:cNvSpPr/>
          <p:nvPr/>
        </p:nvSpPr>
        <p:spPr>
          <a:xfrm rot="16200000">
            <a:off x="1920050" y="2755941"/>
            <a:ext cx="644230" cy="477082"/>
          </a:xfrm>
          <a:prstGeom prst="rect">
            <a:avLst/>
          </a:prstGeom>
          <a:solidFill>
            <a:schemeClr val="accent6"/>
          </a:solidFill>
          <a:ln w="28575" cap="flat" cmpd="sng" algn="ctr">
            <a:noFill/>
            <a:prstDash val="solid"/>
          </a:ln>
          <a:effectLst/>
        </p:spPr>
        <p:txBody>
          <a:bodyPr lIns="0" tIns="46560" rIns="0" bIns="46560" rtlCol="0" anchor="ctr"/>
          <a:lstStyle/>
          <a:p>
            <a:pPr algn="ctr" defTabSz="699511">
              <a:lnSpc>
                <a:spcPct val="85000"/>
              </a:lnSpc>
              <a:defRPr/>
            </a:pPr>
            <a:r>
              <a:rPr lang="en-US" sz="1000" kern="0" dirty="0">
                <a:gradFill>
                  <a:gsLst>
                    <a:gs pos="2917">
                      <a:srgbClr val="FFFFFF"/>
                    </a:gs>
                    <a:gs pos="93000">
                      <a:srgbClr val="FFFFFF"/>
                    </a:gs>
                  </a:gsLst>
                  <a:lin ang="5400000" scaled="0"/>
                </a:gradFill>
                <a:latin typeface="Segoe UI Semibold"/>
              </a:rPr>
              <a:t>Model </a:t>
            </a:r>
            <a:r>
              <a:rPr lang="en-US" sz="900" kern="0" dirty="0">
                <a:gradFill>
                  <a:gsLst>
                    <a:gs pos="2917">
                      <a:srgbClr val="FFFFFF"/>
                    </a:gs>
                    <a:gs pos="93000">
                      <a:srgbClr val="FFFFFF"/>
                    </a:gs>
                  </a:gsLst>
                  <a:lin ang="5400000" scaled="0"/>
                </a:gradFill>
                <a:latin typeface="Segoe UI Semibold"/>
              </a:rPr>
              <a:t>Controller</a:t>
            </a:r>
            <a:endParaRPr lang="en-US" sz="1000" kern="0" dirty="0">
              <a:gradFill>
                <a:gsLst>
                  <a:gs pos="2917">
                    <a:srgbClr val="FFFFFF"/>
                  </a:gs>
                  <a:gs pos="93000">
                    <a:srgbClr val="FFFFFF"/>
                  </a:gs>
                </a:gsLst>
                <a:lin ang="5400000" scaled="0"/>
              </a:gradFill>
              <a:latin typeface="Segoe UI Semibold"/>
            </a:endParaRPr>
          </a:p>
        </p:txBody>
      </p:sp>
      <p:sp>
        <p:nvSpPr>
          <p:cNvPr id="37" name="Rectangle 36"/>
          <p:cNvSpPr/>
          <p:nvPr/>
        </p:nvSpPr>
        <p:spPr>
          <a:xfrm rot="16200000">
            <a:off x="1638803" y="5220017"/>
            <a:ext cx="1206728" cy="477076"/>
          </a:xfrm>
          <a:prstGeom prst="rect">
            <a:avLst/>
          </a:prstGeom>
          <a:solidFill>
            <a:schemeClr val="accent6"/>
          </a:solidFill>
          <a:ln w="28575" cap="flat" cmpd="sng" algn="ctr">
            <a:noFill/>
            <a:prstDash val="solid"/>
          </a:ln>
          <a:effectLst/>
        </p:spPr>
        <p:txBody>
          <a:bodyPr lIns="0" tIns="46560" rIns="0" bIns="46560" rtlCol="0" anchor="ctr"/>
          <a:lstStyle/>
          <a:p>
            <a:pPr algn="ctr" defTabSz="699511">
              <a:lnSpc>
                <a:spcPct val="85000"/>
              </a:lnSpc>
            </a:pPr>
            <a:r>
              <a:rPr lang="en-US" sz="1100" kern="0" dirty="0">
                <a:gradFill>
                  <a:gsLst>
                    <a:gs pos="2917">
                      <a:srgbClr val="FFFFFF"/>
                    </a:gs>
                    <a:gs pos="93000">
                      <a:srgbClr val="FFFFFF"/>
                    </a:gs>
                  </a:gsLst>
                  <a:lin ang="5400000" scaled="0"/>
                </a:gradFill>
                <a:latin typeface="Segoe UI Semibold"/>
              </a:rPr>
              <a:t>Kernel</a:t>
            </a:r>
          </a:p>
        </p:txBody>
      </p:sp>
      <p:sp>
        <p:nvSpPr>
          <p:cNvPr id="38" name="Rectangle 37"/>
          <p:cNvSpPr/>
          <p:nvPr/>
        </p:nvSpPr>
        <p:spPr>
          <a:xfrm>
            <a:off x="3057500" y="2109803"/>
            <a:ext cx="761042" cy="550130"/>
          </a:xfrm>
          <a:prstGeom prst="rect">
            <a:avLst/>
          </a:prstGeom>
          <a:solidFill>
            <a:schemeClr val="accent2"/>
          </a:solidFill>
          <a:ln w="9525" cap="flat" cmpd="sng" algn="ctr">
            <a:noFill/>
            <a:prstDash val="solid"/>
          </a:ln>
          <a:effectLst/>
        </p:spPr>
        <p:txBody>
          <a:bodyPr lIns="124143" tIns="62071" rIns="124143" bIns="62071" rtlCol="0" anchor="ctr"/>
          <a:lstStyle/>
          <a:p>
            <a:pPr algn="ctr" defTabSz="699511">
              <a:lnSpc>
                <a:spcPct val="85000"/>
              </a:lnSpc>
            </a:pPr>
            <a:r>
              <a:rPr lang="en-US" sz="1836" kern="0" dirty="0">
                <a:gradFill>
                  <a:gsLst>
                    <a:gs pos="2917">
                      <a:srgbClr val="FFFFFF"/>
                    </a:gs>
                    <a:gs pos="93000">
                      <a:srgbClr val="FFFFFF"/>
                    </a:gs>
                  </a:gsLst>
                  <a:lin ang="5400000" scaled="0"/>
                </a:gradFill>
                <a:latin typeface="Segoe UI Semibold"/>
              </a:rPr>
              <a:t>DX</a:t>
            </a:r>
          </a:p>
        </p:txBody>
      </p:sp>
    </p:spTree>
    <p:extLst>
      <p:ext uri="{BB962C8B-B14F-4D97-AF65-F5344CB8AC3E}">
        <p14:creationId xmlns:p14="http://schemas.microsoft.com/office/powerpoint/2010/main" val="2025968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38"/>
                                        </p:tgtEl>
                                        <p:attrNameLst>
                                          <p:attrName>fillcolor</p:attrName>
                                        </p:attrNameLst>
                                      </p:cBhvr>
                                      <p:to>
                                        <a:srgbClr val="FFC000"/>
                                      </p:to>
                                    </p:animClr>
                                    <p:set>
                                      <p:cBhvr>
                                        <p:cTn id="7" dur="1000" fill="hold"/>
                                        <p:tgtEl>
                                          <p:spTgt spid="38"/>
                                        </p:tgtEl>
                                        <p:attrNameLst>
                                          <p:attrName>fill.type</p:attrName>
                                        </p:attrNameLst>
                                      </p:cBhvr>
                                      <p:to>
                                        <p:strVal val="solid"/>
                                      </p:to>
                                    </p:set>
                                    <p:set>
                                      <p:cBhvr>
                                        <p:cTn id="8" dur="1000" fill="hold"/>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pc="-100" dirty="0"/>
              <a:t>Why use DirectX</a:t>
            </a:r>
            <a:r>
              <a:rPr lang="en-US" spc="-100" dirty="0" smtClean="0"/>
              <a:t>?</a:t>
            </a:r>
            <a:endParaRPr lang="en-US" dirty="0"/>
          </a:p>
        </p:txBody>
      </p:sp>
      <p:graphicFrame>
        <p:nvGraphicFramePr>
          <p:cNvPr id="18" name="Diagram 17"/>
          <p:cNvGraphicFramePr/>
          <p:nvPr>
            <p:extLst/>
          </p:nvPr>
        </p:nvGraphicFramePr>
        <p:xfrm>
          <a:off x="619433" y="1524419"/>
          <a:ext cx="11666518"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12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599B20AE-6B36-491E-8EFC-0A33E8211014}"/>
                                            </p:graphicEl>
                                          </p:spTgt>
                                        </p:tgtEl>
                                        <p:attrNameLst>
                                          <p:attrName>style.visibility</p:attrName>
                                        </p:attrNameLst>
                                      </p:cBhvr>
                                      <p:to>
                                        <p:strVal val="visible"/>
                                      </p:to>
                                    </p:set>
                                    <p:animEffect transition="in" filter="fade">
                                      <p:cBhvr>
                                        <p:cTn id="7" dur="500"/>
                                        <p:tgtEl>
                                          <p:spTgt spid="18">
                                            <p:graphicEl>
                                              <a:dgm id="{599B20AE-6B36-491E-8EFC-0A33E821101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graphicEl>
                                              <a:dgm id="{2D6CEF7A-395F-4405-9567-AC473274DC3A}"/>
                                            </p:graphicEl>
                                          </p:spTgt>
                                        </p:tgtEl>
                                        <p:attrNameLst>
                                          <p:attrName>style.visibility</p:attrName>
                                        </p:attrNameLst>
                                      </p:cBhvr>
                                      <p:to>
                                        <p:strVal val="visible"/>
                                      </p:to>
                                    </p:set>
                                    <p:animEffect transition="in" filter="fade">
                                      <p:cBhvr>
                                        <p:cTn id="10" dur="500"/>
                                        <p:tgtEl>
                                          <p:spTgt spid="18">
                                            <p:graphicEl>
                                              <a:dgm id="{2D6CEF7A-395F-4405-9567-AC473274DC3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graphicEl>
                                              <a:dgm id="{78FC2069-6544-4B28-A904-354A2268BF65}"/>
                                            </p:graphicEl>
                                          </p:spTgt>
                                        </p:tgtEl>
                                        <p:attrNameLst>
                                          <p:attrName>style.visibility</p:attrName>
                                        </p:attrNameLst>
                                      </p:cBhvr>
                                      <p:to>
                                        <p:strVal val="visible"/>
                                      </p:to>
                                    </p:set>
                                    <p:animEffect transition="in" filter="fade">
                                      <p:cBhvr>
                                        <p:cTn id="15" dur="500"/>
                                        <p:tgtEl>
                                          <p:spTgt spid="18">
                                            <p:graphicEl>
                                              <a:dgm id="{78FC2069-6544-4B28-A904-354A2268BF6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graphicEl>
                                              <a:dgm id="{27B5A390-5C22-4A48-B829-BBB4DC7EBEC7}"/>
                                            </p:graphicEl>
                                          </p:spTgt>
                                        </p:tgtEl>
                                        <p:attrNameLst>
                                          <p:attrName>style.visibility</p:attrName>
                                        </p:attrNameLst>
                                      </p:cBhvr>
                                      <p:to>
                                        <p:strVal val="visible"/>
                                      </p:to>
                                    </p:set>
                                    <p:animEffect transition="in" filter="fade">
                                      <p:cBhvr>
                                        <p:cTn id="18" dur="500"/>
                                        <p:tgtEl>
                                          <p:spTgt spid="18">
                                            <p:graphicEl>
                                              <a:dgm id="{27B5A390-5C22-4A48-B829-BBB4DC7EBEC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graphicEl>
                                              <a:dgm id="{4EA51E3B-3465-4760-B015-054E9002C930}"/>
                                            </p:graphicEl>
                                          </p:spTgt>
                                        </p:tgtEl>
                                        <p:attrNameLst>
                                          <p:attrName>style.visibility</p:attrName>
                                        </p:attrNameLst>
                                      </p:cBhvr>
                                      <p:to>
                                        <p:strVal val="visible"/>
                                      </p:to>
                                    </p:set>
                                    <p:animEffect transition="in" filter="fade">
                                      <p:cBhvr>
                                        <p:cTn id="23" dur="500"/>
                                        <p:tgtEl>
                                          <p:spTgt spid="18">
                                            <p:graphicEl>
                                              <a:dgm id="{4EA51E3B-3465-4760-B015-054E9002C93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graphicEl>
                                              <a:dgm id="{92033EFB-2174-4762-A0E6-717F5E22453A}"/>
                                            </p:graphicEl>
                                          </p:spTgt>
                                        </p:tgtEl>
                                        <p:attrNameLst>
                                          <p:attrName>style.visibility</p:attrName>
                                        </p:attrNameLst>
                                      </p:cBhvr>
                                      <p:to>
                                        <p:strVal val="visible"/>
                                      </p:to>
                                    </p:set>
                                    <p:animEffect transition="in" filter="fade">
                                      <p:cBhvr>
                                        <p:cTn id="26" dur="500"/>
                                        <p:tgtEl>
                                          <p:spTgt spid="18">
                                            <p:graphicEl>
                                              <a:dgm id="{92033EFB-2174-4762-A0E6-717F5E22453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graphicEl>
                                              <a:dgm id="{1FF16392-DD22-42D4-9560-61EF99153650}"/>
                                            </p:graphicEl>
                                          </p:spTgt>
                                        </p:tgtEl>
                                        <p:attrNameLst>
                                          <p:attrName>style.visibility</p:attrName>
                                        </p:attrNameLst>
                                      </p:cBhvr>
                                      <p:to>
                                        <p:strVal val="visible"/>
                                      </p:to>
                                    </p:set>
                                    <p:animEffect transition="in" filter="fade">
                                      <p:cBhvr>
                                        <p:cTn id="31" dur="500"/>
                                        <p:tgtEl>
                                          <p:spTgt spid="18">
                                            <p:graphicEl>
                                              <a:dgm id="{1FF16392-DD22-42D4-9560-61EF9915365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graphicEl>
                                              <a:dgm id="{9A15ADC4-57E6-4CC1-9609-F5962146F164}"/>
                                            </p:graphicEl>
                                          </p:spTgt>
                                        </p:tgtEl>
                                        <p:attrNameLst>
                                          <p:attrName>style.visibility</p:attrName>
                                        </p:attrNameLst>
                                      </p:cBhvr>
                                      <p:to>
                                        <p:strVal val="visible"/>
                                      </p:to>
                                    </p:set>
                                    <p:animEffect transition="in" filter="fade">
                                      <p:cBhvr>
                                        <p:cTn id="34" dur="500"/>
                                        <p:tgtEl>
                                          <p:spTgt spid="18">
                                            <p:graphicEl>
                                              <a:dgm id="{9A15ADC4-57E6-4CC1-9609-F5962146F16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graphicEl>
                                              <a:dgm id="{2BADD3F2-5BE2-4806-B05B-94CC3857C744}"/>
                                            </p:graphicEl>
                                          </p:spTgt>
                                        </p:tgtEl>
                                        <p:attrNameLst>
                                          <p:attrName>style.visibility</p:attrName>
                                        </p:attrNameLst>
                                      </p:cBhvr>
                                      <p:to>
                                        <p:strVal val="visible"/>
                                      </p:to>
                                    </p:set>
                                    <p:animEffect transition="in" filter="fade">
                                      <p:cBhvr>
                                        <p:cTn id="39" dur="500"/>
                                        <p:tgtEl>
                                          <p:spTgt spid="18">
                                            <p:graphicEl>
                                              <a:dgm id="{2BADD3F2-5BE2-4806-B05B-94CC3857C744}"/>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graphicEl>
                                              <a:dgm id="{5179F505-3BD3-49CA-92DA-C7F635E2A858}"/>
                                            </p:graphicEl>
                                          </p:spTgt>
                                        </p:tgtEl>
                                        <p:attrNameLst>
                                          <p:attrName>style.visibility</p:attrName>
                                        </p:attrNameLst>
                                      </p:cBhvr>
                                      <p:to>
                                        <p:strVal val="visible"/>
                                      </p:to>
                                    </p:set>
                                    <p:animEffect transition="in" filter="fade">
                                      <p:cBhvr>
                                        <p:cTn id="42" dur="500"/>
                                        <p:tgtEl>
                                          <p:spTgt spid="18">
                                            <p:graphicEl>
                                              <a:dgm id="{5179F505-3BD3-49CA-92DA-C7F635E2A8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531948" y="1476621"/>
            <a:ext cx="11370961" cy="3170426"/>
          </a:xfrm>
          <a:prstGeom prst="rect">
            <a:avLst/>
          </a:prstGeom>
        </p:spPr>
        <p:txBody>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40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0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40" spc="-52" dirty="0">
              <a:solidFill>
                <a:srgbClr val="FFFFFF"/>
              </a:solidFill>
            </a:endParaRPr>
          </a:p>
        </p:txBody>
      </p:sp>
      <p:sp>
        <p:nvSpPr>
          <p:cNvPr id="5" name="Title 4"/>
          <p:cNvSpPr>
            <a:spLocks noGrp="1"/>
          </p:cNvSpPr>
          <p:nvPr>
            <p:ph type="title"/>
          </p:nvPr>
        </p:nvSpPr>
        <p:spPr/>
        <p:txBody>
          <a:bodyPr/>
          <a:lstStyle/>
          <a:p>
            <a:r>
              <a:rPr lang="en-US" dirty="0" smtClean="0"/>
              <a:t>Windows 8 for DirectX developers</a:t>
            </a:r>
            <a:br>
              <a:rPr lang="en-US" dirty="0" smtClean="0"/>
            </a:br>
            <a:endParaRPr lang="en-US" dirty="0"/>
          </a:p>
        </p:txBody>
      </p:sp>
      <p:sp>
        <p:nvSpPr>
          <p:cNvPr id="6" name="Text Placeholder 5"/>
          <p:cNvSpPr>
            <a:spLocks noGrp="1"/>
          </p:cNvSpPr>
          <p:nvPr>
            <p:ph type="body" sz="quarter" idx="15"/>
          </p:nvPr>
        </p:nvSpPr>
        <p:spPr>
          <a:xfrm>
            <a:off x="421957" y="2637659"/>
            <a:ext cx="5845175" cy="2943616"/>
          </a:xfrm>
        </p:spPr>
        <p:txBody>
          <a:bodyPr/>
          <a:lstStyle/>
          <a:p>
            <a:pPr>
              <a:lnSpc>
                <a:spcPct val="85000"/>
              </a:lnSpc>
              <a:spcBef>
                <a:spcPts val="1200"/>
              </a:spcBef>
            </a:pPr>
            <a:r>
              <a:rPr lang="en-US" sz="3200" spc="-100" dirty="0"/>
              <a:t>Windows </a:t>
            </a:r>
            <a:r>
              <a:rPr lang="en-US" sz="3200" spc="-100" dirty="0" smtClean="0"/>
              <a:t>8 DirectX </a:t>
            </a:r>
            <a:r>
              <a:rPr lang="en-US" sz="3200" spc="-100" dirty="0"/>
              <a:t>app </a:t>
            </a:r>
            <a:r>
              <a:rPr lang="en-US" sz="3200" spc="-100" dirty="0" smtClean="0"/>
              <a:t>scenarios</a:t>
            </a:r>
            <a:endParaRPr lang="en-US" sz="3200" spc="-100" dirty="0"/>
          </a:p>
          <a:p>
            <a:pPr>
              <a:lnSpc>
                <a:spcPct val="85000"/>
              </a:lnSpc>
              <a:spcBef>
                <a:spcPts val="1200"/>
              </a:spcBef>
            </a:pPr>
            <a:r>
              <a:rPr lang="en-US" sz="2400" spc="-100" dirty="0"/>
              <a:t>Map </a:t>
            </a:r>
            <a:r>
              <a:rPr lang="en-US" sz="2400" spc="-100" dirty="0" err="1"/>
              <a:t>mashups</a:t>
            </a:r>
            <a:r>
              <a:rPr lang="en-US" sz="2400" spc="-100" dirty="0"/>
              <a:t>, visualization, data-mining, </a:t>
            </a:r>
            <a:r>
              <a:rPr lang="en-US" sz="2400" spc="-100" dirty="0" smtClean="0"/>
              <a:t>medical </a:t>
            </a:r>
            <a:r>
              <a:rPr lang="en-US" sz="2400" spc="-100" dirty="0"/>
              <a:t>imaging, </a:t>
            </a:r>
            <a:r>
              <a:rPr lang="en-US" sz="2400" spc="-100" dirty="0" smtClean="0"/>
              <a:t>games…</a:t>
            </a:r>
          </a:p>
          <a:p>
            <a:pPr>
              <a:lnSpc>
                <a:spcPct val="85000"/>
              </a:lnSpc>
              <a:spcBef>
                <a:spcPts val="1200"/>
              </a:spcBef>
            </a:pPr>
            <a:endParaRPr lang="en-US" sz="2400" spc="-100" dirty="0"/>
          </a:p>
          <a:p>
            <a:pPr>
              <a:lnSpc>
                <a:spcPct val="85000"/>
              </a:lnSpc>
              <a:spcBef>
                <a:spcPts val="1200"/>
              </a:spcBef>
            </a:pPr>
            <a:r>
              <a:rPr lang="en-US" sz="3200" spc="-100" dirty="0" smtClean="0"/>
              <a:t>Build DirectX app for Windows 8</a:t>
            </a:r>
          </a:p>
          <a:p>
            <a:pPr lvl="1">
              <a:lnSpc>
                <a:spcPct val="80000"/>
              </a:lnSpc>
              <a:spcBef>
                <a:spcPts val="900"/>
              </a:spcBef>
            </a:pPr>
            <a:r>
              <a:rPr lang="en-US" sz="2400" spc="-52" dirty="0" smtClean="0">
                <a:gradFill>
                  <a:gsLst>
                    <a:gs pos="2917">
                      <a:schemeClr val="tx1"/>
                    </a:gs>
                    <a:gs pos="93000">
                      <a:schemeClr val="tx1"/>
                    </a:gs>
                  </a:gsLst>
                  <a:lin ang="5400000" scaled="0"/>
                </a:gradFill>
                <a:latin typeface="+mj-lt"/>
              </a:rPr>
              <a:t>Everything </a:t>
            </a:r>
            <a:r>
              <a:rPr lang="en-US" sz="2400" spc="-52" dirty="0">
                <a:gradFill>
                  <a:gsLst>
                    <a:gs pos="2917">
                      <a:schemeClr val="tx1"/>
                    </a:gs>
                    <a:gs pos="93000">
                      <a:schemeClr val="tx1"/>
                    </a:gs>
                  </a:gsLst>
                  <a:lin ang="5400000" scaled="0"/>
                </a:gradFill>
                <a:latin typeface="+mj-lt"/>
              </a:rPr>
              <a:t>you need to create amazing apps</a:t>
            </a:r>
          </a:p>
          <a:p>
            <a:pPr lvl="1">
              <a:lnSpc>
                <a:spcPct val="80000"/>
              </a:lnSpc>
              <a:spcBef>
                <a:spcPts val="900"/>
              </a:spcBef>
            </a:pPr>
            <a:r>
              <a:rPr lang="en-US" sz="2400" spc="-52" dirty="0">
                <a:gradFill>
                  <a:gsLst>
                    <a:gs pos="2917">
                      <a:schemeClr val="tx1"/>
                    </a:gs>
                    <a:gs pos="93000">
                      <a:schemeClr val="tx1"/>
                    </a:gs>
                  </a:gsLst>
                  <a:lin ang="5400000" scaled="0"/>
                </a:gradFill>
                <a:latin typeface="+mj-lt"/>
              </a:rPr>
              <a:t>Direct3D </a:t>
            </a:r>
            <a:r>
              <a:rPr lang="en-US" sz="2400" spc="-52" dirty="0" smtClean="0">
                <a:gradFill>
                  <a:gsLst>
                    <a:gs pos="2917">
                      <a:schemeClr val="tx1"/>
                    </a:gs>
                    <a:gs pos="93000">
                      <a:schemeClr val="tx1"/>
                    </a:gs>
                  </a:gsLst>
                  <a:lin ang="5400000" scaled="0"/>
                </a:gradFill>
                <a:latin typeface="+mj-lt"/>
              </a:rPr>
              <a:t>11.1 </a:t>
            </a:r>
            <a:r>
              <a:rPr lang="en-US" sz="2400" spc="-52" dirty="0">
                <a:gradFill>
                  <a:gsLst>
                    <a:gs pos="2917">
                      <a:schemeClr val="tx1"/>
                    </a:gs>
                    <a:gs pos="93000">
                      <a:schemeClr val="tx1"/>
                    </a:gs>
                  </a:gsLst>
                  <a:lin ang="5400000" scaled="0"/>
                </a:gradFill>
                <a:latin typeface="+mj-lt"/>
              </a:rPr>
              <a:t>is fully supported </a:t>
            </a:r>
            <a:r>
              <a:rPr lang="en-US" sz="2400" spc="-52" dirty="0" smtClean="0">
                <a:gradFill>
                  <a:gsLst>
                    <a:gs pos="2917">
                      <a:schemeClr val="tx1"/>
                    </a:gs>
                    <a:gs pos="93000">
                      <a:schemeClr val="tx1"/>
                    </a:gs>
                  </a:gsLst>
                  <a:lin ang="5400000" scaled="0"/>
                </a:gradFill>
                <a:latin typeface="+mj-lt"/>
              </a:rPr>
              <a:t>in </a:t>
            </a:r>
            <a:r>
              <a:rPr lang="en-US" sz="2400" spc="-52" dirty="0">
                <a:gradFill>
                  <a:gsLst>
                    <a:gs pos="2917">
                      <a:schemeClr val="tx1"/>
                    </a:gs>
                    <a:gs pos="93000">
                      <a:schemeClr val="tx1"/>
                    </a:gs>
                  </a:gsLst>
                  <a:lin ang="5400000" scaled="0"/>
                </a:gradFill>
                <a:latin typeface="+mj-lt"/>
              </a:rPr>
              <a:t>Windows Store style </a:t>
            </a:r>
            <a:r>
              <a:rPr lang="en-US" sz="2400" spc="-52" dirty="0" smtClean="0">
                <a:gradFill>
                  <a:gsLst>
                    <a:gs pos="2917">
                      <a:schemeClr val="tx1"/>
                    </a:gs>
                    <a:gs pos="93000">
                      <a:schemeClr val="tx1"/>
                    </a:gs>
                  </a:gsLst>
                  <a:lin ang="5400000" scaled="0"/>
                </a:gradFill>
                <a:latin typeface="+mj-lt"/>
              </a:rPr>
              <a:t>apps and desktop apps</a:t>
            </a:r>
            <a:endParaRPr lang="en-US" sz="2400" spc="-52" dirty="0">
              <a:gradFill>
                <a:gsLst>
                  <a:gs pos="2917">
                    <a:schemeClr val="tx1"/>
                  </a:gs>
                  <a:gs pos="93000">
                    <a:schemeClr val="tx1"/>
                  </a:gs>
                </a:gsLst>
                <a:lin ang="5400000" scaled="0"/>
              </a:gradFill>
              <a:latin typeface="+mj-lt"/>
            </a:endParaRPr>
          </a:p>
          <a:p>
            <a:pPr lvl="1">
              <a:lnSpc>
                <a:spcPct val="80000"/>
              </a:lnSpc>
              <a:spcBef>
                <a:spcPts val="900"/>
              </a:spcBef>
            </a:pPr>
            <a:r>
              <a:rPr lang="en-US" sz="2400" spc="-52" dirty="0" smtClean="0">
                <a:gradFill>
                  <a:gsLst>
                    <a:gs pos="2917">
                      <a:schemeClr val="tx1"/>
                    </a:gs>
                    <a:gs pos="93000">
                      <a:schemeClr val="tx1"/>
                    </a:gs>
                  </a:gsLst>
                  <a:lin ang="5400000" scaled="0"/>
                </a:gradFill>
                <a:latin typeface="+mj-lt"/>
              </a:rPr>
              <a:t>Visual Studio tooling</a:t>
            </a:r>
            <a:endParaRPr lang="en-US" sz="2400" spc="-52" dirty="0">
              <a:gradFill>
                <a:gsLst>
                  <a:gs pos="2917">
                    <a:schemeClr val="tx1"/>
                  </a:gs>
                  <a:gs pos="93000">
                    <a:schemeClr val="tx1"/>
                  </a:gs>
                </a:gsLst>
                <a:lin ang="5400000" scaled="0"/>
              </a:gradFill>
              <a:latin typeface="+mj-l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060" y="2996445"/>
            <a:ext cx="5635777" cy="2226044"/>
          </a:xfrm>
          <a:prstGeom prst="rect">
            <a:avLst/>
          </a:prstGeom>
        </p:spPr>
      </p:pic>
    </p:spTree>
    <p:extLst>
      <p:ext uri="{BB962C8B-B14F-4D97-AF65-F5344CB8AC3E}">
        <p14:creationId xmlns:p14="http://schemas.microsoft.com/office/powerpoint/2010/main" val="1016962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96150" y="4377174"/>
            <a:ext cx="10450656" cy="1406089"/>
          </a:xfrm>
        </p:spPr>
        <p:txBody>
          <a:bodyPr/>
          <a:lstStyle/>
          <a:p>
            <a:r>
              <a:rPr lang="en-US" dirty="0" smtClean="0"/>
              <a:t>Demo</a:t>
            </a:r>
            <a:endParaRPr lang="en-US" dirty="0"/>
          </a:p>
        </p:txBody>
      </p:sp>
      <p:sp>
        <p:nvSpPr>
          <p:cNvPr id="9" name="Text Placeholder 8"/>
          <p:cNvSpPr>
            <a:spLocks noGrp="1"/>
          </p:cNvSpPr>
          <p:nvPr>
            <p:ph type="body" sz="quarter" idx="11"/>
          </p:nvPr>
        </p:nvSpPr>
        <p:spPr>
          <a:xfrm>
            <a:off x="992101" y="2125663"/>
            <a:ext cx="10445796" cy="932293"/>
          </a:xfrm>
        </p:spPr>
        <p:txBody>
          <a:bodyPr/>
          <a:lstStyle/>
          <a:p>
            <a:pPr>
              <a:lnSpc>
                <a:spcPct val="85000"/>
              </a:lnSpc>
              <a:spcBef>
                <a:spcPts val="0"/>
              </a:spcBef>
            </a:pPr>
            <a:r>
              <a:rPr lang="en-US" dirty="0"/>
              <a:t>F</a:t>
            </a:r>
            <a:r>
              <a:rPr lang="en-US" dirty="0" smtClean="0"/>
              <a:t>irst </a:t>
            </a:r>
            <a:r>
              <a:rPr lang="en-US" dirty="0"/>
              <a:t>glance at a D3D app in </a:t>
            </a:r>
          </a:p>
          <a:p>
            <a:pPr>
              <a:lnSpc>
                <a:spcPct val="85000"/>
              </a:lnSpc>
              <a:spcBef>
                <a:spcPts val="0"/>
              </a:spcBef>
            </a:pPr>
            <a:r>
              <a:rPr lang="en-US" dirty="0"/>
              <a:t>Visual Studio </a:t>
            </a:r>
            <a:r>
              <a:rPr lang="en-US" dirty="0" smtClean="0"/>
              <a:t>2012</a:t>
            </a:r>
          </a:p>
        </p:txBody>
      </p:sp>
    </p:spTree>
    <p:extLst>
      <p:ext uri="{BB962C8B-B14F-4D97-AF65-F5344CB8AC3E}">
        <p14:creationId xmlns:p14="http://schemas.microsoft.com/office/powerpoint/2010/main" val="39291451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761040" y="3040063"/>
            <a:ext cx="6400801" cy="914400"/>
          </a:xfrm>
        </p:spPr>
        <p:txBody>
          <a:bodyPr/>
          <a:lstStyle/>
          <a:p>
            <a:r>
              <a:rPr lang="en-US" spc="-100" dirty="0"/>
              <a:t>Project </a:t>
            </a:r>
            <a:r>
              <a:rPr lang="en-US" spc="-100" dirty="0" smtClean="0"/>
              <a:t>template</a:t>
            </a:r>
            <a:endParaRPr lang="en-US" spc="-100" dirty="0"/>
          </a:p>
          <a:p>
            <a:pPr lvl="1">
              <a:lnSpc>
                <a:spcPct val="80000"/>
              </a:lnSpc>
              <a:spcBef>
                <a:spcPts val="900"/>
              </a:spcBef>
            </a:pPr>
            <a:r>
              <a:rPr lang="en-US" sz="1800" spc="-52" dirty="0" smtClean="0">
                <a:gradFill>
                  <a:gsLst>
                    <a:gs pos="2917">
                      <a:schemeClr val="tx1"/>
                    </a:gs>
                    <a:gs pos="93000">
                      <a:schemeClr val="tx1"/>
                    </a:gs>
                  </a:gsLst>
                  <a:lin ang="5400000" scaled="0"/>
                </a:gradFill>
              </a:rPr>
              <a:t>Direct3D </a:t>
            </a:r>
            <a:r>
              <a:rPr lang="en-US" sz="1800" spc="-52" dirty="0">
                <a:gradFill>
                  <a:gsLst>
                    <a:gs pos="2917">
                      <a:schemeClr val="tx1"/>
                    </a:gs>
                    <a:gs pos="93000">
                      <a:schemeClr val="tx1"/>
                    </a:gs>
                  </a:gsLst>
                  <a:lin ang="5400000" scaled="0"/>
                </a:gradFill>
              </a:rPr>
              <a:t>App</a:t>
            </a:r>
          </a:p>
          <a:p>
            <a:pPr lvl="1">
              <a:lnSpc>
                <a:spcPct val="80000"/>
              </a:lnSpc>
              <a:spcBef>
                <a:spcPts val="900"/>
              </a:spcBef>
            </a:pPr>
            <a:r>
              <a:rPr lang="en-US" sz="1800" spc="-52" dirty="0" smtClean="0">
                <a:gradFill>
                  <a:gsLst>
                    <a:gs pos="2917">
                      <a:schemeClr val="tx1"/>
                    </a:gs>
                    <a:gs pos="93000">
                      <a:schemeClr val="tx1"/>
                    </a:gs>
                  </a:gsLst>
                  <a:lin ang="5400000" scaled="0"/>
                </a:gradFill>
              </a:rPr>
              <a:t>Direct2D </a:t>
            </a:r>
            <a:r>
              <a:rPr lang="en-US" sz="1800" spc="-52" dirty="0">
                <a:gradFill>
                  <a:gsLst>
                    <a:gs pos="2917">
                      <a:schemeClr val="tx1"/>
                    </a:gs>
                    <a:gs pos="93000">
                      <a:schemeClr val="tx1"/>
                    </a:gs>
                  </a:gsLst>
                  <a:lin ang="5400000" scaled="0"/>
                </a:gradFill>
              </a:rPr>
              <a:t>App (XAML)</a:t>
            </a:r>
          </a:p>
          <a:p>
            <a:r>
              <a:rPr lang="en-US" spc="-100" dirty="0"/>
              <a:t>Item </a:t>
            </a:r>
            <a:r>
              <a:rPr lang="en-US" spc="-100" dirty="0" smtClean="0"/>
              <a:t>template</a:t>
            </a:r>
            <a:endParaRPr lang="en-US" spc="-100" dirty="0"/>
          </a:p>
          <a:p>
            <a:pPr lvl="1">
              <a:lnSpc>
                <a:spcPct val="80000"/>
              </a:lnSpc>
              <a:spcBef>
                <a:spcPts val="900"/>
              </a:spcBef>
            </a:pPr>
            <a:r>
              <a:rPr lang="en-US" sz="1800" spc="-52" dirty="0">
                <a:gradFill>
                  <a:gsLst>
                    <a:gs pos="2917">
                      <a:schemeClr val="tx1"/>
                    </a:gs>
                    <a:gs pos="93000">
                      <a:schemeClr val="tx1"/>
                    </a:gs>
                  </a:gsLst>
                  <a:lin ang="5400000" scaled="0"/>
                </a:gradFill>
              </a:rPr>
              <a:t>Compute </a:t>
            </a:r>
            <a:r>
              <a:rPr lang="en-US" sz="1800" spc="-52" dirty="0" err="1">
                <a:gradFill>
                  <a:gsLst>
                    <a:gs pos="2917">
                      <a:schemeClr val="tx1"/>
                    </a:gs>
                    <a:gs pos="93000">
                      <a:schemeClr val="tx1"/>
                    </a:gs>
                  </a:gsLst>
                  <a:lin ang="5400000" scaled="0"/>
                </a:gradFill>
              </a:rPr>
              <a:t>shader</a:t>
            </a:r>
            <a:endParaRPr lang="en-US" sz="1800" spc="-52" dirty="0">
              <a:gradFill>
                <a:gsLst>
                  <a:gs pos="2917">
                    <a:schemeClr val="tx1"/>
                  </a:gs>
                  <a:gs pos="93000">
                    <a:schemeClr val="tx1"/>
                  </a:gs>
                </a:gsLst>
                <a:lin ang="5400000" scaled="0"/>
              </a:gradFill>
            </a:endParaRPr>
          </a:p>
          <a:p>
            <a:pPr lvl="1">
              <a:lnSpc>
                <a:spcPct val="80000"/>
              </a:lnSpc>
              <a:spcBef>
                <a:spcPts val="900"/>
              </a:spcBef>
            </a:pPr>
            <a:r>
              <a:rPr lang="en-US" sz="1800" spc="-52" dirty="0">
                <a:gradFill>
                  <a:gsLst>
                    <a:gs pos="2917">
                      <a:schemeClr val="tx1"/>
                    </a:gs>
                    <a:gs pos="93000">
                      <a:schemeClr val="tx1"/>
                    </a:gs>
                  </a:gsLst>
                  <a:lin ang="5400000" scaled="0"/>
                </a:gradFill>
              </a:rPr>
              <a:t>Domain </a:t>
            </a:r>
            <a:r>
              <a:rPr lang="en-US" sz="1800" spc="-52" dirty="0" err="1">
                <a:gradFill>
                  <a:gsLst>
                    <a:gs pos="2917">
                      <a:schemeClr val="tx1"/>
                    </a:gs>
                    <a:gs pos="93000">
                      <a:schemeClr val="tx1"/>
                    </a:gs>
                  </a:gsLst>
                  <a:lin ang="5400000" scaled="0"/>
                </a:gradFill>
              </a:rPr>
              <a:t>shader</a:t>
            </a:r>
            <a:endParaRPr lang="en-US" sz="1800" spc="-52" dirty="0">
              <a:gradFill>
                <a:gsLst>
                  <a:gs pos="2917">
                    <a:schemeClr val="tx1"/>
                  </a:gs>
                  <a:gs pos="93000">
                    <a:schemeClr val="tx1"/>
                  </a:gs>
                </a:gsLst>
                <a:lin ang="5400000" scaled="0"/>
              </a:gradFill>
            </a:endParaRPr>
          </a:p>
          <a:p>
            <a:pPr lvl="1">
              <a:lnSpc>
                <a:spcPct val="80000"/>
              </a:lnSpc>
              <a:spcBef>
                <a:spcPts val="900"/>
              </a:spcBef>
            </a:pPr>
            <a:r>
              <a:rPr lang="en-US" sz="1800" spc="-52" dirty="0">
                <a:gradFill>
                  <a:gsLst>
                    <a:gs pos="2917">
                      <a:schemeClr val="tx1"/>
                    </a:gs>
                    <a:gs pos="93000">
                      <a:schemeClr val="tx1"/>
                    </a:gs>
                  </a:gsLst>
                  <a:lin ang="5400000" scaled="0"/>
                </a:gradFill>
              </a:rPr>
              <a:t>Geometry </a:t>
            </a:r>
            <a:r>
              <a:rPr lang="en-US" sz="1800" spc="-52" dirty="0" err="1">
                <a:gradFill>
                  <a:gsLst>
                    <a:gs pos="2917">
                      <a:schemeClr val="tx1"/>
                    </a:gs>
                    <a:gs pos="93000">
                      <a:schemeClr val="tx1"/>
                    </a:gs>
                  </a:gsLst>
                  <a:lin ang="5400000" scaled="0"/>
                </a:gradFill>
              </a:rPr>
              <a:t>shader</a:t>
            </a:r>
            <a:endParaRPr lang="en-US" sz="1800" spc="-52" dirty="0">
              <a:gradFill>
                <a:gsLst>
                  <a:gs pos="2917">
                    <a:schemeClr val="tx1"/>
                  </a:gs>
                  <a:gs pos="93000">
                    <a:schemeClr val="tx1"/>
                  </a:gs>
                </a:gsLst>
                <a:lin ang="5400000" scaled="0"/>
              </a:gradFill>
            </a:endParaRPr>
          </a:p>
          <a:p>
            <a:pPr lvl="1">
              <a:lnSpc>
                <a:spcPct val="80000"/>
              </a:lnSpc>
              <a:spcBef>
                <a:spcPts val="900"/>
              </a:spcBef>
            </a:pPr>
            <a:r>
              <a:rPr lang="en-US" sz="1800" spc="-52" dirty="0">
                <a:gradFill>
                  <a:gsLst>
                    <a:gs pos="2917">
                      <a:schemeClr val="tx1"/>
                    </a:gs>
                    <a:gs pos="93000">
                      <a:schemeClr val="tx1"/>
                    </a:gs>
                  </a:gsLst>
                  <a:lin ang="5400000" scaled="0"/>
                </a:gradFill>
              </a:rPr>
              <a:t>Hull </a:t>
            </a:r>
            <a:r>
              <a:rPr lang="en-US" sz="1800" spc="-52" dirty="0" err="1">
                <a:gradFill>
                  <a:gsLst>
                    <a:gs pos="2917">
                      <a:schemeClr val="tx1"/>
                    </a:gs>
                    <a:gs pos="93000">
                      <a:schemeClr val="tx1"/>
                    </a:gs>
                  </a:gsLst>
                  <a:lin ang="5400000" scaled="0"/>
                </a:gradFill>
              </a:rPr>
              <a:t>shader</a:t>
            </a:r>
            <a:endParaRPr lang="en-US" sz="1800" spc="-52" dirty="0">
              <a:gradFill>
                <a:gsLst>
                  <a:gs pos="2917">
                    <a:schemeClr val="tx1"/>
                  </a:gs>
                  <a:gs pos="93000">
                    <a:schemeClr val="tx1"/>
                  </a:gs>
                </a:gsLst>
                <a:lin ang="5400000" scaled="0"/>
              </a:gradFill>
            </a:endParaRPr>
          </a:p>
          <a:p>
            <a:pPr lvl="1">
              <a:lnSpc>
                <a:spcPct val="80000"/>
              </a:lnSpc>
              <a:spcBef>
                <a:spcPts val="900"/>
              </a:spcBef>
            </a:pPr>
            <a:r>
              <a:rPr lang="en-US" sz="1800" spc="-52" dirty="0">
                <a:gradFill>
                  <a:gsLst>
                    <a:gs pos="2917">
                      <a:schemeClr val="tx1"/>
                    </a:gs>
                    <a:gs pos="93000">
                      <a:schemeClr val="tx1"/>
                    </a:gs>
                  </a:gsLst>
                  <a:lin ang="5400000" scaled="0"/>
                </a:gradFill>
              </a:rPr>
              <a:t>Pixel </a:t>
            </a:r>
            <a:r>
              <a:rPr lang="en-US" sz="1800" spc="-52" dirty="0" err="1">
                <a:gradFill>
                  <a:gsLst>
                    <a:gs pos="2917">
                      <a:schemeClr val="tx1"/>
                    </a:gs>
                    <a:gs pos="93000">
                      <a:schemeClr val="tx1"/>
                    </a:gs>
                  </a:gsLst>
                  <a:lin ang="5400000" scaled="0"/>
                </a:gradFill>
              </a:rPr>
              <a:t>shader</a:t>
            </a:r>
            <a:endParaRPr lang="en-US" sz="1800" spc="-52" dirty="0">
              <a:gradFill>
                <a:gsLst>
                  <a:gs pos="2917">
                    <a:schemeClr val="tx1"/>
                  </a:gs>
                  <a:gs pos="93000">
                    <a:schemeClr val="tx1"/>
                  </a:gs>
                </a:gsLst>
                <a:lin ang="5400000" scaled="0"/>
              </a:gradFill>
            </a:endParaRPr>
          </a:p>
          <a:p>
            <a:pPr lvl="1">
              <a:lnSpc>
                <a:spcPct val="80000"/>
              </a:lnSpc>
              <a:spcBef>
                <a:spcPts val="900"/>
              </a:spcBef>
            </a:pPr>
            <a:r>
              <a:rPr lang="en-US" sz="1800" spc="-52" dirty="0" smtClean="0">
                <a:gradFill>
                  <a:gsLst>
                    <a:gs pos="2917">
                      <a:schemeClr val="tx1"/>
                    </a:gs>
                    <a:gs pos="93000">
                      <a:schemeClr val="tx1"/>
                    </a:gs>
                  </a:gsLst>
                  <a:lin ang="5400000" scaled="0"/>
                </a:gradFill>
              </a:rPr>
              <a:t>Vertex </a:t>
            </a:r>
            <a:r>
              <a:rPr lang="en-US" sz="1800" spc="-52" dirty="0" err="1" smtClean="0">
                <a:gradFill>
                  <a:gsLst>
                    <a:gs pos="2917">
                      <a:schemeClr val="tx1"/>
                    </a:gs>
                    <a:gs pos="93000">
                      <a:schemeClr val="tx1"/>
                    </a:gs>
                  </a:gsLst>
                  <a:lin ang="5400000" scaled="0"/>
                </a:gradFill>
              </a:rPr>
              <a:t>shader</a:t>
            </a:r>
            <a:endParaRPr lang="en-US" sz="1800" spc="-52" dirty="0" smtClean="0">
              <a:gradFill>
                <a:gsLst>
                  <a:gs pos="2917">
                    <a:schemeClr val="tx1"/>
                  </a:gs>
                  <a:gs pos="93000">
                    <a:schemeClr val="tx1"/>
                  </a:gs>
                </a:gsLst>
                <a:lin ang="5400000" scaled="0"/>
              </a:gradFill>
            </a:endParaRPr>
          </a:p>
          <a:p>
            <a:pPr lvl="1">
              <a:lnSpc>
                <a:spcPct val="80000"/>
              </a:lnSpc>
              <a:spcBef>
                <a:spcPts val="900"/>
              </a:spcBef>
            </a:pPr>
            <a:r>
              <a:rPr lang="en-US" sz="1800" spc="-52" dirty="0" smtClean="0">
                <a:gradFill>
                  <a:gsLst>
                    <a:gs pos="2917">
                      <a:schemeClr val="tx1"/>
                    </a:gs>
                    <a:gs pos="93000">
                      <a:schemeClr val="tx1"/>
                    </a:gs>
                  </a:gsLst>
                  <a:lin ang="5400000" scaled="0"/>
                </a:gradFill>
              </a:rPr>
              <a:t>HLSL Header</a:t>
            </a:r>
          </a:p>
          <a:p>
            <a:pPr lvl="1">
              <a:lnSpc>
                <a:spcPct val="80000"/>
              </a:lnSpc>
              <a:spcBef>
                <a:spcPts val="900"/>
              </a:spcBef>
            </a:pPr>
            <a:r>
              <a:rPr lang="en-US" sz="1800" spc="-52" dirty="0" smtClean="0">
                <a:gradFill>
                  <a:gsLst>
                    <a:gs pos="2917">
                      <a:schemeClr val="tx1"/>
                    </a:gs>
                    <a:gs pos="93000">
                      <a:schemeClr val="tx1"/>
                    </a:gs>
                  </a:gsLst>
                  <a:lin ang="5400000" scaled="0"/>
                </a:gradFill>
              </a:rPr>
              <a:t>3D Scene (.</a:t>
            </a:r>
            <a:r>
              <a:rPr lang="en-US" sz="1800" spc="-52" dirty="0" err="1" smtClean="0">
                <a:gradFill>
                  <a:gsLst>
                    <a:gs pos="2917">
                      <a:schemeClr val="tx1"/>
                    </a:gs>
                    <a:gs pos="93000">
                      <a:schemeClr val="tx1"/>
                    </a:gs>
                  </a:gsLst>
                  <a:lin ang="5400000" scaled="0"/>
                </a:gradFill>
              </a:rPr>
              <a:t>fbx</a:t>
            </a:r>
            <a:r>
              <a:rPr lang="en-US" sz="1800" spc="-52" dirty="0" smtClean="0">
                <a:gradFill>
                  <a:gsLst>
                    <a:gs pos="2917">
                      <a:schemeClr val="tx1"/>
                    </a:gs>
                    <a:gs pos="93000">
                      <a:schemeClr val="tx1"/>
                    </a:gs>
                  </a:gsLst>
                  <a:lin ang="5400000" scaled="0"/>
                </a:gradFill>
              </a:rPr>
              <a:t>)</a:t>
            </a:r>
          </a:p>
          <a:p>
            <a:pPr lvl="1">
              <a:lnSpc>
                <a:spcPct val="80000"/>
              </a:lnSpc>
              <a:spcBef>
                <a:spcPts val="900"/>
              </a:spcBef>
            </a:pPr>
            <a:r>
              <a:rPr lang="en-US" sz="1800" spc="-52" dirty="0" smtClean="0">
                <a:gradFill>
                  <a:gsLst>
                    <a:gs pos="2917">
                      <a:schemeClr val="tx1"/>
                    </a:gs>
                    <a:gs pos="93000">
                      <a:schemeClr val="tx1"/>
                    </a:gs>
                  </a:gsLst>
                  <a:lin ang="5400000" scaled="0"/>
                </a:gradFill>
              </a:rPr>
              <a:t>Visual </a:t>
            </a:r>
            <a:r>
              <a:rPr lang="en-US" sz="1800" spc="-52" dirty="0" err="1" smtClean="0">
                <a:gradFill>
                  <a:gsLst>
                    <a:gs pos="2917">
                      <a:schemeClr val="tx1"/>
                    </a:gs>
                    <a:gs pos="93000">
                      <a:schemeClr val="tx1"/>
                    </a:gs>
                  </a:gsLst>
                  <a:lin ang="5400000" scaled="0"/>
                </a:gradFill>
              </a:rPr>
              <a:t>Shader</a:t>
            </a:r>
            <a:r>
              <a:rPr lang="en-US" sz="1800" spc="-52" dirty="0" smtClean="0">
                <a:gradFill>
                  <a:gsLst>
                    <a:gs pos="2917">
                      <a:schemeClr val="tx1"/>
                    </a:gs>
                    <a:gs pos="93000">
                      <a:schemeClr val="tx1"/>
                    </a:gs>
                  </a:gsLst>
                  <a:lin ang="5400000" scaled="0"/>
                </a:gradFill>
              </a:rPr>
              <a:t> Graph (.</a:t>
            </a:r>
            <a:r>
              <a:rPr lang="en-US" sz="1800" spc="-52" dirty="0" err="1" smtClean="0">
                <a:gradFill>
                  <a:gsLst>
                    <a:gs pos="2917">
                      <a:schemeClr val="tx1"/>
                    </a:gs>
                    <a:gs pos="93000">
                      <a:schemeClr val="tx1"/>
                    </a:gs>
                  </a:gsLst>
                  <a:lin ang="5400000" scaled="0"/>
                </a:gradFill>
              </a:rPr>
              <a:t>dgsl</a:t>
            </a:r>
            <a:r>
              <a:rPr lang="en-US" sz="1800" spc="-52" dirty="0" smtClean="0">
                <a:gradFill>
                  <a:gsLst>
                    <a:gs pos="2917">
                      <a:schemeClr val="tx1"/>
                    </a:gs>
                    <a:gs pos="93000">
                      <a:schemeClr val="tx1"/>
                    </a:gs>
                  </a:gsLst>
                  <a:lin ang="5400000" scaled="0"/>
                </a:gradFill>
              </a:rPr>
              <a:t>)</a:t>
            </a:r>
            <a:endParaRPr lang="en-US" dirty="0" smtClean="0"/>
          </a:p>
        </p:txBody>
      </p:sp>
      <p:pic>
        <p:nvPicPr>
          <p:cNvPr id="11" name="Picture Placeholder 10"/>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3183" t="-1029" r="3680" b="1029"/>
          <a:stretch/>
        </p:blipFill>
        <p:spPr>
          <a:xfrm>
            <a:off x="638053" y="1305051"/>
            <a:ext cx="4572000" cy="4557415"/>
          </a:xfrm>
        </p:spPr>
      </p:pic>
      <p:sp>
        <p:nvSpPr>
          <p:cNvPr id="8" name="Title 7"/>
          <p:cNvSpPr>
            <a:spLocks noGrp="1"/>
          </p:cNvSpPr>
          <p:nvPr>
            <p:ph type="title"/>
          </p:nvPr>
        </p:nvSpPr>
        <p:spPr/>
        <p:txBody>
          <a:bodyPr/>
          <a:lstStyle/>
          <a:p>
            <a:r>
              <a:rPr lang="en-US" dirty="0" smtClean="0"/>
              <a:t>Project/item template</a:t>
            </a:r>
            <a:endParaRPr lang="en-US" dirty="0"/>
          </a:p>
        </p:txBody>
      </p:sp>
    </p:spTree>
    <p:extLst>
      <p:ext uri="{BB962C8B-B14F-4D97-AF65-F5344CB8AC3E}">
        <p14:creationId xmlns:p14="http://schemas.microsoft.com/office/powerpoint/2010/main" val="27084733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pc="-100" dirty="0"/>
              <a:t>HLSL editor keyword  colorization</a:t>
            </a:r>
          </a:p>
          <a:p>
            <a:r>
              <a:rPr lang="en-US" spc="-100" dirty="0"/>
              <a:t>HLSL compilation built into VS</a:t>
            </a:r>
          </a:p>
          <a:p>
            <a:r>
              <a:rPr lang="en-US" spc="-100" dirty="0" err="1"/>
              <a:t>Shader</a:t>
            </a:r>
            <a:r>
              <a:rPr lang="en-US" spc="-100" dirty="0"/>
              <a:t> property setting in VS</a:t>
            </a:r>
          </a:p>
        </p:txBody>
      </p:sp>
      <p:pic>
        <p:nvPicPr>
          <p:cNvPr id="5" name="Picture Placeholder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0579" b="10579"/>
          <a:stretch>
            <a:fillRect/>
          </a:stretch>
        </p:blipFill>
        <p:spPr>
          <a:xfrm>
            <a:off x="813900" y="1387112"/>
            <a:ext cx="4572000" cy="4557415"/>
          </a:xfrm>
        </p:spPr>
      </p:pic>
      <p:sp>
        <p:nvSpPr>
          <p:cNvPr id="4" name="Title 3"/>
          <p:cNvSpPr>
            <a:spLocks noGrp="1"/>
          </p:cNvSpPr>
          <p:nvPr>
            <p:ph type="title"/>
          </p:nvPr>
        </p:nvSpPr>
        <p:spPr/>
        <p:txBody>
          <a:bodyPr/>
          <a:lstStyle/>
          <a:p>
            <a:r>
              <a:rPr lang="en-US" dirty="0" smtClean="0"/>
              <a:t>HLSL editor and compilation</a:t>
            </a:r>
            <a:endParaRPr lang="en-US" dirty="0"/>
          </a:p>
        </p:txBody>
      </p:sp>
    </p:spTree>
    <p:extLst>
      <p:ext uri="{BB962C8B-B14F-4D97-AF65-F5344CB8AC3E}">
        <p14:creationId xmlns:p14="http://schemas.microsoft.com/office/powerpoint/2010/main" val="225051413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96150" y="4377174"/>
            <a:ext cx="10450656" cy="1406089"/>
          </a:xfrm>
        </p:spPr>
        <p:txBody>
          <a:bodyPr/>
          <a:lstStyle/>
          <a:p>
            <a:r>
              <a:rPr lang="en-US" dirty="0" smtClean="0"/>
              <a:t>Demo</a:t>
            </a:r>
            <a:endParaRPr lang="en-US" dirty="0"/>
          </a:p>
        </p:txBody>
      </p:sp>
      <p:sp>
        <p:nvSpPr>
          <p:cNvPr id="9" name="Text Placeholder 8"/>
          <p:cNvSpPr>
            <a:spLocks noGrp="1"/>
          </p:cNvSpPr>
          <p:nvPr>
            <p:ph type="body" sz="quarter" idx="11"/>
          </p:nvPr>
        </p:nvSpPr>
        <p:spPr>
          <a:xfrm>
            <a:off x="992101" y="2125663"/>
            <a:ext cx="10445796" cy="932293"/>
          </a:xfrm>
        </p:spPr>
        <p:txBody>
          <a:bodyPr/>
          <a:lstStyle/>
          <a:p>
            <a:pPr>
              <a:lnSpc>
                <a:spcPct val="85000"/>
              </a:lnSpc>
              <a:spcBef>
                <a:spcPts val="0"/>
              </a:spcBef>
            </a:pPr>
            <a:r>
              <a:rPr lang="en-US" dirty="0"/>
              <a:t>Explore and debug a DirectX app with Visual Studio 2012</a:t>
            </a:r>
          </a:p>
        </p:txBody>
      </p:sp>
    </p:spTree>
    <p:extLst>
      <p:ext uri="{BB962C8B-B14F-4D97-AF65-F5344CB8AC3E}">
        <p14:creationId xmlns:p14="http://schemas.microsoft.com/office/powerpoint/2010/main" val="191821858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Rong Lu</External_x0020_Speaker>
    <Session_x0020_Code xmlns="2295e2e7-0eeb-498e-8716-217bb2ee6ee3">2-032</Session_x0020_Code>
    <ProductTaxHTField0 xmlns="2295e2e7-0eeb-498e-8716-217bb2ee6ee3">
      <Terms xmlns="http://schemas.microsoft.com/office/infopath/2007/PartnerControls"/>
    </ProductTaxHTField0>
    <Presentation_x0020_Date xmlns="2295e2e7-0eeb-498e-8716-217bb2ee6ee3">2012-10-31T00:00:00-07:00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8b529f77-48ab-4581-b468-93f09345b8aa"/>
    <ds:schemaRef ds:uri="230e9df3-be65-4c73-a93b-d1236ebd677e"/>
    <ds:schemaRef ds:uri="http://purl.org/dc/terms/"/>
    <ds:schemaRef ds:uri="2295e2e7-0eeb-498e-8716-217bb2ee6ee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1416</Words>
  <Application>Microsoft Office PowerPoint</Application>
  <PresentationFormat>Custom</PresentationFormat>
  <Paragraphs>221</Paragraphs>
  <Slides>22</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ＭＳ Ｐゴシック</vt:lpstr>
      <vt:lpstr>Arial</vt:lpstr>
      <vt:lpstr>Avenir LT Pro 45 Book</vt:lpstr>
      <vt:lpstr>Calibri</vt:lpstr>
      <vt:lpstr>Consolas</vt:lpstr>
      <vt:lpstr>Segoe UI</vt:lpstr>
      <vt:lpstr>Segoe UI Light</vt:lpstr>
      <vt:lpstr>Segoe UI Semibold</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DirectX graphics development with Visual Studio 2012</vt:lpstr>
      <vt:lpstr>Agenda </vt:lpstr>
      <vt:lpstr>Windows 8 for developers</vt:lpstr>
      <vt:lpstr>Why use DirectX?</vt:lpstr>
      <vt:lpstr>Windows 8 for DirectX developers </vt:lpstr>
      <vt:lpstr>PowerPoint Presentation</vt:lpstr>
      <vt:lpstr>Project/item template</vt:lpstr>
      <vt:lpstr>HLSL editor and compilation</vt:lpstr>
      <vt:lpstr>PowerPoint Presentation</vt:lpstr>
      <vt:lpstr>Image/texture editor</vt:lpstr>
      <vt:lpstr>Model/mesher viewer</vt:lpstr>
      <vt:lpstr>Graphics debugger</vt:lpstr>
      <vt:lpstr>PowerPoint Presentation</vt:lpstr>
      <vt:lpstr>Shader designer</vt:lpstr>
      <vt:lpstr>Interoperate to innovate and inspire</vt:lpstr>
      <vt:lpstr>Windows Phone 8 DX development</vt:lpstr>
      <vt:lpstr>Summary: Visual Studio 2012 for DX developers</vt:lpstr>
      <vt:lpstr>PowerPoint Presentation</vt:lpstr>
      <vt:lpstr>Related Sessions</vt:lpstr>
      <vt:lpstr>Resources</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DirectX graphics development with Visual Studio 2012</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2012-10-31T17:12:35Z</dcterms:created>
  <dcterms:modified xsi:type="dcterms:W3CDTF">2012-10-31T22:11:32Z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