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1.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2.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3.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4.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48" r:id="rId9"/>
    <p:sldMasterId id="2147484364" r:id="rId10"/>
    <p:sldMasterId id="2147484380" r:id="rId11"/>
    <p:sldMasterId id="2147484397" r:id="rId12"/>
    <p:sldMasterId id="2147484413" r:id="rId13"/>
    <p:sldMasterId id="2147484429" r:id="rId14"/>
    <p:sldMasterId id="2147484445" r:id="rId15"/>
    <p:sldMasterId id="2147484461" r:id="rId16"/>
    <p:sldMasterId id="2147484479" r:id="rId17"/>
    <p:sldMasterId id="2147484495" r:id="rId18"/>
  </p:sldMasterIdLst>
  <p:notesMasterIdLst>
    <p:notesMasterId r:id="rId73"/>
  </p:notesMasterIdLst>
  <p:handoutMasterIdLst>
    <p:handoutMasterId r:id="rId74"/>
  </p:handout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10" r:id="rId70"/>
    <p:sldId id="311" r:id="rId71"/>
    <p:sldId id="309" r:id="rId72"/>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811" autoAdjust="0"/>
  </p:normalViewPr>
  <p:slideViewPr>
    <p:cSldViewPr snapToGrid="0">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3.xml"/><Relationship Id="rId2" Type="http://schemas.openxmlformats.org/officeDocument/2006/relationships/customXml" Target="../customXml/item2.xml"/><Relationship Id="rId2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11/2/2012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11/2/2012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11/2/2012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4078125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5070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7086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5532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8661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7435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520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56670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30828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24123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5915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28161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85176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2591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66759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273577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191393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5348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2277D-4E65-471B-8FDC-312617F5EA89}"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226947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72745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2277D-4E65-471B-8FDC-312617F5EA89}"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23656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49560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33559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71866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09853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118678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66465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843296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180099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579467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666315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2277D-4E65-471B-8FDC-312617F5EA89}"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9144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727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3431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34698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3417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500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3E3A-F162-491E-AD4D-25F4AE6277B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7037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86"/>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893859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434" tIns="145944" rIns="182434" bIns="14594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76390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434" tIns="145944" rIns="182434" bIns="14594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1932"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6509149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1" y="3040063"/>
            <a:ext cx="6400801" cy="914400"/>
          </a:xfrm>
        </p:spPr>
        <p:txBody>
          <a:bodyPr wrap="square" lIns="182434" tIns="145944" rIns="182434" bIns="14594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1932"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46" tIns="0" rIns="248046"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23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1794908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1" y="3040063"/>
            <a:ext cx="6400801" cy="914400"/>
          </a:xfrm>
        </p:spPr>
        <p:txBody>
          <a:bodyPr vert="horz" wrap="square" lIns="182434" tIns="145944" rIns="182434" bIns="14594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1932"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46" tIns="0" rIns="248046"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23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72" y="296864"/>
            <a:ext cx="11887199" cy="914400"/>
          </a:xfrm>
        </p:spPr>
        <p:txBody>
          <a:bodyPr vert="horz" lIns="182434" tIns="45608" rIns="182434" bIns="45608"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8866807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1" y="3040063"/>
            <a:ext cx="6400801" cy="914400"/>
          </a:xfrm>
        </p:spPr>
        <p:txBody>
          <a:bodyPr vert="horz" wrap="square" lIns="182434" tIns="145944" rIns="182434" bIns="14594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1932"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7486835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5327483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7476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234"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45"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71" y="2301066"/>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234"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385791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89802" indent="-289802">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03" indent="-28030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59915" indent="-289802">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7950" indent="-22804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5991" indent="-228041">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068" tIns="77534" rIns="155068" bIns="77534"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0505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72"/>
            <a:ext cx="11887200" cy="5483225"/>
          </a:xfrm>
          <a:prstGeom prst="rect">
            <a:avLst/>
          </a:prstGeom>
        </p:spPr>
        <p:txBody>
          <a:bodyPr/>
          <a:lstStyle>
            <a:lvl1pPr marL="289802" indent="-289802">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03" indent="-28030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59915" indent="-289802">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7950" indent="-22804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5991" indent="-228041">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58736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81" y="6079056"/>
            <a:ext cx="11888787" cy="624843"/>
          </a:xfrm>
          <a:prstGeom prst="rect">
            <a:avLst/>
          </a:prstGeom>
          <a:noFill/>
          <a:ln w="12700">
            <a:noFill/>
            <a:miter lim="800000"/>
            <a:headEnd type="none" w="sm" len="sm"/>
            <a:tailEnd type="none" w="sm" len="sm"/>
          </a:ln>
          <a:effectLst/>
        </p:spPr>
        <p:txBody>
          <a:bodyPr vert="horz" wrap="square" lIns="182434" tIns="145944" rIns="182434" bIns="145944" numCol="1" anchor="t" anchorCtr="0" compatLnSpc="1">
            <a:prstTxWarp prst="textNoShape">
              <a:avLst/>
            </a:prstTxWarp>
            <a:spAutoFit/>
          </a:bodyPr>
          <a:lstStyle/>
          <a:p>
            <a:pPr defTabSz="930015"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015"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63"/>
            <a:ext cx="3288506" cy="704445"/>
          </a:xfrm>
          <a:prstGeom prst="rect">
            <a:avLst/>
          </a:prstGeom>
        </p:spPr>
      </p:pic>
    </p:spTree>
    <p:extLst>
      <p:ext uri="{BB962C8B-B14F-4D97-AF65-F5344CB8AC3E}">
        <p14:creationId xmlns:p14="http://schemas.microsoft.com/office/powerpoint/2010/main" val="10605731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453" tIns="145960" rIns="182453" bIns="145960" anchor="b">
            <a:noAutofit/>
          </a:bodyPr>
          <a:lstStyle>
            <a:lvl1pPr>
              <a:defRPr sz="19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68" y="2125685"/>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42326013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66740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453" tIns="145960" rIns="182453" bIns="145960">
            <a:noAutofit/>
          </a:bodyPr>
          <a:lstStyle>
            <a:lvl1pPr>
              <a:defRPr sz="3600"/>
            </a:lvl1pPr>
            <a:lvl2pPr>
              <a:defRPr sz="2800"/>
            </a:lvl2pPr>
            <a:lvl3pPr>
              <a:defRPr sz="2400"/>
            </a:lvl3pPr>
            <a:lvl4pPr>
              <a:defRPr sz="19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453" tIns="145960" rIns="182453" bIns="145960">
            <a:noAutofit/>
          </a:bodyPr>
          <a:lstStyle>
            <a:lvl1pPr algn="l" defTabSz="912029"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202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007" indent="0" algn="l" defTabSz="91202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013" indent="0" algn="l" defTabSz="91202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7854" indent="0" algn="l" defTabSz="912029"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602365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8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1409934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453" tIns="145960" rIns="182453" bIns="14596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34752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453" tIns="145960" rIns="182453" bIns="145960"/>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2029"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14160419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0" y="3040063"/>
            <a:ext cx="6400801" cy="914400"/>
          </a:xfrm>
        </p:spPr>
        <p:txBody>
          <a:bodyPr wrap="square" lIns="182453" tIns="145960" rIns="182453" bIns="145960"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2029"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73" tIns="0" rIns="248073"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365"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8304838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0" y="3040063"/>
            <a:ext cx="6400801" cy="914400"/>
          </a:xfrm>
        </p:spPr>
        <p:txBody>
          <a:bodyPr vert="horz" wrap="square" lIns="182453" tIns="145960" rIns="182453" bIns="145960"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2029"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73" tIns="0" rIns="248073"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365"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71" y="296864"/>
            <a:ext cx="11887199" cy="914400"/>
          </a:xfrm>
        </p:spPr>
        <p:txBody>
          <a:bodyPr vert="horz" lIns="182453" tIns="45613" rIns="182453" bIns="45613"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7991617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0" y="3040063"/>
            <a:ext cx="6400801" cy="914400"/>
          </a:xfrm>
        </p:spPr>
        <p:txBody>
          <a:bodyPr vert="horz" wrap="square" lIns="182453" tIns="145960" rIns="182453" bIns="145960"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2029"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74930740"/>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411090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564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365"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44"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69" y="2301066"/>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365"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60994040"/>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89833" indent="-28983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64" indent="-28033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06" indent="-28983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066" indent="-22806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131" indent="-228066">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085" tIns="77542" rIns="155085" bIns="77542"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31637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71"/>
            <a:ext cx="11887200" cy="5483225"/>
          </a:xfrm>
          <a:prstGeom prst="rect">
            <a:avLst/>
          </a:prstGeom>
        </p:spPr>
        <p:txBody>
          <a:bodyPr/>
          <a:lstStyle>
            <a:lvl1pPr marL="289833" indent="-28983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64" indent="-28033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06" indent="-28983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066" indent="-22806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131" indent="-228066">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1674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562446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80" y="6079055"/>
            <a:ext cx="11888787" cy="624843"/>
          </a:xfrm>
          <a:prstGeom prst="rect">
            <a:avLst/>
          </a:prstGeom>
          <a:noFill/>
          <a:ln w="12700">
            <a:noFill/>
            <a:miter lim="800000"/>
            <a:headEnd type="none" w="sm" len="sm"/>
            <a:tailEnd type="none" w="sm" len="sm"/>
          </a:ln>
          <a:effectLst/>
        </p:spPr>
        <p:txBody>
          <a:bodyPr vert="horz" wrap="square" lIns="182453" tIns="145960" rIns="182453" bIns="145960" numCol="1" anchor="t" anchorCtr="0" compatLnSpc="1">
            <a:prstTxWarp prst="textNoShape">
              <a:avLst/>
            </a:prstTxWarp>
            <a:spAutoFit/>
          </a:bodyPr>
          <a:lstStyle/>
          <a:p>
            <a:pPr defTabSz="930114"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114"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23063718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531" tIns="146022" rIns="182531" bIns="146022" anchor="b">
            <a:noAutofit/>
          </a:bodyPr>
          <a:lstStyle>
            <a:lvl1pPr>
              <a:defRPr sz="19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62" y="2125681"/>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39830332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291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531" tIns="146022" rIns="182531" bIns="146022">
            <a:noAutofit/>
          </a:bodyPr>
          <a:lstStyle>
            <a:lvl1pPr>
              <a:defRPr sz="3600"/>
            </a:lvl1pPr>
            <a:lvl2pPr>
              <a:defRPr sz="2800"/>
            </a:lvl2pPr>
            <a:lvl3pPr>
              <a:defRPr sz="2400"/>
            </a:lvl3pPr>
            <a:lvl4pPr>
              <a:defRPr sz="19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531" tIns="146022" rIns="182531" bIns="146022">
            <a:noAutofit/>
          </a:bodyPr>
          <a:lstStyle>
            <a:lvl1pPr algn="l" defTabSz="912418"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241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104" indent="0" algn="l" defTabSz="91241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208" indent="0" algn="l" defTabSz="912418"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8169" indent="0" algn="l" defTabSz="912418"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190422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81"/>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4220645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531" tIns="146022" rIns="182531" bIns="146022"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140458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531" tIns="146022" rIns="182531" bIns="146022"/>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2418"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9905449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64" y="3040063"/>
            <a:ext cx="6400801" cy="914400"/>
          </a:xfrm>
        </p:spPr>
        <p:txBody>
          <a:bodyPr wrap="square" lIns="182531" tIns="146022" rIns="182531" bIns="146022"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2418"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178" tIns="0" rIns="248178"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89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33029844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64" y="3040063"/>
            <a:ext cx="6400801" cy="914400"/>
          </a:xfrm>
        </p:spPr>
        <p:txBody>
          <a:bodyPr vert="horz" wrap="square" lIns="182531" tIns="146022" rIns="182531" bIns="146022"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2418"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178" tIns="0" rIns="248178"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89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65" y="296864"/>
            <a:ext cx="11887199" cy="914400"/>
          </a:xfrm>
        </p:spPr>
        <p:txBody>
          <a:bodyPr vert="horz" lIns="182531" tIns="45632" rIns="182531" bIns="45632"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492689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64" y="3040063"/>
            <a:ext cx="6400801" cy="914400"/>
          </a:xfrm>
        </p:spPr>
        <p:txBody>
          <a:bodyPr vert="horz" wrap="square" lIns="182531" tIns="146022" rIns="182531" bIns="146022"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2418"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6374019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2426378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8405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89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38"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64" y="2301066"/>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89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278144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89956" indent="-2899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407" indent="-28045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370" indent="-2899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528" indent="-22816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691" indent="-228163">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153" tIns="77576" rIns="155153" bIns="77576"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6094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67"/>
            <a:ext cx="11887200" cy="5483225"/>
          </a:xfrm>
          <a:prstGeom prst="rect">
            <a:avLst/>
          </a:prstGeom>
        </p:spPr>
        <p:txBody>
          <a:bodyPr/>
          <a:lstStyle>
            <a:lvl1pPr marL="289956" indent="-2899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407" indent="-28045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370" indent="-2899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528" indent="-22816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691" indent="-228163">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6297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74" y="6079051"/>
            <a:ext cx="11888787" cy="624843"/>
          </a:xfrm>
          <a:prstGeom prst="rect">
            <a:avLst/>
          </a:prstGeom>
          <a:noFill/>
          <a:ln w="12700">
            <a:noFill/>
            <a:miter lim="800000"/>
            <a:headEnd type="none" w="sm" len="sm"/>
            <a:tailEnd type="none" w="sm" len="sm"/>
          </a:ln>
          <a:effectLst/>
        </p:spPr>
        <p:txBody>
          <a:bodyPr vert="horz" wrap="square" lIns="182531" tIns="146022" rIns="182531" bIns="146022" numCol="1" anchor="t" anchorCtr="0" compatLnSpc="1">
            <a:prstTxWarp prst="textNoShape">
              <a:avLst/>
            </a:prstTxWarp>
            <a:spAutoFit/>
          </a:bodyPr>
          <a:lstStyle/>
          <a:p>
            <a:pPr defTabSz="930509"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509"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58"/>
            <a:ext cx="3288506" cy="704445"/>
          </a:xfrm>
          <a:prstGeom prst="rect">
            <a:avLst/>
          </a:prstGeom>
        </p:spPr>
      </p:pic>
    </p:spTree>
    <p:extLst>
      <p:ext uri="{BB962C8B-B14F-4D97-AF65-F5344CB8AC3E}">
        <p14:creationId xmlns:p14="http://schemas.microsoft.com/office/powerpoint/2010/main" val="35628120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61" tIns="146288" rIns="182861" bIns="146288" anchor="b">
            <a:noAutofit/>
          </a:bodyPr>
          <a:lstStyle>
            <a:lvl1pPr>
              <a:defRPr sz="19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9" y="2125664"/>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16144008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1764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61" tIns="146288" rIns="182861" bIns="146288">
            <a:noAutofit/>
          </a:bodyPr>
          <a:lstStyle>
            <a:lvl1pPr>
              <a:defRPr sz="3600"/>
            </a:lvl1pPr>
            <a:lvl2pPr>
              <a:defRPr sz="2800"/>
            </a:lvl2pPr>
            <a:lvl3pPr>
              <a:defRPr sz="2400"/>
            </a:lvl3pPr>
            <a:lvl4pPr>
              <a:defRPr sz="19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61" tIns="146288" rIns="182861" bIns="146288">
            <a:noAutofit/>
          </a:bodyPr>
          <a:lstStyle>
            <a:lvl1pPr algn="l" defTabSz="914069"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06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17" indent="0" algn="l" defTabSz="91406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33" indent="0" algn="l" defTabSz="91406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07" indent="0" algn="l" defTabSz="914069"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775263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2128422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61" tIns="146288" rIns="182861" bIns="146288"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532007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61" tIns="146288" rIns="182861" bIns="146288"/>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069"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9038761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wrap="square" lIns="182861" tIns="146288" rIns="182861" bIns="146288"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069"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28" tIns="0" rIns="248628"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13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94430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61" tIns="146288" rIns="182861" bIns="146288"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069"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28" tIns="0" rIns="248628"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13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2" y="296864"/>
            <a:ext cx="11887199" cy="914400"/>
          </a:xfrm>
        </p:spPr>
        <p:txBody>
          <a:bodyPr vert="horz" lIns="182861" tIns="45715" rIns="182861" bIns="45715"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06136492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61" tIns="146288" rIns="182861" bIns="146288"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069"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7"/>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354838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2845289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400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134"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1"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134"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4422446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482" indent="-290482">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39" indent="-28095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22" indent="-290482">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97" indent="-22857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73" indent="-228576">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41" tIns="77721" rIns="155441" bIns="77721"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30709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5483225"/>
          </a:xfrm>
          <a:prstGeom prst="rect">
            <a:avLst/>
          </a:prstGeom>
        </p:spPr>
        <p:txBody>
          <a:bodyPr/>
          <a:lstStyle>
            <a:lvl1pPr marL="290482" indent="-290482">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39" indent="-280959">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22" indent="-290482">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97" indent="-22857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73" indent="-228576">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7696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11888787" cy="624843"/>
          </a:xfrm>
          <a:prstGeom prst="rect">
            <a:avLst/>
          </a:prstGeom>
          <a:noFill/>
          <a:ln w="12700">
            <a:noFill/>
            <a:miter lim="800000"/>
            <a:headEnd type="none" w="sm" len="sm"/>
            <a:tailEnd type="none" w="sm" len="sm"/>
          </a:ln>
          <a:effectLst/>
        </p:spPr>
        <p:txBody>
          <a:bodyPr vert="horz" wrap="square" lIns="182861" tIns="146288" rIns="182861" bIns="146288" numCol="1" anchor="t" anchorCtr="0" compatLnSpc="1">
            <a:prstTxWarp prst="textNoShape">
              <a:avLst/>
            </a:prstTxWarp>
            <a:spAutoFit/>
          </a:bodyPr>
          <a:lstStyle/>
          <a:p>
            <a:pPr defTabSz="932191"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191"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41554129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608" tIns="146085" rIns="182608" bIns="146085" anchor="b">
            <a:noAutofit/>
          </a:bodyPr>
          <a:lstStyle>
            <a:lvl1pPr>
              <a:defRPr sz="19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57" y="2125677"/>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27245281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856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608" tIns="146085" rIns="182608" bIns="146085">
            <a:noAutofit/>
          </a:bodyPr>
          <a:lstStyle>
            <a:lvl1pPr>
              <a:defRPr sz="3600"/>
            </a:lvl1pPr>
            <a:lvl2pPr>
              <a:defRPr sz="2800"/>
            </a:lvl2pPr>
            <a:lvl3pPr>
              <a:defRPr sz="2400"/>
            </a:lvl3pPr>
            <a:lvl4pPr>
              <a:defRPr sz="19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608" tIns="146085" rIns="182608" bIns="146085">
            <a:noAutofit/>
          </a:bodyPr>
          <a:lstStyle>
            <a:lvl1pPr algn="l" defTabSz="91280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280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202" indent="0" algn="l" defTabSz="91280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402" indent="0" algn="l" defTabSz="91280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8483" indent="0" algn="l" defTabSz="91280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889833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77"/>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4470882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608" tIns="146085" rIns="182608" bIns="146085"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633853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608" tIns="146085" rIns="182608" bIns="146085"/>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280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7385181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9" y="3040063"/>
            <a:ext cx="6400801" cy="914400"/>
          </a:xfrm>
        </p:spPr>
        <p:txBody>
          <a:bodyPr wrap="square" lIns="182608" tIns="146085" rIns="182608" bIns="146085"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280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284" tIns="0" rIns="24828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141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97383501"/>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9" y="3040063"/>
            <a:ext cx="6400801" cy="914400"/>
          </a:xfrm>
        </p:spPr>
        <p:txBody>
          <a:bodyPr vert="horz" wrap="square" lIns="182608" tIns="146085" rIns="182608" bIns="146085"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280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284" tIns="0" rIns="24828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1419"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60" y="296864"/>
            <a:ext cx="11887199" cy="914400"/>
          </a:xfrm>
        </p:spPr>
        <p:txBody>
          <a:bodyPr vert="horz" lIns="182608" tIns="45651" rIns="182608" bIns="45651"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51133037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59" y="3040063"/>
            <a:ext cx="6400801" cy="914400"/>
          </a:xfrm>
        </p:spPr>
        <p:txBody>
          <a:bodyPr vert="horz" wrap="square" lIns="182608" tIns="146085" rIns="182608" bIns="146085"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280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16105753"/>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298749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2254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141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33" y="2301253"/>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58" y="2301064"/>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1419"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937638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080" indent="-29008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650" indent="-28057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735" indent="-29008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990" indent="-22826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250" indent="-228260">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221" tIns="77610" rIns="155221" bIns="77610"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248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63"/>
            <a:ext cx="11887200" cy="5483225"/>
          </a:xfrm>
          <a:prstGeom prst="rect">
            <a:avLst/>
          </a:prstGeom>
        </p:spPr>
        <p:txBody>
          <a:bodyPr/>
          <a:lstStyle>
            <a:lvl1pPr marL="290080" indent="-29008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650" indent="-280572">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735" indent="-29008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990" indent="-22826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250" indent="-228260">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9315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69" y="6079047"/>
            <a:ext cx="11888787" cy="624843"/>
          </a:xfrm>
          <a:prstGeom prst="rect">
            <a:avLst/>
          </a:prstGeom>
          <a:noFill/>
          <a:ln w="12700">
            <a:noFill/>
            <a:miter lim="800000"/>
            <a:headEnd type="none" w="sm" len="sm"/>
            <a:tailEnd type="none" w="sm" len="sm"/>
          </a:ln>
          <a:effectLst/>
        </p:spPr>
        <p:txBody>
          <a:bodyPr vert="horz" wrap="square" lIns="182608" tIns="146085" rIns="182608" bIns="146085" numCol="1" anchor="t" anchorCtr="0" compatLnSpc="1">
            <a:prstTxWarp prst="textNoShape">
              <a:avLst/>
            </a:prstTxWarp>
            <a:spAutoFit/>
          </a:bodyPr>
          <a:lstStyle/>
          <a:p>
            <a:pPr defTabSz="930905"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905"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54"/>
            <a:ext cx="3288506" cy="704445"/>
          </a:xfrm>
          <a:prstGeom prst="rect">
            <a:avLst/>
          </a:prstGeom>
        </p:spPr>
      </p:pic>
    </p:spTree>
    <p:extLst>
      <p:ext uri="{BB962C8B-B14F-4D97-AF65-F5344CB8AC3E}">
        <p14:creationId xmlns:p14="http://schemas.microsoft.com/office/powerpoint/2010/main" val="27065300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744" tIns="146193" rIns="182744" bIns="146193" anchor="b">
            <a:noAutofit/>
          </a:bodyPr>
          <a:lstStyle>
            <a:lvl1pPr>
              <a:defRPr sz="19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48" y="2125670"/>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19734473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50599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744" tIns="146193" rIns="182744" bIns="146193">
            <a:noAutofit/>
          </a:bodyPr>
          <a:lstStyle>
            <a:lvl1pPr>
              <a:defRPr sz="3600"/>
            </a:lvl1pPr>
            <a:lvl2pPr>
              <a:defRPr sz="2800"/>
            </a:lvl2pPr>
            <a:lvl3pPr>
              <a:defRPr sz="2400"/>
            </a:lvl3pPr>
            <a:lvl4pPr>
              <a:defRPr sz="19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744" tIns="146193" rIns="182744" bIns="146193">
            <a:noAutofit/>
          </a:bodyPr>
          <a:lstStyle>
            <a:lvl1pPr algn="l" defTabSz="91348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348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372" indent="0" algn="l" defTabSz="91348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742" indent="0" algn="l" defTabSz="91348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035" indent="0" algn="l" defTabSz="91348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447091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70"/>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1843879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744" tIns="146193" rIns="182744" bIns="146193"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673397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744" tIns="146193" rIns="182744" bIns="146193"/>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348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29892066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9" y="3040063"/>
            <a:ext cx="6400801" cy="914400"/>
          </a:xfrm>
        </p:spPr>
        <p:txBody>
          <a:bodyPr wrap="square" lIns="182744" tIns="146193" rIns="182744" bIns="146193"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48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469" tIns="0" rIns="248469"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34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043002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9" y="3040063"/>
            <a:ext cx="6400801" cy="914400"/>
          </a:xfrm>
        </p:spPr>
        <p:txBody>
          <a:bodyPr vert="horz" wrap="square" lIns="182744" tIns="146193" rIns="182744" bIns="146193"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48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469" tIns="0" rIns="248469"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2342"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50" y="296864"/>
            <a:ext cx="11887199" cy="914400"/>
          </a:xfrm>
        </p:spPr>
        <p:txBody>
          <a:bodyPr vert="horz" lIns="182744" tIns="45685" rIns="182744" bIns="45685"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300570589"/>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9" y="3040063"/>
            <a:ext cx="6400801" cy="914400"/>
          </a:xfrm>
        </p:spPr>
        <p:txBody>
          <a:bodyPr vert="horz" wrap="square" lIns="182744" tIns="146193" rIns="182744" bIns="146193"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348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73"/>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8995554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2101517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937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234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23" y="2301246"/>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9" y="2301057"/>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2342"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479305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296" indent="-29029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075" indent="-280780">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373" indent="-29029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02" indent="-22843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231" indent="-228430">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340" tIns="77670" rIns="155340" bIns="77670"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530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6"/>
            <a:ext cx="11887200" cy="5483225"/>
          </a:xfrm>
          <a:prstGeom prst="rect">
            <a:avLst/>
          </a:prstGeom>
        </p:spPr>
        <p:txBody>
          <a:bodyPr/>
          <a:lstStyle>
            <a:lvl1pPr marL="290296" indent="-29029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075" indent="-280780">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373" indent="-29029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02" indent="-22843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231" indent="-228430">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2518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9" y="6079039"/>
            <a:ext cx="11888787" cy="624843"/>
          </a:xfrm>
          <a:prstGeom prst="rect">
            <a:avLst/>
          </a:prstGeom>
          <a:noFill/>
          <a:ln w="12700">
            <a:noFill/>
            <a:miter lim="800000"/>
            <a:headEnd type="none" w="sm" len="sm"/>
            <a:tailEnd type="none" w="sm" len="sm"/>
          </a:ln>
          <a:effectLst/>
        </p:spPr>
        <p:txBody>
          <a:bodyPr vert="horz" wrap="square" lIns="182744" tIns="146193" rIns="182744" bIns="146193" numCol="1" anchor="t" anchorCtr="0" compatLnSpc="1">
            <a:prstTxWarp prst="textNoShape">
              <a:avLst/>
            </a:prstTxWarp>
            <a:spAutoFit/>
          </a:bodyPr>
          <a:lstStyle/>
          <a:p>
            <a:pPr defTabSz="931597"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597"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47"/>
            <a:ext cx="3288506" cy="704445"/>
          </a:xfrm>
          <a:prstGeom prst="rect">
            <a:avLst/>
          </a:prstGeom>
        </p:spPr>
      </p:pic>
    </p:spTree>
    <p:extLst>
      <p:ext uri="{BB962C8B-B14F-4D97-AF65-F5344CB8AC3E}">
        <p14:creationId xmlns:p14="http://schemas.microsoft.com/office/powerpoint/2010/main" val="6227590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6296308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46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108349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7851165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694023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1677966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21870122"/>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20896178"/>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9387580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25442904"/>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674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698310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0297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7474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9198518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2144742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00052" y="6761374"/>
            <a:ext cx="1036372" cy="171624"/>
          </a:xfrm>
          <a:prstGeom prst="rect">
            <a:avLst/>
          </a:prstGeom>
        </p:spPr>
        <p:txBody>
          <a:bodyPr lIns="93278" tIns="46639" rIns="93278" bIns="46639"/>
          <a:lstStyle/>
          <a:p>
            <a:fld id="{B3B8D6CA-D4AF-4FDC-9641-A8569C957DEB}" type="datetime1">
              <a:rPr lang="en-US" smtClean="0">
                <a:solidFill>
                  <a:prstClr val="white"/>
                </a:solidFill>
              </a:rPr>
              <a:pPr/>
              <a:t>11/2/2012</a:t>
            </a:fld>
            <a:endParaRPr lang="en-US" dirty="0">
              <a:solidFill>
                <a:prstClr val="white"/>
              </a:solidFill>
            </a:endParaRPr>
          </a:p>
        </p:txBody>
      </p:sp>
      <p:sp>
        <p:nvSpPr>
          <p:cNvPr id="5" name="Footer Placeholder 4"/>
          <p:cNvSpPr>
            <a:spLocks noGrp="1"/>
          </p:cNvSpPr>
          <p:nvPr>
            <p:ph type="ftr" sz="quarter" idx="11"/>
          </p:nvPr>
        </p:nvSpPr>
        <p:spPr>
          <a:xfrm>
            <a:off x="287159" y="6761374"/>
            <a:ext cx="5309254" cy="171624"/>
          </a:xfrm>
          <a:prstGeom prst="rect">
            <a:avLst/>
          </a:prstGeom>
        </p:spPr>
        <p:txBody>
          <a:bodyPr lIns="93278" tIns="46639" rIns="93278" bIns="46639"/>
          <a:lstStyle/>
          <a:p>
            <a:endParaRPr lang="en-US">
              <a:solidFill>
                <a:prstClr val="white"/>
              </a:solidFill>
            </a:endParaRPr>
          </a:p>
        </p:txBody>
      </p:sp>
      <p:sp>
        <p:nvSpPr>
          <p:cNvPr id="6" name="Slide Number Placeholder 5"/>
          <p:cNvSpPr>
            <a:spLocks noGrp="1"/>
          </p:cNvSpPr>
          <p:nvPr>
            <p:ph type="sldNum" sz="quarter" idx="12"/>
          </p:nvPr>
        </p:nvSpPr>
        <p:spPr>
          <a:xfrm>
            <a:off x="5700052" y="6605940"/>
            <a:ext cx="1036372" cy="171624"/>
          </a:xfrm>
          <a:prstGeom prst="rect">
            <a:avLst/>
          </a:prstGeom>
        </p:spPr>
        <p:txBody>
          <a:bodyPr lIns="93278" tIns="46639" rIns="93278" bIns="46639"/>
          <a:lstStyle/>
          <a:p>
            <a:pPr algn="ctr"/>
            <a:fld id="{90156F56-D5AE-4C6F-B826-C69D1BC521BB}"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29563736"/>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6037715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779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659591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55665934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7270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12187155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79124004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035268987"/>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81337641"/>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88160342"/>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4821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802436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359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3271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43359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079396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294018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902490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8722675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3165035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34933856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1109033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43349754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07404164"/>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859122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13952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22914883"/>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629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578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41608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434" tIns="145944" rIns="182434" bIns="145944" anchor="b">
            <a:noAutofit/>
          </a:bodyPr>
          <a:lstStyle>
            <a:lvl1pPr>
              <a:defRPr sz="19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69" y="2125686"/>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10569811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422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434" tIns="145944" rIns="182434" bIns="145944">
            <a:noAutofit/>
          </a:bodyPr>
          <a:lstStyle>
            <a:lvl1pPr>
              <a:defRPr sz="3600"/>
            </a:lvl1pPr>
            <a:lvl2pPr>
              <a:defRPr sz="2800"/>
            </a:lvl2pPr>
            <a:lvl3pPr>
              <a:defRPr sz="2400"/>
            </a:lvl3pPr>
            <a:lvl4pPr>
              <a:defRPr sz="19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434" tIns="145944" rIns="182434" bIns="145944">
            <a:noAutofit/>
          </a:bodyPr>
          <a:lstStyle>
            <a:lvl1pPr algn="l" defTabSz="911932"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1932"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7983" indent="0" algn="l" defTabSz="911932"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5965" indent="0" algn="l" defTabSz="911932"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7776" indent="0" algn="l" defTabSz="911932"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40322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86"/>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386030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99" y="2473348"/>
            <a:ext cx="8161337"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217" tIns="45608" rIns="91217" bIns="45608" numCol="1" anchor="t" anchorCtr="0" compatLnSpc="1">
            <a:prstTxWarp prst="textNoShape">
              <a:avLst/>
            </a:prstTxWarp>
          </a:bodyPr>
          <a:lstStyle/>
          <a:p>
            <a:pPr defTabSz="930228"/>
            <a:endParaRPr lang="en-US">
              <a:solidFill>
                <a:srgbClr val="FFFFFF"/>
              </a:solidFill>
            </a:endParaRPr>
          </a:p>
        </p:txBody>
      </p:sp>
    </p:spTree>
    <p:extLst>
      <p:ext uri="{BB962C8B-B14F-4D97-AF65-F5344CB8AC3E}">
        <p14:creationId xmlns:p14="http://schemas.microsoft.com/office/powerpoint/2010/main" val="127589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434" tIns="145944" rIns="182434" bIns="14594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434" tIns="145944" rIns="182434" bIns="14594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5067" indent="0" algn="ctr">
              <a:buNone/>
              <a:defRPr>
                <a:solidFill>
                  <a:schemeClr val="tx1">
                    <a:tint val="75000"/>
                  </a:schemeClr>
                </a:solidFill>
              </a:defRPr>
            </a:lvl2pPr>
            <a:lvl3pPr marL="930134" indent="0" algn="ctr">
              <a:buNone/>
              <a:defRPr>
                <a:solidFill>
                  <a:schemeClr val="tx1">
                    <a:tint val="75000"/>
                  </a:schemeClr>
                </a:solidFill>
              </a:defRPr>
            </a:lvl3pPr>
            <a:lvl4pPr marL="1395207" indent="0" algn="ctr">
              <a:buNone/>
              <a:defRPr>
                <a:solidFill>
                  <a:schemeClr val="tx1">
                    <a:tint val="75000"/>
                  </a:schemeClr>
                </a:solidFill>
              </a:defRPr>
            </a:lvl4pPr>
            <a:lvl5pPr marL="1860269" indent="0" algn="ctr">
              <a:buNone/>
              <a:defRPr>
                <a:solidFill>
                  <a:schemeClr val="tx1">
                    <a:tint val="75000"/>
                  </a:schemeClr>
                </a:solidFill>
              </a:defRPr>
            </a:lvl5pPr>
            <a:lvl6pPr marL="2325339" indent="0" algn="ctr">
              <a:buNone/>
              <a:defRPr>
                <a:solidFill>
                  <a:schemeClr val="tx1">
                    <a:tint val="75000"/>
                  </a:schemeClr>
                </a:solidFill>
              </a:defRPr>
            </a:lvl6pPr>
            <a:lvl7pPr marL="2790404" indent="0" algn="ctr">
              <a:buNone/>
              <a:defRPr>
                <a:solidFill>
                  <a:schemeClr val="tx1">
                    <a:tint val="75000"/>
                  </a:schemeClr>
                </a:solidFill>
              </a:defRPr>
            </a:lvl7pPr>
            <a:lvl8pPr marL="3255475" indent="0" algn="ctr">
              <a:buNone/>
              <a:defRPr>
                <a:solidFill>
                  <a:schemeClr val="tx1">
                    <a:tint val="75000"/>
                  </a:schemeClr>
                </a:solidFill>
              </a:defRPr>
            </a:lvl8pPr>
            <a:lvl9pPr marL="3720538"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2"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217" tIns="45608" rIns="91217" bIns="45608" numCol="1" anchor="t" anchorCtr="0" compatLnSpc="1">
            <a:prstTxWarp prst="textNoShape">
              <a:avLst/>
            </a:prstTxWarp>
          </a:bodyPr>
          <a:lstStyle/>
          <a:p>
            <a:pPr defTabSz="930228"/>
            <a:endParaRPr lang="en-US">
              <a:solidFill>
                <a:srgbClr val="FFFFFF"/>
              </a:solidFill>
            </a:endParaRPr>
          </a:p>
        </p:txBody>
      </p:sp>
    </p:spTree>
    <p:extLst>
      <p:ext uri="{BB962C8B-B14F-4D97-AF65-F5344CB8AC3E}">
        <p14:creationId xmlns:p14="http://schemas.microsoft.com/office/powerpoint/2010/main" val="211535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434" tIns="145944" rIns="182434" bIns="14594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478252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434" tIns="145944" rIns="182434" bIns="14594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1932"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1879188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1" y="3040063"/>
            <a:ext cx="6400801" cy="914400"/>
          </a:xfrm>
        </p:spPr>
        <p:txBody>
          <a:bodyPr wrap="square" lIns="182434" tIns="145944" rIns="182434" bIns="14594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1932"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46" tIns="0" rIns="248046"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23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31996996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1" y="3040063"/>
            <a:ext cx="6400801" cy="914400"/>
          </a:xfrm>
        </p:spPr>
        <p:txBody>
          <a:bodyPr vert="horz" wrap="square" lIns="182434" tIns="145944" rIns="182434" bIns="14594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1932"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46" tIns="0" rIns="248046"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234"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72" y="296864"/>
            <a:ext cx="11887199" cy="914400"/>
          </a:xfrm>
        </p:spPr>
        <p:txBody>
          <a:bodyPr vert="horz" lIns="182434" tIns="45608" rIns="182434" bIns="45608"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201119768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1" y="3040063"/>
            <a:ext cx="6400801" cy="914400"/>
          </a:xfrm>
        </p:spPr>
        <p:txBody>
          <a:bodyPr vert="horz" wrap="square" lIns="182434" tIns="145944" rIns="182434" bIns="14594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1932"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86626338"/>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3788411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45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234"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45"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71" y="2301066"/>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234"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086775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89802" indent="-289802">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03" indent="-28030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59915" indent="-289802">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7950" indent="-22804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5991" indent="-228041">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068" tIns="77534" rIns="155068" bIns="77534"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319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72"/>
            <a:ext cx="11887200" cy="5483225"/>
          </a:xfrm>
          <a:prstGeom prst="rect">
            <a:avLst/>
          </a:prstGeom>
        </p:spPr>
        <p:txBody>
          <a:bodyPr/>
          <a:lstStyle>
            <a:lvl1pPr marL="289802" indent="-289802">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03" indent="-28030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59915" indent="-289802">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7950" indent="-228041">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5991" indent="-228041">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606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81" y="6079056"/>
            <a:ext cx="11888787" cy="624843"/>
          </a:xfrm>
          <a:prstGeom prst="rect">
            <a:avLst/>
          </a:prstGeom>
          <a:noFill/>
          <a:ln w="12700">
            <a:noFill/>
            <a:miter lim="800000"/>
            <a:headEnd type="none" w="sm" len="sm"/>
            <a:tailEnd type="none" w="sm" len="sm"/>
          </a:ln>
          <a:effectLst/>
        </p:spPr>
        <p:txBody>
          <a:bodyPr vert="horz" wrap="square" lIns="182434" tIns="145944" rIns="182434" bIns="145944" numCol="1" anchor="t" anchorCtr="0" compatLnSpc="1">
            <a:prstTxWarp prst="textNoShape">
              <a:avLst/>
            </a:prstTxWarp>
            <a:spAutoFit/>
          </a:bodyPr>
          <a:lstStyle/>
          <a:p>
            <a:pPr defTabSz="930015"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015"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6271"/>
            <a:ext cx="3288506" cy="701984"/>
          </a:xfrm>
          <a:prstGeom prst="rect">
            <a:avLst/>
          </a:prstGeom>
        </p:spPr>
      </p:pic>
    </p:spTree>
    <p:extLst>
      <p:ext uri="{BB962C8B-B14F-4D97-AF65-F5344CB8AC3E}">
        <p14:creationId xmlns:p14="http://schemas.microsoft.com/office/powerpoint/2010/main" val="39937258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453" tIns="145960" rIns="182453" bIns="145960" anchor="b">
            <a:noAutofit/>
          </a:bodyPr>
          <a:lstStyle>
            <a:lvl1pPr>
              <a:defRPr sz="19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68" y="2125685"/>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41852909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1388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453" tIns="145960" rIns="182453" bIns="145960">
            <a:noAutofit/>
          </a:bodyPr>
          <a:lstStyle>
            <a:lvl1pPr>
              <a:defRPr sz="3600"/>
            </a:lvl1pPr>
            <a:lvl2pPr>
              <a:defRPr sz="2800"/>
            </a:lvl2pPr>
            <a:lvl3pPr>
              <a:defRPr sz="2400"/>
            </a:lvl3pPr>
            <a:lvl4pPr>
              <a:defRPr sz="19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453" tIns="145960" rIns="182453" bIns="145960">
            <a:noAutofit/>
          </a:bodyPr>
          <a:lstStyle>
            <a:lvl1pPr algn="l" defTabSz="912029"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202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007" indent="0" algn="l" defTabSz="91202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6013" indent="0" algn="l" defTabSz="912029"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7854" indent="0" algn="l" defTabSz="912029"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69034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85"/>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4801072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453" tIns="145960" rIns="182453" bIns="14596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815367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453" tIns="145960" rIns="182453" bIns="145960"/>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2029"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8866211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0" y="3040063"/>
            <a:ext cx="6400801" cy="914400"/>
          </a:xfrm>
        </p:spPr>
        <p:txBody>
          <a:bodyPr wrap="square" lIns="182453" tIns="145960" rIns="182453" bIns="14596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2029"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73" tIns="0" rIns="248073"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365"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8710717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0" y="3040063"/>
            <a:ext cx="6400801" cy="914400"/>
          </a:xfrm>
        </p:spPr>
        <p:txBody>
          <a:bodyPr vert="horz" wrap="square" lIns="182453" tIns="145960" rIns="182453" bIns="14596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2029"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073" tIns="0" rIns="248073"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0365"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71" y="296864"/>
            <a:ext cx="11887199" cy="914400"/>
          </a:xfrm>
        </p:spPr>
        <p:txBody>
          <a:bodyPr vert="horz" lIns="182453" tIns="45613" rIns="182453" bIns="45613" rtlCol="0" anchor="t">
            <a:noAutofit/>
          </a:bodyPr>
          <a:lstStyle>
            <a:lvl1pPr>
              <a:defRPr lang="en-US" sz="49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1906127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70" y="3040063"/>
            <a:ext cx="6400801" cy="914400"/>
          </a:xfrm>
        </p:spPr>
        <p:txBody>
          <a:bodyPr vert="horz" wrap="square" lIns="182453" tIns="145960" rIns="182453" bIns="14596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2029"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80"/>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8046649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7318247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128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0365"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44" y="2301255"/>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69" y="2301066"/>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0365"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4251716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89833" indent="-28983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64" indent="-28033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06" indent="-28983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066" indent="-22806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131" indent="-228066">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085" tIns="77542" rIns="155085" bIns="77542"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2532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71"/>
            <a:ext cx="11887200" cy="5483225"/>
          </a:xfrm>
          <a:prstGeom prst="rect">
            <a:avLst/>
          </a:prstGeom>
        </p:spPr>
        <p:txBody>
          <a:bodyPr/>
          <a:lstStyle>
            <a:lvl1pPr marL="289833" indent="-28983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164" indent="-28033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0006" indent="-28983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8066" indent="-22806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6131" indent="-228066">
              <a:buClr>
                <a:schemeClr val="tx1"/>
              </a:buClr>
              <a:buSzPct val="90000"/>
              <a:buFont typeface="Arial" pitchFamily="34" charset="0"/>
              <a:buChar char="•"/>
              <a:defRPr sz="19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059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80" y="6079055"/>
            <a:ext cx="11888787" cy="624843"/>
          </a:xfrm>
          <a:prstGeom prst="rect">
            <a:avLst/>
          </a:prstGeom>
          <a:noFill/>
          <a:ln w="12700">
            <a:noFill/>
            <a:miter lim="800000"/>
            <a:headEnd type="none" w="sm" len="sm"/>
            <a:tailEnd type="none" w="sm" len="sm"/>
          </a:ln>
          <a:effectLst/>
        </p:spPr>
        <p:txBody>
          <a:bodyPr vert="horz" wrap="square" lIns="182453" tIns="145960" rIns="182453" bIns="145960" numCol="1" anchor="t" anchorCtr="0" compatLnSpc="1">
            <a:prstTxWarp prst="textNoShape">
              <a:avLst/>
            </a:prstTxWarp>
            <a:spAutoFit/>
          </a:bodyPr>
          <a:lstStyle/>
          <a:p>
            <a:pPr defTabSz="930114"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0114"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0" y="3145062"/>
            <a:ext cx="3288506" cy="704445"/>
          </a:xfrm>
          <a:prstGeom prst="rect">
            <a:avLst/>
          </a:prstGeom>
        </p:spPr>
      </p:pic>
    </p:spTree>
    <p:extLst>
      <p:ext uri="{BB962C8B-B14F-4D97-AF65-F5344CB8AC3E}">
        <p14:creationId xmlns:p14="http://schemas.microsoft.com/office/powerpoint/2010/main" val="31213668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434" tIns="145944" rIns="182434" bIns="145944" anchor="b">
            <a:noAutofit/>
          </a:bodyPr>
          <a:lstStyle>
            <a:lvl1pPr>
              <a:defRPr sz="19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69" y="2125686"/>
            <a:ext cx="11887199" cy="912813"/>
          </a:xfrm>
        </p:spPr>
        <p:txBody>
          <a:bodyPr/>
          <a:lstStyle>
            <a:lvl1pPr>
              <a:defRPr sz="5300"/>
            </a:lvl1pPr>
          </a:lstStyle>
          <a:p>
            <a:r>
              <a:rPr lang="en-US" dirty="0" smtClean="0"/>
              <a:t>Click to edit master title style</a:t>
            </a:r>
            <a:endParaRPr lang="en-US" dirty="0"/>
          </a:p>
        </p:txBody>
      </p:sp>
    </p:spTree>
    <p:extLst>
      <p:ext uri="{BB962C8B-B14F-4D97-AF65-F5344CB8AC3E}">
        <p14:creationId xmlns:p14="http://schemas.microsoft.com/office/powerpoint/2010/main" val="2201672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7427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434" tIns="145944" rIns="182434" bIns="145944">
            <a:noAutofit/>
          </a:bodyPr>
          <a:lstStyle>
            <a:lvl1pPr>
              <a:defRPr sz="3600"/>
            </a:lvl1pPr>
            <a:lvl2pPr>
              <a:defRPr sz="2800"/>
            </a:lvl2pPr>
            <a:lvl3pPr>
              <a:defRPr sz="2400"/>
            </a:lvl3pPr>
            <a:lvl4pPr>
              <a:defRPr sz="19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434" tIns="145944" rIns="182434" bIns="145944">
            <a:noAutofit/>
          </a:bodyPr>
          <a:lstStyle>
            <a:lvl1pPr algn="l" defTabSz="911932"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1932"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7983" indent="0" algn="l" defTabSz="911932"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5965" indent="0" algn="l" defTabSz="911932"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7776" indent="0" algn="l" defTabSz="911932"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2650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6" Type="http://schemas.openxmlformats.org/officeDocument/2006/relationships/theme" Target="../theme/theme10.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6" Type="http://schemas.openxmlformats.org/officeDocument/2006/relationships/theme" Target="../theme/theme11.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6" Type="http://schemas.openxmlformats.org/officeDocument/2006/relationships/theme" Target="../theme/theme12.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theme" Target="../theme/theme13.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6" Type="http://schemas.openxmlformats.org/officeDocument/2006/relationships/theme" Target="../theme/theme14.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2" Type="http://schemas.openxmlformats.org/officeDocument/2006/relationships/slideLayout" Target="../slideLayouts/slideLayout221.xml"/><Relationship Id="rId16" Type="http://schemas.openxmlformats.org/officeDocument/2006/relationships/theme" Target="../theme/theme15.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theme" Target="../theme/theme7.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theme" Target="../theme/theme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6" Type="http://schemas.openxmlformats.org/officeDocument/2006/relationships/theme" Target="../theme/theme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61" tIns="146288" rIns="182861" bIns="146288"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9" y="298450"/>
            <a:ext cx="11887199" cy="912813"/>
          </a:xfrm>
          <a:prstGeom prst="rect">
            <a:avLst/>
          </a:prstGeom>
        </p:spPr>
        <p:txBody>
          <a:bodyPr vert="horz" lIns="182861" tIns="45715" rIns="182861" bIns="45715"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756421900"/>
      </p:ext>
    </p:extLst>
  </p:cSld>
  <p:clrMap bg1="dk1" tx1="lt1" bg2="dk2" tx2="lt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 id="2147484425" r:id="rId12"/>
    <p:sldLayoutId id="2147484426" r:id="rId13"/>
    <p:sldLayoutId id="2147484427" r:id="rId14"/>
    <p:sldLayoutId id="2147484428" r:id="rId15"/>
  </p:sldLayoutIdLst>
  <p:txStyles>
    <p:titleStyle>
      <a:lvl1pPr algn="l" defTabSz="914069" rtl="0" eaLnBrk="1" latinLnBrk="0" hangingPunct="1">
        <a:spcBef>
          <a:spcPct val="0"/>
        </a:spcBef>
        <a:buNone/>
        <a:defRPr sz="4900" kern="1200">
          <a:gradFill>
            <a:gsLst>
              <a:gs pos="0">
                <a:schemeClr val="tx1"/>
              </a:gs>
              <a:gs pos="100000">
                <a:schemeClr val="tx1"/>
              </a:gs>
            </a:gsLst>
            <a:lin ang="5400000" scaled="0"/>
          </a:gradFill>
          <a:latin typeface="+mj-lt"/>
          <a:ea typeface="+mj-ea"/>
          <a:cs typeface="+mj-cs"/>
        </a:defRPr>
      </a:lvl1pPr>
    </p:titleStyle>
    <p:bodyStyle>
      <a:lvl1pPr marL="0" indent="0" algn="l" defTabSz="914069"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069"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33" indent="-228517" algn="l" defTabSz="914069"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07" indent="-282473" algn="l" defTabSz="914069" rtl="0" eaLnBrk="1" latinLnBrk="0" hangingPunct="1">
        <a:spcBef>
          <a:spcPct val="20000"/>
        </a:spcBef>
        <a:buFont typeface="Arial" pitchFamily="34" charset="0"/>
        <a:buChar char="–"/>
        <a:defRPr sz="1900" kern="1200">
          <a:gradFill>
            <a:gsLst>
              <a:gs pos="0">
                <a:schemeClr val="tx1"/>
              </a:gs>
              <a:gs pos="100000">
                <a:schemeClr val="tx1"/>
              </a:gs>
            </a:gsLst>
            <a:lin ang="5400000" scaled="0"/>
          </a:gradFill>
          <a:latin typeface="+mn-lt"/>
          <a:ea typeface="+mn-ea"/>
          <a:cs typeface="+mn-cs"/>
        </a:defRPr>
      </a:lvl4pPr>
      <a:lvl5pPr marL="1033089" indent="-293580" algn="l" defTabSz="914069"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689" indent="-228517" algn="l" defTabSz="91406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70722" indent="-228517" algn="l" defTabSz="91406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7757" indent="-228517" algn="l" defTabSz="91406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4790" indent="-228517" algn="l" defTabSz="91406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4069" rtl="0" eaLnBrk="1" latinLnBrk="0" hangingPunct="1">
        <a:defRPr sz="1800" kern="1200">
          <a:solidFill>
            <a:schemeClr val="tx1"/>
          </a:solidFill>
          <a:latin typeface="+mn-lt"/>
          <a:ea typeface="+mn-ea"/>
          <a:cs typeface="+mn-cs"/>
        </a:defRPr>
      </a:lvl1pPr>
      <a:lvl2pPr marL="457033"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7" algn="l" defTabSz="914069" rtl="0" eaLnBrk="1" latinLnBrk="0" hangingPunct="1">
        <a:defRPr sz="1800" kern="1200">
          <a:solidFill>
            <a:schemeClr val="tx1"/>
          </a:solidFill>
          <a:latin typeface="+mn-lt"/>
          <a:ea typeface="+mn-ea"/>
          <a:cs typeface="+mn-cs"/>
        </a:defRPr>
      </a:lvl5pPr>
      <a:lvl6pPr marL="2285172" algn="l" defTabSz="914069" rtl="0" eaLnBrk="1" latinLnBrk="0" hangingPunct="1">
        <a:defRPr sz="1800" kern="1200">
          <a:solidFill>
            <a:schemeClr val="tx1"/>
          </a:solidFill>
          <a:latin typeface="+mn-lt"/>
          <a:ea typeface="+mn-ea"/>
          <a:cs typeface="+mn-cs"/>
        </a:defRPr>
      </a:lvl6pPr>
      <a:lvl7pPr marL="2742206" algn="l" defTabSz="914069" rtl="0" eaLnBrk="1" latinLnBrk="0" hangingPunct="1">
        <a:defRPr sz="1800" kern="1200">
          <a:solidFill>
            <a:schemeClr val="tx1"/>
          </a:solidFill>
          <a:latin typeface="+mn-lt"/>
          <a:ea typeface="+mn-ea"/>
          <a:cs typeface="+mn-cs"/>
        </a:defRPr>
      </a:lvl7pPr>
      <a:lvl8pPr marL="3199241" algn="l" defTabSz="914069" rtl="0" eaLnBrk="1" latinLnBrk="0" hangingPunct="1">
        <a:defRPr sz="1800" kern="1200">
          <a:solidFill>
            <a:schemeClr val="tx1"/>
          </a:solidFill>
          <a:latin typeface="+mn-lt"/>
          <a:ea typeface="+mn-ea"/>
          <a:cs typeface="+mn-cs"/>
        </a:defRPr>
      </a:lvl8pPr>
      <a:lvl9pPr marL="3656274" algn="l" defTabSz="91406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608" tIns="146085" rIns="182608" bIns="146085"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57" y="298450"/>
            <a:ext cx="11887199" cy="912813"/>
          </a:xfrm>
          <a:prstGeom prst="rect">
            <a:avLst/>
          </a:prstGeom>
        </p:spPr>
        <p:txBody>
          <a:bodyPr vert="horz" lIns="182608" tIns="45651" rIns="182608" bIns="45651"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025733690"/>
      </p:ext>
    </p:extLst>
  </p:cSld>
  <p:clrMap bg1="dk1" tx1="lt1" bg2="dk2" tx2="lt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 id="2147484441" r:id="rId12"/>
    <p:sldLayoutId id="2147484442" r:id="rId13"/>
    <p:sldLayoutId id="2147484443" r:id="rId14"/>
    <p:sldLayoutId id="2147484444" r:id="rId15"/>
  </p:sldLayoutIdLst>
  <p:txStyles>
    <p:titleStyle>
      <a:lvl1pPr algn="l" defTabSz="912806" rtl="0" eaLnBrk="1" latinLnBrk="0" hangingPunct="1">
        <a:spcBef>
          <a:spcPct val="0"/>
        </a:spcBef>
        <a:buNone/>
        <a:defRPr sz="4900" kern="1200">
          <a:gradFill>
            <a:gsLst>
              <a:gs pos="0">
                <a:schemeClr val="tx1"/>
              </a:gs>
              <a:gs pos="100000">
                <a:schemeClr val="tx1"/>
              </a:gs>
            </a:gsLst>
            <a:lin ang="5400000" scaled="0"/>
          </a:gradFill>
          <a:latin typeface="+mj-lt"/>
          <a:ea typeface="+mj-ea"/>
          <a:cs typeface="+mj-cs"/>
        </a:defRPr>
      </a:lvl1pPr>
    </p:titleStyle>
    <p:bodyStyle>
      <a:lvl1pPr marL="0" indent="0" algn="l" defTabSz="91280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280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402" indent="-228202" algn="l" defTabSz="91280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8483" indent="-282087" algn="l" defTabSz="912806" rtl="0" eaLnBrk="1" latinLnBrk="0" hangingPunct="1">
        <a:spcBef>
          <a:spcPct val="20000"/>
        </a:spcBef>
        <a:buFont typeface="Arial" pitchFamily="34" charset="0"/>
        <a:buChar char="–"/>
        <a:defRPr sz="1900" kern="1200">
          <a:gradFill>
            <a:gsLst>
              <a:gs pos="0">
                <a:schemeClr val="tx1"/>
              </a:gs>
              <a:gs pos="100000">
                <a:schemeClr val="tx1"/>
              </a:gs>
            </a:gsLst>
            <a:lin ang="5400000" scaled="0"/>
          </a:gradFill>
          <a:latin typeface="+mn-lt"/>
          <a:ea typeface="+mn-ea"/>
          <a:cs typeface="+mn-cs"/>
        </a:defRPr>
      </a:lvl4pPr>
      <a:lvl5pPr marL="1031663" indent="-293175" algn="l" defTabSz="91280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0218" indent="-228202" algn="l" defTabSz="91280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6620" indent="-228202" algn="l" defTabSz="91280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3022" indent="-228202" algn="l" defTabSz="91280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9424" indent="-228202" algn="l" defTabSz="91280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2806" rtl="0" eaLnBrk="1" latinLnBrk="0" hangingPunct="1">
        <a:defRPr sz="1800" kern="1200">
          <a:solidFill>
            <a:schemeClr val="tx1"/>
          </a:solidFill>
          <a:latin typeface="+mn-lt"/>
          <a:ea typeface="+mn-ea"/>
          <a:cs typeface="+mn-cs"/>
        </a:defRPr>
      </a:lvl1pPr>
      <a:lvl2pPr marL="456402" algn="l" defTabSz="912806" rtl="0" eaLnBrk="1" latinLnBrk="0" hangingPunct="1">
        <a:defRPr sz="1800" kern="1200">
          <a:solidFill>
            <a:schemeClr val="tx1"/>
          </a:solidFill>
          <a:latin typeface="+mn-lt"/>
          <a:ea typeface="+mn-ea"/>
          <a:cs typeface="+mn-cs"/>
        </a:defRPr>
      </a:lvl2pPr>
      <a:lvl3pPr marL="912806" algn="l" defTabSz="912806" rtl="0" eaLnBrk="1" latinLnBrk="0" hangingPunct="1">
        <a:defRPr sz="1800" kern="1200">
          <a:solidFill>
            <a:schemeClr val="tx1"/>
          </a:solidFill>
          <a:latin typeface="+mn-lt"/>
          <a:ea typeface="+mn-ea"/>
          <a:cs typeface="+mn-cs"/>
        </a:defRPr>
      </a:lvl3pPr>
      <a:lvl4pPr marL="1369210" algn="l" defTabSz="912806" rtl="0" eaLnBrk="1" latinLnBrk="0" hangingPunct="1">
        <a:defRPr sz="1800" kern="1200">
          <a:solidFill>
            <a:schemeClr val="tx1"/>
          </a:solidFill>
          <a:latin typeface="+mn-lt"/>
          <a:ea typeface="+mn-ea"/>
          <a:cs typeface="+mn-cs"/>
        </a:defRPr>
      </a:lvl4pPr>
      <a:lvl5pPr marL="1825612" algn="l" defTabSz="912806" rtl="0" eaLnBrk="1" latinLnBrk="0" hangingPunct="1">
        <a:defRPr sz="1800" kern="1200">
          <a:solidFill>
            <a:schemeClr val="tx1"/>
          </a:solidFill>
          <a:latin typeface="+mn-lt"/>
          <a:ea typeface="+mn-ea"/>
          <a:cs typeface="+mn-cs"/>
        </a:defRPr>
      </a:lvl5pPr>
      <a:lvl6pPr marL="2282016" algn="l" defTabSz="912806" rtl="0" eaLnBrk="1" latinLnBrk="0" hangingPunct="1">
        <a:defRPr sz="1800" kern="1200">
          <a:solidFill>
            <a:schemeClr val="tx1"/>
          </a:solidFill>
          <a:latin typeface="+mn-lt"/>
          <a:ea typeface="+mn-ea"/>
          <a:cs typeface="+mn-cs"/>
        </a:defRPr>
      </a:lvl6pPr>
      <a:lvl7pPr marL="2738418" algn="l" defTabSz="912806" rtl="0" eaLnBrk="1" latinLnBrk="0" hangingPunct="1">
        <a:defRPr sz="1800" kern="1200">
          <a:solidFill>
            <a:schemeClr val="tx1"/>
          </a:solidFill>
          <a:latin typeface="+mn-lt"/>
          <a:ea typeface="+mn-ea"/>
          <a:cs typeface="+mn-cs"/>
        </a:defRPr>
      </a:lvl7pPr>
      <a:lvl8pPr marL="3194821" algn="l" defTabSz="912806" rtl="0" eaLnBrk="1" latinLnBrk="0" hangingPunct="1">
        <a:defRPr sz="1800" kern="1200">
          <a:solidFill>
            <a:schemeClr val="tx1"/>
          </a:solidFill>
          <a:latin typeface="+mn-lt"/>
          <a:ea typeface="+mn-ea"/>
          <a:cs typeface="+mn-cs"/>
        </a:defRPr>
      </a:lvl8pPr>
      <a:lvl9pPr marL="3651226" algn="l" defTabSz="91280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744" tIns="146193" rIns="182744" bIns="146193"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48" y="298450"/>
            <a:ext cx="11887199" cy="912813"/>
          </a:xfrm>
          <a:prstGeom prst="rect">
            <a:avLst/>
          </a:prstGeom>
        </p:spPr>
        <p:txBody>
          <a:bodyPr vert="horz" lIns="182744" tIns="45685" rIns="182744" bIns="45685"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583123983"/>
      </p:ext>
    </p:extLst>
  </p:cSld>
  <p:clrMap bg1="dk1" tx1="lt1" bg2="dk2" tx2="lt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 id="2147484457" r:id="rId12"/>
    <p:sldLayoutId id="2147484458" r:id="rId13"/>
    <p:sldLayoutId id="2147484459" r:id="rId14"/>
    <p:sldLayoutId id="2147484460" r:id="rId15"/>
  </p:sldLayoutIdLst>
  <p:txStyles>
    <p:titleStyle>
      <a:lvl1pPr algn="l" defTabSz="913486" rtl="0" eaLnBrk="1" latinLnBrk="0" hangingPunct="1">
        <a:spcBef>
          <a:spcPct val="0"/>
        </a:spcBef>
        <a:buNone/>
        <a:defRPr sz="4900" kern="1200">
          <a:gradFill>
            <a:gsLst>
              <a:gs pos="0">
                <a:schemeClr val="tx1"/>
              </a:gs>
              <a:gs pos="100000">
                <a:schemeClr val="tx1"/>
              </a:gs>
            </a:gsLst>
            <a:lin ang="5400000" scaled="0"/>
          </a:gradFill>
          <a:latin typeface="+mj-lt"/>
          <a:ea typeface="+mj-ea"/>
          <a:cs typeface="+mj-cs"/>
        </a:defRPr>
      </a:lvl1pPr>
    </p:titleStyle>
    <p:bodyStyle>
      <a:lvl1pPr marL="0" indent="0" algn="l" defTabSz="91348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348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742" indent="-228372" algn="l" defTabSz="91348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035" indent="-282295" algn="l" defTabSz="913486" rtl="0" eaLnBrk="1" latinLnBrk="0" hangingPunct="1">
        <a:spcBef>
          <a:spcPct val="20000"/>
        </a:spcBef>
        <a:buFont typeface="Arial" pitchFamily="34" charset="0"/>
        <a:buChar char="–"/>
        <a:defRPr sz="1900" kern="1200">
          <a:gradFill>
            <a:gsLst>
              <a:gs pos="0">
                <a:schemeClr val="tx1"/>
              </a:gs>
              <a:gs pos="100000">
                <a:schemeClr val="tx1"/>
              </a:gs>
            </a:gsLst>
            <a:lin ang="5400000" scaled="0"/>
          </a:gradFill>
          <a:latin typeface="+mn-lt"/>
          <a:ea typeface="+mn-ea"/>
          <a:cs typeface="+mn-cs"/>
        </a:defRPr>
      </a:lvl4pPr>
      <a:lvl5pPr marL="1032431" indent="-293393" algn="l" defTabSz="91348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2086" indent="-228372" algn="l" defTabSz="91348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8828" indent="-228372" algn="l" defTabSz="91348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5571" indent="-228372" algn="l" defTabSz="91348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2313" indent="-228372" algn="l" defTabSz="913486"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486" rtl="0" eaLnBrk="1" latinLnBrk="0" hangingPunct="1">
        <a:defRPr sz="1800" kern="1200">
          <a:solidFill>
            <a:schemeClr val="tx1"/>
          </a:solidFill>
          <a:latin typeface="+mn-lt"/>
          <a:ea typeface="+mn-ea"/>
          <a:cs typeface="+mn-cs"/>
        </a:defRPr>
      </a:lvl1pPr>
      <a:lvl2pPr marL="456742" algn="l" defTabSz="913486" rtl="0" eaLnBrk="1" latinLnBrk="0" hangingPunct="1">
        <a:defRPr sz="1800" kern="1200">
          <a:solidFill>
            <a:schemeClr val="tx1"/>
          </a:solidFill>
          <a:latin typeface="+mn-lt"/>
          <a:ea typeface="+mn-ea"/>
          <a:cs typeface="+mn-cs"/>
        </a:defRPr>
      </a:lvl2pPr>
      <a:lvl3pPr marL="913486" algn="l" defTabSz="913486" rtl="0" eaLnBrk="1" latinLnBrk="0" hangingPunct="1">
        <a:defRPr sz="1800" kern="1200">
          <a:solidFill>
            <a:schemeClr val="tx1"/>
          </a:solidFill>
          <a:latin typeface="+mn-lt"/>
          <a:ea typeface="+mn-ea"/>
          <a:cs typeface="+mn-cs"/>
        </a:defRPr>
      </a:lvl3pPr>
      <a:lvl4pPr marL="1370230" algn="l" defTabSz="913486" rtl="0" eaLnBrk="1" latinLnBrk="0" hangingPunct="1">
        <a:defRPr sz="1800" kern="1200">
          <a:solidFill>
            <a:schemeClr val="tx1"/>
          </a:solidFill>
          <a:latin typeface="+mn-lt"/>
          <a:ea typeface="+mn-ea"/>
          <a:cs typeface="+mn-cs"/>
        </a:defRPr>
      </a:lvl4pPr>
      <a:lvl5pPr marL="1826972" algn="l" defTabSz="913486" rtl="0" eaLnBrk="1" latinLnBrk="0" hangingPunct="1">
        <a:defRPr sz="1800" kern="1200">
          <a:solidFill>
            <a:schemeClr val="tx1"/>
          </a:solidFill>
          <a:latin typeface="+mn-lt"/>
          <a:ea typeface="+mn-ea"/>
          <a:cs typeface="+mn-cs"/>
        </a:defRPr>
      </a:lvl5pPr>
      <a:lvl6pPr marL="2283715" algn="l" defTabSz="913486" rtl="0" eaLnBrk="1" latinLnBrk="0" hangingPunct="1">
        <a:defRPr sz="1800" kern="1200">
          <a:solidFill>
            <a:schemeClr val="tx1"/>
          </a:solidFill>
          <a:latin typeface="+mn-lt"/>
          <a:ea typeface="+mn-ea"/>
          <a:cs typeface="+mn-cs"/>
        </a:defRPr>
      </a:lvl6pPr>
      <a:lvl7pPr marL="2740458" algn="l" defTabSz="913486" rtl="0" eaLnBrk="1" latinLnBrk="0" hangingPunct="1">
        <a:defRPr sz="1800" kern="1200">
          <a:solidFill>
            <a:schemeClr val="tx1"/>
          </a:solidFill>
          <a:latin typeface="+mn-lt"/>
          <a:ea typeface="+mn-ea"/>
          <a:cs typeface="+mn-cs"/>
        </a:defRPr>
      </a:lvl7pPr>
      <a:lvl8pPr marL="3197201" algn="l" defTabSz="913486" rtl="0" eaLnBrk="1" latinLnBrk="0" hangingPunct="1">
        <a:defRPr sz="1800" kern="1200">
          <a:solidFill>
            <a:schemeClr val="tx1"/>
          </a:solidFill>
          <a:latin typeface="+mn-lt"/>
          <a:ea typeface="+mn-ea"/>
          <a:cs typeface="+mn-cs"/>
        </a:defRPr>
      </a:lvl8pPr>
      <a:lvl9pPr marL="3653943" algn="l" defTabSz="91348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6112744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 id="2147484478" r:id="rId17"/>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000867888"/>
      </p:ext>
    </p:extLst>
  </p:cSld>
  <p:clrMap bg1="dk1" tx1="lt1" bg2="dk2" tx2="lt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4"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746606757"/>
      </p:ext>
    </p:extLst>
  </p:cSld>
  <p:clrMap bg1="dk1" tx1="lt1" bg2="dk2" tx2="lt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434" tIns="145944" rIns="182434" bIns="14594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69" y="298450"/>
            <a:ext cx="11887199" cy="912813"/>
          </a:xfrm>
          <a:prstGeom prst="rect">
            <a:avLst/>
          </a:prstGeom>
        </p:spPr>
        <p:txBody>
          <a:bodyPr vert="horz" lIns="182434" tIns="45608" rIns="182434" bIns="45608"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93206690"/>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Lst>
  <p:txStyles>
    <p:titleStyle>
      <a:lvl1pPr algn="l" defTabSz="911932" rtl="0" eaLnBrk="1" latinLnBrk="0" hangingPunct="1">
        <a:spcBef>
          <a:spcPct val="0"/>
        </a:spcBef>
        <a:buNone/>
        <a:defRPr sz="4900" kern="1200">
          <a:gradFill>
            <a:gsLst>
              <a:gs pos="0">
                <a:schemeClr val="tx1"/>
              </a:gs>
              <a:gs pos="100000">
                <a:schemeClr val="tx1"/>
              </a:gs>
            </a:gsLst>
            <a:lin ang="5400000" scaled="0"/>
          </a:gradFill>
          <a:latin typeface="+mj-lt"/>
          <a:ea typeface="+mj-ea"/>
          <a:cs typeface="+mj-cs"/>
        </a:defRPr>
      </a:lvl1pPr>
    </p:titleStyle>
    <p:bodyStyle>
      <a:lvl1pPr marL="0" indent="0" algn="l" defTabSz="911932"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1932"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5965" indent="-227983" algn="l" defTabSz="911932"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7776" indent="-281819" algn="l" defTabSz="911932" rtl="0" eaLnBrk="1" latinLnBrk="0" hangingPunct="1">
        <a:spcBef>
          <a:spcPct val="20000"/>
        </a:spcBef>
        <a:buFont typeface="Arial" pitchFamily="34" charset="0"/>
        <a:buChar char="–"/>
        <a:defRPr sz="1900" kern="1200">
          <a:gradFill>
            <a:gsLst>
              <a:gs pos="0">
                <a:schemeClr val="tx1"/>
              </a:gs>
              <a:gs pos="100000">
                <a:schemeClr val="tx1"/>
              </a:gs>
            </a:gsLst>
            <a:lin ang="5400000" scaled="0"/>
          </a:gradFill>
          <a:latin typeface="+mn-lt"/>
          <a:ea typeface="+mn-ea"/>
          <a:cs typeface="+mn-cs"/>
        </a:defRPr>
      </a:lvl4pPr>
      <a:lvl5pPr marL="1030675" indent="-292895" algn="l" defTabSz="911932"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07821"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3783"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19752"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5713"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1932" rtl="0" eaLnBrk="1" latinLnBrk="0" hangingPunct="1">
        <a:defRPr sz="1800" kern="1200">
          <a:solidFill>
            <a:schemeClr val="tx1"/>
          </a:solidFill>
          <a:latin typeface="+mn-lt"/>
          <a:ea typeface="+mn-ea"/>
          <a:cs typeface="+mn-cs"/>
        </a:defRPr>
      </a:lvl1pPr>
      <a:lvl2pPr marL="455965" algn="l" defTabSz="911932" rtl="0" eaLnBrk="1" latinLnBrk="0" hangingPunct="1">
        <a:defRPr sz="1800" kern="1200">
          <a:solidFill>
            <a:schemeClr val="tx1"/>
          </a:solidFill>
          <a:latin typeface="+mn-lt"/>
          <a:ea typeface="+mn-ea"/>
          <a:cs typeface="+mn-cs"/>
        </a:defRPr>
      </a:lvl2pPr>
      <a:lvl3pPr marL="911932" algn="l" defTabSz="911932" rtl="0" eaLnBrk="1" latinLnBrk="0" hangingPunct="1">
        <a:defRPr sz="1800" kern="1200">
          <a:solidFill>
            <a:schemeClr val="tx1"/>
          </a:solidFill>
          <a:latin typeface="+mn-lt"/>
          <a:ea typeface="+mn-ea"/>
          <a:cs typeface="+mn-cs"/>
        </a:defRPr>
      </a:lvl3pPr>
      <a:lvl4pPr marL="1367901" algn="l" defTabSz="911932" rtl="0" eaLnBrk="1" latinLnBrk="0" hangingPunct="1">
        <a:defRPr sz="1800" kern="1200">
          <a:solidFill>
            <a:schemeClr val="tx1"/>
          </a:solidFill>
          <a:latin typeface="+mn-lt"/>
          <a:ea typeface="+mn-ea"/>
          <a:cs typeface="+mn-cs"/>
        </a:defRPr>
      </a:lvl4pPr>
      <a:lvl5pPr marL="1823866" algn="l" defTabSz="911932" rtl="0" eaLnBrk="1" latinLnBrk="0" hangingPunct="1">
        <a:defRPr sz="1800" kern="1200">
          <a:solidFill>
            <a:schemeClr val="tx1"/>
          </a:solidFill>
          <a:latin typeface="+mn-lt"/>
          <a:ea typeface="+mn-ea"/>
          <a:cs typeface="+mn-cs"/>
        </a:defRPr>
      </a:lvl5pPr>
      <a:lvl6pPr marL="2279833" algn="l" defTabSz="911932" rtl="0" eaLnBrk="1" latinLnBrk="0" hangingPunct="1">
        <a:defRPr sz="1800" kern="1200">
          <a:solidFill>
            <a:schemeClr val="tx1"/>
          </a:solidFill>
          <a:latin typeface="+mn-lt"/>
          <a:ea typeface="+mn-ea"/>
          <a:cs typeface="+mn-cs"/>
        </a:defRPr>
      </a:lvl6pPr>
      <a:lvl7pPr marL="2735799" algn="l" defTabSz="911932" rtl="0" eaLnBrk="1" latinLnBrk="0" hangingPunct="1">
        <a:defRPr sz="1800" kern="1200">
          <a:solidFill>
            <a:schemeClr val="tx1"/>
          </a:solidFill>
          <a:latin typeface="+mn-lt"/>
          <a:ea typeface="+mn-ea"/>
          <a:cs typeface="+mn-cs"/>
        </a:defRPr>
      </a:lvl7pPr>
      <a:lvl8pPr marL="3191761" algn="l" defTabSz="911932" rtl="0" eaLnBrk="1" latinLnBrk="0" hangingPunct="1">
        <a:defRPr sz="1800" kern="1200">
          <a:solidFill>
            <a:schemeClr val="tx1"/>
          </a:solidFill>
          <a:latin typeface="+mn-lt"/>
          <a:ea typeface="+mn-ea"/>
          <a:cs typeface="+mn-cs"/>
        </a:defRPr>
      </a:lvl8pPr>
      <a:lvl9pPr marL="3647735" algn="l" defTabSz="91193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453" tIns="145960" rIns="182453" bIns="14596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68" y="298450"/>
            <a:ext cx="11887199" cy="912813"/>
          </a:xfrm>
          <a:prstGeom prst="rect">
            <a:avLst/>
          </a:prstGeom>
        </p:spPr>
        <p:txBody>
          <a:bodyPr vert="horz" lIns="182453" tIns="45613" rIns="182453" bIns="45613"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31442835"/>
      </p:ext>
    </p:extLst>
  </p:cSld>
  <p:clrMap bg1="dk1" tx1="lt1" bg2="dk2" tx2="lt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Lst>
  <p:txStyles>
    <p:titleStyle>
      <a:lvl1pPr algn="l" defTabSz="912029" rtl="0" eaLnBrk="1" latinLnBrk="0" hangingPunct="1">
        <a:spcBef>
          <a:spcPct val="0"/>
        </a:spcBef>
        <a:buNone/>
        <a:defRPr sz="4900" kern="1200">
          <a:gradFill>
            <a:gsLst>
              <a:gs pos="0">
                <a:schemeClr val="tx1"/>
              </a:gs>
              <a:gs pos="100000">
                <a:schemeClr val="tx1"/>
              </a:gs>
            </a:gsLst>
            <a:lin ang="5400000" scaled="0"/>
          </a:gradFill>
          <a:latin typeface="+mj-lt"/>
          <a:ea typeface="+mj-ea"/>
          <a:cs typeface="+mj-cs"/>
        </a:defRPr>
      </a:lvl1pPr>
    </p:titleStyle>
    <p:bodyStyle>
      <a:lvl1pPr marL="0" indent="0" algn="l" defTabSz="912029"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2029"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013" indent="-228007" algn="l" defTabSz="912029"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7854" indent="-281849" algn="l" defTabSz="912029" rtl="0" eaLnBrk="1" latinLnBrk="0" hangingPunct="1">
        <a:spcBef>
          <a:spcPct val="20000"/>
        </a:spcBef>
        <a:buFont typeface="Arial" pitchFamily="34" charset="0"/>
        <a:buChar char="–"/>
        <a:defRPr sz="1900" kern="1200">
          <a:gradFill>
            <a:gsLst>
              <a:gs pos="0">
                <a:schemeClr val="tx1"/>
              </a:gs>
              <a:gs pos="100000">
                <a:schemeClr val="tx1"/>
              </a:gs>
            </a:gsLst>
            <a:lin ang="5400000" scaled="0"/>
          </a:gradFill>
          <a:latin typeface="+mn-lt"/>
          <a:ea typeface="+mn-ea"/>
          <a:cs typeface="+mn-cs"/>
        </a:defRPr>
      </a:lvl4pPr>
      <a:lvl5pPr marL="1030785" indent="-292926" algn="l" defTabSz="912029"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08088"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4098"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0115"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6125"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2029" rtl="0" eaLnBrk="1" latinLnBrk="0" hangingPunct="1">
        <a:defRPr sz="1800" kern="1200">
          <a:solidFill>
            <a:schemeClr val="tx1"/>
          </a:solidFill>
          <a:latin typeface="+mn-lt"/>
          <a:ea typeface="+mn-ea"/>
          <a:cs typeface="+mn-cs"/>
        </a:defRPr>
      </a:lvl1pPr>
      <a:lvl2pPr marL="456013" algn="l" defTabSz="912029" rtl="0" eaLnBrk="1" latinLnBrk="0" hangingPunct="1">
        <a:defRPr sz="1800" kern="1200">
          <a:solidFill>
            <a:schemeClr val="tx1"/>
          </a:solidFill>
          <a:latin typeface="+mn-lt"/>
          <a:ea typeface="+mn-ea"/>
          <a:cs typeface="+mn-cs"/>
        </a:defRPr>
      </a:lvl2pPr>
      <a:lvl3pPr marL="912029" algn="l" defTabSz="912029" rtl="0" eaLnBrk="1" latinLnBrk="0" hangingPunct="1">
        <a:defRPr sz="1800" kern="1200">
          <a:solidFill>
            <a:schemeClr val="tx1"/>
          </a:solidFill>
          <a:latin typeface="+mn-lt"/>
          <a:ea typeface="+mn-ea"/>
          <a:cs typeface="+mn-cs"/>
        </a:defRPr>
      </a:lvl3pPr>
      <a:lvl4pPr marL="1368046" algn="l" defTabSz="912029" rtl="0" eaLnBrk="1" latinLnBrk="0" hangingPunct="1">
        <a:defRPr sz="1800" kern="1200">
          <a:solidFill>
            <a:schemeClr val="tx1"/>
          </a:solidFill>
          <a:latin typeface="+mn-lt"/>
          <a:ea typeface="+mn-ea"/>
          <a:cs typeface="+mn-cs"/>
        </a:defRPr>
      </a:lvl4pPr>
      <a:lvl5pPr marL="1824059" algn="l" defTabSz="912029" rtl="0" eaLnBrk="1" latinLnBrk="0" hangingPunct="1">
        <a:defRPr sz="1800" kern="1200">
          <a:solidFill>
            <a:schemeClr val="tx1"/>
          </a:solidFill>
          <a:latin typeface="+mn-lt"/>
          <a:ea typeface="+mn-ea"/>
          <a:cs typeface="+mn-cs"/>
        </a:defRPr>
      </a:lvl5pPr>
      <a:lvl6pPr marL="2280075" algn="l" defTabSz="912029" rtl="0" eaLnBrk="1" latinLnBrk="0" hangingPunct="1">
        <a:defRPr sz="1800" kern="1200">
          <a:solidFill>
            <a:schemeClr val="tx1"/>
          </a:solidFill>
          <a:latin typeface="+mn-lt"/>
          <a:ea typeface="+mn-ea"/>
          <a:cs typeface="+mn-cs"/>
        </a:defRPr>
      </a:lvl6pPr>
      <a:lvl7pPr marL="2736090" algn="l" defTabSz="912029" rtl="0" eaLnBrk="1" latinLnBrk="0" hangingPunct="1">
        <a:defRPr sz="1800" kern="1200">
          <a:solidFill>
            <a:schemeClr val="tx1"/>
          </a:solidFill>
          <a:latin typeface="+mn-lt"/>
          <a:ea typeface="+mn-ea"/>
          <a:cs typeface="+mn-cs"/>
        </a:defRPr>
      </a:lvl7pPr>
      <a:lvl8pPr marL="3192101" algn="l" defTabSz="912029" rtl="0" eaLnBrk="1" latinLnBrk="0" hangingPunct="1">
        <a:defRPr sz="1800" kern="1200">
          <a:solidFill>
            <a:schemeClr val="tx1"/>
          </a:solidFill>
          <a:latin typeface="+mn-lt"/>
          <a:ea typeface="+mn-ea"/>
          <a:cs typeface="+mn-cs"/>
        </a:defRPr>
      </a:lvl8pPr>
      <a:lvl9pPr marL="3648123" algn="l" defTabSz="91202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434" tIns="145944" rIns="182434" bIns="14594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69" y="298450"/>
            <a:ext cx="11887199" cy="912813"/>
          </a:xfrm>
          <a:prstGeom prst="rect">
            <a:avLst/>
          </a:prstGeom>
        </p:spPr>
        <p:txBody>
          <a:bodyPr vert="horz" lIns="182434" tIns="45608" rIns="182434" bIns="45608"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987459039"/>
      </p:ext>
    </p:extLst>
  </p:cSld>
  <p:clrMap bg1="dk1" tx1="lt1" bg2="dk2" tx2="lt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Lst>
  <p:txStyles>
    <p:titleStyle>
      <a:lvl1pPr algn="l" defTabSz="911932" rtl="0" eaLnBrk="1" latinLnBrk="0" hangingPunct="1">
        <a:spcBef>
          <a:spcPct val="0"/>
        </a:spcBef>
        <a:buNone/>
        <a:defRPr sz="4900" kern="1200">
          <a:gradFill>
            <a:gsLst>
              <a:gs pos="0">
                <a:schemeClr val="tx1"/>
              </a:gs>
              <a:gs pos="100000">
                <a:schemeClr val="tx1"/>
              </a:gs>
            </a:gsLst>
            <a:lin ang="5400000" scaled="0"/>
          </a:gradFill>
          <a:latin typeface="+mj-lt"/>
          <a:ea typeface="+mj-ea"/>
          <a:cs typeface="+mj-cs"/>
        </a:defRPr>
      </a:lvl1pPr>
    </p:titleStyle>
    <p:bodyStyle>
      <a:lvl1pPr marL="0" indent="0" algn="l" defTabSz="911932"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1932"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5965" indent="-227983" algn="l" defTabSz="911932"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7776" indent="-281819" algn="l" defTabSz="911932" rtl="0" eaLnBrk="1" latinLnBrk="0" hangingPunct="1">
        <a:spcBef>
          <a:spcPct val="20000"/>
        </a:spcBef>
        <a:buFont typeface="Arial" pitchFamily="34" charset="0"/>
        <a:buChar char="–"/>
        <a:defRPr sz="1900" kern="1200">
          <a:gradFill>
            <a:gsLst>
              <a:gs pos="0">
                <a:schemeClr val="tx1"/>
              </a:gs>
              <a:gs pos="100000">
                <a:schemeClr val="tx1"/>
              </a:gs>
            </a:gsLst>
            <a:lin ang="5400000" scaled="0"/>
          </a:gradFill>
          <a:latin typeface="+mn-lt"/>
          <a:ea typeface="+mn-ea"/>
          <a:cs typeface="+mn-cs"/>
        </a:defRPr>
      </a:lvl4pPr>
      <a:lvl5pPr marL="1030675" indent="-292895" algn="l" defTabSz="911932"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07821"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3783"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19752"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5713" indent="-227983" algn="l" defTabSz="91193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1932" rtl="0" eaLnBrk="1" latinLnBrk="0" hangingPunct="1">
        <a:defRPr sz="1800" kern="1200">
          <a:solidFill>
            <a:schemeClr val="tx1"/>
          </a:solidFill>
          <a:latin typeface="+mn-lt"/>
          <a:ea typeface="+mn-ea"/>
          <a:cs typeface="+mn-cs"/>
        </a:defRPr>
      </a:lvl1pPr>
      <a:lvl2pPr marL="455965" algn="l" defTabSz="911932" rtl="0" eaLnBrk="1" latinLnBrk="0" hangingPunct="1">
        <a:defRPr sz="1800" kern="1200">
          <a:solidFill>
            <a:schemeClr val="tx1"/>
          </a:solidFill>
          <a:latin typeface="+mn-lt"/>
          <a:ea typeface="+mn-ea"/>
          <a:cs typeface="+mn-cs"/>
        </a:defRPr>
      </a:lvl2pPr>
      <a:lvl3pPr marL="911932" algn="l" defTabSz="911932" rtl="0" eaLnBrk="1" latinLnBrk="0" hangingPunct="1">
        <a:defRPr sz="1800" kern="1200">
          <a:solidFill>
            <a:schemeClr val="tx1"/>
          </a:solidFill>
          <a:latin typeface="+mn-lt"/>
          <a:ea typeface="+mn-ea"/>
          <a:cs typeface="+mn-cs"/>
        </a:defRPr>
      </a:lvl3pPr>
      <a:lvl4pPr marL="1367901" algn="l" defTabSz="911932" rtl="0" eaLnBrk="1" latinLnBrk="0" hangingPunct="1">
        <a:defRPr sz="1800" kern="1200">
          <a:solidFill>
            <a:schemeClr val="tx1"/>
          </a:solidFill>
          <a:latin typeface="+mn-lt"/>
          <a:ea typeface="+mn-ea"/>
          <a:cs typeface="+mn-cs"/>
        </a:defRPr>
      </a:lvl4pPr>
      <a:lvl5pPr marL="1823866" algn="l" defTabSz="911932" rtl="0" eaLnBrk="1" latinLnBrk="0" hangingPunct="1">
        <a:defRPr sz="1800" kern="1200">
          <a:solidFill>
            <a:schemeClr val="tx1"/>
          </a:solidFill>
          <a:latin typeface="+mn-lt"/>
          <a:ea typeface="+mn-ea"/>
          <a:cs typeface="+mn-cs"/>
        </a:defRPr>
      </a:lvl5pPr>
      <a:lvl6pPr marL="2279833" algn="l" defTabSz="911932" rtl="0" eaLnBrk="1" latinLnBrk="0" hangingPunct="1">
        <a:defRPr sz="1800" kern="1200">
          <a:solidFill>
            <a:schemeClr val="tx1"/>
          </a:solidFill>
          <a:latin typeface="+mn-lt"/>
          <a:ea typeface="+mn-ea"/>
          <a:cs typeface="+mn-cs"/>
        </a:defRPr>
      </a:lvl6pPr>
      <a:lvl7pPr marL="2735799" algn="l" defTabSz="911932" rtl="0" eaLnBrk="1" latinLnBrk="0" hangingPunct="1">
        <a:defRPr sz="1800" kern="1200">
          <a:solidFill>
            <a:schemeClr val="tx1"/>
          </a:solidFill>
          <a:latin typeface="+mn-lt"/>
          <a:ea typeface="+mn-ea"/>
          <a:cs typeface="+mn-cs"/>
        </a:defRPr>
      </a:lvl7pPr>
      <a:lvl8pPr marL="3191761" algn="l" defTabSz="911932" rtl="0" eaLnBrk="1" latinLnBrk="0" hangingPunct="1">
        <a:defRPr sz="1800" kern="1200">
          <a:solidFill>
            <a:schemeClr val="tx1"/>
          </a:solidFill>
          <a:latin typeface="+mn-lt"/>
          <a:ea typeface="+mn-ea"/>
          <a:cs typeface="+mn-cs"/>
        </a:defRPr>
      </a:lvl8pPr>
      <a:lvl9pPr marL="3647735" algn="l" defTabSz="91193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453" tIns="145960" rIns="182453" bIns="14596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68" y="298450"/>
            <a:ext cx="11887199" cy="912813"/>
          </a:xfrm>
          <a:prstGeom prst="rect">
            <a:avLst/>
          </a:prstGeom>
        </p:spPr>
        <p:txBody>
          <a:bodyPr vert="horz" lIns="182453" tIns="45613" rIns="182453" bIns="45613"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11643654"/>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Lst>
  <p:txStyles>
    <p:titleStyle>
      <a:lvl1pPr algn="l" defTabSz="912029" rtl="0" eaLnBrk="1" latinLnBrk="0" hangingPunct="1">
        <a:spcBef>
          <a:spcPct val="0"/>
        </a:spcBef>
        <a:buNone/>
        <a:defRPr sz="4900" kern="1200">
          <a:gradFill>
            <a:gsLst>
              <a:gs pos="0">
                <a:srgbClr val="505050"/>
              </a:gs>
              <a:gs pos="100000">
                <a:srgbClr val="505050"/>
              </a:gs>
            </a:gsLst>
            <a:lin ang="5400000" scaled="0"/>
          </a:gradFill>
          <a:latin typeface="+mj-lt"/>
          <a:ea typeface="+mj-ea"/>
          <a:cs typeface="+mj-cs"/>
        </a:defRPr>
      </a:lvl1pPr>
    </p:titleStyle>
    <p:bodyStyle>
      <a:lvl1pPr marL="0" indent="0" algn="l" defTabSz="912029"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2029"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6013" indent="-228007" algn="l" defTabSz="912029"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7854" indent="-281849" algn="l" defTabSz="912029" rtl="0" eaLnBrk="1" latinLnBrk="0" hangingPunct="1">
        <a:spcBef>
          <a:spcPct val="20000"/>
        </a:spcBef>
        <a:buFont typeface="Arial" pitchFamily="34" charset="0"/>
        <a:buChar char="–"/>
        <a:defRPr sz="1900" kern="1200">
          <a:gradFill>
            <a:gsLst>
              <a:gs pos="0">
                <a:srgbClr val="505050"/>
              </a:gs>
              <a:gs pos="100000">
                <a:srgbClr val="505050"/>
              </a:gs>
            </a:gsLst>
            <a:lin ang="5400000" scaled="0"/>
          </a:gradFill>
          <a:latin typeface="+mn-lt"/>
          <a:ea typeface="+mn-ea"/>
          <a:cs typeface="+mn-cs"/>
        </a:defRPr>
      </a:lvl4pPr>
      <a:lvl5pPr marL="1030785" indent="-292926" algn="l" defTabSz="912029"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08088"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4098"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0115"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6125" indent="-228007" algn="l" defTabSz="91202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2029" rtl="0" eaLnBrk="1" latinLnBrk="0" hangingPunct="1">
        <a:defRPr sz="1800" kern="1200">
          <a:solidFill>
            <a:schemeClr val="tx1"/>
          </a:solidFill>
          <a:latin typeface="+mn-lt"/>
          <a:ea typeface="+mn-ea"/>
          <a:cs typeface="+mn-cs"/>
        </a:defRPr>
      </a:lvl1pPr>
      <a:lvl2pPr marL="456013" algn="l" defTabSz="912029" rtl="0" eaLnBrk="1" latinLnBrk="0" hangingPunct="1">
        <a:defRPr sz="1800" kern="1200">
          <a:solidFill>
            <a:schemeClr val="tx1"/>
          </a:solidFill>
          <a:latin typeface="+mn-lt"/>
          <a:ea typeface="+mn-ea"/>
          <a:cs typeface="+mn-cs"/>
        </a:defRPr>
      </a:lvl2pPr>
      <a:lvl3pPr marL="912029" algn="l" defTabSz="912029" rtl="0" eaLnBrk="1" latinLnBrk="0" hangingPunct="1">
        <a:defRPr sz="1800" kern="1200">
          <a:solidFill>
            <a:schemeClr val="tx1"/>
          </a:solidFill>
          <a:latin typeface="+mn-lt"/>
          <a:ea typeface="+mn-ea"/>
          <a:cs typeface="+mn-cs"/>
        </a:defRPr>
      </a:lvl3pPr>
      <a:lvl4pPr marL="1368046" algn="l" defTabSz="912029" rtl="0" eaLnBrk="1" latinLnBrk="0" hangingPunct="1">
        <a:defRPr sz="1800" kern="1200">
          <a:solidFill>
            <a:schemeClr val="tx1"/>
          </a:solidFill>
          <a:latin typeface="+mn-lt"/>
          <a:ea typeface="+mn-ea"/>
          <a:cs typeface="+mn-cs"/>
        </a:defRPr>
      </a:lvl4pPr>
      <a:lvl5pPr marL="1824059" algn="l" defTabSz="912029" rtl="0" eaLnBrk="1" latinLnBrk="0" hangingPunct="1">
        <a:defRPr sz="1800" kern="1200">
          <a:solidFill>
            <a:schemeClr val="tx1"/>
          </a:solidFill>
          <a:latin typeface="+mn-lt"/>
          <a:ea typeface="+mn-ea"/>
          <a:cs typeface="+mn-cs"/>
        </a:defRPr>
      </a:lvl5pPr>
      <a:lvl6pPr marL="2280075" algn="l" defTabSz="912029" rtl="0" eaLnBrk="1" latinLnBrk="0" hangingPunct="1">
        <a:defRPr sz="1800" kern="1200">
          <a:solidFill>
            <a:schemeClr val="tx1"/>
          </a:solidFill>
          <a:latin typeface="+mn-lt"/>
          <a:ea typeface="+mn-ea"/>
          <a:cs typeface="+mn-cs"/>
        </a:defRPr>
      </a:lvl6pPr>
      <a:lvl7pPr marL="2736090" algn="l" defTabSz="912029" rtl="0" eaLnBrk="1" latinLnBrk="0" hangingPunct="1">
        <a:defRPr sz="1800" kern="1200">
          <a:solidFill>
            <a:schemeClr val="tx1"/>
          </a:solidFill>
          <a:latin typeface="+mn-lt"/>
          <a:ea typeface="+mn-ea"/>
          <a:cs typeface="+mn-cs"/>
        </a:defRPr>
      </a:lvl7pPr>
      <a:lvl8pPr marL="3192101" algn="l" defTabSz="912029" rtl="0" eaLnBrk="1" latinLnBrk="0" hangingPunct="1">
        <a:defRPr sz="1800" kern="1200">
          <a:solidFill>
            <a:schemeClr val="tx1"/>
          </a:solidFill>
          <a:latin typeface="+mn-lt"/>
          <a:ea typeface="+mn-ea"/>
          <a:cs typeface="+mn-cs"/>
        </a:defRPr>
      </a:lvl8pPr>
      <a:lvl9pPr marL="3648123" algn="l" defTabSz="91202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531" tIns="146022" rIns="182531" bIns="146022"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62" y="298450"/>
            <a:ext cx="11887199" cy="912813"/>
          </a:xfrm>
          <a:prstGeom prst="rect">
            <a:avLst/>
          </a:prstGeom>
        </p:spPr>
        <p:txBody>
          <a:bodyPr vert="horz" lIns="182531" tIns="45632" rIns="182531" bIns="45632"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006644018"/>
      </p:ext>
    </p:extLst>
  </p:cSld>
  <p:clrMap bg1="dk1" tx1="lt1" bg2="dk2" tx2="lt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 id="2147484411" r:id="rId14"/>
    <p:sldLayoutId id="2147484412" r:id="rId15"/>
  </p:sldLayoutIdLst>
  <p:txStyles>
    <p:titleStyle>
      <a:lvl1pPr algn="l" defTabSz="912418" rtl="0" eaLnBrk="1" latinLnBrk="0" hangingPunct="1">
        <a:spcBef>
          <a:spcPct val="0"/>
        </a:spcBef>
        <a:buNone/>
        <a:defRPr sz="4900" kern="1200">
          <a:gradFill>
            <a:gsLst>
              <a:gs pos="0">
                <a:schemeClr val="tx1"/>
              </a:gs>
              <a:gs pos="100000">
                <a:schemeClr val="tx1"/>
              </a:gs>
            </a:gsLst>
            <a:lin ang="5400000" scaled="0"/>
          </a:gradFill>
          <a:latin typeface="+mj-lt"/>
          <a:ea typeface="+mj-ea"/>
          <a:cs typeface="+mj-cs"/>
        </a:defRPr>
      </a:lvl1pPr>
    </p:titleStyle>
    <p:bodyStyle>
      <a:lvl1pPr marL="0" indent="0" algn="l" defTabSz="912418"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2418"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6208" indent="-228104" algn="l" defTabSz="912418"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8169" indent="-281968" algn="l" defTabSz="912418" rtl="0" eaLnBrk="1" latinLnBrk="0" hangingPunct="1">
        <a:spcBef>
          <a:spcPct val="20000"/>
        </a:spcBef>
        <a:buFont typeface="Arial" pitchFamily="34" charset="0"/>
        <a:buChar char="–"/>
        <a:defRPr sz="1900" kern="1200">
          <a:gradFill>
            <a:gsLst>
              <a:gs pos="0">
                <a:schemeClr val="tx1"/>
              </a:gs>
              <a:gs pos="100000">
                <a:schemeClr val="tx1"/>
              </a:gs>
            </a:gsLst>
            <a:lin ang="5400000" scaled="0"/>
          </a:gradFill>
          <a:latin typeface="+mn-lt"/>
          <a:ea typeface="+mn-ea"/>
          <a:cs typeface="+mn-cs"/>
        </a:defRPr>
      </a:lvl4pPr>
      <a:lvl5pPr marL="1031224" indent="-293051" algn="l" defTabSz="912418"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09153" indent="-228104" algn="l" defTabSz="9124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5359" indent="-228104" algn="l" defTabSz="9124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1569" indent="-228104" algn="l" defTabSz="9124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7774" indent="-228104" algn="l" defTabSz="9124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2418" rtl="0" eaLnBrk="1" latinLnBrk="0" hangingPunct="1">
        <a:defRPr sz="1800" kern="1200">
          <a:solidFill>
            <a:schemeClr val="tx1"/>
          </a:solidFill>
          <a:latin typeface="+mn-lt"/>
          <a:ea typeface="+mn-ea"/>
          <a:cs typeface="+mn-cs"/>
        </a:defRPr>
      </a:lvl1pPr>
      <a:lvl2pPr marL="456208" algn="l" defTabSz="912418" rtl="0" eaLnBrk="1" latinLnBrk="0" hangingPunct="1">
        <a:defRPr sz="1800" kern="1200">
          <a:solidFill>
            <a:schemeClr val="tx1"/>
          </a:solidFill>
          <a:latin typeface="+mn-lt"/>
          <a:ea typeface="+mn-ea"/>
          <a:cs typeface="+mn-cs"/>
        </a:defRPr>
      </a:lvl2pPr>
      <a:lvl3pPr marL="912418" algn="l" defTabSz="912418" rtl="0" eaLnBrk="1" latinLnBrk="0" hangingPunct="1">
        <a:defRPr sz="1800" kern="1200">
          <a:solidFill>
            <a:schemeClr val="tx1"/>
          </a:solidFill>
          <a:latin typeface="+mn-lt"/>
          <a:ea typeface="+mn-ea"/>
          <a:cs typeface="+mn-cs"/>
        </a:defRPr>
      </a:lvl3pPr>
      <a:lvl4pPr marL="1368628" algn="l" defTabSz="912418" rtl="0" eaLnBrk="1" latinLnBrk="0" hangingPunct="1">
        <a:defRPr sz="1800" kern="1200">
          <a:solidFill>
            <a:schemeClr val="tx1"/>
          </a:solidFill>
          <a:latin typeface="+mn-lt"/>
          <a:ea typeface="+mn-ea"/>
          <a:cs typeface="+mn-cs"/>
        </a:defRPr>
      </a:lvl4pPr>
      <a:lvl5pPr marL="1824835" algn="l" defTabSz="912418" rtl="0" eaLnBrk="1" latinLnBrk="0" hangingPunct="1">
        <a:defRPr sz="1800" kern="1200">
          <a:solidFill>
            <a:schemeClr val="tx1"/>
          </a:solidFill>
          <a:latin typeface="+mn-lt"/>
          <a:ea typeface="+mn-ea"/>
          <a:cs typeface="+mn-cs"/>
        </a:defRPr>
      </a:lvl5pPr>
      <a:lvl6pPr marL="2281046" algn="l" defTabSz="912418" rtl="0" eaLnBrk="1" latinLnBrk="0" hangingPunct="1">
        <a:defRPr sz="1800" kern="1200">
          <a:solidFill>
            <a:schemeClr val="tx1"/>
          </a:solidFill>
          <a:latin typeface="+mn-lt"/>
          <a:ea typeface="+mn-ea"/>
          <a:cs typeface="+mn-cs"/>
        </a:defRPr>
      </a:lvl6pPr>
      <a:lvl7pPr marL="2737254" algn="l" defTabSz="912418" rtl="0" eaLnBrk="1" latinLnBrk="0" hangingPunct="1">
        <a:defRPr sz="1800" kern="1200">
          <a:solidFill>
            <a:schemeClr val="tx1"/>
          </a:solidFill>
          <a:latin typeface="+mn-lt"/>
          <a:ea typeface="+mn-ea"/>
          <a:cs typeface="+mn-cs"/>
        </a:defRPr>
      </a:lvl7pPr>
      <a:lvl8pPr marL="3193461" algn="l" defTabSz="912418" rtl="0" eaLnBrk="1" latinLnBrk="0" hangingPunct="1">
        <a:defRPr sz="1800" kern="1200">
          <a:solidFill>
            <a:schemeClr val="tx1"/>
          </a:solidFill>
          <a:latin typeface="+mn-lt"/>
          <a:ea typeface="+mn-ea"/>
          <a:cs typeface="+mn-cs"/>
        </a:defRPr>
      </a:lvl8pPr>
      <a:lvl9pPr marL="3649674" algn="l" defTabSz="912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6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6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75.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6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6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6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60.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0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204.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4.png"/><Relationship Id="rId1" Type="http://schemas.openxmlformats.org/officeDocument/2006/relationships/slideLayout" Target="../slideLayouts/slideLayout20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60.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04.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60.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6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60.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60.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60.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160.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6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60.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1.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60.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04.xml"/></Relationships>
</file>

<file path=ppt/slides/_rels/slide52.xml.rels><?xml version="1.0" encoding="UTF-8" standalone="yes"?>
<Relationships xmlns="http://schemas.openxmlformats.org/package/2006/relationships"><Relationship Id="rId3" Type="http://schemas.openxmlformats.org/officeDocument/2006/relationships/hyperlink" Target="http://blogs.msdn.com/b/windowsstore/archive/2012/05/10/making-customer-focused-decisions-with-adoption-reports.aspx" TargetMode="External"/><Relationship Id="rId2" Type="http://schemas.openxmlformats.org/officeDocument/2006/relationships/hyperlink" Target="http://blogs.msdn.com/b/windowsstore/archive/2012/06/27/improving-apps-with-quality-reports.aspx" TargetMode="External"/><Relationship Id="rId1" Type="http://schemas.openxmlformats.org/officeDocument/2006/relationships/slideLayout" Target="../slideLayouts/slideLayout226.xml"/><Relationship Id="rId5" Type="http://schemas.openxmlformats.org/officeDocument/2006/relationships/hyperlink" Target="http://aka.ms/BuildSessions" TargetMode="External"/><Relationship Id="rId4" Type="http://schemas.openxmlformats.org/officeDocument/2006/relationships/hyperlink" Target="http://blogs.msdn.com/b/windowsstor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hyperlink" Target="http://msdn.microsoft.com/en-US/windows/apps/br229512" TargetMode="External"/><Relationship Id="rId1" Type="http://schemas.openxmlformats.org/officeDocument/2006/relationships/slideLayout" Target="../slideLayouts/slideLayout226.xml"/><Relationship Id="rId6" Type="http://schemas.openxmlformats.org/officeDocument/2006/relationships/hyperlink" Target="http://aka.ms/BuildSessions" TargetMode="External"/><Relationship Id="rId5" Type="http://schemas.openxmlformats.org/officeDocument/2006/relationships/hyperlink" Target="http://channel9.msdn.com/Windows" TargetMode="External"/><Relationship Id="rId4" Type="http://schemas.openxmlformats.org/officeDocument/2006/relationships/hyperlink" Target="http://code.msdn.microsoft.com/windowsapps/Windows-8-Modern-Style-App-Samples"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Analytics For Windows 8</a:t>
            </a:r>
            <a:endParaRPr lang="en-US" dirty="0"/>
          </a:p>
        </p:txBody>
      </p:sp>
      <p:sp>
        <p:nvSpPr>
          <p:cNvPr id="3" name="Subtitle 2"/>
          <p:cNvSpPr>
            <a:spLocks noGrp="1"/>
          </p:cNvSpPr>
          <p:nvPr>
            <p:ph type="subTitle" idx="1"/>
          </p:nvPr>
        </p:nvSpPr>
        <p:spPr>
          <a:xfrm>
            <a:off x="207274" y="5783263"/>
            <a:ext cx="7315199" cy="914400"/>
          </a:xfrm>
        </p:spPr>
        <p:txBody>
          <a:bodyPr/>
          <a:lstStyle/>
          <a:p>
            <a:r>
              <a:rPr lang="en-US" dirty="0" smtClean="0"/>
              <a:t>Richard Fricks</a:t>
            </a:r>
          </a:p>
          <a:p>
            <a:r>
              <a:rPr lang="en-US" dirty="0" smtClean="0"/>
              <a:t>Program Manager </a:t>
            </a:r>
          </a:p>
          <a:p>
            <a:r>
              <a:rPr lang="en-US" dirty="0"/>
              <a:t>Scenario </a:t>
            </a:r>
            <a:r>
              <a:rPr lang="en-US" dirty="0" smtClean="0"/>
              <a:t>Adoption Team</a:t>
            </a:r>
          </a:p>
          <a:p>
            <a:r>
              <a:rPr lang="en-US" dirty="0" smtClean="0"/>
              <a:t>2-102</a:t>
            </a:r>
          </a:p>
        </p:txBody>
      </p:sp>
      <p:sp>
        <p:nvSpPr>
          <p:cNvPr id="4" name="TextBox 3"/>
          <p:cNvSpPr txBox="1"/>
          <p:nvPr/>
        </p:nvSpPr>
        <p:spPr>
          <a:xfrm>
            <a:off x="4569802" y="4929187"/>
            <a:ext cx="5105399" cy="954107"/>
          </a:xfrm>
          <a:prstGeom prst="rect">
            <a:avLst/>
          </a:prstGeom>
          <a:noFill/>
        </p:spPr>
        <p:txBody>
          <a:bodyPr wrap="square" rtlCol="0">
            <a:spAutoFit/>
          </a:bodyPr>
          <a:lstStyle/>
          <a:p>
            <a:r>
              <a:rPr lang="en-US" sz="2800" dirty="0" smtClean="0">
                <a:gradFill>
                  <a:gsLst>
                    <a:gs pos="0">
                      <a:schemeClr val="tx1"/>
                    </a:gs>
                    <a:gs pos="100000">
                      <a:schemeClr val="tx1"/>
                    </a:gs>
                  </a:gsLst>
                  <a:lin ang="5400000" scaled="0"/>
                </a:gradFill>
              </a:rPr>
              <a:t>Roger Woods, Peter </a:t>
            </a:r>
            <a:r>
              <a:rPr lang="en-US" sz="2800" dirty="0" err="1" smtClean="0">
                <a:gradFill>
                  <a:gsLst>
                    <a:gs pos="0">
                      <a:schemeClr val="tx1"/>
                    </a:gs>
                    <a:gs pos="100000">
                      <a:schemeClr val="tx1"/>
                    </a:gs>
                  </a:gsLst>
                  <a:lin ang="5400000" scaled="0"/>
                </a:gradFill>
              </a:rPr>
              <a:t>Fransen</a:t>
            </a:r>
            <a:endParaRPr lang="en-US" sz="2800" dirty="0" smtClean="0">
              <a:gradFill>
                <a:gsLst>
                  <a:gs pos="0">
                    <a:schemeClr val="tx1"/>
                  </a:gs>
                  <a:gs pos="100000">
                    <a:schemeClr val="tx1"/>
                  </a:gs>
                </a:gsLst>
                <a:lin ang="5400000" scaled="0"/>
              </a:gradFill>
            </a:endParaRPr>
          </a:p>
          <a:p>
            <a:r>
              <a:rPr lang="en-US" sz="2800" dirty="0" smtClean="0">
                <a:gradFill>
                  <a:gsLst>
                    <a:gs pos="0">
                      <a:schemeClr val="tx1"/>
                    </a:gs>
                    <a:gs pos="100000">
                      <a:schemeClr val="tx1"/>
                    </a:gs>
                  </a:gsLst>
                  <a:lin ang="5400000" scaled="0"/>
                </a:gradFill>
              </a:rPr>
              <a:t>Adobe</a:t>
            </a:r>
          </a:p>
        </p:txBody>
      </p:sp>
    </p:spTree>
    <p:extLst>
      <p:ext uri="{BB962C8B-B14F-4D97-AF65-F5344CB8AC3E}">
        <p14:creationId xmlns:p14="http://schemas.microsoft.com/office/powerpoint/2010/main" val="36407953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Adoption</a:t>
            </a:r>
            <a:endParaRPr lang="en-US" dirty="0">
              <a:solidFill>
                <a:schemeClr val="bg1"/>
              </a:solidFill>
            </a:endParaRPr>
          </a:p>
        </p:txBody>
      </p:sp>
      <p:sp>
        <p:nvSpPr>
          <p:cNvPr id="8" name="Content Placeholder 3"/>
          <p:cNvSpPr>
            <a:spLocks noGrp="1"/>
          </p:cNvSpPr>
          <p:nvPr>
            <p:ph type="body" sz="quarter" idx="11"/>
          </p:nvPr>
        </p:nvSpPr>
        <p:spPr>
          <a:xfrm>
            <a:off x="373528" y="2167979"/>
            <a:ext cx="3730943" cy="1723095"/>
          </a:xfrm>
        </p:spPr>
        <p:txBody>
          <a:bodyPr/>
          <a:lstStyle/>
          <a:p>
            <a:r>
              <a:rPr lang="en-US" dirty="0" smtClean="0">
                <a:solidFill>
                  <a:schemeClr val="bg1"/>
                </a:solidFill>
              </a:rPr>
              <a:t>Conversion</a:t>
            </a:r>
          </a:p>
          <a:p>
            <a:r>
              <a:rPr lang="en-US" sz="3400" b="1" dirty="0">
                <a:solidFill>
                  <a:schemeClr val="bg1"/>
                </a:solidFill>
              </a:rPr>
              <a:t>Referrers</a:t>
            </a:r>
          </a:p>
          <a:p>
            <a:r>
              <a:rPr lang="en-US" dirty="0" smtClean="0">
                <a:solidFill>
                  <a:schemeClr val="bg1"/>
                </a:solidFill>
              </a:rPr>
              <a:t>Downloads</a:t>
            </a:r>
          </a:p>
          <a:p>
            <a:r>
              <a:rPr lang="en-US" dirty="0" smtClean="0">
                <a:solidFill>
                  <a:schemeClr val="bg1"/>
                </a:solidFill>
              </a:rPr>
              <a:t>In-app Purchases</a:t>
            </a:r>
          </a:p>
          <a:p>
            <a:r>
              <a:rPr lang="en-US" dirty="0" smtClean="0">
                <a:solidFill>
                  <a:schemeClr val="bg1"/>
                </a:solidFill>
              </a:rPr>
              <a:t>Usage</a:t>
            </a:r>
          </a:p>
        </p:txBody>
      </p:sp>
      <p:pic>
        <p:nvPicPr>
          <p:cNvPr id="2050" name="Picture 2" descr="A sample report showing the listing views by referr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963" y="2098357"/>
            <a:ext cx="4974590" cy="2632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881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Adoption</a:t>
            </a:r>
            <a:endParaRPr lang="en-US" dirty="0">
              <a:solidFill>
                <a:schemeClr val="bg1"/>
              </a:solidFill>
            </a:endParaRPr>
          </a:p>
        </p:txBody>
      </p:sp>
      <p:sp>
        <p:nvSpPr>
          <p:cNvPr id="8" name="Content Placeholder 3"/>
          <p:cNvSpPr>
            <a:spLocks noGrp="1"/>
          </p:cNvSpPr>
          <p:nvPr>
            <p:ph type="body" sz="quarter" idx="11"/>
          </p:nvPr>
        </p:nvSpPr>
        <p:spPr>
          <a:xfrm>
            <a:off x="373528" y="2167979"/>
            <a:ext cx="3730943" cy="1723095"/>
          </a:xfrm>
        </p:spPr>
        <p:txBody>
          <a:bodyPr/>
          <a:lstStyle/>
          <a:p>
            <a:r>
              <a:rPr lang="en-US" dirty="0" smtClean="0">
                <a:solidFill>
                  <a:schemeClr val="bg1"/>
                </a:solidFill>
              </a:rPr>
              <a:t>Conversion</a:t>
            </a:r>
          </a:p>
          <a:p>
            <a:r>
              <a:rPr lang="en-US" dirty="0" smtClean="0">
                <a:solidFill>
                  <a:schemeClr val="bg1"/>
                </a:solidFill>
              </a:rPr>
              <a:t>Referrers</a:t>
            </a:r>
          </a:p>
          <a:p>
            <a:r>
              <a:rPr lang="en-US" sz="3400" b="1" dirty="0">
                <a:solidFill>
                  <a:schemeClr val="bg1"/>
                </a:solidFill>
              </a:rPr>
              <a:t>Downloads</a:t>
            </a:r>
          </a:p>
          <a:p>
            <a:r>
              <a:rPr lang="en-US" dirty="0" smtClean="0">
                <a:solidFill>
                  <a:schemeClr val="bg1"/>
                </a:solidFill>
              </a:rPr>
              <a:t>In-app Purchases</a:t>
            </a:r>
          </a:p>
          <a:p>
            <a:r>
              <a:rPr lang="en-US" dirty="0" smtClean="0">
                <a:solidFill>
                  <a:schemeClr val="bg1"/>
                </a:solidFill>
              </a:rPr>
              <a:t>Usage</a:t>
            </a:r>
          </a:p>
        </p:txBody>
      </p:sp>
      <p:pic>
        <p:nvPicPr>
          <p:cNvPr id="3074" name="Picture 2" descr="http://blogs.msdn.com/cfs-file.ashx/__key/communityserver-blogs-components-weblogfiles/00-00-01-49-52-metablogapi/3113.downloads_5F00_6D11D8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440" y="2098357"/>
            <a:ext cx="8856279" cy="3108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14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65437" y="-61017"/>
            <a:ext cx="11887200" cy="914400"/>
          </a:xfrm>
        </p:spPr>
        <p:txBody>
          <a:bodyPr/>
          <a:lstStyle/>
          <a:p>
            <a:r>
              <a:rPr lang="en-US" dirty="0" smtClean="0">
                <a:solidFill>
                  <a:schemeClr val="bg1"/>
                </a:solidFill>
              </a:rPr>
              <a:t>Who are my Customers?</a:t>
            </a:r>
            <a:endParaRPr lang="en-US" dirty="0">
              <a:solidFill>
                <a:schemeClr val="bg1"/>
              </a:solidFill>
            </a:endParaRPr>
          </a:p>
        </p:txBody>
      </p:sp>
      <p:pic>
        <p:nvPicPr>
          <p:cNvPr id="7170" name="Picture 2" descr="fil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93" y="1010327"/>
            <a:ext cx="6732106" cy="1193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A sample of a bar and pie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283" y="2331508"/>
            <a:ext cx="9507243" cy="33418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Picture 6" descr="An example of a demographics patterns re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33" y="5816481"/>
            <a:ext cx="7047336" cy="1009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Adoption</a:t>
            </a:r>
            <a:endParaRPr lang="en-US" dirty="0">
              <a:solidFill>
                <a:schemeClr val="bg1"/>
              </a:solidFill>
            </a:endParaRPr>
          </a:p>
        </p:txBody>
      </p:sp>
      <p:sp>
        <p:nvSpPr>
          <p:cNvPr id="8" name="Content Placeholder 3"/>
          <p:cNvSpPr>
            <a:spLocks noGrp="1"/>
          </p:cNvSpPr>
          <p:nvPr>
            <p:ph type="body" sz="quarter" idx="11"/>
          </p:nvPr>
        </p:nvSpPr>
        <p:spPr>
          <a:xfrm>
            <a:off x="373527" y="2167979"/>
            <a:ext cx="4497426" cy="1723095"/>
          </a:xfrm>
        </p:spPr>
        <p:txBody>
          <a:bodyPr/>
          <a:lstStyle/>
          <a:p>
            <a:r>
              <a:rPr lang="en-US" dirty="0" smtClean="0">
                <a:solidFill>
                  <a:schemeClr val="bg1"/>
                </a:solidFill>
              </a:rPr>
              <a:t>Conversion</a:t>
            </a:r>
          </a:p>
          <a:p>
            <a:r>
              <a:rPr lang="en-US" dirty="0" smtClean="0">
                <a:solidFill>
                  <a:schemeClr val="bg1"/>
                </a:solidFill>
              </a:rPr>
              <a:t>Referrers</a:t>
            </a:r>
          </a:p>
          <a:p>
            <a:r>
              <a:rPr lang="en-US" dirty="0" smtClean="0">
                <a:solidFill>
                  <a:schemeClr val="bg1"/>
                </a:solidFill>
              </a:rPr>
              <a:t>Downloads</a:t>
            </a:r>
          </a:p>
          <a:p>
            <a:r>
              <a:rPr lang="en-US" sz="3400" b="1" dirty="0">
                <a:solidFill>
                  <a:schemeClr val="bg1"/>
                </a:solidFill>
              </a:rPr>
              <a:t>In-app Purchases</a:t>
            </a:r>
          </a:p>
          <a:p>
            <a:r>
              <a:rPr lang="en-US" dirty="0" smtClean="0">
                <a:solidFill>
                  <a:schemeClr val="bg1"/>
                </a:solidFill>
              </a:rPr>
              <a:t>Usage</a:t>
            </a:r>
          </a:p>
        </p:txBody>
      </p:sp>
      <p:pic>
        <p:nvPicPr>
          <p:cNvPr id="4098" name="Picture 2" descr="An example of an in-app purchase lin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404" y="2020654"/>
            <a:ext cx="7876434" cy="2793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2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Adoption</a:t>
            </a:r>
            <a:endParaRPr lang="en-US" dirty="0">
              <a:solidFill>
                <a:schemeClr val="bg1"/>
              </a:solidFill>
            </a:endParaRPr>
          </a:p>
        </p:txBody>
      </p:sp>
      <p:sp>
        <p:nvSpPr>
          <p:cNvPr id="8" name="Content Placeholder 3"/>
          <p:cNvSpPr>
            <a:spLocks noGrp="1"/>
          </p:cNvSpPr>
          <p:nvPr>
            <p:ph type="body" sz="quarter" idx="11"/>
          </p:nvPr>
        </p:nvSpPr>
        <p:spPr>
          <a:xfrm>
            <a:off x="373528" y="2167979"/>
            <a:ext cx="3730943" cy="1723095"/>
          </a:xfrm>
        </p:spPr>
        <p:txBody>
          <a:bodyPr/>
          <a:lstStyle/>
          <a:p>
            <a:r>
              <a:rPr lang="en-US" dirty="0" smtClean="0">
                <a:solidFill>
                  <a:schemeClr val="bg1"/>
                </a:solidFill>
              </a:rPr>
              <a:t>Conversion</a:t>
            </a:r>
          </a:p>
          <a:p>
            <a:r>
              <a:rPr lang="en-US" dirty="0" smtClean="0">
                <a:solidFill>
                  <a:schemeClr val="bg1"/>
                </a:solidFill>
              </a:rPr>
              <a:t>Referrers</a:t>
            </a:r>
          </a:p>
          <a:p>
            <a:r>
              <a:rPr lang="en-US" dirty="0" smtClean="0">
                <a:solidFill>
                  <a:schemeClr val="bg1"/>
                </a:solidFill>
              </a:rPr>
              <a:t>Downloads</a:t>
            </a:r>
          </a:p>
          <a:p>
            <a:r>
              <a:rPr lang="en-US" dirty="0" smtClean="0">
                <a:solidFill>
                  <a:schemeClr val="bg1"/>
                </a:solidFill>
              </a:rPr>
              <a:t>In-app Purchases</a:t>
            </a:r>
          </a:p>
          <a:p>
            <a:r>
              <a:rPr lang="en-US" sz="3400" b="1" dirty="0">
                <a:solidFill>
                  <a:schemeClr val="bg1"/>
                </a:solidFill>
              </a:rPr>
              <a:t>Usage</a:t>
            </a:r>
          </a:p>
        </p:txBody>
      </p:sp>
      <p:pic>
        <p:nvPicPr>
          <p:cNvPr id="5122" name="Picture 2" descr="An example of a usage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668" y="2176088"/>
            <a:ext cx="8575986" cy="3011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3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3"/>
            <a:ext cx="11887200" cy="1412910"/>
          </a:xfrm>
        </p:spPr>
        <p:txBody>
          <a:bodyPr/>
          <a:lstStyle/>
          <a:p>
            <a:r>
              <a:rPr lang="en-US" sz="4800" dirty="0" smtClean="0"/>
              <a:t>Using Ratings reports to </a:t>
            </a:r>
            <a:r>
              <a:rPr lang="en-US" sz="4800" i="1" dirty="0" smtClean="0"/>
              <a:t>Improve </a:t>
            </a:r>
            <a:r>
              <a:rPr lang="en-US" sz="4800" i="1" dirty="0"/>
              <a:t>Customer Satisfaction</a:t>
            </a:r>
            <a:r>
              <a:rPr lang="en-US" sz="4800" dirty="0"/>
              <a:t/>
            </a:r>
            <a:br>
              <a:rPr lang="en-US" sz="4800" dirty="0"/>
            </a:br>
            <a:endParaRPr lang="en-US" sz="4800" dirty="0"/>
          </a:p>
        </p:txBody>
      </p:sp>
      <p:sp>
        <p:nvSpPr>
          <p:cNvPr id="2" name="Text Placeholder 1"/>
          <p:cNvSpPr>
            <a:spLocks noGrp="1"/>
          </p:cNvSpPr>
          <p:nvPr>
            <p:ph type="body" sz="quarter" idx="10"/>
          </p:nvPr>
        </p:nvSpPr>
        <p:spPr>
          <a:xfrm>
            <a:off x="5907325" y="2098357"/>
            <a:ext cx="3420031" cy="1942924"/>
          </a:xfrm>
        </p:spPr>
        <p:txBody>
          <a:bodyPr/>
          <a:lstStyle/>
          <a:p>
            <a:pPr marL="555132" indent="-555132">
              <a:buFont typeface="Arial" pitchFamily="34" charset="0"/>
              <a:buChar char="•"/>
            </a:pPr>
            <a:r>
              <a:rPr lang="en-US" sz="3400" dirty="0"/>
              <a:t>Market</a:t>
            </a:r>
          </a:p>
          <a:p>
            <a:pPr marL="555132" indent="-555132">
              <a:buFont typeface="Arial" pitchFamily="34" charset="0"/>
              <a:buChar char="•"/>
            </a:pPr>
            <a:r>
              <a:rPr lang="en-US" sz="3400" dirty="0"/>
              <a:t>Ratings</a:t>
            </a:r>
          </a:p>
          <a:p>
            <a:pPr marL="555132" indent="-555132">
              <a:buFont typeface="Arial" pitchFamily="34" charset="0"/>
              <a:buChar char="•"/>
            </a:pPr>
            <a:r>
              <a:rPr lang="en-US" sz="3400" dirty="0"/>
              <a:t>Reviews</a:t>
            </a:r>
          </a:p>
        </p:txBody>
      </p:sp>
      <p:sp>
        <p:nvSpPr>
          <p:cNvPr id="4" name="Content Placeholder 3"/>
          <p:cNvSpPr>
            <a:spLocks noGrp="1"/>
          </p:cNvSpPr>
          <p:nvPr>
            <p:ph type="body" sz="quarter" idx="11"/>
          </p:nvPr>
        </p:nvSpPr>
        <p:spPr>
          <a:xfrm>
            <a:off x="274636" y="2125663"/>
            <a:ext cx="4078130" cy="2226486"/>
          </a:xfrm>
        </p:spPr>
        <p:txBody>
          <a:bodyPr/>
          <a:lstStyle/>
          <a:p>
            <a:r>
              <a:rPr lang="en-US" dirty="0" smtClean="0"/>
              <a:t>Ratings reports provide analytic </a:t>
            </a:r>
            <a:r>
              <a:rPr lang="en-US" dirty="0"/>
              <a:t>data </a:t>
            </a:r>
            <a:r>
              <a:rPr lang="en-US" dirty="0" smtClean="0"/>
              <a:t>to help you understand what customers are saying about your application.</a:t>
            </a:r>
          </a:p>
        </p:txBody>
      </p:sp>
    </p:spTree>
    <p:extLst>
      <p:ext uri="{BB962C8B-B14F-4D97-AF65-F5344CB8AC3E}">
        <p14:creationId xmlns:p14="http://schemas.microsoft.com/office/powerpoint/2010/main" val="4148126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Ratings</a:t>
            </a:r>
            <a:endParaRPr lang="en-US" dirty="0">
              <a:solidFill>
                <a:schemeClr val="bg1"/>
              </a:solidFill>
            </a:endParaRPr>
          </a:p>
        </p:txBody>
      </p:sp>
      <p:sp>
        <p:nvSpPr>
          <p:cNvPr id="8" name="Content Placeholder 3"/>
          <p:cNvSpPr>
            <a:spLocks noGrp="1"/>
          </p:cNvSpPr>
          <p:nvPr>
            <p:ph type="body" sz="quarter" idx="11"/>
          </p:nvPr>
        </p:nvSpPr>
        <p:spPr>
          <a:xfrm>
            <a:off x="373528" y="2167979"/>
            <a:ext cx="3730943" cy="1723095"/>
          </a:xfrm>
        </p:spPr>
        <p:txBody>
          <a:bodyPr/>
          <a:lstStyle/>
          <a:p>
            <a:r>
              <a:rPr lang="en-US" sz="3400" b="1" dirty="0">
                <a:solidFill>
                  <a:schemeClr val="bg1"/>
                </a:solidFill>
              </a:rPr>
              <a:t>Market</a:t>
            </a:r>
            <a:endParaRPr lang="en-US" b="1" dirty="0" smtClean="0">
              <a:solidFill>
                <a:schemeClr val="bg1"/>
              </a:solidFill>
            </a:endParaRPr>
          </a:p>
          <a:p>
            <a:r>
              <a:rPr lang="en-US" dirty="0" smtClean="0">
                <a:solidFill>
                  <a:schemeClr val="bg1"/>
                </a:solidFill>
              </a:rPr>
              <a:t>Ratings</a:t>
            </a:r>
          </a:p>
          <a:p>
            <a:r>
              <a:rPr lang="en-US" dirty="0" smtClean="0">
                <a:solidFill>
                  <a:schemeClr val="bg1"/>
                </a:solidFill>
              </a:rPr>
              <a:t>Reviews</a:t>
            </a:r>
          </a:p>
        </p:txBody>
      </p:sp>
      <p:pic>
        <p:nvPicPr>
          <p:cNvPr id="8194" name="Picture 2" descr="http://blogs.msdn.com/cfs-file.ashx/__key/communityserver-blogs-components-weblogfiles/00-00-01-49-52-metablogapi/7433.ratings_5F00_603782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044" y="1088044"/>
            <a:ext cx="8054882" cy="5542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3523668" y="932610"/>
            <a:ext cx="2590932" cy="777169"/>
          </a:xfrm>
          <a:prstGeom prst="ellipse">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0955" tIns="110955" rIns="41613" bIns="41613" rtlCol="0" anchor="t" anchorCtr="0"/>
          <a:lstStyle/>
          <a:p>
            <a:pPr algn="ctr" defTabSz="1131406"/>
            <a:endParaRPr lang="en-US" sz="1900" spc="-124"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38411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Ratings</a:t>
            </a:r>
            <a:endParaRPr lang="en-US" dirty="0">
              <a:solidFill>
                <a:schemeClr val="bg1"/>
              </a:solidFill>
            </a:endParaRPr>
          </a:p>
        </p:txBody>
      </p:sp>
      <p:sp>
        <p:nvSpPr>
          <p:cNvPr id="8" name="Content Placeholder 3"/>
          <p:cNvSpPr>
            <a:spLocks noGrp="1"/>
          </p:cNvSpPr>
          <p:nvPr>
            <p:ph type="body" sz="quarter" idx="11"/>
          </p:nvPr>
        </p:nvSpPr>
        <p:spPr>
          <a:xfrm>
            <a:off x="373528" y="2167979"/>
            <a:ext cx="3730943" cy="1723095"/>
          </a:xfrm>
        </p:spPr>
        <p:txBody>
          <a:bodyPr/>
          <a:lstStyle/>
          <a:p>
            <a:r>
              <a:rPr lang="en-US" dirty="0" smtClean="0">
                <a:solidFill>
                  <a:schemeClr val="bg1"/>
                </a:solidFill>
              </a:rPr>
              <a:t>Market</a:t>
            </a:r>
          </a:p>
          <a:p>
            <a:r>
              <a:rPr lang="en-US" sz="3400" b="1" dirty="0">
                <a:solidFill>
                  <a:schemeClr val="bg1"/>
                </a:solidFill>
              </a:rPr>
              <a:t>Ratings</a:t>
            </a:r>
            <a:endParaRPr lang="en-US" b="1" dirty="0" smtClean="0">
              <a:solidFill>
                <a:schemeClr val="bg1"/>
              </a:solidFill>
            </a:endParaRPr>
          </a:p>
          <a:p>
            <a:r>
              <a:rPr lang="en-US" dirty="0" smtClean="0">
                <a:solidFill>
                  <a:schemeClr val="bg1"/>
                </a:solidFill>
              </a:rPr>
              <a:t>Reviews</a:t>
            </a:r>
          </a:p>
        </p:txBody>
      </p:sp>
      <p:pic>
        <p:nvPicPr>
          <p:cNvPr id="5" name="Picture 2" descr="http://blogs.msdn.com/cfs-file.ashx/__key/communityserver-blogs-components-weblogfiles/00-00-01-49-52-metablogapi/7433.ratings_5F00_603782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044" y="1088044"/>
            <a:ext cx="8054882" cy="5542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3532681" y="1554339"/>
            <a:ext cx="4439275" cy="777169"/>
          </a:xfrm>
          <a:prstGeom prst="ellipse">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0955" tIns="110955" rIns="41613" bIns="41613" rtlCol="0" anchor="t" anchorCtr="0"/>
          <a:lstStyle/>
          <a:p>
            <a:pPr algn="ctr" defTabSz="1131406"/>
            <a:endParaRPr lang="en-US" sz="1900" spc="-124"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6394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71000" y="189152"/>
            <a:ext cx="11887200" cy="914400"/>
          </a:xfrm>
        </p:spPr>
        <p:txBody>
          <a:bodyPr/>
          <a:lstStyle/>
          <a:p>
            <a:r>
              <a:rPr lang="en-US" dirty="0" smtClean="0">
                <a:solidFill>
                  <a:schemeClr val="bg1"/>
                </a:solidFill>
              </a:rPr>
              <a:t>Ratings</a:t>
            </a:r>
            <a:endParaRPr lang="en-US" dirty="0">
              <a:solidFill>
                <a:schemeClr val="bg1"/>
              </a:solidFill>
            </a:endParaRPr>
          </a:p>
        </p:txBody>
      </p:sp>
      <p:sp>
        <p:nvSpPr>
          <p:cNvPr id="8" name="Content Placeholder 3"/>
          <p:cNvSpPr>
            <a:spLocks noGrp="1"/>
          </p:cNvSpPr>
          <p:nvPr>
            <p:ph type="body" sz="quarter" idx="11"/>
          </p:nvPr>
        </p:nvSpPr>
        <p:spPr>
          <a:xfrm>
            <a:off x="373528" y="2167979"/>
            <a:ext cx="3730943" cy="1723095"/>
          </a:xfrm>
        </p:spPr>
        <p:txBody>
          <a:bodyPr/>
          <a:lstStyle/>
          <a:p>
            <a:r>
              <a:rPr lang="en-US" dirty="0" smtClean="0">
                <a:solidFill>
                  <a:schemeClr val="bg1"/>
                </a:solidFill>
              </a:rPr>
              <a:t>Market</a:t>
            </a:r>
          </a:p>
          <a:p>
            <a:r>
              <a:rPr lang="en-US" dirty="0" smtClean="0">
                <a:solidFill>
                  <a:schemeClr val="bg1"/>
                </a:solidFill>
              </a:rPr>
              <a:t>Ratings</a:t>
            </a:r>
          </a:p>
          <a:p>
            <a:r>
              <a:rPr lang="en-US" sz="3400" b="1" dirty="0">
                <a:solidFill>
                  <a:schemeClr val="bg1"/>
                </a:solidFill>
              </a:rPr>
              <a:t>Reviews</a:t>
            </a:r>
            <a:endParaRPr lang="en-US" b="1" dirty="0" smtClean="0">
              <a:solidFill>
                <a:schemeClr val="bg1"/>
              </a:solidFill>
            </a:endParaRPr>
          </a:p>
        </p:txBody>
      </p:sp>
      <p:pic>
        <p:nvPicPr>
          <p:cNvPr id="5" name="Picture 2" descr="http://blogs.msdn.com/cfs-file.ashx/__key/communityserver-blogs-components-weblogfiles/00-00-01-49-52-metablogapi/7433.ratings_5F00_603782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044" y="1088044"/>
            <a:ext cx="8054882" cy="5542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3523668" y="4429866"/>
            <a:ext cx="2590932" cy="777169"/>
          </a:xfrm>
          <a:prstGeom prst="ellipse">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0955" tIns="110955" rIns="41613" bIns="41613" rtlCol="0" anchor="t" anchorCtr="0"/>
          <a:lstStyle/>
          <a:p>
            <a:pPr algn="ctr" defTabSz="1131406"/>
            <a:endParaRPr lang="en-US" sz="1900" spc="-124"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4210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96863"/>
            <a:ext cx="12436474" cy="1490627"/>
          </a:xfrm>
        </p:spPr>
        <p:txBody>
          <a:bodyPr/>
          <a:lstStyle/>
          <a:p>
            <a:r>
              <a:rPr lang="en-US" sz="4000" dirty="0" smtClean="0"/>
              <a:t>Using Quality Reports to </a:t>
            </a:r>
            <a:r>
              <a:rPr lang="en-US" sz="4000" i="1" dirty="0" smtClean="0"/>
              <a:t>Improve Application Reliability</a:t>
            </a:r>
            <a:endParaRPr lang="en-US" sz="4000" i="1" dirty="0"/>
          </a:p>
        </p:txBody>
      </p:sp>
      <p:sp>
        <p:nvSpPr>
          <p:cNvPr id="2" name="Text Placeholder 1"/>
          <p:cNvSpPr>
            <a:spLocks noGrp="1"/>
          </p:cNvSpPr>
          <p:nvPr>
            <p:ph type="body" sz="quarter" idx="10"/>
          </p:nvPr>
        </p:nvSpPr>
        <p:spPr>
          <a:xfrm>
            <a:off x="4560041" y="2642376"/>
            <a:ext cx="7150973" cy="2020641"/>
          </a:xfrm>
        </p:spPr>
        <p:txBody>
          <a:bodyPr/>
          <a:lstStyle/>
          <a:p>
            <a:pPr marL="416349" indent="-416349">
              <a:buFont typeface="Arial" pitchFamily="34" charset="0"/>
              <a:buChar char="•"/>
            </a:pPr>
            <a:r>
              <a:rPr lang="en-US" sz="3400" dirty="0"/>
              <a:t>JavaScript Exception Rate</a:t>
            </a:r>
          </a:p>
          <a:p>
            <a:pPr marL="416349" indent="-416349">
              <a:buFont typeface="Arial" pitchFamily="34" charset="0"/>
              <a:buChar char="•"/>
            </a:pPr>
            <a:r>
              <a:rPr lang="en-US" sz="3400" dirty="0"/>
              <a:t>Crash rate</a:t>
            </a:r>
          </a:p>
          <a:p>
            <a:pPr marL="416349" indent="-416349">
              <a:buFont typeface="Arial" pitchFamily="34" charset="0"/>
              <a:buChar char="•"/>
            </a:pPr>
            <a:r>
              <a:rPr lang="en-US" sz="3400" dirty="0"/>
              <a:t>App unresponsive rate</a:t>
            </a:r>
          </a:p>
        </p:txBody>
      </p:sp>
      <p:sp>
        <p:nvSpPr>
          <p:cNvPr id="4" name="Content Placeholder 3"/>
          <p:cNvSpPr>
            <a:spLocks noGrp="1"/>
          </p:cNvSpPr>
          <p:nvPr>
            <p:ph type="body" sz="quarter" idx="11"/>
          </p:nvPr>
        </p:nvSpPr>
        <p:spPr>
          <a:xfrm>
            <a:off x="274638" y="2125662"/>
            <a:ext cx="2743200" cy="2770505"/>
          </a:xfrm>
        </p:spPr>
        <p:txBody>
          <a:bodyPr/>
          <a:lstStyle/>
          <a:p>
            <a:r>
              <a:rPr lang="en-US" dirty="0" smtClean="0"/>
              <a:t>Quality </a:t>
            </a:r>
            <a:r>
              <a:rPr lang="en-US" dirty="0"/>
              <a:t>reports </a:t>
            </a:r>
            <a:r>
              <a:rPr lang="en-US" dirty="0" smtClean="0"/>
              <a:t>provide analytic </a:t>
            </a:r>
            <a:r>
              <a:rPr lang="en-US" dirty="0"/>
              <a:t>data based on your app’s reliability as experienced by your customers</a:t>
            </a:r>
            <a:r>
              <a:rPr lang="en-US" i="1" dirty="0"/>
              <a:t>.</a:t>
            </a:r>
            <a:endParaRPr lang="en-US" dirty="0" smtClean="0"/>
          </a:p>
        </p:txBody>
      </p:sp>
    </p:spTree>
    <p:extLst>
      <p:ext uri="{BB962C8B-B14F-4D97-AF65-F5344CB8AC3E}">
        <p14:creationId xmlns:p14="http://schemas.microsoft.com/office/powerpoint/2010/main" val="1775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40" y="2125663"/>
            <a:ext cx="10058400" cy="2615070"/>
          </a:xfrm>
        </p:spPr>
        <p:txBody>
          <a:bodyPr/>
          <a:lstStyle/>
          <a:p>
            <a:r>
              <a:rPr lang="en-US" i="1" dirty="0" smtClean="0"/>
              <a:t>Analytics is about providing </a:t>
            </a:r>
            <a:r>
              <a:rPr lang="en-US" i="1" dirty="0"/>
              <a:t>you with </a:t>
            </a:r>
            <a:r>
              <a:rPr lang="en-US" i="1" dirty="0" smtClean="0"/>
              <a:t>information </a:t>
            </a:r>
            <a:r>
              <a:rPr lang="en-US" i="1" dirty="0"/>
              <a:t>about your </a:t>
            </a:r>
            <a:r>
              <a:rPr lang="en-US" i="1" dirty="0" smtClean="0"/>
              <a:t>application—information that will help you  make customer-focused</a:t>
            </a:r>
            <a:r>
              <a:rPr lang="en-US" i="1" dirty="0"/>
              <a:t>, data-driven decisions</a:t>
            </a:r>
            <a:r>
              <a:rPr lang="en-US" i="1" dirty="0" smtClean="0"/>
              <a:t>.</a:t>
            </a:r>
            <a:endParaRPr lang="en-US" dirty="0"/>
          </a:p>
        </p:txBody>
      </p:sp>
    </p:spTree>
    <p:extLst>
      <p:ext uri="{BB962C8B-B14F-4D97-AF65-F5344CB8AC3E}">
        <p14:creationId xmlns:p14="http://schemas.microsoft.com/office/powerpoint/2010/main" val="3646786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96863"/>
            <a:ext cx="12436474" cy="1490627"/>
          </a:xfrm>
        </p:spPr>
        <p:txBody>
          <a:bodyPr/>
          <a:lstStyle/>
          <a:p>
            <a:r>
              <a:rPr lang="en-US" sz="4000" dirty="0" smtClean="0"/>
              <a:t>Using Quality Reports to </a:t>
            </a:r>
            <a:r>
              <a:rPr lang="en-US" sz="4000" i="1" dirty="0" smtClean="0"/>
              <a:t>Improve Application Reliability</a:t>
            </a:r>
            <a:endParaRPr lang="en-US" sz="4000" i="1" dirty="0"/>
          </a:p>
        </p:txBody>
      </p:sp>
      <p:sp>
        <p:nvSpPr>
          <p:cNvPr id="2" name="Text Placeholder 1"/>
          <p:cNvSpPr>
            <a:spLocks noGrp="1"/>
          </p:cNvSpPr>
          <p:nvPr>
            <p:ph type="body" sz="quarter" idx="10"/>
          </p:nvPr>
        </p:nvSpPr>
        <p:spPr>
          <a:xfrm>
            <a:off x="4560041" y="2642376"/>
            <a:ext cx="7150973" cy="2020641"/>
          </a:xfrm>
        </p:spPr>
        <p:txBody>
          <a:bodyPr/>
          <a:lstStyle/>
          <a:p>
            <a:pPr marL="416349" indent="-416349">
              <a:buFont typeface="Arial" pitchFamily="34" charset="0"/>
              <a:buChar char="•"/>
            </a:pPr>
            <a:r>
              <a:rPr lang="en-US" sz="3400" dirty="0" smtClean="0"/>
              <a:t>Telemetry must be enabled</a:t>
            </a:r>
          </a:p>
          <a:p>
            <a:pPr marL="416349" indent="-416349">
              <a:buFont typeface="Arial" pitchFamily="34" charset="0"/>
              <a:buChar char="•"/>
            </a:pPr>
            <a:r>
              <a:rPr lang="en-US" sz="3400" dirty="0" smtClean="0"/>
              <a:t>Quality Panel &gt;= 500 Machines</a:t>
            </a:r>
          </a:p>
          <a:p>
            <a:pPr marL="416349" indent="-416349">
              <a:buFont typeface="Arial" pitchFamily="34" charset="0"/>
              <a:buChar char="•"/>
            </a:pPr>
            <a:r>
              <a:rPr lang="en-US" sz="3400" dirty="0" smtClean="0"/>
              <a:t>Tabulated during first 15 Minutes of </a:t>
            </a:r>
            <a:r>
              <a:rPr lang="en-US" sz="3400" i="1" dirty="0" smtClean="0"/>
              <a:t>Active Usage</a:t>
            </a:r>
          </a:p>
          <a:p>
            <a:pPr marL="416349" indent="-416349">
              <a:buFont typeface="Arial" pitchFamily="34" charset="0"/>
              <a:buChar char="•"/>
            </a:pPr>
            <a:r>
              <a:rPr lang="en-US" sz="3400" dirty="0" smtClean="0"/>
              <a:t>Outliers removed to prevent skew</a:t>
            </a:r>
          </a:p>
          <a:p>
            <a:pPr marL="416349" indent="-416349">
              <a:buFont typeface="Arial" pitchFamily="34" charset="0"/>
              <a:buChar char="•"/>
            </a:pPr>
            <a:endParaRPr lang="en-US" sz="3400" dirty="0"/>
          </a:p>
        </p:txBody>
      </p:sp>
      <p:sp>
        <p:nvSpPr>
          <p:cNvPr id="4" name="Content Placeholder 3"/>
          <p:cNvSpPr>
            <a:spLocks noGrp="1"/>
          </p:cNvSpPr>
          <p:nvPr>
            <p:ph type="body" sz="quarter" idx="11"/>
          </p:nvPr>
        </p:nvSpPr>
        <p:spPr>
          <a:xfrm>
            <a:off x="2332037" y="1668462"/>
            <a:ext cx="5105399" cy="685800"/>
          </a:xfrm>
        </p:spPr>
        <p:txBody>
          <a:bodyPr/>
          <a:lstStyle/>
          <a:p>
            <a:r>
              <a:rPr lang="en-US" sz="4400" dirty="0" smtClean="0"/>
              <a:t>Heuristics</a:t>
            </a:r>
          </a:p>
        </p:txBody>
      </p:sp>
    </p:spTree>
    <p:extLst>
      <p:ext uri="{BB962C8B-B14F-4D97-AF65-F5344CB8AC3E}">
        <p14:creationId xmlns:p14="http://schemas.microsoft.com/office/powerpoint/2010/main" val="1605890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Quality</a:t>
            </a:r>
            <a:endParaRPr lang="en-US" dirty="0">
              <a:solidFill>
                <a:schemeClr val="bg1"/>
              </a:solidFill>
            </a:endParaRPr>
          </a:p>
        </p:txBody>
      </p:sp>
      <p:sp>
        <p:nvSpPr>
          <p:cNvPr id="8" name="Content Placeholder 3"/>
          <p:cNvSpPr>
            <a:spLocks noGrp="1"/>
          </p:cNvSpPr>
          <p:nvPr>
            <p:ph type="body" sz="quarter" idx="11"/>
          </p:nvPr>
        </p:nvSpPr>
        <p:spPr>
          <a:xfrm>
            <a:off x="373528" y="2167979"/>
            <a:ext cx="4704701" cy="1723095"/>
          </a:xfrm>
        </p:spPr>
        <p:txBody>
          <a:bodyPr/>
          <a:lstStyle/>
          <a:p>
            <a:r>
              <a:rPr lang="en-US" sz="3400" b="1" dirty="0">
                <a:solidFill>
                  <a:schemeClr val="bg1"/>
                </a:solidFill>
              </a:rPr>
              <a:t>Exception rate</a:t>
            </a:r>
          </a:p>
          <a:p>
            <a:r>
              <a:rPr lang="en-US" dirty="0" smtClean="0">
                <a:solidFill>
                  <a:schemeClr val="bg1"/>
                </a:solidFill>
              </a:rPr>
              <a:t>Crash rate</a:t>
            </a:r>
          </a:p>
          <a:p>
            <a:r>
              <a:rPr lang="en-US" dirty="0" smtClean="0">
                <a:solidFill>
                  <a:schemeClr val="bg1"/>
                </a:solidFill>
              </a:rPr>
              <a:t>App unresponsive rate</a:t>
            </a:r>
          </a:p>
        </p:txBody>
      </p:sp>
      <p:pic>
        <p:nvPicPr>
          <p:cNvPr id="14338" name="Picture 2" descr="An example of a failure rat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600" y="233156"/>
            <a:ext cx="5096069" cy="3404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An example of a report that shows common JavaScript exce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600" y="3676366"/>
            <a:ext cx="5145159" cy="2809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69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Quality</a:t>
            </a:r>
            <a:endParaRPr lang="en-US" dirty="0">
              <a:solidFill>
                <a:schemeClr val="bg1"/>
              </a:solidFill>
            </a:endParaRPr>
          </a:p>
        </p:txBody>
      </p:sp>
      <p:sp>
        <p:nvSpPr>
          <p:cNvPr id="8" name="Content Placeholder 3"/>
          <p:cNvSpPr>
            <a:spLocks noGrp="1"/>
          </p:cNvSpPr>
          <p:nvPr>
            <p:ph type="body" sz="quarter" idx="11"/>
          </p:nvPr>
        </p:nvSpPr>
        <p:spPr>
          <a:xfrm>
            <a:off x="373528" y="2167979"/>
            <a:ext cx="4704701" cy="1723095"/>
          </a:xfrm>
        </p:spPr>
        <p:txBody>
          <a:bodyPr/>
          <a:lstStyle/>
          <a:p>
            <a:r>
              <a:rPr lang="en-US" dirty="0" smtClean="0">
                <a:solidFill>
                  <a:schemeClr val="bg1"/>
                </a:solidFill>
              </a:rPr>
              <a:t>Exception rate</a:t>
            </a:r>
          </a:p>
          <a:p>
            <a:r>
              <a:rPr lang="en-US" sz="3400" b="1" dirty="0">
                <a:solidFill>
                  <a:schemeClr val="bg1"/>
                </a:solidFill>
              </a:rPr>
              <a:t>Crash rate</a:t>
            </a:r>
          </a:p>
          <a:p>
            <a:r>
              <a:rPr lang="en-US" dirty="0" smtClean="0">
                <a:solidFill>
                  <a:schemeClr val="bg1"/>
                </a:solidFill>
              </a:rPr>
              <a:t>App unresponsive rate</a:t>
            </a:r>
          </a:p>
        </p:txBody>
      </p:sp>
      <p:pic>
        <p:nvPicPr>
          <p:cNvPr id="13314" name="Picture 2" descr="An example of a report that shows the most common fail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3564195"/>
            <a:ext cx="10454688" cy="3305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74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Quality</a:t>
            </a:r>
            <a:endParaRPr lang="en-US" dirty="0">
              <a:solidFill>
                <a:schemeClr val="bg1"/>
              </a:solidFill>
            </a:endParaRPr>
          </a:p>
        </p:txBody>
      </p:sp>
      <p:sp>
        <p:nvSpPr>
          <p:cNvPr id="8" name="Content Placeholder 3"/>
          <p:cNvSpPr>
            <a:spLocks noGrp="1"/>
          </p:cNvSpPr>
          <p:nvPr>
            <p:ph type="body" sz="quarter" idx="11"/>
          </p:nvPr>
        </p:nvSpPr>
        <p:spPr>
          <a:xfrm>
            <a:off x="373528" y="2167979"/>
            <a:ext cx="4704701" cy="1723095"/>
          </a:xfrm>
        </p:spPr>
        <p:txBody>
          <a:bodyPr/>
          <a:lstStyle/>
          <a:p>
            <a:r>
              <a:rPr lang="en-US" dirty="0" smtClean="0">
                <a:solidFill>
                  <a:schemeClr val="bg1"/>
                </a:solidFill>
              </a:rPr>
              <a:t>Exception rate</a:t>
            </a:r>
          </a:p>
          <a:p>
            <a:r>
              <a:rPr lang="en-US" dirty="0" smtClean="0">
                <a:solidFill>
                  <a:schemeClr val="bg1"/>
                </a:solidFill>
              </a:rPr>
              <a:t>Crash rate</a:t>
            </a:r>
          </a:p>
          <a:p>
            <a:r>
              <a:rPr lang="en-US" sz="3400" b="1" dirty="0">
                <a:solidFill>
                  <a:schemeClr val="bg1"/>
                </a:solidFill>
              </a:rPr>
              <a:t>App unresponsive rate</a:t>
            </a:r>
          </a:p>
        </p:txBody>
      </p:sp>
      <p:pic>
        <p:nvPicPr>
          <p:cNvPr id="9218" name="Picture 2" descr="http://blogs.msdn.com/cfs-file.ashx/__key/communityserver-blogs-components-weblogfiles/00-00-01-49-52-metablogapi/1222.quality_5F00_reports_5F00_screen_5F00_245B0538.png"/>
          <p:cNvPicPr>
            <a:picLocks noChangeAspect="1" noChangeArrowheads="1"/>
          </p:cNvPicPr>
          <p:nvPr/>
        </p:nvPicPr>
        <p:blipFill rotWithShape="1">
          <a:blip r:embed="rId3">
            <a:extLst>
              <a:ext uri="{28A0092B-C50C-407E-A947-70E740481C1C}">
                <a14:useLocalDpi xmlns:a14="http://schemas.microsoft.com/office/drawing/2010/main" val="0"/>
              </a:ext>
            </a:extLst>
          </a:blip>
          <a:srcRect l="671" t="63758" r="671" b="4719"/>
          <a:stretch/>
        </p:blipFill>
        <p:spPr bwMode="auto">
          <a:xfrm>
            <a:off x="2749329" y="3730413"/>
            <a:ext cx="9218940" cy="270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058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t>Demo: </a:t>
            </a:r>
            <a:r>
              <a:rPr lang="en-US" dirty="0" smtClean="0"/>
              <a:t>Crash Analysis</a:t>
            </a:r>
            <a:endParaRPr lang="en-US" dirty="0"/>
          </a:p>
        </p:txBody>
      </p:sp>
    </p:spTree>
    <p:extLst>
      <p:ext uri="{BB962C8B-B14F-4D97-AF65-F5344CB8AC3E}">
        <p14:creationId xmlns:p14="http://schemas.microsoft.com/office/powerpoint/2010/main" val="1133691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n example showing the most common crashes for an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7" y="754062"/>
            <a:ext cx="7314525"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81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The main WinDbg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19" y="296862"/>
            <a:ext cx="10439400" cy="6189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503237" y="1363662"/>
            <a:ext cx="2895600" cy="381000"/>
          </a:xfrm>
          <a:prstGeom prst="ellipse">
            <a:avLst/>
          </a:prstGeom>
          <a:noFill/>
          <a:ln>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16395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An example of opening a file in WinD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 y="90054"/>
            <a:ext cx="11256746" cy="668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82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An example of specifying the symbol path in WinD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 y="137131"/>
            <a:ext cx="11167574" cy="6636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59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blogs.msdn.com/cfs-file.ashx/__key/communityserver-blogs-components-weblogfiles/00-00-01-49-52-metablogapi/5531.windbg_5F00_stack_5F00_trace_5F00_295D42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144462"/>
            <a:ext cx="11380788" cy="6562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3779837" y="2125662"/>
            <a:ext cx="2667000" cy="838200"/>
          </a:xfrm>
          <a:prstGeom prst="ellipse">
            <a:avLst/>
          </a:prstGeom>
          <a:noFill/>
          <a:ln w="254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1635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151437" y="1632059"/>
            <a:ext cx="7285037" cy="3885847"/>
          </a:xfrm>
        </p:spPr>
        <p:txBody>
          <a:bodyPr/>
          <a:lstStyle/>
          <a:p>
            <a:r>
              <a:rPr lang="en-US" dirty="0" smtClean="0"/>
              <a:t>Know your customer base</a:t>
            </a:r>
          </a:p>
          <a:p>
            <a:r>
              <a:rPr lang="en-US" dirty="0" smtClean="0"/>
              <a:t>Improve </a:t>
            </a:r>
            <a:r>
              <a:rPr lang="en-US" dirty="0"/>
              <a:t>c</a:t>
            </a:r>
            <a:r>
              <a:rPr lang="en-US" dirty="0" smtClean="0"/>
              <a:t>ustomer </a:t>
            </a:r>
            <a:r>
              <a:rPr lang="en-US" dirty="0"/>
              <a:t>s</a:t>
            </a:r>
            <a:r>
              <a:rPr lang="en-US" dirty="0" smtClean="0"/>
              <a:t>atisfaction</a:t>
            </a:r>
          </a:p>
          <a:p>
            <a:r>
              <a:rPr lang="en-US" dirty="0" smtClean="0"/>
              <a:t>Increase reliability of app</a:t>
            </a:r>
          </a:p>
          <a:p>
            <a:r>
              <a:rPr lang="en-US" dirty="0" smtClean="0"/>
              <a:t>Find new opportunities</a:t>
            </a:r>
          </a:p>
          <a:p>
            <a:r>
              <a:rPr lang="en-US" dirty="0" smtClean="0"/>
              <a:t>Other Analytic options</a:t>
            </a:r>
          </a:p>
        </p:txBody>
      </p:sp>
      <p:pic>
        <p:nvPicPr>
          <p:cNvPr id="8" name="Picture Placeholder 7"/>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l="47" r="47"/>
          <a:stretch/>
        </p:blipFill>
        <p:spPr/>
      </p:pic>
      <p:sp>
        <p:nvSpPr>
          <p:cNvPr id="5" name="Title 4"/>
          <p:cNvSpPr>
            <a:spLocks noGrp="1"/>
          </p:cNvSpPr>
          <p:nvPr>
            <p:ph type="title"/>
          </p:nvPr>
        </p:nvSpPr>
        <p:spPr/>
        <p:txBody>
          <a:bodyPr/>
          <a:lstStyle/>
          <a:p>
            <a:r>
              <a:rPr lang="en-US" dirty="0" smtClean="0"/>
              <a:t>Agenda: Windows Store Analytics</a:t>
            </a:r>
            <a:endParaRPr lang="en-US" dirty="0"/>
          </a:p>
        </p:txBody>
      </p:sp>
    </p:spTree>
    <p:extLst>
      <p:ext uri="{BB962C8B-B14F-4D97-AF65-F5344CB8AC3E}">
        <p14:creationId xmlns:p14="http://schemas.microsoft.com/office/powerpoint/2010/main" val="2535992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An example of an ErrorInfo 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373062"/>
            <a:ext cx="10614922" cy="609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19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96863"/>
            <a:ext cx="12436475" cy="1335193"/>
          </a:xfrm>
        </p:spPr>
        <p:txBody>
          <a:bodyPr/>
          <a:lstStyle/>
          <a:p>
            <a:r>
              <a:rPr lang="en-US" dirty="0" smtClean="0"/>
              <a:t>Using Trend Reports to </a:t>
            </a:r>
            <a:r>
              <a:rPr lang="en-US" sz="4400" i="1" dirty="0" smtClean="0"/>
              <a:t>Find New Opportunities</a:t>
            </a:r>
            <a:endParaRPr lang="en-US" sz="4400" i="1" dirty="0"/>
          </a:p>
        </p:txBody>
      </p:sp>
      <p:sp>
        <p:nvSpPr>
          <p:cNvPr id="2" name="Text Placeholder 1"/>
          <p:cNvSpPr>
            <a:spLocks noGrp="1"/>
          </p:cNvSpPr>
          <p:nvPr>
            <p:ph type="body" sz="quarter" idx="10"/>
          </p:nvPr>
        </p:nvSpPr>
        <p:spPr>
          <a:xfrm>
            <a:off x="4974590" y="1973262"/>
            <a:ext cx="5809667" cy="1632056"/>
          </a:xfrm>
        </p:spPr>
        <p:txBody>
          <a:bodyPr/>
          <a:lstStyle/>
          <a:p>
            <a:r>
              <a:rPr lang="en-US" sz="3400" dirty="0"/>
              <a:t>See download trends </a:t>
            </a:r>
            <a:r>
              <a:rPr lang="en-US" sz="3400" dirty="0" smtClean="0"/>
              <a:t>by</a:t>
            </a:r>
          </a:p>
          <a:p>
            <a:pPr marL="1012165" lvl="2" indent="-555132"/>
            <a:r>
              <a:rPr lang="en-US" sz="3200" dirty="0" smtClean="0"/>
              <a:t>Application </a:t>
            </a:r>
            <a:r>
              <a:rPr lang="en-US" sz="3200" dirty="0"/>
              <a:t>Category</a:t>
            </a:r>
          </a:p>
          <a:p>
            <a:pPr marL="1012165" lvl="2" indent="-555132"/>
            <a:r>
              <a:rPr lang="en-US" sz="3200" dirty="0"/>
              <a:t>Demographics</a:t>
            </a:r>
          </a:p>
        </p:txBody>
      </p:sp>
      <p:sp>
        <p:nvSpPr>
          <p:cNvPr id="4" name="Content Placeholder 3"/>
          <p:cNvSpPr>
            <a:spLocks noGrp="1"/>
          </p:cNvSpPr>
          <p:nvPr>
            <p:ph type="body" sz="quarter" idx="11"/>
          </p:nvPr>
        </p:nvSpPr>
        <p:spPr>
          <a:xfrm>
            <a:off x="274637" y="2125663"/>
            <a:ext cx="4181766" cy="2692788"/>
          </a:xfrm>
        </p:spPr>
        <p:txBody>
          <a:bodyPr/>
          <a:lstStyle/>
          <a:p>
            <a:r>
              <a:rPr lang="en-US" dirty="0" smtClean="0"/>
              <a:t>Store Trend reports provide analytic data to help you decide what type of app to develop next and which customer segment to target</a:t>
            </a:r>
            <a:r>
              <a:rPr lang="en-US" i="1" dirty="0" smtClean="0"/>
              <a:t>.</a:t>
            </a:r>
            <a:endParaRPr lang="en-US" dirty="0" smtClean="0"/>
          </a:p>
        </p:txBody>
      </p:sp>
    </p:spTree>
    <p:extLst>
      <p:ext uri="{BB962C8B-B14F-4D97-AF65-F5344CB8AC3E}">
        <p14:creationId xmlns:p14="http://schemas.microsoft.com/office/powerpoint/2010/main" val="934690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http://blogs.msdn.com/cfs-file.ashx/__key/communityserver-blogs-components-weblogfiles/00-00-01-49-52-metablogapi/1641.explore_5F00_store_5F00_trends_5F00_filters_5F00_7FE65C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1401093"/>
            <a:ext cx="9144000" cy="5263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1" y="296863"/>
            <a:ext cx="12436475" cy="1335193"/>
          </a:xfrm>
        </p:spPr>
        <p:txBody>
          <a:bodyPr/>
          <a:lstStyle/>
          <a:p>
            <a:r>
              <a:rPr lang="en-US" dirty="0" smtClean="0">
                <a:solidFill>
                  <a:schemeClr val="bg1"/>
                </a:solidFill>
              </a:rPr>
              <a:t>Using Trend Reports to </a:t>
            </a:r>
            <a:r>
              <a:rPr lang="en-US" sz="4400" i="1" dirty="0" smtClean="0">
                <a:solidFill>
                  <a:schemeClr val="bg1"/>
                </a:solidFill>
              </a:rPr>
              <a:t>Find New Opportunities</a:t>
            </a:r>
            <a:endParaRPr lang="en-US" sz="4400" i="1" dirty="0">
              <a:solidFill>
                <a:schemeClr val="bg1"/>
              </a:solidFill>
            </a:endParaRPr>
          </a:p>
        </p:txBody>
      </p:sp>
    </p:spTree>
    <p:extLst>
      <p:ext uri="{BB962C8B-B14F-4D97-AF65-F5344CB8AC3E}">
        <p14:creationId xmlns:p14="http://schemas.microsoft.com/office/powerpoint/2010/main" val="3059050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http://blogs.msdn.com/cfs-file.ashx/__key/communityserver-blogs-components-weblogfiles/00-00-01-49-52-metablogapi/2234.explore_5F00_store_5F00_trends_5F00_example_5F00_58AC12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637" y="1055364"/>
            <a:ext cx="5895102" cy="5783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1" y="296863"/>
            <a:ext cx="12436475" cy="1335193"/>
          </a:xfrm>
        </p:spPr>
        <p:txBody>
          <a:bodyPr/>
          <a:lstStyle/>
          <a:p>
            <a:r>
              <a:rPr lang="en-US" dirty="0" smtClean="0">
                <a:solidFill>
                  <a:schemeClr val="bg1"/>
                </a:solidFill>
              </a:rPr>
              <a:t>Using Trend Reports to </a:t>
            </a:r>
            <a:r>
              <a:rPr lang="en-US" sz="4400" i="1" dirty="0" smtClean="0">
                <a:solidFill>
                  <a:schemeClr val="bg1"/>
                </a:solidFill>
              </a:rPr>
              <a:t>Find New Opportunities</a:t>
            </a:r>
            <a:endParaRPr lang="en-US" sz="4400" i="1" dirty="0">
              <a:solidFill>
                <a:schemeClr val="bg1"/>
              </a:solidFill>
            </a:endParaRPr>
          </a:p>
        </p:txBody>
      </p:sp>
      <p:sp>
        <p:nvSpPr>
          <p:cNvPr id="6" name="Content Placeholder 3"/>
          <p:cNvSpPr>
            <a:spLocks noGrp="1"/>
          </p:cNvSpPr>
          <p:nvPr>
            <p:ph type="body" sz="quarter" idx="11"/>
          </p:nvPr>
        </p:nvSpPr>
        <p:spPr>
          <a:xfrm>
            <a:off x="350837" y="1516062"/>
            <a:ext cx="5029200" cy="4419599"/>
          </a:xfrm>
        </p:spPr>
        <p:txBody>
          <a:bodyPr/>
          <a:lstStyle/>
          <a:p>
            <a:r>
              <a:rPr lang="en-US" sz="3200" dirty="0" smtClean="0">
                <a:solidFill>
                  <a:schemeClr val="bg1"/>
                </a:solidFill>
              </a:rPr>
              <a:t>Type of Application</a:t>
            </a:r>
          </a:p>
          <a:p>
            <a:r>
              <a:rPr lang="en-US" sz="3200" dirty="0" smtClean="0">
                <a:solidFill>
                  <a:schemeClr val="bg1"/>
                </a:solidFill>
              </a:rPr>
              <a:t>Application Category</a:t>
            </a:r>
          </a:p>
          <a:p>
            <a:r>
              <a:rPr lang="en-US" sz="3200" dirty="0" smtClean="0">
                <a:solidFill>
                  <a:schemeClr val="bg1"/>
                </a:solidFill>
              </a:rPr>
              <a:t>Application Subcategory</a:t>
            </a:r>
          </a:p>
          <a:p>
            <a:r>
              <a:rPr lang="en-US" sz="3200" dirty="0" smtClean="0">
                <a:solidFill>
                  <a:schemeClr val="bg1"/>
                </a:solidFill>
              </a:rPr>
              <a:t>Filtering</a:t>
            </a:r>
          </a:p>
          <a:p>
            <a:r>
              <a:rPr lang="en-US" sz="3200" dirty="0">
                <a:solidFill>
                  <a:schemeClr val="bg1"/>
                </a:solidFill>
              </a:rPr>
              <a:t>	</a:t>
            </a:r>
            <a:r>
              <a:rPr lang="en-US" sz="3200" dirty="0" smtClean="0">
                <a:solidFill>
                  <a:schemeClr val="bg1"/>
                </a:solidFill>
              </a:rPr>
              <a:t>Time</a:t>
            </a:r>
          </a:p>
          <a:p>
            <a:r>
              <a:rPr lang="en-US" sz="3200" dirty="0">
                <a:solidFill>
                  <a:schemeClr val="bg1"/>
                </a:solidFill>
              </a:rPr>
              <a:t>	</a:t>
            </a:r>
            <a:r>
              <a:rPr lang="en-US" sz="3200" dirty="0" smtClean="0">
                <a:solidFill>
                  <a:schemeClr val="bg1"/>
                </a:solidFill>
              </a:rPr>
              <a:t>Demography</a:t>
            </a:r>
          </a:p>
        </p:txBody>
      </p:sp>
    </p:spTree>
    <p:extLst>
      <p:ext uri="{BB962C8B-B14F-4D97-AF65-F5344CB8AC3E}">
        <p14:creationId xmlns:p14="http://schemas.microsoft.com/office/powerpoint/2010/main" val="853178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60437" y="2811462"/>
            <a:ext cx="10896602" cy="1981199"/>
          </a:xfrm>
        </p:spPr>
        <p:txBody>
          <a:bodyPr/>
          <a:lstStyle/>
          <a:p>
            <a:pPr marL="571500" indent="-571500">
              <a:buFont typeface="Arial" pitchFamily="34" charset="0"/>
              <a:buChar char="•"/>
            </a:pPr>
            <a:r>
              <a:rPr lang="en-US" dirty="0" smtClean="0"/>
              <a:t>Microsoft Media Platform: Player Framework</a:t>
            </a:r>
          </a:p>
          <a:p>
            <a:pPr marL="571500" indent="-571500">
              <a:buFont typeface="Arial" pitchFamily="34" charset="0"/>
              <a:buChar char="•"/>
            </a:pPr>
            <a:r>
              <a:rPr lang="en-US" dirty="0" smtClean="0"/>
              <a:t>Additional 3</a:t>
            </a:r>
            <a:r>
              <a:rPr lang="en-US" baseline="30000" dirty="0" smtClean="0"/>
              <a:t>rd</a:t>
            </a:r>
            <a:r>
              <a:rPr lang="en-US" dirty="0" smtClean="0"/>
              <a:t> party Options</a:t>
            </a:r>
          </a:p>
        </p:txBody>
      </p:sp>
      <p:sp>
        <p:nvSpPr>
          <p:cNvPr id="4" name="Title 3"/>
          <p:cNvSpPr>
            <a:spLocks noGrp="1"/>
          </p:cNvSpPr>
          <p:nvPr>
            <p:ph type="title"/>
          </p:nvPr>
        </p:nvSpPr>
        <p:spPr/>
        <p:txBody>
          <a:bodyPr/>
          <a:lstStyle/>
          <a:p>
            <a:r>
              <a:rPr lang="en-US" dirty="0" smtClean="0"/>
              <a:t>Other Analytic Options for Windows 8</a:t>
            </a:r>
            <a:endParaRPr lang="en-US" dirty="0"/>
          </a:p>
        </p:txBody>
      </p:sp>
    </p:spTree>
    <p:extLst>
      <p:ext uri="{BB962C8B-B14F-4D97-AF65-F5344CB8AC3E}">
        <p14:creationId xmlns:p14="http://schemas.microsoft.com/office/powerpoint/2010/main" val="102544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Industry Trends: Tablets &amp; Shopping</a:t>
            </a:r>
            <a:endParaRPr lang="en-US" dirty="0">
              <a:solidFill>
                <a:schemeClr val="tx1"/>
              </a:solidFill>
            </a:endParaRPr>
          </a:p>
        </p:txBody>
      </p:sp>
      <p:sp>
        <p:nvSpPr>
          <p:cNvPr id="20" name="Rectangle 19"/>
          <p:cNvSpPr/>
          <p:nvPr/>
        </p:nvSpPr>
        <p:spPr>
          <a:xfrm>
            <a:off x="1981631" y="6065474"/>
            <a:ext cx="8493713" cy="235427"/>
          </a:xfrm>
          <a:prstGeom prst="rect">
            <a:avLst/>
          </a:prstGeom>
          <a:ln>
            <a:noFill/>
          </a:ln>
        </p:spPr>
        <p:txBody>
          <a:bodyPr wrap="square" lIns="93278" tIns="46639" rIns="93278" bIns="46639">
            <a:spAutoFit/>
          </a:bodyPr>
          <a:lstStyle/>
          <a:p>
            <a:pPr algn="ctr"/>
            <a:r>
              <a:rPr lang="en-US" sz="900" dirty="0">
                <a:solidFill>
                  <a:srgbClr val="37434D"/>
                </a:solidFill>
                <a:latin typeface="Adobe Clean"/>
              </a:rPr>
              <a:t>Source:  Adobe Digital Marketing Insights “Impact of Tablet Visitors on Retail”, Jan. 2012</a:t>
            </a:r>
          </a:p>
        </p:txBody>
      </p:sp>
      <p:sp>
        <p:nvSpPr>
          <p:cNvPr id="21" name="TextBox 20"/>
          <p:cNvSpPr txBox="1"/>
          <p:nvPr/>
        </p:nvSpPr>
        <p:spPr>
          <a:xfrm>
            <a:off x="724477" y="1219503"/>
            <a:ext cx="3127503" cy="659198"/>
          </a:xfrm>
          <a:prstGeom prst="rect">
            <a:avLst/>
          </a:prstGeom>
          <a:noFill/>
        </p:spPr>
        <p:txBody>
          <a:bodyPr wrap="square" lIns="93278" tIns="46639" rIns="93278" bIns="46639" rtlCol="0">
            <a:spAutoFit/>
          </a:bodyPr>
          <a:lstStyle/>
          <a:p>
            <a:pPr algn="ctr"/>
            <a:r>
              <a:rPr lang="en-US" b="1" dirty="0" smtClean="0">
                <a:solidFill>
                  <a:srgbClr val="37434D"/>
                </a:solidFill>
                <a:latin typeface="Adobe Clean"/>
              </a:rPr>
              <a:t>Tablets Convert 3x Better Than Smartphones</a:t>
            </a:r>
            <a:endParaRPr lang="en-US" b="1" dirty="0">
              <a:solidFill>
                <a:srgbClr val="37434D"/>
              </a:solidFill>
              <a:latin typeface="Adobe Clean"/>
            </a:endParaRPr>
          </a:p>
        </p:txBody>
      </p:sp>
      <p:pic>
        <p:nvPicPr>
          <p:cNvPr id="13" name="Picture 12"/>
          <p:cNvPicPr>
            <a:picLocks noChangeAspect="1"/>
          </p:cNvPicPr>
          <p:nvPr/>
        </p:nvPicPr>
        <p:blipFill>
          <a:blip r:embed="rId3"/>
          <a:stretch>
            <a:fillRect/>
          </a:stretch>
        </p:blipFill>
        <p:spPr>
          <a:xfrm>
            <a:off x="961002" y="2014379"/>
            <a:ext cx="2654454" cy="3732356"/>
          </a:xfrm>
          <a:prstGeom prst="rect">
            <a:avLst/>
          </a:prstGeom>
        </p:spPr>
      </p:pic>
      <p:pic>
        <p:nvPicPr>
          <p:cNvPr id="23" name="Picture 22"/>
          <p:cNvPicPr>
            <a:picLocks noChangeAspect="1"/>
          </p:cNvPicPr>
          <p:nvPr/>
        </p:nvPicPr>
        <p:blipFill>
          <a:blip r:embed="rId4"/>
          <a:stretch>
            <a:fillRect/>
          </a:stretch>
        </p:blipFill>
        <p:spPr>
          <a:xfrm>
            <a:off x="8598348" y="1980820"/>
            <a:ext cx="2666764" cy="3786370"/>
          </a:xfrm>
          <a:prstGeom prst="rect">
            <a:avLst/>
          </a:prstGeom>
        </p:spPr>
      </p:pic>
      <p:sp>
        <p:nvSpPr>
          <p:cNvPr id="24" name="TextBox 23"/>
          <p:cNvSpPr txBox="1"/>
          <p:nvPr/>
        </p:nvSpPr>
        <p:spPr>
          <a:xfrm>
            <a:off x="8623978" y="1225302"/>
            <a:ext cx="2700283" cy="659198"/>
          </a:xfrm>
          <a:prstGeom prst="rect">
            <a:avLst/>
          </a:prstGeom>
          <a:noFill/>
        </p:spPr>
        <p:txBody>
          <a:bodyPr wrap="square" lIns="93278" tIns="46639" rIns="93278" bIns="46639" rtlCol="0">
            <a:spAutoFit/>
          </a:bodyPr>
          <a:lstStyle/>
          <a:p>
            <a:pPr algn="ctr"/>
            <a:r>
              <a:rPr lang="en-US" b="1" dirty="0" smtClean="0">
                <a:solidFill>
                  <a:srgbClr val="37434D"/>
                </a:solidFill>
                <a:latin typeface="Adobe Clean"/>
              </a:rPr>
              <a:t>Average Order Value For Tablets 20% &gt; Desktop</a:t>
            </a:r>
            <a:endParaRPr lang="en-US" b="1" dirty="0">
              <a:solidFill>
                <a:srgbClr val="37434D"/>
              </a:solidFill>
              <a:latin typeface="Adobe Clean"/>
            </a:endParaRPr>
          </a:p>
        </p:txBody>
      </p:sp>
      <p:pic>
        <p:nvPicPr>
          <p:cNvPr id="9" name="Picture 8"/>
          <p:cNvPicPr>
            <a:picLocks noChangeAspect="1"/>
          </p:cNvPicPr>
          <p:nvPr/>
        </p:nvPicPr>
        <p:blipFill>
          <a:blip r:embed="rId5"/>
          <a:stretch>
            <a:fillRect/>
          </a:stretch>
        </p:blipFill>
        <p:spPr>
          <a:xfrm>
            <a:off x="4417408" y="1672621"/>
            <a:ext cx="3573959" cy="4377020"/>
          </a:xfrm>
          <a:prstGeom prst="rect">
            <a:avLst/>
          </a:prstGeom>
          <a:ln>
            <a:solidFill>
              <a:srgbClr val="000000"/>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Tree>
    <p:extLst>
      <p:ext uri="{BB962C8B-B14F-4D97-AF65-F5344CB8AC3E}">
        <p14:creationId xmlns:p14="http://schemas.microsoft.com/office/powerpoint/2010/main" val="164361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 presetClass="entr" presetSubtype="4" decel="100000"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2" presetClass="entr" presetSubtype="4" decel="100000" fill="hold"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Industry Trends:  Tablets and Mobile Websites</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solidFill>
                  <a:srgbClr val="000000"/>
                </a:solidFill>
              </a:rPr>
              <a:pPr algn="ctr"/>
              <a:t>36</a:t>
            </a:fld>
            <a:endParaRPr lang="en-US" dirty="0">
              <a:solidFill>
                <a:srgbClr val="000000"/>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8037" y="1383049"/>
            <a:ext cx="10714037" cy="4857525"/>
          </a:xfrm>
          <a:prstGeom prst="rect">
            <a:avLst/>
          </a:prstGeom>
        </p:spPr>
      </p:pic>
      <p:sp>
        <p:nvSpPr>
          <p:cNvPr id="6" name="TextBox 5"/>
          <p:cNvSpPr txBox="1"/>
          <p:nvPr/>
        </p:nvSpPr>
        <p:spPr>
          <a:xfrm>
            <a:off x="845846" y="1012256"/>
            <a:ext cx="9563943" cy="376684"/>
          </a:xfrm>
          <a:prstGeom prst="rect">
            <a:avLst/>
          </a:prstGeom>
          <a:noFill/>
        </p:spPr>
        <p:txBody>
          <a:bodyPr wrap="square" lIns="93278" tIns="46639" rIns="93278" bIns="46639" rtlCol="0">
            <a:spAutoFit/>
          </a:bodyPr>
          <a:lstStyle/>
          <a:p>
            <a:r>
              <a:rPr lang="en-US" b="1" dirty="0" smtClean="0">
                <a:solidFill>
                  <a:srgbClr val="37434D"/>
                </a:solidFill>
                <a:latin typeface="Adobe Clean"/>
              </a:rPr>
              <a:t>Tablet share of website traffic grew 10X faster than Smartphones</a:t>
            </a:r>
            <a:endParaRPr lang="en-US" b="1" dirty="0">
              <a:solidFill>
                <a:srgbClr val="37434D"/>
              </a:solidFill>
              <a:latin typeface="Adobe Clean"/>
            </a:endParaRPr>
          </a:p>
        </p:txBody>
      </p:sp>
      <p:sp>
        <p:nvSpPr>
          <p:cNvPr id="8" name="Rectangle 7"/>
          <p:cNvSpPr/>
          <p:nvPr/>
        </p:nvSpPr>
        <p:spPr>
          <a:xfrm>
            <a:off x="1686924" y="6088062"/>
            <a:ext cx="8493713" cy="235427"/>
          </a:xfrm>
          <a:prstGeom prst="rect">
            <a:avLst/>
          </a:prstGeom>
          <a:ln>
            <a:noFill/>
          </a:ln>
        </p:spPr>
        <p:txBody>
          <a:bodyPr wrap="square" lIns="93278" tIns="46639" rIns="93278" bIns="46639">
            <a:spAutoFit/>
          </a:bodyPr>
          <a:lstStyle/>
          <a:p>
            <a:pPr algn="ctr"/>
            <a:r>
              <a:rPr lang="en-US" sz="900" dirty="0">
                <a:solidFill>
                  <a:srgbClr val="37434D"/>
                </a:solidFill>
                <a:latin typeface="Adobe Clean"/>
              </a:rPr>
              <a:t>Source:  Adobe Digital Index “How tablets are catalyzing the mobile web”, May 2012</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pic>
        <p:nvPicPr>
          <p:cNvPr id="11" name="Picture 4" descr="C:\RichFr\SA\Build2012\MS-Images\WWPSGov10_GovOfficialUsingTabletOutdoorsCloseuponScreen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1037" y="1211262"/>
            <a:ext cx="2666788" cy="177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8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rPr>
              <a:t>Industry Trends:  Tablet Engagement</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solidFill>
                  <a:srgbClr val="000000"/>
                </a:solidFill>
              </a:rPr>
              <a:pPr algn="ctr"/>
              <a:t>37</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505363" y="2318556"/>
            <a:ext cx="11312366" cy="3147536"/>
          </a:xfrm>
          <a:prstGeom prst="rect">
            <a:avLst/>
          </a:prstGeom>
        </p:spPr>
      </p:pic>
      <p:sp>
        <p:nvSpPr>
          <p:cNvPr id="6" name="TextBox 5"/>
          <p:cNvSpPr txBox="1"/>
          <p:nvPr/>
        </p:nvSpPr>
        <p:spPr>
          <a:xfrm>
            <a:off x="1467589" y="1530369"/>
            <a:ext cx="9563943" cy="408075"/>
          </a:xfrm>
          <a:prstGeom prst="rect">
            <a:avLst/>
          </a:prstGeom>
          <a:noFill/>
        </p:spPr>
        <p:txBody>
          <a:bodyPr wrap="square" lIns="93278" tIns="46639" rIns="93278" bIns="46639" rtlCol="0">
            <a:spAutoFit/>
          </a:bodyPr>
          <a:lstStyle/>
          <a:p>
            <a:pPr algn="ctr"/>
            <a:r>
              <a:rPr lang="en-US" sz="2000" b="1" dirty="0">
                <a:solidFill>
                  <a:srgbClr val="37434D"/>
                </a:solidFill>
                <a:latin typeface="Adobe Clean"/>
              </a:rPr>
              <a:t>Tablet engagement rate very close to PC/desktop</a:t>
            </a:r>
          </a:p>
        </p:txBody>
      </p:sp>
      <p:sp>
        <p:nvSpPr>
          <p:cNvPr id="7" name="Rectangle 6"/>
          <p:cNvSpPr/>
          <p:nvPr/>
        </p:nvSpPr>
        <p:spPr>
          <a:xfrm>
            <a:off x="1915524" y="6108650"/>
            <a:ext cx="8493713" cy="235427"/>
          </a:xfrm>
          <a:prstGeom prst="rect">
            <a:avLst/>
          </a:prstGeom>
          <a:ln>
            <a:noFill/>
          </a:ln>
        </p:spPr>
        <p:txBody>
          <a:bodyPr wrap="square" lIns="93278" tIns="46639" rIns="93278" bIns="46639">
            <a:spAutoFit/>
          </a:bodyPr>
          <a:lstStyle/>
          <a:p>
            <a:pPr algn="ctr"/>
            <a:r>
              <a:rPr lang="en-US" sz="900" dirty="0">
                <a:solidFill>
                  <a:srgbClr val="37434D"/>
                </a:solidFill>
                <a:latin typeface="Adobe Clean"/>
              </a:rPr>
              <a:t>Source:  Adobe Digital Index “How tablets are catalyzing the mobile web”, May 2012</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Tree>
    <p:extLst>
      <p:ext uri="{BB962C8B-B14F-4D97-AF65-F5344CB8AC3E}">
        <p14:creationId xmlns:p14="http://schemas.microsoft.com/office/powerpoint/2010/main" val="391433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a:t>Demo: Developer Connections</a:t>
            </a:r>
          </a:p>
        </p:txBody>
      </p:sp>
    </p:spTree>
    <p:extLst>
      <p:ext uri="{BB962C8B-B14F-4D97-AF65-F5344CB8AC3E}">
        <p14:creationId xmlns:p14="http://schemas.microsoft.com/office/powerpoint/2010/main" val="2175334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Adding App Analytics &amp; Bloodhound</a:t>
            </a:r>
            <a:endParaRPr lang="en-US" dirty="0"/>
          </a:p>
        </p:txBody>
      </p:sp>
    </p:spTree>
    <p:extLst>
      <p:ext uri="{BB962C8B-B14F-4D97-AF65-F5344CB8AC3E}">
        <p14:creationId xmlns:p14="http://schemas.microsoft.com/office/powerpoint/2010/main" val="139694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389158" y="1709781"/>
            <a:ext cx="6400801" cy="4041281"/>
          </a:xfrm>
        </p:spPr>
        <p:txBody>
          <a:bodyPr/>
          <a:lstStyle/>
          <a:p>
            <a:r>
              <a:rPr lang="en-US" b="1" i="1" dirty="0"/>
              <a:t>Analytics</a:t>
            </a:r>
            <a:r>
              <a:rPr lang="en-US" dirty="0"/>
              <a:t> </a:t>
            </a:r>
            <a:r>
              <a:rPr lang="en-US" dirty="0" smtClean="0"/>
              <a:t> refers </a:t>
            </a:r>
            <a:r>
              <a:rPr lang="en-US" dirty="0"/>
              <a:t>to the data we collect from the Windows Store.</a:t>
            </a:r>
          </a:p>
          <a:p>
            <a:endParaRPr lang="en-US" b="1" i="1" dirty="0" smtClean="0"/>
          </a:p>
          <a:p>
            <a:r>
              <a:rPr lang="en-US" b="1" i="1" dirty="0" smtClean="0"/>
              <a:t>Telemetry</a:t>
            </a:r>
            <a:r>
              <a:rPr lang="en-US" dirty="0" smtClean="0"/>
              <a:t>  refers to the data we collect about your app when running on a customer’s computer.</a:t>
            </a:r>
          </a:p>
        </p:txBody>
      </p:sp>
      <p:sp>
        <p:nvSpPr>
          <p:cNvPr id="5" name="Title 4"/>
          <p:cNvSpPr>
            <a:spLocks noGrp="1"/>
          </p:cNvSpPr>
          <p:nvPr>
            <p:ph type="ctrTitle"/>
          </p:nvPr>
        </p:nvSpPr>
        <p:spPr>
          <a:solidFill>
            <a:srgbClr val="00188F"/>
          </a:solidFill>
        </p:spPr>
        <p:txBody>
          <a:bodyPr/>
          <a:lstStyle/>
          <a:p>
            <a:pPr algn="ctr"/>
            <a:r>
              <a:rPr lang="en-US" dirty="0" smtClean="0"/>
              <a:t>Analytics</a:t>
            </a:r>
            <a:br>
              <a:rPr lang="en-US" dirty="0" smtClean="0"/>
            </a:br>
            <a:r>
              <a:rPr lang="en-US" dirty="0"/>
              <a:t>/</a:t>
            </a:r>
            <a:r>
              <a:rPr lang="en-US" dirty="0" smtClean="0"/>
              <a:t/>
            </a:r>
            <a:br>
              <a:rPr lang="en-US" dirty="0" smtClean="0"/>
            </a:br>
            <a:r>
              <a:rPr lang="en-US" dirty="0" smtClean="0"/>
              <a:t>Telemetry</a:t>
            </a:r>
            <a:endParaRPr lang="en-US" dirty="0"/>
          </a:p>
        </p:txBody>
      </p:sp>
    </p:spTree>
    <p:extLst>
      <p:ext uri="{BB962C8B-B14F-4D97-AF65-F5344CB8AC3E}">
        <p14:creationId xmlns:p14="http://schemas.microsoft.com/office/powerpoint/2010/main" val="458247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Measurement &amp; Reporting</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7" name="TextBox 6"/>
          <p:cNvSpPr txBox="1"/>
          <p:nvPr/>
        </p:nvSpPr>
        <p:spPr bwMode="gray">
          <a:xfrm>
            <a:off x="6599237" y="5630862"/>
            <a:ext cx="4175918" cy="1017519"/>
          </a:xfrm>
          <a:prstGeom prst="rect">
            <a:avLst/>
          </a:prstGeom>
          <a:noFill/>
        </p:spPr>
        <p:txBody>
          <a:bodyPr wrap="square" lIns="93278" tIns="46639" rIns="93278" bIns="46639">
            <a:spAutoFit/>
          </a:bodyPr>
          <a:lstStyle/>
          <a:p>
            <a:pPr algn="ctr">
              <a:defRPr/>
            </a:pPr>
            <a:r>
              <a:rPr lang="en-US" sz="3200" b="1" dirty="0">
                <a:solidFill>
                  <a:srgbClr val="00188F"/>
                </a:solidFill>
                <a:latin typeface="Adobe Clean"/>
                <a:cs typeface="Adobe Clean"/>
              </a:rPr>
              <a:t>Measure </a:t>
            </a:r>
          </a:p>
          <a:p>
            <a:pPr algn="ctr">
              <a:defRPr/>
            </a:pPr>
            <a:r>
              <a:rPr lang="en-US" sz="2800" dirty="0">
                <a:solidFill>
                  <a:srgbClr val="00188F"/>
                </a:solidFill>
                <a:latin typeface="Adobe Clean"/>
                <a:cs typeface="Adobe Clean"/>
              </a:rPr>
              <a:t>Any </a:t>
            </a:r>
            <a:r>
              <a:rPr lang="en-US" sz="2800" dirty="0" smtClean="0">
                <a:solidFill>
                  <a:srgbClr val="00188F"/>
                </a:solidFill>
                <a:latin typeface="Adobe Clean"/>
                <a:cs typeface="Adobe Clean"/>
              </a:rPr>
              <a:t>Content &amp; Device</a:t>
            </a:r>
            <a:endParaRPr lang="en-US" sz="2800" dirty="0">
              <a:solidFill>
                <a:srgbClr val="00188F"/>
              </a:solidFill>
              <a:latin typeface="Adobe Clean"/>
              <a:cs typeface="Adobe Clean"/>
            </a:endParaRPr>
          </a:p>
        </p:txBody>
      </p:sp>
      <p:sp>
        <p:nvSpPr>
          <p:cNvPr id="11" name="TextBox 10"/>
          <p:cNvSpPr txBox="1"/>
          <p:nvPr/>
        </p:nvSpPr>
        <p:spPr bwMode="gray">
          <a:xfrm>
            <a:off x="1341437" y="5630862"/>
            <a:ext cx="4175917" cy="1017519"/>
          </a:xfrm>
          <a:prstGeom prst="rect">
            <a:avLst/>
          </a:prstGeom>
          <a:noFill/>
        </p:spPr>
        <p:txBody>
          <a:bodyPr wrap="square" lIns="93278" tIns="46639" rIns="93278" bIns="46639">
            <a:spAutoFit/>
          </a:bodyPr>
          <a:lstStyle/>
          <a:p>
            <a:pPr algn="ctr">
              <a:defRPr/>
            </a:pPr>
            <a:r>
              <a:rPr lang="en-US" sz="3200" b="1" dirty="0">
                <a:solidFill>
                  <a:srgbClr val="00188F"/>
                </a:solidFill>
                <a:latin typeface="Adobe Clean"/>
                <a:cs typeface="Adobe Clean"/>
              </a:rPr>
              <a:t>One Place </a:t>
            </a:r>
          </a:p>
          <a:p>
            <a:pPr algn="ctr">
              <a:defRPr/>
            </a:pPr>
            <a:r>
              <a:rPr lang="en-US" sz="2800" dirty="0">
                <a:solidFill>
                  <a:srgbClr val="00188F"/>
                </a:solidFill>
                <a:latin typeface="Adobe Clean"/>
                <a:cs typeface="Adobe Clean"/>
              </a:rPr>
              <a:t>to Analyze All Channels</a:t>
            </a:r>
          </a:p>
        </p:txBody>
      </p:sp>
      <p:pic>
        <p:nvPicPr>
          <p:cNvPr id="13" name="Picture 2" descr="Screen shot 2011-03-04 at 9.43.00 PM.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430503">
            <a:off x="6866361" y="1689409"/>
            <a:ext cx="2902327" cy="2018989"/>
          </a:xfrm>
          <a:prstGeom prst="rect">
            <a:avLst/>
          </a:prstGeom>
          <a:noFill/>
          <a:ln w="9525">
            <a:solidFill>
              <a:srgbClr val="000000"/>
            </a:solidFill>
            <a:miter lim="800000"/>
            <a:headEnd/>
            <a:tailEnd/>
          </a:ln>
          <a:effectLst>
            <a:reflection blurRad="6350" stA="50000" endA="300" endPos="55000" dir="5400000" sy="-100000" algn="bl" rotWithShape="0"/>
          </a:effectLst>
        </p:spPr>
      </p:pic>
      <p:sp>
        <p:nvSpPr>
          <p:cNvPr id="14" name="Content Placeholder 3"/>
          <p:cNvSpPr>
            <a:spLocks noGrp="1"/>
          </p:cNvSpPr>
          <p:nvPr>
            <p:ph type="body" sz="quarter" idx="11"/>
          </p:nvPr>
        </p:nvSpPr>
        <p:spPr>
          <a:xfrm>
            <a:off x="1112837" y="1439862"/>
            <a:ext cx="4495800" cy="4038600"/>
          </a:xfrm>
        </p:spPr>
        <p:txBody>
          <a:bodyPr/>
          <a:lstStyle/>
          <a:p>
            <a:r>
              <a:rPr lang="en-US" sz="3200" dirty="0" smtClean="0">
                <a:solidFill>
                  <a:schemeClr val="bg1"/>
                </a:solidFill>
              </a:rPr>
              <a:t>Usage</a:t>
            </a:r>
          </a:p>
          <a:p>
            <a:r>
              <a:rPr lang="en-US" sz="3200" dirty="0" smtClean="0">
                <a:solidFill>
                  <a:schemeClr val="bg1"/>
                </a:solidFill>
              </a:rPr>
              <a:t>Conversion</a:t>
            </a:r>
          </a:p>
          <a:p>
            <a:r>
              <a:rPr lang="en-US" sz="3200" dirty="0" smtClean="0">
                <a:solidFill>
                  <a:schemeClr val="bg1"/>
                </a:solidFill>
              </a:rPr>
              <a:t>Engagement</a:t>
            </a:r>
          </a:p>
          <a:p>
            <a:r>
              <a:rPr lang="en-US" sz="3200" dirty="0" smtClean="0">
                <a:solidFill>
                  <a:schemeClr val="bg1"/>
                </a:solidFill>
              </a:rPr>
              <a:t>App Performance</a:t>
            </a:r>
          </a:p>
          <a:p>
            <a:r>
              <a:rPr lang="en-US" sz="3200" dirty="0" smtClean="0">
                <a:solidFill>
                  <a:schemeClr val="bg1"/>
                </a:solidFill>
              </a:rPr>
              <a:t>Technology</a:t>
            </a:r>
          </a:p>
          <a:p>
            <a:r>
              <a:rPr lang="en-US" sz="3200" dirty="0" err="1" smtClean="0">
                <a:solidFill>
                  <a:schemeClr val="bg1"/>
                </a:solidFill>
              </a:rPr>
              <a:t>Pathing</a:t>
            </a:r>
            <a:endParaRPr lang="en-US" sz="3200" dirty="0" smtClean="0">
              <a:solidFill>
                <a:schemeClr val="bg1"/>
              </a:solidFill>
            </a:endParaRPr>
          </a:p>
          <a:p>
            <a:r>
              <a:rPr lang="en-US" sz="3200" dirty="0" smtClean="0">
                <a:solidFill>
                  <a:schemeClr val="bg1"/>
                </a:solidFill>
              </a:rPr>
              <a:t>Custom</a:t>
            </a:r>
          </a:p>
        </p:txBody>
      </p:sp>
    </p:spTree>
    <p:extLst>
      <p:ext uri="{BB962C8B-B14F-4D97-AF65-F5344CB8AC3E}">
        <p14:creationId xmlns:p14="http://schemas.microsoft.com/office/powerpoint/2010/main" val="26396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2" presetClass="entr" presetSubtype="4" decel="10000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22249"/>
            <a:ext cx="11887199" cy="912813"/>
          </a:xfrm>
        </p:spPr>
        <p:txBody>
          <a:bodyPr>
            <a:noAutofit/>
          </a:bodyPr>
          <a:lstStyle/>
          <a:p>
            <a:r>
              <a:rPr lang="en-US" dirty="0" smtClean="0">
                <a:solidFill>
                  <a:srgbClr val="000000"/>
                </a:solidFill>
              </a:rPr>
              <a:t>Lifecycle Reporting</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lgn="ctr"/>
            <a:fld id="{90156F56-D5AE-4C6F-B826-C69D1BC521BB}" type="slidenum">
              <a:rPr lang="en-US" smtClean="0">
                <a:solidFill>
                  <a:srgbClr val="000000"/>
                </a:solidFill>
              </a:rPr>
              <a:pPr algn="ctr"/>
              <a:t>41</a:t>
            </a:fld>
            <a:endParaRPr lang="en-US" dirty="0">
              <a:solidFill>
                <a:srgbClr val="000000"/>
              </a:solidFill>
            </a:endParaRPr>
          </a:p>
        </p:txBody>
      </p:sp>
      <p:sp>
        <p:nvSpPr>
          <p:cNvPr id="6" name="TextBox 5"/>
          <p:cNvSpPr txBox="1"/>
          <p:nvPr/>
        </p:nvSpPr>
        <p:spPr>
          <a:xfrm>
            <a:off x="1844365" y="1077270"/>
            <a:ext cx="188418" cy="376684"/>
          </a:xfrm>
          <a:prstGeom prst="rect">
            <a:avLst/>
          </a:prstGeom>
          <a:noFill/>
        </p:spPr>
        <p:txBody>
          <a:bodyPr wrap="none" lIns="93278" tIns="46639" rIns="93278" bIns="46639" rtlCol="0">
            <a:spAutoFit/>
          </a:bodyPr>
          <a:lstStyle/>
          <a:p>
            <a:endParaRPr lang="en-US" dirty="0">
              <a:solidFill>
                <a:srgbClr val="000000"/>
              </a:solidFill>
            </a:endParaRPr>
          </a:p>
        </p:txBody>
      </p:sp>
      <p:pic>
        <p:nvPicPr>
          <p:cNvPr id="7" name="Picture 2" descr="K:\00 backup drives\d drive\mba\Adobe\Summit 2011\407 - Facebook\high res images\iStock_000009197104Medium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61"/>
          <a:stretch/>
        </p:blipFill>
        <p:spPr bwMode="auto">
          <a:xfrm>
            <a:off x="0" y="4606302"/>
            <a:ext cx="2212947" cy="1714026"/>
          </a:xfrm>
          <a:prstGeom prst="rect">
            <a:avLst/>
          </a:prstGeom>
          <a:noFill/>
          <a:extLst>
            <a:ext uri="{909E8E84-426E-40DD-AFC4-6F175D3DCCD1}">
              <a14:hiddenFill xmlns:a14="http://schemas.microsoft.com/office/drawing/2010/main">
                <a:solidFill>
                  <a:srgbClr val="FFFFFF"/>
                </a:solidFill>
              </a14:hiddenFill>
            </a:ext>
          </a:extLst>
        </p:spPr>
      </p:pic>
      <p:sp>
        <p:nvSpPr>
          <p:cNvPr id="8" name="Round Single Corner Rectangle 7"/>
          <p:cNvSpPr/>
          <p:nvPr/>
        </p:nvSpPr>
        <p:spPr>
          <a:xfrm>
            <a:off x="0" y="1248248"/>
            <a:ext cx="3383844" cy="932603"/>
          </a:xfrm>
          <a:prstGeom prst="round1Rect">
            <a:avLst/>
          </a:prstGeom>
          <a:gradFill>
            <a:gsLst>
              <a:gs pos="0">
                <a:srgbClr val="800040"/>
              </a:gs>
              <a:gs pos="50000">
                <a:srgbClr val="6F0037">
                  <a:alpha val="93000"/>
                </a:srgbClr>
              </a:gs>
              <a:gs pos="100000">
                <a:srgbClr val="800040"/>
              </a:gs>
            </a:gsLst>
          </a:gradFill>
        </p:spPr>
        <p:style>
          <a:lnRef idx="0">
            <a:schemeClr val="accent2"/>
          </a:lnRef>
          <a:fillRef idx="3">
            <a:schemeClr val="accent2"/>
          </a:fillRef>
          <a:effectRef idx="3">
            <a:schemeClr val="accent2"/>
          </a:effectRef>
          <a:fontRef idx="minor">
            <a:schemeClr val="lt1"/>
          </a:fontRef>
        </p:style>
        <p:txBody>
          <a:bodyPr vert="horz" lIns="93278" tIns="46639" rIns="93278" bIns="46639" rtlCol="0" anchor="ctr" anchorCtr="0"/>
          <a:lstStyle/>
          <a:p>
            <a:pPr algn="ctr"/>
            <a:r>
              <a:rPr lang="en-US" sz="3300" dirty="0">
                <a:solidFill>
                  <a:srgbClr val="FFFFFF">
                    <a:lumMod val="95000"/>
                  </a:srgbClr>
                </a:solidFill>
              </a:rPr>
              <a:t>Essentials</a:t>
            </a:r>
            <a:endParaRPr lang="en-US" sz="3300" dirty="0">
              <a:solidFill>
                <a:srgbClr val="FFFFFF"/>
              </a:solidFill>
            </a:endParaRPr>
          </a:p>
        </p:txBody>
      </p:sp>
      <p:graphicFrame>
        <p:nvGraphicFramePr>
          <p:cNvPr id="9" name="Table 8"/>
          <p:cNvGraphicFramePr>
            <a:graphicFrameLocks noGrp="1"/>
          </p:cNvGraphicFramePr>
          <p:nvPr>
            <p:extLst/>
          </p:nvPr>
        </p:nvGraphicFramePr>
        <p:xfrm>
          <a:off x="3791538" y="1215162"/>
          <a:ext cx="7151507" cy="4155261"/>
        </p:xfrm>
        <a:graphic>
          <a:graphicData uri="http://schemas.openxmlformats.org/drawingml/2006/table">
            <a:tbl>
              <a:tblPr firstRow="1" bandRow="1">
                <a:tableStyleId>{9D7B26C5-4107-4FEC-AEDC-1716B250A1EF}</a:tableStyleId>
              </a:tblPr>
              <a:tblGrid>
                <a:gridCol w="3071623"/>
                <a:gridCol w="4079884"/>
              </a:tblGrid>
              <a:tr h="373041">
                <a:tc>
                  <a:txBody>
                    <a:bodyPr/>
                    <a:lstStyle/>
                    <a:p>
                      <a:r>
                        <a:rPr lang="en-US" sz="1800" dirty="0" smtClean="0"/>
                        <a:t>Metrics </a:t>
                      </a:r>
                      <a:r>
                        <a:rPr lang="en-US" sz="1800" b="0" dirty="0" smtClean="0"/>
                        <a:t>(Events)</a:t>
                      </a:r>
                      <a:endParaRPr lang="en-US" sz="1800" b="0" dirty="0"/>
                    </a:p>
                  </a:txBody>
                  <a:tcPr marL="93298" marR="93298" marT="46630" marB="46630"/>
                </a:tc>
                <a:tc>
                  <a:txBody>
                    <a:bodyPr/>
                    <a:lstStyle/>
                    <a:p>
                      <a:r>
                        <a:rPr lang="en-US" sz="1800" dirty="0" smtClean="0"/>
                        <a:t>Dimensions </a:t>
                      </a:r>
                      <a:r>
                        <a:rPr lang="en-US" sz="1800" b="0" dirty="0" smtClean="0"/>
                        <a:t>(</a:t>
                      </a:r>
                      <a:r>
                        <a:rPr lang="en-US" sz="1800" b="0" dirty="0" err="1" smtClean="0"/>
                        <a:t>eVars</a:t>
                      </a:r>
                      <a:r>
                        <a:rPr lang="en-US" sz="1800" b="0" dirty="0" smtClean="0"/>
                        <a:t>)</a:t>
                      </a:r>
                      <a:endParaRPr lang="en-US" sz="1800" b="0" dirty="0"/>
                    </a:p>
                  </a:txBody>
                  <a:tcPr marL="93298" marR="93298" marT="46630" marB="46630"/>
                </a:tc>
              </a:tr>
              <a:tr h="378222">
                <a:tc>
                  <a:txBody>
                    <a:bodyPr/>
                    <a:lstStyle/>
                    <a:p>
                      <a:r>
                        <a:rPr lang="en-US" sz="1800" dirty="0" smtClean="0">
                          <a:solidFill>
                            <a:srgbClr val="800040"/>
                          </a:solidFill>
                        </a:rPr>
                        <a:t>App Install</a:t>
                      </a:r>
                      <a:endParaRPr lang="en-US" sz="1800" dirty="0">
                        <a:solidFill>
                          <a:srgbClr val="800040"/>
                        </a:solidFill>
                      </a:endParaRPr>
                    </a:p>
                  </a:txBody>
                  <a:tcPr marL="93298" marR="93298" marT="46630" marB="46630">
                    <a:solidFill>
                      <a:schemeClr val="bg1">
                        <a:lumMod val="75000"/>
                        <a:alpha val="20000"/>
                      </a:schemeClr>
                    </a:solidFill>
                  </a:tcPr>
                </a:tc>
                <a:tc>
                  <a:txBody>
                    <a:bodyPr/>
                    <a:lstStyle/>
                    <a:p>
                      <a:r>
                        <a:rPr lang="en-US" sz="1800" dirty="0" smtClean="0">
                          <a:solidFill>
                            <a:srgbClr val="800040"/>
                          </a:solidFill>
                        </a:rPr>
                        <a:t>App</a:t>
                      </a:r>
                      <a:r>
                        <a:rPr lang="en-US" sz="1800" baseline="0" dirty="0" smtClean="0">
                          <a:solidFill>
                            <a:srgbClr val="800040"/>
                          </a:solidFill>
                        </a:rPr>
                        <a:t> Title &amp; Version</a:t>
                      </a:r>
                      <a:endParaRPr lang="en-US" sz="1800" dirty="0">
                        <a:solidFill>
                          <a:srgbClr val="800040"/>
                        </a:solidFill>
                      </a:endParaRPr>
                    </a:p>
                  </a:txBody>
                  <a:tcPr marL="93298" marR="93298" marT="46630" marB="46630">
                    <a:solidFill>
                      <a:schemeClr val="bg1">
                        <a:lumMod val="75000"/>
                        <a:alpha val="20000"/>
                      </a:schemeClr>
                    </a:solidFill>
                  </a:tcPr>
                </a:tc>
              </a:tr>
              <a:tr h="378222">
                <a:tc>
                  <a:txBody>
                    <a:bodyPr/>
                    <a:lstStyle/>
                    <a:p>
                      <a:r>
                        <a:rPr lang="en-US" sz="1800" dirty="0" smtClean="0">
                          <a:solidFill>
                            <a:srgbClr val="800040"/>
                          </a:solidFill>
                        </a:rPr>
                        <a:t>App</a:t>
                      </a:r>
                      <a:r>
                        <a:rPr lang="en-US" sz="1800" baseline="0" dirty="0" smtClean="0">
                          <a:solidFill>
                            <a:srgbClr val="800040"/>
                          </a:solidFill>
                        </a:rPr>
                        <a:t> Launch</a:t>
                      </a:r>
                      <a:endParaRPr lang="en-US" sz="1800" dirty="0">
                        <a:solidFill>
                          <a:srgbClr val="800040"/>
                        </a:solidFill>
                      </a:endParaRPr>
                    </a:p>
                  </a:txBody>
                  <a:tcPr marL="93298" marR="93298" marT="46630" marB="46630"/>
                </a:tc>
                <a:tc>
                  <a:txBody>
                    <a:bodyPr/>
                    <a:lstStyle/>
                    <a:p>
                      <a:r>
                        <a:rPr lang="en-US" sz="1800" dirty="0" smtClean="0">
                          <a:solidFill>
                            <a:srgbClr val="800040"/>
                          </a:solidFill>
                        </a:rPr>
                        <a:t>App Install Date</a:t>
                      </a:r>
                      <a:endParaRPr lang="en-US" sz="1800" dirty="0">
                        <a:solidFill>
                          <a:srgbClr val="800040"/>
                        </a:solidFill>
                      </a:endParaRPr>
                    </a:p>
                  </a:txBody>
                  <a:tcPr marL="93298" marR="93298" marT="46630" marB="46630"/>
                </a:tc>
              </a:tr>
              <a:tr h="378222">
                <a:tc>
                  <a:txBody>
                    <a:bodyPr/>
                    <a:lstStyle/>
                    <a:p>
                      <a:r>
                        <a:rPr lang="en-US" sz="1800" dirty="0" smtClean="0">
                          <a:solidFill>
                            <a:srgbClr val="800040"/>
                          </a:solidFill>
                        </a:rPr>
                        <a:t>App View</a:t>
                      </a:r>
                      <a:endParaRPr lang="en-US" sz="1800" dirty="0">
                        <a:solidFill>
                          <a:srgbClr val="800040"/>
                        </a:solidFill>
                      </a:endParaRPr>
                    </a:p>
                  </a:txBody>
                  <a:tcPr marL="93298" marR="93298" marT="46630" marB="46630">
                    <a:solidFill>
                      <a:schemeClr val="bg1">
                        <a:lumMod val="75000"/>
                        <a:alpha val="20000"/>
                      </a:schemeClr>
                    </a:solidFill>
                  </a:tcPr>
                </a:tc>
                <a:tc>
                  <a:txBody>
                    <a:bodyPr/>
                    <a:lstStyle/>
                    <a:p>
                      <a:r>
                        <a:rPr lang="en-US" sz="1800" dirty="0" smtClean="0">
                          <a:solidFill>
                            <a:srgbClr val="004080"/>
                          </a:solidFill>
                        </a:rPr>
                        <a:t>Days Since First Use</a:t>
                      </a:r>
                      <a:endParaRPr lang="en-US" sz="1800" dirty="0">
                        <a:solidFill>
                          <a:srgbClr val="004080"/>
                        </a:solidFill>
                      </a:endParaRPr>
                    </a:p>
                  </a:txBody>
                  <a:tcPr marL="93298" marR="93298" marT="46630" marB="46630">
                    <a:solidFill>
                      <a:schemeClr val="bg1">
                        <a:lumMod val="75000"/>
                        <a:alpha val="20000"/>
                      </a:schemeClr>
                    </a:solidFill>
                  </a:tcPr>
                </a:tc>
              </a:tr>
              <a:tr h="378222">
                <a:tc>
                  <a:txBody>
                    <a:bodyPr/>
                    <a:lstStyle/>
                    <a:p>
                      <a:r>
                        <a:rPr lang="en-US" sz="1800" dirty="0" smtClean="0">
                          <a:solidFill>
                            <a:srgbClr val="800040"/>
                          </a:solidFill>
                        </a:rPr>
                        <a:t>App Crash</a:t>
                      </a:r>
                      <a:endParaRPr lang="en-US" sz="1800" dirty="0">
                        <a:solidFill>
                          <a:srgbClr val="800040"/>
                        </a:solidFill>
                      </a:endParaRPr>
                    </a:p>
                  </a:txBody>
                  <a:tcPr marL="93298" marR="93298" marT="46630" marB="46630"/>
                </a:tc>
                <a:tc>
                  <a:txBody>
                    <a:bodyPr/>
                    <a:lstStyle/>
                    <a:p>
                      <a:r>
                        <a:rPr lang="en-US" sz="1800" dirty="0" smtClean="0">
                          <a:solidFill>
                            <a:srgbClr val="004080"/>
                          </a:solidFill>
                        </a:rPr>
                        <a:t>Days Since Last Use</a:t>
                      </a:r>
                      <a:endParaRPr lang="en-US" sz="1800" dirty="0">
                        <a:solidFill>
                          <a:srgbClr val="004080"/>
                        </a:solidFill>
                      </a:endParaRPr>
                    </a:p>
                  </a:txBody>
                  <a:tcPr marL="93298" marR="93298" marT="46630" marB="46630"/>
                </a:tc>
              </a:tr>
              <a:tr h="378222">
                <a:tc>
                  <a:txBody>
                    <a:bodyPr/>
                    <a:lstStyle/>
                    <a:p>
                      <a:r>
                        <a:rPr lang="en-US" sz="1800" dirty="0" smtClean="0">
                          <a:solidFill>
                            <a:srgbClr val="004080"/>
                          </a:solidFill>
                        </a:rPr>
                        <a:t>Monthly Engaged User</a:t>
                      </a:r>
                      <a:endParaRPr lang="en-US" sz="1800" dirty="0">
                        <a:solidFill>
                          <a:srgbClr val="004080"/>
                        </a:solidFill>
                      </a:endParaRPr>
                    </a:p>
                  </a:txBody>
                  <a:tcPr marL="93298" marR="93298" marT="46630" marB="46630">
                    <a:solidFill>
                      <a:srgbClr val="BFBFBF">
                        <a:alpha val="20000"/>
                      </a:srgbClr>
                    </a:solidFill>
                  </a:tcPr>
                </a:tc>
                <a:tc>
                  <a:txBody>
                    <a:bodyPr/>
                    <a:lstStyle/>
                    <a:p>
                      <a:r>
                        <a:rPr lang="en-US" sz="1800" dirty="0" smtClean="0">
                          <a:solidFill>
                            <a:srgbClr val="004080"/>
                          </a:solidFill>
                        </a:rPr>
                        <a:t>Engaged Days-Lifetime</a:t>
                      </a:r>
                      <a:endParaRPr lang="en-US" sz="1800" dirty="0">
                        <a:solidFill>
                          <a:srgbClr val="004080"/>
                        </a:solidFill>
                      </a:endParaRPr>
                    </a:p>
                  </a:txBody>
                  <a:tcPr marL="93298" marR="93298" marT="46630" marB="46630">
                    <a:solidFill>
                      <a:srgbClr val="BFBFBF">
                        <a:alpha val="20000"/>
                      </a:srgbClr>
                    </a:solidFill>
                  </a:tcPr>
                </a:tc>
              </a:tr>
              <a:tr h="378222">
                <a:tc>
                  <a:txBody>
                    <a:bodyPr/>
                    <a:lstStyle/>
                    <a:p>
                      <a:r>
                        <a:rPr lang="en-US" sz="1800" dirty="0" smtClean="0">
                          <a:solidFill>
                            <a:srgbClr val="004080"/>
                          </a:solidFill>
                        </a:rPr>
                        <a:t>Daily Engaged User</a:t>
                      </a:r>
                      <a:endParaRPr lang="en-US" sz="1800" dirty="0">
                        <a:solidFill>
                          <a:srgbClr val="004080"/>
                        </a:solidFill>
                      </a:endParaRPr>
                    </a:p>
                  </a:txBody>
                  <a:tcPr marL="93298" marR="93298" marT="46630" marB="46630"/>
                </a:tc>
                <a:tc>
                  <a:txBody>
                    <a:bodyPr/>
                    <a:lstStyle/>
                    <a:p>
                      <a:r>
                        <a:rPr lang="en-US" sz="1800" dirty="0" smtClean="0">
                          <a:solidFill>
                            <a:srgbClr val="004080"/>
                          </a:solidFill>
                        </a:rPr>
                        <a:t>Engaged Days-Month</a:t>
                      </a:r>
                      <a:endParaRPr lang="en-US" sz="1800" dirty="0">
                        <a:solidFill>
                          <a:srgbClr val="004080"/>
                        </a:solidFill>
                      </a:endParaRPr>
                    </a:p>
                  </a:txBody>
                  <a:tcPr marL="93298" marR="93298" marT="46630" marB="46630"/>
                </a:tc>
              </a:tr>
              <a:tr h="378222">
                <a:tc>
                  <a:txBody>
                    <a:bodyPr/>
                    <a:lstStyle/>
                    <a:p>
                      <a:r>
                        <a:rPr lang="en-US" sz="1800" dirty="0" smtClean="0">
                          <a:solidFill>
                            <a:srgbClr val="007501"/>
                          </a:solidFill>
                        </a:rPr>
                        <a:t>App Upgrade</a:t>
                      </a:r>
                      <a:endParaRPr lang="en-US" sz="1800" dirty="0">
                        <a:solidFill>
                          <a:srgbClr val="007501"/>
                        </a:solidFill>
                      </a:endParaRPr>
                    </a:p>
                  </a:txBody>
                  <a:tcPr marL="93298" marR="93298" marT="46630" marB="46630">
                    <a:solidFill>
                      <a:srgbClr val="BFBFBF">
                        <a:alpha val="20000"/>
                      </a:srgbClr>
                    </a:solidFill>
                  </a:tcPr>
                </a:tc>
                <a:tc>
                  <a:txBody>
                    <a:bodyPr/>
                    <a:lstStyle/>
                    <a:p>
                      <a:r>
                        <a:rPr lang="en-US" sz="1800" dirty="0" smtClean="0">
                          <a:solidFill>
                            <a:srgbClr val="004080"/>
                          </a:solidFill>
                        </a:rPr>
                        <a:t>App</a:t>
                      </a:r>
                      <a:r>
                        <a:rPr lang="en-US" sz="1800" baseline="0" dirty="0" smtClean="0">
                          <a:solidFill>
                            <a:srgbClr val="004080"/>
                          </a:solidFill>
                        </a:rPr>
                        <a:t> Launch #-Lifetime</a:t>
                      </a:r>
                      <a:endParaRPr lang="en-US" sz="1800" dirty="0">
                        <a:solidFill>
                          <a:srgbClr val="004080"/>
                        </a:solidFill>
                      </a:endParaRPr>
                    </a:p>
                  </a:txBody>
                  <a:tcPr marL="93298" marR="93298" marT="46630" marB="46630">
                    <a:solidFill>
                      <a:srgbClr val="BFBFBF">
                        <a:alpha val="20000"/>
                      </a:srgbClr>
                    </a:solidFill>
                  </a:tcPr>
                </a:tc>
              </a:tr>
              <a:tr h="378222">
                <a:tc>
                  <a:txBody>
                    <a:bodyPr/>
                    <a:lstStyle/>
                    <a:p>
                      <a:endParaRPr lang="en-US" sz="1800" dirty="0">
                        <a:solidFill>
                          <a:schemeClr val="bg1">
                            <a:lumMod val="65000"/>
                          </a:schemeClr>
                        </a:solidFill>
                      </a:endParaRPr>
                    </a:p>
                  </a:txBody>
                  <a:tcPr marL="93298" marR="93298" marT="46630" marB="46630"/>
                </a:tc>
                <a:tc>
                  <a:txBody>
                    <a:bodyPr/>
                    <a:lstStyle/>
                    <a:p>
                      <a:r>
                        <a:rPr lang="en-US" sz="1800" dirty="0" smtClean="0">
                          <a:solidFill>
                            <a:srgbClr val="007501"/>
                          </a:solidFill>
                        </a:rPr>
                        <a:t>App Launch</a:t>
                      </a:r>
                      <a:r>
                        <a:rPr lang="en-US" sz="1800" baseline="0" dirty="0" smtClean="0">
                          <a:solidFill>
                            <a:srgbClr val="007501"/>
                          </a:solidFill>
                        </a:rPr>
                        <a:t> #-Last Upgrade</a:t>
                      </a:r>
                      <a:endParaRPr lang="en-US" sz="1800" dirty="0">
                        <a:solidFill>
                          <a:srgbClr val="007501"/>
                        </a:solidFill>
                      </a:endParaRPr>
                    </a:p>
                  </a:txBody>
                  <a:tcPr marL="93298" marR="93298" marT="46630" marB="46630"/>
                </a:tc>
              </a:tr>
              <a:tr h="378222">
                <a:tc>
                  <a:txBody>
                    <a:bodyPr/>
                    <a:lstStyle/>
                    <a:p>
                      <a:endParaRPr lang="en-US" sz="1800" dirty="0">
                        <a:solidFill>
                          <a:schemeClr val="bg1">
                            <a:lumMod val="65000"/>
                          </a:schemeClr>
                        </a:solidFill>
                      </a:endParaRPr>
                    </a:p>
                  </a:txBody>
                  <a:tcPr marL="93298" marR="93298" marT="46630" marB="46630">
                    <a:solidFill>
                      <a:srgbClr val="BFBFBF">
                        <a:alpha val="20000"/>
                      </a:srgbClr>
                    </a:solidFill>
                  </a:tcPr>
                </a:tc>
                <a:tc>
                  <a:txBody>
                    <a:bodyPr/>
                    <a:lstStyle/>
                    <a:p>
                      <a:r>
                        <a:rPr lang="en-US" sz="1800" dirty="0" smtClean="0">
                          <a:solidFill>
                            <a:srgbClr val="007501"/>
                          </a:solidFill>
                        </a:rPr>
                        <a:t>Engaged Days-Last Upgrade</a:t>
                      </a:r>
                      <a:endParaRPr lang="en-US" sz="1800" dirty="0">
                        <a:solidFill>
                          <a:srgbClr val="007501"/>
                        </a:solidFill>
                      </a:endParaRPr>
                    </a:p>
                  </a:txBody>
                  <a:tcPr marL="93298" marR="93298" marT="46630" marB="46630">
                    <a:solidFill>
                      <a:srgbClr val="BFBFBF">
                        <a:alpha val="20000"/>
                      </a:srgbClr>
                    </a:solidFill>
                  </a:tcPr>
                </a:tc>
              </a:tr>
              <a:tr h="378222">
                <a:tc>
                  <a:txBody>
                    <a:bodyPr/>
                    <a:lstStyle/>
                    <a:p>
                      <a:endParaRPr lang="en-US" sz="1800" dirty="0">
                        <a:solidFill>
                          <a:schemeClr val="bg1">
                            <a:lumMod val="65000"/>
                          </a:schemeClr>
                        </a:solidFill>
                      </a:endParaRPr>
                    </a:p>
                  </a:txBody>
                  <a:tcPr marL="93298" marR="93298" marT="46630" marB="46630"/>
                </a:tc>
                <a:tc>
                  <a:txBody>
                    <a:bodyPr/>
                    <a:lstStyle/>
                    <a:p>
                      <a:r>
                        <a:rPr lang="en-US" sz="1800" dirty="0" smtClean="0">
                          <a:solidFill>
                            <a:srgbClr val="007501"/>
                          </a:solidFill>
                        </a:rPr>
                        <a:t>Days Since Last Upgrade</a:t>
                      </a:r>
                      <a:endParaRPr lang="en-US" sz="1800" dirty="0">
                        <a:solidFill>
                          <a:srgbClr val="007501"/>
                        </a:solidFill>
                      </a:endParaRPr>
                    </a:p>
                  </a:txBody>
                  <a:tcPr marL="93298" marR="93298" marT="46630" marB="46630"/>
                </a:tc>
              </a:tr>
            </a:tbl>
          </a:graphicData>
        </a:graphic>
      </p:graphicFrame>
      <p:sp>
        <p:nvSpPr>
          <p:cNvPr id="11" name="Round Single Corner Rectangle 10"/>
          <p:cNvSpPr/>
          <p:nvPr/>
        </p:nvSpPr>
        <p:spPr>
          <a:xfrm rot="10800000" flipH="1" flipV="1">
            <a:off x="1" y="3268888"/>
            <a:ext cx="3383844" cy="932603"/>
          </a:xfrm>
          <a:prstGeom prst="round1Rect">
            <a:avLst/>
          </a:prstGeom>
          <a:gradFill>
            <a:gsLst>
              <a:gs pos="0">
                <a:srgbClr val="408000"/>
              </a:gs>
              <a:gs pos="50000">
                <a:srgbClr val="007501">
                  <a:alpha val="93000"/>
                </a:srgbClr>
              </a:gs>
              <a:gs pos="100000">
                <a:srgbClr val="408000"/>
              </a:gs>
            </a:gsLst>
          </a:gradFill>
        </p:spPr>
        <p:style>
          <a:lnRef idx="0">
            <a:schemeClr val="accent2"/>
          </a:lnRef>
          <a:fillRef idx="3">
            <a:schemeClr val="accent2"/>
          </a:fillRef>
          <a:effectRef idx="3">
            <a:schemeClr val="accent2"/>
          </a:effectRef>
          <a:fontRef idx="minor">
            <a:schemeClr val="lt1"/>
          </a:fontRef>
        </p:style>
        <p:txBody>
          <a:bodyPr lIns="93278" tIns="46639" rIns="93278" bIns="46639" rtlCol="0" anchor="ctr"/>
          <a:lstStyle/>
          <a:p>
            <a:pPr algn="ctr">
              <a:lnSpc>
                <a:spcPts val="3264"/>
              </a:lnSpc>
            </a:pPr>
            <a:r>
              <a:rPr lang="en-US" sz="3300" dirty="0">
                <a:solidFill>
                  <a:srgbClr val="FFFFFF">
                    <a:lumMod val="95000"/>
                  </a:srgbClr>
                </a:solidFill>
              </a:rPr>
              <a:t>Effectiveness</a:t>
            </a:r>
            <a:br>
              <a:rPr lang="en-US" sz="3300" dirty="0">
                <a:solidFill>
                  <a:srgbClr val="FFFFFF">
                    <a:lumMod val="95000"/>
                  </a:srgbClr>
                </a:solidFill>
              </a:rPr>
            </a:br>
            <a:r>
              <a:rPr lang="en-US" sz="3300" dirty="0">
                <a:solidFill>
                  <a:srgbClr val="FFFFFF">
                    <a:lumMod val="95000"/>
                  </a:srgbClr>
                </a:solidFill>
              </a:rPr>
              <a:t>of Upgrades</a:t>
            </a:r>
          </a:p>
        </p:txBody>
      </p:sp>
      <p:sp>
        <p:nvSpPr>
          <p:cNvPr id="12" name="Round Single Corner Rectangle 15"/>
          <p:cNvSpPr/>
          <p:nvPr/>
        </p:nvSpPr>
        <p:spPr>
          <a:xfrm flipH="1">
            <a:off x="1" y="2250139"/>
            <a:ext cx="3383844" cy="941032"/>
          </a:xfrm>
          <a:custGeom>
            <a:avLst/>
            <a:gdLst>
              <a:gd name="connsiteX0" fmla="*/ 0 w 1752600"/>
              <a:gd name="connsiteY0" fmla="*/ 0 h 914400"/>
              <a:gd name="connsiteX1" fmla="*/ 1600197 w 1752600"/>
              <a:gd name="connsiteY1" fmla="*/ 0 h 914400"/>
              <a:gd name="connsiteX2" fmla="*/ 1752600 w 1752600"/>
              <a:gd name="connsiteY2" fmla="*/ 152403 h 914400"/>
              <a:gd name="connsiteX3" fmla="*/ 1752600 w 1752600"/>
              <a:gd name="connsiteY3" fmla="*/ 914400 h 914400"/>
              <a:gd name="connsiteX4" fmla="*/ 0 w 1752600"/>
              <a:gd name="connsiteY4" fmla="*/ 914400 h 914400"/>
              <a:gd name="connsiteX5" fmla="*/ 0 w 1752600"/>
              <a:gd name="connsiteY5" fmla="*/ 0 h 914400"/>
              <a:gd name="connsiteX0" fmla="*/ 0 w 1752600"/>
              <a:gd name="connsiteY0" fmla="*/ 0 h 914400"/>
              <a:gd name="connsiteX1" fmla="*/ 1752600 w 1752600"/>
              <a:gd name="connsiteY1" fmla="*/ 152403 h 914400"/>
              <a:gd name="connsiteX2" fmla="*/ 1752600 w 1752600"/>
              <a:gd name="connsiteY2" fmla="*/ 914400 h 914400"/>
              <a:gd name="connsiteX3" fmla="*/ 0 w 1752600"/>
              <a:gd name="connsiteY3" fmla="*/ 914400 h 914400"/>
              <a:gd name="connsiteX4" fmla="*/ 0 w 1752600"/>
              <a:gd name="connsiteY4" fmla="*/ 0 h 914400"/>
              <a:gd name="connsiteX0" fmla="*/ 0 w 1752600"/>
              <a:gd name="connsiteY0" fmla="*/ 613 h 915013"/>
              <a:gd name="connsiteX1" fmla="*/ 1737299 w 1752600"/>
              <a:gd name="connsiteY1" fmla="*/ 0 h 915013"/>
              <a:gd name="connsiteX2" fmla="*/ 1752600 w 1752600"/>
              <a:gd name="connsiteY2" fmla="*/ 915013 h 915013"/>
              <a:gd name="connsiteX3" fmla="*/ 0 w 1752600"/>
              <a:gd name="connsiteY3" fmla="*/ 915013 h 915013"/>
              <a:gd name="connsiteX4" fmla="*/ 0 w 1752600"/>
              <a:gd name="connsiteY4" fmla="*/ 613 h 915013"/>
              <a:gd name="connsiteX0" fmla="*/ 0 w 1752600"/>
              <a:gd name="connsiteY0" fmla="*/ 8264 h 922664"/>
              <a:gd name="connsiteX1" fmla="*/ 1744949 w 1752600"/>
              <a:gd name="connsiteY1" fmla="*/ 0 h 922664"/>
              <a:gd name="connsiteX2" fmla="*/ 1752600 w 1752600"/>
              <a:gd name="connsiteY2" fmla="*/ 922664 h 922664"/>
              <a:gd name="connsiteX3" fmla="*/ 0 w 1752600"/>
              <a:gd name="connsiteY3" fmla="*/ 922664 h 922664"/>
              <a:gd name="connsiteX4" fmla="*/ 0 w 1752600"/>
              <a:gd name="connsiteY4" fmla="*/ 8264 h 92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922664">
                <a:moveTo>
                  <a:pt x="0" y="8264"/>
                </a:moveTo>
                <a:lnTo>
                  <a:pt x="1744949" y="0"/>
                </a:lnTo>
                <a:cubicBezTo>
                  <a:pt x="1747499" y="307555"/>
                  <a:pt x="1750050" y="615109"/>
                  <a:pt x="1752600" y="922664"/>
                </a:cubicBezTo>
                <a:lnTo>
                  <a:pt x="0" y="922664"/>
                </a:lnTo>
                <a:lnTo>
                  <a:pt x="0" y="8264"/>
                </a:lnTo>
                <a:close/>
              </a:path>
            </a:pathLst>
          </a:custGeom>
          <a:gradFill>
            <a:gsLst>
              <a:gs pos="0">
                <a:srgbClr val="004080"/>
              </a:gs>
              <a:gs pos="50000">
                <a:srgbClr val="00366B">
                  <a:alpha val="93000"/>
                </a:srgbClr>
              </a:gs>
              <a:gs pos="100000">
                <a:srgbClr val="004080"/>
              </a:gs>
            </a:gsLst>
          </a:gradFill>
        </p:spPr>
        <p:style>
          <a:lnRef idx="0">
            <a:schemeClr val="accent2"/>
          </a:lnRef>
          <a:fillRef idx="3">
            <a:schemeClr val="accent2"/>
          </a:fillRef>
          <a:effectRef idx="3">
            <a:schemeClr val="accent2"/>
          </a:effectRef>
          <a:fontRef idx="minor">
            <a:schemeClr val="lt1"/>
          </a:fontRef>
        </p:style>
        <p:txBody>
          <a:bodyPr lIns="93278" tIns="46639" rIns="93278" bIns="46639" rtlCol="0" anchor="ctr"/>
          <a:lstStyle/>
          <a:p>
            <a:pPr algn="ctr"/>
            <a:r>
              <a:rPr lang="en-US" sz="3300" dirty="0">
                <a:solidFill>
                  <a:srgbClr val="FFFFFF">
                    <a:lumMod val="95000"/>
                  </a:srgbClr>
                </a:solidFill>
              </a:rPr>
              <a:t>Engagement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Tree>
    <p:extLst>
      <p:ext uri="{BB962C8B-B14F-4D97-AF65-F5344CB8AC3E}">
        <p14:creationId xmlns:p14="http://schemas.microsoft.com/office/powerpoint/2010/main" val="2542461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User &amp; Usage</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267200" cy="4038600"/>
          </a:xfrm>
        </p:spPr>
        <p:txBody>
          <a:bodyPr/>
          <a:lstStyle/>
          <a:p>
            <a:r>
              <a:rPr lang="en-US" sz="3200" b="1" dirty="0" smtClean="0">
                <a:solidFill>
                  <a:schemeClr val="bg1"/>
                </a:solidFill>
              </a:rPr>
              <a:t>Active Users</a:t>
            </a:r>
          </a:p>
          <a:p>
            <a:r>
              <a:rPr lang="en-US" sz="2800" dirty="0" smtClean="0">
                <a:solidFill>
                  <a:schemeClr val="bg1"/>
                </a:solidFill>
              </a:rPr>
              <a:t>Sessions</a:t>
            </a:r>
          </a:p>
          <a:p>
            <a:r>
              <a:rPr lang="en-US" sz="2800" dirty="0" smtClean="0">
                <a:solidFill>
                  <a:schemeClr val="bg1"/>
                </a:solidFill>
              </a:rPr>
              <a:t>Time Spent</a:t>
            </a:r>
          </a:p>
          <a:p>
            <a:r>
              <a:rPr lang="en-US" sz="3200" b="1" dirty="0" smtClean="0">
                <a:solidFill>
                  <a:schemeClr val="bg1"/>
                </a:solidFill>
              </a:rPr>
              <a:t>Upgrades</a:t>
            </a:r>
          </a:p>
          <a:p>
            <a:r>
              <a:rPr lang="en-US" sz="2800" dirty="0" smtClean="0">
                <a:solidFill>
                  <a:schemeClr val="bg1"/>
                </a:solidFill>
              </a:rPr>
              <a:t>Retention</a:t>
            </a:r>
          </a:p>
          <a:p>
            <a:r>
              <a:rPr lang="en-US" sz="2800" dirty="0" smtClean="0">
                <a:solidFill>
                  <a:schemeClr val="bg1"/>
                </a:solidFill>
              </a:rPr>
              <a:t>Engagement</a:t>
            </a:r>
          </a:p>
          <a:p>
            <a:r>
              <a:rPr lang="en-US" sz="2800" dirty="0" smtClean="0">
                <a:solidFill>
                  <a:schemeClr val="bg1"/>
                </a:solidFill>
              </a:rPr>
              <a:t>Location</a:t>
            </a:r>
          </a:p>
        </p:txBody>
      </p:sp>
      <p:pic>
        <p:nvPicPr>
          <p:cNvPr id="8" name="Picture 7" descr="Screen Shot 2012-10-24 at 12.14.39 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237" y="1439862"/>
            <a:ext cx="5005324" cy="4495800"/>
          </a:xfrm>
          <a:prstGeom prst="rect">
            <a:avLst/>
          </a:prstGeom>
        </p:spPr>
      </p:pic>
    </p:spTree>
    <p:extLst>
      <p:ext uri="{BB962C8B-B14F-4D97-AF65-F5344CB8AC3E}">
        <p14:creationId xmlns:p14="http://schemas.microsoft.com/office/powerpoint/2010/main" val="3605382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User &amp; Usage</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267200" cy="4038600"/>
          </a:xfrm>
        </p:spPr>
        <p:txBody>
          <a:bodyPr/>
          <a:lstStyle/>
          <a:p>
            <a:r>
              <a:rPr lang="en-US" sz="2800" dirty="0" smtClean="0">
                <a:solidFill>
                  <a:schemeClr val="bg1"/>
                </a:solidFill>
              </a:rPr>
              <a:t>Active Users</a:t>
            </a:r>
          </a:p>
          <a:p>
            <a:r>
              <a:rPr lang="en-US" sz="2800" dirty="0" smtClean="0">
                <a:solidFill>
                  <a:schemeClr val="bg1"/>
                </a:solidFill>
              </a:rPr>
              <a:t>Sessions</a:t>
            </a:r>
          </a:p>
          <a:p>
            <a:r>
              <a:rPr lang="en-US" sz="2800" dirty="0" smtClean="0">
                <a:solidFill>
                  <a:schemeClr val="bg1"/>
                </a:solidFill>
              </a:rPr>
              <a:t>Time Spent</a:t>
            </a:r>
          </a:p>
          <a:p>
            <a:r>
              <a:rPr lang="en-US" sz="2800" dirty="0" smtClean="0">
                <a:solidFill>
                  <a:schemeClr val="bg1"/>
                </a:solidFill>
              </a:rPr>
              <a:t>Upgrades</a:t>
            </a:r>
          </a:p>
          <a:p>
            <a:r>
              <a:rPr lang="en-US" sz="2800" dirty="0" smtClean="0">
                <a:solidFill>
                  <a:schemeClr val="bg1"/>
                </a:solidFill>
              </a:rPr>
              <a:t>Retention</a:t>
            </a:r>
          </a:p>
          <a:p>
            <a:r>
              <a:rPr lang="en-US" sz="3200" b="1" dirty="0" smtClean="0">
                <a:solidFill>
                  <a:schemeClr val="bg1"/>
                </a:solidFill>
              </a:rPr>
              <a:t>Engagement</a:t>
            </a:r>
          </a:p>
          <a:p>
            <a:r>
              <a:rPr lang="en-US" sz="2800" dirty="0" smtClean="0">
                <a:solidFill>
                  <a:schemeClr val="bg1"/>
                </a:solidFill>
              </a:rPr>
              <a:t>Location</a:t>
            </a:r>
          </a:p>
        </p:txBody>
      </p:sp>
      <p:grpSp>
        <p:nvGrpSpPr>
          <p:cNvPr id="7" name="some chart thing"/>
          <p:cNvGrpSpPr/>
          <p:nvPr/>
        </p:nvGrpSpPr>
        <p:grpSpPr>
          <a:xfrm>
            <a:off x="3170237" y="1439862"/>
            <a:ext cx="9144000" cy="4953000"/>
            <a:chOff x="572406" y="1252103"/>
            <a:chExt cx="7584458" cy="4954905"/>
          </a:xfrm>
        </p:grpSpPr>
        <p:sp>
          <p:nvSpPr>
            <p:cNvPr id="8" name="Rectangle 7"/>
            <p:cNvSpPr/>
            <p:nvPr/>
          </p:nvSpPr>
          <p:spPr>
            <a:xfrm>
              <a:off x="2091778" y="1357745"/>
              <a:ext cx="2419217" cy="1984663"/>
            </a:xfrm>
            <a:prstGeom prst="rect">
              <a:avLst/>
            </a:prstGeom>
            <a:gradFill flip="none" rotWithShape="1">
              <a:gsLst>
                <a:gs pos="0">
                  <a:srgbClr val="FFFFFF">
                    <a:lumMod val="50000"/>
                    <a:shade val="30000"/>
                    <a:satMod val="115000"/>
                  </a:srgbClr>
                </a:gs>
                <a:gs pos="50000">
                  <a:srgbClr val="FFFFFF">
                    <a:lumMod val="50000"/>
                    <a:shade val="67500"/>
                    <a:satMod val="115000"/>
                  </a:srgbClr>
                </a:gs>
                <a:gs pos="100000">
                  <a:srgbClr val="FFFFFF">
                    <a:lumMod val="50000"/>
                    <a:shade val="100000"/>
                    <a:satMod val="115000"/>
                  </a:srgbClr>
                </a:gs>
              </a:gsLst>
              <a:lin ang="18900000" scaled="1"/>
              <a:tileRect/>
            </a:gradFill>
            <a:ln w="25400" cap="flat" cmpd="sng" algn="ctr">
              <a:solidFill>
                <a:srgbClr val="00BCF2">
                  <a:lumMod val="60000"/>
                  <a:lumOff val="40000"/>
                </a:srgbClr>
              </a:solidFill>
              <a:prstDash val="solid"/>
            </a:ln>
            <a:effectLst/>
          </p:spPr>
          <p:txBody>
            <a:bodyPr rtlCol="0" anchor="ctr"/>
            <a:lstStyle/>
            <a:p>
              <a:pPr algn="ctr">
                <a:defRPr/>
              </a:pPr>
              <a:r>
                <a:rPr lang="en-US" kern="0" dirty="0" smtClean="0">
                  <a:solidFill>
                    <a:srgbClr val="FFFFFF"/>
                  </a:solidFill>
                </a:rPr>
                <a:t>Bench Warmers</a:t>
              </a:r>
            </a:p>
          </p:txBody>
        </p:sp>
        <p:sp>
          <p:nvSpPr>
            <p:cNvPr id="9" name="Rectangle 8"/>
            <p:cNvSpPr/>
            <p:nvPr/>
          </p:nvSpPr>
          <p:spPr>
            <a:xfrm>
              <a:off x="4644736" y="1357745"/>
              <a:ext cx="2404146" cy="1984663"/>
            </a:xfrm>
            <a:prstGeom prst="rect">
              <a:avLst/>
            </a:prstGeom>
            <a:gradFill flip="none" rotWithShape="1">
              <a:gsLst>
                <a:gs pos="0">
                  <a:srgbClr val="FFFFFF">
                    <a:lumMod val="50000"/>
                    <a:shade val="30000"/>
                    <a:satMod val="115000"/>
                  </a:srgbClr>
                </a:gs>
                <a:gs pos="50000">
                  <a:srgbClr val="FFFFFF">
                    <a:lumMod val="50000"/>
                    <a:shade val="67500"/>
                    <a:satMod val="115000"/>
                  </a:srgbClr>
                </a:gs>
                <a:gs pos="100000">
                  <a:srgbClr val="FFFFFF">
                    <a:lumMod val="50000"/>
                    <a:shade val="100000"/>
                    <a:satMod val="115000"/>
                  </a:srgbClr>
                </a:gs>
              </a:gsLst>
              <a:lin ang="18900000" scaled="1"/>
              <a:tileRect/>
            </a:gradFill>
            <a:ln w="25400" cap="flat" cmpd="sng" algn="ctr">
              <a:solidFill>
                <a:srgbClr val="00BCF2">
                  <a:lumMod val="60000"/>
                  <a:lumOff val="40000"/>
                </a:srgbClr>
              </a:solidFill>
              <a:prstDash val="solid"/>
            </a:ln>
            <a:effectLst/>
          </p:spPr>
          <p:txBody>
            <a:bodyPr rtlCol="0" anchor="ctr"/>
            <a:lstStyle/>
            <a:p>
              <a:pPr algn="ctr">
                <a:defRPr/>
              </a:pPr>
              <a:r>
                <a:rPr lang="en-US" kern="0" dirty="0" smtClean="0">
                  <a:solidFill>
                    <a:srgbClr val="FFFFFF"/>
                  </a:solidFill>
                </a:rPr>
                <a:t>Cut List</a:t>
              </a:r>
            </a:p>
          </p:txBody>
        </p:sp>
        <p:sp>
          <p:nvSpPr>
            <p:cNvPr id="10" name="Rectangle 9"/>
            <p:cNvSpPr/>
            <p:nvPr/>
          </p:nvSpPr>
          <p:spPr>
            <a:xfrm>
              <a:off x="4644737" y="3413413"/>
              <a:ext cx="2407425" cy="1984663"/>
            </a:xfrm>
            <a:prstGeom prst="rect">
              <a:avLst/>
            </a:prstGeom>
            <a:solidFill>
              <a:srgbClr val="8348B5"/>
            </a:solidFill>
            <a:ln w="25400" cap="flat" cmpd="sng" algn="ctr">
              <a:solidFill>
                <a:srgbClr val="00BCF2">
                  <a:lumMod val="60000"/>
                  <a:lumOff val="40000"/>
                </a:srgbClr>
              </a:solidFill>
              <a:prstDash val="solid"/>
            </a:ln>
            <a:effectLst/>
          </p:spPr>
          <p:txBody>
            <a:bodyPr rtlCol="0" anchor="ctr"/>
            <a:lstStyle/>
            <a:p>
              <a:pPr algn="ctr">
                <a:defRPr/>
              </a:pPr>
              <a:r>
                <a:rPr lang="en-US" kern="0" dirty="0" smtClean="0">
                  <a:solidFill>
                    <a:srgbClr val="FFFFFF"/>
                  </a:solidFill>
                </a:rPr>
                <a:t>All-Stars</a:t>
              </a:r>
            </a:p>
          </p:txBody>
        </p:sp>
        <p:sp>
          <p:nvSpPr>
            <p:cNvPr id="11" name="Rectangle 10"/>
            <p:cNvSpPr/>
            <p:nvPr/>
          </p:nvSpPr>
          <p:spPr>
            <a:xfrm>
              <a:off x="2091778" y="3413413"/>
              <a:ext cx="2419217" cy="1984663"/>
            </a:xfrm>
            <a:prstGeom prst="rect">
              <a:avLst/>
            </a:prstGeom>
            <a:solidFill>
              <a:srgbClr val="00A4E4"/>
            </a:solidFill>
            <a:ln w="25400" cap="flat" cmpd="sng" algn="ctr">
              <a:solidFill>
                <a:srgbClr val="00BCF2">
                  <a:lumMod val="60000"/>
                  <a:lumOff val="40000"/>
                </a:srgbClr>
              </a:solidFill>
              <a:prstDash val="solid"/>
            </a:ln>
            <a:effectLst/>
          </p:spPr>
          <p:txBody>
            <a:bodyPr rtlCol="0" anchor="ctr"/>
            <a:lstStyle/>
            <a:p>
              <a:pPr algn="ctr">
                <a:defRPr/>
              </a:pPr>
              <a:r>
                <a:rPr lang="en-US" kern="0" dirty="0" smtClean="0">
                  <a:solidFill>
                    <a:srgbClr val="FFFFFF"/>
                  </a:solidFill>
                </a:rPr>
                <a:t>Rookies</a:t>
              </a:r>
            </a:p>
          </p:txBody>
        </p:sp>
        <p:cxnSp>
          <p:nvCxnSpPr>
            <p:cNvPr id="12" name="Straight Connector 11"/>
            <p:cNvCxnSpPr/>
            <p:nvPr/>
          </p:nvCxnSpPr>
          <p:spPr>
            <a:xfrm rot="5400000">
              <a:off x="-1194955" y="3475760"/>
              <a:ext cx="4447313" cy="0"/>
            </a:xfrm>
            <a:prstGeom prst="line">
              <a:avLst/>
            </a:prstGeom>
            <a:noFill/>
            <a:ln w="25400" cap="flat" cmpd="sng" algn="ctr">
              <a:solidFill>
                <a:srgbClr val="000000"/>
              </a:solidFill>
              <a:prstDash val="solid"/>
            </a:ln>
            <a:effectLst/>
          </p:spPr>
        </p:cxnSp>
        <p:cxnSp>
          <p:nvCxnSpPr>
            <p:cNvPr id="13" name="Straight Connector 12"/>
            <p:cNvCxnSpPr/>
            <p:nvPr/>
          </p:nvCxnSpPr>
          <p:spPr>
            <a:xfrm rot="10800000">
              <a:off x="1018310" y="5689025"/>
              <a:ext cx="7138554" cy="0"/>
            </a:xfrm>
            <a:prstGeom prst="line">
              <a:avLst/>
            </a:prstGeom>
            <a:noFill/>
            <a:ln w="25400" cap="flat" cmpd="sng" algn="ctr">
              <a:solidFill>
                <a:srgbClr val="000000"/>
              </a:solidFill>
              <a:prstDash val="solid"/>
            </a:ln>
            <a:effectLst/>
          </p:spPr>
        </p:cxnSp>
        <p:cxnSp>
          <p:nvCxnSpPr>
            <p:cNvPr id="15" name="Straight Connector 14"/>
            <p:cNvCxnSpPr/>
            <p:nvPr/>
          </p:nvCxnSpPr>
          <p:spPr>
            <a:xfrm rot="5400000">
              <a:off x="4512254" y="5677764"/>
              <a:ext cx="187037" cy="4"/>
            </a:xfrm>
            <a:prstGeom prst="line">
              <a:avLst/>
            </a:prstGeom>
            <a:noFill/>
            <a:ln w="9525" cap="flat" cmpd="sng" algn="ctr">
              <a:solidFill>
                <a:srgbClr val="000000">
                  <a:shade val="95000"/>
                  <a:satMod val="105000"/>
                </a:srgbClr>
              </a:solidFill>
              <a:prstDash val="solid"/>
            </a:ln>
            <a:effectLst/>
          </p:spPr>
        </p:cxnSp>
        <p:cxnSp>
          <p:nvCxnSpPr>
            <p:cNvPr id="16" name="Straight Connector 15"/>
            <p:cNvCxnSpPr/>
            <p:nvPr/>
          </p:nvCxnSpPr>
          <p:spPr>
            <a:xfrm>
              <a:off x="945580" y="3403019"/>
              <a:ext cx="166251" cy="0"/>
            </a:xfrm>
            <a:prstGeom prst="line">
              <a:avLst/>
            </a:prstGeom>
            <a:noFill/>
            <a:ln w="9525" cap="flat" cmpd="sng" algn="ctr">
              <a:solidFill>
                <a:srgbClr val="000000">
                  <a:shade val="95000"/>
                  <a:satMod val="105000"/>
                </a:srgbClr>
              </a:solidFill>
              <a:prstDash val="solid"/>
            </a:ln>
            <a:effectLst/>
          </p:spPr>
        </p:cxnSp>
        <p:sp>
          <p:nvSpPr>
            <p:cNvPr id="17" name="TextBox 16"/>
            <p:cNvSpPr txBox="1"/>
            <p:nvPr/>
          </p:nvSpPr>
          <p:spPr>
            <a:xfrm>
              <a:off x="3522518" y="5844885"/>
              <a:ext cx="1720199" cy="362123"/>
            </a:xfrm>
            <a:prstGeom prst="rect">
              <a:avLst/>
            </a:prstGeom>
            <a:noFill/>
          </p:spPr>
          <p:txBody>
            <a:bodyPr wrap="none" rtlCol="0">
              <a:spAutoFit/>
            </a:bodyPr>
            <a:lstStyle/>
            <a:p>
              <a:pPr>
                <a:defRPr/>
              </a:pPr>
              <a:r>
                <a:rPr lang="en-US" kern="0" dirty="0" smtClean="0">
                  <a:solidFill>
                    <a:srgbClr val="000000"/>
                  </a:solidFill>
                </a:rPr>
                <a:t>Days Since First Use</a:t>
              </a:r>
            </a:p>
          </p:txBody>
        </p:sp>
        <p:sp>
          <p:nvSpPr>
            <p:cNvPr id="18" name="TextBox 17"/>
            <p:cNvSpPr txBox="1"/>
            <p:nvPr/>
          </p:nvSpPr>
          <p:spPr>
            <a:xfrm rot="16200000">
              <a:off x="-432701" y="3202528"/>
              <a:ext cx="2281768" cy="271554"/>
            </a:xfrm>
            <a:prstGeom prst="rect">
              <a:avLst/>
            </a:prstGeom>
            <a:noFill/>
          </p:spPr>
          <p:txBody>
            <a:bodyPr wrap="none" rtlCol="0">
              <a:spAutoFit/>
            </a:bodyPr>
            <a:lstStyle/>
            <a:p>
              <a:pPr>
                <a:defRPr/>
              </a:pPr>
              <a:r>
                <a:rPr lang="en-US" kern="0" dirty="0" smtClean="0">
                  <a:solidFill>
                    <a:srgbClr val="000000"/>
                  </a:solidFill>
                </a:rPr>
                <a:t>Days Since Last Use</a:t>
              </a:r>
            </a:p>
          </p:txBody>
        </p:sp>
        <p:sp>
          <p:nvSpPr>
            <p:cNvPr id="19" name="TextBox 18"/>
            <p:cNvSpPr txBox="1"/>
            <p:nvPr/>
          </p:nvSpPr>
          <p:spPr>
            <a:xfrm>
              <a:off x="716969" y="5616283"/>
              <a:ext cx="230315" cy="369332"/>
            </a:xfrm>
            <a:prstGeom prst="rect">
              <a:avLst/>
            </a:prstGeom>
            <a:noFill/>
          </p:spPr>
          <p:txBody>
            <a:bodyPr wrap="none" rtlCol="0">
              <a:spAutoFit/>
            </a:bodyPr>
            <a:lstStyle/>
            <a:p>
              <a:pPr>
                <a:defRPr/>
              </a:pPr>
              <a:r>
                <a:rPr lang="en-US" kern="0" dirty="0" smtClean="0">
                  <a:solidFill>
                    <a:srgbClr val="000000"/>
                  </a:solidFill>
                </a:rPr>
                <a:t>0</a:t>
              </a:r>
            </a:p>
          </p:txBody>
        </p:sp>
        <p:sp>
          <p:nvSpPr>
            <p:cNvPr id="20" name="TextBox 19"/>
            <p:cNvSpPr txBox="1"/>
            <p:nvPr/>
          </p:nvSpPr>
          <p:spPr>
            <a:xfrm>
              <a:off x="1039090" y="3155022"/>
              <a:ext cx="279574" cy="461665"/>
            </a:xfrm>
            <a:prstGeom prst="rect">
              <a:avLst/>
            </a:prstGeom>
            <a:noFill/>
          </p:spPr>
          <p:txBody>
            <a:bodyPr wrap="none" rtlCol="0">
              <a:spAutoFit/>
            </a:bodyPr>
            <a:lstStyle/>
            <a:p>
              <a:pPr>
                <a:defRPr/>
              </a:pPr>
              <a:r>
                <a:rPr lang="en-US" sz="2400" b="1" kern="0" dirty="0" smtClean="0">
                  <a:solidFill>
                    <a:srgbClr val="FF8C00"/>
                  </a:solidFill>
                  <a:latin typeface="Arial" pitchFamily="34" charset="0"/>
                  <a:cs typeface="Arial" pitchFamily="34" charset="0"/>
                </a:rPr>
                <a:t>?</a:t>
              </a:r>
            </a:p>
          </p:txBody>
        </p:sp>
        <p:pic>
          <p:nvPicPr>
            <p:cNvPr id="21" name="Picture 2"/>
            <p:cNvPicPr>
              <a:picLocks noChangeAspect="1" noChangeArrowheads="1"/>
            </p:cNvPicPr>
            <p:nvPr/>
          </p:nvPicPr>
          <p:blipFill>
            <a:blip r:embed="rId4"/>
            <a:srcRect/>
            <a:stretch>
              <a:fillRect/>
            </a:stretch>
          </p:blipFill>
          <p:spPr bwMode="auto">
            <a:xfrm>
              <a:off x="4632943" y="1347262"/>
              <a:ext cx="2419218" cy="2017776"/>
            </a:xfrm>
            <a:prstGeom prst="rect">
              <a:avLst/>
            </a:prstGeom>
            <a:noFill/>
            <a:ln w="9525">
              <a:noFill/>
              <a:miter lim="800000"/>
              <a:headEnd/>
              <a:tailEnd/>
            </a:ln>
          </p:spPr>
        </p:pic>
        <p:pic>
          <p:nvPicPr>
            <p:cNvPr id="22" name="Picture 3"/>
            <p:cNvPicPr>
              <a:picLocks noChangeAspect="1" noChangeArrowheads="1"/>
            </p:cNvPicPr>
            <p:nvPr/>
          </p:nvPicPr>
          <p:blipFill>
            <a:blip r:embed="rId5"/>
            <a:srcRect/>
            <a:stretch>
              <a:fillRect/>
            </a:stretch>
          </p:blipFill>
          <p:spPr bwMode="auto">
            <a:xfrm>
              <a:off x="4629664" y="3399908"/>
              <a:ext cx="2419218" cy="2017776"/>
            </a:xfrm>
            <a:prstGeom prst="rect">
              <a:avLst/>
            </a:prstGeom>
            <a:noFill/>
            <a:ln w="9525">
              <a:noFill/>
              <a:miter lim="800000"/>
              <a:headEnd/>
              <a:tailEnd/>
            </a:ln>
          </p:spPr>
        </p:pic>
        <p:pic>
          <p:nvPicPr>
            <p:cNvPr id="23" name="Picture 4"/>
            <p:cNvPicPr>
              <a:picLocks noChangeAspect="1" noChangeArrowheads="1"/>
            </p:cNvPicPr>
            <p:nvPr/>
          </p:nvPicPr>
          <p:blipFill>
            <a:blip r:embed="rId6"/>
            <a:srcRect/>
            <a:stretch>
              <a:fillRect/>
            </a:stretch>
          </p:blipFill>
          <p:spPr bwMode="auto">
            <a:xfrm>
              <a:off x="2091778" y="3403085"/>
              <a:ext cx="2419218" cy="2017776"/>
            </a:xfrm>
            <a:prstGeom prst="rect">
              <a:avLst/>
            </a:prstGeom>
            <a:noFill/>
            <a:ln w="9525">
              <a:noFill/>
              <a:miter lim="800000"/>
              <a:headEnd/>
              <a:tailEnd/>
            </a:ln>
          </p:spPr>
        </p:pic>
        <p:sp>
          <p:nvSpPr>
            <p:cNvPr id="24" name="TextBox 23"/>
            <p:cNvSpPr txBox="1"/>
            <p:nvPr/>
          </p:nvSpPr>
          <p:spPr>
            <a:xfrm>
              <a:off x="4465984" y="5309619"/>
              <a:ext cx="279574" cy="461665"/>
            </a:xfrm>
            <a:prstGeom prst="rect">
              <a:avLst/>
            </a:prstGeom>
            <a:noFill/>
          </p:spPr>
          <p:txBody>
            <a:bodyPr wrap="none" rtlCol="0">
              <a:spAutoFit/>
            </a:bodyPr>
            <a:lstStyle/>
            <a:p>
              <a:pPr>
                <a:defRPr/>
              </a:pPr>
              <a:r>
                <a:rPr lang="en-US" sz="2400" b="1" kern="0" dirty="0" smtClean="0">
                  <a:solidFill>
                    <a:srgbClr val="FF8C00"/>
                  </a:solidFill>
                  <a:latin typeface="Arial" pitchFamily="34" charset="0"/>
                  <a:cs typeface="Arial" pitchFamily="34" charset="0"/>
                </a:rPr>
                <a:t>?</a:t>
              </a:r>
            </a:p>
          </p:txBody>
        </p:sp>
        <p:pic>
          <p:nvPicPr>
            <p:cNvPr id="25" name="Picture 7"/>
            <p:cNvPicPr>
              <a:picLocks noChangeAspect="1" noChangeArrowheads="1"/>
            </p:cNvPicPr>
            <p:nvPr/>
          </p:nvPicPr>
          <p:blipFill>
            <a:blip r:embed="rId7"/>
            <a:srcRect/>
            <a:stretch>
              <a:fillRect/>
            </a:stretch>
          </p:blipFill>
          <p:spPr bwMode="auto">
            <a:xfrm>
              <a:off x="2091778" y="1351004"/>
              <a:ext cx="2419218" cy="2017776"/>
            </a:xfrm>
            <a:prstGeom prst="rect">
              <a:avLst/>
            </a:prstGeom>
            <a:noFill/>
            <a:ln w="9525">
              <a:noFill/>
              <a:miter lim="800000"/>
              <a:headEnd/>
              <a:tailEnd/>
            </a:ln>
          </p:spPr>
        </p:pic>
        <p:sp>
          <p:nvSpPr>
            <p:cNvPr id="26" name="TextBox 25"/>
            <p:cNvSpPr txBox="1"/>
            <p:nvPr/>
          </p:nvSpPr>
          <p:spPr>
            <a:xfrm>
              <a:off x="2216435" y="3583457"/>
              <a:ext cx="748944" cy="362123"/>
            </a:xfrm>
            <a:prstGeom prst="rect">
              <a:avLst/>
            </a:prstGeom>
            <a:noFill/>
          </p:spPr>
          <p:txBody>
            <a:bodyPr wrap="none" rtlCol="0">
              <a:spAutoFit/>
            </a:bodyPr>
            <a:lstStyle/>
            <a:p>
              <a:pPr>
                <a:defRPr/>
              </a:pPr>
              <a:r>
                <a:rPr lang="en-US" kern="0" dirty="0" smtClean="0">
                  <a:solidFill>
                    <a:srgbClr val="00B0F0"/>
                  </a:solidFill>
                  <a:cs typeface="Arial" pitchFamily="34" charset="0"/>
                </a:rPr>
                <a:t>Rookies</a:t>
              </a:r>
            </a:p>
          </p:txBody>
        </p:sp>
        <p:sp>
          <p:nvSpPr>
            <p:cNvPr id="27" name="TextBox 26"/>
            <p:cNvSpPr txBox="1"/>
            <p:nvPr/>
          </p:nvSpPr>
          <p:spPr>
            <a:xfrm>
              <a:off x="2216435" y="1523993"/>
              <a:ext cx="1136824" cy="646331"/>
            </a:xfrm>
            <a:prstGeom prst="rect">
              <a:avLst/>
            </a:prstGeom>
            <a:noFill/>
          </p:spPr>
          <p:txBody>
            <a:bodyPr wrap="square" rtlCol="0">
              <a:spAutoFit/>
            </a:bodyPr>
            <a:lstStyle/>
            <a:p>
              <a:pPr>
                <a:defRPr/>
              </a:pPr>
              <a:r>
                <a:rPr lang="en-US" kern="0" dirty="0" smtClean="0">
                  <a:solidFill>
                    <a:srgbClr val="00BCF2">
                      <a:lumMod val="75000"/>
                    </a:srgbClr>
                  </a:solidFill>
                  <a:cs typeface="Arial" pitchFamily="34" charset="0"/>
                </a:rPr>
                <a:t>Bench</a:t>
              </a:r>
            </a:p>
            <a:p>
              <a:pPr>
                <a:defRPr/>
              </a:pPr>
              <a:r>
                <a:rPr lang="en-US" kern="0" dirty="0" smtClean="0">
                  <a:solidFill>
                    <a:srgbClr val="00BCF2">
                      <a:lumMod val="75000"/>
                    </a:srgbClr>
                  </a:solidFill>
                  <a:cs typeface="Arial" pitchFamily="34" charset="0"/>
                </a:rPr>
                <a:t>Warmers</a:t>
              </a:r>
            </a:p>
          </p:txBody>
        </p:sp>
        <p:sp>
          <p:nvSpPr>
            <p:cNvPr id="28" name="TextBox 27"/>
            <p:cNvSpPr txBox="1"/>
            <p:nvPr/>
          </p:nvSpPr>
          <p:spPr>
            <a:xfrm>
              <a:off x="4786179" y="1523993"/>
              <a:ext cx="711154" cy="362123"/>
            </a:xfrm>
            <a:prstGeom prst="rect">
              <a:avLst/>
            </a:prstGeom>
            <a:noFill/>
          </p:spPr>
          <p:txBody>
            <a:bodyPr wrap="none" rtlCol="0">
              <a:spAutoFit/>
            </a:bodyPr>
            <a:lstStyle/>
            <a:p>
              <a:pPr>
                <a:defRPr/>
              </a:pPr>
              <a:r>
                <a:rPr lang="en-US" kern="0" dirty="0" smtClean="0">
                  <a:solidFill>
                    <a:srgbClr val="00BCF2">
                      <a:lumMod val="75000"/>
                    </a:srgbClr>
                  </a:solidFill>
                  <a:cs typeface="Arial" pitchFamily="34" charset="0"/>
                </a:rPr>
                <a:t>Cut List</a:t>
              </a:r>
            </a:p>
          </p:txBody>
        </p:sp>
        <p:sp>
          <p:nvSpPr>
            <p:cNvPr id="29" name="TextBox 28"/>
            <p:cNvSpPr txBox="1"/>
            <p:nvPr/>
          </p:nvSpPr>
          <p:spPr>
            <a:xfrm>
              <a:off x="4786177" y="3583452"/>
              <a:ext cx="786466" cy="362123"/>
            </a:xfrm>
            <a:prstGeom prst="rect">
              <a:avLst/>
            </a:prstGeom>
            <a:noFill/>
          </p:spPr>
          <p:txBody>
            <a:bodyPr wrap="none" rtlCol="0">
              <a:spAutoFit/>
            </a:bodyPr>
            <a:lstStyle/>
            <a:p>
              <a:pPr>
                <a:defRPr/>
              </a:pPr>
              <a:r>
                <a:rPr lang="en-US" kern="0" dirty="0" smtClean="0">
                  <a:solidFill>
                    <a:srgbClr val="7030A0"/>
                  </a:solidFill>
                  <a:cs typeface="Arial" pitchFamily="34" charset="0"/>
                </a:rPr>
                <a:t>All-Stars</a:t>
              </a:r>
            </a:p>
          </p:txBody>
        </p:sp>
      </p:grpSp>
    </p:spTree>
    <p:extLst>
      <p:ext uri="{BB962C8B-B14F-4D97-AF65-F5344CB8AC3E}">
        <p14:creationId xmlns:p14="http://schemas.microsoft.com/office/powerpoint/2010/main" val="23017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User &amp; Usage</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267200" cy="4038600"/>
          </a:xfrm>
        </p:spPr>
        <p:txBody>
          <a:bodyPr/>
          <a:lstStyle/>
          <a:p>
            <a:r>
              <a:rPr lang="en-US" sz="2800" dirty="0" smtClean="0">
                <a:solidFill>
                  <a:schemeClr val="bg1"/>
                </a:solidFill>
              </a:rPr>
              <a:t>Active Users</a:t>
            </a:r>
          </a:p>
          <a:p>
            <a:r>
              <a:rPr lang="en-US" sz="2800" dirty="0" smtClean="0">
                <a:solidFill>
                  <a:schemeClr val="bg1"/>
                </a:solidFill>
              </a:rPr>
              <a:t>Sessions</a:t>
            </a:r>
          </a:p>
          <a:p>
            <a:r>
              <a:rPr lang="en-US" sz="2800" dirty="0" smtClean="0">
                <a:solidFill>
                  <a:schemeClr val="bg1"/>
                </a:solidFill>
              </a:rPr>
              <a:t>Time Spent</a:t>
            </a:r>
          </a:p>
          <a:p>
            <a:r>
              <a:rPr lang="en-US" sz="2800" dirty="0" smtClean="0">
                <a:solidFill>
                  <a:schemeClr val="bg1"/>
                </a:solidFill>
              </a:rPr>
              <a:t>Upgrades</a:t>
            </a:r>
          </a:p>
          <a:p>
            <a:r>
              <a:rPr lang="en-US" sz="2800" dirty="0" smtClean="0">
                <a:solidFill>
                  <a:schemeClr val="bg1"/>
                </a:solidFill>
              </a:rPr>
              <a:t>Retention</a:t>
            </a:r>
          </a:p>
          <a:p>
            <a:r>
              <a:rPr lang="en-US" sz="2800" dirty="0" smtClean="0">
                <a:solidFill>
                  <a:schemeClr val="bg1"/>
                </a:solidFill>
              </a:rPr>
              <a:t>Engagement</a:t>
            </a:r>
          </a:p>
          <a:p>
            <a:r>
              <a:rPr lang="en-US" sz="3200" b="1" dirty="0" smtClean="0">
                <a:solidFill>
                  <a:schemeClr val="bg1"/>
                </a:solidFill>
              </a:rPr>
              <a:t>Location</a:t>
            </a:r>
          </a:p>
        </p:txBody>
      </p:sp>
      <p:pic>
        <p:nvPicPr>
          <p:cNvPr id="4" name="Picture 3" descr="Screen Shot 2012-10-24 at 12.16.32 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037" y="1363661"/>
            <a:ext cx="5105400" cy="4585689"/>
          </a:xfrm>
          <a:prstGeom prst="rect">
            <a:avLst/>
          </a:prstGeom>
        </p:spPr>
      </p:pic>
    </p:spTree>
    <p:extLst>
      <p:ext uri="{BB962C8B-B14F-4D97-AF65-F5344CB8AC3E}">
        <p14:creationId xmlns:p14="http://schemas.microsoft.com/office/powerpoint/2010/main" val="4108710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Technology</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648200" cy="4038600"/>
          </a:xfrm>
        </p:spPr>
        <p:txBody>
          <a:bodyPr/>
          <a:lstStyle/>
          <a:p>
            <a:r>
              <a:rPr lang="en-US" sz="3200" b="1" dirty="0" smtClean="0">
                <a:solidFill>
                  <a:schemeClr val="bg1"/>
                </a:solidFill>
              </a:rPr>
              <a:t>Device</a:t>
            </a:r>
          </a:p>
          <a:p>
            <a:r>
              <a:rPr lang="en-US" sz="2800" dirty="0" smtClean="0">
                <a:solidFill>
                  <a:schemeClr val="bg1"/>
                </a:solidFill>
              </a:rPr>
              <a:t>Device Type</a:t>
            </a:r>
          </a:p>
          <a:p>
            <a:r>
              <a:rPr lang="en-US" sz="2800" dirty="0" smtClean="0">
                <a:solidFill>
                  <a:schemeClr val="bg1"/>
                </a:solidFill>
              </a:rPr>
              <a:t>Manufacturer</a:t>
            </a:r>
          </a:p>
          <a:p>
            <a:r>
              <a:rPr lang="en-US" sz="2800" dirty="0" smtClean="0">
                <a:solidFill>
                  <a:schemeClr val="bg1"/>
                </a:solidFill>
              </a:rPr>
              <a:t>OS</a:t>
            </a:r>
          </a:p>
          <a:p>
            <a:r>
              <a:rPr lang="en-US" sz="2800" dirty="0" smtClean="0">
                <a:solidFill>
                  <a:schemeClr val="bg1"/>
                </a:solidFill>
              </a:rPr>
              <a:t>Screen Attributes</a:t>
            </a:r>
          </a:p>
          <a:p>
            <a:r>
              <a:rPr lang="en-US" sz="2800" dirty="0" smtClean="0">
                <a:solidFill>
                  <a:schemeClr val="bg1"/>
                </a:solidFill>
              </a:rPr>
              <a:t>Connection Type</a:t>
            </a:r>
          </a:p>
          <a:p>
            <a:r>
              <a:rPr lang="en-US" sz="2800" dirty="0" smtClean="0">
                <a:solidFill>
                  <a:schemeClr val="bg1"/>
                </a:solidFill>
              </a:rPr>
              <a:t>Carrier</a:t>
            </a:r>
          </a:p>
          <a:p>
            <a:endParaRPr lang="en-US" sz="2800" dirty="0" smtClean="0">
              <a:solidFill>
                <a:schemeClr val="bg1"/>
              </a:solidFill>
            </a:endParaRPr>
          </a:p>
        </p:txBody>
      </p:sp>
      <p:pic>
        <p:nvPicPr>
          <p:cNvPr id="2" name="Picture 1" descr="Screen Shot 2012-10-24 at 12.00.57 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4933" y="1363662"/>
            <a:ext cx="8536904" cy="4724400"/>
          </a:xfrm>
          <a:prstGeom prst="rect">
            <a:avLst/>
          </a:prstGeom>
        </p:spPr>
      </p:pic>
    </p:spTree>
    <p:extLst>
      <p:ext uri="{BB962C8B-B14F-4D97-AF65-F5344CB8AC3E}">
        <p14:creationId xmlns:p14="http://schemas.microsoft.com/office/powerpoint/2010/main" val="3959245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Technology</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648200" cy="4038600"/>
          </a:xfrm>
        </p:spPr>
        <p:txBody>
          <a:bodyPr/>
          <a:lstStyle/>
          <a:p>
            <a:r>
              <a:rPr lang="en-US" sz="2800" dirty="0" smtClean="0">
                <a:solidFill>
                  <a:schemeClr val="bg1"/>
                </a:solidFill>
              </a:rPr>
              <a:t>Device</a:t>
            </a:r>
          </a:p>
          <a:p>
            <a:r>
              <a:rPr lang="en-US" sz="2800" dirty="0" smtClean="0">
                <a:solidFill>
                  <a:schemeClr val="bg1"/>
                </a:solidFill>
              </a:rPr>
              <a:t>Device Type</a:t>
            </a:r>
          </a:p>
          <a:p>
            <a:r>
              <a:rPr lang="en-US" sz="2800" dirty="0" smtClean="0">
                <a:solidFill>
                  <a:schemeClr val="bg1"/>
                </a:solidFill>
              </a:rPr>
              <a:t>Manufacturer</a:t>
            </a:r>
          </a:p>
          <a:p>
            <a:r>
              <a:rPr lang="en-US" sz="2800" dirty="0" smtClean="0">
                <a:solidFill>
                  <a:schemeClr val="bg1"/>
                </a:solidFill>
              </a:rPr>
              <a:t>OS</a:t>
            </a:r>
          </a:p>
          <a:p>
            <a:r>
              <a:rPr lang="en-US" sz="2800" dirty="0" smtClean="0">
                <a:solidFill>
                  <a:schemeClr val="bg1"/>
                </a:solidFill>
              </a:rPr>
              <a:t>Screen Attributes</a:t>
            </a:r>
          </a:p>
          <a:p>
            <a:r>
              <a:rPr lang="en-US" sz="3200" b="1" dirty="0" smtClean="0">
                <a:solidFill>
                  <a:schemeClr val="bg1"/>
                </a:solidFill>
              </a:rPr>
              <a:t>Connection Type</a:t>
            </a:r>
          </a:p>
          <a:p>
            <a:r>
              <a:rPr lang="en-US" sz="2800" dirty="0" smtClean="0">
                <a:solidFill>
                  <a:schemeClr val="bg1"/>
                </a:solidFill>
              </a:rPr>
              <a:t>Carrier</a:t>
            </a:r>
          </a:p>
          <a:p>
            <a:endParaRPr lang="en-US" sz="2800" dirty="0" smtClean="0">
              <a:solidFill>
                <a:schemeClr val="bg1"/>
              </a:solidFill>
            </a:endParaRPr>
          </a:p>
        </p:txBody>
      </p:sp>
      <p:pic>
        <p:nvPicPr>
          <p:cNvPr id="2" name="Picture 1" descr="Screen Shot 2012-10-24 at 12.05.48 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197" y="1668462"/>
            <a:ext cx="8226840" cy="3774121"/>
          </a:xfrm>
          <a:prstGeom prst="rect">
            <a:avLst/>
          </a:prstGeom>
        </p:spPr>
      </p:pic>
    </p:spTree>
    <p:extLst>
      <p:ext uri="{BB962C8B-B14F-4D97-AF65-F5344CB8AC3E}">
        <p14:creationId xmlns:p14="http://schemas.microsoft.com/office/powerpoint/2010/main" val="1059023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Technology</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648200" cy="4038600"/>
          </a:xfrm>
        </p:spPr>
        <p:txBody>
          <a:bodyPr/>
          <a:lstStyle/>
          <a:p>
            <a:r>
              <a:rPr lang="en-US" sz="2800" dirty="0" smtClean="0">
                <a:solidFill>
                  <a:schemeClr val="bg1"/>
                </a:solidFill>
              </a:rPr>
              <a:t>Device</a:t>
            </a:r>
          </a:p>
          <a:p>
            <a:r>
              <a:rPr lang="en-US" sz="2800" dirty="0" smtClean="0">
                <a:solidFill>
                  <a:schemeClr val="bg1"/>
                </a:solidFill>
              </a:rPr>
              <a:t>Device Type</a:t>
            </a:r>
          </a:p>
          <a:p>
            <a:r>
              <a:rPr lang="en-US" sz="2800" dirty="0" smtClean="0">
                <a:solidFill>
                  <a:schemeClr val="bg1"/>
                </a:solidFill>
              </a:rPr>
              <a:t>Manufacturer</a:t>
            </a:r>
          </a:p>
          <a:p>
            <a:r>
              <a:rPr lang="en-US" sz="2800" dirty="0" smtClean="0">
                <a:solidFill>
                  <a:schemeClr val="bg1"/>
                </a:solidFill>
              </a:rPr>
              <a:t>OS</a:t>
            </a:r>
          </a:p>
          <a:p>
            <a:r>
              <a:rPr lang="en-US" sz="2800" dirty="0" smtClean="0">
                <a:solidFill>
                  <a:schemeClr val="bg1"/>
                </a:solidFill>
              </a:rPr>
              <a:t>Screen size, height, width</a:t>
            </a:r>
          </a:p>
          <a:p>
            <a:r>
              <a:rPr lang="en-US" sz="2800" dirty="0" smtClean="0">
                <a:solidFill>
                  <a:schemeClr val="bg1"/>
                </a:solidFill>
              </a:rPr>
              <a:t>Connection Type</a:t>
            </a:r>
          </a:p>
          <a:p>
            <a:r>
              <a:rPr lang="en-US" sz="3200" b="1" dirty="0" smtClean="0">
                <a:solidFill>
                  <a:schemeClr val="bg1"/>
                </a:solidFill>
              </a:rPr>
              <a:t>Carrier</a:t>
            </a:r>
          </a:p>
          <a:p>
            <a:endParaRPr lang="en-US" sz="2800" dirty="0" smtClean="0">
              <a:solidFill>
                <a:schemeClr val="bg1"/>
              </a:solidFill>
            </a:endParaRPr>
          </a:p>
        </p:txBody>
      </p:sp>
      <p:pic>
        <p:nvPicPr>
          <p:cNvPr id="4" name="Picture 3" descr="Screen Shot 2012-10-23 at 10.59.50 P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4837" y="1816801"/>
            <a:ext cx="4800600" cy="3280661"/>
          </a:xfrm>
          <a:prstGeom prst="rect">
            <a:avLst/>
          </a:prstGeom>
        </p:spPr>
      </p:pic>
    </p:spTree>
    <p:extLst>
      <p:ext uri="{BB962C8B-B14F-4D97-AF65-F5344CB8AC3E}">
        <p14:creationId xmlns:p14="http://schemas.microsoft.com/office/powerpoint/2010/main" val="4188861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Custom</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648200" cy="4038600"/>
          </a:xfrm>
        </p:spPr>
        <p:txBody>
          <a:bodyPr/>
          <a:lstStyle/>
          <a:p>
            <a:r>
              <a:rPr lang="en-US" sz="2800" dirty="0" smtClean="0">
                <a:solidFill>
                  <a:schemeClr val="bg1"/>
                </a:solidFill>
              </a:rPr>
              <a:t>Touch Gestures</a:t>
            </a:r>
          </a:p>
          <a:p>
            <a:r>
              <a:rPr lang="en-US" sz="2800" dirty="0" smtClean="0">
                <a:solidFill>
                  <a:schemeClr val="bg1"/>
                </a:solidFill>
              </a:rPr>
              <a:t>Orientation</a:t>
            </a:r>
          </a:p>
          <a:p>
            <a:r>
              <a:rPr lang="en-US" sz="3200" b="1" dirty="0" smtClean="0">
                <a:solidFill>
                  <a:schemeClr val="bg1"/>
                </a:solidFill>
              </a:rPr>
              <a:t>Latitude/Longitude</a:t>
            </a:r>
          </a:p>
          <a:p>
            <a:r>
              <a:rPr lang="en-US" sz="2800" dirty="0" smtClean="0">
                <a:solidFill>
                  <a:schemeClr val="bg1"/>
                </a:solidFill>
              </a:rPr>
              <a:t>Custom User ID</a:t>
            </a:r>
          </a:p>
          <a:p>
            <a:r>
              <a:rPr lang="en-US" sz="2800" dirty="0" smtClean="0">
                <a:solidFill>
                  <a:schemeClr val="bg1"/>
                </a:solidFill>
              </a:rPr>
              <a:t>Dashboards</a:t>
            </a:r>
          </a:p>
          <a:p>
            <a:r>
              <a:rPr lang="en-US" sz="2800" dirty="0" smtClean="0">
                <a:solidFill>
                  <a:schemeClr val="bg1"/>
                </a:solidFill>
              </a:rPr>
              <a:t>Custom Events</a:t>
            </a:r>
          </a:p>
          <a:p>
            <a:endParaRPr lang="en-US" sz="2800" dirty="0" smtClean="0">
              <a:solidFill>
                <a:schemeClr val="bg1"/>
              </a:solidFill>
            </a:endParaRPr>
          </a:p>
          <a:p>
            <a:endParaRPr lang="en-US" sz="2800" dirty="0" smtClean="0">
              <a:solidFill>
                <a:schemeClr val="bg1"/>
              </a:solidFill>
            </a:endParaRPr>
          </a:p>
        </p:txBody>
      </p:sp>
      <p:pic>
        <p:nvPicPr>
          <p:cNvPr id="12" name="Picture 10"/>
          <p:cNvPicPr>
            <a:picLocks noChangeAspect="1"/>
          </p:cNvPicPr>
          <p:nvPr/>
        </p:nvPicPr>
        <p:blipFill>
          <a:blip r:embed="rId4"/>
          <a:srcRect/>
          <a:stretch>
            <a:fillRect/>
          </a:stretch>
        </p:blipFill>
        <p:spPr bwMode="auto">
          <a:xfrm>
            <a:off x="6446837" y="5630862"/>
            <a:ext cx="2846113" cy="660895"/>
          </a:xfrm>
          <a:prstGeom prst="rect">
            <a:avLst/>
          </a:prstGeom>
          <a:noFill/>
          <a:ln w="9525">
            <a:noFill/>
            <a:miter lim="800000"/>
            <a:headEnd/>
            <a:tailEnd/>
          </a:ln>
        </p:spPr>
      </p:pic>
      <p:pic>
        <p:nvPicPr>
          <p:cNvPr id="13"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28557" y="1093567"/>
            <a:ext cx="5180259" cy="4307798"/>
          </a:xfrm>
          <a:prstGeom prst="rect">
            <a:avLst/>
          </a:prstGeom>
          <a:noFill/>
          <a:ln w="9525">
            <a:noFill/>
            <a:miter lim="800000"/>
            <a:headEnd/>
            <a:tailEnd/>
          </a:ln>
          <a:effectLst/>
        </p:spPr>
      </p:pic>
      <p:pic>
        <p:nvPicPr>
          <p:cNvPr id="15"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27637" y="1091219"/>
            <a:ext cx="5181600" cy="4311043"/>
          </a:xfrm>
          <a:prstGeom prst="rect">
            <a:avLst/>
          </a:prstGeom>
          <a:noFill/>
          <a:ln w="9525">
            <a:noFill/>
            <a:miter lim="800000"/>
            <a:headEnd/>
            <a:tailEnd/>
          </a:ln>
          <a:effectLst/>
        </p:spPr>
      </p:pic>
    </p:spTree>
    <p:extLst>
      <p:ext uri="{BB962C8B-B14F-4D97-AF65-F5344CB8AC3E}">
        <p14:creationId xmlns:p14="http://schemas.microsoft.com/office/powerpoint/2010/main" val="22451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Custom</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648200" cy="4038600"/>
          </a:xfrm>
        </p:spPr>
        <p:txBody>
          <a:bodyPr/>
          <a:lstStyle/>
          <a:p>
            <a:r>
              <a:rPr lang="en-US" sz="2800" dirty="0" smtClean="0">
                <a:solidFill>
                  <a:schemeClr val="bg1"/>
                </a:solidFill>
              </a:rPr>
              <a:t>Touch Gestures</a:t>
            </a:r>
          </a:p>
          <a:p>
            <a:r>
              <a:rPr lang="en-US" sz="2800" dirty="0" smtClean="0">
                <a:solidFill>
                  <a:schemeClr val="bg1"/>
                </a:solidFill>
              </a:rPr>
              <a:t>Orientation</a:t>
            </a:r>
          </a:p>
          <a:p>
            <a:r>
              <a:rPr lang="en-US" sz="2800" dirty="0" smtClean="0">
                <a:solidFill>
                  <a:schemeClr val="bg1"/>
                </a:solidFill>
              </a:rPr>
              <a:t>Latitude/Longitude</a:t>
            </a:r>
          </a:p>
          <a:p>
            <a:r>
              <a:rPr lang="en-US" sz="2800" dirty="0" smtClean="0">
                <a:solidFill>
                  <a:schemeClr val="bg1"/>
                </a:solidFill>
              </a:rPr>
              <a:t>Custom User ID</a:t>
            </a:r>
          </a:p>
          <a:p>
            <a:r>
              <a:rPr lang="en-US" sz="3200" b="1" dirty="0" smtClean="0">
                <a:solidFill>
                  <a:schemeClr val="bg1"/>
                </a:solidFill>
              </a:rPr>
              <a:t>Dashboards</a:t>
            </a:r>
          </a:p>
          <a:p>
            <a:r>
              <a:rPr lang="en-US" sz="2800" dirty="0" smtClean="0">
                <a:solidFill>
                  <a:schemeClr val="bg1"/>
                </a:solidFill>
              </a:rPr>
              <a:t>Custom Events</a:t>
            </a:r>
            <a:endParaRPr lang="en-US" dirty="0" smtClean="0">
              <a:solidFill>
                <a:schemeClr val="bg1"/>
              </a:solidFill>
            </a:endParaRPr>
          </a:p>
        </p:txBody>
      </p:sp>
      <p:grpSp>
        <p:nvGrpSpPr>
          <p:cNvPr id="9" name="Group 8"/>
          <p:cNvGrpSpPr/>
          <p:nvPr/>
        </p:nvGrpSpPr>
        <p:grpSpPr>
          <a:xfrm>
            <a:off x="503237" y="4487862"/>
            <a:ext cx="11708343" cy="2411741"/>
            <a:chOff x="236662" y="4190223"/>
            <a:chExt cx="11936943" cy="2564141"/>
          </a:xfrm>
        </p:grpSpPr>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662" y="4190223"/>
              <a:ext cx="11936943" cy="2564141"/>
            </a:xfrm>
            <a:prstGeom prst="rect">
              <a:avLst/>
            </a:prstGeom>
            <a:ln w="28575">
              <a:solidFill>
                <a:srgbClr val="37434D"/>
              </a:solidFill>
            </a:ln>
          </p:spPr>
        </p:pic>
        <p:sp>
          <p:nvSpPr>
            <p:cNvPr id="11" name="Rectangle 10"/>
            <p:cNvSpPr/>
            <p:nvPr/>
          </p:nvSpPr>
          <p:spPr bwMode="auto">
            <a:xfrm>
              <a:off x="274637" y="4433268"/>
              <a:ext cx="533400" cy="21336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951022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18187" y="233158"/>
            <a:ext cx="10058400" cy="912813"/>
          </a:xfrm>
        </p:spPr>
        <p:txBody>
          <a:bodyPr/>
          <a:lstStyle/>
          <a:p>
            <a:r>
              <a:rPr lang="en-US" dirty="0" smtClean="0">
                <a:solidFill>
                  <a:schemeClr val="bg1"/>
                </a:solidFill>
              </a:rPr>
              <a:t>Enabling Telemetry</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71" y="2887662"/>
            <a:ext cx="11437966" cy="3700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0126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Custom</a:t>
            </a:r>
            <a:endParaRPr lang="en-US"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
        <p:nvSpPr>
          <p:cNvPr id="14" name="Content Placeholder 3"/>
          <p:cNvSpPr>
            <a:spLocks noGrp="1"/>
          </p:cNvSpPr>
          <p:nvPr>
            <p:ph type="body" sz="quarter" idx="11"/>
          </p:nvPr>
        </p:nvSpPr>
        <p:spPr>
          <a:xfrm>
            <a:off x="427037" y="1668462"/>
            <a:ext cx="4648200" cy="4038600"/>
          </a:xfrm>
        </p:spPr>
        <p:txBody>
          <a:bodyPr/>
          <a:lstStyle/>
          <a:p>
            <a:r>
              <a:rPr lang="en-US" sz="2800" dirty="0" smtClean="0">
                <a:solidFill>
                  <a:schemeClr val="bg1"/>
                </a:solidFill>
              </a:rPr>
              <a:t>Touch Gestures</a:t>
            </a:r>
          </a:p>
          <a:p>
            <a:r>
              <a:rPr lang="en-US" sz="2800" dirty="0" smtClean="0">
                <a:solidFill>
                  <a:schemeClr val="bg1"/>
                </a:solidFill>
              </a:rPr>
              <a:t>Orientation</a:t>
            </a:r>
          </a:p>
          <a:p>
            <a:r>
              <a:rPr lang="en-US" sz="2800" dirty="0" smtClean="0">
                <a:solidFill>
                  <a:schemeClr val="bg1"/>
                </a:solidFill>
              </a:rPr>
              <a:t>Latitude/Longitude</a:t>
            </a:r>
          </a:p>
          <a:p>
            <a:r>
              <a:rPr lang="en-US" sz="2800" dirty="0" smtClean="0">
                <a:solidFill>
                  <a:schemeClr val="bg1"/>
                </a:solidFill>
              </a:rPr>
              <a:t>Custom User ID</a:t>
            </a:r>
          </a:p>
          <a:p>
            <a:r>
              <a:rPr lang="en-US" sz="2800" dirty="0" smtClean="0">
                <a:solidFill>
                  <a:schemeClr val="bg1"/>
                </a:solidFill>
              </a:rPr>
              <a:t>Dashboards</a:t>
            </a:r>
          </a:p>
          <a:p>
            <a:r>
              <a:rPr lang="en-US" sz="3200" b="1" dirty="0" smtClean="0">
                <a:solidFill>
                  <a:schemeClr val="bg1"/>
                </a:solidFill>
              </a:rPr>
              <a:t>Custom Events</a:t>
            </a:r>
            <a:endParaRPr lang="en-US" sz="2800" b="1" dirty="0" smtClean="0">
              <a:solidFill>
                <a:schemeClr val="bg1"/>
              </a:solidFill>
            </a:endParaRPr>
          </a:p>
        </p:txBody>
      </p:sp>
      <p:pic>
        <p:nvPicPr>
          <p:cNvPr id="6" name="Picture 5" descr="Screen Shot 2012-10-24 at 12.55.46 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837" y="1820862"/>
            <a:ext cx="8323832" cy="3429000"/>
          </a:xfrm>
          <a:prstGeom prst="rect">
            <a:avLst/>
          </a:prstGeom>
        </p:spPr>
      </p:pic>
    </p:spTree>
    <p:extLst>
      <p:ext uri="{BB962C8B-B14F-4D97-AF65-F5344CB8AC3E}">
        <p14:creationId xmlns:p14="http://schemas.microsoft.com/office/powerpoint/2010/main" val="305674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57189" y="1211262"/>
            <a:ext cx="5645561" cy="3333170"/>
            <a:chOff x="5544536" y="1041991"/>
            <a:chExt cx="5533140" cy="3268110"/>
          </a:xfrm>
        </p:grpSpPr>
        <p:sp>
          <p:nvSpPr>
            <p:cNvPr id="87" name="Rectangle 86"/>
            <p:cNvSpPr/>
            <p:nvPr/>
          </p:nvSpPr>
          <p:spPr bwMode="gray">
            <a:xfrm>
              <a:off x="5544536" y="1476225"/>
              <a:ext cx="5533140" cy="2833876"/>
            </a:xfrm>
            <a:prstGeom prst="rect">
              <a:avLst/>
            </a:prstGeom>
            <a:solidFill>
              <a:schemeClr val="accent6">
                <a:lumMod val="20000"/>
                <a:lumOff val="80000"/>
                <a:alpha val="40000"/>
              </a:schemeClr>
            </a:solidFill>
            <a:ln w="19050">
              <a:noFill/>
              <a:miter lim="800000"/>
              <a:headEnd/>
              <a:tailEnd/>
            </a:ln>
          </p:spPr>
          <p:txBody>
            <a:bodyPr wrap="none" lIns="92075" tIns="46038" rIns="92075" bIns="46038" anchor="ctr">
              <a:prstTxWarp prst="textNoShape">
                <a:avLst/>
              </a:prstTxWarp>
            </a:bodyPr>
            <a:lstStyle/>
            <a:p>
              <a:pPr algn="ctr" fontAlgn="base">
                <a:spcBef>
                  <a:spcPct val="0"/>
                </a:spcBef>
                <a:spcAft>
                  <a:spcPct val="0"/>
                </a:spcAft>
              </a:pPr>
              <a:endParaRPr lang="en-US" sz="1400" kern="0" dirty="0" err="1">
                <a:solidFill>
                  <a:srgbClr val="FFFFFF"/>
                </a:solidFill>
                <a:latin typeface="Trebuchet MS" pitchFamily="-96" charset="0"/>
              </a:endParaRPr>
            </a:p>
          </p:txBody>
        </p:sp>
        <p:sp>
          <p:nvSpPr>
            <p:cNvPr id="56" name="TextBox 55"/>
            <p:cNvSpPr txBox="1"/>
            <p:nvPr/>
          </p:nvSpPr>
          <p:spPr bwMode="gray">
            <a:xfrm>
              <a:off x="6094413" y="1041991"/>
              <a:ext cx="4687001" cy="434234"/>
            </a:xfrm>
            <a:prstGeom prst="round2SameRect">
              <a:avLst/>
            </a:prstGeom>
            <a:solidFill>
              <a:schemeClr val="accent6"/>
            </a:solidFill>
          </p:spPr>
          <p:txBody>
            <a:bodyPr wrap="square" rtlCol="0" anchor="ctr" anchorCtr="0">
              <a:noAutofit/>
            </a:bodyPr>
            <a:lstStyle>
              <a:defPPr>
                <a:defRPr lang="en-US"/>
              </a:defPPr>
              <a:lvl1pPr marL="222250" marR="0" lvl="0" indent="-222250" algn="ctr" fontAlgn="base">
                <a:lnSpc>
                  <a:spcPct val="100000"/>
                </a:lnSpc>
                <a:spcBef>
                  <a:spcPct val="20000"/>
                </a:spcBef>
                <a:spcAft>
                  <a:spcPct val="0"/>
                </a:spcAft>
                <a:buClrTx/>
                <a:buSzTx/>
                <a:buFontTx/>
                <a:buNone/>
                <a:tabLst/>
                <a:defRPr kumimoji="0" sz="1600" b="1" i="0" u="none" strike="noStrike" kern="0" cap="none" spc="0" normalizeH="0" baseline="0">
                  <a:ln>
                    <a:noFill/>
                  </a:ln>
                  <a:effectLst/>
                  <a:uLnTx/>
                  <a:uFillTx/>
                </a:defRPr>
              </a:lvl1pPr>
            </a:lstStyle>
            <a:p>
              <a:r>
                <a:rPr lang="en-US" dirty="0">
                  <a:solidFill>
                    <a:srgbClr val="FFFFFF"/>
                  </a:solidFill>
                </a:rPr>
                <a:t>Opportunity Analysis </a:t>
              </a:r>
            </a:p>
          </p:txBody>
        </p:sp>
      </p:grpSp>
      <p:grpSp>
        <p:nvGrpSpPr>
          <p:cNvPr id="3" name="Group 2"/>
          <p:cNvGrpSpPr/>
          <p:nvPr/>
        </p:nvGrpSpPr>
        <p:grpSpPr>
          <a:xfrm>
            <a:off x="2891879" y="1221037"/>
            <a:ext cx="2309477" cy="3323395"/>
            <a:chOff x="2834292" y="1051575"/>
            <a:chExt cx="2035659" cy="3258526"/>
          </a:xfrm>
        </p:grpSpPr>
        <p:sp>
          <p:nvSpPr>
            <p:cNvPr id="41" name="Rectangle 40"/>
            <p:cNvSpPr/>
            <p:nvPr/>
          </p:nvSpPr>
          <p:spPr bwMode="gray">
            <a:xfrm>
              <a:off x="2834292" y="1444352"/>
              <a:ext cx="2035659" cy="2865749"/>
            </a:xfrm>
            <a:prstGeom prst="rect">
              <a:avLst/>
            </a:prstGeom>
            <a:solidFill>
              <a:schemeClr val="accent1">
                <a:lumMod val="20000"/>
                <a:lumOff val="80000"/>
              </a:schemeClr>
            </a:solidFill>
            <a:ln w="19050">
              <a:noFill/>
              <a:miter lim="800000"/>
              <a:headEnd/>
              <a:tailEnd/>
            </a:ln>
          </p:spPr>
          <p:txBody>
            <a:bodyPr wrap="none" lIns="92075" tIns="46038" rIns="92075" bIns="46038" anchor="ctr">
              <a:prstTxWarp prst="textNoShape">
                <a:avLst/>
              </a:prstTxWarp>
            </a:bodyPr>
            <a:lstStyle/>
            <a:p>
              <a:pPr algn="ctr" defTabSz="932779" fontAlgn="base">
                <a:spcBef>
                  <a:spcPct val="0"/>
                </a:spcBef>
                <a:spcAft>
                  <a:spcPct val="0"/>
                </a:spcAft>
                <a:defRPr/>
              </a:pPr>
              <a:endParaRPr lang="en-US" sz="1400" kern="0" dirty="0" err="1">
                <a:solidFill>
                  <a:srgbClr val="FFFFFF"/>
                </a:solidFill>
                <a:latin typeface="Trebuchet MS" pitchFamily="-96" charset="0"/>
              </a:endParaRPr>
            </a:p>
          </p:txBody>
        </p:sp>
        <p:sp>
          <p:nvSpPr>
            <p:cNvPr id="55" name="TextBox 54"/>
            <p:cNvSpPr txBox="1"/>
            <p:nvPr/>
          </p:nvSpPr>
          <p:spPr bwMode="gray">
            <a:xfrm>
              <a:off x="2923042" y="1051575"/>
              <a:ext cx="1814720" cy="392777"/>
            </a:xfrm>
            <a:prstGeom prst="round2SameRect">
              <a:avLst/>
            </a:prstGeom>
            <a:solidFill>
              <a:schemeClr val="accent1"/>
            </a:solidFill>
          </p:spPr>
          <p:txBody>
            <a:bodyPr wrap="square" rtlCol="0" anchor="ctr" anchorCtr="0">
              <a:noAutofit/>
            </a:bodyPr>
            <a:lstStyle>
              <a:defPPr>
                <a:defRPr lang="en-US"/>
              </a:defPPr>
              <a:lvl1pPr marL="222250" marR="0" lvl="0" indent="-222250" algn="ctr" fontAlgn="base">
                <a:lnSpc>
                  <a:spcPct val="100000"/>
                </a:lnSpc>
                <a:spcBef>
                  <a:spcPct val="20000"/>
                </a:spcBef>
                <a:spcAft>
                  <a:spcPct val="0"/>
                </a:spcAft>
                <a:buClrTx/>
                <a:buSzTx/>
                <a:buFontTx/>
                <a:buNone/>
                <a:tabLst/>
                <a:defRPr kumimoji="0" sz="1600" b="1" i="0" u="none" strike="noStrike" kern="0" cap="none" spc="0" normalizeH="0" baseline="0">
                  <a:ln>
                    <a:noFill/>
                  </a:ln>
                  <a:effectLst/>
                  <a:uLnTx/>
                  <a:uFillTx/>
                </a:defRPr>
              </a:lvl1pPr>
            </a:lstStyle>
            <a:p>
              <a:r>
                <a:rPr lang="en-US" dirty="0">
                  <a:solidFill>
                    <a:srgbClr val="000000"/>
                  </a:solidFill>
                </a:rPr>
                <a:t>Data Reporting</a:t>
              </a:r>
            </a:p>
          </p:txBody>
        </p:sp>
      </p:grpSp>
      <p:grpSp>
        <p:nvGrpSpPr>
          <p:cNvPr id="2" name="Group 1"/>
          <p:cNvGrpSpPr/>
          <p:nvPr/>
        </p:nvGrpSpPr>
        <p:grpSpPr>
          <a:xfrm>
            <a:off x="532797" y="1211262"/>
            <a:ext cx="2294978" cy="3333170"/>
            <a:chOff x="522187" y="1041991"/>
            <a:chExt cx="2249278" cy="3268110"/>
          </a:xfrm>
        </p:grpSpPr>
        <p:sp>
          <p:nvSpPr>
            <p:cNvPr id="43" name="Rectangle 42"/>
            <p:cNvSpPr/>
            <p:nvPr/>
          </p:nvSpPr>
          <p:spPr bwMode="gray">
            <a:xfrm>
              <a:off x="522187" y="1444352"/>
              <a:ext cx="2249278" cy="2865749"/>
            </a:xfrm>
            <a:prstGeom prst="rect">
              <a:avLst/>
            </a:prstGeom>
            <a:solidFill>
              <a:schemeClr val="accent2">
                <a:lumMod val="20000"/>
                <a:lumOff val="80000"/>
              </a:schemeClr>
            </a:solidFill>
            <a:ln w="19050">
              <a:noFill/>
              <a:miter lim="800000"/>
              <a:headEnd/>
              <a:tailEnd/>
            </a:ln>
          </p:spPr>
          <p:txBody>
            <a:bodyPr wrap="none" lIns="92075" tIns="46038" rIns="92075" bIns="46038" anchor="ctr">
              <a:prstTxWarp prst="textNoShape">
                <a:avLst/>
              </a:prstTxWarp>
            </a:bodyPr>
            <a:lstStyle/>
            <a:p>
              <a:pPr algn="ctr" defTabSz="932779" fontAlgn="base">
                <a:spcBef>
                  <a:spcPct val="0"/>
                </a:spcBef>
                <a:spcAft>
                  <a:spcPct val="0"/>
                </a:spcAft>
                <a:defRPr/>
              </a:pPr>
              <a:endParaRPr lang="en-US" sz="1400" kern="0" dirty="0" err="1">
                <a:solidFill>
                  <a:srgbClr val="FFFFFF"/>
                </a:solidFill>
                <a:latin typeface="Trebuchet MS" pitchFamily="-96" charset="0"/>
              </a:endParaRPr>
            </a:p>
          </p:txBody>
        </p:sp>
        <p:sp>
          <p:nvSpPr>
            <p:cNvPr id="54" name="TextBox 53"/>
            <p:cNvSpPr txBox="1"/>
            <p:nvPr/>
          </p:nvSpPr>
          <p:spPr bwMode="gray">
            <a:xfrm>
              <a:off x="776175" y="1041991"/>
              <a:ext cx="1679943" cy="402361"/>
            </a:xfrm>
            <a:prstGeom prst="round2SameRect">
              <a:avLst/>
            </a:prstGeom>
            <a:solidFill>
              <a:schemeClr val="accent2"/>
            </a:solidFill>
          </p:spPr>
          <p:txBody>
            <a:bodyPr wrap="square" rtlCol="0" anchor="ctr" anchorCtr="0">
              <a:noAutofit/>
            </a:bodyPr>
            <a:lstStyle/>
            <a:p>
              <a:pPr marL="226717" indent="-226717" algn="ctr" defTabSz="932779" fontAlgn="base">
                <a:spcBef>
                  <a:spcPct val="20000"/>
                </a:spcBef>
                <a:spcAft>
                  <a:spcPct val="0"/>
                </a:spcAft>
                <a:defRPr/>
              </a:pPr>
              <a:r>
                <a:rPr lang="en-US" sz="1600" b="1" kern="0" dirty="0">
                  <a:solidFill>
                    <a:srgbClr val="000000"/>
                  </a:solidFill>
                </a:rPr>
                <a:t>Data Capture</a:t>
              </a:r>
            </a:p>
          </p:txBody>
        </p:sp>
      </p:grpSp>
      <p:cxnSp>
        <p:nvCxnSpPr>
          <p:cNvPr id="76" name="Elbow Connector 75"/>
          <p:cNvCxnSpPr/>
          <p:nvPr/>
        </p:nvCxnSpPr>
        <p:spPr bwMode="auto">
          <a:xfrm>
            <a:off x="2675116" y="2113262"/>
            <a:ext cx="1244714" cy="818653"/>
          </a:xfrm>
          <a:prstGeom prst="bentConnector3">
            <a:avLst/>
          </a:prstGeom>
          <a:noFill/>
          <a:ln w="9525" cap="flat" cmpd="sng" algn="ctr">
            <a:noFill/>
            <a:prstDash val="solid"/>
            <a:round/>
            <a:headEnd type="none" w="med" len="med"/>
            <a:tailEnd type="arrow"/>
          </a:ln>
          <a:effectLst/>
        </p:spPr>
      </p:cxnSp>
      <p:sp>
        <p:nvSpPr>
          <p:cNvPr id="77" name="Left Bracket 76"/>
          <p:cNvSpPr/>
          <p:nvPr/>
        </p:nvSpPr>
        <p:spPr bwMode="gray">
          <a:xfrm rot="10800000">
            <a:off x="2676182" y="1898463"/>
            <a:ext cx="150687" cy="2365161"/>
          </a:xfrm>
          <a:prstGeom prst="leftBracket">
            <a:avLst/>
          </a:prstGeom>
          <a:noFill/>
          <a:ln w="28575" cap="flat" cmpd="sng" algn="ctr">
            <a:solidFill>
              <a:schemeClr val="tx2"/>
            </a:solidFill>
            <a:prstDash val="solid"/>
            <a:round/>
            <a:headEnd type="none" w="med" len="med"/>
            <a:tailEnd type="none"/>
          </a:ln>
          <a:effectLst/>
        </p:spPr>
        <p:txBody>
          <a:bodyPr vert="horz" wrap="square" lIns="93278" tIns="46639" rIns="93278" bIns="46639" numCol="1" rtlCol="0" anchor="t" anchorCtr="0" compatLnSpc="1">
            <a:prstTxWarp prst="textNoShape">
              <a:avLst/>
            </a:prstTxWarp>
            <a:noAutofit/>
          </a:bodyPr>
          <a:lstStyle/>
          <a:p>
            <a:pPr algn="ctr" defTabSz="932779" fontAlgn="base">
              <a:spcBef>
                <a:spcPct val="0"/>
              </a:spcBef>
              <a:spcAft>
                <a:spcPct val="0"/>
              </a:spcAft>
              <a:defRPr/>
            </a:pPr>
            <a:endParaRPr lang="en-US" sz="1400" kern="0">
              <a:solidFill>
                <a:srgbClr val="FFFFFF"/>
              </a:solidFill>
              <a:latin typeface="Trebuchet MS" pitchFamily="-96" charset="0"/>
            </a:endParaRPr>
          </a:p>
        </p:txBody>
      </p:sp>
      <p:grpSp>
        <p:nvGrpSpPr>
          <p:cNvPr id="15" name="Group 14"/>
          <p:cNvGrpSpPr/>
          <p:nvPr/>
        </p:nvGrpSpPr>
        <p:grpSpPr>
          <a:xfrm>
            <a:off x="2850424" y="3036002"/>
            <a:ext cx="8738239" cy="2205054"/>
            <a:chOff x="2793662" y="2831114"/>
            <a:chExt cx="8564233" cy="2162014"/>
          </a:xfrm>
        </p:grpSpPr>
        <p:grpSp>
          <p:nvGrpSpPr>
            <p:cNvPr id="14" name="Group 13"/>
            <p:cNvGrpSpPr/>
            <p:nvPr/>
          </p:nvGrpSpPr>
          <p:grpSpPr>
            <a:xfrm>
              <a:off x="2793662" y="2831114"/>
              <a:ext cx="8491548" cy="109057"/>
              <a:chOff x="2793662" y="2831114"/>
              <a:chExt cx="8491548" cy="109057"/>
            </a:xfrm>
          </p:grpSpPr>
          <p:cxnSp>
            <p:nvCxnSpPr>
              <p:cNvPr id="11" name="Straight Connector 10"/>
              <p:cNvCxnSpPr/>
              <p:nvPr/>
            </p:nvCxnSpPr>
            <p:spPr>
              <a:xfrm flipV="1">
                <a:off x="2793662" y="2867754"/>
                <a:ext cx="8491548" cy="1137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rot="5400000">
                <a:off x="5229161" y="2819205"/>
                <a:ext cx="109057" cy="1328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2" name="Group 11"/>
            <p:cNvGrpSpPr/>
            <p:nvPr/>
          </p:nvGrpSpPr>
          <p:grpSpPr>
            <a:xfrm>
              <a:off x="5998435" y="2867754"/>
              <a:ext cx="5359460" cy="2125374"/>
              <a:chOff x="5998435" y="2867754"/>
              <a:chExt cx="5359460" cy="2125374"/>
            </a:xfrm>
          </p:grpSpPr>
          <p:grpSp>
            <p:nvGrpSpPr>
              <p:cNvPr id="9" name="Group 8"/>
              <p:cNvGrpSpPr/>
              <p:nvPr/>
            </p:nvGrpSpPr>
            <p:grpSpPr>
              <a:xfrm>
                <a:off x="11212524" y="2867754"/>
                <a:ext cx="145371" cy="2070847"/>
                <a:chOff x="11212524" y="2867754"/>
                <a:chExt cx="145371" cy="2070847"/>
              </a:xfrm>
            </p:grpSpPr>
            <p:cxnSp>
              <p:nvCxnSpPr>
                <p:cNvPr id="45" name="Straight Connector 44"/>
                <p:cNvCxnSpPr/>
                <p:nvPr/>
              </p:nvCxnSpPr>
              <p:spPr>
                <a:xfrm flipV="1">
                  <a:off x="11285208" y="2867754"/>
                  <a:ext cx="0" cy="2070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rot="10800000">
                  <a:off x="11212524" y="3765049"/>
                  <a:ext cx="145371" cy="996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 name="Group 9"/>
              <p:cNvGrpSpPr/>
              <p:nvPr/>
            </p:nvGrpSpPr>
            <p:grpSpPr>
              <a:xfrm>
                <a:off x="5998435" y="4884071"/>
                <a:ext cx="5286775" cy="109057"/>
                <a:chOff x="5998435" y="4884071"/>
                <a:chExt cx="5286775" cy="109057"/>
              </a:xfrm>
            </p:grpSpPr>
            <p:cxnSp>
              <p:nvCxnSpPr>
                <p:cNvPr id="57" name="Straight Connector 56"/>
                <p:cNvCxnSpPr/>
                <p:nvPr/>
              </p:nvCxnSpPr>
              <p:spPr>
                <a:xfrm>
                  <a:off x="5998435" y="4938600"/>
                  <a:ext cx="528677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Isosceles Triangle 90"/>
                <p:cNvSpPr/>
                <p:nvPr/>
              </p:nvSpPr>
              <p:spPr>
                <a:xfrm rot="16200000" flipH="1">
                  <a:off x="9724488" y="4872162"/>
                  <a:ext cx="109057" cy="1328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grpSp>
        <p:nvGrpSpPr>
          <p:cNvPr id="13" name="Group 12"/>
          <p:cNvGrpSpPr/>
          <p:nvPr/>
        </p:nvGrpSpPr>
        <p:grpSpPr>
          <a:xfrm>
            <a:off x="569490" y="5149704"/>
            <a:ext cx="11008323" cy="867775"/>
            <a:chOff x="558150" y="4903558"/>
            <a:chExt cx="10789112" cy="850837"/>
          </a:xfrm>
        </p:grpSpPr>
        <p:grpSp>
          <p:nvGrpSpPr>
            <p:cNvPr id="111" name="Group 110"/>
            <p:cNvGrpSpPr/>
            <p:nvPr/>
          </p:nvGrpSpPr>
          <p:grpSpPr>
            <a:xfrm>
              <a:off x="628721" y="4903558"/>
              <a:ext cx="10656489" cy="750622"/>
              <a:chOff x="471663" y="4903558"/>
              <a:chExt cx="7994449" cy="750622"/>
            </a:xfrm>
          </p:grpSpPr>
          <p:cxnSp>
            <p:nvCxnSpPr>
              <p:cNvPr id="92" name="Straight Connector 91"/>
              <p:cNvCxnSpPr/>
              <p:nvPr/>
            </p:nvCxnSpPr>
            <p:spPr>
              <a:xfrm flipV="1">
                <a:off x="4497445" y="4903558"/>
                <a:ext cx="0" cy="43141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71663" y="5334971"/>
                <a:ext cx="799444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74007" y="5334972"/>
                <a:ext cx="0" cy="3192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8457722" y="5331693"/>
                <a:ext cx="0" cy="32248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0" name="Isosceles Triangle 39"/>
            <p:cNvSpPr/>
            <p:nvPr/>
          </p:nvSpPr>
          <p:spPr>
            <a:xfrm rot="10800000">
              <a:off x="11201891" y="5654712"/>
              <a:ext cx="145371" cy="996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Isosceles Triangle 41"/>
            <p:cNvSpPr/>
            <p:nvPr/>
          </p:nvSpPr>
          <p:spPr>
            <a:xfrm rot="10800000">
              <a:off x="558150" y="5654712"/>
              <a:ext cx="145371" cy="996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58" name="AutoShape 75"/>
          <p:cNvSpPr>
            <a:spLocks noChangeArrowheads="1"/>
          </p:cNvSpPr>
          <p:nvPr/>
        </p:nvSpPr>
        <p:spPr bwMode="auto">
          <a:xfrm rot="5400000">
            <a:off x="1216794" y="1144767"/>
            <a:ext cx="811018" cy="2105626"/>
          </a:xfrm>
          <a:prstGeom prst="can">
            <a:avLst>
              <a:gd name="adj" fmla="val 24503"/>
            </a:avLst>
          </a:prstGeom>
          <a:gradFill rotWithShape="1">
            <a:gsLst>
              <a:gs pos="0">
                <a:srgbClr val="66CCFF">
                  <a:gamma/>
                  <a:shade val="46275"/>
                  <a:invGamma/>
                </a:srgbClr>
              </a:gs>
              <a:gs pos="50000">
                <a:srgbClr val="66CCFF"/>
              </a:gs>
              <a:gs pos="100000">
                <a:srgbClr val="66CCFF">
                  <a:gamma/>
                  <a:shade val="46275"/>
                  <a:invGamma/>
                </a:srgbClr>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sz="1600" b="1" kern="0" dirty="0" smtClean="0">
                <a:solidFill>
                  <a:srgbClr val="000000"/>
                </a:solidFill>
                <a:latin typeface="Segoe UI Light"/>
              </a:rPr>
              <a:t>Interactions</a:t>
            </a:r>
            <a:r>
              <a:rPr lang="en-US" sz="1600" b="1" kern="0" dirty="0">
                <a:solidFill>
                  <a:srgbClr val="000000"/>
                </a:solidFill>
                <a:latin typeface="Segoe UI Light"/>
              </a:rPr>
              <a:t/>
            </a:r>
            <a:br>
              <a:rPr lang="en-US" sz="1600" b="1" kern="0" dirty="0">
                <a:solidFill>
                  <a:srgbClr val="000000"/>
                </a:solidFill>
                <a:latin typeface="Segoe UI Light"/>
              </a:rPr>
            </a:br>
            <a:r>
              <a:rPr lang="en-US" sz="1600" b="1" kern="0" dirty="0">
                <a:solidFill>
                  <a:srgbClr val="000000"/>
                </a:solidFill>
                <a:latin typeface="Segoe UI Light"/>
              </a:rPr>
              <a:t>on Standard Web</a:t>
            </a:r>
          </a:p>
        </p:txBody>
      </p:sp>
      <p:sp>
        <p:nvSpPr>
          <p:cNvPr id="59" name="AutoShape 75"/>
          <p:cNvSpPr>
            <a:spLocks noChangeArrowheads="1"/>
          </p:cNvSpPr>
          <p:nvPr/>
        </p:nvSpPr>
        <p:spPr bwMode="auto">
          <a:xfrm rot="5400000">
            <a:off x="1216794" y="2034623"/>
            <a:ext cx="811018" cy="2105626"/>
          </a:xfrm>
          <a:prstGeom prst="can">
            <a:avLst>
              <a:gd name="adj" fmla="val 24503"/>
            </a:avLst>
          </a:prstGeom>
          <a:gradFill rotWithShape="1">
            <a:gsLst>
              <a:gs pos="0">
                <a:srgbClr val="66CCFF">
                  <a:gamma/>
                  <a:shade val="46275"/>
                  <a:invGamma/>
                </a:srgbClr>
              </a:gs>
              <a:gs pos="50000">
                <a:srgbClr val="66CCFF"/>
              </a:gs>
              <a:gs pos="100000">
                <a:srgbClr val="66CCFF">
                  <a:gamma/>
                  <a:shade val="46275"/>
                  <a:invGamma/>
                </a:srgbClr>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fr-FR" sz="1600" b="1" kern="0" dirty="0" smtClean="0">
                <a:solidFill>
                  <a:srgbClr val="000000"/>
                </a:solidFill>
                <a:latin typeface="Segoe UI Light"/>
              </a:rPr>
              <a:t> Interactions</a:t>
            </a:r>
            <a:r>
              <a:rPr lang="fr-FR" sz="1600" b="1" kern="0" dirty="0">
                <a:solidFill>
                  <a:srgbClr val="000000"/>
                </a:solidFill>
                <a:latin typeface="Segoe UI Light"/>
              </a:rPr>
              <a:t/>
            </a:r>
            <a:br>
              <a:rPr lang="fr-FR" sz="1600" b="1" kern="0" dirty="0">
                <a:solidFill>
                  <a:srgbClr val="000000"/>
                </a:solidFill>
                <a:latin typeface="Segoe UI Light"/>
              </a:rPr>
            </a:br>
            <a:r>
              <a:rPr lang="fr-FR" sz="1600" b="1" kern="0" dirty="0">
                <a:solidFill>
                  <a:srgbClr val="000000"/>
                </a:solidFill>
                <a:latin typeface="Segoe UI Light"/>
              </a:rPr>
              <a:t> on </a:t>
            </a:r>
            <a:r>
              <a:rPr lang="fr-FR" sz="1600" b="1" kern="0" dirty="0" smtClean="0">
                <a:solidFill>
                  <a:srgbClr val="000000"/>
                </a:solidFill>
                <a:latin typeface="Segoe UI Light"/>
              </a:rPr>
              <a:t>Tablet </a:t>
            </a:r>
            <a:r>
              <a:rPr lang="fr-FR" sz="1600" b="1" kern="0" dirty="0">
                <a:solidFill>
                  <a:srgbClr val="000000"/>
                </a:solidFill>
                <a:latin typeface="Segoe UI Light"/>
              </a:rPr>
              <a:t>Web</a:t>
            </a:r>
          </a:p>
        </p:txBody>
      </p:sp>
      <p:sp>
        <p:nvSpPr>
          <p:cNvPr id="60" name="AutoShape 75"/>
          <p:cNvSpPr>
            <a:spLocks noChangeArrowheads="1"/>
          </p:cNvSpPr>
          <p:nvPr/>
        </p:nvSpPr>
        <p:spPr bwMode="auto">
          <a:xfrm rot="5400000">
            <a:off x="1216794" y="2909151"/>
            <a:ext cx="811018" cy="2105626"/>
          </a:xfrm>
          <a:prstGeom prst="can">
            <a:avLst>
              <a:gd name="adj" fmla="val 24503"/>
            </a:avLst>
          </a:prstGeom>
          <a:gradFill rotWithShape="1">
            <a:gsLst>
              <a:gs pos="0">
                <a:srgbClr val="66CCFF">
                  <a:gamma/>
                  <a:shade val="46275"/>
                  <a:invGamma/>
                </a:srgbClr>
              </a:gs>
              <a:gs pos="50000">
                <a:srgbClr val="66CCFF"/>
              </a:gs>
              <a:gs pos="100000">
                <a:srgbClr val="66CCFF">
                  <a:gamma/>
                  <a:shade val="46275"/>
                  <a:invGamma/>
                </a:srgbClr>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fr-FR" sz="1600" b="1" kern="0" dirty="0" smtClean="0">
                <a:solidFill>
                  <a:srgbClr val="000000"/>
                </a:solidFill>
                <a:latin typeface="Segoe UI Light"/>
              </a:rPr>
              <a:t>Interactions </a:t>
            </a:r>
            <a:r>
              <a:rPr lang="fr-FR" sz="1600" b="1" kern="0" dirty="0">
                <a:solidFill>
                  <a:srgbClr val="000000"/>
                </a:solidFill>
                <a:latin typeface="Segoe UI Light"/>
              </a:rPr>
              <a:t/>
            </a:r>
            <a:br>
              <a:rPr lang="fr-FR" sz="1600" b="1" kern="0" dirty="0">
                <a:solidFill>
                  <a:srgbClr val="000000"/>
                </a:solidFill>
                <a:latin typeface="Segoe UI Light"/>
              </a:rPr>
            </a:br>
            <a:r>
              <a:rPr lang="fr-FR" sz="1600" b="1" kern="0" dirty="0">
                <a:solidFill>
                  <a:srgbClr val="000000"/>
                </a:solidFill>
                <a:latin typeface="Segoe UI Light"/>
              </a:rPr>
              <a:t>on </a:t>
            </a:r>
            <a:r>
              <a:rPr lang="fr-FR" sz="1600" b="1" kern="0" dirty="0" smtClean="0">
                <a:solidFill>
                  <a:srgbClr val="000000"/>
                </a:solidFill>
                <a:latin typeface="Segoe UI Light"/>
              </a:rPr>
              <a:t>Native </a:t>
            </a:r>
            <a:r>
              <a:rPr lang="fr-FR" sz="1600" b="1" kern="0" dirty="0">
                <a:solidFill>
                  <a:srgbClr val="000000"/>
                </a:solidFill>
                <a:latin typeface="Segoe UI Light"/>
              </a:rPr>
              <a:t>Apps</a:t>
            </a:r>
          </a:p>
        </p:txBody>
      </p:sp>
      <p:sp>
        <p:nvSpPr>
          <p:cNvPr id="66" name="AutoShape 75"/>
          <p:cNvSpPr>
            <a:spLocks noChangeArrowheads="1"/>
          </p:cNvSpPr>
          <p:nvPr/>
        </p:nvSpPr>
        <p:spPr bwMode="auto">
          <a:xfrm rot="5400000">
            <a:off x="3746466" y="1030782"/>
            <a:ext cx="583047" cy="2105626"/>
          </a:xfrm>
          <a:prstGeom prst="can">
            <a:avLst>
              <a:gd name="adj" fmla="val 24503"/>
            </a:avLst>
          </a:prstGeom>
          <a:gradFill rotWithShape="1">
            <a:gsLst>
              <a:gs pos="0">
                <a:schemeClr val="accent1"/>
              </a:gs>
              <a:gs pos="50000">
                <a:schemeClr val="accent1">
                  <a:lumMod val="75000"/>
                </a:schemeClr>
              </a:gs>
              <a:gs pos="100000">
                <a:srgbClr val="00B050"/>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sz="1600" b="1" kern="0" dirty="0">
                <a:solidFill>
                  <a:srgbClr val="000000"/>
                </a:solidFill>
                <a:latin typeface="Segoe UI Light"/>
              </a:rPr>
              <a:t>Device Attributes</a:t>
            </a:r>
          </a:p>
        </p:txBody>
      </p:sp>
      <p:sp>
        <p:nvSpPr>
          <p:cNvPr id="69" name="AutoShape 75"/>
          <p:cNvSpPr>
            <a:spLocks noChangeArrowheads="1"/>
          </p:cNvSpPr>
          <p:nvPr/>
        </p:nvSpPr>
        <p:spPr bwMode="auto">
          <a:xfrm rot="5400000">
            <a:off x="3746466" y="1675744"/>
            <a:ext cx="583047" cy="2105626"/>
          </a:xfrm>
          <a:prstGeom prst="can">
            <a:avLst>
              <a:gd name="adj" fmla="val 24503"/>
            </a:avLst>
          </a:prstGeom>
          <a:gradFill rotWithShape="1">
            <a:gsLst>
              <a:gs pos="0">
                <a:schemeClr val="accent1"/>
              </a:gs>
              <a:gs pos="50000">
                <a:schemeClr val="accent1">
                  <a:lumMod val="75000"/>
                </a:schemeClr>
              </a:gs>
              <a:gs pos="100000">
                <a:srgbClr val="00B050"/>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sz="1600" b="1" kern="0" dirty="0">
                <a:solidFill>
                  <a:srgbClr val="000000"/>
                </a:solidFill>
                <a:latin typeface="Segoe UI Light"/>
              </a:rPr>
              <a:t>Visitor Interactions</a:t>
            </a:r>
          </a:p>
        </p:txBody>
      </p:sp>
      <p:sp>
        <p:nvSpPr>
          <p:cNvPr id="70" name="AutoShape 75"/>
          <p:cNvSpPr>
            <a:spLocks noChangeArrowheads="1"/>
          </p:cNvSpPr>
          <p:nvPr/>
        </p:nvSpPr>
        <p:spPr bwMode="auto">
          <a:xfrm rot="5400000">
            <a:off x="3746466" y="2385942"/>
            <a:ext cx="583047" cy="2105626"/>
          </a:xfrm>
          <a:prstGeom prst="can">
            <a:avLst>
              <a:gd name="adj" fmla="val 24503"/>
            </a:avLst>
          </a:prstGeom>
          <a:gradFill rotWithShape="1">
            <a:gsLst>
              <a:gs pos="0">
                <a:schemeClr val="accent1"/>
              </a:gs>
              <a:gs pos="50000">
                <a:schemeClr val="accent1">
                  <a:lumMod val="75000"/>
                </a:schemeClr>
              </a:gs>
              <a:gs pos="100000">
                <a:srgbClr val="00B050"/>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sz="1600" b="1" kern="0" dirty="0">
                <a:solidFill>
                  <a:srgbClr val="000000"/>
                </a:solidFill>
                <a:latin typeface="Segoe UI Light"/>
              </a:rPr>
              <a:t>Geo-Segmentation</a:t>
            </a:r>
          </a:p>
        </p:txBody>
      </p:sp>
      <p:sp>
        <p:nvSpPr>
          <p:cNvPr id="71" name="AutoShape 75"/>
          <p:cNvSpPr>
            <a:spLocks noChangeArrowheads="1"/>
          </p:cNvSpPr>
          <p:nvPr/>
        </p:nvSpPr>
        <p:spPr bwMode="auto">
          <a:xfrm rot="5400000">
            <a:off x="3746466" y="3037384"/>
            <a:ext cx="583047" cy="2105626"/>
          </a:xfrm>
          <a:prstGeom prst="can">
            <a:avLst>
              <a:gd name="adj" fmla="val 24503"/>
            </a:avLst>
          </a:prstGeom>
          <a:gradFill rotWithShape="1">
            <a:gsLst>
              <a:gs pos="0">
                <a:schemeClr val="accent1"/>
              </a:gs>
              <a:gs pos="50000">
                <a:schemeClr val="accent1">
                  <a:lumMod val="75000"/>
                </a:schemeClr>
              </a:gs>
              <a:gs pos="100000">
                <a:srgbClr val="00B050"/>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sz="1600" b="1" kern="0" dirty="0">
                <a:solidFill>
                  <a:srgbClr val="000000"/>
                </a:solidFill>
                <a:latin typeface="Segoe UI Light"/>
              </a:rPr>
              <a:t>Application</a:t>
            </a:r>
            <a:br>
              <a:rPr lang="en-US" sz="1600" b="1" kern="0" dirty="0">
                <a:solidFill>
                  <a:srgbClr val="000000"/>
                </a:solidFill>
                <a:latin typeface="Segoe UI Light"/>
              </a:rPr>
            </a:br>
            <a:r>
              <a:rPr lang="en-US" sz="1600" b="1" kern="0" dirty="0">
                <a:solidFill>
                  <a:srgbClr val="000000"/>
                </a:solidFill>
                <a:latin typeface="Segoe UI Light"/>
              </a:rPr>
              <a:t>Performance</a:t>
            </a:r>
          </a:p>
        </p:txBody>
      </p:sp>
      <p:sp>
        <p:nvSpPr>
          <p:cNvPr id="81" name="AutoShape 75"/>
          <p:cNvSpPr>
            <a:spLocks noChangeArrowheads="1"/>
          </p:cNvSpPr>
          <p:nvPr/>
        </p:nvSpPr>
        <p:spPr bwMode="auto">
          <a:xfrm rot="5400000">
            <a:off x="8317830" y="-97682"/>
            <a:ext cx="583047" cy="4782233"/>
          </a:xfrm>
          <a:prstGeom prst="can">
            <a:avLst>
              <a:gd name="adj" fmla="val 24503"/>
            </a:avLst>
          </a:prstGeom>
          <a:gradFill rotWithShape="1">
            <a:gsLst>
              <a:gs pos="0">
                <a:schemeClr val="accent6"/>
              </a:gs>
              <a:gs pos="50000">
                <a:schemeClr val="accent6">
                  <a:lumMod val="40000"/>
                  <a:lumOff val="60000"/>
                </a:schemeClr>
              </a:gs>
              <a:gs pos="100000">
                <a:srgbClr val="C00000"/>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b="1" kern="0" dirty="0">
                <a:solidFill>
                  <a:srgbClr val="000000"/>
                </a:solidFill>
                <a:latin typeface="Segoe UI Light"/>
              </a:rPr>
              <a:t>Target   Platform &amp; Device Identification</a:t>
            </a:r>
          </a:p>
        </p:txBody>
      </p:sp>
      <p:sp>
        <p:nvSpPr>
          <p:cNvPr id="82" name="AutoShape 75"/>
          <p:cNvSpPr>
            <a:spLocks noChangeArrowheads="1"/>
          </p:cNvSpPr>
          <p:nvPr/>
        </p:nvSpPr>
        <p:spPr bwMode="auto">
          <a:xfrm rot="5400000">
            <a:off x="8317830" y="688057"/>
            <a:ext cx="583047" cy="4782233"/>
          </a:xfrm>
          <a:prstGeom prst="can">
            <a:avLst>
              <a:gd name="adj" fmla="val 24503"/>
            </a:avLst>
          </a:prstGeom>
          <a:gradFill rotWithShape="1">
            <a:gsLst>
              <a:gs pos="0">
                <a:schemeClr val="accent6"/>
              </a:gs>
              <a:gs pos="50000">
                <a:schemeClr val="accent6">
                  <a:lumMod val="40000"/>
                  <a:lumOff val="60000"/>
                </a:schemeClr>
              </a:gs>
              <a:gs pos="100000">
                <a:srgbClr val="C00000"/>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b="1" kern="0" dirty="0">
                <a:solidFill>
                  <a:srgbClr val="000000"/>
                </a:solidFill>
                <a:latin typeface="Segoe UI Light"/>
              </a:rPr>
              <a:t>Conversion Funnel Analysis</a:t>
            </a:r>
          </a:p>
        </p:txBody>
      </p:sp>
      <p:sp>
        <p:nvSpPr>
          <p:cNvPr id="83" name="AutoShape 75"/>
          <p:cNvSpPr>
            <a:spLocks noChangeArrowheads="1"/>
          </p:cNvSpPr>
          <p:nvPr/>
        </p:nvSpPr>
        <p:spPr bwMode="auto">
          <a:xfrm rot="5400000">
            <a:off x="8317830" y="1427071"/>
            <a:ext cx="583047" cy="4782233"/>
          </a:xfrm>
          <a:prstGeom prst="can">
            <a:avLst>
              <a:gd name="adj" fmla="val 24503"/>
            </a:avLst>
          </a:prstGeom>
          <a:gradFill rotWithShape="1">
            <a:gsLst>
              <a:gs pos="0">
                <a:schemeClr val="accent6"/>
              </a:gs>
              <a:gs pos="50000">
                <a:schemeClr val="accent6">
                  <a:lumMod val="40000"/>
                  <a:lumOff val="60000"/>
                </a:schemeClr>
              </a:gs>
              <a:gs pos="100000">
                <a:srgbClr val="C00000"/>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US" b="1" kern="0" dirty="0">
                <a:solidFill>
                  <a:srgbClr val="000000"/>
                </a:solidFill>
                <a:latin typeface="Segoe UI Light"/>
              </a:rPr>
              <a:t>Mobile Value Segmentation</a:t>
            </a:r>
          </a:p>
        </p:txBody>
      </p:sp>
      <p:grpSp>
        <p:nvGrpSpPr>
          <p:cNvPr id="19" name="Group 18"/>
          <p:cNvGrpSpPr/>
          <p:nvPr/>
        </p:nvGrpSpPr>
        <p:grpSpPr>
          <a:xfrm>
            <a:off x="5247398" y="4263623"/>
            <a:ext cx="1698122" cy="1165772"/>
            <a:chOff x="5463540" y="4254601"/>
            <a:chExt cx="959954" cy="1077091"/>
          </a:xfrm>
        </p:grpSpPr>
        <p:sp>
          <p:nvSpPr>
            <p:cNvPr id="94" name="AutoShape 81"/>
            <p:cNvSpPr>
              <a:spLocks noChangeArrowheads="1"/>
            </p:cNvSpPr>
            <p:nvPr/>
          </p:nvSpPr>
          <p:spPr bwMode="auto">
            <a:xfrm>
              <a:off x="5463540" y="4254601"/>
              <a:ext cx="959954" cy="1077091"/>
            </a:xfrm>
            <a:prstGeom prst="can">
              <a:avLst>
                <a:gd name="adj" fmla="val 47743"/>
              </a:avLst>
            </a:prstGeom>
            <a:gradFill rotWithShape="1">
              <a:gsLst>
                <a:gs pos="0">
                  <a:srgbClr val="FF6600">
                    <a:gamma/>
                    <a:shade val="46275"/>
                    <a:invGamma/>
                  </a:srgbClr>
                </a:gs>
                <a:gs pos="50000">
                  <a:srgbClr val="FF6600"/>
                </a:gs>
                <a:gs pos="100000">
                  <a:srgbClr val="FF6600">
                    <a:gamma/>
                    <a:shade val="46275"/>
                    <a:invGamma/>
                  </a:srgbClr>
                </a:gs>
              </a:gsLst>
              <a:lin ang="0" scaled="1"/>
            </a:gradFill>
            <a:ln w="9525">
              <a:noFill/>
              <a:round/>
              <a:headEnd/>
              <a:tailEnd/>
            </a:ln>
            <a:effectLst/>
          </p:spPr>
          <p:txBody>
            <a:bodyPr wrap="none" tIns="144000" anchor="ctr"/>
            <a:lstStyle/>
            <a:p>
              <a:pPr algn="ctr"/>
              <a:r>
                <a:rPr lang="en-CA" altLang="ko-KR" sz="1600" dirty="0">
                  <a:solidFill>
                    <a:srgbClr val="FFFFFF"/>
                  </a:solidFill>
                  <a:latin typeface="Segoe UI Light"/>
                  <a:cs typeface="Arial" pitchFamily="34" charset="0"/>
                </a:rPr>
                <a:t>Actionable</a:t>
              </a:r>
            </a:p>
            <a:p>
              <a:pPr algn="ctr"/>
              <a:r>
                <a:rPr lang="en-CA" altLang="ko-KR" sz="1600" dirty="0">
                  <a:solidFill>
                    <a:srgbClr val="FFFFFF"/>
                  </a:solidFill>
                  <a:latin typeface="Segoe UI Light"/>
                  <a:cs typeface="Arial" pitchFamily="34" charset="0"/>
                </a:rPr>
                <a:t>Conclusions</a:t>
              </a:r>
              <a:endParaRPr lang="ko-KR" altLang="en-US" sz="1600" dirty="0">
                <a:solidFill>
                  <a:srgbClr val="FFFFFF"/>
                </a:solidFill>
                <a:latin typeface="Segoe UI Light"/>
                <a:cs typeface="Arial" pitchFamily="34" charset="0"/>
              </a:endParaRPr>
            </a:p>
          </p:txBody>
        </p:sp>
        <p:sp>
          <p:nvSpPr>
            <p:cNvPr id="95" name="Oval 82"/>
            <p:cNvSpPr>
              <a:spLocks noChangeArrowheads="1"/>
            </p:cNvSpPr>
            <p:nvPr/>
          </p:nvSpPr>
          <p:spPr bwMode="auto">
            <a:xfrm>
              <a:off x="5723530" y="4371738"/>
              <a:ext cx="465690" cy="202850"/>
            </a:xfrm>
            <a:prstGeom prst="ellipse">
              <a:avLst/>
            </a:prstGeom>
            <a:gradFill rotWithShape="1">
              <a:gsLst>
                <a:gs pos="0">
                  <a:srgbClr val="FF6600">
                    <a:gamma/>
                    <a:shade val="46275"/>
                    <a:invGamma/>
                  </a:srgbClr>
                </a:gs>
                <a:gs pos="50000">
                  <a:srgbClr val="FF6600"/>
                </a:gs>
                <a:gs pos="100000">
                  <a:srgbClr val="FF6600">
                    <a:gamma/>
                    <a:shade val="46275"/>
                    <a:invGamma/>
                  </a:srgbClr>
                </a:gs>
              </a:gsLst>
              <a:lin ang="0" scaled="1"/>
            </a:gradFill>
            <a:ln w="9525" algn="ctr">
              <a:noFill/>
              <a:round/>
              <a:headEnd/>
              <a:tailEnd/>
            </a:ln>
            <a:effectLst/>
          </p:spPr>
          <p:txBody>
            <a:bodyPr wrap="none" anchor="ctr"/>
            <a:lstStyle/>
            <a:p>
              <a:endParaRPr lang="ko-KR" altLang="en-US">
                <a:solidFill>
                  <a:srgbClr val="000000"/>
                </a:solidFill>
                <a:latin typeface="Arial" pitchFamily="34" charset="0"/>
                <a:cs typeface="Arial" pitchFamily="34" charset="0"/>
              </a:endParaRPr>
            </a:p>
          </p:txBody>
        </p:sp>
      </p:grpSp>
      <p:sp>
        <p:nvSpPr>
          <p:cNvPr id="97" name="AutoShape 75"/>
          <p:cNvSpPr>
            <a:spLocks noChangeArrowheads="1"/>
          </p:cNvSpPr>
          <p:nvPr/>
        </p:nvSpPr>
        <p:spPr bwMode="auto">
          <a:xfrm rot="5400000">
            <a:off x="1708021" y="4807843"/>
            <a:ext cx="811018" cy="2700306"/>
          </a:xfrm>
          <a:prstGeom prst="can">
            <a:avLst>
              <a:gd name="adj" fmla="val 24503"/>
            </a:avLst>
          </a:prstGeom>
          <a:gradFill rotWithShape="1">
            <a:gsLst>
              <a:gs pos="0">
                <a:schemeClr val="accent3"/>
              </a:gs>
              <a:gs pos="50000">
                <a:schemeClr val="accent3"/>
              </a:gs>
              <a:gs pos="100000">
                <a:srgbClr val="461E64"/>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fr-FR" sz="1500" b="1" kern="0" dirty="0" err="1">
                <a:solidFill>
                  <a:srgbClr val="FFFFFF"/>
                </a:solidFill>
                <a:latin typeface="Segoe UI Light"/>
              </a:rPr>
              <a:t>Create</a:t>
            </a:r>
            <a:r>
              <a:rPr lang="fr-FR" sz="1500" b="1" kern="0" dirty="0">
                <a:solidFill>
                  <a:srgbClr val="FFFFFF"/>
                </a:solidFill>
                <a:latin typeface="Segoe UI Light"/>
              </a:rPr>
              <a:t> </a:t>
            </a:r>
            <a:r>
              <a:rPr lang="fr-FR" sz="1500" b="1" kern="0" dirty="0" smtClean="0">
                <a:solidFill>
                  <a:srgbClr val="FFFFFF"/>
                </a:solidFill>
                <a:latin typeface="Segoe UI Light"/>
              </a:rPr>
              <a:t>Tablet-</a:t>
            </a:r>
            <a:r>
              <a:rPr lang="fr-FR" sz="1500" b="1" kern="0" dirty="0" err="1" smtClean="0">
                <a:solidFill>
                  <a:srgbClr val="FFFFFF"/>
                </a:solidFill>
                <a:latin typeface="Segoe UI Light"/>
              </a:rPr>
              <a:t>Optimized</a:t>
            </a:r>
            <a:r>
              <a:rPr lang="fr-FR" sz="1500" b="1" kern="0" dirty="0" smtClean="0">
                <a:solidFill>
                  <a:srgbClr val="FFFFFF"/>
                </a:solidFill>
                <a:latin typeface="Segoe UI Light"/>
              </a:rPr>
              <a:t> </a:t>
            </a:r>
            <a:r>
              <a:rPr lang="fr-FR" sz="1500" b="1" kern="0" dirty="0">
                <a:solidFill>
                  <a:srgbClr val="FFFFFF"/>
                </a:solidFill>
                <a:latin typeface="Segoe UI Light"/>
              </a:rPr>
              <a:t/>
            </a:r>
            <a:br>
              <a:rPr lang="fr-FR" sz="1500" b="1" kern="0" dirty="0">
                <a:solidFill>
                  <a:srgbClr val="FFFFFF"/>
                </a:solidFill>
                <a:latin typeface="Segoe UI Light"/>
              </a:rPr>
            </a:br>
            <a:r>
              <a:rPr lang="fr-FR" sz="1500" b="1" kern="0" dirty="0" err="1">
                <a:solidFill>
                  <a:srgbClr val="FFFFFF"/>
                </a:solidFill>
                <a:latin typeface="Segoe UI Light"/>
              </a:rPr>
              <a:t>Platforms</a:t>
            </a:r>
            <a:endParaRPr lang="fr-FR" sz="1500" b="1" kern="0" dirty="0">
              <a:solidFill>
                <a:srgbClr val="FFFFFF"/>
              </a:solidFill>
              <a:latin typeface="Segoe UI Light"/>
            </a:endParaRPr>
          </a:p>
        </p:txBody>
      </p:sp>
      <p:sp>
        <p:nvSpPr>
          <p:cNvPr id="108" name="AutoShape 75"/>
          <p:cNvSpPr>
            <a:spLocks noChangeArrowheads="1"/>
          </p:cNvSpPr>
          <p:nvPr/>
        </p:nvSpPr>
        <p:spPr bwMode="auto">
          <a:xfrm rot="5400000">
            <a:off x="4368628" y="4807843"/>
            <a:ext cx="811018" cy="2700306"/>
          </a:xfrm>
          <a:prstGeom prst="can">
            <a:avLst>
              <a:gd name="adj" fmla="val 24503"/>
            </a:avLst>
          </a:prstGeom>
          <a:gradFill rotWithShape="1">
            <a:gsLst>
              <a:gs pos="0">
                <a:schemeClr val="accent3"/>
              </a:gs>
              <a:gs pos="50000">
                <a:schemeClr val="accent3"/>
              </a:gs>
              <a:gs pos="100000">
                <a:srgbClr val="461E64"/>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fr-FR" sz="1500" b="1" kern="0" dirty="0">
                <a:solidFill>
                  <a:srgbClr val="FFFFFF"/>
                </a:solidFill>
                <a:latin typeface="Segoe UI Light"/>
              </a:rPr>
              <a:t>Test/</a:t>
            </a:r>
            <a:r>
              <a:rPr lang="fr-FR" sz="1500" b="1" kern="0" dirty="0" err="1">
                <a:solidFill>
                  <a:srgbClr val="FFFFFF"/>
                </a:solidFill>
                <a:latin typeface="Segoe UI Light"/>
              </a:rPr>
              <a:t>Optimize</a:t>
            </a:r>
            <a:r>
              <a:rPr lang="fr-FR" sz="1500" b="1" kern="0" dirty="0">
                <a:solidFill>
                  <a:srgbClr val="FFFFFF"/>
                </a:solidFill>
                <a:latin typeface="Segoe UI Light"/>
              </a:rPr>
              <a:t> </a:t>
            </a:r>
            <a:r>
              <a:rPr lang="fr-FR" sz="1500" b="1" kern="0" dirty="0" smtClean="0">
                <a:solidFill>
                  <a:srgbClr val="FFFFFF"/>
                </a:solidFill>
                <a:latin typeface="Segoe UI Light"/>
              </a:rPr>
              <a:t>Tablet </a:t>
            </a:r>
            <a:r>
              <a:rPr lang="fr-FR" sz="1500" b="1" kern="0" dirty="0">
                <a:solidFill>
                  <a:srgbClr val="FFFFFF"/>
                </a:solidFill>
                <a:latin typeface="Segoe UI Light"/>
              </a:rPr>
              <a:t/>
            </a:r>
            <a:br>
              <a:rPr lang="fr-FR" sz="1500" b="1" kern="0" dirty="0">
                <a:solidFill>
                  <a:srgbClr val="FFFFFF"/>
                </a:solidFill>
                <a:latin typeface="Segoe UI Light"/>
              </a:rPr>
            </a:br>
            <a:r>
              <a:rPr lang="fr-FR" sz="1500" b="1" kern="0" dirty="0" err="1">
                <a:solidFill>
                  <a:srgbClr val="FFFFFF"/>
                </a:solidFill>
                <a:latin typeface="Segoe UI Light"/>
              </a:rPr>
              <a:t>Platforms</a:t>
            </a:r>
            <a:r>
              <a:rPr lang="fr-FR" sz="1500" b="1" kern="0" dirty="0">
                <a:solidFill>
                  <a:srgbClr val="FFFFFF"/>
                </a:solidFill>
                <a:latin typeface="Segoe UI Light"/>
              </a:rPr>
              <a:t> &amp; </a:t>
            </a:r>
            <a:r>
              <a:rPr lang="fr-FR" sz="1500" b="1" kern="0" dirty="0" err="1">
                <a:solidFill>
                  <a:srgbClr val="FFFFFF"/>
                </a:solidFill>
                <a:latin typeface="Segoe UI Light"/>
              </a:rPr>
              <a:t>Experiences</a:t>
            </a:r>
            <a:endParaRPr lang="fr-FR" sz="1500" b="1" kern="0" dirty="0">
              <a:solidFill>
                <a:srgbClr val="FFFFFF"/>
              </a:solidFill>
              <a:latin typeface="Segoe UI Light"/>
            </a:endParaRPr>
          </a:p>
        </p:txBody>
      </p:sp>
      <p:sp>
        <p:nvSpPr>
          <p:cNvPr id="109" name="AutoShape 75"/>
          <p:cNvSpPr>
            <a:spLocks noChangeArrowheads="1"/>
          </p:cNvSpPr>
          <p:nvPr/>
        </p:nvSpPr>
        <p:spPr bwMode="auto">
          <a:xfrm rot="5400000">
            <a:off x="7010955" y="4807843"/>
            <a:ext cx="811018" cy="2700306"/>
          </a:xfrm>
          <a:prstGeom prst="can">
            <a:avLst>
              <a:gd name="adj" fmla="val 24503"/>
            </a:avLst>
          </a:prstGeom>
          <a:gradFill rotWithShape="1">
            <a:gsLst>
              <a:gs pos="0">
                <a:schemeClr val="accent3"/>
              </a:gs>
              <a:gs pos="50000">
                <a:schemeClr val="accent3"/>
              </a:gs>
              <a:gs pos="100000">
                <a:srgbClr val="461E64"/>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en-CA" sz="1500" b="1" kern="0" dirty="0">
                <a:solidFill>
                  <a:srgbClr val="FFFFFF"/>
                </a:solidFill>
                <a:latin typeface="Segoe UI Light"/>
              </a:rPr>
              <a:t>Refine </a:t>
            </a:r>
            <a:r>
              <a:rPr lang="en-CA" sz="1500" b="1" kern="0" dirty="0" smtClean="0">
                <a:solidFill>
                  <a:srgbClr val="FFFFFF"/>
                </a:solidFill>
                <a:latin typeface="Segoe UI Light"/>
              </a:rPr>
              <a:t>Tablet </a:t>
            </a:r>
            <a:r>
              <a:rPr lang="en-CA" sz="1500" b="1" kern="0" dirty="0">
                <a:solidFill>
                  <a:srgbClr val="FFFFFF"/>
                </a:solidFill>
                <a:latin typeface="Segoe UI Light"/>
              </a:rPr>
              <a:t>Advertising </a:t>
            </a:r>
            <a:br>
              <a:rPr lang="en-CA" sz="1500" b="1" kern="0" dirty="0">
                <a:solidFill>
                  <a:srgbClr val="FFFFFF"/>
                </a:solidFill>
                <a:latin typeface="Segoe UI Light"/>
              </a:rPr>
            </a:br>
            <a:r>
              <a:rPr lang="en-CA" sz="1500" b="1" kern="0" dirty="0">
                <a:solidFill>
                  <a:srgbClr val="FFFFFF"/>
                </a:solidFill>
                <a:latin typeface="Segoe UI Light"/>
              </a:rPr>
              <a:t>Strategies &amp; Tactics</a:t>
            </a:r>
          </a:p>
        </p:txBody>
      </p:sp>
      <p:sp>
        <p:nvSpPr>
          <p:cNvPr id="110" name="AutoShape 75"/>
          <p:cNvSpPr>
            <a:spLocks noChangeArrowheads="1"/>
          </p:cNvSpPr>
          <p:nvPr/>
        </p:nvSpPr>
        <p:spPr bwMode="auto">
          <a:xfrm rot="5400000">
            <a:off x="9653831" y="4807843"/>
            <a:ext cx="811018" cy="2700306"/>
          </a:xfrm>
          <a:prstGeom prst="can">
            <a:avLst>
              <a:gd name="adj" fmla="val 24503"/>
            </a:avLst>
          </a:prstGeom>
          <a:gradFill rotWithShape="1">
            <a:gsLst>
              <a:gs pos="0">
                <a:schemeClr val="accent3"/>
              </a:gs>
              <a:gs pos="50000">
                <a:schemeClr val="accent3"/>
              </a:gs>
              <a:gs pos="100000">
                <a:srgbClr val="461E64"/>
              </a:gs>
            </a:gsLst>
            <a:lin ang="0" scaled="1"/>
          </a:gradFill>
          <a:ln w="9525">
            <a:noFill/>
            <a:round/>
            <a:headEnd/>
            <a:tailEnd/>
          </a:ln>
          <a:effectLst/>
        </p:spPr>
        <p:txBody>
          <a:bodyPr vert="vert270" wrap="none" lIns="93278" tIns="46639" rIns="93278" bIns="46639" anchor="ctr"/>
          <a:lstStyle/>
          <a:p>
            <a:pPr algn="ctr" fontAlgn="base">
              <a:lnSpc>
                <a:spcPct val="90000"/>
              </a:lnSpc>
              <a:spcBef>
                <a:spcPct val="0"/>
              </a:spcBef>
              <a:spcAft>
                <a:spcPct val="0"/>
              </a:spcAft>
              <a:defRPr/>
            </a:pPr>
            <a:r>
              <a:rPr lang="fr-FR" sz="1600" b="1" kern="0" dirty="0">
                <a:solidFill>
                  <a:srgbClr val="FFFFFF"/>
                </a:solidFill>
                <a:latin typeface="Segoe UI Light"/>
              </a:rPr>
              <a:t>Push </a:t>
            </a:r>
            <a:r>
              <a:rPr lang="fr-FR" sz="1600" b="1" kern="0" dirty="0" err="1">
                <a:solidFill>
                  <a:srgbClr val="FFFFFF"/>
                </a:solidFill>
                <a:latin typeface="Segoe UI Light"/>
              </a:rPr>
              <a:t>Geo-Based</a:t>
            </a:r>
            <a:r>
              <a:rPr lang="fr-FR" sz="1600" b="1" kern="0" dirty="0">
                <a:solidFill>
                  <a:srgbClr val="FFFFFF"/>
                </a:solidFill>
                <a:latin typeface="Segoe UI Light"/>
              </a:rPr>
              <a:t> </a:t>
            </a:r>
            <a:br>
              <a:rPr lang="fr-FR" sz="1600" b="1" kern="0" dirty="0">
                <a:solidFill>
                  <a:srgbClr val="FFFFFF"/>
                </a:solidFill>
                <a:latin typeface="Segoe UI Light"/>
              </a:rPr>
            </a:br>
            <a:r>
              <a:rPr lang="fr-FR" sz="1600" b="1" kern="0" dirty="0">
                <a:solidFill>
                  <a:srgbClr val="FFFFFF"/>
                </a:solidFill>
                <a:latin typeface="Segoe UI Light"/>
              </a:rPr>
              <a:t>Promotions</a:t>
            </a:r>
          </a:p>
        </p:txBody>
      </p:sp>
      <p:sp>
        <p:nvSpPr>
          <p:cNvPr id="5" name="Slide Number Placeholder 4"/>
          <p:cNvSpPr>
            <a:spLocks noGrp="1"/>
          </p:cNvSpPr>
          <p:nvPr>
            <p:ph type="sldNum" sz="quarter" idx="12"/>
          </p:nvPr>
        </p:nvSpPr>
        <p:spPr/>
        <p:txBody>
          <a:bodyPr/>
          <a:lstStyle/>
          <a:p>
            <a:pPr algn="ctr"/>
            <a:fld id="{90156F56-D5AE-4C6F-B826-C69D1BC521BB}" type="slidenum">
              <a:rPr lang="en-US" smtClean="0">
                <a:solidFill>
                  <a:srgbClr val="000000"/>
                </a:solidFill>
              </a:rPr>
              <a:pPr algn="ctr"/>
              <a:t>51</a:t>
            </a:fld>
            <a:endParaRPr lang="en-US" dirty="0">
              <a:solidFill>
                <a:srgbClr val="000000"/>
              </a:solidFill>
            </a:endParaRPr>
          </a:p>
        </p:txBody>
      </p:sp>
      <p:sp>
        <p:nvSpPr>
          <p:cNvPr id="51" name="Title 1"/>
          <p:cNvSpPr txBox="1">
            <a:spLocks/>
          </p:cNvSpPr>
          <p:nvPr/>
        </p:nvSpPr>
        <p:spPr>
          <a:xfrm>
            <a:off x="350838" y="146049"/>
            <a:ext cx="11887199" cy="912813"/>
          </a:xfrm>
          <a:prstGeom prst="rect">
            <a:avLst/>
          </a:prstGeom>
        </p:spPr>
        <p:txBody>
          <a:bodyPr vert="horz" lIns="182880" tIns="45720" rIns="182880" bIns="45720" rtlCol="0" anchor="t">
            <a:normAutofit/>
          </a:bodyPr>
          <a:lst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a:lstStyle>
          <a:p>
            <a:r>
              <a:rPr lang="en-US" dirty="0" smtClean="0">
                <a:solidFill>
                  <a:srgbClr val="000000"/>
                </a:solidFill>
              </a:rPr>
              <a:t>Measurement &amp; Optimization Strategy</a:t>
            </a:r>
            <a:endParaRPr lang="en-US" dirty="0">
              <a:solidFill>
                <a:srgbClr val="000000"/>
              </a:solidFill>
            </a:endParaRP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4637" y="68262"/>
            <a:ext cx="655508" cy="825169"/>
          </a:xfrm>
          <a:prstGeom prst="rect">
            <a:avLst/>
          </a:prstGeom>
        </p:spPr>
      </p:pic>
    </p:spTree>
    <p:extLst>
      <p:ext uri="{BB962C8B-B14F-4D97-AF65-F5344CB8AC3E}">
        <p14:creationId xmlns:p14="http://schemas.microsoft.com/office/powerpoint/2010/main" val="98877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750"/>
                                        <p:tgtEl>
                                          <p:spTgt spid="58"/>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750"/>
                                        <p:tgtEl>
                                          <p:spTgt spid="59"/>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75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750"/>
                                        <p:tgtEl>
                                          <p:spTgt spid="66"/>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750"/>
                                        <p:tgtEl>
                                          <p:spTgt spid="6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left)">
                                      <p:cBhvr>
                                        <p:cTn id="36" dur="750"/>
                                        <p:tgtEl>
                                          <p:spTgt spid="70"/>
                                        </p:tgtEl>
                                      </p:cBhvr>
                                    </p:animEffect>
                                  </p:childTnLst>
                                </p:cTn>
                              </p:par>
                            </p:childTnLst>
                          </p:cTn>
                        </p:par>
                        <p:par>
                          <p:cTn id="37" fill="hold">
                            <p:stCondLst>
                              <p:cond delay="3250"/>
                            </p:stCondLst>
                            <p:childTnLst>
                              <p:par>
                                <p:cTn id="38" presetID="22" presetClass="entr" presetSubtype="8"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wipe(left)">
                                      <p:cBhvr>
                                        <p:cTn id="40" dur="750"/>
                                        <p:tgtEl>
                                          <p:spTgt spid="71"/>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heel(1)">
                                      <p:cBhvr>
                                        <p:cTn id="44" dur="10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left)">
                                      <p:cBhvr>
                                        <p:cTn id="53" dur="750"/>
                                        <p:tgtEl>
                                          <p:spTgt spid="81"/>
                                        </p:tgtEl>
                                      </p:cBhvr>
                                    </p:animEffect>
                                  </p:childTnLst>
                                </p:cTn>
                              </p:par>
                            </p:childTnLst>
                          </p:cTn>
                        </p:par>
                        <p:par>
                          <p:cTn id="54" fill="hold">
                            <p:stCondLst>
                              <p:cond delay="1750"/>
                            </p:stCondLst>
                            <p:childTnLst>
                              <p:par>
                                <p:cTn id="55" presetID="22" presetClass="entr" presetSubtype="8" fill="hold" grpId="0"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ipe(left)">
                                      <p:cBhvr>
                                        <p:cTn id="57" dur="750"/>
                                        <p:tgtEl>
                                          <p:spTgt spid="82"/>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wipe(left)">
                                      <p:cBhvr>
                                        <p:cTn id="61" dur="750"/>
                                        <p:tgtEl>
                                          <p:spTgt spid="83"/>
                                        </p:tgtEl>
                                      </p:cBhvr>
                                    </p:animEffect>
                                  </p:childTnLst>
                                </p:cTn>
                              </p:par>
                            </p:childTnLst>
                          </p:cTn>
                        </p:par>
                        <p:par>
                          <p:cTn id="62" fill="hold">
                            <p:stCondLst>
                              <p:cond delay="3250"/>
                            </p:stCondLst>
                            <p:childTnLst>
                              <p:par>
                                <p:cTn id="63" presetID="2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up)">
                                      <p:cBhvr>
                                        <p:cTn id="65" dur="2000"/>
                                        <p:tgtEl>
                                          <p:spTgt spid="15"/>
                                        </p:tgtEl>
                                      </p:cBhvr>
                                    </p:animEffect>
                                  </p:childTnLst>
                                </p:cTn>
                              </p:par>
                            </p:childTnLst>
                          </p:cTn>
                        </p:par>
                        <p:par>
                          <p:cTn id="66" fill="hold">
                            <p:stCondLst>
                              <p:cond delay="5250"/>
                            </p:stCondLst>
                            <p:childTnLst>
                              <p:par>
                                <p:cTn id="67" presetID="22" presetClass="entr" presetSubtype="4"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750"/>
                                        <p:tgtEl>
                                          <p:spTgt spid="19"/>
                                        </p:tgtEl>
                                      </p:cBhvr>
                                    </p:animEffect>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1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97"/>
                                        </p:tgtEl>
                                        <p:attrNameLst>
                                          <p:attrName>style.visibility</p:attrName>
                                        </p:attrNameLst>
                                      </p:cBhvr>
                                      <p:to>
                                        <p:strVal val="visible"/>
                                      </p:to>
                                    </p:set>
                                    <p:animEffect transition="in" filter="wipe(left)">
                                      <p:cBhvr>
                                        <p:cTn id="78" dur="750"/>
                                        <p:tgtEl>
                                          <p:spTgt spid="97"/>
                                        </p:tgtEl>
                                      </p:cBhvr>
                                    </p:animEffect>
                                  </p:childTnLst>
                                </p:cTn>
                              </p:par>
                            </p:childTnLst>
                          </p:cTn>
                        </p:par>
                        <p:par>
                          <p:cTn id="79" fill="hold">
                            <p:stCondLst>
                              <p:cond delay="750"/>
                            </p:stCondLst>
                            <p:childTnLst>
                              <p:par>
                                <p:cTn id="80" presetID="22" presetClass="entr" presetSubtype="8" fill="hold" grpId="0"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wipe(left)">
                                      <p:cBhvr>
                                        <p:cTn id="82" dur="750"/>
                                        <p:tgtEl>
                                          <p:spTgt spid="108"/>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left)">
                                      <p:cBhvr>
                                        <p:cTn id="86" dur="750"/>
                                        <p:tgtEl>
                                          <p:spTgt spid="109"/>
                                        </p:tgtEl>
                                      </p:cBhvr>
                                    </p:animEffect>
                                  </p:childTnLst>
                                </p:cTn>
                              </p:par>
                            </p:childTnLst>
                          </p:cTn>
                        </p:par>
                        <p:par>
                          <p:cTn id="87" fill="hold">
                            <p:stCondLst>
                              <p:cond delay="2250"/>
                            </p:stCondLst>
                            <p:childTnLst>
                              <p:par>
                                <p:cTn id="88" presetID="22" presetClass="entr" presetSubtype="8" fill="hold" grpId="0" nodeType="after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wipe(left)">
                                      <p:cBhvr>
                                        <p:cTn id="90" dur="7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8" grpId="0" animBg="1"/>
      <p:bldP spid="59" grpId="0" animBg="1"/>
      <p:bldP spid="60" grpId="0" animBg="1"/>
      <p:bldP spid="66" grpId="0" animBg="1"/>
      <p:bldP spid="69" grpId="0" animBg="1"/>
      <p:bldP spid="70" grpId="0" animBg="1"/>
      <p:bldP spid="71" grpId="0" animBg="1"/>
      <p:bldP spid="81" grpId="0" animBg="1"/>
      <p:bldP spid="82" grpId="0" animBg="1"/>
      <p:bldP spid="83" grpId="0" animBg="1"/>
      <p:bldP spid="97" grpId="0" animBg="1"/>
      <p:bldP spid="108" grpId="0" animBg="1"/>
      <p:bldP spid="109" grpId="0" animBg="1"/>
      <p:bldP spid="1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defTabSz="1107670">
              <a:spcAft>
                <a:spcPts val="0"/>
              </a:spcAft>
            </a:pPr>
            <a:r>
              <a:rPr lang="en-US" sz="2200" dirty="0">
                <a:solidFill>
                  <a:srgbClr val="FFFFFF"/>
                </a:solidFill>
                <a:latin typeface="+mn-lt"/>
              </a:rPr>
              <a:t>Blogs:</a:t>
            </a:r>
          </a:p>
          <a:p>
            <a:pPr defTabSz="1107670">
              <a:spcAft>
                <a:spcPts val="0"/>
              </a:spcAft>
            </a:pPr>
            <a:endParaRPr lang="en-US" sz="2200" dirty="0">
              <a:solidFill>
                <a:srgbClr val="FFFFFF"/>
              </a:solidFill>
              <a:latin typeface="+mn-lt"/>
            </a:endParaRPr>
          </a:p>
          <a:p>
            <a:pPr defTabSz="1107670">
              <a:spcAft>
                <a:spcPts val="0"/>
              </a:spcAft>
            </a:pPr>
            <a:r>
              <a:rPr lang="en-US" sz="2200" dirty="0">
                <a:solidFill>
                  <a:srgbClr val="FFFFFF"/>
                </a:solidFill>
                <a:latin typeface="+mn-lt"/>
                <a:hlinkClick r:id="rId2"/>
              </a:rPr>
              <a:t>http://blogs.msdn.com/b/windowsstore/archive/2012/06/27/improving-apps-with-quality-reports.aspx</a:t>
            </a:r>
            <a:endParaRPr lang="en-US" sz="2200" dirty="0">
              <a:solidFill>
                <a:srgbClr val="FFFFFF"/>
              </a:solidFill>
              <a:latin typeface="+mn-lt"/>
            </a:endParaRPr>
          </a:p>
          <a:p>
            <a:pPr defTabSz="1107670">
              <a:spcAft>
                <a:spcPts val="0"/>
              </a:spcAft>
            </a:pPr>
            <a:endParaRPr lang="en-US" sz="2200" dirty="0">
              <a:solidFill>
                <a:srgbClr val="FFFFFF"/>
              </a:solidFill>
              <a:latin typeface="+mn-lt"/>
            </a:endParaRPr>
          </a:p>
          <a:p>
            <a:pPr defTabSz="1107670">
              <a:spcAft>
                <a:spcPts val="0"/>
              </a:spcAft>
            </a:pPr>
            <a:r>
              <a:rPr lang="en-US" sz="2200" dirty="0">
                <a:solidFill>
                  <a:srgbClr val="FFFFFF"/>
                </a:solidFill>
                <a:latin typeface="+mn-lt"/>
                <a:hlinkClick r:id="rId3"/>
              </a:rPr>
              <a:t>http://blogs.msdn.com/b/windowsstore/archive/2012/05/10/making-customer-focused-decisions-with-adoption-reports.aspx</a:t>
            </a:r>
            <a:endParaRPr lang="en-US" sz="2200" dirty="0">
              <a:solidFill>
                <a:srgbClr val="FFFFFF"/>
              </a:solidFill>
              <a:latin typeface="+mn-lt"/>
            </a:endParaRPr>
          </a:p>
          <a:p>
            <a:pPr defTabSz="1107670">
              <a:spcAft>
                <a:spcPts val="0"/>
              </a:spcAft>
            </a:pPr>
            <a:endParaRPr lang="en-US" sz="2200" dirty="0">
              <a:solidFill>
                <a:srgbClr val="FFFFFF"/>
              </a:solidFill>
              <a:latin typeface="+mn-lt"/>
            </a:endParaRPr>
          </a:p>
          <a:p>
            <a:pPr defTabSz="1107670">
              <a:spcAft>
                <a:spcPts val="0"/>
              </a:spcAft>
            </a:pPr>
            <a:r>
              <a:rPr lang="en-US" sz="2200" dirty="0">
                <a:solidFill>
                  <a:srgbClr val="FFFFFF"/>
                </a:solidFill>
                <a:latin typeface="+mn-lt"/>
                <a:hlinkClick r:id="rId4"/>
              </a:rPr>
              <a:t>http://blogs.msdn.com/b/windowsstore/</a:t>
            </a:r>
            <a:endParaRPr lang="en-US" sz="2200" dirty="0">
              <a:solidFill>
                <a:srgbClr val="FFFFFF"/>
              </a:solidFill>
              <a:latin typeface="+mn-lt"/>
            </a:endParaRPr>
          </a:p>
          <a:p>
            <a:pPr defTabSz="1107670">
              <a:spcAft>
                <a:spcPts val="0"/>
              </a:spcAft>
            </a:pPr>
            <a:endParaRPr lang="en-US" sz="2200" dirty="0">
              <a:solidFill>
                <a:srgbClr val="FFFFFF"/>
              </a:solidFill>
              <a:latin typeface="+mn-lt"/>
            </a:endParaRPr>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Please submit session evals by using the Build Windows 8 app</a:t>
            </a:r>
          </a:p>
          <a:p>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5"/>
              </a:rPr>
              <a:t>http://aka.ms/BuildSessions</a:t>
            </a:r>
            <a:endParaRPr lang="en-US" sz="2400" dirty="0">
              <a:solidFill>
                <a:srgbClr val="FFFFFF"/>
              </a:solidFill>
            </a:endParaRPr>
          </a:p>
        </p:txBody>
      </p:sp>
    </p:spTree>
    <p:extLst>
      <p:ext uri="{BB962C8B-B14F-4D97-AF65-F5344CB8AC3E}">
        <p14:creationId xmlns:p14="http://schemas.microsoft.com/office/powerpoint/2010/main" val="3064059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marL="571500" indent="-571500">
              <a:buFont typeface="Arial" pitchFamily="34" charset="0"/>
              <a:buChar char="•"/>
            </a:pPr>
            <a:r>
              <a:rPr lang="en-US" sz="2800" dirty="0" smtClean="0"/>
              <a:t>Develop: </a:t>
            </a:r>
            <a:r>
              <a:rPr lang="en-US" sz="2800" u="sng" dirty="0" smtClean="0">
                <a:hlinkClick r:id="rId2"/>
              </a:rPr>
              <a:t>http</a:t>
            </a:r>
            <a:r>
              <a:rPr lang="en-US" sz="2800" u="sng" dirty="0">
                <a:hlinkClick r:id="rId2"/>
              </a:rPr>
              <a:t>://msdn.microsoft.com/en-US/windows/apps/br229512</a:t>
            </a:r>
            <a:r>
              <a:rPr lang="en-US" sz="2800" dirty="0"/>
              <a:t> </a:t>
            </a:r>
            <a:endParaRPr lang="en-US" sz="2800" dirty="0" smtClean="0"/>
          </a:p>
          <a:p>
            <a:pPr marL="571500" indent="-571500">
              <a:buFont typeface="Arial" pitchFamily="34" charset="0"/>
              <a:buChar char="•"/>
            </a:pPr>
            <a:r>
              <a:rPr lang="en-US" sz="2800" dirty="0" smtClean="0"/>
              <a:t>Design: </a:t>
            </a:r>
            <a:r>
              <a:rPr lang="en-US" sz="2800" u="sng" dirty="0">
                <a:hlinkClick r:id="rId3"/>
              </a:rPr>
              <a:t>http://design.windows.com/</a:t>
            </a:r>
            <a:r>
              <a:rPr lang="en-US" sz="2800" dirty="0"/>
              <a:t> </a:t>
            </a:r>
            <a:endParaRPr lang="en-US" sz="2800" dirty="0" smtClean="0"/>
          </a:p>
          <a:p>
            <a:pPr marL="571500" indent="-571500">
              <a:buFont typeface="Arial" pitchFamily="34" charset="0"/>
              <a:buChar char="•"/>
            </a:pPr>
            <a:r>
              <a:rPr lang="en-US" sz="2800" dirty="0" smtClean="0"/>
              <a:t>Samples: </a:t>
            </a:r>
            <a:r>
              <a:rPr lang="en-US" sz="2800" u="sng" dirty="0" smtClean="0">
                <a:hlinkClick r:id="rId4"/>
              </a:rPr>
              <a:t>http</a:t>
            </a:r>
            <a:r>
              <a:rPr lang="en-US" sz="2800" u="sng" dirty="0">
                <a:hlinkClick r:id="rId4"/>
              </a:rPr>
              <a:t>://code.msdn.microsoft.com/windowsapps/Windows-8-Modern-Style-App-Samples</a:t>
            </a:r>
            <a:endParaRPr lang="en-US" sz="2800" dirty="0" smtClean="0"/>
          </a:p>
          <a:p>
            <a:pPr marL="571500" indent="-571500">
              <a:buFont typeface="Arial" pitchFamily="34" charset="0"/>
              <a:buChar char="•"/>
            </a:pPr>
            <a:r>
              <a:rPr lang="en-US" sz="2800" dirty="0"/>
              <a:t>Videos: </a:t>
            </a:r>
            <a:r>
              <a:rPr lang="en-US" sz="2800" u="sng" dirty="0">
                <a:hlinkClick r:id="rId5"/>
              </a:rPr>
              <a:t>http://channel9.msdn.com/Windows</a:t>
            </a:r>
            <a:endParaRPr lang="en-US" sz="2800" u="sng" dirty="0"/>
          </a:p>
          <a:p>
            <a:pPr marL="571500" indent="-571500">
              <a:buFont typeface="Arial" pitchFamily="34" charset="0"/>
              <a:buChar char="•"/>
            </a:pPr>
            <a:endParaRPr lang="en-US"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Please submit session evals by using the Build Windows 8 app</a:t>
            </a:r>
          </a:p>
          <a:p>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6"/>
              </a:rPr>
              <a:t>http://aka.ms/BuildSessions</a:t>
            </a:r>
            <a:endParaRPr lang="en-US" sz="2400" dirty="0">
              <a:solidFill>
                <a:srgbClr val="FFFFFF"/>
              </a:solidFill>
            </a:endParaRPr>
          </a:p>
        </p:txBody>
      </p:sp>
    </p:spTree>
    <p:extLst>
      <p:ext uri="{BB962C8B-B14F-4D97-AF65-F5344CB8AC3E}">
        <p14:creationId xmlns:p14="http://schemas.microsoft.com/office/powerpoint/2010/main" val="1202942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744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7742237" y="2125663"/>
            <a:ext cx="2819400" cy="3124200"/>
          </a:xfrm>
        </p:spPr>
        <p:txBody>
          <a:bodyPr/>
          <a:lstStyle/>
          <a:p>
            <a:r>
              <a:rPr lang="en-US" b="1" dirty="0" smtClean="0"/>
              <a:t>Adoption</a:t>
            </a:r>
          </a:p>
          <a:p>
            <a:r>
              <a:rPr lang="en-US" b="1" dirty="0" smtClean="0"/>
              <a:t>Ratings</a:t>
            </a:r>
          </a:p>
          <a:p>
            <a:r>
              <a:rPr lang="en-US" b="1" dirty="0" smtClean="0"/>
              <a:t>Quality</a:t>
            </a:r>
          </a:p>
          <a:p>
            <a:r>
              <a:rPr lang="en-US" b="1" dirty="0" smtClean="0"/>
              <a:t>Store Trends</a:t>
            </a:r>
          </a:p>
        </p:txBody>
      </p:sp>
      <p:sp>
        <p:nvSpPr>
          <p:cNvPr id="5" name="Title 4"/>
          <p:cNvSpPr>
            <a:spLocks noGrp="1"/>
          </p:cNvSpPr>
          <p:nvPr>
            <p:ph type="title"/>
          </p:nvPr>
        </p:nvSpPr>
        <p:spPr/>
        <p:txBody>
          <a:bodyPr/>
          <a:lstStyle/>
          <a:p>
            <a:r>
              <a:rPr lang="en-US" dirty="0" smtClean="0"/>
              <a:t>Windows Store Analytics</a:t>
            </a:r>
            <a:endParaRPr lang="en-US" dirty="0"/>
          </a:p>
        </p:txBody>
      </p:sp>
    </p:spTree>
    <p:extLst>
      <p:ext uri="{BB962C8B-B14F-4D97-AF65-F5344CB8AC3E}">
        <p14:creationId xmlns:p14="http://schemas.microsoft.com/office/powerpoint/2010/main" val="1044566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731837" y="2201862"/>
            <a:ext cx="2819400" cy="3124200"/>
          </a:xfrm>
        </p:spPr>
        <p:txBody>
          <a:bodyPr/>
          <a:lstStyle/>
          <a:p>
            <a:r>
              <a:rPr lang="en-US" b="1" dirty="0" smtClean="0"/>
              <a:t>Adoption</a:t>
            </a:r>
          </a:p>
          <a:p>
            <a:r>
              <a:rPr lang="en-US" b="1" dirty="0" smtClean="0"/>
              <a:t>Ratings</a:t>
            </a:r>
          </a:p>
          <a:p>
            <a:r>
              <a:rPr lang="en-US" b="1" dirty="0" smtClean="0"/>
              <a:t>Quality</a:t>
            </a:r>
          </a:p>
          <a:p>
            <a:r>
              <a:rPr lang="en-US" b="1" dirty="0" smtClean="0"/>
              <a:t>Store Trends</a:t>
            </a:r>
          </a:p>
        </p:txBody>
      </p:sp>
      <p:sp>
        <p:nvSpPr>
          <p:cNvPr id="5" name="Title 4"/>
          <p:cNvSpPr>
            <a:spLocks noGrp="1"/>
          </p:cNvSpPr>
          <p:nvPr>
            <p:ph type="title"/>
          </p:nvPr>
        </p:nvSpPr>
        <p:spPr/>
        <p:txBody>
          <a:bodyPr/>
          <a:lstStyle/>
          <a:p>
            <a:r>
              <a:rPr lang="en-US" dirty="0" smtClean="0"/>
              <a:t>Windows Store Analytics</a:t>
            </a:r>
            <a:endParaRPr lang="en-US" dirty="0"/>
          </a:p>
        </p:txBody>
      </p:sp>
      <p:sp>
        <p:nvSpPr>
          <p:cNvPr id="3" name="Rectangle 2"/>
          <p:cNvSpPr/>
          <p:nvPr/>
        </p:nvSpPr>
        <p:spPr>
          <a:xfrm>
            <a:off x="4725987" y="2458172"/>
            <a:ext cx="6216650" cy="2640723"/>
          </a:xfrm>
          <a:prstGeom prst="rect">
            <a:avLst/>
          </a:prstGeom>
        </p:spPr>
        <p:txBody>
          <a:bodyPr>
            <a:spAutoFit/>
          </a:bodyPr>
          <a:lstStyle/>
          <a:p>
            <a:pPr defTabSz="911932">
              <a:spcBef>
                <a:spcPct val="20000"/>
              </a:spcBef>
            </a:pPr>
            <a:r>
              <a:rPr lang="en-US" sz="3600" dirty="0">
                <a:gradFill>
                  <a:gsLst>
                    <a:gs pos="0">
                      <a:srgbClr val="FFFFFF"/>
                    </a:gs>
                    <a:gs pos="100000">
                      <a:srgbClr val="FFFFFF"/>
                    </a:gs>
                  </a:gsLst>
                  <a:lin ang="5400000" scaled="0"/>
                </a:gradFill>
                <a:latin typeface="Segoe UI Light"/>
              </a:rPr>
              <a:t>Know your customer base</a:t>
            </a:r>
          </a:p>
          <a:p>
            <a:pPr defTabSz="911932">
              <a:spcBef>
                <a:spcPct val="20000"/>
              </a:spcBef>
            </a:pPr>
            <a:r>
              <a:rPr lang="en-US" sz="3600" dirty="0">
                <a:gradFill>
                  <a:gsLst>
                    <a:gs pos="0">
                      <a:srgbClr val="FFFFFF"/>
                    </a:gs>
                    <a:gs pos="100000">
                      <a:srgbClr val="FFFFFF"/>
                    </a:gs>
                  </a:gsLst>
                  <a:lin ang="5400000" scaled="0"/>
                </a:gradFill>
                <a:latin typeface="Segoe UI Light"/>
              </a:rPr>
              <a:t>Improve customer satisfaction</a:t>
            </a:r>
          </a:p>
          <a:p>
            <a:pPr defTabSz="911932">
              <a:spcBef>
                <a:spcPct val="20000"/>
              </a:spcBef>
            </a:pPr>
            <a:r>
              <a:rPr lang="en-US" sz="3600" dirty="0">
                <a:gradFill>
                  <a:gsLst>
                    <a:gs pos="0">
                      <a:srgbClr val="FFFFFF"/>
                    </a:gs>
                    <a:gs pos="100000">
                      <a:srgbClr val="FFFFFF"/>
                    </a:gs>
                  </a:gsLst>
                  <a:lin ang="5400000" scaled="0"/>
                </a:gradFill>
                <a:latin typeface="Segoe UI Light"/>
              </a:rPr>
              <a:t>Increase reliability of app</a:t>
            </a:r>
          </a:p>
          <a:p>
            <a:pPr defTabSz="911932">
              <a:spcBef>
                <a:spcPct val="20000"/>
              </a:spcBef>
            </a:pPr>
            <a:r>
              <a:rPr lang="en-US" sz="3600" dirty="0">
                <a:gradFill>
                  <a:gsLst>
                    <a:gs pos="0">
                      <a:srgbClr val="FFFFFF"/>
                    </a:gs>
                    <a:gs pos="100000">
                      <a:srgbClr val="FFFFFF"/>
                    </a:gs>
                  </a:gsLst>
                  <a:lin ang="5400000" scaled="0"/>
                </a:gradFill>
                <a:latin typeface="Segoe UI Light"/>
              </a:rPr>
              <a:t>Find new opportunities</a:t>
            </a:r>
          </a:p>
        </p:txBody>
      </p:sp>
    </p:spTree>
    <p:extLst>
      <p:ext uri="{BB962C8B-B14F-4D97-AF65-F5344CB8AC3E}">
        <p14:creationId xmlns:p14="http://schemas.microsoft.com/office/powerpoint/2010/main" val="134474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1349766"/>
          </a:xfrm>
        </p:spPr>
        <p:txBody>
          <a:bodyPr/>
          <a:lstStyle/>
          <a:p>
            <a:r>
              <a:rPr lang="en-US" dirty="0" smtClean="0"/>
              <a:t>Using Adoption reports to </a:t>
            </a:r>
            <a:r>
              <a:rPr lang="en-US" i="1" dirty="0" smtClean="0"/>
              <a:t>know your customers</a:t>
            </a:r>
            <a:r>
              <a:rPr lang="en-US" dirty="0" smtClean="0"/>
              <a:t>.</a:t>
            </a:r>
            <a:endParaRPr lang="en-US" dirty="0"/>
          </a:p>
        </p:txBody>
      </p:sp>
      <p:sp>
        <p:nvSpPr>
          <p:cNvPr id="2" name="Text Placeholder 1"/>
          <p:cNvSpPr>
            <a:spLocks noGrp="1"/>
          </p:cNvSpPr>
          <p:nvPr>
            <p:ph type="body" sz="quarter" idx="10"/>
          </p:nvPr>
        </p:nvSpPr>
        <p:spPr>
          <a:xfrm>
            <a:off x="4560041" y="1942924"/>
            <a:ext cx="5809667" cy="3030961"/>
          </a:xfrm>
        </p:spPr>
        <p:txBody>
          <a:bodyPr/>
          <a:lstStyle/>
          <a:p>
            <a:pPr marL="555132" indent="-555132">
              <a:buFont typeface="Arial" pitchFamily="34" charset="0"/>
              <a:buChar char="•"/>
            </a:pPr>
            <a:r>
              <a:rPr lang="en-US" sz="3400" dirty="0"/>
              <a:t>Conversion</a:t>
            </a:r>
          </a:p>
          <a:p>
            <a:pPr marL="555132" indent="-555132">
              <a:buFont typeface="Arial" pitchFamily="34" charset="0"/>
              <a:buChar char="•"/>
            </a:pPr>
            <a:r>
              <a:rPr lang="en-US" sz="3400" dirty="0"/>
              <a:t>Referrers</a:t>
            </a:r>
          </a:p>
          <a:p>
            <a:pPr marL="555132" indent="-555132">
              <a:buFont typeface="Arial" pitchFamily="34" charset="0"/>
              <a:buChar char="•"/>
            </a:pPr>
            <a:r>
              <a:rPr lang="en-US" sz="3400" dirty="0"/>
              <a:t>Downloads</a:t>
            </a:r>
          </a:p>
          <a:p>
            <a:pPr marL="555132" indent="-555132">
              <a:buFont typeface="Arial" pitchFamily="34" charset="0"/>
              <a:buChar char="•"/>
            </a:pPr>
            <a:r>
              <a:rPr lang="en-US" sz="3400" dirty="0"/>
              <a:t>In-app Purchases</a:t>
            </a:r>
          </a:p>
          <a:p>
            <a:pPr marL="555132" indent="-555132">
              <a:buFont typeface="Arial" pitchFamily="34" charset="0"/>
              <a:buChar char="•"/>
            </a:pPr>
            <a:r>
              <a:rPr lang="en-US" sz="3400" dirty="0"/>
              <a:t>Usage</a:t>
            </a:r>
          </a:p>
        </p:txBody>
      </p:sp>
      <p:sp>
        <p:nvSpPr>
          <p:cNvPr id="4" name="Content Placeholder 3"/>
          <p:cNvSpPr>
            <a:spLocks noGrp="1"/>
          </p:cNvSpPr>
          <p:nvPr>
            <p:ph type="body" sz="quarter" idx="11"/>
          </p:nvPr>
        </p:nvSpPr>
        <p:spPr>
          <a:xfrm>
            <a:off x="274637" y="2582862"/>
            <a:ext cx="3870856" cy="2286000"/>
          </a:xfrm>
        </p:spPr>
        <p:txBody>
          <a:bodyPr/>
          <a:lstStyle/>
          <a:p>
            <a:r>
              <a:rPr lang="en-US" dirty="0" smtClean="0"/>
              <a:t>Adoption reports provide analytic </a:t>
            </a:r>
            <a:r>
              <a:rPr lang="en-US" dirty="0"/>
              <a:t>data </a:t>
            </a:r>
            <a:r>
              <a:rPr lang="en-US" dirty="0" smtClean="0"/>
              <a:t>to help you understand your customers both actual and potential.</a:t>
            </a:r>
          </a:p>
        </p:txBody>
      </p:sp>
    </p:spTree>
    <p:extLst>
      <p:ext uri="{BB962C8B-B14F-4D97-AF65-F5344CB8AC3E}">
        <p14:creationId xmlns:p14="http://schemas.microsoft.com/office/powerpoint/2010/main" val="181935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7200" cy="914400"/>
          </a:xfrm>
        </p:spPr>
        <p:txBody>
          <a:bodyPr/>
          <a:lstStyle/>
          <a:p>
            <a:r>
              <a:rPr lang="en-US" dirty="0" smtClean="0">
                <a:solidFill>
                  <a:schemeClr val="bg1"/>
                </a:solidFill>
              </a:rPr>
              <a:t>Adoption</a:t>
            </a:r>
            <a:endParaRPr lang="en-US" dirty="0">
              <a:solidFill>
                <a:schemeClr val="bg1"/>
              </a:solidFill>
            </a:endParaRPr>
          </a:p>
        </p:txBody>
      </p:sp>
      <p:sp>
        <p:nvSpPr>
          <p:cNvPr id="8" name="Content Placeholder 3"/>
          <p:cNvSpPr>
            <a:spLocks noGrp="1"/>
          </p:cNvSpPr>
          <p:nvPr>
            <p:ph type="body" sz="quarter" idx="11"/>
          </p:nvPr>
        </p:nvSpPr>
        <p:spPr>
          <a:xfrm>
            <a:off x="373528" y="2167979"/>
            <a:ext cx="3730943" cy="1723095"/>
          </a:xfrm>
        </p:spPr>
        <p:txBody>
          <a:bodyPr/>
          <a:lstStyle/>
          <a:p>
            <a:r>
              <a:rPr lang="en-US" sz="3400" b="1" dirty="0">
                <a:solidFill>
                  <a:schemeClr val="bg1"/>
                </a:solidFill>
              </a:rPr>
              <a:t>Conversion</a:t>
            </a:r>
          </a:p>
          <a:p>
            <a:r>
              <a:rPr lang="en-US" dirty="0" smtClean="0">
                <a:solidFill>
                  <a:schemeClr val="bg1"/>
                </a:solidFill>
              </a:rPr>
              <a:t>Referrers</a:t>
            </a:r>
          </a:p>
          <a:p>
            <a:r>
              <a:rPr lang="en-US" dirty="0" smtClean="0">
                <a:solidFill>
                  <a:schemeClr val="bg1"/>
                </a:solidFill>
              </a:rPr>
              <a:t>Downloads</a:t>
            </a:r>
          </a:p>
          <a:p>
            <a:r>
              <a:rPr lang="en-US" dirty="0" smtClean="0">
                <a:solidFill>
                  <a:schemeClr val="bg1"/>
                </a:solidFill>
              </a:rPr>
              <a:t>In-app Purchases</a:t>
            </a:r>
          </a:p>
          <a:p>
            <a:r>
              <a:rPr lang="en-US" dirty="0" smtClean="0">
                <a:solidFill>
                  <a:schemeClr val="bg1"/>
                </a:solidFill>
              </a:rPr>
              <a:t>Usage</a:t>
            </a:r>
          </a:p>
        </p:txBody>
      </p:sp>
      <p:pic>
        <p:nvPicPr>
          <p:cNvPr id="1026" name="Picture 2" descr="A typical eample of a conversion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227" y="1591579"/>
            <a:ext cx="6140510" cy="30601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261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0.xml><?xml version="1.0" encoding="utf-8"?>
<a:theme xmlns:a="http://schemas.openxmlformats.org/drawingml/2006/main" name="5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1.xml><?xml version="1.0" encoding="utf-8"?>
<a:theme xmlns:a="http://schemas.openxmlformats.org/drawingml/2006/main" name="3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2.xml><?xml version="1.0" encoding="utf-8"?>
<a:theme xmlns:a="http://schemas.openxmlformats.org/drawingml/2006/main" name="4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3.xml><?xml version="1.0" encoding="utf-8"?>
<a:theme xmlns:a="http://schemas.openxmlformats.org/drawingml/2006/main" name="7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4.xml><?xml version="1.0" encoding="utf-8"?>
<a:theme xmlns:a="http://schemas.openxmlformats.org/drawingml/2006/main" name="6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5.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4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1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7.xml><?xml version="1.0" encoding="utf-8"?>
<a:theme xmlns:a="http://schemas.openxmlformats.org/drawingml/2006/main" name="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8.xml><?xml version="1.0" encoding="utf-8"?>
<a:theme xmlns:a="http://schemas.openxmlformats.org/drawingml/2006/main" name="5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9.xml><?xml version="1.0" encoding="utf-8"?>
<a:theme xmlns:a="http://schemas.openxmlformats.org/drawingml/2006/main" name="2_Build_Template_16x9 (2)">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Richard Fricks</External_x0020_Speaker>
    <Session_x0020_Code xmlns="2295e2e7-0eeb-498e-8716-217bb2ee6ee3"> 2-102</Session_x0020_Code>
    <ProductTaxHTField0 xmlns="2295e2e7-0eeb-498e-8716-217bb2ee6ee3">
      <Terms xmlns="http://schemas.microsoft.com/office/infopath/2007/PartnerControls"/>
    </ProductTaxHTField0>
    <Presentation_x0020_Date xmlns="2295e2e7-0eeb-498e-8716-217bb2ee6ee3">2012-11-01T00:00:00-07:00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2295e2e7-0eeb-498e-8716-217bb2ee6ee3"/>
    <ds:schemaRef ds:uri="8b529f77-48ab-4581-b468-93f09345b8aa"/>
    <ds:schemaRef ds:uri="230e9df3-be65-4c73-a93b-d1236ebd677e"/>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4</TotalTime>
  <Words>994</Words>
  <Application>Microsoft Office PowerPoint</Application>
  <PresentationFormat>Custom</PresentationFormat>
  <Paragraphs>340</Paragraphs>
  <Slides>54</Slides>
  <Notes>38</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54</vt:i4>
      </vt:variant>
    </vt:vector>
  </HeadingPairs>
  <TitlesOfParts>
    <vt:vector size="78" baseType="lpstr">
      <vt:lpstr>ＭＳ Ｐゴシック</vt:lpstr>
      <vt:lpstr>Adobe Clean</vt:lpstr>
      <vt:lpstr>Arial</vt:lpstr>
      <vt:lpstr>Avenir LT Pro 45 Book</vt:lpstr>
      <vt:lpstr>Calibri</vt:lpstr>
      <vt:lpstr>Consolas</vt:lpstr>
      <vt:lpstr>Segoe UI</vt:lpstr>
      <vt:lpstr>Segoe UI Light</vt:lpstr>
      <vt:lpstr>Trebuchet MS</vt:lpstr>
      <vt:lpstr>1_5-30405_Build_Template_16x9_DarkBlue_Color_Background</vt:lpstr>
      <vt:lpstr>4_5-30405_Build_Template_16x9_White_Background</vt:lpstr>
      <vt:lpstr>3_5-30405_Build_Template_16x9_Red_Color_Background</vt:lpstr>
      <vt:lpstr>2_5-30405_Build_Template_16x9_LightBlue_Color_Background</vt:lpstr>
      <vt:lpstr>4_5-30405_Build_Template_16x9_Red_Color_Background</vt:lpstr>
      <vt:lpstr>1_Build_Template_16x9 (2)</vt:lpstr>
      <vt:lpstr>Build_Template_16x9 (2)</vt:lpstr>
      <vt:lpstr>5_5-30405_Build_Template_16x9_White_Background</vt:lpstr>
      <vt:lpstr>2_Build_Template_16x9 (2)</vt:lpstr>
      <vt:lpstr>5_Build_Template_16x9 (2)</vt:lpstr>
      <vt:lpstr>3_Build_Template_16x9 (2)</vt:lpstr>
      <vt:lpstr>4_Build_Template_16x9 (2)</vt:lpstr>
      <vt:lpstr>7_5-30405_Build_Template_16x9_White_Background</vt:lpstr>
      <vt:lpstr>6_Build_Template_16x9 (2)</vt:lpstr>
      <vt:lpstr>2_5-30405_Build_Template_16x9_DarkBlue_Color_Background</vt:lpstr>
      <vt:lpstr>Analytics For Windows 8</vt:lpstr>
      <vt:lpstr>Analytics is about providing you with information about your application—information that will help you  make customer-focused, data-driven decisions.</vt:lpstr>
      <vt:lpstr>Agenda: Windows Store Analytics</vt:lpstr>
      <vt:lpstr>Analytics / Telemetry</vt:lpstr>
      <vt:lpstr>Enabling Telemetry</vt:lpstr>
      <vt:lpstr>Windows Store Analytics</vt:lpstr>
      <vt:lpstr>Windows Store Analytics</vt:lpstr>
      <vt:lpstr>Using Adoption reports to know your customers.</vt:lpstr>
      <vt:lpstr>Adoption</vt:lpstr>
      <vt:lpstr>Adoption</vt:lpstr>
      <vt:lpstr>Adoption</vt:lpstr>
      <vt:lpstr>Who are my Customers?</vt:lpstr>
      <vt:lpstr>Adoption</vt:lpstr>
      <vt:lpstr>Adoption</vt:lpstr>
      <vt:lpstr>Using Ratings reports to Improve Customer Satisfaction </vt:lpstr>
      <vt:lpstr>Ratings</vt:lpstr>
      <vt:lpstr>Ratings</vt:lpstr>
      <vt:lpstr>Ratings</vt:lpstr>
      <vt:lpstr>Using Quality Reports to Improve Application Reliability</vt:lpstr>
      <vt:lpstr>Using Quality Reports to Improve Application Reliability</vt:lpstr>
      <vt:lpstr>Quality</vt:lpstr>
      <vt:lpstr>Quality</vt:lpstr>
      <vt:lpstr>Quality</vt:lpstr>
      <vt:lpstr>Demo: Crash Analysis</vt:lpstr>
      <vt:lpstr>PowerPoint Presentation</vt:lpstr>
      <vt:lpstr>PowerPoint Presentation</vt:lpstr>
      <vt:lpstr>PowerPoint Presentation</vt:lpstr>
      <vt:lpstr>PowerPoint Presentation</vt:lpstr>
      <vt:lpstr>PowerPoint Presentation</vt:lpstr>
      <vt:lpstr>PowerPoint Presentation</vt:lpstr>
      <vt:lpstr>Using Trend Reports to Find New Opportunities</vt:lpstr>
      <vt:lpstr>Using Trend Reports to Find New Opportunities</vt:lpstr>
      <vt:lpstr>Using Trend Reports to Find New Opportunities</vt:lpstr>
      <vt:lpstr>Other Analytic Options for Windows 8</vt:lpstr>
      <vt:lpstr>Industry Trends: Tablets &amp; Shopping</vt:lpstr>
      <vt:lpstr>Industry Trends:  Tablets and Mobile Websites</vt:lpstr>
      <vt:lpstr>Industry Trends:  Tablet Engagement</vt:lpstr>
      <vt:lpstr>Demo: Developer Connections</vt:lpstr>
      <vt:lpstr>Demo: Adding App Analytics &amp; Bloodhound</vt:lpstr>
      <vt:lpstr>Measurement &amp; Reporting</vt:lpstr>
      <vt:lpstr>Lifecycle Reporting</vt:lpstr>
      <vt:lpstr>User &amp; Usage</vt:lpstr>
      <vt:lpstr>User &amp; Usage</vt:lpstr>
      <vt:lpstr>User &amp; Usage</vt:lpstr>
      <vt:lpstr>Technology</vt:lpstr>
      <vt:lpstr>Technology</vt:lpstr>
      <vt:lpstr>Technology</vt:lpstr>
      <vt:lpstr>Custom</vt:lpstr>
      <vt:lpstr>Custom</vt:lpstr>
      <vt:lpstr>Custom</vt:lpstr>
      <vt:lpstr>PowerPoint Presentation</vt:lpstr>
      <vt:lpstr>Resources</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 For Windows 8</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4</cp:revision>
  <dcterms:created xsi:type="dcterms:W3CDTF">2012-10-29T23:22:51Z</dcterms:created>
  <dcterms:modified xsi:type="dcterms:W3CDTF">2012-11-02T14:28:59Z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