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1" r:id="rId4"/>
    <p:sldMasterId id="2147484290" r:id="rId5"/>
    <p:sldMasterId id="2147484268" r:id="rId6"/>
    <p:sldMasterId id="2147484246" r:id="rId7"/>
    <p:sldMasterId id="2147484330" r:id="rId8"/>
    <p:sldMasterId id="2147484346" r:id="rId9"/>
  </p:sldMasterIdLst>
  <p:notesMasterIdLst>
    <p:notesMasterId r:id="rId39"/>
  </p:notesMasterIdLst>
  <p:handoutMasterIdLst>
    <p:handoutMasterId r:id="rId40"/>
  </p:handoutMasterIdLst>
  <p:sldIdLst>
    <p:sldId id="1117" r:id="rId10"/>
    <p:sldId id="1118" r:id="rId11"/>
    <p:sldId id="1119" r:id="rId12"/>
    <p:sldId id="1120" r:id="rId13"/>
    <p:sldId id="1121" r:id="rId14"/>
    <p:sldId id="1122" r:id="rId15"/>
    <p:sldId id="1123" r:id="rId16"/>
    <p:sldId id="1127" r:id="rId17"/>
    <p:sldId id="1128" r:id="rId18"/>
    <p:sldId id="1129" r:id="rId19"/>
    <p:sldId id="1130" r:id="rId20"/>
    <p:sldId id="1131" r:id="rId21"/>
    <p:sldId id="1132" r:id="rId22"/>
    <p:sldId id="1133" r:id="rId23"/>
    <p:sldId id="1134" r:id="rId24"/>
    <p:sldId id="1135" r:id="rId25"/>
    <p:sldId id="1136" r:id="rId26"/>
    <p:sldId id="1137" r:id="rId27"/>
    <p:sldId id="1138" r:id="rId28"/>
    <p:sldId id="1139" r:id="rId29"/>
    <p:sldId id="1140" r:id="rId30"/>
    <p:sldId id="1141" r:id="rId31"/>
    <p:sldId id="1142" r:id="rId32"/>
    <p:sldId id="1143" r:id="rId33"/>
    <p:sldId id="1145" r:id="rId34"/>
    <p:sldId id="1146" r:id="rId35"/>
    <p:sldId id="1147" r:id="rId36"/>
    <p:sldId id="1149" r:id="rId37"/>
    <p:sldId id="1148" r:id="rId38"/>
  </p:sldIdLst>
  <p:sldSz cx="12436475" cy="6994525"/>
  <p:notesSz cx="6858000" cy="9144000"/>
  <p:defaultTextStyle>
    <a:defPPr>
      <a:defRPr lang="en-US"/>
    </a:defPPr>
    <a:lvl1pPr marL="0" algn="l" defTabSz="932503" rtl="0" eaLnBrk="1" latinLnBrk="0" hangingPunct="1">
      <a:defRPr sz="1800" kern="1200">
        <a:solidFill>
          <a:schemeClr val="tx1"/>
        </a:solidFill>
        <a:latin typeface="+mn-lt"/>
        <a:ea typeface="+mn-ea"/>
        <a:cs typeface="+mn-cs"/>
      </a:defRPr>
    </a:lvl1pPr>
    <a:lvl2pPr marL="466252" algn="l" defTabSz="932503" rtl="0" eaLnBrk="1" latinLnBrk="0" hangingPunct="1">
      <a:defRPr sz="1800" kern="1200">
        <a:solidFill>
          <a:schemeClr val="tx1"/>
        </a:solidFill>
        <a:latin typeface="+mn-lt"/>
        <a:ea typeface="+mn-ea"/>
        <a:cs typeface="+mn-cs"/>
      </a:defRPr>
    </a:lvl2pPr>
    <a:lvl3pPr marL="932503" algn="l" defTabSz="932503" rtl="0" eaLnBrk="1" latinLnBrk="0" hangingPunct="1">
      <a:defRPr sz="1800" kern="1200">
        <a:solidFill>
          <a:schemeClr val="tx1"/>
        </a:solidFill>
        <a:latin typeface="+mn-lt"/>
        <a:ea typeface="+mn-ea"/>
        <a:cs typeface="+mn-cs"/>
      </a:defRPr>
    </a:lvl3pPr>
    <a:lvl4pPr marL="1398755" algn="l" defTabSz="932503" rtl="0" eaLnBrk="1" latinLnBrk="0" hangingPunct="1">
      <a:defRPr sz="1800" kern="1200">
        <a:solidFill>
          <a:schemeClr val="tx1"/>
        </a:solidFill>
        <a:latin typeface="+mn-lt"/>
        <a:ea typeface="+mn-ea"/>
        <a:cs typeface="+mn-cs"/>
      </a:defRPr>
    </a:lvl4pPr>
    <a:lvl5pPr marL="1865006" algn="l" defTabSz="932503" rtl="0" eaLnBrk="1" latinLnBrk="0" hangingPunct="1">
      <a:defRPr sz="1800" kern="1200">
        <a:solidFill>
          <a:schemeClr val="tx1"/>
        </a:solidFill>
        <a:latin typeface="+mn-lt"/>
        <a:ea typeface="+mn-ea"/>
        <a:cs typeface="+mn-cs"/>
      </a:defRPr>
    </a:lvl5pPr>
    <a:lvl6pPr marL="2331259" algn="l" defTabSz="932503" rtl="0" eaLnBrk="1" latinLnBrk="0" hangingPunct="1">
      <a:defRPr sz="1800" kern="1200">
        <a:solidFill>
          <a:schemeClr val="tx1"/>
        </a:solidFill>
        <a:latin typeface="+mn-lt"/>
        <a:ea typeface="+mn-ea"/>
        <a:cs typeface="+mn-cs"/>
      </a:defRPr>
    </a:lvl6pPr>
    <a:lvl7pPr marL="2797510" algn="l" defTabSz="932503" rtl="0" eaLnBrk="1" latinLnBrk="0" hangingPunct="1">
      <a:defRPr sz="1800" kern="1200">
        <a:solidFill>
          <a:schemeClr val="tx1"/>
        </a:solidFill>
        <a:latin typeface="+mn-lt"/>
        <a:ea typeface="+mn-ea"/>
        <a:cs typeface="+mn-cs"/>
      </a:defRPr>
    </a:lvl7pPr>
    <a:lvl8pPr marL="3263762" algn="l" defTabSz="932503" rtl="0" eaLnBrk="1" latinLnBrk="0" hangingPunct="1">
      <a:defRPr sz="1800" kern="1200">
        <a:solidFill>
          <a:schemeClr val="tx1"/>
        </a:solidFill>
        <a:latin typeface="+mn-lt"/>
        <a:ea typeface="+mn-ea"/>
        <a:cs typeface="+mn-cs"/>
      </a:defRPr>
    </a:lvl8pPr>
    <a:lvl9pPr marL="3730014" algn="l" defTabSz="93250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w to use this template" id="{E60AC486-1BAF-498A-9A57-7A5A1B7BADB5}">
          <p14:sldIdLst>
            <p14:sldId id="1117"/>
            <p14:sldId id="1118"/>
            <p14:sldId id="1119"/>
            <p14:sldId id="1120"/>
            <p14:sldId id="1121"/>
            <p14:sldId id="1122"/>
            <p14:sldId id="1123"/>
            <p14:sldId id="1127"/>
            <p14:sldId id="1128"/>
            <p14:sldId id="1129"/>
            <p14:sldId id="1130"/>
            <p14:sldId id="1131"/>
            <p14:sldId id="1132"/>
            <p14:sldId id="1133"/>
            <p14:sldId id="1134"/>
            <p14:sldId id="1135"/>
            <p14:sldId id="1136"/>
            <p14:sldId id="1137"/>
            <p14:sldId id="1138"/>
            <p14:sldId id="1139"/>
            <p14:sldId id="1140"/>
            <p14:sldId id="1141"/>
            <p14:sldId id="1142"/>
            <p14:sldId id="1143"/>
            <p14:sldId id="1145"/>
            <p14:sldId id="1146"/>
            <p14:sldId id="1147"/>
            <p14:sldId id="1149"/>
            <p14:sldId id="1148"/>
          </p14:sldIdLst>
        </p14:section>
        <p14:section name="Build Template" id="{D88B19E0-7F40-4EB1-BF25-B9D8E02B1AB4}">
          <p14:sldIdLst/>
        </p14:section>
      </p14:sectionLst>
    </p:ext>
    <p:ext uri="{EFAFB233-063F-42B5-8137-9DF3F51BA10A}">
      <p15:sldGuideLst xmlns:p15="http://schemas.microsoft.com/office/powerpoint/2012/main">
        <p15:guide id="1" orient="horz" pos="188">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8">
          <p15:clr>
            <a:srgbClr val="A4A3A4"/>
          </p15:clr>
        </p15:guide>
        <p15:guide id="6" orient="horz" pos="3643">
          <p15:clr>
            <a:srgbClr val="A4A3A4"/>
          </p15:clr>
        </p15:guide>
        <p15:guide id="7" orient="horz" pos="3067">
          <p15:clr>
            <a:srgbClr val="A4A3A4"/>
          </p15:clr>
        </p15:guide>
        <p15:guide id="8" orient="horz" pos="1915">
          <p15:clr>
            <a:srgbClr val="A4A3A4"/>
          </p15:clr>
        </p15:guide>
        <p15:guide id="9" orient="horz" pos="4392">
          <p15:clr>
            <a:srgbClr val="A4A3A4"/>
          </p15:clr>
        </p15:guide>
        <p15:guide id="10" pos="173">
          <p15:clr>
            <a:srgbClr val="A4A3A4"/>
          </p15:clr>
        </p15:guide>
        <p15:guide id="11" pos="1325">
          <p15:clr>
            <a:srgbClr val="A4A3A4"/>
          </p15:clr>
        </p15:guide>
        <p15:guide id="12" pos="7661">
          <p15:clr>
            <a:srgbClr val="A4A3A4"/>
          </p15:clr>
        </p15:guide>
        <p15:guide id="13" pos="749">
          <p15:clr>
            <a:srgbClr val="A4A3A4"/>
          </p15:clr>
        </p15:guide>
        <p15:guide id="14" pos="7085">
          <p15:clr>
            <a:srgbClr val="A4A3A4"/>
          </p15:clr>
        </p15:guide>
        <p15:guide id="15" pos="3629">
          <p15:clr>
            <a:srgbClr val="A4A3A4"/>
          </p15:clr>
        </p15:guide>
        <p15:guide id="16" pos="1901">
          <p15:clr>
            <a:srgbClr val="A4A3A4"/>
          </p15:clr>
        </p15:guide>
        <p15:guide id="17" pos="2477">
          <p15:clr>
            <a:srgbClr val="A4A3A4"/>
          </p15:clr>
        </p15:guide>
        <p15:guide id="18" pos="4205">
          <p15:clr>
            <a:srgbClr val="A4A3A4"/>
          </p15:clr>
        </p15:guide>
        <p15:guide id="19" pos="4781">
          <p15:clr>
            <a:srgbClr val="A4A3A4"/>
          </p15:clr>
        </p15:guide>
        <p15:guide id="20" pos="5357">
          <p15:clr>
            <a:srgbClr val="A4A3A4"/>
          </p15:clr>
        </p15:guide>
        <p15:guide id="21" pos="5933">
          <p15:clr>
            <a:srgbClr val="A4A3A4"/>
          </p15:clr>
        </p15:guide>
        <p15:guide id="22" pos="6509">
          <p15:clr>
            <a:srgbClr val="A4A3A4"/>
          </p15:clr>
        </p15:guide>
        <p15:guide id="23"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05050"/>
    <a:srgbClr val="000000"/>
    <a:srgbClr val="969696"/>
    <a:srgbClr val="002050"/>
    <a:srgbClr val="442359"/>
    <a:srgbClr val="333333"/>
    <a:srgbClr val="00FFFF"/>
    <a:srgbClr val="CC00CC"/>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0110" autoAdjust="0"/>
  </p:normalViewPr>
  <p:slideViewPr>
    <p:cSldViewPr>
      <p:cViewPr varScale="1">
        <p:scale>
          <a:sx n="114" d="100"/>
          <a:sy n="114" d="100"/>
        </p:scale>
        <p:origin x="132" y="306"/>
      </p:cViewPr>
      <p:guideLst>
        <p:guide orient="horz" pos="188"/>
        <p:guide orient="horz" pos="763"/>
        <p:guide orient="horz" pos="1339"/>
        <p:guide orient="horz" pos="2491"/>
        <p:guide orient="horz" pos="4218"/>
        <p:guide orient="horz" pos="3643"/>
        <p:guide orient="horz" pos="3067"/>
        <p:guide orient="horz" pos="1915"/>
        <p:guide orient="horz" pos="4392"/>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p:scale>
        <a:sx n="50" d="100"/>
        <a:sy n="50" d="100"/>
      </p:scale>
      <p:origin x="0" y="0"/>
    </p:cViewPr>
  </p:sorterViewPr>
  <p:notesViewPr>
    <p:cSldViewPr showGuides="1">
      <p:cViewPr varScale="1">
        <p:scale>
          <a:sx n="95" d="100"/>
          <a:sy n="95" d="100"/>
        </p:scale>
        <p:origin x="-358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Build 2012</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10/31/2012</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2012</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10/31/2012</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503" rtl="0" eaLnBrk="1" latinLnBrk="0" hangingPunct="1">
      <a:lnSpc>
        <a:spcPct val="90000"/>
      </a:lnSpc>
      <a:spcAft>
        <a:spcPts val="340"/>
      </a:spcAft>
      <a:defRPr sz="1000" kern="1200">
        <a:solidFill>
          <a:schemeClr val="tx1"/>
        </a:solidFill>
        <a:latin typeface="Segoe UI Light" pitchFamily="34" charset="0"/>
        <a:ea typeface="+mn-ea"/>
        <a:cs typeface="+mn-cs"/>
      </a:defRPr>
    </a:lvl1pPr>
    <a:lvl2pPr marL="217206" indent="-107928"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2pPr>
    <a:lvl3pPr marL="334578"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3pPr>
    <a:lvl4pPr marL="492423" indent="-149751"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4pPr>
    <a:lvl5pPr marL="627335"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5pPr>
    <a:lvl6pPr marL="2331259" algn="l" defTabSz="932503" rtl="0" eaLnBrk="1" latinLnBrk="0" hangingPunct="1">
      <a:defRPr sz="1200" kern="1200">
        <a:solidFill>
          <a:schemeClr val="tx1"/>
        </a:solidFill>
        <a:latin typeface="+mn-lt"/>
        <a:ea typeface="+mn-ea"/>
        <a:cs typeface="+mn-cs"/>
      </a:defRPr>
    </a:lvl6pPr>
    <a:lvl7pPr marL="2797510" algn="l" defTabSz="932503" rtl="0" eaLnBrk="1" latinLnBrk="0" hangingPunct="1">
      <a:defRPr sz="1200" kern="1200">
        <a:solidFill>
          <a:schemeClr val="tx1"/>
        </a:solidFill>
        <a:latin typeface="+mn-lt"/>
        <a:ea typeface="+mn-ea"/>
        <a:cs typeface="+mn-cs"/>
      </a:defRPr>
    </a:lvl7pPr>
    <a:lvl8pPr marL="3263762" algn="l" defTabSz="932503" rtl="0" eaLnBrk="1" latinLnBrk="0" hangingPunct="1">
      <a:defRPr sz="1200" kern="1200">
        <a:solidFill>
          <a:schemeClr val="tx1"/>
        </a:solidFill>
        <a:latin typeface="+mn-lt"/>
        <a:ea typeface="+mn-ea"/>
        <a:cs typeface="+mn-cs"/>
      </a:defRPr>
    </a:lvl8pPr>
    <a:lvl9pPr marL="3730014" algn="l" defTabSz="9325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3525" y="914400"/>
            <a:ext cx="8126413" cy="4572000"/>
          </a:xfrm>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4"/>
          </p:nvPr>
        </p:nvSpPr>
        <p:spPr/>
        <p:txBody>
          <a:bodyPr/>
          <a:lstStyle/>
          <a:p>
            <a:fld id="{3CC11E09-DF29-41C6-8284-8E6AA427DAE1}" type="datetime1">
              <a:rPr lang="en-US" smtClean="0">
                <a:solidFill>
                  <a:prstClr val="black"/>
                </a:solidFill>
              </a:rPr>
              <a:pPr/>
              <a:t>10/31/2012</a:t>
            </a:fld>
            <a:endParaRPr lang="en-US" dirty="0">
              <a:solidFill>
                <a:prstClr val="black"/>
              </a:solidFill>
            </a:endParaRPr>
          </a:p>
        </p:txBody>
      </p:sp>
      <p:sp>
        <p:nvSpPr>
          <p:cNvPr id="9" name="Header Placeholder 8"/>
          <p:cNvSpPr>
            <a:spLocks noGrp="1"/>
          </p:cNvSpPr>
          <p:nvPr>
            <p:ph type="hdr" sz="quarter" idx="15"/>
          </p:nvPr>
        </p:nvSpPr>
        <p:spPr/>
        <p:txBody>
          <a:bodyPr/>
          <a:lstStyle/>
          <a:p>
            <a:r>
              <a:rPr lang="en-US" dirty="0" smtClean="0">
                <a:solidFill>
                  <a:prstClr val="black"/>
                </a:solidFill>
              </a:rPr>
              <a:t>Windows Azure</a:t>
            </a:r>
            <a:endParaRPr lang="en-US" dirty="0">
              <a:solidFill>
                <a:prstClr val="black"/>
              </a:solidFill>
            </a:endParaRPr>
          </a:p>
        </p:txBody>
      </p:sp>
      <p:sp>
        <p:nvSpPr>
          <p:cNvPr id="10" name="Slide Number Placeholder 9"/>
          <p:cNvSpPr>
            <a:spLocks noGrp="1"/>
          </p:cNvSpPr>
          <p:nvPr>
            <p:ph type="sldNum" sz="quarter" idx="16"/>
          </p:nvPr>
        </p:nvSpPr>
        <p:spPr/>
        <p:txBody>
          <a:bodyPr/>
          <a:lstStyle/>
          <a:p>
            <a:fld id="{8B263312-38AA-4E1E-B2B5-0F8F122B24FE}" type="slidenum">
              <a:rPr lang="en-US" smtClean="0">
                <a:solidFill>
                  <a:prstClr val="black"/>
                </a:solidFill>
              </a:rPr>
              <a:pPr/>
              <a:t>1</a:t>
            </a:fld>
            <a:endParaRPr lang="en-US" dirty="0">
              <a:solidFill>
                <a:prstClr val="black"/>
              </a:solidFill>
            </a:endParaRPr>
          </a:p>
        </p:txBody>
      </p:sp>
      <p:sp>
        <p:nvSpPr>
          <p:cNvPr id="11" name="Footer Placeholder 10"/>
          <p:cNvSpPr>
            <a:spLocks noGrp="1"/>
          </p:cNvSpPr>
          <p:nvPr>
            <p:ph type="ftr" sz="quarter" idx="17"/>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873208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1BDD18A1-E693-43FB-BD8E-B190408640EB}" type="datetime1">
              <a:rPr lang="en-US" smtClean="0">
                <a:solidFill>
                  <a:prstClr val="black"/>
                </a:solidFill>
              </a:rPr>
              <a:pPr/>
              <a:t>10/31/2012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62454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20646D-BC0D-4967-9331-16BCADC4792D}" type="datetime1">
              <a:rPr lang="en-US" smtClean="0">
                <a:solidFill>
                  <a:prstClr val="black"/>
                </a:solidFill>
              </a:rPr>
              <a:pPr/>
              <a:t>10/31/2012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722705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CA777C8-5663-40A4-AD9F-1FDAA696BB6B}" type="datetime1">
              <a:rPr lang="en-US" smtClean="0">
                <a:solidFill>
                  <a:prstClr val="black"/>
                </a:solidFill>
              </a:rPr>
              <a:pPr/>
              <a:t>10/31/2012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473183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76A17E5-3EAE-40AB-88BF-73D707B0417D}" type="datetime1">
              <a:rPr lang="en-US" smtClean="0">
                <a:solidFill>
                  <a:prstClr val="black"/>
                </a:solidFill>
              </a:rPr>
              <a:pPr/>
              <a:t>10/31/2012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759540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81042410-D0D8-4709-9A6D-55CCE431E79E}" type="datetime1">
              <a:rPr lang="en-US" smtClean="0">
                <a:solidFill>
                  <a:prstClr val="black"/>
                </a:solidFill>
              </a:rPr>
              <a:pPr/>
              <a:t>10/31/2012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668287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2125663"/>
            <a:ext cx="11887199"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230487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0051745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312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2685944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5369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38218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037409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dirty="0" smtClean="0"/>
              <a:t>Click to edit Master text styles</a:t>
            </a:r>
            <a:endParaRPr lang="en-US" dirty="0"/>
          </a:p>
        </p:txBody>
      </p:sp>
      <p:sp>
        <p:nvSpPr>
          <p:cNvPr id="2" name="Title 1"/>
          <p:cNvSpPr>
            <a:spLocks noGrp="1"/>
          </p:cNvSpPr>
          <p:nvPr>
            <p:ph type="title" hasCustomPrompt="1"/>
          </p:nvPr>
        </p:nvSpPr>
        <p:spPr>
          <a:xfrm>
            <a:off x="274638" y="2125663"/>
            <a:ext cx="11887199"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2894595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1820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600"/>
            </a:lvl1pPr>
            <a:lvl2pPr>
              <a:defRPr sz="2800"/>
            </a:lvl2pPr>
            <a:lvl3pPr>
              <a:defRPr sz="2400"/>
            </a:lvl3pPr>
            <a:lvl4pP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0">
                      <a:srgbClr val="505050"/>
                    </a:gs>
                    <a:gs pos="100000">
                      <a:srgbClr val="505050"/>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30666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1881388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4512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2123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rgbClr val="505050"/>
                    </a:gs>
                    <a:gs pos="100000">
                      <a:srgbClr val="505050"/>
                    </a:gs>
                  </a:gsLst>
                  <a:lin ang="5400000" scaled="0"/>
                </a:gradFill>
                <a:latin typeface="+mn-lt"/>
                <a:ea typeface="+mj-ea"/>
                <a:cs typeface="+mj-cs"/>
              </a:defRPr>
            </a:lvl1pPr>
          </a:lstStyle>
          <a:p>
            <a:pPr marL="0" lvl="0" indent="0" algn="l" defTabSz="914166" rtl="0" eaLnBrk="1" latinLnBrk="0" hangingPunct="1">
              <a:spcBef>
                <a:spcPct val="0"/>
              </a:spcBef>
              <a:buFont typeface="Arial" pitchFamily="34" charset="0"/>
              <a:buNone/>
            </a:pPr>
            <a:r>
              <a:rPr lang="en-US" dirty="0" smtClean="0"/>
              <a:t>Click to edit Master text styles</a:t>
            </a:r>
          </a:p>
        </p:txBody>
      </p:sp>
    </p:spTree>
    <p:extLst>
      <p:ext uri="{BB962C8B-B14F-4D97-AF65-F5344CB8AC3E}">
        <p14:creationId xmlns:p14="http://schemas.microsoft.com/office/powerpoint/2010/main" val="505180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0">
                      <a:srgbClr val="505050"/>
                    </a:gs>
                    <a:gs pos="100000">
                      <a:srgbClr val="505050"/>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6963382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rgbClr val="505050"/>
                    </a:gs>
                    <a:gs pos="100000">
                      <a:srgbClr val="505050"/>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199497355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rgbClr val="505050"/>
                    </a:gs>
                    <a:gs pos="100000">
                      <a:srgbClr val="505050"/>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211266"/>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Drag picture to placeholder or click icon to add</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1921918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41706733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82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74592763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16378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15185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51697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Slide">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274638" y="2125663"/>
            <a:ext cx="11887200" cy="4572000"/>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5288029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505050"/>
                    </a:gs>
                    <a:gs pos="100000">
                      <a:srgbClr val="505050"/>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505050"/>
                    </a:gs>
                    <a:gs pos="100000">
                      <a:srgbClr val="505050"/>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6270"/>
            <a:ext cx="3288506" cy="701984"/>
          </a:xfrm>
          <a:prstGeom prst="rect">
            <a:avLst/>
          </a:prstGeom>
        </p:spPr>
      </p:pic>
    </p:spTree>
    <p:extLst>
      <p:ext uri="{BB962C8B-B14F-4D97-AF65-F5344CB8AC3E}">
        <p14:creationId xmlns:p14="http://schemas.microsoft.com/office/powerpoint/2010/main" val="832733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dirty="0" smtClean="0"/>
              <a:t>Click to edit Master text styles</a:t>
            </a:r>
            <a:endParaRPr lang="en-US" dirty="0"/>
          </a:p>
        </p:txBody>
      </p:sp>
      <p:sp>
        <p:nvSpPr>
          <p:cNvPr id="2" name="Title 1"/>
          <p:cNvSpPr>
            <a:spLocks noGrp="1"/>
          </p:cNvSpPr>
          <p:nvPr>
            <p:ph type="title" hasCustomPrompt="1"/>
          </p:nvPr>
        </p:nvSpPr>
        <p:spPr>
          <a:xfrm>
            <a:off x="274638" y="2125663"/>
            <a:ext cx="11887199"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850268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0263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600"/>
            </a:lvl1pPr>
            <a:lvl2pPr>
              <a:defRPr sz="2800"/>
            </a:lvl2pPr>
            <a:lvl3pPr>
              <a:defRPr sz="2400"/>
            </a:lvl3pPr>
            <a:lvl4pP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199480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2661348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23401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3040063"/>
            <a:ext cx="11887200" cy="914400"/>
          </a:xfrm>
        </p:spPr>
        <p:txBody>
          <a:bodyPr lIns="182880" tIns="146304" rIns="182880" bIns="146304" anchor="ctr">
            <a:noAutofit/>
          </a:bodyPr>
          <a:lstStyle>
            <a:lvl1pPr>
              <a:lnSpc>
                <a:spcPct val="90000"/>
              </a:lnSpc>
              <a:defRPr sz="6600" spc="0" baseline="0">
                <a:gradFill>
                  <a:gsLst>
                    <a:gs pos="0">
                      <a:srgbClr val="FFFFFF"/>
                    </a:gs>
                    <a:gs pos="100000">
                      <a:srgbClr val="FFFFFF"/>
                    </a:gs>
                  </a:gsLst>
                  <a:lin ang="5400000" scaled="0"/>
                </a:gradFill>
                <a:latin typeface="Segoe UI Light" pitchFamily="34" charset="0"/>
                <a:cs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640" y="5783263"/>
            <a:ext cx="7315199" cy="914400"/>
          </a:xfrm>
        </p:spPr>
        <p:txBody>
          <a:bodyPr lIns="182880" tIns="146304" rIns="182880" bIns="146304" anchor="b">
            <a:noAutofit/>
          </a:bodyPr>
          <a:lstStyle>
            <a:lvl1pPr marL="0" indent="0" algn="l">
              <a:lnSpc>
                <a:spcPct val="90000"/>
              </a:lnSpc>
              <a:spcBef>
                <a:spcPts val="0"/>
              </a:spcBef>
              <a:buNone/>
              <a:defRPr sz="2800" b="0" spc="-52" baseline="0">
                <a:gradFill>
                  <a:gsLst>
                    <a:gs pos="0">
                      <a:srgbClr val="FFFFFF"/>
                    </a:gs>
                    <a:gs pos="100000">
                      <a:srgbClr val="FFFFFF"/>
                    </a:gs>
                  </a:gsLst>
                  <a:lin ang="5400000" scaled="0"/>
                </a:gradFill>
                <a:latin typeface="+mn-lt"/>
                <a:cs typeface="Segoe UI" pitchFamily="34" charset="0"/>
              </a:defRPr>
            </a:lvl1pPr>
            <a:lvl2pPr marL="466207" indent="0" algn="ctr">
              <a:buNone/>
              <a:defRPr>
                <a:solidFill>
                  <a:schemeClr val="tx1">
                    <a:tint val="75000"/>
                  </a:schemeClr>
                </a:solidFill>
              </a:defRPr>
            </a:lvl2pPr>
            <a:lvl3pPr marL="932411" indent="0" algn="ctr">
              <a:buNone/>
              <a:defRPr>
                <a:solidFill>
                  <a:schemeClr val="tx1">
                    <a:tint val="75000"/>
                  </a:schemeClr>
                </a:solidFill>
              </a:defRPr>
            </a:lvl3pPr>
            <a:lvl4pPr marL="1398619" indent="0" algn="ctr">
              <a:buNone/>
              <a:defRPr>
                <a:solidFill>
                  <a:schemeClr val="tx1">
                    <a:tint val="75000"/>
                  </a:schemeClr>
                </a:solidFill>
              </a:defRPr>
            </a:lvl4pPr>
            <a:lvl5pPr marL="1864824" indent="0" algn="ctr">
              <a:buNone/>
              <a:defRPr>
                <a:solidFill>
                  <a:schemeClr val="tx1">
                    <a:tint val="75000"/>
                  </a:schemeClr>
                </a:solidFill>
              </a:defRPr>
            </a:lvl5pPr>
            <a:lvl6pPr marL="2331032" indent="0" algn="ctr">
              <a:buNone/>
              <a:defRPr>
                <a:solidFill>
                  <a:schemeClr val="tx1">
                    <a:tint val="75000"/>
                  </a:schemeClr>
                </a:solidFill>
              </a:defRPr>
            </a:lvl6pPr>
            <a:lvl7pPr marL="2797234" indent="0" algn="ctr">
              <a:buNone/>
              <a:defRPr>
                <a:solidFill>
                  <a:schemeClr val="tx1">
                    <a:tint val="75000"/>
                  </a:schemeClr>
                </a:solidFill>
              </a:defRPr>
            </a:lvl7pPr>
            <a:lvl8pPr marL="3263441" indent="0" algn="ctr">
              <a:buNone/>
              <a:defRPr>
                <a:solidFill>
                  <a:schemeClr val="tx1">
                    <a:tint val="75000"/>
                  </a:schemeClr>
                </a:solidFill>
              </a:defRPr>
            </a:lvl8pPr>
            <a:lvl9pPr marL="3729649" indent="0" algn="ctr">
              <a:buNone/>
              <a:defRPr>
                <a:solidFill>
                  <a:schemeClr val="tx1">
                    <a:tint val="75000"/>
                  </a:schemeClr>
                </a:solidFill>
              </a:defRPr>
            </a:lvl9pPr>
          </a:lstStyle>
          <a:p>
            <a:r>
              <a:rPr lang="en-US" dirty="0" smtClean="0"/>
              <a:t>Click to edit Master subtitle style</a:t>
            </a:r>
            <a:endParaRPr lang="en-US" dirty="0"/>
          </a:p>
        </p:txBody>
      </p:sp>
      <p:sp>
        <p:nvSpPr>
          <p:cNvPr id="7" name="Freeform 6"/>
          <p:cNvSpPr>
            <a:spLocks noChangeAspect="1" noEditPoints="1"/>
          </p:cNvSpPr>
          <p:nvPr userDrawn="1"/>
        </p:nvSpPr>
        <p:spPr bwMode="auto">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33283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18407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chemeClr val="tx1"/>
                    </a:gs>
                    <a:gs pos="100000">
                      <a:schemeClr val="tx1"/>
                    </a:gs>
                  </a:gsLst>
                  <a:lin ang="5400000" scaled="0"/>
                </a:gradFill>
                <a:latin typeface="+mn-lt"/>
                <a:ea typeface="+mj-ea"/>
                <a:cs typeface="+mj-cs"/>
              </a:defRPr>
            </a:lvl1pPr>
          </a:lstStyle>
          <a:p>
            <a:pPr marL="0" lvl="0" indent="0" algn="l" defTabSz="914166" rtl="0" eaLnBrk="1" latinLnBrk="0" hangingPunct="1">
              <a:spcBef>
                <a:spcPct val="0"/>
              </a:spcBef>
              <a:buFont typeface="Arial" pitchFamily="34" charset="0"/>
              <a:buNone/>
            </a:pPr>
            <a:r>
              <a:rPr lang="en-US" dirty="0" smtClean="0"/>
              <a:t>Click to edit Master text styles</a:t>
            </a:r>
          </a:p>
        </p:txBody>
      </p:sp>
    </p:spTree>
    <p:extLst>
      <p:ext uri="{BB962C8B-B14F-4D97-AF65-F5344CB8AC3E}">
        <p14:creationId xmlns:p14="http://schemas.microsoft.com/office/powerpoint/2010/main" val="2416937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795212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40505512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422454041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211266"/>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Drag picture to placeholder or click icon to add</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8910325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4571114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261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9548805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18171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3123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Logo on Background">
    <p:bg>
      <p:bgPr>
        <a:solidFill>
          <a:srgbClr val="FFFFFF"/>
        </a:solidFill>
        <a:effectLst/>
      </p:bgPr>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505050"/>
                    </a:gs>
                    <a:gs pos="100000">
                      <a:srgbClr val="505050"/>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505050"/>
                    </a:gs>
                    <a:gs pos="100000">
                      <a:srgbClr val="505050"/>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6270"/>
            <a:ext cx="3288506" cy="701984"/>
          </a:xfrm>
          <a:prstGeom prst="rect">
            <a:avLst/>
          </a:prstGeom>
        </p:spPr>
      </p:pic>
    </p:spTree>
    <p:extLst>
      <p:ext uri="{BB962C8B-B14F-4D97-AF65-F5344CB8AC3E}">
        <p14:creationId xmlns:p14="http://schemas.microsoft.com/office/powerpoint/2010/main" val="3363299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dirty="0" smtClean="0"/>
              <a:t>Click to edit Master text styles</a:t>
            </a:r>
            <a:endParaRPr lang="en-US" dirty="0"/>
          </a:p>
        </p:txBody>
      </p:sp>
      <p:sp>
        <p:nvSpPr>
          <p:cNvPr id="2" name="Title 1"/>
          <p:cNvSpPr>
            <a:spLocks noGrp="1"/>
          </p:cNvSpPr>
          <p:nvPr>
            <p:ph type="title" hasCustomPrompt="1"/>
          </p:nvPr>
        </p:nvSpPr>
        <p:spPr>
          <a:xfrm>
            <a:off x="274638" y="2125663"/>
            <a:ext cx="11887199"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93807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492397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17584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600"/>
            </a:lvl1pPr>
            <a:lvl2pPr>
              <a:defRPr sz="2800"/>
            </a:lvl2pPr>
            <a:lvl3pPr>
              <a:defRPr sz="2400"/>
            </a:lvl3pPr>
            <a:lvl4pP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0540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10223946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74638" y="2125663"/>
            <a:ext cx="11887202"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1532411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94850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chemeClr val="tx1"/>
                    </a:gs>
                    <a:gs pos="100000">
                      <a:schemeClr val="tx1"/>
                    </a:gs>
                  </a:gsLst>
                  <a:lin ang="5400000" scaled="0"/>
                </a:gradFill>
                <a:latin typeface="+mn-lt"/>
                <a:ea typeface="+mj-ea"/>
                <a:cs typeface="+mj-cs"/>
              </a:defRPr>
            </a:lvl1pPr>
          </a:lstStyle>
          <a:p>
            <a:pPr marL="0" lvl="0" indent="0" algn="l" defTabSz="914166" rtl="0" eaLnBrk="1" latinLnBrk="0" hangingPunct="1">
              <a:spcBef>
                <a:spcPct val="0"/>
              </a:spcBef>
              <a:buFont typeface="Arial" pitchFamily="34" charset="0"/>
              <a:buNone/>
            </a:pPr>
            <a:r>
              <a:rPr lang="en-US" dirty="0" smtClean="0"/>
              <a:t>Click to edit Master text styles</a:t>
            </a:r>
          </a:p>
        </p:txBody>
      </p:sp>
    </p:spTree>
    <p:extLst>
      <p:ext uri="{BB962C8B-B14F-4D97-AF65-F5344CB8AC3E}">
        <p14:creationId xmlns:p14="http://schemas.microsoft.com/office/powerpoint/2010/main" val="4201032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99146198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37978051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211266"/>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Drag picture to placeholder or click icon to add</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68737633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12706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chemeClr val="tx1"/>
                    </a:gs>
                    <a:gs pos="100000">
                      <a:schemeClr val="tx1"/>
                    </a:gs>
                  </a:gsLst>
                  <a:lin ang="5400000" scaled="0"/>
                </a:gradFill>
                <a:latin typeface="+mn-lt"/>
                <a:ea typeface="+mj-ea"/>
                <a:cs typeface="+mj-cs"/>
              </a:defRPr>
            </a:lvl1pPr>
          </a:lstStyle>
          <a:p>
            <a:pPr marL="0" lvl="0" indent="0" algn="l" defTabSz="914166" rtl="0" eaLnBrk="1" latinLnBrk="0" hangingPunct="1">
              <a:spcBef>
                <a:spcPct val="0"/>
              </a:spcBef>
              <a:buFont typeface="Arial" pitchFamily="34" charset="0"/>
              <a:buNone/>
            </a:pPr>
            <a:r>
              <a:rPr lang="en-US" smtClean="0"/>
              <a:t>Click to edit Master text styles</a:t>
            </a:r>
          </a:p>
        </p:txBody>
      </p:sp>
    </p:spTree>
    <p:extLst>
      <p:ext uri="{BB962C8B-B14F-4D97-AF65-F5344CB8AC3E}">
        <p14:creationId xmlns:p14="http://schemas.microsoft.com/office/powerpoint/2010/main" val="10415112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401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48453226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36950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1223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Logo on Background">
    <p:bg>
      <p:bgPr>
        <a:solidFill>
          <a:schemeClr val="accent1"/>
        </a:solidFill>
        <a:effectLst/>
      </p:bgPr>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12455878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2125663"/>
            <a:ext cx="11887199"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7879064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1169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1313598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40128816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13039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51465868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chemeClr val="tx1"/>
                    </a:gs>
                    <a:gs pos="100000">
                      <a:schemeClr val="tx1"/>
                    </a:gs>
                  </a:gsLst>
                  <a:lin ang="5400000" scaled="0"/>
                </a:gradFill>
                <a:latin typeface="+mn-lt"/>
                <a:ea typeface="+mj-ea"/>
                <a:cs typeface="+mj-cs"/>
              </a:defRPr>
            </a:lvl1pPr>
          </a:lstStyle>
          <a:p>
            <a:pPr marL="0" lvl="0" indent="0" algn="l" defTabSz="914166" rtl="0" eaLnBrk="1" latinLnBrk="0" hangingPunct="1">
              <a:spcBef>
                <a:spcPct val="0"/>
              </a:spcBef>
              <a:buFont typeface="Arial" pitchFamily="34" charset="0"/>
              <a:buNone/>
            </a:pPr>
            <a:r>
              <a:rPr lang="en-US" smtClean="0"/>
              <a:t>Click to edit Master text styles</a:t>
            </a:r>
          </a:p>
        </p:txBody>
      </p:sp>
    </p:spTree>
    <p:extLst>
      <p:ext uri="{BB962C8B-B14F-4D97-AF65-F5344CB8AC3E}">
        <p14:creationId xmlns:p14="http://schemas.microsoft.com/office/powerpoint/2010/main" val="2493511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255770092"/>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84452016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211266"/>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036360986"/>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0596888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3190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2956735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122306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845547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611391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116154468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dirty="0" smtClean="0"/>
              <a:t>Click to edit Master text styles</a:t>
            </a:r>
            <a:endParaRPr lang="en-US" dirty="0"/>
          </a:p>
        </p:txBody>
      </p:sp>
      <p:sp>
        <p:nvSpPr>
          <p:cNvPr id="2" name="Title 1"/>
          <p:cNvSpPr>
            <a:spLocks noGrp="1"/>
          </p:cNvSpPr>
          <p:nvPr>
            <p:ph type="title" hasCustomPrompt="1"/>
          </p:nvPr>
        </p:nvSpPr>
        <p:spPr>
          <a:xfrm>
            <a:off x="274638" y="2125663"/>
            <a:ext cx="11887199"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22596963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66894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600"/>
            </a:lvl1pPr>
            <a:lvl2pPr>
              <a:defRPr sz="2800"/>
            </a:lvl2pPr>
            <a:lvl3pPr>
              <a:defRPr sz="2400"/>
            </a:lvl3pPr>
            <a:lvl4pP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972321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38176608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4601989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chemeClr val="tx1"/>
                    </a:gs>
                    <a:gs pos="100000">
                      <a:schemeClr val="tx1"/>
                    </a:gs>
                  </a:gsLst>
                  <a:lin ang="5400000" scaled="0"/>
                </a:gradFill>
                <a:latin typeface="+mn-lt"/>
                <a:ea typeface="+mj-ea"/>
                <a:cs typeface="+mj-cs"/>
              </a:defRPr>
            </a:lvl1pPr>
          </a:lstStyle>
          <a:p>
            <a:pPr marL="0" lvl="0" indent="0" algn="l" defTabSz="914166" rtl="0" eaLnBrk="1" latinLnBrk="0" hangingPunct="1">
              <a:spcBef>
                <a:spcPct val="0"/>
              </a:spcBef>
              <a:buFont typeface="Arial" pitchFamily="34" charset="0"/>
              <a:buNone/>
            </a:pPr>
            <a:r>
              <a:rPr lang="en-US" dirty="0" smtClean="0"/>
              <a:t>Click to edit Master text styles</a:t>
            </a:r>
          </a:p>
        </p:txBody>
      </p:sp>
    </p:spTree>
    <p:extLst>
      <p:ext uri="{BB962C8B-B14F-4D97-AF65-F5344CB8AC3E}">
        <p14:creationId xmlns:p14="http://schemas.microsoft.com/office/powerpoint/2010/main" val="13444473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66444935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1855625229"/>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211266"/>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Drag picture to placeholder or click icon to add</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518396320"/>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9894416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211266"/>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67604029"/>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3816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124079323"/>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815082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62636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774599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theme" Target="../theme/theme5.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6" Type="http://schemas.openxmlformats.org/officeDocument/2006/relationships/theme" Target="../theme/theme6.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880" tIns="146304" rIns="182880" bIns="146304"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4264522774"/>
      </p:ext>
    </p:extLst>
  </p:cSld>
  <p:clrMap bg1="dk1" tx1="lt1" bg2="dk2" tx2="lt2" accent1="accent1" accent2="accent2" accent3="accent3" accent4="accent4" accent5="accent5" accent6="accent6" hlink="hlink" folHlink="folHlink"/>
  <p:sldLayoutIdLst>
    <p:sldLayoutId id="2147484182" r:id="rId1"/>
    <p:sldLayoutId id="2147484244" r:id="rId2"/>
    <p:sldLayoutId id="2147484183" r:id="rId3"/>
    <p:sldLayoutId id="2147484184" r:id="rId4"/>
    <p:sldLayoutId id="2147484245" r:id="rId5"/>
    <p:sldLayoutId id="2147484185" r:id="rId6"/>
    <p:sldLayoutId id="2147484186" r:id="rId7"/>
    <p:sldLayoutId id="2147484187" r:id="rId8"/>
    <p:sldLayoutId id="2147484191" r:id="rId9"/>
    <p:sldLayoutId id="2147484188" r:id="rId10"/>
    <p:sldLayoutId id="2147484196" r:id="rId11"/>
    <p:sldLayoutId id="2147484189" r:id="rId12"/>
    <p:sldLayoutId id="2147484217" r:id="rId13"/>
    <p:sldLayoutId id="2147484218" r:id="rId14"/>
    <p:sldLayoutId id="2147484198" r:id="rId15"/>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061612350"/>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 id="2147484309" r:id="rId13"/>
    <p:sldLayoutId id="2147484310" r:id="rId14"/>
    <p:sldLayoutId id="2147484321" r:id="rId15"/>
    <p:sldLayoutId id="2147484311" r:id="rId16"/>
  </p:sldLayoutIdLst>
  <p:txStyles>
    <p:titleStyle>
      <a:lvl1pPr algn="l" defTabSz="914166" rtl="0" eaLnBrk="1" latinLnBrk="0" hangingPunct="1">
        <a:spcBef>
          <a:spcPct val="0"/>
        </a:spcBef>
        <a:buNone/>
        <a:defRPr sz="4800" kern="1200">
          <a:gradFill>
            <a:gsLst>
              <a:gs pos="0">
                <a:srgbClr val="505050"/>
              </a:gs>
              <a:gs pos="100000">
                <a:srgbClr val="505050"/>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rgbClr val="505050"/>
              </a:gs>
              <a:gs pos="100000">
                <a:srgbClr val="505050"/>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rgbClr val="505050"/>
              </a:gs>
              <a:gs pos="100000">
                <a:srgbClr val="505050"/>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rgbClr val="505050"/>
              </a:gs>
              <a:gs pos="100000">
                <a:srgbClr val="505050"/>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rgbClr val="505050"/>
              </a:gs>
              <a:gs pos="100000">
                <a:srgbClr val="505050"/>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rgbClr val="505050"/>
              </a:gs>
              <a:gs pos="100000">
                <a:srgbClr val="505050"/>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764641861"/>
      </p:ext>
    </p:extLst>
  </p:cSld>
  <p:clrMap bg1="dk1" tx1="lt1" bg2="dk2" tx2="lt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328" r:id="rId5"/>
    <p:sldLayoutId id="2147484320" r:id="rId6"/>
    <p:sldLayoutId id="2147484273" r:id="rId7"/>
    <p:sldLayoutId id="2147484274" r:id="rId8"/>
    <p:sldLayoutId id="2147484275" r:id="rId9"/>
    <p:sldLayoutId id="2147484276" r:id="rId10"/>
    <p:sldLayoutId id="2147484277" r:id="rId11"/>
    <p:sldLayoutId id="2147484278" r:id="rId12"/>
    <p:sldLayoutId id="2147484279" r:id="rId13"/>
    <p:sldLayoutId id="2147484280" r:id="rId14"/>
    <p:sldLayoutId id="2147484287" r:id="rId15"/>
    <p:sldLayoutId id="2147484288" r:id="rId16"/>
    <p:sldLayoutId id="2147484289" r:id="rId17"/>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96111433"/>
      </p:ext>
    </p:extLst>
  </p:cSld>
  <p:clrMap bg1="dk1" tx1="lt1" bg2="dk2" tx2="lt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329"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 id="2147484265" r:id="rId14"/>
    <p:sldLayoutId id="2147484266" r:id="rId15"/>
    <p:sldLayoutId id="2147484267" r:id="rId16"/>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880" tIns="146304" rIns="182880" bIns="146304"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3443665374"/>
      </p:ext>
    </p:extLst>
  </p:cSld>
  <p:clrMap bg1="dk1" tx1="lt1" bg2="dk2" tx2="lt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 id="2147484342" r:id="rId12"/>
    <p:sldLayoutId id="2147484343" r:id="rId13"/>
    <p:sldLayoutId id="2147484344" r:id="rId14"/>
    <p:sldLayoutId id="2147484345" r:id="rId15"/>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90034920"/>
      </p:ext>
    </p:extLst>
  </p:cSld>
  <p:clrMap bg1="dk1" tx1="lt1" bg2="dk2" tx2="lt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 id="2147484358" r:id="rId12"/>
    <p:sldLayoutId id="2147484359" r:id="rId13"/>
    <p:sldLayoutId id="2147484360" r:id="rId14"/>
    <p:sldLayoutId id="2147484361" r:id="rId15"/>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hyperlink" Target="http://www.windowsuserexperiencetraining.com/" TargetMode="External"/><Relationship Id="rId7" Type="http://schemas.openxmlformats.org/officeDocument/2006/relationships/hyperlink" Target="http://windowsstore.com/" TargetMode="External"/><Relationship Id="rId2" Type="http://schemas.openxmlformats.org/officeDocument/2006/relationships/hyperlink" Target="http://design.windows.com/" TargetMode="External"/><Relationship Id="rId1" Type="http://schemas.openxmlformats.org/officeDocument/2006/relationships/slideLayout" Target="../slideLayouts/slideLayout22.xml"/><Relationship Id="rId6" Type="http://schemas.openxmlformats.org/officeDocument/2006/relationships/hyperlink" Target="http://msdn.microsoft.com/en-US/library/windows/apps/hh868270" TargetMode="External"/><Relationship Id="rId5" Type="http://schemas.openxmlformats.org/officeDocument/2006/relationships/hyperlink" Target="http://playerframework.codeplex.com/" TargetMode="External"/><Relationship Id="rId4" Type="http://schemas.openxmlformats.org/officeDocument/2006/relationships/hyperlink" Target="http://visualstudiogallery.msdn.microsoft.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design.windows.com/" TargetMode="External"/><Relationship Id="rId2" Type="http://schemas.openxmlformats.org/officeDocument/2006/relationships/hyperlink" Target="http://msdn.microsoft.com/en-US/windows/apps/br229512" TargetMode="External"/><Relationship Id="rId1" Type="http://schemas.openxmlformats.org/officeDocument/2006/relationships/slideLayout" Target="../slideLayouts/slideLayout86.xml"/><Relationship Id="rId6" Type="http://schemas.openxmlformats.org/officeDocument/2006/relationships/hyperlink" Target="http://aka.ms/BuildSessions" TargetMode="External"/><Relationship Id="rId5" Type="http://schemas.openxmlformats.org/officeDocument/2006/relationships/hyperlink" Target="http://channel9.msdn.com/Windows" TargetMode="External"/><Relationship Id="rId4" Type="http://schemas.openxmlformats.org/officeDocument/2006/relationships/hyperlink" Target="http://code.msdn.microsoft.com/windowsapps/Windows-8-Modern-Style-App-Sample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638" y="2278062"/>
            <a:ext cx="11887200" cy="1676401"/>
          </a:xfrm>
        </p:spPr>
        <p:txBody>
          <a:bodyPr/>
          <a:lstStyle/>
          <a:p>
            <a:r>
              <a:rPr lang="en-US" dirty="0"/>
              <a:t>Designing rich media scenarios in your Windows Store app</a:t>
            </a:r>
          </a:p>
        </p:txBody>
      </p:sp>
      <p:sp>
        <p:nvSpPr>
          <p:cNvPr id="3" name="Subtitle 2"/>
          <p:cNvSpPr>
            <a:spLocks noGrp="1"/>
          </p:cNvSpPr>
          <p:nvPr>
            <p:ph type="subTitle" idx="1"/>
          </p:nvPr>
        </p:nvSpPr>
        <p:spPr>
          <a:xfrm>
            <a:off x="274640" y="5783263"/>
            <a:ext cx="8915397" cy="914400"/>
          </a:xfrm>
        </p:spPr>
        <p:txBody>
          <a:bodyPr/>
          <a:lstStyle/>
          <a:p>
            <a:r>
              <a:rPr lang="en-US" dirty="0" smtClean="0"/>
              <a:t>Todd Landstad, </a:t>
            </a:r>
          </a:p>
          <a:p>
            <a:r>
              <a:rPr lang="en-US" dirty="0" smtClean="0"/>
              <a:t>Sr. Program Manager Lead, Windows</a:t>
            </a:r>
          </a:p>
          <a:p>
            <a:r>
              <a:rPr lang="en-US" dirty="0" smtClean="0"/>
              <a:t>Lora Heiny</a:t>
            </a:r>
          </a:p>
          <a:p>
            <a:r>
              <a:rPr lang="en-US" dirty="0" smtClean="0"/>
              <a:t>Sr. Program Manager, Windows</a:t>
            </a:r>
          </a:p>
          <a:p>
            <a:r>
              <a:rPr lang="en-US" dirty="0" smtClean="0"/>
              <a:t>2-108</a:t>
            </a:r>
          </a:p>
        </p:txBody>
      </p:sp>
    </p:spTree>
    <p:extLst>
      <p:ext uri="{BB962C8B-B14F-4D97-AF65-F5344CB8AC3E}">
        <p14:creationId xmlns:p14="http://schemas.microsoft.com/office/powerpoint/2010/main" val="356978779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dirty="0"/>
          </a:p>
        </p:txBody>
      </p:sp>
      <p:sp>
        <p:nvSpPr>
          <p:cNvPr id="4" name="Title 3"/>
          <p:cNvSpPr>
            <a:spLocks noGrp="1"/>
          </p:cNvSpPr>
          <p:nvPr>
            <p:ph type="title"/>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4" y="0"/>
            <a:ext cx="12466320" cy="6994525"/>
          </a:xfrm>
          <a:prstGeom prst="rect">
            <a:avLst/>
          </a:prstGeom>
        </p:spPr>
      </p:pic>
    </p:spTree>
    <p:extLst>
      <p:ext uri="{BB962C8B-B14F-4D97-AF65-F5344CB8AC3E}">
        <p14:creationId xmlns:p14="http://schemas.microsoft.com/office/powerpoint/2010/main" val="10628929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dirty="0"/>
          </a:p>
        </p:txBody>
      </p:sp>
      <p:sp>
        <p:nvSpPr>
          <p:cNvPr id="4" name="Title 3"/>
          <p:cNvSpPr>
            <a:spLocks noGrp="1"/>
          </p:cNvSpPr>
          <p:nvPr>
            <p:ph type="title"/>
          </p:nvPr>
        </p:nvSpPr>
        <p:spPr/>
        <p:txBody>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36475" cy="6990216"/>
          </a:xfrm>
          <a:prstGeom prst="rect">
            <a:avLst/>
          </a:prstGeom>
        </p:spPr>
      </p:pic>
    </p:spTree>
    <p:extLst>
      <p:ext uri="{BB962C8B-B14F-4D97-AF65-F5344CB8AC3E}">
        <p14:creationId xmlns:p14="http://schemas.microsoft.com/office/powerpoint/2010/main" val="42567749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dirty="0"/>
          </a:p>
        </p:txBody>
      </p:sp>
      <p:sp>
        <p:nvSpPr>
          <p:cNvPr id="4" name="Title 3"/>
          <p:cNvSpPr>
            <a:spLocks noGrp="1"/>
          </p:cNvSpPr>
          <p:nvPr>
            <p:ph type="title"/>
          </p:nvPr>
        </p:nvSpPr>
        <p:spPr/>
        <p:txBody>
          <a:bodyPr/>
          <a:lstStyle/>
          <a:p>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42036"/>
          <a:stretch/>
        </p:blipFill>
        <p:spPr>
          <a:xfrm>
            <a:off x="0" y="0"/>
            <a:ext cx="12436475" cy="7024814"/>
          </a:xfrm>
          <a:prstGeom prst="rect">
            <a:avLst/>
          </a:prstGeom>
        </p:spPr>
      </p:pic>
    </p:spTree>
    <p:extLst>
      <p:ext uri="{BB962C8B-B14F-4D97-AF65-F5344CB8AC3E}">
        <p14:creationId xmlns:p14="http://schemas.microsoft.com/office/powerpoint/2010/main" val="40760266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532437" y="3040063"/>
            <a:ext cx="6781800" cy="914400"/>
          </a:xfrm>
        </p:spPr>
        <p:txBody>
          <a:bodyPr/>
          <a:lstStyle/>
          <a:p>
            <a:r>
              <a:rPr lang="en-US" dirty="0" smtClean="0"/>
              <a:t>Snapped view </a:t>
            </a:r>
          </a:p>
          <a:p>
            <a:r>
              <a:rPr lang="en-US" dirty="0" smtClean="0"/>
              <a:t>Inline video </a:t>
            </a:r>
          </a:p>
          <a:p>
            <a:r>
              <a:rPr lang="en-US" dirty="0" smtClean="0"/>
              <a:t>Maintain context</a:t>
            </a:r>
            <a:endParaRPr lang="en-US" dirty="0"/>
          </a:p>
        </p:txBody>
      </p:sp>
      <p:sp>
        <p:nvSpPr>
          <p:cNvPr id="4" name="Title 3"/>
          <p:cNvSpPr>
            <a:spLocks noGrp="1"/>
          </p:cNvSpPr>
          <p:nvPr>
            <p:ph type="title"/>
          </p:nvPr>
        </p:nvSpPr>
        <p:spPr/>
        <p:txBody>
          <a:bodyPr/>
          <a:lstStyle/>
          <a:p>
            <a:r>
              <a:rPr lang="en-US" dirty="0"/>
              <a:t>Views and visual guidance</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7" y="1327149"/>
            <a:ext cx="2638705" cy="563086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54286"/>
          <a:stretch/>
        </p:blipFill>
        <p:spPr>
          <a:xfrm>
            <a:off x="2683154" y="1327149"/>
            <a:ext cx="2695295" cy="5620389"/>
          </a:xfrm>
          <a:prstGeom prst="rect">
            <a:avLst/>
          </a:prstGeom>
        </p:spPr>
      </p:pic>
    </p:spTree>
    <p:extLst>
      <p:ext uri="{BB962C8B-B14F-4D97-AF65-F5344CB8AC3E}">
        <p14:creationId xmlns:p14="http://schemas.microsoft.com/office/powerpoint/2010/main" val="36327515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a:t>Transport controls</a:t>
            </a:r>
          </a:p>
          <a:p>
            <a:r>
              <a:rPr lang="en-US" dirty="0" smtClean="0"/>
              <a:t>Audio </a:t>
            </a:r>
            <a:r>
              <a:rPr lang="en-US" dirty="0"/>
              <a:t>categories</a:t>
            </a:r>
          </a:p>
          <a:p>
            <a:r>
              <a:rPr lang="en-US" dirty="0"/>
              <a:t>SoundLevel notifications</a:t>
            </a:r>
          </a:p>
          <a:p>
            <a:r>
              <a:rPr lang="en-US" dirty="0" smtClean="0"/>
              <a:t>Background playback</a:t>
            </a:r>
          </a:p>
          <a:p>
            <a:endParaRPr lang="en-US" dirty="0"/>
          </a:p>
        </p:txBody>
      </p:sp>
      <p:pic>
        <p:nvPicPr>
          <p:cNvPr id="5" name="Picture Placeholder 4"/>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274638" y="1966256"/>
            <a:ext cx="4572000" cy="3047434"/>
          </a:xfrm>
        </p:spPr>
      </p:pic>
      <p:sp>
        <p:nvSpPr>
          <p:cNvPr id="4" name="Title 3"/>
          <p:cNvSpPr>
            <a:spLocks noGrp="1"/>
          </p:cNvSpPr>
          <p:nvPr>
            <p:ph type="title"/>
          </p:nvPr>
        </p:nvSpPr>
        <p:spPr/>
        <p:txBody>
          <a:bodyPr/>
          <a:lstStyle/>
          <a:p>
            <a:r>
              <a:rPr lang="en-US" dirty="0" smtClean="0"/>
              <a:t>Audio playback</a:t>
            </a:r>
            <a:endParaRPr lang="en-US" dirty="0"/>
          </a:p>
        </p:txBody>
      </p:sp>
    </p:spTree>
    <p:extLst>
      <p:ext uri="{BB962C8B-B14F-4D97-AF65-F5344CB8AC3E}">
        <p14:creationId xmlns:p14="http://schemas.microsoft.com/office/powerpoint/2010/main" val="8117684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p:txBody>
          <a:bodyPr/>
          <a:lstStyle/>
          <a:p>
            <a:endParaRPr lang="en-US" dirty="0"/>
          </a:p>
        </p:txBody>
      </p:sp>
      <p:sp>
        <p:nvSpPr>
          <p:cNvPr id="8" name="Title 7"/>
          <p:cNvSpPr>
            <a:spLocks noGrp="1"/>
          </p:cNvSpPr>
          <p:nvPr>
            <p:ph type="title"/>
          </p:nvPr>
        </p:nvSpPr>
        <p:spPr/>
        <p:txBody>
          <a:bodyPr/>
          <a:lstStyle/>
          <a:p>
            <a:r>
              <a:rPr lang="en-US" dirty="0" smtClean="0"/>
              <a:t>Audio playback demo</a:t>
            </a:r>
            <a:endParaRPr lang="en-US" dirty="0"/>
          </a:p>
        </p:txBody>
      </p:sp>
    </p:spTree>
    <p:extLst>
      <p:ext uri="{BB962C8B-B14F-4D97-AF65-F5344CB8AC3E}">
        <p14:creationId xmlns:p14="http://schemas.microsoft.com/office/powerpoint/2010/main" val="24593893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endParaRPr lang="en-US" dirty="0"/>
          </a:p>
        </p:txBody>
      </p:sp>
      <p:sp>
        <p:nvSpPr>
          <p:cNvPr id="4" name="Text Placeholder 3"/>
          <p:cNvSpPr>
            <a:spLocks noGrp="1"/>
          </p:cNvSpPr>
          <p:nvPr>
            <p:ph type="body" sz="quarter" idx="16"/>
          </p:nvPr>
        </p:nvSpPr>
        <p:spPr/>
        <p:txBody>
          <a:bodyPr/>
          <a:lstStyle/>
          <a:p>
            <a:r>
              <a:rPr lang="en-US" dirty="0" smtClean="0"/>
              <a:t>Transport controls</a:t>
            </a:r>
            <a:endParaRPr lang="en-US" dirty="0"/>
          </a:p>
        </p:txBody>
      </p:sp>
      <p:pic>
        <p:nvPicPr>
          <p:cNvPr id="6" name="Picture 5" title="Figure showing the Volume flyout control"/>
          <p:cNvPicPr/>
          <p:nvPr/>
        </p:nvPicPr>
        <p:blipFill>
          <a:blip r:embed="rId3">
            <a:extLst>
              <a:ext uri="{28A0092B-C50C-407E-A947-70E740481C1C}">
                <a14:useLocalDpi xmlns:a14="http://schemas.microsoft.com/office/drawing/2010/main" val="0"/>
              </a:ext>
            </a:extLst>
          </a:blip>
          <a:srcRect/>
          <a:stretch>
            <a:fillRect/>
          </a:stretch>
        </p:blipFill>
        <p:spPr bwMode="auto">
          <a:xfrm>
            <a:off x="7374024" y="581524"/>
            <a:ext cx="668655" cy="1391920"/>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354747" y="2142376"/>
            <a:ext cx="3439160" cy="1419225"/>
          </a:xfrm>
          <a:prstGeom prst="rect">
            <a:avLst/>
          </a:prstGeom>
          <a:noFill/>
          <a:ln>
            <a:noFill/>
          </a:ln>
        </p:spPr>
      </p:pic>
      <p:pic>
        <p:nvPicPr>
          <p:cNvPr id="8" name="Picture 7" title="Figure showing the artist and track names displayed"/>
          <p:cNvPicPr/>
          <p:nvPr/>
        </p:nvPicPr>
        <p:blipFill>
          <a:blip r:embed="rId5">
            <a:extLst>
              <a:ext uri="{28A0092B-C50C-407E-A947-70E740481C1C}">
                <a14:useLocalDpi xmlns:a14="http://schemas.microsoft.com/office/drawing/2010/main" val="0"/>
              </a:ext>
            </a:extLst>
          </a:blip>
          <a:srcRect/>
          <a:stretch>
            <a:fillRect/>
          </a:stretch>
        </p:blipFill>
        <p:spPr bwMode="auto">
          <a:xfrm>
            <a:off x="7335336" y="3730533"/>
            <a:ext cx="3425825" cy="1405890"/>
          </a:xfrm>
          <a:prstGeom prst="rect">
            <a:avLst/>
          </a:prstGeom>
          <a:noFill/>
          <a:ln>
            <a:noFill/>
          </a:ln>
        </p:spPr>
      </p:pic>
      <p:pic>
        <p:nvPicPr>
          <p:cNvPr id="9" name="Picture 8" title="Figure showing controls with album art displayed"/>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0912" y="5215572"/>
            <a:ext cx="4708525" cy="1405890"/>
          </a:xfrm>
          <a:prstGeom prst="rect">
            <a:avLst/>
          </a:prstGeom>
          <a:noFill/>
          <a:ln>
            <a:noFill/>
          </a:ln>
        </p:spPr>
      </p:pic>
      <p:grpSp>
        <p:nvGrpSpPr>
          <p:cNvPr id="12" name="Group 11"/>
          <p:cNvGrpSpPr/>
          <p:nvPr/>
        </p:nvGrpSpPr>
        <p:grpSpPr>
          <a:xfrm>
            <a:off x="244475" y="1685220"/>
            <a:ext cx="5877621" cy="4326642"/>
            <a:chOff x="244475" y="1685220"/>
            <a:chExt cx="5877621" cy="4326642"/>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475" y="1685220"/>
              <a:ext cx="5877621" cy="4326642"/>
            </a:xfrm>
            <a:prstGeom prst="rect">
              <a:avLst/>
            </a:prstGeom>
          </p:spPr>
        </p:pic>
        <p:pic>
          <p:nvPicPr>
            <p:cNvPr id="14" name="Picture 13" title="Figure showing the system transport control for a music application"/>
            <p:cNvPicPr/>
            <p:nvPr/>
          </p:nvPicPr>
          <p:blipFill rotWithShape="1">
            <a:blip r:embed="rId6" cstate="print">
              <a:extLst>
                <a:ext uri="{28A0092B-C50C-407E-A947-70E740481C1C}">
                  <a14:useLocalDpi xmlns:a14="http://schemas.microsoft.com/office/drawing/2010/main" val="0"/>
                </a:ext>
              </a:extLst>
            </a:blip>
            <a:srcRect l="823" t="6639" r="2076" b="1219"/>
            <a:stretch/>
          </p:blipFill>
          <p:spPr bwMode="auto">
            <a:xfrm>
              <a:off x="655637" y="2049462"/>
              <a:ext cx="1447800" cy="457200"/>
            </a:xfrm>
            <a:prstGeom prst="rect">
              <a:avLst/>
            </a:prstGeom>
            <a:noFill/>
            <a:ln>
              <a:noFill/>
            </a:ln>
          </p:spPr>
        </p:pic>
      </p:grpSp>
    </p:spTree>
    <p:extLst>
      <p:ext uri="{BB962C8B-B14F-4D97-AF65-F5344CB8AC3E}">
        <p14:creationId xmlns:p14="http://schemas.microsoft.com/office/powerpoint/2010/main" val="1455974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msAudioCategory</a:t>
            </a:r>
            <a:endParaRPr lang="en-US" dirty="0"/>
          </a:p>
        </p:txBody>
      </p:sp>
      <p:graphicFrame>
        <p:nvGraphicFramePr>
          <p:cNvPr id="3" name="Table 2"/>
          <p:cNvGraphicFramePr>
            <a:graphicFrameLocks noGrp="1"/>
          </p:cNvGraphicFramePr>
          <p:nvPr>
            <p:extLst/>
          </p:nvPr>
        </p:nvGraphicFramePr>
        <p:xfrm>
          <a:off x="274637" y="1246844"/>
          <a:ext cx="11887200" cy="5278948"/>
        </p:xfrm>
        <a:graphic>
          <a:graphicData uri="http://schemas.openxmlformats.org/drawingml/2006/table">
            <a:tbl>
              <a:tblPr firstRow="1" bandRow="1">
                <a:tableStyleId>{5C22544A-7EE6-4342-B048-85BDC9FD1C3A}</a:tableStyleId>
              </a:tblPr>
              <a:tblGrid>
                <a:gridCol w="2895600"/>
                <a:gridCol w="8991600"/>
              </a:tblGrid>
              <a:tr h="333266">
                <a:tc>
                  <a:txBody>
                    <a:bodyPr/>
                    <a:lstStyle/>
                    <a:p>
                      <a:r>
                        <a:rPr lang="en-US" dirty="0" smtClean="0"/>
                        <a:t>Stream Type</a:t>
                      </a:r>
                      <a:endParaRPr lang="en-US" dirty="0"/>
                    </a:p>
                  </a:txBody>
                  <a:tcPr/>
                </a:tc>
                <a:tc>
                  <a:txBody>
                    <a:bodyPr/>
                    <a:lstStyle/>
                    <a:p>
                      <a:r>
                        <a:rPr lang="en-US" dirty="0" smtClean="0"/>
                        <a:t>Purpose</a:t>
                      </a:r>
                      <a:endParaRPr lang="en-US" dirty="0"/>
                    </a:p>
                  </a:txBody>
                  <a:tcPr/>
                </a:tc>
              </a:tr>
              <a:tr h="575226">
                <a:tc>
                  <a:txBody>
                    <a:bodyPr/>
                    <a:lstStyle/>
                    <a:p>
                      <a:r>
                        <a:rPr lang="en-US" sz="1800" dirty="0" err="1" smtClean="0"/>
                        <a:t>ForegroundOnlyMedia</a:t>
                      </a:r>
                      <a:endParaRPr lang="en-US" sz="1800" dirty="0" smtClean="0"/>
                    </a:p>
                  </a:txBody>
                  <a:tcPr/>
                </a:tc>
                <a:tc>
                  <a:txBody>
                    <a:bodyPr/>
                    <a:lstStyle/>
                    <a:p>
                      <a:r>
                        <a:rPr lang="en-US" dirty="0" smtClean="0"/>
                        <a:t>Specifies media, such as music or streaming audio.</a:t>
                      </a:r>
                      <a:r>
                        <a:rPr lang="en-US" baseline="0" dirty="0" smtClean="0"/>
                        <a:t> B</a:t>
                      </a:r>
                      <a:r>
                        <a:rPr lang="en-US" dirty="0" smtClean="0"/>
                        <a:t>ackground playback not required.</a:t>
                      </a:r>
                      <a:endParaRPr lang="en-US" dirty="0"/>
                    </a:p>
                  </a:txBody>
                  <a:tcPr/>
                </a:tc>
              </a:tr>
              <a:tr h="575226">
                <a:tc>
                  <a:txBody>
                    <a:bodyPr/>
                    <a:lstStyle/>
                    <a:p>
                      <a:pPr marL="0" marR="0" indent="0" algn="l" defTabSz="914166" rtl="0" eaLnBrk="1" fontAlgn="auto" latinLnBrk="0" hangingPunct="1">
                        <a:lnSpc>
                          <a:spcPct val="100000"/>
                        </a:lnSpc>
                        <a:spcBef>
                          <a:spcPts val="0"/>
                        </a:spcBef>
                        <a:spcAft>
                          <a:spcPts val="0"/>
                        </a:spcAft>
                        <a:buClrTx/>
                        <a:buSzTx/>
                        <a:buFontTx/>
                        <a:buNone/>
                        <a:tabLst/>
                        <a:defRPr/>
                      </a:pPr>
                      <a:r>
                        <a:rPr lang="en-US" sz="1800" dirty="0" err="1" smtClean="0"/>
                        <a:t>BackgroundCapableMedia</a:t>
                      </a:r>
                      <a:endParaRPr lang="en-US" sz="1800" dirty="0" smtClean="0"/>
                    </a:p>
                  </a:txBody>
                  <a:tcPr>
                    <a:solidFill>
                      <a:schemeClr val="accent5">
                        <a:lumMod val="40000"/>
                        <a:lumOff val="60000"/>
                      </a:schemeClr>
                    </a:solidFill>
                  </a:tcPr>
                </a:tc>
                <a:tc>
                  <a:txBody>
                    <a:bodyPr/>
                    <a:lstStyle/>
                    <a:p>
                      <a:r>
                        <a:rPr lang="en-US" dirty="0" smtClean="0"/>
                        <a:t>Specifies media, such as music or streaming audio, that requires background playback.</a:t>
                      </a:r>
                      <a:endParaRPr lang="en-US" dirty="0"/>
                    </a:p>
                  </a:txBody>
                  <a:tcPr>
                    <a:solidFill>
                      <a:schemeClr val="accent5">
                        <a:lumMod val="40000"/>
                        <a:lumOff val="60000"/>
                      </a:schemeClr>
                    </a:solidFill>
                  </a:tcPr>
                </a:tc>
              </a:tr>
              <a:tr h="821752">
                <a:tc>
                  <a:txBody>
                    <a:bodyPr/>
                    <a:lstStyle/>
                    <a:p>
                      <a:pPr marL="0" marR="0" indent="0" algn="l" defTabSz="914166" rtl="0" eaLnBrk="1" fontAlgn="auto" latinLnBrk="0" hangingPunct="1">
                        <a:lnSpc>
                          <a:spcPct val="100000"/>
                        </a:lnSpc>
                        <a:spcBef>
                          <a:spcPts val="0"/>
                        </a:spcBef>
                        <a:spcAft>
                          <a:spcPts val="0"/>
                        </a:spcAft>
                        <a:buClrTx/>
                        <a:buSzTx/>
                        <a:buFontTx/>
                        <a:buNone/>
                        <a:tabLst/>
                        <a:defRPr/>
                      </a:pPr>
                      <a:r>
                        <a:rPr lang="en-US" sz="1800" dirty="0" smtClean="0"/>
                        <a:t>Communications</a:t>
                      </a:r>
                    </a:p>
                  </a:txBody>
                  <a:tcPr>
                    <a:solidFill>
                      <a:schemeClr val="accent5">
                        <a:lumMod val="40000"/>
                        <a:lumOff val="60000"/>
                      </a:schemeClr>
                    </a:solidFill>
                  </a:tcPr>
                </a:tc>
                <a:tc>
                  <a:txBody>
                    <a:bodyPr/>
                    <a:lstStyle/>
                    <a:p>
                      <a:r>
                        <a:rPr lang="en-US" dirty="0" smtClean="0"/>
                        <a:t>Specifies communication media, such as Voice over IP and real time chat, that requires background audio capabilities.</a:t>
                      </a:r>
                      <a:endParaRPr lang="en-US" dirty="0"/>
                    </a:p>
                  </a:txBody>
                  <a:tcPr>
                    <a:solidFill>
                      <a:schemeClr val="accent5">
                        <a:lumMod val="40000"/>
                        <a:lumOff val="60000"/>
                      </a:schemeClr>
                    </a:solidFill>
                  </a:tcPr>
                </a:tc>
              </a:tr>
              <a:tr h="575226">
                <a:tc>
                  <a:txBody>
                    <a:bodyPr/>
                    <a:lstStyle/>
                    <a:p>
                      <a:pPr marL="0" marR="0" indent="0" algn="l" defTabSz="914166" rtl="0" eaLnBrk="1" fontAlgn="auto" latinLnBrk="0" hangingPunct="1">
                        <a:lnSpc>
                          <a:spcPct val="100000"/>
                        </a:lnSpc>
                        <a:spcBef>
                          <a:spcPts val="0"/>
                        </a:spcBef>
                        <a:spcAft>
                          <a:spcPts val="0"/>
                        </a:spcAft>
                        <a:buClrTx/>
                        <a:buSzTx/>
                        <a:buFontTx/>
                        <a:buNone/>
                        <a:tabLst/>
                        <a:defRPr/>
                      </a:pPr>
                      <a:r>
                        <a:rPr lang="en-US" sz="1800" dirty="0" smtClean="0"/>
                        <a:t>Alert</a:t>
                      </a:r>
                    </a:p>
                  </a:txBody>
                  <a:tcPr/>
                </a:tc>
                <a:tc>
                  <a:txBody>
                    <a:bodyPr/>
                    <a:lstStyle/>
                    <a:p>
                      <a:r>
                        <a:rPr lang="en-US" dirty="0" smtClean="0"/>
                        <a:t>Media such as alerts and ring tones which will mute or attenuate the current audio.</a:t>
                      </a:r>
                      <a:endParaRPr lang="en-US" dirty="0"/>
                    </a:p>
                  </a:txBody>
                  <a:tcPr/>
                </a:tc>
              </a:tr>
              <a:tr h="575226">
                <a:tc>
                  <a:txBody>
                    <a:bodyPr/>
                    <a:lstStyle/>
                    <a:p>
                      <a:pPr marL="0" marR="0" indent="0" algn="l" defTabSz="914166" rtl="0" eaLnBrk="1" fontAlgn="auto" latinLnBrk="0" hangingPunct="1">
                        <a:lnSpc>
                          <a:spcPct val="100000"/>
                        </a:lnSpc>
                        <a:spcBef>
                          <a:spcPts val="0"/>
                        </a:spcBef>
                        <a:spcAft>
                          <a:spcPts val="0"/>
                        </a:spcAft>
                        <a:buClrTx/>
                        <a:buSzTx/>
                        <a:buFontTx/>
                        <a:buNone/>
                        <a:tabLst/>
                        <a:defRPr/>
                      </a:pPr>
                      <a:r>
                        <a:rPr lang="en-US" sz="1800" dirty="0" err="1" smtClean="0"/>
                        <a:t>SoundEffects</a:t>
                      </a:r>
                      <a:endParaRPr lang="en-US" sz="1800" dirty="0" smtClean="0"/>
                    </a:p>
                  </a:txBody>
                  <a:tcPr/>
                </a:tc>
                <a:tc>
                  <a:txBody>
                    <a:bodyPr/>
                    <a:lstStyle/>
                    <a:p>
                      <a:r>
                        <a:rPr lang="en-US" dirty="0" smtClean="0"/>
                        <a:t>Short duration sound effects in the foreground which will mix with background audio.</a:t>
                      </a:r>
                      <a:endParaRPr lang="en-US" dirty="0"/>
                    </a:p>
                  </a:txBody>
                  <a:tcPr/>
                </a:tc>
              </a:tr>
              <a:tr h="575226">
                <a:tc>
                  <a:txBody>
                    <a:bodyPr/>
                    <a:lstStyle/>
                    <a:p>
                      <a:pPr marL="0" marR="0" indent="0" algn="l" defTabSz="914166" rtl="0" eaLnBrk="1" fontAlgn="auto" latinLnBrk="0" hangingPunct="1">
                        <a:lnSpc>
                          <a:spcPct val="100000"/>
                        </a:lnSpc>
                        <a:spcBef>
                          <a:spcPts val="0"/>
                        </a:spcBef>
                        <a:spcAft>
                          <a:spcPts val="0"/>
                        </a:spcAft>
                        <a:buClrTx/>
                        <a:buSzTx/>
                        <a:buFontTx/>
                        <a:buNone/>
                        <a:tabLst/>
                        <a:defRPr/>
                      </a:pPr>
                      <a:r>
                        <a:rPr lang="en-US" sz="1800" dirty="0" err="1" smtClean="0"/>
                        <a:t>GameEffects</a:t>
                      </a:r>
                      <a:endParaRPr lang="en-US" sz="1800" dirty="0" smtClean="0"/>
                    </a:p>
                  </a:txBody>
                  <a:tcPr/>
                </a:tc>
                <a:tc>
                  <a:txBody>
                    <a:bodyPr/>
                    <a:lstStyle/>
                    <a:p>
                      <a:r>
                        <a:rPr lang="en-US" dirty="0" smtClean="0"/>
                        <a:t>Short duration sound effects in the foreground which will mix with background audio.</a:t>
                      </a:r>
                      <a:endParaRPr lang="en-US" dirty="0"/>
                    </a:p>
                  </a:txBody>
                  <a:tcPr/>
                </a:tc>
              </a:tr>
              <a:tr h="575226">
                <a:tc>
                  <a:txBody>
                    <a:bodyPr/>
                    <a:lstStyle/>
                    <a:p>
                      <a:pPr marL="0" marR="0" indent="0" algn="l" defTabSz="914166" rtl="0" eaLnBrk="1" fontAlgn="auto" latinLnBrk="0" hangingPunct="1">
                        <a:lnSpc>
                          <a:spcPct val="100000"/>
                        </a:lnSpc>
                        <a:spcBef>
                          <a:spcPts val="0"/>
                        </a:spcBef>
                        <a:spcAft>
                          <a:spcPts val="0"/>
                        </a:spcAft>
                        <a:buClrTx/>
                        <a:buSzTx/>
                        <a:buFontTx/>
                        <a:buNone/>
                        <a:tabLst/>
                        <a:defRPr/>
                      </a:pPr>
                      <a:r>
                        <a:rPr lang="en-US" sz="1800" dirty="0" err="1" smtClean="0"/>
                        <a:t>GameMedia</a:t>
                      </a:r>
                      <a:endParaRPr lang="en-US" sz="1800" dirty="0" smtClean="0"/>
                    </a:p>
                  </a:txBody>
                  <a:tcPr/>
                </a:tc>
                <a:tc>
                  <a:txBody>
                    <a:bodyPr/>
                    <a:lstStyle/>
                    <a:p>
                      <a:r>
                        <a:rPr lang="en-US" dirty="0" smtClean="0"/>
                        <a:t>Background audio in a game, such as music or other non-effects game sounds.</a:t>
                      </a:r>
                      <a:endParaRPr lang="en-US" dirty="0"/>
                    </a:p>
                  </a:txBody>
                  <a:tcPr/>
                </a:tc>
              </a:tr>
              <a:tr h="575226">
                <a:tc>
                  <a:txBody>
                    <a:bodyPr/>
                    <a:lstStyle/>
                    <a:p>
                      <a:pPr marL="0" marR="0" indent="0" algn="l" defTabSz="914166" rtl="0" eaLnBrk="1" fontAlgn="auto" latinLnBrk="0" hangingPunct="1">
                        <a:lnSpc>
                          <a:spcPct val="100000"/>
                        </a:lnSpc>
                        <a:spcBef>
                          <a:spcPts val="0"/>
                        </a:spcBef>
                        <a:spcAft>
                          <a:spcPts val="0"/>
                        </a:spcAft>
                        <a:buClrTx/>
                        <a:buSzTx/>
                        <a:buFontTx/>
                        <a:buNone/>
                        <a:tabLst/>
                        <a:defRPr/>
                      </a:pPr>
                      <a:r>
                        <a:rPr lang="en-US" sz="1800" dirty="0" smtClean="0"/>
                        <a:t>Other</a:t>
                      </a:r>
                    </a:p>
                    <a:p>
                      <a:pPr marL="0" marR="0" indent="0" algn="l" defTabSz="914166" rtl="0" eaLnBrk="1" fontAlgn="auto" latinLnBrk="0" hangingPunct="1">
                        <a:lnSpc>
                          <a:spcPct val="100000"/>
                        </a:lnSpc>
                        <a:spcBef>
                          <a:spcPts val="0"/>
                        </a:spcBef>
                        <a:spcAft>
                          <a:spcPts val="0"/>
                        </a:spcAft>
                        <a:buClrTx/>
                        <a:buSzTx/>
                        <a:buFontTx/>
                        <a:buNone/>
                        <a:tabLst/>
                        <a:defRPr/>
                      </a:pPr>
                      <a:endParaRPr lang="en-US" sz="1800" dirty="0" smtClean="0"/>
                    </a:p>
                  </a:txBody>
                  <a:tcPr/>
                </a:tc>
                <a:tc>
                  <a:txBody>
                    <a:bodyPr/>
                    <a:lstStyle/>
                    <a:p>
                      <a:r>
                        <a:rPr lang="en-US" dirty="0" smtClean="0"/>
                        <a:t>Specifies all media that does not need background playback capabilities. Default value.</a:t>
                      </a:r>
                      <a:endParaRPr lang="en-US" dirty="0"/>
                    </a:p>
                  </a:txBody>
                  <a:tcPr/>
                </a:tc>
              </a:tr>
            </a:tbl>
          </a:graphicData>
        </a:graphic>
      </p:graphicFrame>
    </p:spTree>
    <p:extLst>
      <p:ext uri="{BB962C8B-B14F-4D97-AF65-F5344CB8AC3E}">
        <p14:creationId xmlns:p14="http://schemas.microsoft.com/office/powerpoint/2010/main" val="39761040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solidFill>
            <a:schemeClr val="accent6">
              <a:alpha val="80000"/>
            </a:schemeClr>
          </a:solidFill>
        </p:spPr>
        <p:txBody>
          <a:bodyPr/>
          <a:lstStyle/>
          <a:p>
            <a:r>
              <a:rPr lang="en-US" sz="4000" dirty="0" smtClean="0"/>
              <a:t>SoundLevel notifications</a:t>
            </a:r>
            <a:endParaRPr lang="en-US" sz="4000" dirty="0"/>
          </a:p>
        </p:txBody>
      </p:sp>
      <p:graphicFrame>
        <p:nvGraphicFramePr>
          <p:cNvPr id="3" name="Table 2"/>
          <p:cNvGraphicFramePr>
            <a:graphicFrameLocks noGrp="1"/>
          </p:cNvGraphicFramePr>
          <p:nvPr>
            <p:extLst/>
          </p:nvPr>
        </p:nvGraphicFramePr>
        <p:xfrm>
          <a:off x="5227636" y="1897062"/>
          <a:ext cx="6096002" cy="3200400"/>
        </p:xfrm>
        <a:graphic>
          <a:graphicData uri="http://schemas.openxmlformats.org/drawingml/2006/table">
            <a:tbl>
              <a:tblPr firstRow="1" bandRow="1">
                <a:tableStyleId>{93296810-A885-4BE3-A3E7-6D5BEEA58F35}</a:tableStyleId>
              </a:tblPr>
              <a:tblGrid>
                <a:gridCol w="3048001"/>
                <a:gridCol w="3048001"/>
              </a:tblGrid>
              <a:tr h="800100">
                <a:tc>
                  <a:txBody>
                    <a:bodyPr/>
                    <a:lstStyle/>
                    <a:p>
                      <a:r>
                        <a:rPr lang="en-US" dirty="0" err="1" smtClean="0"/>
                        <a:t>SoundLevel</a:t>
                      </a:r>
                      <a:r>
                        <a:rPr lang="en-US" dirty="0" smtClean="0"/>
                        <a:t> notification</a:t>
                      </a:r>
                      <a:endParaRPr lang="en-US" dirty="0"/>
                    </a:p>
                  </a:txBody>
                  <a:tcPr/>
                </a:tc>
                <a:tc>
                  <a:txBody>
                    <a:bodyPr/>
                    <a:lstStyle/>
                    <a:p>
                      <a:r>
                        <a:rPr lang="en-US" dirty="0" smtClean="0"/>
                        <a:t>Recommended action</a:t>
                      </a:r>
                      <a:endParaRPr lang="en-US" dirty="0"/>
                    </a:p>
                  </a:txBody>
                  <a:tcPr/>
                </a:tc>
              </a:tr>
              <a:tr h="800100">
                <a:tc>
                  <a:txBody>
                    <a:bodyPr/>
                    <a:lstStyle/>
                    <a:p>
                      <a:r>
                        <a:rPr lang="en-US" dirty="0" smtClean="0"/>
                        <a:t>Full</a:t>
                      </a:r>
                      <a:endParaRPr lang="en-US" dirty="0"/>
                    </a:p>
                  </a:txBody>
                  <a:tcPr/>
                </a:tc>
                <a:tc>
                  <a:txBody>
                    <a:bodyPr/>
                    <a:lstStyle/>
                    <a:p>
                      <a:r>
                        <a:rPr lang="en-US" dirty="0" smtClean="0"/>
                        <a:t>Resume playback</a:t>
                      </a:r>
                      <a:endParaRPr lang="en-US" dirty="0"/>
                    </a:p>
                  </a:txBody>
                  <a:tcPr/>
                </a:tc>
              </a:tr>
              <a:tr h="800100">
                <a:tc>
                  <a:txBody>
                    <a:bodyPr/>
                    <a:lstStyle/>
                    <a:p>
                      <a:r>
                        <a:rPr lang="en-US" dirty="0" smtClean="0"/>
                        <a:t>Muted</a:t>
                      </a:r>
                      <a:endParaRPr lang="en-US" dirty="0"/>
                    </a:p>
                  </a:txBody>
                  <a:tcPr/>
                </a:tc>
                <a:tc>
                  <a:txBody>
                    <a:bodyPr/>
                    <a:lstStyle/>
                    <a:p>
                      <a:r>
                        <a:rPr lang="en-US" dirty="0" smtClean="0"/>
                        <a:t>Pause playback</a:t>
                      </a:r>
                      <a:endParaRPr lang="en-US" dirty="0"/>
                    </a:p>
                  </a:txBody>
                  <a:tcPr/>
                </a:tc>
              </a:tr>
              <a:tr h="800100">
                <a:tc>
                  <a:txBody>
                    <a:bodyPr/>
                    <a:lstStyle/>
                    <a:p>
                      <a:r>
                        <a:rPr lang="en-US" dirty="0" smtClean="0"/>
                        <a:t>Low</a:t>
                      </a:r>
                      <a:endParaRPr lang="en-US" dirty="0"/>
                    </a:p>
                  </a:txBody>
                  <a:tcPr/>
                </a:tc>
                <a:tc>
                  <a:txBody>
                    <a:bodyPr/>
                    <a:lstStyle/>
                    <a:p>
                      <a:r>
                        <a:rPr lang="en-US" dirty="0" smtClean="0"/>
                        <a:t>Nothing unless Communications app</a:t>
                      </a:r>
                      <a:endParaRPr lang="en-US" dirty="0"/>
                    </a:p>
                  </a:txBody>
                  <a:tcPr/>
                </a:tc>
              </a:tr>
            </a:tbl>
          </a:graphicData>
        </a:graphic>
      </p:graphicFrame>
    </p:spTree>
    <p:extLst>
      <p:ext uri="{BB962C8B-B14F-4D97-AF65-F5344CB8AC3E}">
        <p14:creationId xmlns:p14="http://schemas.microsoft.com/office/powerpoint/2010/main" val="12002923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5"/>
          </p:nvPr>
        </p:nvSpPr>
        <p:spPr>
          <a:xfrm>
            <a:off x="5227638" y="3344862"/>
            <a:ext cx="6934204" cy="914400"/>
          </a:xfrm>
        </p:spPr>
        <p:txBody>
          <a:bodyPr/>
          <a:lstStyle/>
          <a:p>
            <a:pPr marL="514350" indent="-514350">
              <a:buFont typeface="+mj-lt"/>
              <a:buAutoNum type="arabicPeriod"/>
            </a:pPr>
            <a:r>
              <a:rPr lang="en-US" sz="2800" dirty="0" smtClean="0"/>
              <a:t>Add Audio declaration to app manifest</a:t>
            </a:r>
          </a:p>
          <a:p>
            <a:pPr marL="514350" indent="-514350">
              <a:buFont typeface="+mj-lt"/>
              <a:buAutoNum type="arabicPeriod"/>
            </a:pPr>
            <a:r>
              <a:rPr lang="en-US" sz="2800" dirty="0" smtClean="0"/>
              <a:t>Set </a:t>
            </a:r>
            <a:r>
              <a:rPr lang="en-US" sz="2800" dirty="0"/>
              <a:t>msAudioCategory attribute to BackgroundCapabaleMedia </a:t>
            </a:r>
            <a:endParaRPr lang="en-US" sz="2800" dirty="0" smtClean="0"/>
          </a:p>
          <a:p>
            <a:pPr marL="514350" indent="-514350">
              <a:buFont typeface="+mj-lt"/>
              <a:buAutoNum type="arabicPeriod"/>
            </a:pPr>
            <a:r>
              <a:rPr lang="en-US" sz="2800" dirty="0" smtClean="0"/>
              <a:t>Register </a:t>
            </a:r>
            <a:r>
              <a:rPr lang="en-US" sz="2800" dirty="0"/>
              <a:t>for media transport </a:t>
            </a:r>
            <a:r>
              <a:rPr lang="en-US" sz="2800" dirty="0" smtClean="0"/>
              <a:t>controls</a:t>
            </a:r>
          </a:p>
          <a:p>
            <a:pPr marL="514350" indent="-514350">
              <a:buFont typeface="+mj-lt"/>
              <a:buAutoNum type="arabicPeriod"/>
            </a:pPr>
            <a:r>
              <a:rPr lang="en-US" sz="2800" dirty="0" smtClean="0"/>
              <a:t>Handle hardware events for at least Play, Pause, and Play/Pause.</a:t>
            </a:r>
          </a:p>
          <a:p>
            <a:pPr marL="514350" indent="-514350">
              <a:buFont typeface="+mj-lt"/>
              <a:buAutoNum type="arabicPeriod"/>
            </a:pPr>
            <a:endParaRPr lang="en-US" sz="2800" dirty="0"/>
          </a:p>
        </p:txBody>
      </p:sp>
      <p:sp>
        <p:nvSpPr>
          <p:cNvPr id="5" name="Title 4"/>
          <p:cNvSpPr>
            <a:spLocks noGrp="1"/>
          </p:cNvSpPr>
          <p:nvPr>
            <p:ph type="ctrTitle"/>
          </p:nvPr>
        </p:nvSpPr>
        <p:spPr>
          <a:solidFill>
            <a:schemeClr val="accent5">
              <a:alpha val="80000"/>
            </a:schemeClr>
          </a:solidFill>
        </p:spPr>
        <p:txBody>
          <a:bodyPr/>
          <a:lstStyle/>
          <a:p>
            <a:r>
              <a:rPr lang="en-US" sz="4000" dirty="0" smtClean="0"/>
              <a:t>Background audio</a:t>
            </a:r>
            <a:endParaRPr lang="en-US" sz="4000" dirty="0"/>
          </a:p>
        </p:txBody>
      </p:sp>
    </p:spTree>
    <p:extLst>
      <p:ext uri="{BB962C8B-B14F-4D97-AF65-F5344CB8AC3E}">
        <p14:creationId xmlns:p14="http://schemas.microsoft.com/office/powerpoint/2010/main" val="24931458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6669" y="-1001378"/>
            <a:ext cx="12463143" cy="8302370"/>
          </a:xfrm>
          <a:prstGeom prst="rect">
            <a:avLst/>
          </a:prstGeom>
        </p:spPr>
      </p:pic>
      <p:sp>
        <p:nvSpPr>
          <p:cNvPr id="5" name="Title 4"/>
          <p:cNvSpPr>
            <a:spLocks noGrp="1"/>
          </p:cNvSpPr>
          <p:nvPr>
            <p:ph type="title"/>
          </p:nvPr>
        </p:nvSpPr>
        <p:spPr/>
        <p:txBody>
          <a:bodyPr/>
          <a:lstStyle/>
          <a:p>
            <a:r>
              <a:rPr lang="en-US" dirty="0" smtClean="0"/>
              <a:t/>
            </a:r>
            <a:br>
              <a:rPr lang="en-US" dirty="0" smtClean="0"/>
            </a:br>
            <a:endParaRPr lang="en-US" dirty="0"/>
          </a:p>
        </p:txBody>
      </p:sp>
      <p:sp>
        <p:nvSpPr>
          <p:cNvPr id="12" name="Text Placeholder 11"/>
          <p:cNvSpPr>
            <a:spLocks noGrp="1"/>
          </p:cNvSpPr>
          <p:nvPr>
            <p:ph type="body" sz="quarter" idx="4294967295"/>
          </p:nvPr>
        </p:nvSpPr>
        <p:spPr>
          <a:xfrm>
            <a:off x="5151437" y="68262"/>
            <a:ext cx="5867400" cy="3643018"/>
          </a:xfrm>
        </p:spPr>
        <p:txBody>
          <a:bodyPr/>
          <a:lstStyle/>
          <a:p>
            <a:r>
              <a:rPr lang="en-US" sz="2400" b="1" dirty="0">
                <a:solidFill>
                  <a:schemeClr val="bg1"/>
                </a:solidFill>
              </a:rPr>
              <a:t>Engaging with rich media—whether watching a movie, video chatting, or playing music—is one of the most prevalent and enjoyable things we do on our PCs today. </a:t>
            </a:r>
          </a:p>
          <a:p>
            <a:endParaRPr lang="en-US" sz="2400" b="1" dirty="0">
              <a:solidFill>
                <a:schemeClr val="bg1"/>
              </a:solidFill>
            </a:endParaRPr>
          </a:p>
        </p:txBody>
      </p:sp>
    </p:spTree>
    <p:extLst>
      <p:ext uri="{BB962C8B-B14F-4D97-AF65-F5344CB8AC3E}">
        <p14:creationId xmlns:p14="http://schemas.microsoft.com/office/powerpoint/2010/main" val="6539594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5"/>
          </p:nvPr>
        </p:nvSpPr>
        <p:spPr>
          <a:xfrm>
            <a:off x="5303838" y="3268662"/>
            <a:ext cx="6858004" cy="914400"/>
          </a:xfrm>
        </p:spPr>
        <p:txBody>
          <a:bodyPr/>
          <a:lstStyle/>
          <a:p>
            <a:pPr marL="514350" indent="-514350">
              <a:buFont typeface="+mj-lt"/>
              <a:buAutoNum type="arabicPeriod"/>
            </a:pPr>
            <a:r>
              <a:rPr lang="en-US" sz="2800" dirty="0" smtClean="0"/>
              <a:t>Follow background audio steps</a:t>
            </a:r>
          </a:p>
          <a:p>
            <a:pPr marL="514350" indent="-514350">
              <a:buFont typeface="+mj-lt"/>
              <a:buAutoNum type="arabicPeriod"/>
            </a:pPr>
            <a:r>
              <a:rPr lang="en-US" sz="2800" dirty="0" smtClean="0"/>
              <a:t>Ensure network assets can be accessed:</a:t>
            </a:r>
          </a:p>
          <a:p>
            <a:r>
              <a:rPr lang="en-US" sz="2800" dirty="0"/>
              <a:t>	</a:t>
            </a:r>
            <a:r>
              <a:rPr lang="en-US" sz="2800" dirty="0" smtClean="0"/>
              <a:t>a. Background transfer API</a:t>
            </a:r>
          </a:p>
          <a:p>
            <a:r>
              <a:rPr lang="en-US" sz="2800" dirty="0"/>
              <a:t>	</a:t>
            </a:r>
            <a:r>
              <a:rPr lang="en-US" sz="2800" dirty="0" smtClean="0"/>
              <a:t>b. Custom Media Extension</a:t>
            </a:r>
          </a:p>
          <a:p>
            <a:endParaRPr lang="en-US" sz="2800" dirty="0"/>
          </a:p>
        </p:txBody>
      </p:sp>
      <p:sp>
        <p:nvSpPr>
          <p:cNvPr id="5" name="Title 4"/>
          <p:cNvSpPr>
            <a:spLocks noGrp="1"/>
          </p:cNvSpPr>
          <p:nvPr>
            <p:ph type="ctrTitle"/>
          </p:nvPr>
        </p:nvSpPr>
        <p:spPr>
          <a:solidFill>
            <a:schemeClr val="accent5">
              <a:alpha val="80000"/>
            </a:schemeClr>
          </a:solidFill>
        </p:spPr>
        <p:txBody>
          <a:bodyPr/>
          <a:lstStyle/>
          <a:p>
            <a:r>
              <a:rPr lang="en-US" sz="4000" dirty="0" smtClean="0"/>
              <a:t>Background audio with low power</a:t>
            </a:r>
            <a:endParaRPr lang="en-US" sz="3600" b="1" dirty="0"/>
          </a:p>
        </p:txBody>
      </p:sp>
      <p:sp>
        <p:nvSpPr>
          <p:cNvPr id="2" name="Text Placeholder 1"/>
          <p:cNvSpPr>
            <a:spLocks noGrp="1"/>
          </p:cNvSpPr>
          <p:nvPr>
            <p:ph type="body" sz="quarter" idx="16"/>
          </p:nvPr>
        </p:nvSpPr>
        <p:spPr/>
        <p:txBody>
          <a:bodyPr/>
          <a:lstStyle/>
          <a:p>
            <a:r>
              <a:rPr lang="en-US" sz="4400" dirty="0" smtClean="0"/>
              <a:t>Enable low-power audio in connected standby</a:t>
            </a:r>
            <a:endParaRPr lang="en-US" sz="4400" dirty="0"/>
          </a:p>
        </p:txBody>
      </p:sp>
    </p:spTree>
    <p:extLst>
      <p:ext uri="{BB962C8B-B14F-4D97-AF65-F5344CB8AC3E}">
        <p14:creationId xmlns:p14="http://schemas.microsoft.com/office/powerpoint/2010/main" val="34114292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90080"/>
            <a:ext cx="12436475" cy="8284606"/>
          </a:xfrm>
          <a:prstGeom prst="rect">
            <a:avLst/>
          </a:prstGeom>
        </p:spPr>
      </p:pic>
      <p:sp>
        <p:nvSpPr>
          <p:cNvPr id="2" name="Text Placeholder 1"/>
          <p:cNvSpPr>
            <a:spLocks noGrp="1"/>
          </p:cNvSpPr>
          <p:nvPr>
            <p:ph type="body" sz="quarter" idx="15"/>
          </p:nvPr>
        </p:nvSpPr>
        <p:spPr>
          <a:xfrm>
            <a:off x="5989636" y="2659062"/>
            <a:ext cx="6400801" cy="914400"/>
          </a:xfrm>
        </p:spPr>
        <p:txBody>
          <a:bodyPr/>
          <a:lstStyle/>
          <a:p>
            <a:r>
              <a:rPr lang="en-US" sz="3200" dirty="0" smtClean="0"/>
              <a:t>App activation: Search/Share</a:t>
            </a:r>
          </a:p>
          <a:p>
            <a:r>
              <a:rPr lang="en-US" sz="3200" dirty="0" smtClean="0"/>
              <a:t>Handling suspend and resume</a:t>
            </a:r>
          </a:p>
          <a:p>
            <a:r>
              <a:rPr lang="en-US" sz="3200" dirty="0" smtClean="0"/>
              <a:t>Handling roaming state</a:t>
            </a:r>
          </a:p>
          <a:p>
            <a:r>
              <a:rPr lang="en-US" sz="3200" dirty="0" smtClean="0"/>
              <a:t>Credential Locker</a:t>
            </a:r>
          </a:p>
          <a:p>
            <a:endParaRPr lang="en-US" sz="3200" dirty="0" smtClean="0"/>
          </a:p>
          <a:p>
            <a:endParaRPr lang="en-US" sz="3200" dirty="0" smtClean="0"/>
          </a:p>
        </p:txBody>
      </p:sp>
      <p:sp>
        <p:nvSpPr>
          <p:cNvPr id="4" name="Title 3"/>
          <p:cNvSpPr>
            <a:spLocks noGrp="1"/>
          </p:cNvSpPr>
          <p:nvPr>
            <p:ph type="title"/>
          </p:nvPr>
        </p:nvSpPr>
        <p:spPr>
          <a:xfrm>
            <a:off x="4160837" y="298450"/>
            <a:ext cx="8001000" cy="912813"/>
          </a:xfrm>
        </p:spPr>
        <p:txBody>
          <a:bodyPr/>
          <a:lstStyle/>
          <a:p>
            <a:r>
              <a:rPr lang="en-US" dirty="0" smtClean="0"/>
              <a:t>App activation considerations</a:t>
            </a:r>
            <a:r>
              <a:rPr lang="en-US" dirty="0"/>
              <a:t/>
            </a:r>
            <a:br>
              <a:rPr lang="en-US" dirty="0"/>
            </a:br>
            <a:endParaRPr lang="en-US" dirty="0"/>
          </a:p>
        </p:txBody>
      </p:sp>
    </p:spTree>
    <p:extLst>
      <p:ext uri="{BB962C8B-B14F-4D97-AF65-F5344CB8AC3E}">
        <p14:creationId xmlns:p14="http://schemas.microsoft.com/office/powerpoint/2010/main" val="31806497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Use the right contract</a:t>
            </a:r>
            <a:endParaRPr lang="en-US" dirty="0"/>
          </a:p>
        </p:txBody>
      </p:sp>
      <p:sp>
        <p:nvSpPr>
          <p:cNvPr id="5" name="Text Placeholder 4"/>
          <p:cNvSpPr>
            <a:spLocks noGrp="1"/>
          </p:cNvSpPr>
          <p:nvPr>
            <p:ph type="body" sz="quarter" idx="10"/>
          </p:nvPr>
        </p:nvSpPr>
        <p:spPr>
          <a:xfrm>
            <a:off x="274638" y="1211263"/>
            <a:ext cx="10515599" cy="5484812"/>
          </a:xfrm>
        </p:spPr>
        <p:txBody>
          <a:bodyPr/>
          <a:lstStyle/>
          <a:p>
            <a:r>
              <a:rPr lang="en-US" dirty="0" smtClean="0"/>
              <a:t>Use Share, Search, Devices, and Settings charms</a:t>
            </a:r>
          </a:p>
          <a:p>
            <a:r>
              <a:rPr lang="en-US" dirty="0" smtClean="0"/>
              <a:t>Use the edge to invoke charms and avoid additional entry points from app UI</a:t>
            </a:r>
          </a:p>
          <a:p>
            <a:pPr lvl="1"/>
            <a:endParaRPr lang="en-US" sz="2000" dirty="0" smtClean="0"/>
          </a:p>
          <a:p>
            <a:pPr lvl="1"/>
            <a:r>
              <a:rPr lang="en-US" dirty="0" smtClean="0"/>
              <a:t>Think about:</a:t>
            </a:r>
          </a:p>
          <a:p>
            <a:pPr lvl="2"/>
            <a:r>
              <a:rPr lang="en-US" dirty="0" smtClean="0"/>
              <a:t>Sharing can include files</a:t>
            </a:r>
          </a:p>
          <a:p>
            <a:pPr lvl="2"/>
            <a:r>
              <a:rPr lang="en-US" dirty="0" smtClean="0"/>
              <a:t>How do you make search great? There will be competition.</a:t>
            </a:r>
          </a:p>
          <a:p>
            <a:pPr lvl="2"/>
            <a:r>
              <a:rPr lang="en-US" dirty="0" smtClean="0"/>
              <a:t>Can users print?</a:t>
            </a:r>
          </a:p>
          <a:p>
            <a:pPr lvl="2"/>
            <a:r>
              <a:rPr lang="en-US" dirty="0" smtClean="0"/>
              <a:t>Play To</a:t>
            </a:r>
          </a:p>
          <a:p>
            <a:pPr lvl="2"/>
            <a:r>
              <a:rPr lang="en-US" dirty="0" smtClean="0"/>
              <a:t>About, account management, help, privacy policy, and contact go in Settings</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9622" y="1363662"/>
            <a:ext cx="600238" cy="5358120"/>
          </a:xfrm>
          <a:prstGeom prst="rect">
            <a:avLst/>
          </a:prstGeom>
        </p:spPr>
      </p:pic>
    </p:spTree>
    <p:extLst>
      <p:ext uri="{BB962C8B-B14F-4D97-AF65-F5344CB8AC3E}">
        <p14:creationId xmlns:p14="http://schemas.microsoft.com/office/powerpoint/2010/main" val="28843391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p:txBody>
          <a:bodyPr/>
          <a:lstStyle/>
          <a:p>
            <a:endParaRPr lang="en-US" dirty="0"/>
          </a:p>
        </p:txBody>
      </p:sp>
      <p:sp>
        <p:nvSpPr>
          <p:cNvPr id="8" name="Title 7"/>
          <p:cNvSpPr>
            <a:spLocks noGrp="1"/>
          </p:cNvSpPr>
          <p:nvPr>
            <p:ph type="title"/>
          </p:nvPr>
        </p:nvSpPr>
        <p:spPr/>
        <p:txBody>
          <a:bodyPr/>
          <a:lstStyle/>
          <a:p>
            <a:r>
              <a:rPr lang="en-US" dirty="0"/>
              <a:t>Contracts demo</a:t>
            </a:r>
          </a:p>
        </p:txBody>
      </p:sp>
    </p:spTree>
    <p:extLst>
      <p:ext uri="{BB962C8B-B14F-4D97-AF65-F5344CB8AC3E}">
        <p14:creationId xmlns:p14="http://schemas.microsoft.com/office/powerpoint/2010/main" val="34589931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Bridge from website</a:t>
            </a:r>
          </a:p>
          <a:p>
            <a:r>
              <a:rPr lang="en-US" dirty="0" smtClean="0"/>
              <a:t>Protocol handler for deep links</a:t>
            </a:r>
          </a:p>
          <a:p>
            <a:r>
              <a:rPr lang="en-US" dirty="0" smtClean="0"/>
              <a:t>Large resolution icon</a:t>
            </a:r>
            <a:endParaRPr lang="en-US" dirty="0"/>
          </a:p>
        </p:txBody>
      </p:sp>
      <p:sp>
        <p:nvSpPr>
          <p:cNvPr id="4" name="Title 3"/>
          <p:cNvSpPr>
            <a:spLocks noGrp="1"/>
          </p:cNvSpPr>
          <p:nvPr>
            <p:ph type="ctrTitle"/>
          </p:nvPr>
        </p:nvSpPr>
        <p:spPr>
          <a:solidFill>
            <a:schemeClr val="accent4">
              <a:alpha val="80000"/>
            </a:schemeClr>
          </a:solidFill>
        </p:spPr>
        <p:txBody>
          <a:bodyPr/>
          <a:lstStyle/>
          <a:p>
            <a:r>
              <a:rPr lang="en-US" dirty="0" smtClean="0"/>
              <a:t>Website considerations</a:t>
            </a:r>
            <a:endParaRPr lang="en-US" dirty="0"/>
          </a:p>
        </p:txBody>
      </p:sp>
    </p:spTree>
    <p:extLst>
      <p:ext uri="{BB962C8B-B14F-4D97-AF65-F5344CB8AC3E}">
        <p14:creationId xmlns:p14="http://schemas.microsoft.com/office/powerpoint/2010/main" val="26351261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075234" y="3040062"/>
            <a:ext cx="7315203" cy="914400"/>
          </a:xfrm>
        </p:spPr>
        <p:txBody>
          <a:bodyPr/>
          <a:lstStyle/>
          <a:p>
            <a:r>
              <a:rPr lang="en-US" dirty="0"/>
              <a:t>Custom </a:t>
            </a:r>
            <a:r>
              <a:rPr lang="en-US" dirty="0" smtClean="0"/>
              <a:t>sources</a:t>
            </a:r>
            <a:endParaRPr lang="en-US" dirty="0"/>
          </a:p>
          <a:p>
            <a:r>
              <a:rPr lang="en-US" dirty="0" smtClean="0"/>
              <a:t>Adaptive bitrate streaming </a:t>
            </a:r>
          </a:p>
          <a:p>
            <a:r>
              <a:rPr lang="en-US" dirty="0" smtClean="0"/>
              <a:t>DRM </a:t>
            </a:r>
          </a:p>
          <a:p>
            <a:r>
              <a:rPr lang="en-US" dirty="0" smtClean="0"/>
              <a:t>Ad </a:t>
            </a:r>
            <a:r>
              <a:rPr lang="en-US" dirty="0"/>
              <a:t>delivery </a:t>
            </a:r>
            <a:endParaRPr lang="en-US" dirty="0" smtClean="0"/>
          </a:p>
          <a:p>
            <a:r>
              <a:rPr lang="en-US" dirty="0" smtClean="0"/>
              <a:t>Analytics</a:t>
            </a:r>
          </a:p>
          <a:p>
            <a:r>
              <a:rPr lang="en-US" dirty="0" smtClean="0"/>
              <a:t>Closed captioning</a:t>
            </a:r>
          </a:p>
        </p:txBody>
      </p:sp>
      <p:pic>
        <p:nvPicPr>
          <p:cNvPr id="11" name="Picture Placeholder 10"/>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6568" r="16568"/>
          <a:stretch>
            <a:fillRect/>
          </a:stretch>
        </p:blipFill>
        <p:spPr/>
      </p:pic>
      <p:sp>
        <p:nvSpPr>
          <p:cNvPr id="4" name="Title 3"/>
          <p:cNvSpPr>
            <a:spLocks noGrp="1"/>
          </p:cNvSpPr>
          <p:nvPr>
            <p:ph type="title"/>
          </p:nvPr>
        </p:nvSpPr>
        <p:spPr/>
        <p:txBody>
          <a:bodyPr/>
          <a:lstStyle/>
          <a:p>
            <a:r>
              <a:rPr lang="en-US" dirty="0" smtClean="0"/>
              <a:t>Advanced playback scenarios</a:t>
            </a:r>
            <a:endParaRPr lang="en-US" dirty="0"/>
          </a:p>
        </p:txBody>
      </p:sp>
    </p:spTree>
    <p:extLst>
      <p:ext uri="{BB962C8B-B14F-4D97-AF65-F5344CB8AC3E}">
        <p14:creationId xmlns:p14="http://schemas.microsoft.com/office/powerpoint/2010/main" val="22958107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5456237" y="3040063"/>
            <a:ext cx="6675435" cy="914400"/>
          </a:xfrm>
        </p:spPr>
        <p:txBody>
          <a:bodyPr/>
          <a:lstStyle/>
          <a:p>
            <a:r>
              <a:rPr lang="en-US" sz="2400" b="1" dirty="0"/>
              <a:t>4-104</a:t>
            </a:r>
            <a:r>
              <a:rPr lang="en-US" sz="2400" dirty="0"/>
              <a:t> Using media extensions to build great video playback apps </a:t>
            </a:r>
          </a:p>
          <a:p>
            <a:r>
              <a:rPr lang="en-US" sz="2400" b="1" dirty="0" smtClean="0"/>
              <a:t>3-117 </a:t>
            </a:r>
            <a:r>
              <a:rPr lang="en-US" sz="2400" dirty="0"/>
              <a:t>Key technologies for building advanced media </a:t>
            </a:r>
            <a:r>
              <a:rPr lang="en-US" sz="2400" dirty="0" smtClean="0"/>
              <a:t>apps</a:t>
            </a:r>
          </a:p>
          <a:p>
            <a:r>
              <a:rPr lang="en-US" sz="2400" b="1" dirty="0" smtClean="0"/>
              <a:t>3-122</a:t>
            </a:r>
            <a:r>
              <a:rPr lang="en-US" sz="2400" dirty="0" smtClean="0"/>
              <a:t> </a:t>
            </a:r>
            <a:r>
              <a:rPr lang="en-US" sz="2400" dirty="0"/>
              <a:t>Media app case studies </a:t>
            </a:r>
            <a:endParaRPr lang="en-US" sz="2400" dirty="0" smtClean="0"/>
          </a:p>
          <a:p>
            <a:r>
              <a:rPr lang="en-US" sz="2400" b="1" dirty="0" smtClean="0"/>
              <a:t>3-106</a:t>
            </a:r>
            <a:r>
              <a:rPr lang="en-US" sz="2400" dirty="0" smtClean="0"/>
              <a:t> </a:t>
            </a:r>
            <a:r>
              <a:rPr lang="en-US" sz="2400" dirty="0"/>
              <a:t>Chalk Talk: Media </a:t>
            </a:r>
            <a:r>
              <a:rPr lang="en-US" sz="2400" dirty="0" smtClean="0"/>
              <a:t>apps</a:t>
            </a:r>
            <a:endParaRPr lang="en-US" sz="2400" dirty="0"/>
          </a:p>
        </p:txBody>
      </p:sp>
      <p:sp>
        <p:nvSpPr>
          <p:cNvPr id="4" name="Title 3"/>
          <p:cNvSpPr>
            <a:spLocks noGrp="1"/>
          </p:cNvSpPr>
          <p:nvPr>
            <p:ph type="ctrTitle"/>
          </p:nvPr>
        </p:nvSpPr>
        <p:spPr/>
        <p:txBody>
          <a:bodyPr/>
          <a:lstStyle/>
          <a:p>
            <a:r>
              <a:rPr lang="en-US" sz="6000" dirty="0" smtClean="0"/>
              <a:t>Related sessions</a:t>
            </a:r>
            <a:endParaRPr lang="en-US" sz="6000" dirty="0"/>
          </a:p>
        </p:txBody>
      </p:sp>
    </p:spTree>
    <p:extLst>
      <p:ext uri="{BB962C8B-B14F-4D97-AF65-F5344CB8AC3E}">
        <p14:creationId xmlns:p14="http://schemas.microsoft.com/office/powerpoint/2010/main" val="3307912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5761040" y="2735262"/>
            <a:ext cx="6400801" cy="914400"/>
          </a:xfrm>
        </p:spPr>
        <p:txBody>
          <a:bodyPr/>
          <a:lstStyle/>
          <a:p>
            <a:endParaRPr lang="en-US" sz="2800" dirty="0" smtClean="0"/>
          </a:p>
          <a:p>
            <a:r>
              <a:rPr lang="en-US" sz="2800" dirty="0" smtClean="0">
                <a:hlinkClick r:id="rId2"/>
              </a:rPr>
              <a:t>UX Guidelines</a:t>
            </a:r>
            <a:endParaRPr lang="en-US" sz="2800" dirty="0" smtClean="0"/>
          </a:p>
          <a:p>
            <a:r>
              <a:rPr lang="en-US" sz="2800" dirty="0" smtClean="0">
                <a:hlinkClick r:id="rId3"/>
              </a:rPr>
              <a:t>windowsuserexperiencetraining.com</a:t>
            </a:r>
            <a:endParaRPr lang="en-US" sz="2800" dirty="0"/>
          </a:p>
          <a:p>
            <a:r>
              <a:rPr lang="en-US" sz="2800" dirty="0" smtClean="0">
                <a:hlinkClick r:id="rId4"/>
              </a:rPr>
              <a:t>PlayReady </a:t>
            </a:r>
            <a:r>
              <a:rPr lang="en-US" sz="2800" dirty="0">
                <a:hlinkClick r:id="rId4"/>
              </a:rPr>
              <a:t>&amp; Smooth Streaming </a:t>
            </a:r>
            <a:r>
              <a:rPr lang="en-US" sz="2800" dirty="0" smtClean="0">
                <a:hlinkClick r:id="rId4"/>
              </a:rPr>
              <a:t>SDKs</a:t>
            </a:r>
            <a:endParaRPr lang="en-US" sz="2800" dirty="0" smtClean="0"/>
          </a:p>
          <a:p>
            <a:r>
              <a:rPr lang="en-US" sz="2800" dirty="0" smtClean="0">
                <a:hlinkClick r:id="rId5"/>
              </a:rPr>
              <a:t>Player </a:t>
            </a:r>
            <a:r>
              <a:rPr lang="en-US" sz="2800" dirty="0">
                <a:hlinkClick r:id="rId5"/>
              </a:rPr>
              <a:t>Framework </a:t>
            </a:r>
            <a:r>
              <a:rPr lang="en-US" sz="2800" dirty="0" err="1">
                <a:hlinkClick r:id="rId5"/>
              </a:rPr>
              <a:t>CodePlex</a:t>
            </a:r>
            <a:r>
              <a:rPr lang="en-US" sz="2800" dirty="0">
                <a:hlinkClick r:id="rId5"/>
              </a:rPr>
              <a:t> </a:t>
            </a:r>
            <a:r>
              <a:rPr lang="en-US" sz="2800" dirty="0" smtClean="0">
                <a:hlinkClick r:id="rId5"/>
              </a:rPr>
              <a:t>project</a:t>
            </a:r>
            <a:endParaRPr lang="en-US" sz="2800" dirty="0" smtClean="0"/>
          </a:p>
          <a:p>
            <a:r>
              <a:rPr lang="en-US" sz="2800" dirty="0" smtClean="0">
                <a:hlinkClick r:id="rId6"/>
              </a:rPr>
              <a:t>Entertainment </a:t>
            </a:r>
            <a:r>
              <a:rPr lang="en-US" sz="2800" dirty="0">
                <a:hlinkClick r:id="rId6"/>
              </a:rPr>
              <a:t>apps guidance</a:t>
            </a:r>
            <a:endParaRPr lang="en-US" sz="2800" dirty="0"/>
          </a:p>
          <a:p>
            <a:r>
              <a:rPr lang="en-US" sz="2800" dirty="0" smtClean="0">
                <a:hlinkClick r:id="rId7"/>
              </a:rPr>
              <a:t>Windowsstore.com</a:t>
            </a:r>
            <a:endParaRPr lang="en-US" sz="2800" dirty="0"/>
          </a:p>
        </p:txBody>
      </p:sp>
      <p:sp>
        <p:nvSpPr>
          <p:cNvPr id="4" name="Title 3"/>
          <p:cNvSpPr>
            <a:spLocks noGrp="1"/>
          </p:cNvSpPr>
          <p:nvPr>
            <p:ph type="ctrTitle"/>
          </p:nvPr>
        </p:nvSpPr>
        <p:spPr>
          <a:solidFill>
            <a:schemeClr val="accent6">
              <a:alpha val="80000"/>
            </a:schemeClr>
          </a:solidFill>
        </p:spPr>
        <p:txBody>
          <a:bodyPr/>
          <a:lstStyle/>
          <a:p>
            <a:r>
              <a:rPr lang="en-US" sz="6600" dirty="0" smtClean="0"/>
              <a:t>Resources</a:t>
            </a:r>
            <a:endParaRPr lang="en-US" sz="6600" dirty="0"/>
          </a:p>
        </p:txBody>
      </p:sp>
    </p:spTree>
    <p:extLst>
      <p:ext uri="{BB962C8B-B14F-4D97-AF65-F5344CB8AC3E}">
        <p14:creationId xmlns:p14="http://schemas.microsoft.com/office/powerpoint/2010/main" val="929519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5029530" y="2674311"/>
            <a:ext cx="7132313" cy="817488"/>
          </a:xfrm>
        </p:spPr>
        <p:txBody>
          <a:bodyPr/>
          <a:lstStyle/>
          <a:p>
            <a:pPr marL="571500" indent="-571500">
              <a:buFont typeface="Arial" pitchFamily="34" charset="0"/>
              <a:buChar char="•"/>
            </a:pPr>
            <a:r>
              <a:rPr lang="en-US" sz="2800" dirty="0" smtClean="0"/>
              <a:t>Develop: </a:t>
            </a:r>
            <a:r>
              <a:rPr lang="en-US" sz="2800" u="sng" dirty="0" smtClean="0">
                <a:hlinkClick r:id="rId2"/>
              </a:rPr>
              <a:t>http</a:t>
            </a:r>
            <a:r>
              <a:rPr lang="en-US" sz="2800" u="sng" dirty="0">
                <a:hlinkClick r:id="rId2"/>
              </a:rPr>
              <a:t>://msdn.microsoft.com/en-US/windows/apps/br229512</a:t>
            </a:r>
            <a:r>
              <a:rPr lang="en-US" sz="2800" dirty="0"/>
              <a:t> </a:t>
            </a:r>
            <a:endParaRPr lang="en-US" sz="2800" dirty="0" smtClean="0"/>
          </a:p>
          <a:p>
            <a:pPr marL="571500" indent="-571500">
              <a:buFont typeface="Arial" pitchFamily="34" charset="0"/>
              <a:buChar char="•"/>
            </a:pPr>
            <a:r>
              <a:rPr lang="en-US" sz="2800" dirty="0" smtClean="0"/>
              <a:t>Design: </a:t>
            </a:r>
            <a:r>
              <a:rPr lang="en-US" sz="2800" u="sng" dirty="0">
                <a:hlinkClick r:id="rId3"/>
              </a:rPr>
              <a:t>http://design.windows.com/</a:t>
            </a:r>
            <a:r>
              <a:rPr lang="en-US" sz="2800" dirty="0"/>
              <a:t> </a:t>
            </a:r>
            <a:endParaRPr lang="en-US" sz="2800" dirty="0" smtClean="0"/>
          </a:p>
          <a:p>
            <a:pPr marL="571500" indent="-571500">
              <a:buFont typeface="Arial" pitchFamily="34" charset="0"/>
              <a:buChar char="•"/>
            </a:pPr>
            <a:r>
              <a:rPr lang="en-US" sz="2800" dirty="0" smtClean="0"/>
              <a:t>Samples: </a:t>
            </a:r>
            <a:r>
              <a:rPr lang="en-US" sz="2800" u="sng" dirty="0" smtClean="0">
                <a:hlinkClick r:id="rId4"/>
              </a:rPr>
              <a:t>http</a:t>
            </a:r>
            <a:r>
              <a:rPr lang="en-US" sz="2800" u="sng" dirty="0">
                <a:hlinkClick r:id="rId4"/>
              </a:rPr>
              <a:t>://code.msdn.microsoft.com/windowsapps/Windows-8-Modern-Style-App-Samples</a:t>
            </a:r>
            <a:endParaRPr lang="en-US" sz="2800" dirty="0" smtClean="0"/>
          </a:p>
          <a:p>
            <a:pPr marL="571500" indent="-571500">
              <a:buFont typeface="Arial" pitchFamily="34" charset="0"/>
              <a:buChar char="•"/>
            </a:pPr>
            <a:r>
              <a:rPr lang="en-US" sz="2800" dirty="0"/>
              <a:t>Videos: </a:t>
            </a:r>
            <a:r>
              <a:rPr lang="en-US" sz="2800" u="sng" dirty="0">
                <a:hlinkClick r:id="rId5"/>
              </a:rPr>
              <a:t>http://channel9.msdn.com/Windows</a:t>
            </a:r>
            <a:endParaRPr lang="en-US" sz="2800" u="sng" dirty="0"/>
          </a:p>
          <a:p>
            <a:pPr marL="571500" indent="-571500">
              <a:buFont typeface="Arial" pitchFamily="34" charset="0"/>
              <a:buChar char="•"/>
            </a:pPr>
            <a:endParaRPr lang="en-US" dirty="0"/>
          </a:p>
        </p:txBody>
      </p:sp>
      <p:sp>
        <p:nvSpPr>
          <p:cNvPr id="4" name="Title 3"/>
          <p:cNvSpPr>
            <a:spLocks noGrp="1"/>
          </p:cNvSpPr>
          <p:nvPr>
            <p:ph type="ctrTitle"/>
          </p:nvPr>
        </p:nvSpPr>
        <p:spPr>
          <a:solidFill>
            <a:schemeClr val="accent1">
              <a:alpha val="80000"/>
            </a:schemeClr>
          </a:solidFill>
        </p:spPr>
        <p:txBody>
          <a:bodyPr/>
          <a:lstStyle/>
          <a:p>
            <a:r>
              <a:rPr lang="en-US" sz="6600" dirty="0" smtClean="0"/>
              <a:t>Resources</a:t>
            </a:r>
            <a:endParaRPr lang="en-US" sz="6600" dirty="0"/>
          </a:p>
        </p:txBody>
      </p:sp>
      <p:sp>
        <p:nvSpPr>
          <p:cNvPr id="2" name="TextBox 1"/>
          <p:cNvSpPr txBox="1"/>
          <p:nvPr/>
        </p:nvSpPr>
        <p:spPr>
          <a:xfrm>
            <a:off x="3566506" y="5765039"/>
            <a:ext cx="8591647" cy="830997"/>
          </a:xfrm>
          <a:prstGeom prst="rect">
            <a:avLst/>
          </a:prstGeom>
          <a:noFill/>
        </p:spPr>
        <p:txBody>
          <a:bodyPr wrap="none" rtlCol="0">
            <a:spAutoFit/>
          </a:bodyPr>
          <a:lstStyle/>
          <a:p>
            <a:r>
              <a:rPr lang="en-US" sz="2400" dirty="0" smtClean="0">
                <a:gradFill>
                  <a:gsLst>
                    <a:gs pos="0">
                      <a:srgbClr val="FFFFFF"/>
                    </a:gs>
                    <a:gs pos="100000">
                      <a:srgbClr val="FFFFFF"/>
                    </a:gs>
                  </a:gsLst>
                  <a:lin ang="5400000" scaled="0"/>
                </a:gradFill>
              </a:rPr>
              <a:t>Please submit session evals by using the Build Windows 8 app</a:t>
            </a:r>
          </a:p>
          <a:p>
            <a:r>
              <a:rPr lang="en-US" sz="2400" dirty="0" smtClean="0">
                <a:gradFill>
                  <a:gsLst>
                    <a:gs pos="0">
                      <a:srgbClr val="FFFFFF"/>
                    </a:gs>
                    <a:gs pos="100000">
                      <a:srgbClr val="FFFFFF"/>
                    </a:gs>
                  </a:gsLst>
                  <a:lin ang="5400000" scaled="0"/>
                </a:gradFill>
              </a:rPr>
              <a:t>or at </a:t>
            </a:r>
            <a:r>
              <a:rPr lang="en-US" sz="2400" u="sng" dirty="0">
                <a:solidFill>
                  <a:srgbClr val="FFFFFF"/>
                </a:solidFill>
                <a:hlinkClick r:id="rId6"/>
              </a:rPr>
              <a:t>http://aka.ms/BuildSessions</a:t>
            </a:r>
            <a:endParaRPr lang="en-US" sz="2400" dirty="0">
              <a:solidFill>
                <a:srgbClr val="FFFFFF"/>
              </a:solidFill>
            </a:endParaRPr>
          </a:p>
        </p:txBody>
      </p:sp>
    </p:spTree>
    <p:extLst>
      <p:ext uri="{BB962C8B-B14F-4D97-AF65-F5344CB8AC3E}">
        <p14:creationId xmlns:p14="http://schemas.microsoft.com/office/powerpoint/2010/main" val="40715943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8767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p:txBody>
          <a:bodyPr/>
          <a:lstStyle/>
          <a:p>
            <a:r>
              <a:rPr lang="en-US" dirty="0" smtClean="0"/>
              <a:t>News clips</a:t>
            </a:r>
          </a:p>
          <a:p>
            <a:r>
              <a:rPr lang="en-US" dirty="0" smtClean="0"/>
              <a:t>Shopping product reviews</a:t>
            </a:r>
          </a:p>
          <a:p>
            <a:r>
              <a:rPr lang="en-US" dirty="0" smtClean="0"/>
              <a:t>Training videos</a:t>
            </a:r>
          </a:p>
          <a:p>
            <a:r>
              <a:rPr lang="en-US" dirty="0" smtClean="0"/>
              <a:t>Games</a:t>
            </a:r>
          </a:p>
          <a:p>
            <a:r>
              <a:rPr lang="en-US" dirty="0" smtClean="0"/>
              <a:t>Communications</a:t>
            </a:r>
          </a:p>
        </p:txBody>
      </p:sp>
      <p:sp>
        <p:nvSpPr>
          <p:cNvPr id="8" name="Title 7"/>
          <p:cNvSpPr>
            <a:spLocks noGrp="1"/>
          </p:cNvSpPr>
          <p:nvPr>
            <p:ph type="ctrTitle"/>
          </p:nvPr>
        </p:nvSpPr>
        <p:spPr>
          <a:solidFill>
            <a:schemeClr val="accent4">
              <a:alpha val="80000"/>
            </a:schemeClr>
          </a:solidFill>
        </p:spPr>
        <p:txBody>
          <a:bodyPr/>
          <a:lstStyle/>
          <a:p>
            <a:r>
              <a:rPr lang="en-US" dirty="0" smtClean="0"/>
              <a:t>Video and audio playback is a part of many app categories!</a:t>
            </a:r>
            <a:endParaRPr lang="en-US" dirty="0"/>
          </a:p>
        </p:txBody>
      </p:sp>
    </p:spTree>
    <p:extLst>
      <p:ext uri="{BB962C8B-B14F-4D97-AF65-F5344CB8AC3E}">
        <p14:creationId xmlns:p14="http://schemas.microsoft.com/office/powerpoint/2010/main" val="20475489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684837" y="3040062"/>
            <a:ext cx="6400801" cy="914400"/>
          </a:xfrm>
        </p:spPr>
        <p:txBody>
          <a:bodyPr/>
          <a:lstStyle/>
          <a:p>
            <a:r>
              <a:rPr lang="en-US" sz="3200" dirty="0"/>
              <a:t>Tiles and </a:t>
            </a:r>
            <a:r>
              <a:rPr lang="en-US" sz="3200" dirty="0" smtClean="0"/>
              <a:t>notifications</a:t>
            </a:r>
            <a:endParaRPr lang="en-US" sz="3200" dirty="0"/>
          </a:p>
          <a:p>
            <a:r>
              <a:rPr lang="en-US" sz="3200" dirty="0"/>
              <a:t>Content </a:t>
            </a:r>
            <a:r>
              <a:rPr lang="en-US" sz="3200" dirty="0" smtClean="0"/>
              <a:t>library </a:t>
            </a:r>
            <a:r>
              <a:rPr lang="en-US" sz="3200" dirty="0"/>
              <a:t>optimization</a:t>
            </a:r>
          </a:p>
          <a:p>
            <a:r>
              <a:rPr lang="en-US" sz="3200" dirty="0" smtClean="0"/>
              <a:t>Video playback</a:t>
            </a:r>
          </a:p>
          <a:p>
            <a:r>
              <a:rPr lang="en-US" sz="3200" dirty="0" smtClean="0"/>
              <a:t>Audio considerations</a:t>
            </a:r>
          </a:p>
          <a:p>
            <a:r>
              <a:rPr lang="en-US" sz="3200" dirty="0"/>
              <a:t>App activation </a:t>
            </a:r>
            <a:r>
              <a:rPr lang="en-US" sz="3200" dirty="0" smtClean="0"/>
              <a:t>and process lifetime</a:t>
            </a:r>
            <a:endParaRPr lang="en-US" sz="3200" dirty="0"/>
          </a:p>
          <a:p>
            <a:r>
              <a:rPr lang="en-US" sz="3200" dirty="0"/>
              <a:t>Views and visual guidance</a:t>
            </a:r>
          </a:p>
          <a:p>
            <a:r>
              <a:rPr lang="en-US" sz="3200" dirty="0" smtClean="0"/>
              <a:t>Contracts</a:t>
            </a:r>
            <a:endParaRPr lang="en-US" sz="3200" dirty="0"/>
          </a:p>
        </p:txBody>
      </p:sp>
      <p:sp>
        <p:nvSpPr>
          <p:cNvPr id="3" name="Picture Placeholder 2"/>
          <p:cNvSpPr>
            <a:spLocks noGrp="1"/>
          </p:cNvSpPr>
          <p:nvPr>
            <p:ph type="pic" sz="quarter" idx="16"/>
          </p:nvPr>
        </p:nvSpPr>
        <p:spPr/>
      </p:sp>
      <p:sp>
        <p:nvSpPr>
          <p:cNvPr id="4" name="Title 3"/>
          <p:cNvSpPr>
            <a:spLocks noGrp="1"/>
          </p:cNvSpPr>
          <p:nvPr>
            <p:ph type="title"/>
          </p:nvPr>
        </p:nvSpPr>
        <p:spPr/>
        <p:txBody>
          <a:bodyPr/>
          <a:lstStyle/>
          <a:p>
            <a:r>
              <a:rPr lang="en-US" dirty="0"/>
              <a:t>Design and development guidance</a:t>
            </a:r>
          </a:p>
        </p:txBody>
      </p:sp>
      <p:pic>
        <p:nvPicPr>
          <p:cNvPr id="5" name="Picture Placeholder 4"/>
          <p:cNvPicPr>
            <a:picLocks noChangeAspect="1"/>
          </p:cNvPicPr>
          <p:nvPr/>
        </p:nvPicPr>
        <p:blipFill rotWithShape="1">
          <a:blip r:embed="rId2">
            <a:extLst>
              <a:ext uri="{28A0092B-C50C-407E-A947-70E740481C1C}">
                <a14:useLocalDpi xmlns:a14="http://schemas.microsoft.com/office/drawing/2010/main" val="0"/>
              </a:ext>
            </a:extLst>
          </a:blip>
          <a:srcRect l="4458" r="20874"/>
          <a:stretch/>
        </p:blipFill>
        <p:spPr>
          <a:xfrm>
            <a:off x="274637" y="1211263"/>
            <a:ext cx="5105401" cy="455741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pic>
    </p:spTree>
    <p:extLst>
      <p:ext uri="{BB962C8B-B14F-4D97-AF65-F5344CB8AC3E}">
        <p14:creationId xmlns:p14="http://schemas.microsoft.com/office/powerpoint/2010/main" val="688721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Tailored to your content</a:t>
            </a:r>
          </a:p>
          <a:p>
            <a:r>
              <a:rPr lang="en-US" dirty="0" smtClean="0"/>
              <a:t>Fresh and relevant information</a:t>
            </a:r>
          </a:p>
          <a:p>
            <a:r>
              <a:rPr lang="en-US" dirty="0" smtClean="0"/>
              <a:t>Drives re-engagement</a:t>
            </a:r>
          </a:p>
          <a:p>
            <a:r>
              <a:rPr lang="en-US" dirty="0" smtClean="0"/>
              <a:t>Personalized updates/pinning</a:t>
            </a:r>
          </a:p>
        </p:txBody>
      </p:sp>
      <p:sp>
        <p:nvSpPr>
          <p:cNvPr id="4" name="Title 3"/>
          <p:cNvSpPr>
            <a:spLocks noGrp="1"/>
          </p:cNvSpPr>
          <p:nvPr>
            <p:ph type="title"/>
          </p:nvPr>
        </p:nvSpPr>
        <p:spPr/>
        <p:txBody>
          <a:bodyPr/>
          <a:lstStyle/>
          <a:p>
            <a:r>
              <a:rPr lang="en-US" dirty="0" smtClean="0"/>
              <a:t>Tiles </a:t>
            </a:r>
            <a:r>
              <a:rPr lang="en-US" dirty="0"/>
              <a:t>and </a:t>
            </a:r>
            <a:r>
              <a:rPr lang="en-US" dirty="0" smtClean="0"/>
              <a:t>notifications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037" y="1897062"/>
            <a:ext cx="6347354" cy="4435868"/>
          </a:xfrm>
          <a:prstGeom prst="rect">
            <a:avLst/>
          </a:prstGeom>
        </p:spPr>
      </p:pic>
    </p:spTree>
    <p:extLst>
      <p:ext uri="{BB962C8B-B14F-4D97-AF65-F5344CB8AC3E}">
        <p14:creationId xmlns:p14="http://schemas.microsoft.com/office/powerpoint/2010/main" val="4195713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761040" y="2201862"/>
            <a:ext cx="6400801" cy="914400"/>
          </a:xfrm>
        </p:spPr>
        <p:txBody>
          <a:bodyPr/>
          <a:lstStyle/>
          <a:p>
            <a:r>
              <a:rPr lang="en-US" sz="3200" dirty="0" smtClean="0"/>
              <a:t>Visual variation</a:t>
            </a:r>
          </a:p>
          <a:p>
            <a:r>
              <a:rPr lang="en-US" sz="3200" dirty="0"/>
              <a:t>Navigate through content</a:t>
            </a:r>
          </a:p>
          <a:p>
            <a:r>
              <a:rPr lang="en-US" sz="3200" dirty="0" smtClean="0"/>
              <a:t>Typography ramps</a:t>
            </a:r>
          </a:p>
          <a:p>
            <a:r>
              <a:rPr lang="en-US" sz="3200" dirty="0" smtClean="0"/>
              <a:t>Rendering performance</a:t>
            </a:r>
          </a:p>
          <a:p>
            <a:endParaRPr lang="en-US" sz="3200" dirty="0"/>
          </a:p>
        </p:txBody>
      </p:sp>
      <p:sp>
        <p:nvSpPr>
          <p:cNvPr id="4" name="Title 3"/>
          <p:cNvSpPr>
            <a:spLocks noGrp="1"/>
          </p:cNvSpPr>
          <p:nvPr>
            <p:ph type="title"/>
          </p:nvPr>
        </p:nvSpPr>
        <p:spPr/>
        <p:txBody>
          <a:bodyPr/>
          <a:lstStyle/>
          <a:p>
            <a:r>
              <a:rPr lang="en-US" dirty="0"/>
              <a:t>Content </a:t>
            </a:r>
            <a:r>
              <a:rPr lang="en-US" dirty="0" smtClean="0"/>
              <a:t>library patterns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37" y="3344862"/>
            <a:ext cx="5291368" cy="347532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27037" y="3617422"/>
            <a:ext cx="11353800" cy="2957712"/>
          </a:xfrm>
          <a:prstGeom prst="rect">
            <a:avLst/>
          </a:prstGeom>
          <a:ln>
            <a:noFill/>
          </a:ln>
        </p:spPr>
      </p:pic>
    </p:spTree>
    <p:extLst>
      <p:ext uri="{BB962C8B-B14F-4D97-AF65-F5344CB8AC3E}">
        <p14:creationId xmlns:p14="http://schemas.microsoft.com/office/powerpoint/2010/main" val="1392853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p:txBody>
          <a:bodyPr/>
          <a:lstStyle/>
          <a:p>
            <a:endParaRPr lang="en-US" dirty="0"/>
          </a:p>
        </p:txBody>
      </p:sp>
      <p:sp>
        <p:nvSpPr>
          <p:cNvPr id="8" name="Title 7"/>
          <p:cNvSpPr>
            <a:spLocks noGrp="1"/>
          </p:cNvSpPr>
          <p:nvPr>
            <p:ph type="title"/>
          </p:nvPr>
        </p:nvSpPr>
        <p:spPr/>
        <p:txBody>
          <a:bodyPr/>
          <a:lstStyle/>
          <a:p>
            <a:r>
              <a:rPr lang="en-US" dirty="0" smtClean="0"/>
              <a:t>Media app demo</a:t>
            </a:r>
            <a:endParaRPr lang="en-US" dirty="0"/>
          </a:p>
        </p:txBody>
      </p:sp>
    </p:spTree>
    <p:extLst>
      <p:ext uri="{BB962C8B-B14F-4D97-AF65-F5344CB8AC3E}">
        <p14:creationId xmlns:p14="http://schemas.microsoft.com/office/powerpoint/2010/main" val="34245830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765498" y="3040063"/>
            <a:ext cx="6400801" cy="914400"/>
          </a:xfrm>
        </p:spPr>
        <p:txBody>
          <a:bodyPr/>
          <a:lstStyle/>
          <a:p>
            <a:r>
              <a:rPr lang="en-US" dirty="0" smtClean="0"/>
              <a:t>Full-screen playback</a:t>
            </a:r>
          </a:p>
          <a:p>
            <a:r>
              <a:rPr lang="en-US" dirty="0" smtClean="0"/>
              <a:t>Customized playback controls</a:t>
            </a:r>
          </a:p>
          <a:p>
            <a:r>
              <a:rPr lang="en-US" dirty="0" smtClean="0"/>
              <a:t>Playback performance </a:t>
            </a:r>
          </a:p>
          <a:p>
            <a:r>
              <a:rPr lang="en-US" dirty="0"/>
              <a:t>	</a:t>
            </a:r>
            <a:r>
              <a:rPr lang="en-US" sz="2800" dirty="0" smtClean="0"/>
              <a:t>GPU offloading</a:t>
            </a:r>
          </a:p>
          <a:p>
            <a:r>
              <a:rPr lang="en-US" sz="2800" dirty="0"/>
              <a:t>	</a:t>
            </a:r>
            <a:r>
              <a:rPr lang="en-US" sz="2800" dirty="0" err="1"/>
              <a:t>DisplayRequest.RequestActive</a:t>
            </a:r>
            <a:r>
              <a:rPr lang="en-US" sz="2800" dirty="0"/>
              <a:t> </a:t>
            </a:r>
            <a:endParaRPr lang="en-US" sz="2800" dirty="0" smtClean="0"/>
          </a:p>
          <a:p>
            <a:endParaRPr lang="en-US" dirty="0"/>
          </a:p>
        </p:txBody>
      </p:sp>
      <p:sp>
        <p:nvSpPr>
          <p:cNvPr id="4" name="Title 3"/>
          <p:cNvSpPr>
            <a:spLocks noGrp="1"/>
          </p:cNvSpPr>
          <p:nvPr>
            <p:ph type="title"/>
          </p:nvPr>
        </p:nvSpPr>
        <p:spPr/>
        <p:txBody>
          <a:bodyPr/>
          <a:lstStyle/>
          <a:p>
            <a:r>
              <a:rPr lang="en-US" dirty="0" smtClean="0"/>
              <a:t>Video playback</a:t>
            </a:r>
            <a:r>
              <a:rPr lang="en-US" dirty="0"/>
              <a:t/>
            </a:r>
            <a:br>
              <a:rPr lang="en-US" dirty="0"/>
            </a:br>
            <a:endParaRPr lang="en-US" dirty="0"/>
          </a:p>
        </p:txBody>
      </p:sp>
      <p:grpSp>
        <p:nvGrpSpPr>
          <p:cNvPr id="6" name="Group 5"/>
          <p:cNvGrpSpPr/>
          <p:nvPr/>
        </p:nvGrpSpPr>
        <p:grpSpPr>
          <a:xfrm>
            <a:off x="46037" y="1363662"/>
            <a:ext cx="5719461" cy="3889253"/>
            <a:chOff x="46037" y="1439862"/>
            <a:chExt cx="6934200" cy="4575053"/>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7" y="1439862"/>
              <a:ext cx="6934200" cy="457505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93" y="1811294"/>
              <a:ext cx="6228105" cy="3832188"/>
            </a:xfrm>
            <a:prstGeom prst="rect">
              <a:avLst/>
            </a:prstGeom>
          </p:spPr>
        </p:pic>
      </p:grpSp>
    </p:spTree>
    <p:extLst>
      <p:ext uri="{BB962C8B-B14F-4D97-AF65-F5344CB8AC3E}">
        <p14:creationId xmlns:p14="http://schemas.microsoft.com/office/powerpoint/2010/main" val="33505829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p:txBody>
          <a:bodyPr/>
          <a:lstStyle/>
          <a:p>
            <a:endParaRPr lang="en-US" dirty="0"/>
          </a:p>
        </p:txBody>
      </p:sp>
      <p:sp>
        <p:nvSpPr>
          <p:cNvPr id="8" name="Title 7"/>
          <p:cNvSpPr>
            <a:spLocks noGrp="1"/>
          </p:cNvSpPr>
          <p:nvPr>
            <p:ph type="title"/>
          </p:nvPr>
        </p:nvSpPr>
        <p:spPr/>
        <p:txBody>
          <a:bodyPr/>
          <a:lstStyle/>
          <a:p>
            <a:r>
              <a:rPr lang="en-US" dirty="0" smtClean="0"/>
              <a:t>Video playback demo</a:t>
            </a:r>
            <a:endParaRPr lang="en-US" dirty="0"/>
          </a:p>
        </p:txBody>
      </p:sp>
    </p:spTree>
    <p:extLst>
      <p:ext uri="{BB962C8B-B14F-4D97-AF65-F5344CB8AC3E}">
        <p14:creationId xmlns:p14="http://schemas.microsoft.com/office/powerpoint/2010/main" val="31773472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1_5-30405_Build_Template_16x9_DarkBlue_Color_Background">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2.xml><?xml version="1.0" encoding="utf-8"?>
<a:theme xmlns:a="http://schemas.openxmlformats.org/drawingml/2006/main" name="4_5-30405_Build_Template_16x9_White_Background">
  <a:themeElements>
    <a:clrScheme name="Build">
      <a:dk1>
        <a:srgbClr val="000000"/>
      </a:dk1>
      <a:lt1>
        <a:srgbClr val="FFFFFF"/>
      </a:lt1>
      <a:dk2>
        <a:srgbClr val="00BCF2"/>
      </a:dk2>
      <a:lt2>
        <a:srgbClr val="FFFFFF"/>
      </a:lt2>
      <a:accent1>
        <a:srgbClr val="00BCF2"/>
      </a:accent1>
      <a:accent2>
        <a:srgbClr val="9B4F96"/>
      </a:accent2>
      <a:accent3>
        <a:srgbClr val="E81123"/>
      </a:accent3>
      <a:accent4>
        <a:srgbClr val="00188F"/>
      </a:accent4>
      <a:accent5>
        <a:srgbClr val="7FBA00"/>
      </a:accent5>
      <a:accent6>
        <a:srgbClr val="FF8C00"/>
      </a:accent6>
      <a:hlink>
        <a:srgbClr val="000000"/>
      </a:hlink>
      <a:folHlink>
        <a:srgbClr val="0C0C0C"/>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3.xml><?xml version="1.0" encoding="utf-8"?>
<a:theme xmlns:a="http://schemas.openxmlformats.org/drawingml/2006/main" name="3_5-30405_Build_Template_16x9_Red_Color_Background">
  <a:themeElements>
    <a:clrScheme name="Build-Red">
      <a:dk1>
        <a:srgbClr val="000000"/>
      </a:dk1>
      <a:lt1>
        <a:srgbClr val="FFFFFF"/>
      </a:lt1>
      <a:dk2>
        <a:srgbClr val="E34A28"/>
      </a:dk2>
      <a:lt2>
        <a:srgbClr val="FFFFFF"/>
      </a:lt2>
      <a:accent1>
        <a:srgbClr val="00BCF2"/>
      </a:accent1>
      <a:accent2>
        <a:srgbClr val="9B4F96"/>
      </a:accent2>
      <a:accent3>
        <a:srgbClr val="00D8CC"/>
      </a:accent3>
      <a:accent4>
        <a:srgbClr val="00188F"/>
      </a:accent4>
      <a:accent5>
        <a:srgbClr val="7FBA00"/>
      </a:accent5>
      <a:accent6>
        <a:srgbClr val="FF8C00"/>
      </a:accent6>
      <a:hlink>
        <a:srgbClr val="FFFFFF"/>
      </a:hlink>
      <a:folHlink>
        <a:srgbClr val="FFFFFF"/>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4.xml><?xml version="1.0" encoding="utf-8"?>
<a:theme xmlns:a="http://schemas.openxmlformats.org/drawingml/2006/main" name="2_5-30405_Build_Template_16x9_LightBlue_Color_Background">
  <a:themeElements>
    <a:clrScheme name="Build - Light Blue">
      <a:dk1>
        <a:srgbClr val="000000"/>
      </a:dk1>
      <a:lt1>
        <a:srgbClr val="FFFFFF"/>
      </a:lt1>
      <a:dk2>
        <a:srgbClr val="00BCF2"/>
      </a:dk2>
      <a:lt2>
        <a:srgbClr val="FFFFFF"/>
      </a:lt2>
      <a:accent1>
        <a:srgbClr val="00188F"/>
      </a:accent1>
      <a:accent2>
        <a:srgbClr val="9B4F96"/>
      </a:accent2>
      <a:accent3>
        <a:srgbClr val="E34A28"/>
      </a:accent3>
      <a:accent4>
        <a:srgbClr val="00D8CC"/>
      </a:accent4>
      <a:accent5>
        <a:srgbClr val="7FBA00"/>
      </a:accent5>
      <a:accent6>
        <a:srgbClr val="FF8C00"/>
      </a:accent6>
      <a:hlink>
        <a:srgbClr val="00188F"/>
      </a:hlink>
      <a:folHlink>
        <a:srgbClr val="00188F"/>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5.xml><?xml version="1.0" encoding="utf-8"?>
<a:theme xmlns:a="http://schemas.openxmlformats.org/drawingml/2006/main" name="Build_Template_16x9 (2)">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6.xml><?xml version="1.0" encoding="utf-8"?>
<a:theme xmlns:a="http://schemas.openxmlformats.org/drawingml/2006/main" name="2_5-30405_Build_Template_16x9_DarkBlue_Color_Background">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2012-11-02T07:00:00+00:00</Event_x0020_End_x0020_Date>
    <Event_x0020_Start_x0020_Date xmlns="2295e2e7-0eeb-498e-8716-217bb2ee6ee3">2012-10-29T07:00:00+00:00</Event_x0020_Start_x0020_Date>
    <MS_x0020_Speaker xmlns="2295e2e7-0eeb-498e-8716-217bb2ee6ee3">
      <UserInfo>
        <DisplayName/>
        <AccountId xsi:nil="true"/>
        <AccountType/>
      </UserInfo>
    </MS_x0020_Speaker>
    <External_x0020_Speaker xmlns="2295e2e7-0eeb-498e-8716-217bb2ee6ee3">Todd Landstad; Lora Heiny</External_x0020_Speaker>
    <Session_x0020_Code xmlns="2295e2e7-0eeb-498e-8716-217bb2ee6ee3">2-108</Session_x0020_Code>
    <ProductTaxHTField0 xmlns="2295e2e7-0eeb-498e-8716-217bb2ee6ee3">
      <Terms xmlns="http://schemas.microsoft.com/office/infopath/2007/PartnerControls"/>
    </ProductTaxHTField0>
    <Presentation_x0020_Date xmlns="2295e2e7-0eeb-498e-8716-217bb2ee6ee3">2012-10-31T00:00:00-07:00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Redmond</TermName>
          <TermId xmlns="http://schemas.microsoft.com/office/infopath/2007/PartnerControls">c18f3657-b811-49ee-9b08-ce77b3e7702b</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Event1TaxHTField0>
    <MS_x0020_Content_x0020_Owner xmlns="2295e2e7-0eeb-498e-8716-217bb2ee6ee3">
      <UserInfo>
        <DisplayName/>
        <AccountId xsi:nil="true"/>
        <AccountType/>
      </UserInfo>
    </MS_x0020_Content_x0020_Owner>
    <Event_x0020_VenueTaxHTField0 xmlns="2295e2e7-0eeb-498e-8716-217bb2ee6ee3">
      <Terms xmlns="http://schemas.microsoft.com/office/infopath/2007/PartnerControls">
        <TermInfo xmlns="http://schemas.microsoft.com/office/infopath/2007/PartnerControls">
          <TermName xmlns="http://schemas.microsoft.com/office/infopath/2007/PartnerControls">Microsoft Conference Center</TermName>
          <TermId xmlns="http://schemas.microsoft.com/office/infopath/2007/PartnerControls">9ee5e79d-18a6-44c6-bfde-7021198eb4fc</TermId>
        </TermInfo>
      </Terms>
    </Event_x0020_VenueTaxHTField0>
    <TaxCatchAll xmlns="230e9df3-be65-4c73-a93b-d1236ebd677e">
      <Value>309</Value>
      <Value>308</Value>
      <Value>605</Value>
    </TaxCatchAll>
    <AudienceTaxHTField0 xmlns="8b529f77-48ab-4581-b468-93f09345b8aa">
      <Terms xmlns="http://schemas.microsoft.com/office/infopath/2007/PartnerControls"/>
    </AudienceTaxHTField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e0a86041a56020ff4ea211664d8cb510">
  <xsd:schema xmlns:xsd="http://www.w3.org/2001/XMLSchema" xmlns:xs="http://www.w3.org/2001/XMLSchema" xmlns:p="http://schemas.microsoft.com/office/2006/metadata/properties" xmlns:ns2="2295e2e7-0eeb-498e-8716-217bb2ee6ee3" xmlns:ns3="230e9df3-be65-4c73-a93b-d1236ebd677e" xmlns:ns4="8b529f77-48ab-4581-b468-93f09345b8aa" targetNamespace="http://schemas.microsoft.com/office/2006/metadata/properties" ma:root="true" ma:fieldsID="5e835464bd230cacb7fe8686bec35256" ns2:_="" ns3:_="" ns4:_="">
    <xsd:import namespace="2295e2e7-0eeb-498e-8716-217bb2ee6ee3"/>
    <xsd:import namespace="230e9df3-be65-4c73-a93b-d1236ebd677e"/>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3:TaxCatchAll" minOccurs="0"/>
                <xsd:element ref="ns2:ProductTaxHTField0" minOccurs="0"/>
                <xsd:element ref="ns3:TaxCatchAllLabel" minOccurs="0"/>
                <xsd:element ref="ns2:CampaignTaxHTField0" minOccurs="0"/>
                <xsd:element ref="ns2:TrackTaxHTField0" minOccurs="0"/>
                <xsd:element ref="ns2:Event_x0020_VenueTaxHTField0" minOccurs="0"/>
                <xsd:element ref="ns4: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e385fb40-52d4-4fae-9c5b-3e8ff8a5878e" ma:termSetId="3005e9c6-5dbe-483c-971d-51ba052e9268" ma:anchorId="00000000-0000-0000-0000-000000000000" ma:open="false" ma:isKeyword="false">
      <xsd:complexType>
        <xsd:sequence>
          <xsd:element ref="pc:Terms" minOccurs="0" maxOccurs="1"/>
        </xsd:sequence>
      </xsd:complexType>
    </xsd:element>
    <xsd:element name="CampaignTaxHTField0" ma:index="22" nillable="true" ma:taxonomy="true" ma:internalName="CampaignTaxHTField0" ma:taxonomyFieldName="Campaign" ma:displayName="Campaign" ma:default="" ma:fieldId="{bcb0c99d-b00c-42c6-a16b-e1e19731231d}" ma:sspId="e385fb40-52d4-4fae-9c5b-3e8ff8a5878e" ma:termSetId="769410c5-f612-414c-bc8d-14eb300b4117"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e385fb40-52d4-4fae-9c5b-3e8ff8a5878e" ma:termSetId="0e8a185d-72dd-4c1d-8327-06082ee7fbb4"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e385fb40-52d4-4fae-9c5b-3e8ff8a5878e" ma:termSetId="8280d8e6-c94b-487a-bd8b-a7d74984b60f"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e385fb40-52d4-4fae-9c5b-3e8ff8a5878e" ma:termSetId="9f38d074-2cf4-4ed1-a6e5-5a4bce426041" ma:anchorId="00000000-0000-0000-0000-000000000000" ma:open="false" ma:isKeyword="false">
      <xsd:complexType>
        <xsd:sequence>
          <xsd:element ref="pc:Terms" minOccurs="0" maxOccurs="1"/>
        </xsd:sequence>
      </xsd:complexType>
    </xsd:element>
    <xsd:element name="Event1TaxHTField0" ma:index="30" nillable="true" ma:taxonomy="true" ma:internalName="Event1TaxHTField0" ma:taxonomyFieldName="Event1" ma:displayName="Event Name" ma:readOnly="false" ma:default="" ma:fieldId="{173efa96-a0c5-4b7e-a5c5-ebf0027a79b9}" ma:sspId="e385fb40-52d4-4fae-9c5b-3e8ff8a5878e" ma:termSetId="a93ddb37-2243-4aad-9cf2-0d00c5bfa8e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e385fb40-52d4-4fae-9c5b-3e8ff8a5878e" ma:termSetId="147febbf-7221-47e1-ac97-bfa1a8e909cb"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infopath/2007/PartnerControls"/>
    <ds:schemaRef ds:uri="http://purl.org/dc/terms/"/>
    <ds:schemaRef ds:uri="230e9df3-be65-4c73-a93b-d1236ebd677e"/>
    <ds:schemaRef ds:uri="8b529f77-48ab-4581-b468-93f09345b8aa"/>
    <ds:schemaRef ds:uri="http://schemas.microsoft.com/office/2006/metadata/properties"/>
    <ds:schemaRef ds:uri="http://www.w3.org/XML/1998/namespace"/>
    <ds:schemaRef ds:uri="http://schemas.microsoft.com/office/2006/documentManagement/types"/>
    <ds:schemaRef ds:uri="2295e2e7-0eeb-498e-8716-217bb2ee6ee3"/>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77F4C29F-EB88-4408-9B4D-7E65470C02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230e9df3-be65-4c73-a93b-d1236ebd677e"/>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Build_Template_16x9</Template>
  <TotalTime>1</TotalTime>
  <Words>1301</Words>
  <Application>Microsoft Office PowerPoint</Application>
  <PresentationFormat>Custom</PresentationFormat>
  <Paragraphs>171</Paragraphs>
  <Slides>29</Slides>
  <Notes>6</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29</vt:i4>
      </vt:variant>
    </vt:vector>
  </HeadingPairs>
  <TitlesOfParts>
    <vt:vector size="43" baseType="lpstr">
      <vt:lpstr>ＭＳ Ｐゴシック</vt:lpstr>
      <vt:lpstr>Arial</vt:lpstr>
      <vt:lpstr>Avenir LT Pro 45 Book</vt:lpstr>
      <vt:lpstr>Calibri</vt:lpstr>
      <vt:lpstr>Consolas</vt:lpstr>
      <vt:lpstr>Segoe UI</vt:lpstr>
      <vt:lpstr>Segoe UI Light</vt:lpstr>
      <vt:lpstr>Wingdings</vt:lpstr>
      <vt:lpstr>1_5-30405_Build_Template_16x9_DarkBlue_Color_Background</vt:lpstr>
      <vt:lpstr>4_5-30405_Build_Template_16x9_White_Background</vt:lpstr>
      <vt:lpstr>3_5-30405_Build_Template_16x9_Red_Color_Background</vt:lpstr>
      <vt:lpstr>2_5-30405_Build_Template_16x9_LightBlue_Color_Background</vt:lpstr>
      <vt:lpstr>Build_Template_16x9 (2)</vt:lpstr>
      <vt:lpstr>2_5-30405_Build_Template_16x9_DarkBlue_Color_Background</vt:lpstr>
      <vt:lpstr>Designing rich media scenarios in your Windows Store app</vt:lpstr>
      <vt:lpstr> </vt:lpstr>
      <vt:lpstr>Video and audio playback is a part of many app categories!</vt:lpstr>
      <vt:lpstr>Design and development guidance</vt:lpstr>
      <vt:lpstr>Tiles and notifications</vt:lpstr>
      <vt:lpstr>Content library patterns</vt:lpstr>
      <vt:lpstr>Media app demo</vt:lpstr>
      <vt:lpstr>Video playback </vt:lpstr>
      <vt:lpstr>Video playback demo</vt:lpstr>
      <vt:lpstr>PowerPoint Presentation</vt:lpstr>
      <vt:lpstr>PowerPoint Presentation</vt:lpstr>
      <vt:lpstr>PowerPoint Presentation</vt:lpstr>
      <vt:lpstr>Views and visual guidance </vt:lpstr>
      <vt:lpstr>Audio playback</vt:lpstr>
      <vt:lpstr>Audio playback demo</vt:lpstr>
      <vt:lpstr>PowerPoint Presentation</vt:lpstr>
      <vt:lpstr>msAudioCategory</vt:lpstr>
      <vt:lpstr>SoundLevel notifications</vt:lpstr>
      <vt:lpstr>Background audio</vt:lpstr>
      <vt:lpstr>Background audio with low power</vt:lpstr>
      <vt:lpstr>App activation considerations </vt:lpstr>
      <vt:lpstr>Use the right contract</vt:lpstr>
      <vt:lpstr>Contracts demo</vt:lpstr>
      <vt:lpstr>Website considerations</vt:lpstr>
      <vt:lpstr>Advanced playback scenarios</vt:lpstr>
      <vt:lpstr>Related sessions</vt:lpstr>
      <vt:lpstr>Resources</vt:lpstr>
      <vt:lpstr>Resources</vt:lpstr>
      <vt:lpstr>PowerPoint Presentation</vt:lpstr>
    </vt:vector>
  </TitlesOfParts>
  <Manager>Ron Sasaki</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rich media scenarios in your Windows Store app</dc:title>
  <dc:subject>Build 2012</dc:subject>
  <dc:creator>Shows</dc:creator>
  <cp:keywords>Build 2012</cp:keywords>
  <dc:description>Template: Mitchell Derrey, Silver Fox Productions
Formatting: 
Date: October 29th - November 2nd, 2012
Location: MSCC, Redmond, WA
Audience Type: Internal</dc:description>
  <cp:lastModifiedBy>Shows</cp:lastModifiedBy>
  <cp:revision>3</cp:revision>
  <dcterms:created xsi:type="dcterms:W3CDTF">2012-10-31T20:19:16Z</dcterms:created>
  <dcterms:modified xsi:type="dcterms:W3CDTF">2012-10-31T22:12:13Z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1">
    <vt:lpwstr>605;#BUILD|58542b36-5bf5-46a6-a53f-a41fb7a73785</vt:lpwstr>
  </property>
  <property fmtid="{D5CDD505-2E9C-101B-9397-08002B2CF9AE}" pid="5" name="Audience">
    <vt:lpwstr/>
  </property>
  <property fmtid="{D5CDD505-2E9C-101B-9397-08002B2CF9AE}" pid="6" name="Event Location">
    <vt:lpwstr>308;#Redmond|c18f3657-b811-49ee-9b08-ce77b3e7702b</vt:lpwstr>
  </property>
  <property fmtid="{D5CDD505-2E9C-101B-9397-08002B2CF9AE}" pid="7" name="Campaign">
    <vt:lpwstr/>
  </property>
  <property fmtid="{D5CDD505-2E9C-101B-9397-08002B2CF9AE}" pid="8" name="Event Venue">
    <vt:lpwstr>309;#Microsoft Conference Center|9ee5e79d-18a6-44c6-bfde-7021198eb4fc</vt:lpwstr>
  </property>
  <property fmtid="{D5CDD505-2E9C-101B-9397-08002B2CF9AE}" pid="9" name="Track">
    <vt:lpwstr/>
  </property>
</Properties>
</file>